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90" r:id="rId4"/>
    <p:sldId id="371" r:id="rId5"/>
    <p:sldId id="374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81" r:id="rId2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burke" initials="" lastIdx="2" clrIdx="0"/>
  <p:cmAuthor id="1" name="Rose Swenso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C6CC"/>
    <a:srgbClr val="496B7F"/>
    <a:srgbClr val="D4911E"/>
    <a:srgbClr val="99AB21"/>
    <a:srgbClr val="4A6A7E"/>
    <a:srgbClr val="376092"/>
    <a:srgbClr val="990000"/>
    <a:srgbClr val="426A1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057" autoAdjust="0"/>
    <p:restoredTop sz="91652" autoAdjust="0"/>
  </p:normalViewPr>
  <p:slideViewPr>
    <p:cSldViewPr snapToGrid="0" snapToObjects="1">
      <p:cViewPr varScale="1">
        <p:scale>
          <a:sx n="63" d="100"/>
          <a:sy n="63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DC81FA-4E04-4FE2-9D98-E59157C3D569}" type="datetimeFigureOut">
              <a:rPr lang="en-US"/>
              <a:pPr>
                <a:defRPr/>
              </a:pPr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FD3D76-0526-4C65-B6C3-7508F5E2B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77541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878D93-8BC8-4E65-A1F1-517ABAE6DB44}" type="datetimeFigureOut">
              <a:rPr lang="en-US"/>
              <a:pPr>
                <a:defRPr/>
              </a:pPr>
              <a:t>7/30/2014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6C8D772-BF77-4FC6-A4F7-CFFA6CBBA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25124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8D772-BF77-4FC6-A4F7-CFFA6CBBA3A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1773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PHAB</a:t>
            </a:r>
            <a:r>
              <a:rPr lang="en-US" b="1" dirty="0" smtClean="0"/>
              <a:t> Accreditation Process</a:t>
            </a:r>
          </a:p>
          <a:p>
            <a:r>
              <a:rPr lang="en-US" dirty="0" smtClean="0"/>
              <a:t>Voluntary program</a:t>
            </a:r>
          </a:p>
          <a:p>
            <a:r>
              <a:rPr lang="en-US" dirty="0" smtClean="0"/>
              <a:t>Uses performance standards in 12 domains</a:t>
            </a:r>
          </a:p>
          <a:p>
            <a:pPr lvl="1"/>
            <a:r>
              <a:rPr lang="en-US" dirty="0" smtClean="0"/>
              <a:t>CDC 10 essential services plus…</a:t>
            </a:r>
          </a:p>
          <a:p>
            <a:pPr lvl="1"/>
            <a:r>
              <a:rPr lang="en-US" dirty="0" smtClean="0"/>
              <a:t>…Governance, Admin. &amp; Management</a:t>
            </a:r>
          </a:p>
          <a:p>
            <a:r>
              <a:rPr lang="en-US" dirty="0" smtClean="0"/>
              <a:t>Intended for state, local, tribal, and territorial health departments</a:t>
            </a:r>
          </a:p>
          <a:p>
            <a:r>
              <a:rPr lang="en-US" dirty="0" smtClean="0"/>
              <a:t>Internal preparation and application</a:t>
            </a:r>
          </a:p>
          <a:p>
            <a:r>
              <a:rPr lang="en-US" dirty="0" smtClean="0"/>
              <a:t>External evaluators</a:t>
            </a:r>
          </a:p>
          <a:p>
            <a:endParaRPr lang="en-US" dirty="0" smtClean="0"/>
          </a:p>
          <a:p>
            <a:r>
              <a:rPr lang="en-US" b="1" dirty="0" smtClean="0"/>
              <a:t>Three required components: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State Health Assessment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State Health Improvement Plan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Agency Strategic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8D772-BF77-4FC6-A4F7-CFFA6CBBA3A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4176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37C13-2067-4CBF-9CD5-735034C59A8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571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37C13-2067-4CBF-9CD5-735034C59A8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0924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8D772-BF77-4FC6-A4F7-CFFA6CBBA3A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045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96E2A-62D6-40B5-BC84-79B2BAA7A50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691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96E2A-62D6-40B5-BC84-79B2BAA7A50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4314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96E2A-62D6-40B5-BC84-79B2BAA7A50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7518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96E2A-62D6-40B5-BC84-79B2BAA7A50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472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tleSlide_lores.jpg"/>
          <p:cNvPicPr>
            <a:picLocks noChangeAspect="1"/>
          </p:cNvPicPr>
          <p:nvPr userDrawn="1"/>
        </p:nvPicPr>
        <p:blipFill>
          <a:blip r:embed="rId2"/>
          <a:srcRect r="10278"/>
          <a:stretch>
            <a:fillRect/>
          </a:stretch>
        </p:blipFill>
        <p:spPr bwMode="auto">
          <a:xfrm>
            <a:off x="0" y="1381125"/>
            <a:ext cx="914400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/>
          <p:nvPr userDrawn="1"/>
        </p:nvSpPr>
        <p:spPr>
          <a:xfrm>
            <a:off x="0" y="-87313"/>
            <a:ext cx="9144000" cy="1468438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35000" y="342900"/>
            <a:ext cx="3529013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" y="3597879"/>
            <a:ext cx="8549640" cy="575880"/>
          </a:xfrm>
        </p:spPr>
        <p:txBody>
          <a:bodyPr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9716" y="4205373"/>
            <a:ext cx="7040880" cy="4840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FFFFFF"/>
                </a:solidFill>
                <a:latin typeface="Palatino"/>
                <a:cs typeface="Palatin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2014</a:t>
            </a:r>
            <a:endParaRPr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     CT State Health Care Facilities and Services Plan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9388" y="6356350"/>
            <a:ext cx="8874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21EAC-3D1A-4252-80E1-A16FF86DDF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2014</a:t>
            </a:r>
            <a:endParaRPr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     CT State Health Care Facilities and Services Plan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9388" y="6356350"/>
            <a:ext cx="8874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79044-F8C6-4C5C-BDFC-BC5357EA32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2014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     CT State Health Care Facilities and Services Plan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9388" y="6356350"/>
            <a:ext cx="8874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D823C-4471-498F-8CA2-24F360CB31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2014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     CT State Health Care Facilities and Services Plan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9388" y="6356350"/>
            <a:ext cx="8874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13B3F-04E1-480E-8CBA-83B5D23413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469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6291263"/>
            <a:ext cx="182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2014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6237288"/>
            <a:ext cx="4994275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     CT State Health Care Facilities and Services Plan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9388" y="6356350"/>
            <a:ext cx="8874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3D26C-5F27-4392-8CDE-B6511ECA55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186458"/>
            <a:ext cx="8229600" cy="459581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99AB21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buClr>
                <a:srgbClr val="496B7F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200"/>
              </a:spcBef>
              <a:buClr>
                <a:srgbClr val="D4911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     CT State Health Care Facilities and Services Plan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24366" y="1542912"/>
            <a:ext cx="6881248" cy="423795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Clr>
                <a:srgbClr val="99AB21"/>
              </a:buClr>
              <a:buFont typeface="Wingdings" pitchFamily="2" charset="2"/>
              <a:buNone/>
              <a:defRPr b="1">
                <a:solidFill>
                  <a:schemeClr val="tx1"/>
                </a:solidFill>
              </a:defRPr>
            </a:lvl1pPr>
            <a:lvl2pPr algn="ctr">
              <a:buClr>
                <a:srgbClr val="496B7F"/>
              </a:buClr>
              <a:buFont typeface="Wingdings" pitchFamily="2" charset="2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ctr">
              <a:buClr>
                <a:srgbClr val="D4911E"/>
              </a:buClr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2014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     CT State Health Care Facilities and Services Plan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799388" y="6356350"/>
            <a:ext cx="8874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7E4E5-5AE4-45C7-88B0-CC1EDB024D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none" baseline="0">
                <a:solidFill>
                  <a:srgbClr val="4A6A7E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2014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     CT State Health Care Facilities and Services Plan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9388" y="6356350"/>
            <a:ext cx="8874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C2C0-DECD-43E9-A8EC-9BFD04723F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363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99AB21"/>
              </a:buClr>
              <a:buFont typeface="Wingdings" pitchFamily="2" charset="2"/>
              <a:buChar char="Ø"/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457200" rtl="0" fontAlgn="base">
              <a:spcBef>
                <a:spcPts val="200"/>
              </a:spcBef>
              <a:spcAft>
                <a:spcPct val="0"/>
              </a:spcAft>
              <a:buClr>
                <a:srgbClr val="496B7F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363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99AB21"/>
              </a:buClr>
              <a:buFont typeface="Wingdings" pitchFamily="2" charset="2"/>
              <a:buChar char="Ø"/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457200" rtl="0" fontAlgn="base">
              <a:spcBef>
                <a:spcPts val="200"/>
              </a:spcBef>
              <a:spcAft>
                <a:spcPct val="0"/>
              </a:spcAft>
              <a:buClr>
                <a:srgbClr val="496B7F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2014</a:t>
            </a:r>
            <a:endParaRPr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     CT State Health Care Facilities and Services Plan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9388" y="6356350"/>
            <a:ext cx="8874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640F3-973A-461F-8C64-33685C67FA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2014</a:t>
            </a:r>
            <a:endParaRPr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     CT State Health Care Facilities and Services Plan</a:t>
            </a:r>
            <a:endParaRPr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9388" y="6356350"/>
            <a:ext cx="8874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071B1-B653-47FB-8C41-33C097612D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2014</a:t>
            </a:r>
            <a:endParaRPr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     CT State Health Care Facilities and Services Plan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9388" y="6356350"/>
            <a:ext cx="8874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6B1AC-CFFC-4A2B-9762-FC9D4791A6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2014</a:t>
            </a:r>
            <a:endParaRPr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     CT State Health Care Facilities and Services Plan</a:t>
            </a:r>
            <a:endParaRPr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9388" y="6356350"/>
            <a:ext cx="8874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586B1-CCAD-498A-9FF1-FAD8E47366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-35625"/>
            <a:ext cx="9143999" cy="6949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TitleSlide_top_dk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-39688"/>
            <a:ext cx="9144000" cy="94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46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9263" y="6291263"/>
            <a:ext cx="1824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1050" b="1" kern="1200" smtClean="0">
                <a:solidFill>
                  <a:srgbClr val="496B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July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237288"/>
            <a:ext cx="4994275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1050" b="1" kern="1200" smtClean="0">
                <a:solidFill>
                  <a:srgbClr val="496B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|      CT State Health Care Facilities and Services Plan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906463"/>
            <a:ext cx="177800" cy="1309687"/>
          </a:xfrm>
          <a:prstGeom prst="rect">
            <a:avLst/>
          </a:prstGeom>
          <a:solidFill>
            <a:srgbClr val="99AB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216150"/>
            <a:ext cx="177800" cy="1311275"/>
          </a:xfrm>
          <a:prstGeom prst="rect">
            <a:avLst/>
          </a:prstGeom>
          <a:solidFill>
            <a:srgbClr val="D491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D4911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527425"/>
            <a:ext cx="177800" cy="1309688"/>
          </a:xfrm>
          <a:prstGeom prst="rect">
            <a:avLst/>
          </a:prstGeom>
          <a:solidFill>
            <a:srgbClr val="426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D4911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835525"/>
            <a:ext cx="177800" cy="1311275"/>
          </a:xfrm>
          <a:prstGeom prst="rect">
            <a:avLst/>
          </a:prstGeom>
          <a:solidFill>
            <a:srgbClr val="4A6A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D4911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06463"/>
            <a:ext cx="9144000" cy="0"/>
          </a:xfrm>
          <a:prstGeom prst="line">
            <a:avLst/>
          </a:prstGeom>
          <a:ln w="6350" cmpd="sng">
            <a:solidFill>
              <a:srgbClr val="4A6A7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5" name="Picture 15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93075" y="6262688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>
            <a:off x="0" y="6146800"/>
            <a:ext cx="9144000" cy="0"/>
          </a:xfrm>
          <a:prstGeom prst="line">
            <a:avLst/>
          </a:prstGeom>
          <a:ln w="6350" cmpd="sng">
            <a:solidFill>
              <a:srgbClr val="4A6A7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64" r:id="rId9"/>
    <p:sldLayoutId id="2147483654" r:id="rId10"/>
    <p:sldLayoutId id="2147483653" r:id="rId11"/>
    <p:sldLayoutId id="2147483652" r:id="rId12"/>
    <p:sldLayoutId id="2147483651" r:id="rId13"/>
    <p:sldLayoutId id="2147483662" r:id="rId14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2014 CT State Health Care </a:t>
            </a:r>
            <a:br>
              <a:rPr lang="en-US" dirty="0" smtClean="0"/>
            </a:br>
            <a:r>
              <a:rPr lang="en-US" dirty="0" smtClean="0"/>
              <a:t>Facilities and Services Plan</a:t>
            </a:r>
            <a:br>
              <a:rPr lang="en-US" dirty="0" smtClean="0"/>
            </a:br>
            <a:r>
              <a:rPr lang="en-US" dirty="0" smtClean="0"/>
              <a:t>Advisory Group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/>
              <a:t>Thursday, July 31, 2014</a:t>
            </a:r>
          </a:p>
          <a:p>
            <a:r>
              <a:rPr lang="en-US" sz="2000" dirty="0" smtClean="0"/>
              <a:t>9:00am – 11:00am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7980" y="256222"/>
            <a:ext cx="1984057" cy="7869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524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 </a:t>
            </a:r>
            <a:r>
              <a:rPr lang="en-US" sz="1200" dirty="0" smtClean="0"/>
              <a:t> 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29726" y="184071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Care Hospital Utilization: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71600" y="2820650"/>
            <a:ext cx="6629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5570B3"/>
                </a:solidFill>
                <a:effectLst/>
              </a:rPr>
              <a:t>		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rgbClr val="5570B3"/>
              </a:solidFill>
              <a:effectLst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726" y="1524000"/>
            <a:ext cx="3866074" cy="250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7537" y="1524000"/>
            <a:ext cx="3895072" cy="250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86632"/>
            <a:ext cx="6716447" cy="105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     CT State Health Care Facilities and Services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794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05" y="1524954"/>
            <a:ext cx="8569574" cy="28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4395" y="120015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Utilization (continued):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     CT State Health Care Facilities and Services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625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1510" y="178328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Bed Need Methodology: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1650"/>
            <a:ext cx="7950750" cy="555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86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8720" y="186025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 Need Results: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3061" y="923426"/>
            <a:ext cx="5844540" cy="514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     CT State Health Care Facilities and Services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772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260" y="67494"/>
            <a:ext cx="685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Availability of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Care/Unmet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</a:t>
            </a: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Sec.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19a-634)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918" y="1543334"/>
            <a:ext cx="4048058" cy="243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8201" y="1543334"/>
            <a:ext cx="4055231" cy="243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7901" y="4538964"/>
            <a:ext cx="6534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     CT State Health Care Facilities and Services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37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5370" y="168787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 Bed Allocation: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9903" y="897956"/>
            <a:ext cx="4700803" cy="515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     CT State Health Care Facilities and Services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418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Comments/Questions?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     CT State Health Care Facilities and Services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9698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Unmet Need and Gaps in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Review of data on at-risk and vulnerable populations</a:t>
            </a:r>
          </a:p>
          <a:p>
            <a:pPr lvl="1"/>
            <a:r>
              <a:rPr lang="en-US" dirty="0" smtClean="0"/>
              <a:t>E</a:t>
            </a:r>
            <a:r>
              <a:rPr lang="en-US" dirty="0" smtClean="0"/>
              <a:t>lderly, disabled, less educated, uninsured, immigrants, etc.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Examination of wide geographic variations of health status across the state </a:t>
            </a:r>
          </a:p>
          <a:p>
            <a:endParaRPr lang="en-US" dirty="0" smtClean="0"/>
          </a:p>
          <a:p>
            <a:r>
              <a:rPr lang="en-US" dirty="0" smtClean="0"/>
              <a:t>Review of all community health needs assessments and strategic implementation plans of Connecticut hospitals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     CT State Health Care Facilities and Services Plan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Health Issues across 21 CHNAs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</p:nvPr>
        </p:nvGraphicFramePr>
        <p:xfrm>
          <a:off x="457200" y="1018220"/>
          <a:ext cx="8442960" cy="5051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804"/>
                <a:gridCol w="3721156"/>
              </a:tblGrid>
              <a:tr h="7796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ＭＳ 明朝"/>
                          <a:cs typeface="Times New Roman"/>
                        </a:rPr>
                        <a:t>Health Needs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ＭＳ 明朝"/>
                          <a:cs typeface="Times New Roman"/>
                        </a:rPr>
                        <a:t>#</a:t>
                      </a:r>
                      <a:r>
                        <a:rPr lang="en-US" sz="2400" baseline="0" dirty="0" smtClean="0">
                          <a:latin typeface="Calibri"/>
                          <a:ea typeface="ＭＳ 明朝"/>
                          <a:cs typeface="Times New Roman"/>
                        </a:rPr>
                        <a:t> of CHNAs </a:t>
                      </a:r>
                      <a:r>
                        <a:rPr lang="en-US" sz="2400" dirty="0" smtClean="0">
                          <a:latin typeface="Calibri"/>
                          <a:ea typeface="ＭＳ 明朝"/>
                          <a:cs typeface="Times New Roman"/>
                        </a:rPr>
                        <a:t>Identifying Health </a:t>
                      </a:r>
                      <a:r>
                        <a:rPr lang="en-US" sz="2400" dirty="0">
                          <a:latin typeface="Calibri"/>
                          <a:ea typeface="ＭＳ 明朝"/>
                          <a:cs typeface="Times New Roman"/>
                        </a:rPr>
                        <a:t>Need</a:t>
                      </a:r>
                    </a:p>
                  </a:txBody>
                  <a:tcPr marL="68580" marR="68580" marT="0" marB="0"/>
                </a:tc>
              </a:tr>
              <a:tr h="3952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ea typeface="ＭＳ 明朝"/>
                          <a:cs typeface="Times New Roman"/>
                        </a:rPr>
                        <a:t>Chronic Disease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Calibri"/>
                          <a:ea typeface="ＭＳ 明朝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/>
                </a:tc>
              </a:tr>
              <a:tr h="7146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Calibri"/>
                          <a:ea typeface="ＭＳ 明朝"/>
                          <a:cs typeface="Times New Roman"/>
                        </a:rPr>
                        <a:t>Overweight, Obesity, Nutrition, &amp; Physical Activity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Calibri"/>
                          <a:ea typeface="ＭＳ 明朝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</a:tr>
              <a:tr h="3952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Calibri"/>
                          <a:ea typeface="ＭＳ 明朝"/>
                          <a:cs typeface="Times New Roman"/>
                        </a:rPr>
                        <a:t>Gaps in Primary Care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Calibri"/>
                          <a:ea typeface="ＭＳ 明朝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/>
                </a:tc>
              </a:tr>
              <a:tr h="3952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Calibri"/>
                          <a:ea typeface="ＭＳ 明朝"/>
                          <a:cs typeface="Times New Roman"/>
                        </a:rPr>
                        <a:t>Substance Abuse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Calibri"/>
                          <a:ea typeface="ＭＳ 明朝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</a:tr>
              <a:tr h="3952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Calibri"/>
                          <a:ea typeface="ＭＳ 明朝"/>
                          <a:cs typeface="Times New Roman"/>
                        </a:rPr>
                        <a:t>Mental Health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Calibri"/>
                          <a:ea typeface="ＭＳ 明朝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</a:tr>
              <a:tr h="3952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Calibri"/>
                          <a:ea typeface="ＭＳ 明朝"/>
                          <a:cs typeface="Times New Roman"/>
                        </a:rPr>
                        <a:t>Gaps in Mental Health Care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Calibri"/>
                          <a:ea typeface="ＭＳ 明朝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</a:tr>
              <a:tr h="3952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Calibri"/>
                          <a:ea typeface="ＭＳ 明朝"/>
                          <a:cs typeface="Times New Roman"/>
                        </a:rPr>
                        <a:t>Respiratory Health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Calibri"/>
                          <a:ea typeface="ＭＳ 明朝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3952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Calibri"/>
                          <a:ea typeface="ＭＳ 明朝"/>
                          <a:cs typeface="Times New Roman"/>
                        </a:rPr>
                        <a:t>Maternal &amp; Child Health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Calibri"/>
                          <a:ea typeface="ＭＳ 明朝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3952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Calibri"/>
                          <a:ea typeface="ＭＳ 明朝"/>
                          <a:cs typeface="Times New Roman"/>
                        </a:rPr>
                        <a:t>Healthy Aging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ea typeface="ＭＳ 明朝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</a:tr>
              <a:tr h="3952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Calibri"/>
                          <a:ea typeface="ＭＳ 明朝"/>
                          <a:cs typeface="Times New Roman"/>
                        </a:rPr>
                        <a:t>Housing</a:t>
                      </a:r>
                      <a:endParaRPr lang="en-US" sz="2200" dirty="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Calibri"/>
                          <a:ea typeface="ＭＳ 明朝"/>
                          <a:cs typeface="Times New Roman"/>
                        </a:rPr>
                        <a:t>4</a:t>
                      </a:r>
                      <a:endParaRPr lang="en-US" sz="2200" dirty="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     CT State Health Care Facilities and Services Plan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Examination of Unmet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When looking at unmet need, it is important to look at issues of access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dirty="0" smtClean="0"/>
              <a:t>Further work aims to examine the range of issues that affect unmet need across the state. Goal is to develop an index to compare scores across the state. Including:</a:t>
            </a:r>
          </a:p>
          <a:p>
            <a:pPr lvl="1"/>
            <a:r>
              <a:rPr lang="en-US" dirty="0" smtClean="0"/>
              <a:t>SES factors such as poverty,  unemployment, less than HS education, transportation</a:t>
            </a:r>
          </a:p>
          <a:p>
            <a:pPr lvl="1"/>
            <a:r>
              <a:rPr lang="en-US" dirty="0" smtClean="0"/>
              <a:t>Health status indicators such as hospitalizations for ambulatory care sensitive conditions, mortality rates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     CT State Health Care Facilities and Services Plan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"/>
              </a:rPr>
              <a:t>Today’s Agenda</a:t>
            </a:r>
            <a:endParaRPr lang="en-US" dirty="0">
              <a:latin typeface="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</p:nvPr>
        </p:nvGraphicFramePr>
        <p:xfrm>
          <a:off x="457199" y="1291771"/>
          <a:ext cx="8512629" cy="3802148"/>
        </p:xfrm>
        <a:graphic>
          <a:graphicData uri="http://schemas.openxmlformats.org/drawingml/2006/table">
            <a:tbl>
              <a:tblPr/>
              <a:tblGrid>
                <a:gridCol w="945848"/>
                <a:gridCol w="5367310"/>
                <a:gridCol w="2199471"/>
              </a:tblGrid>
              <a:tr h="506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9:00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Welcome and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Introductions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CT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DPH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16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9:10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Health Care Facilities and Services Survey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HRiA and large discussion</a:t>
                      </a:r>
                      <a:endParaRPr kumimoji="0" lang="en-US" sz="16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51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9:40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Bed Need Projections</a:t>
                      </a: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CT DPH and large discussion</a:t>
                      </a:r>
                      <a:endParaRPr kumimoji="0" lang="en-US" sz="16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4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10:05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Unmet Need and Gaps in Services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HRiA, CT DPH, and large discussion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19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10:40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Planning Process for Developing the 2014 Recommendations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HRiA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29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10:40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Next Steps and Adjourn</a:t>
                      </a: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CT DPH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449263" y="6291263"/>
            <a:ext cx="182403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343150" y="6237288"/>
            <a:ext cx="4994275" cy="47307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    CT State Health Care Facilities and Services Plan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23" y="428625"/>
            <a:ext cx="8686800" cy="469900"/>
          </a:xfrm>
        </p:spPr>
        <p:txBody>
          <a:bodyPr/>
          <a:lstStyle/>
          <a:p>
            <a:r>
              <a:rPr lang="en-US" dirty="0" smtClean="0"/>
              <a:t>Planning Process for 2014 Recommendations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Work groups to meet in the next few weeks to develop 2014 recommendations</a:t>
            </a:r>
          </a:p>
          <a:p>
            <a:endParaRPr lang="en-US" dirty="0" smtClean="0"/>
          </a:p>
          <a:p>
            <a:r>
              <a:rPr lang="en-US" dirty="0" smtClean="0"/>
              <a:t>Meetings to revisit and build off of 2012 recommendations</a:t>
            </a:r>
          </a:p>
          <a:p>
            <a:endParaRPr lang="en-US" dirty="0" smtClean="0"/>
          </a:p>
          <a:p>
            <a:r>
              <a:rPr lang="en-US" dirty="0" smtClean="0"/>
              <a:t>Meeting process to be determined by work group – may be virtual or in-person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     CT State Health Care Facilities and Services Plan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3" y="3327400"/>
            <a:ext cx="7772400" cy="1362075"/>
          </a:xfrm>
        </p:spPr>
        <p:txBody>
          <a:bodyPr/>
          <a:lstStyle/>
          <a:p>
            <a:r>
              <a:rPr lang="en-US" dirty="0" smtClean="0"/>
              <a:t>Next Steps and Adjourn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     CT State Health Care Facilities and Services Plan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CT DPH 2014 Facilities and Services Supplemental Plan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977900"/>
            <a:ext cx="8229600" cy="4595812"/>
          </a:xfrm>
        </p:spPr>
        <p:txBody>
          <a:bodyPr/>
          <a:lstStyle/>
          <a:p>
            <a:r>
              <a:rPr lang="en-US" dirty="0" smtClean="0"/>
              <a:t>Builds off of the 2012 Plan, to include:</a:t>
            </a:r>
          </a:p>
          <a:p>
            <a:pPr lvl="1"/>
            <a:r>
              <a:rPr lang="en-US" sz="1800" dirty="0" smtClean="0"/>
              <a:t>An inventory of the availability and accessibility of services and facilities</a:t>
            </a:r>
          </a:p>
          <a:p>
            <a:pPr lvl="1"/>
            <a:r>
              <a:rPr lang="en-US" sz="1800" dirty="0" smtClean="0"/>
              <a:t>An assessment of the unmet health care related needs of persons at-risk and vulnerable populations;</a:t>
            </a:r>
          </a:p>
          <a:p>
            <a:pPr lvl="1"/>
            <a:r>
              <a:rPr lang="en-US" sz="1800" dirty="0" smtClean="0"/>
              <a:t>Projections of future demand, capacity and need for acute care hospital inpatient services </a:t>
            </a:r>
          </a:p>
          <a:p>
            <a:pPr lvl="1"/>
            <a:r>
              <a:rPr lang="en-US" sz="1800" dirty="0" smtClean="0"/>
              <a:t>Recommendations for the expansion, modification, or reduction of certain health care facilities or services</a:t>
            </a:r>
          </a:p>
          <a:p>
            <a:pPr lvl="1">
              <a:buNone/>
            </a:pPr>
            <a:endParaRPr lang="en-US" sz="1100" dirty="0" smtClean="0"/>
          </a:p>
          <a:p>
            <a:r>
              <a:rPr lang="en-US" dirty="0"/>
              <a:t>The 2014 report serves as </a:t>
            </a:r>
            <a:r>
              <a:rPr lang="en-US" u="sng" dirty="0"/>
              <a:t>supplement</a:t>
            </a:r>
            <a:r>
              <a:rPr lang="en-US" dirty="0"/>
              <a:t> to the more comprehensive 2012 report</a:t>
            </a:r>
          </a:p>
          <a:p>
            <a:pPr lvl="1"/>
            <a:r>
              <a:rPr lang="en-US" sz="1800" dirty="0"/>
              <a:t>For overarching issues: What has changed since 2012?</a:t>
            </a:r>
          </a:p>
          <a:p>
            <a:pPr lvl="1"/>
            <a:r>
              <a:rPr lang="en-US" sz="1800" dirty="0"/>
              <a:t>Focus on vulnerable populations and projected demand and unmet need</a:t>
            </a:r>
          </a:p>
          <a:p>
            <a:pPr lvl="1"/>
            <a:r>
              <a:rPr lang="en-US" sz="1800" dirty="0"/>
              <a:t>Can align with CT State Health Improvement Plan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449263" y="6291263"/>
            <a:ext cx="182403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343150" y="6237288"/>
            <a:ext cx="4994275" cy="47307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    CT State Health Care Facilities and Services Plan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"/>
              </a:rPr>
              <a:t>Project Timeline</a:t>
            </a:r>
            <a:endParaRPr lang="en-US" dirty="0">
              <a:latin typeface="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972548650"/>
              </p:ext>
            </p:extLst>
          </p:nvPr>
        </p:nvGraphicFramePr>
        <p:xfrm>
          <a:off x="457198" y="1291771"/>
          <a:ext cx="8229601" cy="4362269"/>
        </p:xfrm>
        <a:graphic>
          <a:graphicData uri="http://schemas.openxmlformats.org/drawingml/2006/table">
            <a:tbl>
              <a:tblPr/>
              <a:tblGrid>
                <a:gridCol w="2146302"/>
                <a:gridCol w="6083299"/>
              </a:tblGrid>
              <a:tr h="735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Dec 2013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Kick Off Meeting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16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Jan – July 2014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Data Collection and Analysis: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Facility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Survey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Identify Vulnerable Populations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Projections of Future Demand and Unmet Need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51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July – Sept 2014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Recommendations/Planning Process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Meetings of Work Groups to identify and flesh out recommendations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4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Oct 2014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Final 2014 CT State Health Care Facilities and Services Plan Completed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449263" y="6291263"/>
            <a:ext cx="182403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343150" y="6237288"/>
            <a:ext cx="4994275" cy="47307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    CT State Health Care Facilities and Services Plan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 Facilities and Services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Develop an inventory of the availability and accessibility of outpatient surgical services, imaging services, and </a:t>
            </a:r>
            <a:r>
              <a:rPr lang="en-US" dirty="0" smtClean="0"/>
              <a:t>hospital-based services including primary care services: </a:t>
            </a:r>
            <a:endParaRPr lang="en-US" dirty="0" smtClean="0"/>
          </a:p>
          <a:p>
            <a:pPr lvl="1"/>
            <a:r>
              <a:rPr lang="en-US" dirty="0" smtClean="0"/>
              <a:t>name and location of facility, </a:t>
            </a:r>
          </a:p>
          <a:p>
            <a:pPr lvl="1"/>
            <a:r>
              <a:rPr lang="en-US" dirty="0" smtClean="0"/>
              <a:t>type of facility, </a:t>
            </a:r>
          </a:p>
          <a:p>
            <a:pPr lvl="1"/>
            <a:r>
              <a:rPr lang="en-US" dirty="0" smtClean="0"/>
              <a:t>hours of operation, </a:t>
            </a:r>
          </a:p>
          <a:p>
            <a:pPr lvl="1"/>
            <a:r>
              <a:rPr lang="en-US" dirty="0" smtClean="0"/>
              <a:t>description of services provided, and </a:t>
            </a:r>
          </a:p>
          <a:p>
            <a:pPr lvl="1"/>
            <a:r>
              <a:rPr lang="en-US" dirty="0" smtClean="0"/>
              <a:t>total number of clients, treatments, patient visits, procedures, and/or scans performed in a calendar year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     CT State Health Care Facilities and Services Plan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Health Care Facilities and Services Survey</a:t>
            </a:r>
            <a:endParaRPr lang="en-US" dirty="0" smtClean="0">
              <a:effectLst/>
              <a:cs typeface="Arial" charset="0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1080"/>
            <a:ext cx="8229600" cy="5018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400" dirty="0" smtClean="0"/>
              <a:t>S</a:t>
            </a:r>
            <a:r>
              <a:rPr lang="en-US" sz="2400" dirty="0" smtClean="0"/>
              <a:t>imilar questions to the 2012 instruments with some minor revisions </a:t>
            </a:r>
          </a:p>
          <a:p>
            <a:pPr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400" dirty="0" smtClean="0"/>
              <a:t>Final instrument consisted of four surveys geared towards facilities that provide:</a:t>
            </a:r>
            <a:endParaRPr lang="en-US" sz="24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Acute-care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hospital-based service lines</a:t>
            </a:r>
          </a:p>
          <a:p>
            <a:pPr lvl="2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Hospital-based primary care services</a:t>
            </a:r>
          </a:p>
          <a:p>
            <a:pPr lvl="2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Imaging services</a:t>
            </a:r>
          </a:p>
          <a:p>
            <a:pPr lvl="2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Outpatient surgery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services</a:t>
            </a:r>
          </a:p>
          <a:p>
            <a:pPr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Four surveys then streamlined into single, web-based instrument</a:t>
            </a:r>
          </a:p>
          <a:p>
            <a:pPr lvl="1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Survey pilot tested by OHCA staff and sample of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facilities with assistance from associations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n-US" sz="2000" dirty="0" smtClean="0">
              <a:ea typeface="ＭＳ Ｐゴシック" pitchFamily="-108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74075" y="6311988"/>
            <a:ext cx="182403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243400" y="6237288"/>
            <a:ext cx="4994275" cy="47307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    CT State Health Care Facilities and Services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06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Health Care Facilities and Services Survey</a:t>
            </a:r>
            <a:endParaRPr lang="en-US" dirty="0" smtClean="0">
              <a:effectLst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2014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     CT State Health Care Facilities and Services Plan</a:t>
            </a:r>
            <a:endParaRPr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990600"/>
            <a:ext cx="8503920" cy="48463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800" dirty="0" smtClean="0"/>
              <a:t>Survey Administration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Survey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web-link/hard copies disseminated by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association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leaders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HRiA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Administered between April and June 2014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 extensive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follow-up regarding missing, incomplete, or unclear responses executed through July 2014</a:t>
            </a:r>
          </a:p>
          <a:p>
            <a:pPr lvl="1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complete surveys combined into large database by survey type (i.e., imaging services, outpatient surgery services, etc.)</a:t>
            </a:r>
          </a:p>
          <a:p>
            <a:pPr lvl="1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Currently in process of cleaning data and reformatting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publication</a:t>
            </a:r>
          </a:p>
          <a:p>
            <a:pPr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on non-surveyed facilities being compiled via e-licensure files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accent3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charset="0"/>
              <a:buNone/>
            </a:pPr>
            <a:endParaRPr lang="en-US" sz="2000" dirty="0" smtClean="0">
              <a:ea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83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dirty="0" smtClean="0"/>
              <a:t>hallenges to the Health Care Facilities and Services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88720"/>
            <a:ext cx="8001000" cy="4587240"/>
          </a:xfrm>
        </p:spPr>
        <p:txBody>
          <a:bodyPr/>
          <a:lstStyle/>
          <a:p>
            <a:r>
              <a:rPr lang="en-US" dirty="0" smtClean="0"/>
              <a:t>Unresponsiveness of some facilities</a:t>
            </a:r>
          </a:p>
          <a:p>
            <a:r>
              <a:rPr lang="en-US" dirty="0" smtClean="0"/>
              <a:t>Duplications – some facilities submitted multiple surveys by different staff with different information</a:t>
            </a:r>
            <a:endParaRPr lang="en-US" dirty="0"/>
          </a:p>
          <a:p>
            <a:r>
              <a:rPr lang="en-US" dirty="0" smtClean="0"/>
              <a:t>Misinterpretation that survey is not a requirement</a:t>
            </a:r>
          </a:p>
          <a:p>
            <a:r>
              <a:rPr lang="en-US" dirty="0" smtClean="0"/>
              <a:t>Concerns about information being public – specifically about number of scans and patient visits</a:t>
            </a:r>
            <a:endParaRPr lang="en-US" dirty="0"/>
          </a:p>
          <a:p>
            <a:r>
              <a:rPr lang="en-US" dirty="0" smtClean="0"/>
              <a:t>New information for current </a:t>
            </a:r>
            <a:r>
              <a:rPr lang="en-US" dirty="0" smtClean="0"/>
              <a:t>calendar year needed, so facilities could not just confirm previous data for all fields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     CT State Health Care Facilities and Services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9129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56706"/>
            <a:ext cx="7772400" cy="1362075"/>
          </a:xfrm>
        </p:spPr>
        <p:txBody>
          <a:bodyPr/>
          <a:lstStyle/>
          <a:p>
            <a:r>
              <a:rPr lang="en-US" dirty="0" smtClean="0"/>
              <a:t>Acute Care Hospital Bed Need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753" y="3385502"/>
            <a:ext cx="7324407" cy="501015"/>
          </a:xfrm>
        </p:spPr>
        <p:txBody>
          <a:bodyPr/>
          <a:lstStyle/>
          <a:p>
            <a:r>
              <a:rPr lang="en-US" dirty="0" smtClean="0"/>
              <a:t>Brian A. Carney, MBA, Connecticut Department of Public Health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     CT State Health Care Facilities and Services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9498530"/>
      </p:ext>
    </p:extLst>
  </p:cSld>
  <p:clrMapOvr>
    <a:masterClrMapping/>
  </p:clrMapOvr>
</p:sld>
</file>

<file path=ppt/theme/theme1.xml><?xml version="1.0" encoding="utf-8"?>
<a:theme xmlns:a="http://schemas.openxmlformats.org/drawingml/2006/main" name="MA SHIP Advis Comm Mtg 5-31 Draft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 SHIP Advis Comm Mtg 5-31 Draft01</Template>
  <TotalTime>853</TotalTime>
  <Words>1080</Words>
  <Application>Microsoft Office PowerPoint</Application>
  <PresentationFormat>On-screen Show (4:3)</PresentationFormat>
  <Paragraphs>194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MA SHIP Advis Comm Mtg 5-31 Draft01</vt:lpstr>
      <vt:lpstr> 2014 CT State Health Care  Facilities and Services Plan Advisory Group Meeting</vt:lpstr>
      <vt:lpstr>Today’s Agenda</vt:lpstr>
      <vt:lpstr>CT DPH 2014 Facilities and Services Supplemental Plan</vt:lpstr>
      <vt:lpstr>Project Timeline</vt:lpstr>
      <vt:lpstr>Health Care Facilities and Services Survey</vt:lpstr>
      <vt:lpstr>Health Care Facilities and Services Survey</vt:lpstr>
      <vt:lpstr>Health Care Facilities and Services Survey</vt:lpstr>
      <vt:lpstr>Challenges to the Health Care Facilities and Services Survey</vt:lpstr>
      <vt:lpstr>Acute Care Hospital Bed Need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Unmet Need and Gaps in Services</vt:lpstr>
      <vt:lpstr>Top Health Issues across 21 CHNAs</vt:lpstr>
      <vt:lpstr>Examination of Unmet Need</vt:lpstr>
      <vt:lpstr>Planning Process for 2014 Recommendations </vt:lpstr>
      <vt:lpstr>Next Steps and Adjourn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 State Health Improvement Planning Advisory Group Orientation Meeting</dc:title>
  <dc:creator>Rose Swenson</dc:creator>
  <cp:lastModifiedBy>admin</cp:lastModifiedBy>
  <cp:revision>120</cp:revision>
  <dcterms:created xsi:type="dcterms:W3CDTF">2013-05-28T17:16:48Z</dcterms:created>
  <dcterms:modified xsi:type="dcterms:W3CDTF">2014-07-31T02:11:45Z</dcterms:modified>
</cp:coreProperties>
</file>