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312" r:id="rId2"/>
    <p:sldId id="311" r:id="rId3"/>
    <p:sldId id="274" r:id="rId4"/>
    <p:sldId id="278" r:id="rId5"/>
    <p:sldId id="317" r:id="rId6"/>
    <p:sldId id="293" r:id="rId7"/>
    <p:sldId id="292" r:id="rId8"/>
    <p:sldId id="314" r:id="rId9"/>
    <p:sldId id="294" r:id="rId10"/>
    <p:sldId id="304" r:id="rId11"/>
    <p:sldId id="315" r:id="rId12"/>
    <p:sldId id="295" r:id="rId13"/>
    <p:sldId id="258" r:id="rId14"/>
    <p:sldId id="296" r:id="rId15"/>
    <p:sldId id="298" r:id="rId16"/>
    <p:sldId id="316" r:id="rId17"/>
    <p:sldId id="303"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5" d="100"/>
          <a:sy n="125" d="100"/>
        </p:scale>
        <p:origin x="119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9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455334-8A5B-491E-A109-3911378E8C42}" type="datetimeFigureOut">
              <a:rPr lang="en-US" smtClean="0"/>
              <a:pPr/>
              <a:t>07/27/2017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B67AF-F8E5-4EA6-9098-420D80DC05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455334-8A5B-491E-A109-3911378E8C42}" type="datetimeFigureOut">
              <a:rPr lang="en-US" smtClean="0"/>
              <a:pPr/>
              <a:t>07/27/2017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B67AF-F8E5-4EA6-9098-420D80DC05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455334-8A5B-491E-A109-3911378E8C42}" type="datetimeFigureOut">
              <a:rPr lang="en-US" smtClean="0"/>
              <a:pPr/>
              <a:t>07/27/2017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B67AF-F8E5-4EA6-9098-420D80DC05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455334-8A5B-491E-A109-3911378E8C42}" type="datetimeFigureOut">
              <a:rPr lang="en-US" smtClean="0"/>
              <a:pPr/>
              <a:t>07/27/2017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B67AF-F8E5-4EA6-9098-420D80DC05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455334-8A5B-491E-A109-3911378E8C42}" type="datetimeFigureOut">
              <a:rPr lang="en-US" smtClean="0"/>
              <a:pPr/>
              <a:t>07/27/2017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B67AF-F8E5-4EA6-9098-420D80DC05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455334-8A5B-491E-A109-3911378E8C42}" type="datetimeFigureOut">
              <a:rPr lang="en-US" smtClean="0"/>
              <a:pPr/>
              <a:t>07/27/2017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1B67AF-F8E5-4EA6-9098-420D80DC05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455334-8A5B-491E-A109-3911378E8C42}" type="datetimeFigureOut">
              <a:rPr lang="en-US" smtClean="0"/>
              <a:pPr/>
              <a:t>07/27/2017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1B67AF-F8E5-4EA6-9098-420D80DC05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455334-8A5B-491E-A109-3911378E8C42}" type="datetimeFigureOut">
              <a:rPr lang="en-US" smtClean="0"/>
              <a:pPr/>
              <a:t>07/27/2017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1B67AF-F8E5-4EA6-9098-420D80DC05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455334-8A5B-491E-A109-3911378E8C42}" type="datetimeFigureOut">
              <a:rPr lang="en-US" smtClean="0"/>
              <a:pPr/>
              <a:t>07/27/2017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1B67AF-F8E5-4EA6-9098-420D80DC05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455334-8A5B-491E-A109-3911378E8C42}" type="datetimeFigureOut">
              <a:rPr lang="en-US" smtClean="0"/>
              <a:pPr/>
              <a:t>07/27/2017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1B67AF-F8E5-4EA6-9098-420D80DC05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455334-8A5B-491E-A109-3911378E8C42}" type="datetimeFigureOut">
              <a:rPr lang="en-US" smtClean="0"/>
              <a:pPr/>
              <a:t>07/27/2017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1B67AF-F8E5-4EA6-9098-420D80DC05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55334-8A5B-491E-A109-3911378E8C42}" type="datetimeFigureOut">
              <a:rPr lang="en-US" smtClean="0"/>
              <a:pPr/>
              <a:t>07/27/2017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1B67AF-F8E5-4EA6-9098-420D80DC05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03860"/>
            <a:ext cx="7772400" cy="914400"/>
          </a:xfrm>
        </p:spPr>
        <p:txBody>
          <a:bodyPr>
            <a:normAutofit/>
          </a:bodyPr>
          <a:lstStyle/>
          <a:p>
            <a:r>
              <a:rPr lang="en-US" dirty="0" smtClean="0">
                <a:solidFill>
                  <a:srgbClr val="002060"/>
                </a:solidFill>
                <a:effectLst>
                  <a:outerShdw blurRad="38100" dist="38100" dir="2700000" algn="tl">
                    <a:srgbClr val="000000">
                      <a:alpha val="43137"/>
                    </a:srgbClr>
                  </a:outerShdw>
                </a:effectLst>
                <a:latin typeface="Palatino Linotype" panose="02040502050505030304" pitchFamily="18" charset="0"/>
              </a:rPr>
              <a:t>ePOC for LTC Facilities</a:t>
            </a:r>
            <a:endParaRPr lang="en-US" dirty="0">
              <a:solidFill>
                <a:srgbClr val="002060"/>
              </a:solidFill>
              <a:effectLst>
                <a:outerShdw blurRad="38100" dist="38100" dir="2700000" algn="tl">
                  <a:srgbClr val="000000">
                    <a:alpha val="43137"/>
                  </a:srgbClr>
                </a:outerShdw>
              </a:effectLst>
              <a:latin typeface="Palatino Linotype" panose="02040502050505030304" pitchFamily="18" charset="0"/>
            </a:endParaRPr>
          </a:p>
        </p:txBody>
      </p:sp>
      <p:sp>
        <p:nvSpPr>
          <p:cNvPr id="3" name="Subtitle 2"/>
          <p:cNvSpPr>
            <a:spLocks noGrp="1"/>
          </p:cNvSpPr>
          <p:nvPr>
            <p:ph type="subTitle" idx="1"/>
          </p:nvPr>
        </p:nvSpPr>
        <p:spPr>
          <a:xfrm>
            <a:off x="1295400" y="5257800"/>
            <a:ext cx="6400800" cy="838200"/>
          </a:xfrm>
        </p:spPr>
        <p:txBody>
          <a:bodyPr>
            <a:normAutofit fontScale="47500" lnSpcReduction="20000"/>
          </a:bodyPr>
          <a:lstStyle/>
          <a:p>
            <a:r>
              <a:rPr lang="en-US" b="1" dirty="0">
                <a:solidFill>
                  <a:srgbClr val="002060"/>
                </a:solidFill>
                <a:latin typeface="Palatino Linotype" panose="02040502050505030304" pitchFamily="18" charset="0"/>
              </a:rPr>
              <a:t>Connecticut Department of Public Health </a:t>
            </a:r>
          </a:p>
          <a:p>
            <a:r>
              <a:rPr lang="en-US" b="1" dirty="0" smtClean="0">
                <a:solidFill>
                  <a:srgbClr val="002060"/>
                </a:solidFill>
                <a:latin typeface="Palatino Linotype" panose="02040502050505030304" pitchFamily="18" charset="0"/>
              </a:rPr>
              <a:t>Facility Licensing and Investigations Section</a:t>
            </a:r>
          </a:p>
          <a:p>
            <a:r>
              <a:rPr lang="en-US" b="1" dirty="0" smtClean="0">
                <a:solidFill>
                  <a:srgbClr val="002060"/>
                </a:solidFill>
                <a:latin typeface="Palatino Linotype" panose="02040502050505030304" pitchFamily="18" charset="0"/>
              </a:rPr>
              <a:t>June 2017</a:t>
            </a:r>
            <a:endParaRPr lang="en-US" b="1" dirty="0">
              <a:solidFill>
                <a:srgbClr val="002060"/>
              </a:solidFill>
              <a:latin typeface="Palatino Linotype" panose="02040502050505030304" pitchFamily="18" charset="0"/>
            </a:endParaRPr>
          </a:p>
        </p:txBody>
      </p:sp>
      <p:pic>
        <p:nvPicPr>
          <p:cNvPr id="4" name="Picture 3"/>
          <p:cNvPicPr/>
          <p:nvPr/>
        </p:nvPicPr>
        <p:blipFill>
          <a:blip r:embed="rId2"/>
          <a:stretch>
            <a:fillRect/>
          </a:stretch>
        </p:blipFill>
        <p:spPr>
          <a:xfrm>
            <a:off x="1971040" y="1303020"/>
            <a:ext cx="5049520" cy="3795395"/>
          </a:xfrm>
          <a:prstGeom prst="rect">
            <a:avLst/>
          </a:prstGeom>
        </p:spPr>
      </p:pic>
    </p:spTree>
    <p:extLst>
      <p:ext uri="{BB962C8B-B14F-4D97-AF65-F5344CB8AC3E}">
        <p14:creationId xmlns:p14="http://schemas.microsoft.com/office/powerpoint/2010/main" val="2611720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latin typeface="Palatino Linotype" panose="02040502050505030304" pitchFamily="18" charset="0"/>
              </a:rPr>
              <a:t>Citation Detail</a:t>
            </a:r>
            <a:endParaRPr lang="en-US" dirty="0">
              <a:solidFill>
                <a:schemeClr val="tx2"/>
              </a:solidFill>
              <a:effectLst>
                <a:outerShdw blurRad="38100" dist="38100" dir="2700000" algn="tl">
                  <a:srgbClr val="000000">
                    <a:alpha val="43137"/>
                  </a:srgbClr>
                </a:outerShdw>
              </a:effectLst>
              <a:latin typeface="Palatino Linotype" panose="02040502050505030304" pitchFamily="18" charset="0"/>
            </a:endParaRPr>
          </a:p>
        </p:txBody>
      </p:sp>
      <p:pic>
        <p:nvPicPr>
          <p:cNvPr id="16386" name="Picture 2"/>
          <p:cNvPicPr>
            <a:picLocks noGrp="1" noChangeAspect="1" noChangeArrowheads="1"/>
          </p:cNvPicPr>
          <p:nvPr>
            <p:ph idx="1"/>
          </p:nvPr>
        </p:nvPicPr>
        <p:blipFill>
          <a:blip r:embed="rId2" cstate="print"/>
          <a:stretch>
            <a:fillRect/>
          </a:stretch>
        </p:blipFill>
        <p:spPr bwMode="auto">
          <a:xfrm>
            <a:off x="1430522" y="1600200"/>
            <a:ext cx="6282955"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latin typeface="Palatino Linotype" panose="02040502050505030304" pitchFamily="18" charset="0"/>
              </a:rPr>
              <a:t>POC Backup</a:t>
            </a:r>
            <a:endParaRPr lang="en-US" dirty="0">
              <a:solidFill>
                <a:schemeClr val="tx2"/>
              </a:solidFill>
              <a:effectLst>
                <a:outerShdw blurRad="38100" dist="38100" dir="2700000" algn="tl">
                  <a:srgbClr val="000000">
                    <a:alpha val="43137"/>
                  </a:srgbClr>
                </a:outerShdw>
              </a:effectLst>
              <a:latin typeface="Palatino Linotype" panose="02040502050505030304" pitchFamily="18" charset="0"/>
            </a:endParaRPr>
          </a:p>
        </p:txBody>
      </p:sp>
      <p:sp>
        <p:nvSpPr>
          <p:cNvPr id="3" name="Content Placeholder 2"/>
          <p:cNvSpPr>
            <a:spLocks noGrp="1"/>
          </p:cNvSpPr>
          <p:nvPr>
            <p:ph idx="1"/>
          </p:nvPr>
        </p:nvSpPr>
        <p:spPr>
          <a:xfrm>
            <a:off x="457200" y="1417638"/>
            <a:ext cx="8229600" cy="4525963"/>
          </a:xfrm>
        </p:spPr>
        <p:txBody>
          <a:bodyPr>
            <a:normAutofit fontScale="92500" lnSpcReduction="20000"/>
          </a:bodyPr>
          <a:lstStyle/>
          <a:p>
            <a:pPr marL="0" indent="0">
              <a:buNone/>
            </a:pPr>
            <a:r>
              <a:rPr lang="en-US" dirty="0" smtClean="0"/>
              <a:t>ASPEN </a:t>
            </a:r>
            <a:r>
              <a:rPr lang="en-US" dirty="0"/>
              <a:t>Web: ePOC automatically backs up POC text every two minutes. If the application closes unexpectedly, you can recover unsaved POC text entered prior to the last backup</a:t>
            </a:r>
            <a:r>
              <a:rPr lang="en-US" dirty="0" smtClean="0"/>
              <a:t>.</a:t>
            </a:r>
          </a:p>
          <a:p>
            <a:pPr marL="0" indent="0">
              <a:buNone/>
            </a:pPr>
            <a:endParaRPr lang="en-US" dirty="0"/>
          </a:p>
          <a:p>
            <a:pPr marL="0" indent="0">
              <a:buNone/>
            </a:pPr>
            <a:r>
              <a:rPr lang="en-US" dirty="0"/>
              <a:t>When you log back into ASPEN Web: ePOC and open the Plan of Correction entry page for the applicable tag, a message appears and offers the option of restoring the unsaved Plan of Correction text. If you choose OK, the automatically saved text is entered in the POC Description field.</a:t>
            </a:r>
          </a:p>
        </p:txBody>
      </p:sp>
    </p:spTree>
    <p:extLst>
      <p:ext uri="{BB962C8B-B14F-4D97-AF65-F5344CB8AC3E}">
        <p14:creationId xmlns:p14="http://schemas.microsoft.com/office/powerpoint/2010/main" val="2100416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latin typeface="Palatino Linotype" panose="02040502050505030304" pitchFamily="18" charset="0"/>
              </a:rPr>
              <a:t>Submit All Pending</a:t>
            </a:r>
            <a:endParaRPr lang="en-US" dirty="0">
              <a:solidFill>
                <a:schemeClr val="tx2"/>
              </a:solidFill>
              <a:effectLst>
                <a:outerShdw blurRad="38100" dist="38100" dir="2700000" algn="tl">
                  <a:srgbClr val="000000">
                    <a:alpha val="43137"/>
                  </a:srgbClr>
                </a:outerShdw>
              </a:effectLst>
              <a:latin typeface="Palatino Linotype" panose="02040502050505030304" pitchFamily="18" charset="0"/>
            </a:endParaRPr>
          </a:p>
        </p:txBody>
      </p:sp>
      <p:pic>
        <p:nvPicPr>
          <p:cNvPr id="4" name="Picture 2"/>
          <p:cNvPicPr>
            <a:picLocks noGrp="1" noChangeAspect="1" noChangeArrowheads="1"/>
          </p:cNvPicPr>
          <p:nvPr>
            <p:ph idx="1"/>
          </p:nvPr>
        </p:nvPicPr>
        <p:blipFill>
          <a:blip r:embed="rId2" cstate="print"/>
          <a:stretch>
            <a:fillRect/>
          </a:stretch>
        </p:blipFill>
        <p:spPr bwMode="auto">
          <a:xfrm>
            <a:off x="1352255" y="1600200"/>
            <a:ext cx="6439489" cy="4525963"/>
          </a:xfrm>
          <a:prstGeom prst="rect">
            <a:avLst/>
          </a:prstGeom>
          <a:noFill/>
          <a:ln w="9525">
            <a:noFill/>
            <a:miter lim="800000"/>
            <a:headEnd/>
            <a:tailEnd/>
          </a:ln>
        </p:spPr>
      </p:pic>
      <p:sp>
        <p:nvSpPr>
          <p:cNvPr id="6" name="Left Arrow 5"/>
          <p:cNvSpPr/>
          <p:nvPr/>
        </p:nvSpPr>
        <p:spPr>
          <a:xfrm rot="19537431">
            <a:off x="6604577" y="1376895"/>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latin typeface="Palatino Linotype" panose="02040502050505030304" pitchFamily="18" charset="0"/>
              </a:rPr>
              <a:t>Printing Pending 2567 with POC</a:t>
            </a:r>
            <a:endParaRPr lang="en-US" dirty="0">
              <a:solidFill>
                <a:schemeClr val="tx2"/>
              </a:solidFill>
              <a:effectLst>
                <a:outerShdw blurRad="38100" dist="38100" dir="2700000" algn="tl">
                  <a:srgbClr val="000000">
                    <a:alpha val="43137"/>
                  </a:srgbClr>
                </a:outerShdw>
              </a:effectLst>
              <a:latin typeface="Palatino Linotype" panose="02040502050505030304" pitchFamily="18" charset="0"/>
            </a:endParaRPr>
          </a:p>
        </p:txBody>
      </p:sp>
      <p:sp>
        <p:nvSpPr>
          <p:cNvPr id="3" name="Content Placeholder 2"/>
          <p:cNvSpPr>
            <a:spLocks noGrp="1"/>
          </p:cNvSpPr>
          <p:nvPr>
            <p:ph idx="1"/>
          </p:nvPr>
        </p:nvSpPr>
        <p:spPr/>
        <p:txBody>
          <a:bodyPr/>
          <a:lstStyle/>
          <a:p>
            <a:r>
              <a:rPr lang="en-US" dirty="0" smtClean="0"/>
              <a:t>As soon as you enter your POC statement, you can print the 2567</a:t>
            </a:r>
          </a:p>
          <a:p>
            <a:pPr lvl="1"/>
            <a:r>
              <a:rPr lang="en-US" dirty="0" smtClean="0"/>
              <a:t>However, it will have a watermark of “POC NOT FINAL” all over it</a:t>
            </a:r>
            <a:endParaRPr lang="en-US" dirty="0"/>
          </a:p>
        </p:txBody>
      </p:sp>
      <p:pic>
        <p:nvPicPr>
          <p:cNvPr id="4" name="Picture 2"/>
          <p:cNvPicPr>
            <a:picLocks noChangeAspect="1" noChangeArrowheads="1"/>
          </p:cNvPicPr>
          <p:nvPr/>
        </p:nvPicPr>
        <p:blipFill>
          <a:blip r:embed="rId2" cstate="print"/>
          <a:srcRect b="71964"/>
          <a:stretch>
            <a:fillRect/>
          </a:stretch>
        </p:blipFill>
        <p:spPr bwMode="auto">
          <a:xfrm>
            <a:off x="152400" y="4038600"/>
            <a:ext cx="8894211" cy="1752600"/>
          </a:xfrm>
          <a:prstGeom prst="rect">
            <a:avLst/>
          </a:prstGeom>
          <a:noFill/>
          <a:ln w="9525">
            <a:noFill/>
            <a:miter lim="800000"/>
            <a:headEnd/>
            <a:tailEnd/>
          </a:ln>
        </p:spPr>
      </p:pic>
      <p:sp>
        <p:nvSpPr>
          <p:cNvPr id="5" name="Left Arrow 4"/>
          <p:cNvSpPr/>
          <p:nvPr/>
        </p:nvSpPr>
        <p:spPr>
          <a:xfrm rot="18459961">
            <a:off x="7848600" y="3810000"/>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latin typeface="Palatino Linotype" panose="02040502050505030304" pitchFamily="18" charset="0"/>
              </a:rPr>
              <a:t>Printing Pending 2567 with POC</a:t>
            </a:r>
            <a:endParaRPr lang="en-US" dirty="0">
              <a:solidFill>
                <a:schemeClr val="tx2"/>
              </a:solidFill>
              <a:effectLst>
                <a:outerShdw blurRad="38100" dist="38100" dir="2700000" algn="tl">
                  <a:srgbClr val="000000">
                    <a:alpha val="43137"/>
                  </a:srgbClr>
                </a:outerShdw>
              </a:effectLst>
              <a:latin typeface="Palatino Linotype" panose="02040502050505030304" pitchFamily="18" charset="0"/>
            </a:endParaRPr>
          </a:p>
        </p:txBody>
      </p:sp>
      <p:pic>
        <p:nvPicPr>
          <p:cNvPr id="13314" name="Picture 2"/>
          <p:cNvPicPr>
            <a:picLocks noGrp="1" noChangeAspect="1" noChangeArrowheads="1"/>
          </p:cNvPicPr>
          <p:nvPr>
            <p:ph idx="1"/>
          </p:nvPr>
        </p:nvPicPr>
        <p:blipFill>
          <a:blip r:embed="rId2" cstate="print"/>
          <a:srcRect/>
          <a:stretch>
            <a:fillRect/>
          </a:stretch>
        </p:blipFill>
        <p:spPr bwMode="auto">
          <a:xfrm>
            <a:off x="685800" y="1447800"/>
            <a:ext cx="7391400" cy="4465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latin typeface="Palatino Linotype" panose="02040502050505030304" pitchFamily="18" charset="0"/>
              </a:rPr>
              <a:t>Printing Approved 2567 with POC</a:t>
            </a:r>
            <a:endParaRPr lang="en-US" dirty="0">
              <a:solidFill>
                <a:schemeClr val="tx2"/>
              </a:solidFill>
              <a:effectLst>
                <a:outerShdw blurRad="38100" dist="38100" dir="2700000" algn="tl">
                  <a:srgbClr val="000000">
                    <a:alpha val="43137"/>
                  </a:srgbClr>
                </a:outerShdw>
              </a:effectLst>
              <a:latin typeface="Palatino Linotype" panose="02040502050505030304"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685800" y="2560638"/>
            <a:ext cx="7467600" cy="4017962"/>
          </a:xfrm>
          <a:prstGeom prst="rect">
            <a:avLst/>
          </a:prstGeom>
          <a:noFill/>
          <a:ln w="9525">
            <a:noFill/>
            <a:miter lim="800000"/>
            <a:headEnd/>
            <a:tailEnd/>
          </a:ln>
        </p:spPr>
      </p:pic>
      <p:sp>
        <p:nvSpPr>
          <p:cNvPr id="3" name="TextBox 2"/>
          <p:cNvSpPr txBox="1"/>
          <p:nvPr/>
        </p:nvSpPr>
        <p:spPr>
          <a:xfrm>
            <a:off x="457200" y="1417638"/>
            <a:ext cx="8153400" cy="923330"/>
          </a:xfrm>
          <a:prstGeom prst="rect">
            <a:avLst/>
          </a:prstGeom>
          <a:noFill/>
        </p:spPr>
        <p:txBody>
          <a:bodyPr wrap="square" rtlCol="0">
            <a:spAutoFit/>
          </a:bodyPr>
          <a:lstStyle/>
          <a:p>
            <a:r>
              <a:rPr lang="en-US" dirty="0"/>
              <a:t>After you receive your email notification that your plan of correction has been accepted, </a:t>
            </a:r>
          </a:p>
          <a:p>
            <a:r>
              <a:rPr lang="en-US" dirty="0"/>
              <a:t>Login and select survey, click “2567”</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latin typeface="Palatino Linotype" panose="02040502050505030304" pitchFamily="18" charset="0"/>
              </a:rPr>
              <a:t>POC Timing Out</a:t>
            </a:r>
            <a:endParaRPr lang="en-US" dirty="0">
              <a:solidFill>
                <a:schemeClr val="tx2"/>
              </a:solidFill>
              <a:effectLst>
                <a:outerShdw blurRad="38100" dist="38100" dir="2700000" algn="tl">
                  <a:srgbClr val="000000">
                    <a:alpha val="43137"/>
                  </a:srgbClr>
                </a:outerShdw>
              </a:effectLst>
              <a:latin typeface="Palatino Linotype" panose="02040502050505030304" pitchFamily="18" charset="0"/>
            </a:endParaRPr>
          </a:p>
        </p:txBody>
      </p:sp>
      <p:sp>
        <p:nvSpPr>
          <p:cNvPr id="3" name="Content Placeholder 2"/>
          <p:cNvSpPr>
            <a:spLocks noGrp="1"/>
          </p:cNvSpPr>
          <p:nvPr>
            <p:ph idx="1"/>
          </p:nvPr>
        </p:nvSpPr>
        <p:spPr>
          <a:xfrm>
            <a:off x="457200" y="1417638"/>
            <a:ext cx="8229600" cy="4525963"/>
          </a:xfrm>
        </p:spPr>
        <p:txBody>
          <a:bodyPr>
            <a:normAutofit fontScale="85000" lnSpcReduction="10000"/>
          </a:bodyPr>
          <a:lstStyle/>
          <a:p>
            <a:pPr marL="0" indent="0">
              <a:buNone/>
            </a:pPr>
            <a:r>
              <a:rPr lang="en-US" dirty="0" smtClean="0"/>
              <a:t>If </a:t>
            </a:r>
            <a:r>
              <a:rPr lang="en-US" dirty="0"/>
              <a:t>you do not enter POC text for a period of 15 minutes, a message appears and you have the option of keeping the Plan of Correction page open (for another 15 minutes) or not. If you do not respond within one minute, the page is automatically closed. Unsaved work is lost and the POC is released for editing by another user</a:t>
            </a:r>
            <a:r>
              <a:rPr lang="en-US" dirty="0" smtClean="0"/>
              <a:t>.</a:t>
            </a:r>
          </a:p>
          <a:p>
            <a:pPr marL="0" indent="0">
              <a:buNone/>
            </a:pPr>
            <a:endParaRPr lang="en-US" dirty="0"/>
          </a:p>
          <a:p>
            <a:pPr marL="0" indent="0">
              <a:buNone/>
            </a:pPr>
            <a:r>
              <a:rPr lang="en-US" dirty="0"/>
              <a:t>If you close the browser or back out of the page while editing a POC, the ePOC application assumes you are still editing it. In such a case, the lock on that POC is released automatically after 17 minutes.</a:t>
            </a:r>
          </a:p>
        </p:txBody>
      </p:sp>
    </p:spTree>
    <p:extLst>
      <p:ext uri="{BB962C8B-B14F-4D97-AF65-F5344CB8AC3E}">
        <p14:creationId xmlns:p14="http://schemas.microsoft.com/office/powerpoint/2010/main" val="1746534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ePOC</a:t>
            </a:r>
            <a:endParaRPr lang="en-US" dirty="0"/>
          </a:p>
        </p:txBody>
      </p:sp>
      <p:sp>
        <p:nvSpPr>
          <p:cNvPr id="3" name="Content Placeholder 2"/>
          <p:cNvSpPr>
            <a:spLocks noGrp="1"/>
          </p:cNvSpPr>
          <p:nvPr>
            <p:ph idx="1"/>
          </p:nvPr>
        </p:nvSpPr>
        <p:spPr/>
        <p:txBody>
          <a:bodyPr/>
          <a:lstStyle/>
          <a:p>
            <a:endParaRPr lang="en-US" dirty="0" smtClean="0"/>
          </a:p>
          <a:p>
            <a:pPr algn="ctr"/>
            <a:r>
              <a:rPr lang="en-US" sz="4000" dirty="0" smtClean="0">
                <a:latin typeface="Palatino Linotype" panose="02040502050505030304" pitchFamily="18" charset="0"/>
              </a:rPr>
              <a:t>Questions?</a:t>
            </a:r>
          </a:p>
          <a:p>
            <a:endParaRPr lang="en-US" dirty="0" smtClean="0"/>
          </a:p>
          <a:p>
            <a:endParaRPr lang="en-US" dirty="0"/>
          </a:p>
          <a:p>
            <a:endParaRPr lang="en-US" dirty="0" smtClean="0"/>
          </a:p>
          <a:p>
            <a:r>
              <a:rPr lang="en-US" dirty="0" smtClean="0"/>
              <a:t>For questions </a:t>
            </a:r>
            <a:r>
              <a:rPr lang="en-US" smtClean="0"/>
              <a:t>please contact Surjit </a:t>
            </a:r>
            <a:r>
              <a:rPr lang="en-US" dirty="0" smtClean="0"/>
              <a:t>Sethuraman (Surjit.Sethuraman@ct.gov)</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828800" y="1752600"/>
            <a:ext cx="5476846" cy="3691731"/>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solidFill>
                  <a:srgbClr val="002060"/>
                </a:solidFill>
                <a:effectLst>
                  <a:outerShdw blurRad="38100" dist="38100" dir="2700000" algn="tl">
                    <a:srgbClr val="000000">
                      <a:alpha val="43137"/>
                    </a:srgbClr>
                  </a:outerShdw>
                </a:effectLst>
                <a:latin typeface="Palatino Linotype" panose="02040502050505030304" pitchFamily="18" charset="0"/>
              </a:rPr>
              <a:t>Use of ePOC</a:t>
            </a:r>
            <a:endParaRPr lang="en-US" dirty="0"/>
          </a:p>
        </p:txBody>
      </p:sp>
    </p:spTree>
    <p:extLst>
      <p:ext uri="{BB962C8B-B14F-4D97-AF65-F5344CB8AC3E}">
        <p14:creationId xmlns:p14="http://schemas.microsoft.com/office/powerpoint/2010/main" val="4082648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latin typeface="Palatino Linotype" panose="02040502050505030304" pitchFamily="18" charset="0"/>
              </a:rPr>
              <a:t>Select Application Window</a:t>
            </a:r>
            <a:endParaRPr lang="en-US" dirty="0">
              <a:solidFill>
                <a:schemeClr val="tx2"/>
              </a:solidFill>
              <a:effectLst>
                <a:outerShdw blurRad="38100" dist="38100" dir="2700000" algn="tl">
                  <a:srgbClr val="000000">
                    <a:alpha val="43137"/>
                  </a:srgbClr>
                </a:outerShdw>
              </a:effectLst>
              <a:latin typeface="Palatino Linotype" panose="02040502050505030304" pitchFamily="18" charset="0"/>
            </a:endParaRPr>
          </a:p>
        </p:txBody>
      </p:sp>
      <p:pic>
        <p:nvPicPr>
          <p:cNvPr id="2050" name="Picture 2"/>
          <p:cNvPicPr>
            <a:picLocks noGrp="1" noChangeAspect="1" noChangeArrowheads="1"/>
          </p:cNvPicPr>
          <p:nvPr>
            <p:ph idx="1"/>
          </p:nvPr>
        </p:nvPicPr>
        <p:blipFill>
          <a:blip r:embed="rId2" cstate="print"/>
          <a:stretch>
            <a:fillRect/>
          </a:stretch>
        </p:blipFill>
        <p:spPr bwMode="auto">
          <a:xfrm>
            <a:off x="807720" y="1695291"/>
            <a:ext cx="7528560" cy="43357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latin typeface="Palatino Linotype" panose="02040502050505030304" pitchFamily="18" charset="0"/>
              </a:rPr>
              <a:t>ePOC Menu - User with Multiple Facilities</a:t>
            </a:r>
            <a:endParaRPr lang="en-US" dirty="0">
              <a:solidFill>
                <a:schemeClr val="tx2"/>
              </a:solidFill>
              <a:effectLst>
                <a:outerShdw blurRad="38100" dist="38100" dir="2700000" algn="tl">
                  <a:srgbClr val="000000">
                    <a:alpha val="43137"/>
                  </a:srgbClr>
                </a:outerShdw>
              </a:effectLst>
              <a:latin typeface="Palatino Linotype" panose="02040502050505030304" pitchFamily="18" charset="0"/>
            </a:endParaRPr>
          </a:p>
        </p:txBody>
      </p:sp>
      <p:pic>
        <p:nvPicPr>
          <p:cNvPr id="7170" name="Picture 2"/>
          <p:cNvPicPr>
            <a:picLocks noChangeAspect="1" noChangeArrowheads="1"/>
          </p:cNvPicPr>
          <p:nvPr/>
        </p:nvPicPr>
        <p:blipFill>
          <a:blip r:embed="rId2" cstate="print"/>
          <a:srcRect/>
          <a:stretch>
            <a:fillRect/>
          </a:stretch>
        </p:blipFill>
        <p:spPr bwMode="auto">
          <a:xfrm>
            <a:off x="381000" y="2152650"/>
            <a:ext cx="8332479" cy="264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effectLst>
                  <a:outerShdw blurRad="38100" dist="38100" dir="2700000" algn="tl">
                    <a:srgbClr val="000000">
                      <a:alpha val="43137"/>
                    </a:srgbClr>
                  </a:outerShdw>
                </a:effectLst>
                <a:latin typeface="Palatino Linotype" panose="02040502050505030304" pitchFamily="18" charset="0"/>
              </a:rPr>
              <a:t>ePOC Menu - User </a:t>
            </a:r>
            <a:r>
              <a:rPr lang="en-US" dirty="0" smtClean="0">
                <a:solidFill>
                  <a:schemeClr val="tx2"/>
                </a:solidFill>
                <a:effectLst>
                  <a:outerShdw blurRad="38100" dist="38100" dir="2700000" algn="tl">
                    <a:srgbClr val="000000">
                      <a:alpha val="43137"/>
                    </a:srgbClr>
                  </a:outerShdw>
                </a:effectLst>
                <a:latin typeface="Palatino Linotype" panose="02040502050505030304" pitchFamily="18" charset="0"/>
              </a:rPr>
              <a:t>with Single Facility</a:t>
            </a:r>
            <a:endParaRPr lang="en-US" dirty="0">
              <a:solidFill>
                <a:schemeClr val="tx2"/>
              </a:solidFill>
              <a:effectLst>
                <a:outerShdw blurRad="38100" dist="38100" dir="2700000" algn="tl">
                  <a:srgbClr val="000000">
                    <a:alpha val="43137"/>
                  </a:srgbClr>
                </a:outerShdw>
              </a:effectLst>
              <a:latin typeface="Palatino Linotype" panose="02040502050505030304" pitchFamily="18" charset="0"/>
            </a:endParaRPr>
          </a:p>
        </p:txBody>
      </p:sp>
      <p:pic>
        <p:nvPicPr>
          <p:cNvPr id="4" name="Picture 3"/>
          <p:cNvPicPr>
            <a:picLocks noChangeAspect="1"/>
          </p:cNvPicPr>
          <p:nvPr/>
        </p:nvPicPr>
        <p:blipFill>
          <a:blip r:embed="rId2"/>
          <a:stretch>
            <a:fillRect/>
          </a:stretch>
        </p:blipFill>
        <p:spPr>
          <a:xfrm>
            <a:off x="76200" y="1828800"/>
            <a:ext cx="8991600" cy="3286125"/>
          </a:xfrm>
          <a:prstGeom prst="rect">
            <a:avLst/>
          </a:prstGeom>
        </p:spPr>
      </p:pic>
    </p:spTree>
    <p:extLst>
      <p:ext uri="{BB962C8B-B14F-4D97-AF65-F5344CB8AC3E}">
        <p14:creationId xmlns:p14="http://schemas.microsoft.com/office/powerpoint/2010/main" val="2993143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latin typeface="Palatino Linotype" panose="02040502050505030304" pitchFamily="18" charset="0"/>
              </a:rPr>
              <a:t>Letters Window</a:t>
            </a:r>
            <a:endParaRPr lang="en-US" dirty="0">
              <a:solidFill>
                <a:schemeClr val="tx2"/>
              </a:solidFill>
              <a:effectLst>
                <a:outerShdw blurRad="38100" dist="38100" dir="2700000" algn="tl">
                  <a:srgbClr val="000000">
                    <a:alpha val="43137"/>
                  </a:srgbClr>
                </a:outerShdw>
              </a:effectLst>
              <a:latin typeface="Palatino Linotype" panose="02040502050505030304" pitchFamily="18" charset="0"/>
            </a:endParaRPr>
          </a:p>
        </p:txBody>
      </p:sp>
      <p:pic>
        <p:nvPicPr>
          <p:cNvPr id="10242" name="Picture 2"/>
          <p:cNvPicPr>
            <a:picLocks noGrp="1" noChangeAspect="1" noChangeArrowheads="1"/>
          </p:cNvPicPr>
          <p:nvPr>
            <p:ph idx="1"/>
          </p:nvPr>
        </p:nvPicPr>
        <p:blipFill>
          <a:blip r:embed="rId2" cstate="print"/>
          <a:stretch>
            <a:fillRect/>
          </a:stretch>
        </p:blipFill>
        <p:spPr bwMode="auto">
          <a:xfrm>
            <a:off x="1752600" y="2057400"/>
            <a:ext cx="5239997" cy="30973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latin typeface="Palatino Linotype" panose="02040502050505030304" pitchFamily="18" charset="0"/>
              </a:rPr>
              <a:t>Attachments</a:t>
            </a:r>
            <a:endParaRPr lang="en-US" dirty="0">
              <a:solidFill>
                <a:schemeClr val="tx2"/>
              </a:solidFill>
              <a:effectLst>
                <a:outerShdw blurRad="38100" dist="38100" dir="2700000" algn="tl">
                  <a:srgbClr val="000000">
                    <a:alpha val="43137"/>
                  </a:srgbClr>
                </a:outerShdw>
              </a:effectLst>
              <a:latin typeface="Palatino Linotype" panose="02040502050505030304" pitchFamily="18" charset="0"/>
            </a:endParaRPr>
          </a:p>
        </p:txBody>
      </p:sp>
      <p:pic>
        <p:nvPicPr>
          <p:cNvPr id="11266" name="Picture 2"/>
          <p:cNvPicPr>
            <a:picLocks noGrp="1" noChangeAspect="1" noChangeArrowheads="1"/>
          </p:cNvPicPr>
          <p:nvPr>
            <p:ph idx="1"/>
          </p:nvPr>
        </p:nvPicPr>
        <p:blipFill>
          <a:blip r:embed="rId2" cstate="print"/>
          <a:srcRect/>
          <a:stretch>
            <a:fillRect/>
          </a:stretch>
        </p:blipFill>
        <p:spPr bwMode="auto">
          <a:xfrm>
            <a:off x="546497" y="1219200"/>
            <a:ext cx="8051006" cy="3733800"/>
          </a:xfrm>
          <a:prstGeom prst="rect">
            <a:avLst/>
          </a:prstGeom>
          <a:noFill/>
          <a:ln w="9525">
            <a:noFill/>
            <a:miter lim="800000"/>
            <a:headEnd/>
            <a:tailEnd/>
          </a:ln>
        </p:spPr>
      </p:pic>
      <p:sp>
        <p:nvSpPr>
          <p:cNvPr id="3" name="TextBox 2"/>
          <p:cNvSpPr txBox="1"/>
          <p:nvPr/>
        </p:nvSpPr>
        <p:spPr>
          <a:xfrm>
            <a:off x="546497" y="5158898"/>
            <a:ext cx="8229600"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Supported </a:t>
            </a:r>
            <a:r>
              <a:rPr lang="en-US" dirty="0"/>
              <a:t>document types are .DOC, .DOCX, .XLS, .XLSX, .PDF, .JPG, .JPEG, .GIF, .TIFF, and .TXT. File size is limited to 4MB per file. </a:t>
            </a:r>
            <a:endParaRPr lang="en-US" dirty="0" smtClean="0"/>
          </a:p>
          <a:p>
            <a:endParaRPr lang="en-US" dirty="0" smtClean="0"/>
          </a:p>
          <a:p>
            <a:r>
              <a:rPr lang="en-US" dirty="0" smtClean="0"/>
              <a:t>Upon </a:t>
            </a:r>
            <a:r>
              <a:rPr lang="en-US" dirty="0"/>
              <a:t>approval of POCs for all tags on a survey, all ePOC attachments are removed.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latin typeface="Palatino Linotype" panose="02040502050505030304" pitchFamily="18" charset="0"/>
              </a:rPr>
              <a:t>Email - Survey results Posted to Facility</a:t>
            </a:r>
            <a:endParaRPr lang="en-US" dirty="0">
              <a:solidFill>
                <a:schemeClr val="tx2"/>
              </a:solidFill>
              <a:effectLst>
                <a:outerShdw blurRad="38100" dist="38100" dir="2700000" algn="tl">
                  <a:srgbClr val="000000">
                    <a:alpha val="43137"/>
                  </a:srgbClr>
                </a:outerShdw>
              </a:effectLst>
              <a:latin typeface="Palatino Linotype" panose="02040502050505030304" pitchFamily="18" charset="0"/>
            </a:endParaRPr>
          </a:p>
        </p:txBody>
      </p:sp>
      <p:sp>
        <p:nvSpPr>
          <p:cNvPr id="4" name="Content Placeholder 3"/>
          <p:cNvSpPr>
            <a:spLocks noGrp="1"/>
          </p:cNvSpPr>
          <p:nvPr>
            <p:ph idx="1"/>
          </p:nvPr>
        </p:nvSpPr>
        <p:spPr>
          <a:xfrm>
            <a:off x="457200" y="1432878"/>
            <a:ext cx="8229600" cy="4525963"/>
          </a:xfrm>
        </p:spPr>
        <p:txBody>
          <a:bodyPr>
            <a:normAutofit fontScale="47500" lnSpcReduction="20000"/>
          </a:bodyPr>
          <a:lstStyle/>
          <a:p>
            <a:pPr marL="0" indent="0">
              <a:buNone/>
            </a:pPr>
            <a:r>
              <a:rPr lang="en-US" b="1" dirty="0"/>
              <a:t>Sample Email</a:t>
            </a:r>
            <a:endParaRPr lang="en-US" dirty="0"/>
          </a:p>
          <a:p>
            <a:pPr marL="0" indent="0">
              <a:buNone/>
            </a:pPr>
            <a:endParaRPr lang="en-US" b="1" dirty="0" smtClean="0"/>
          </a:p>
          <a:p>
            <a:pPr marL="0" indent="0">
              <a:buNone/>
            </a:pPr>
            <a:r>
              <a:rPr lang="en-US" b="1" dirty="0" smtClean="0"/>
              <a:t>Subject</a:t>
            </a:r>
            <a:r>
              <a:rPr lang="en-US" b="1" dirty="0"/>
              <a:t>: </a:t>
            </a:r>
            <a:r>
              <a:rPr lang="en-US" dirty="0"/>
              <a:t>Statement of Deficiencies (SOD) Posted for State CO: DDD711 - ABC HEALTH CARE CENTER (Survey Completed 05/15/2013) </a:t>
            </a:r>
          </a:p>
          <a:p>
            <a:pPr marL="0" indent="0">
              <a:buNone/>
            </a:pPr>
            <a:r>
              <a:rPr lang="en-US" dirty="0"/>
              <a:t>Facility Type: SNF/NF</a:t>
            </a:r>
          </a:p>
          <a:p>
            <a:pPr marL="0" indent="0">
              <a:buNone/>
            </a:pPr>
            <a:r>
              <a:rPr lang="en-US" dirty="0"/>
              <a:t>Survey Category: CMPIVT</a:t>
            </a:r>
          </a:p>
          <a:p>
            <a:pPr marL="0" indent="0">
              <a:buNone/>
            </a:pPr>
            <a:r>
              <a:rPr lang="en-US" dirty="0"/>
              <a:t>Survey Dates: 05/15/2013 - 05/15/2013</a:t>
            </a:r>
          </a:p>
          <a:p>
            <a:pPr marL="0" indent="0">
              <a:buNone/>
            </a:pPr>
            <a:r>
              <a:rPr lang="en-US" dirty="0"/>
              <a:t>Event ID: DDD711Facility: 111111/ABC HEALTH CARE CENTER</a:t>
            </a:r>
          </a:p>
          <a:p>
            <a:pPr marL="0" indent="0">
              <a:buNone/>
            </a:pPr>
            <a:r>
              <a:rPr lang="en-US" dirty="0"/>
              <a:t> </a:t>
            </a:r>
          </a:p>
          <a:p>
            <a:pPr marL="0" indent="0">
              <a:buNone/>
            </a:pPr>
            <a:r>
              <a:rPr lang="en-US" dirty="0"/>
              <a:t>Plan of Correction (POC) Due Date:05/25/2013</a:t>
            </a:r>
          </a:p>
          <a:p>
            <a:pPr marL="0" indent="0">
              <a:buNone/>
            </a:pPr>
            <a:r>
              <a:rPr lang="en-US" dirty="0"/>
              <a:t>The Statement of Deficiencies for the survey completed at your facility on the above referenced date has been posted on the ASPEN Web: Electronic Plan of Correction (ePOC) website. Please login to the CMSNET VPN, click on the bookmark labeled 'CMS QIES Systems for Providers', then click on the Aspen Access (ePOC) hyperlink to review the deficiencies, and to enter Plan of Correction (POC) information, if required.</a:t>
            </a:r>
          </a:p>
          <a:p>
            <a:pPr marL="0" indent="0">
              <a:buNone/>
            </a:pPr>
            <a:r>
              <a:rPr lang="en-US" dirty="0"/>
              <a:t>Contact your state survey agency or CMS regional office, as appropriate, with questions regarding this matter.</a:t>
            </a:r>
          </a:p>
          <a:p>
            <a:pPr marL="0" indent="0">
              <a:buNone/>
            </a:pPr>
            <a:r>
              <a:rPr lang="en-US" dirty="0"/>
              <a:t>Please do not reply to this message.</a:t>
            </a:r>
          </a:p>
          <a:p>
            <a:pPr marL="0" indent="0">
              <a:buNone/>
            </a:pPr>
            <a:r>
              <a:rPr lang="en-US" dirty="0"/>
              <a:t>Thank you.</a:t>
            </a:r>
          </a:p>
          <a:p>
            <a:pPr marL="0" indent="0">
              <a:buNone/>
            </a:pPr>
            <a:endParaRPr lang="en-US" dirty="0"/>
          </a:p>
        </p:txBody>
      </p:sp>
    </p:spTree>
    <p:extLst>
      <p:ext uri="{BB962C8B-B14F-4D97-AF65-F5344CB8AC3E}">
        <p14:creationId xmlns:p14="http://schemas.microsoft.com/office/powerpoint/2010/main" val="2257173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latin typeface="Palatino Linotype" panose="02040502050505030304" pitchFamily="18" charset="0"/>
              </a:rPr>
              <a:t>Survey Detail</a:t>
            </a:r>
            <a:endParaRPr lang="en-US" dirty="0">
              <a:solidFill>
                <a:schemeClr val="tx2"/>
              </a:solidFill>
              <a:effectLst>
                <a:outerShdw blurRad="38100" dist="38100" dir="2700000" algn="tl">
                  <a:srgbClr val="000000">
                    <a:alpha val="43137"/>
                  </a:srgbClr>
                </a:outerShdw>
              </a:effectLst>
              <a:latin typeface="Palatino Linotype" panose="02040502050505030304" pitchFamily="18" charset="0"/>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457200" y="1447800"/>
            <a:ext cx="8229600" cy="120819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b="44978"/>
          <a:stretch>
            <a:fillRect/>
          </a:stretch>
        </p:blipFill>
        <p:spPr bwMode="auto">
          <a:xfrm>
            <a:off x="773629" y="3048000"/>
            <a:ext cx="7684571" cy="2971800"/>
          </a:xfrm>
          <a:prstGeom prst="rect">
            <a:avLst/>
          </a:prstGeom>
          <a:noFill/>
          <a:ln w="9525">
            <a:noFill/>
            <a:miter lim="800000"/>
            <a:headEnd/>
            <a:tailEnd/>
          </a:ln>
        </p:spPr>
      </p:pic>
      <p:cxnSp>
        <p:nvCxnSpPr>
          <p:cNvPr id="7" name="Straight Arrow Connector 6"/>
          <p:cNvCxnSpPr/>
          <p:nvPr/>
        </p:nvCxnSpPr>
        <p:spPr>
          <a:xfrm flipH="1">
            <a:off x="1524000" y="2286000"/>
            <a:ext cx="381000" cy="914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15639</TotalTime>
  <Words>448</Words>
  <Application>Microsoft Office PowerPoint</Application>
  <PresentationFormat>On-screen Show (4:3)</PresentationFormat>
  <Paragraphs>52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Palatino Linotype</vt:lpstr>
      <vt:lpstr>Office Theme</vt:lpstr>
      <vt:lpstr>ePOC for LTC Facilities</vt:lpstr>
      <vt:lpstr>Use of ePOC</vt:lpstr>
      <vt:lpstr>Select Application Window</vt:lpstr>
      <vt:lpstr>ePOC Menu - User with Multiple Facilities</vt:lpstr>
      <vt:lpstr>ePOC Menu - User with Single Facility</vt:lpstr>
      <vt:lpstr>Letters Window</vt:lpstr>
      <vt:lpstr>Attachments</vt:lpstr>
      <vt:lpstr>Email - Survey results Posted to Facility</vt:lpstr>
      <vt:lpstr>Survey Detail</vt:lpstr>
      <vt:lpstr>Citation Detail</vt:lpstr>
      <vt:lpstr>POC Backup</vt:lpstr>
      <vt:lpstr>Submit All Pending</vt:lpstr>
      <vt:lpstr>Printing Pending 2567 with POC</vt:lpstr>
      <vt:lpstr>Printing Pending 2567 with POC</vt:lpstr>
      <vt:lpstr>Printing Approved 2567 with POC</vt:lpstr>
      <vt:lpstr>POC Timing Out</vt:lpstr>
      <vt:lpstr>ePOC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ePOC for LTC Facilities: As it now stands in Alabama</dc:title>
  <dc:creator>test</dc:creator>
  <cp:lastModifiedBy>Sethuraman, Surjit</cp:lastModifiedBy>
  <cp:revision>142</cp:revision>
  <dcterms:created xsi:type="dcterms:W3CDTF">2014-04-22T21:02:03Z</dcterms:created>
  <dcterms:modified xsi:type="dcterms:W3CDTF">2017-07-27T14:32:18Z</dcterms:modified>
</cp:coreProperties>
</file>