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11" r:id="rId4"/>
    <p:sldId id="312" r:id="rId5"/>
    <p:sldId id="300" r:id="rId6"/>
    <p:sldId id="314" r:id="rId7"/>
    <p:sldId id="315" r:id="rId8"/>
    <p:sldId id="316" r:id="rId9"/>
    <p:sldId id="303" r:id="rId10"/>
    <p:sldId id="318" r:id="rId11"/>
    <p:sldId id="31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5334-8A5B-491E-A109-3911378E8C42}" type="datetimeFigureOut">
              <a:rPr lang="en-US" smtClean="0"/>
              <a:pPr/>
              <a:t>07/27/2017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67AF-F8E5-4EA6-9098-420D80DC0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.gov/dph/ep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tso.com/accessepoc.html" TargetMode="External"/><Relationship Id="rId2" Type="http://schemas.openxmlformats.org/officeDocument/2006/relationships/hyperlink" Target="https://www.qtso.com/cmsne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386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for LTC Facilities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257800"/>
            <a:ext cx="6400800" cy="8382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Connecticut Department of Public Health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Facility Licensing and Investigations Section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June 2017</a:t>
            </a:r>
            <a:endParaRPr lang="en-US" b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71040" y="1303020"/>
            <a:ext cx="5049520" cy="3795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Assistance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Palatino Linotype" panose="02040502050505030304" pitchFamily="18" charset="0"/>
              </a:rPr>
              <a:t>Who to call for assistance</a:t>
            </a:r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For </a:t>
            </a:r>
            <a:r>
              <a:rPr lang="en-US" sz="2700" dirty="0">
                <a:solidFill>
                  <a:srgbClr val="002060"/>
                </a:solidFill>
                <a:latin typeface="Palatino Linotype" panose="02040502050505030304" pitchFamily="18" charset="0"/>
              </a:rPr>
              <a:t>assistance with the CMSNet Secure Access Service Login or installation of the Juniper Network Client contact the CMSNet Help Desk at 888-238-2122.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For </a:t>
            </a:r>
            <a:r>
              <a:rPr lang="en-US" sz="2700" dirty="0">
                <a:solidFill>
                  <a:srgbClr val="002060"/>
                </a:solidFill>
                <a:latin typeface="Palatino Linotype" panose="02040502050505030304" pitchFamily="18" charset="0"/>
              </a:rPr>
              <a:t>assistance with the ePOC User Registration contact the QTSO Help Desk at 888-477-7876.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Other </a:t>
            </a:r>
            <a:r>
              <a:rPr lang="en-US" sz="2700" dirty="0">
                <a:solidFill>
                  <a:srgbClr val="002060"/>
                </a:solidFill>
                <a:latin typeface="Palatino Linotype" panose="02040502050505030304" pitchFamily="18" charset="0"/>
              </a:rPr>
              <a:t>questions that cannot be answered in the online </a:t>
            </a:r>
            <a:r>
              <a:rPr lang="en-US" sz="27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ePOC </a:t>
            </a:r>
            <a:r>
              <a:rPr lang="en-US" sz="27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procedure </a:t>
            </a:r>
            <a:r>
              <a:rPr lang="en-US" sz="2700" dirty="0">
                <a:solidFill>
                  <a:srgbClr val="002060"/>
                </a:solidFill>
                <a:latin typeface="Palatino Linotype" panose="02040502050505030304" pitchFamily="18" charset="0"/>
              </a:rPr>
              <a:t>manual can be emailed to Surjit.Sethuraman@ct.gov.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Introduction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The </a:t>
            </a: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electronic Plan of Correction (ePOC) system provides a convenient, centralized workplace, which enables CMS and the State Survey Agency (SSA) to electronically manage and track POCs for ePOC-enrolled health care providers under their oversight</a:t>
            </a: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3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To enhance communication and monitor timeliness, automated email notification is provided to specified SSA and facility recipients as needed throughout the ePOC life cycle.</a:t>
            </a:r>
            <a:endParaRPr lang="en-US" sz="23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3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ePOC will be used for all Health, Life Safety Code, Revisits, and Complaint surveys.</a:t>
            </a:r>
            <a:endParaRPr lang="en-US" sz="23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Introduction- Continued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Statements of deficiency 2567 (SOD), which are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now mailed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to nursing facilities by DPH FLIS, will soon be made available to you via a secure website created by CMS. Electronic Plans of Correction (ePOC) will allow enrolled Federally Certified Skilled Nursing Facilities (SNFs) and Nursing Facilities (NFs) to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See </a:t>
            </a:r>
            <a:r>
              <a:rPr lang="en-US" sz="33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their CMS 2567 Statements of Deficiencies (SODs) online;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Submit </a:t>
            </a:r>
            <a:r>
              <a:rPr lang="en-US" sz="33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their Plan of Correction (POC) online;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Eliminate </a:t>
            </a:r>
            <a:r>
              <a:rPr lang="en-US" sz="33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 need for paper based communications regarding POCs;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Review </a:t>
            </a:r>
            <a:r>
              <a:rPr lang="en-US" sz="3300" dirty="0">
                <a:solidFill>
                  <a:srgbClr val="002060"/>
                </a:solidFill>
                <a:latin typeface="Palatino Linotype" panose="02040502050505030304" pitchFamily="18" charset="0"/>
              </a:rPr>
              <a:t>letters added to the survey by the State Agency or CMS Regional </a:t>
            </a: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office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Attach documentation to support their Plan of Correction; and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Print </a:t>
            </a:r>
            <a:r>
              <a:rPr lang="en-US" sz="33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 2567 </a:t>
            </a: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from </a:t>
            </a:r>
            <a:r>
              <a:rPr lang="en-US" sz="33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 ePOC website</a:t>
            </a:r>
            <a:r>
              <a:rPr lang="en-US" sz="3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  <a:endParaRPr lang="en-US" sz="33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47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Process Flow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90600"/>
            <a:ext cx="889229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Rollout Plan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3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Phase 1: Training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	Facility ePOC users online training video – No 	Registration needed</a:t>
            </a:r>
            <a:endParaRPr lang="en-US" sz="23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Phase 2: Enrollment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	Enroll facility designated ePOC users access the ePOC 	website.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Phase 3: Go-Live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	Starting </a:t>
            </a: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Oct 1</a:t>
            </a:r>
            <a:r>
              <a:rPr lang="en-US" sz="2300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st</a:t>
            </a: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, 2017 DPH FLIS will start </a:t>
            </a: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posting 	SOD’s 	(</a:t>
            </a: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Statement of Deficiencies) and </a:t>
            </a: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receive POC’s(Plan </a:t>
            </a: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of </a:t>
            </a: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	Correction</a:t>
            </a:r>
            <a:r>
              <a:rPr lang="en-US" sz="2300" dirty="0">
                <a:solidFill>
                  <a:srgbClr val="002060"/>
                </a:solidFill>
                <a:latin typeface="Palatino Linotype" panose="02040502050505030304" pitchFamily="18" charset="0"/>
              </a:rPr>
              <a:t>) through the ePOC website.</a:t>
            </a:r>
          </a:p>
          <a:p>
            <a:pPr marL="0" indent="0">
              <a:buNone/>
            </a:pPr>
            <a:endParaRPr lang="en-US" sz="23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Phase 1- Training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Phase 1: Training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CMS has created a 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training video to 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explain 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how LTC facilities will 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use the system for 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submitting their 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plans of correction using the ePOC process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No Registration needed and this training video is available at DPH ePOC webpage 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2"/>
              </a:rPr>
              <a:t>www.ct.gov/dph/epoc</a:t>
            </a:r>
            <a:endParaRPr lang="en-US" sz="24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Designated </a:t>
            </a:r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facility ePOC users must view the online webinar training before they will be able to enroll for IDs and Passwords to access the system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Submit the “Attestation of Completion of Online ePOC Training” survey</a:t>
            </a:r>
          </a:p>
        </p:txBody>
      </p:sp>
    </p:spTree>
    <p:extLst>
      <p:ext uri="{BB962C8B-B14F-4D97-AF65-F5344CB8AC3E}">
        <p14:creationId xmlns:p14="http://schemas.microsoft.com/office/powerpoint/2010/main" val="2353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Phase 2- Enrollment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Phase 2: Enrollment </a:t>
            </a:r>
          </a:p>
          <a:p>
            <a:pPr marL="0" indent="0">
              <a:buNone/>
            </a:pPr>
            <a:endParaRPr lang="en-US" sz="21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rgbClr val="002060"/>
                </a:solidFill>
                <a:latin typeface="Palatino Linotype" panose="02040502050505030304" pitchFamily="18" charset="0"/>
              </a:rPr>
              <a:t>Before applying for enrollment in ePOC, each facility must designate at least 2 persons to receive the rights and passwords to access the ePOC system. Make sure these designated facility users have completed the online training</a:t>
            </a:r>
            <a:r>
              <a:rPr lang="en-US" sz="21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en-US" sz="21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In </a:t>
            </a:r>
            <a:r>
              <a:rPr lang="en-US" sz="2100" dirty="0">
                <a:solidFill>
                  <a:srgbClr val="002060"/>
                </a:solidFill>
                <a:latin typeface="Palatino Linotype" panose="02040502050505030304" pitchFamily="18" charset="0"/>
              </a:rPr>
              <a:t>order to enroll in ePOC online a facility user will need two accounts: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	CMSNet </a:t>
            </a:r>
            <a:r>
              <a:rPr lang="en-US" sz="2100" dirty="0">
                <a:solidFill>
                  <a:srgbClr val="002060"/>
                </a:solidFill>
                <a:latin typeface="Palatino Linotype" panose="02040502050505030304" pitchFamily="18" charset="0"/>
              </a:rPr>
              <a:t>account (for network access) and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	QIES </a:t>
            </a:r>
            <a:r>
              <a:rPr lang="en-US" sz="2100" dirty="0">
                <a:solidFill>
                  <a:srgbClr val="002060"/>
                </a:solidFill>
                <a:latin typeface="Palatino Linotype" panose="02040502050505030304" pitchFamily="18" charset="0"/>
              </a:rPr>
              <a:t>User account (ePOC online access</a:t>
            </a:r>
            <a:r>
              <a:rPr lang="en-US" sz="21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4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Phase 3- Go-Live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Phase 3: Go-Live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Starting Oct 1</a:t>
            </a:r>
            <a:r>
              <a:rPr lang="en-US" sz="2300" baseline="30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st</a:t>
            </a: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, 2017 DPH FLIS will start posting SOD’s (Statement of Deficiencies) and receive POC’s(Plan of Correction) through the ePOC website.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3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So please make sure all the facility users have watched the training video, enrolled to login to ePOC and their respective facilities are enabled to ePOC process.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3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ePOC Useful Links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21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The </a:t>
            </a: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CMSNet account registration form is available at: </a:t>
            </a: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  <a:hlinkClick r:id="rId2"/>
              </a:rPr>
              <a:t>https://www.qtso.com/cmsnet.html</a:t>
            </a: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Please note that a provider may request Individual Facility Access or may request Multiple Facility/Corporate Access</a:t>
            </a:r>
            <a:r>
              <a:rPr lang="en-US" sz="2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You </a:t>
            </a: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can find information about both of these options at: </a:t>
            </a: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https://www.qtso.com/accessepoc.html</a:t>
            </a:r>
            <a:endParaRPr lang="en-US" sz="26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For more information on facility training, enrollment and other questions please visit </a:t>
            </a:r>
            <a:r>
              <a:rPr lang="en-US" sz="2600" dirty="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www.ct.gov/dph/ePOC</a:t>
            </a:r>
            <a:endParaRPr lang="en-US" sz="26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17059</TotalTime>
  <Words>528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Palatino Linotype</vt:lpstr>
      <vt:lpstr>Wingdings</vt:lpstr>
      <vt:lpstr>Office Theme</vt:lpstr>
      <vt:lpstr>ePOC for LTC Facilities</vt:lpstr>
      <vt:lpstr>ePOC Introduction</vt:lpstr>
      <vt:lpstr>ePOC Introduction- Continued</vt:lpstr>
      <vt:lpstr>ePOC Process Flow</vt:lpstr>
      <vt:lpstr>ePOC Rollout Plan</vt:lpstr>
      <vt:lpstr>ePOC Phase 1- Training</vt:lpstr>
      <vt:lpstr>ePOC Phase 2- Enrollment</vt:lpstr>
      <vt:lpstr>ePOC Phase 3- Go-Live </vt:lpstr>
      <vt:lpstr>ePOC Useful Links</vt:lpstr>
      <vt:lpstr>ePOC Assistance</vt:lpstr>
      <vt:lpstr>ePOC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ePOC for LTC Facilities: As it now stands in Alabama</dc:title>
  <dc:creator>test</dc:creator>
  <cp:lastModifiedBy>Sethuraman, Surjit</cp:lastModifiedBy>
  <cp:revision>151</cp:revision>
  <dcterms:created xsi:type="dcterms:W3CDTF">2014-04-22T21:02:03Z</dcterms:created>
  <dcterms:modified xsi:type="dcterms:W3CDTF">2017-07-27T14:30:55Z</dcterms:modified>
</cp:coreProperties>
</file>