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311" r:id="rId4"/>
    <p:sldId id="312" r:id="rId5"/>
    <p:sldId id="300" r:id="rId6"/>
    <p:sldId id="314" r:id="rId7"/>
    <p:sldId id="315" r:id="rId8"/>
    <p:sldId id="316" r:id="rId9"/>
    <p:sldId id="303" r:id="rId10"/>
    <p:sldId id="318" r:id="rId11"/>
    <p:sldId id="317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119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9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55334-8A5B-491E-A109-3911378E8C42}" type="datetimeFigureOut">
              <a:rPr lang="en-US" smtClean="0"/>
              <a:pPr/>
              <a:t>07/27/2017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B67AF-F8E5-4EA6-9098-420D80DC05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55334-8A5B-491E-A109-3911378E8C42}" type="datetimeFigureOut">
              <a:rPr lang="en-US" smtClean="0"/>
              <a:pPr/>
              <a:t>07/27/2017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B67AF-F8E5-4EA6-9098-420D80DC05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55334-8A5B-491E-A109-3911378E8C42}" type="datetimeFigureOut">
              <a:rPr lang="en-US" smtClean="0"/>
              <a:pPr/>
              <a:t>07/27/2017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B67AF-F8E5-4EA6-9098-420D80DC05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55334-8A5B-491E-A109-3911378E8C42}" type="datetimeFigureOut">
              <a:rPr lang="en-US" smtClean="0"/>
              <a:pPr/>
              <a:t>07/27/2017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B67AF-F8E5-4EA6-9098-420D80DC05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55334-8A5B-491E-A109-3911378E8C42}" type="datetimeFigureOut">
              <a:rPr lang="en-US" smtClean="0"/>
              <a:pPr/>
              <a:t>07/27/2017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B67AF-F8E5-4EA6-9098-420D80DC05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55334-8A5B-491E-A109-3911378E8C42}" type="datetimeFigureOut">
              <a:rPr lang="en-US" smtClean="0"/>
              <a:pPr/>
              <a:t>07/27/2017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B67AF-F8E5-4EA6-9098-420D80DC05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55334-8A5B-491E-A109-3911378E8C42}" type="datetimeFigureOut">
              <a:rPr lang="en-US" smtClean="0"/>
              <a:pPr/>
              <a:t>07/27/2017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B67AF-F8E5-4EA6-9098-420D80DC05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55334-8A5B-491E-A109-3911378E8C42}" type="datetimeFigureOut">
              <a:rPr lang="en-US" smtClean="0"/>
              <a:pPr/>
              <a:t>07/27/2017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B67AF-F8E5-4EA6-9098-420D80DC05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55334-8A5B-491E-A109-3911378E8C42}" type="datetimeFigureOut">
              <a:rPr lang="en-US" smtClean="0"/>
              <a:pPr/>
              <a:t>07/27/2017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B67AF-F8E5-4EA6-9098-420D80DC05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55334-8A5B-491E-A109-3911378E8C42}" type="datetimeFigureOut">
              <a:rPr lang="en-US" smtClean="0"/>
              <a:pPr/>
              <a:t>07/27/2017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B67AF-F8E5-4EA6-9098-420D80DC05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55334-8A5B-491E-A109-3911378E8C42}" type="datetimeFigureOut">
              <a:rPr lang="en-US" smtClean="0"/>
              <a:pPr/>
              <a:t>07/27/2017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B67AF-F8E5-4EA6-9098-420D80DC05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455334-8A5B-491E-A109-3911378E8C42}" type="datetimeFigureOut">
              <a:rPr lang="en-US" smtClean="0"/>
              <a:pPr/>
              <a:t>07/27/2017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1B67AF-F8E5-4EA6-9098-420D80DC055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t.gov/dph/epoc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qtso.com/accessepoc.html" TargetMode="External"/><Relationship Id="rId2" Type="http://schemas.openxmlformats.org/officeDocument/2006/relationships/hyperlink" Target="https://www.qtso.com/cmsnet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403860"/>
            <a:ext cx="7772400" cy="9144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ePOC for LTC Facilities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5257800"/>
            <a:ext cx="6400800" cy="838200"/>
          </a:xfrm>
        </p:spPr>
        <p:txBody>
          <a:bodyPr>
            <a:normAutofit fontScale="47500" lnSpcReduction="20000"/>
          </a:bodyPr>
          <a:lstStyle/>
          <a:p>
            <a:r>
              <a:rPr lang="en-US" b="1" dirty="0">
                <a:solidFill>
                  <a:srgbClr val="002060"/>
                </a:solidFill>
                <a:latin typeface="Palatino Linotype" panose="02040502050505030304" pitchFamily="18" charset="0"/>
              </a:rPr>
              <a:t>Connecticut Department of Public Health </a:t>
            </a:r>
          </a:p>
          <a:p>
            <a:r>
              <a:rPr lang="en-US" b="1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Facility Licensing and Investigations Section</a:t>
            </a:r>
          </a:p>
          <a:p>
            <a:r>
              <a:rPr lang="en-US" b="1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June 2017</a:t>
            </a:r>
            <a:endParaRPr lang="en-US" b="1" dirty="0">
              <a:solidFill>
                <a:srgbClr val="002060"/>
              </a:solidFill>
              <a:latin typeface="Palatino Linotype" panose="02040502050505030304" pitchFamily="18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971040" y="1303020"/>
            <a:ext cx="5049520" cy="37953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ePOC Assistance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334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solidFill>
                  <a:srgbClr val="002060"/>
                </a:solidFill>
                <a:latin typeface="Palatino Linotype" panose="02040502050505030304" pitchFamily="18" charset="0"/>
              </a:rPr>
              <a:t>Who to call for assistance</a:t>
            </a:r>
            <a:r>
              <a:rPr lang="en-US" sz="3600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?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700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For </a:t>
            </a:r>
            <a:r>
              <a:rPr lang="en-US" sz="2700" dirty="0">
                <a:solidFill>
                  <a:srgbClr val="002060"/>
                </a:solidFill>
                <a:latin typeface="Palatino Linotype" panose="02040502050505030304" pitchFamily="18" charset="0"/>
              </a:rPr>
              <a:t>assistance with the CMSNet Secure Access Service Login or installation of the Juniper Network Client contact the CMSNet Help Desk at 888-238-2122.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700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For </a:t>
            </a:r>
            <a:r>
              <a:rPr lang="en-US" sz="2700" dirty="0">
                <a:solidFill>
                  <a:srgbClr val="002060"/>
                </a:solidFill>
                <a:latin typeface="Palatino Linotype" panose="02040502050505030304" pitchFamily="18" charset="0"/>
              </a:rPr>
              <a:t>assistance with the ePOC User Registration contact the QTSO Help Desk at 888-477-7876.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700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Other </a:t>
            </a:r>
            <a:r>
              <a:rPr lang="en-US" sz="2700" dirty="0">
                <a:solidFill>
                  <a:srgbClr val="002060"/>
                </a:solidFill>
                <a:latin typeface="Palatino Linotype" panose="02040502050505030304" pitchFamily="18" charset="0"/>
              </a:rPr>
              <a:t>questions that cannot be answered in the online </a:t>
            </a:r>
            <a:r>
              <a:rPr lang="en-US" sz="2700" smtClean="0">
                <a:solidFill>
                  <a:srgbClr val="002060"/>
                </a:solidFill>
                <a:latin typeface="Palatino Linotype" panose="02040502050505030304" pitchFamily="18" charset="0"/>
              </a:rPr>
              <a:t>ePOC </a:t>
            </a:r>
            <a:r>
              <a:rPr lang="en-US" sz="2700" smtClean="0">
                <a:solidFill>
                  <a:srgbClr val="002060"/>
                </a:solidFill>
                <a:latin typeface="Palatino Linotype" panose="02040502050505030304" pitchFamily="18" charset="0"/>
              </a:rPr>
              <a:t>procedure </a:t>
            </a:r>
            <a:r>
              <a:rPr lang="en-US" sz="2700" dirty="0">
                <a:solidFill>
                  <a:srgbClr val="002060"/>
                </a:solidFill>
                <a:latin typeface="Palatino Linotype" panose="02040502050505030304" pitchFamily="18" charset="0"/>
              </a:rPr>
              <a:t>manual can be emailed to Surjit.Sethuraman@ct.gov.</a:t>
            </a:r>
          </a:p>
          <a:p>
            <a:pPr marL="0" indent="0">
              <a:buNone/>
            </a:pPr>
            <a:endParaRPr lang="en-US" dirty="0">
              <a:solidFill>
                <a:srgbClr val="002060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3652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ePOC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000" b="1" dirty="0" smtClean="0">
                <a:solidFill>
                  <a:srgbClr val="002060"/>
                </a:solidFill>
              </a:rPr>
              <a:t>Questions?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1328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ePOC Introduction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534400" cy="54864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300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The </a:t>
            </a:r>
            <a:r>
              <a:rPr lang="en-US" sz="2300" dirty="0">
                <a:solidFill>
                  <a:srgbClr val="002060"/>
                </a:solidFill>
                <a:latin typeface="Palatino Linotype" panose="02040502050505030304" pitchFamily="18" charset="0"/>
              </a:rPr>
              <a:t>electronic Plan of Correction (ePOC) system provides a convenient, centralized workplace, which enables CMS and the State Survey Agency (SSA) to electronically manage and track POCs for ePOC-enrolled health care providers under their oversight</a:t>
            </a:r>
            <a:r>
              <a:rPr lang="en-US" sz="2300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v"/>
            </a:pPr>
            <a:endParaRPr lang="en-US" sz="2300" dirty="0">
              <a:solidFill>
                <a:srgbClr val="002060"/>
              </a:solidFill>
              <a:latin typeface="Palatino Linotype" panose="0204050205050503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2300" dirty="0">
                <a:solidFill>
                  <a:srgbClr val="002060"/>
                </a:solidFill>
                <a:latin typeface="Palatino Linotype" panose="02040502050505030304" pitchFamily="18" charset="0"/>
              </a:rPr>
              <a:t>To enhance communication and monitor timeliness, automated email notification is provided to specified SSA and facility recipients as needed throughout the ePOC life cycle.</a:t>
            </a:r>
            <a:endParaRPr lang="en-US" sz="2300" dirty="0" smtClean="0">
              <a:solidFill>
                <a:srgbClr val="002060"/>
              </a:solidFill>
              <a:latin typeface="Palatino Linotype" panose="0204050205050503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endParaRPr lang="en-US" sz="2300" dirty="0">
              <a:solidFill>
                <a:srgbClr val="002060"/>
              </a:solidFill>
              <a:latin typeface="Palatino Linotype" panose="0204050205050503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2300" dirty="0">
                <a:solidFill>
                  <a:srgbClr val="002060"/>
                </a:solidFill>
                <a:latin typeface="Palatino Linotype" panose="02040502050505030304" pitchFamily="18" charset="0"/>
              </a:rPr>
              <a:t>ePOC will be used for all Health, Life Safety Code, Revisits, and Complaint surveys.</a:t>
            </a:r>
            <a:endParaRPr lang="en-US" sz="2300" dirty="0" smtClean="0">
              <a:solidFill>
                <a:srgbClr val="002060"/>
              </a:solidFill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ePOC Introduction- Continued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534400" cy="54864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en-US" dirty="0">
              <a:solidFill>
                <a:srgbClr val="002060"/>
              </a:solidFill>
              <a:latin typeface="Palatino Linotype" panose="0204050205050503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dirty="0">
                <a:solidFill>
                  <a:srgbClr val="002060"/>
                </a:solidFill>
                <a:latin typeface="Palatino Linotype" panose="02040502050505030304" pitchFamily="18" charset="0"/>
              </a:rPr>
              <a:t>Statements of deficiency 2567 (SOD), which are </a:t>
            </a:r>
            <a:r>
              <a:rPr lang="en-US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now mailed </a:t>
            </a:r>
            <a:r>
              <a:rPr lang="en-US" dirty="0">
                <a:solidFill>
                  <a:srgbClr val="002060"/>
                </a:solidFill>
                <a:latin typeface="Palatino Linotype" panose="02040502050505030304" pitchFamily="18" charset="0"/>
              </a:rPr>
              <a:t>to nursing facilities by DPH FLIS, will soon be made available to you via a secure website created by CMS. Electronic Plans of Correction (ePOC) will allow enrolled Federally Certified Skilled Nursing Facilities (SNFs) and Nursing Facilities (NFs) to</a:t>
            </a:r>
            <a:r>
              <a:rPr lang="en-US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:</a:t>
            </a:r>
          </a:p>
          <a:p>
            <a:pPr marL="857250" lvl="1" indent="-457200">
              <a:buFont typeface="Wingdings" panose="05000000000000000000" pitchFamily="2" charset="2"/>
              <a:buChar char="Ø"/>
            </a:pPr>
            <a:r>
              <a:rPr lang="en-US" sz="3300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See </a:t>
            </a:r>
            <a:r>
              <a:rPr lang="en-US" sz="3300" dirty="0">
                <a:solidFill>
                  <a:srgbClr val="002060"/>
                </a:solidFill>
                <a:latin typeface="Palatino Linotype" panose="02040502050505030304" pitchFamily="18" charset="0"/>
              </a:rPr>
              <a:t>their CMS 2567 Statements of Deficiencies (SODs) online;</a:t>
            </a:r>
          </a:p>
          <a:p>
            <a:pPr marL="857250" lvl="1" indent="-457200">
              <a:buFont typeface="Wingdings" panose="05000000000000000000" pitchFamily="2" charset="2"/>
              <a:buChar char="Ø"/>
            </a:pPr>
            <a:r>
              <a:rPr lang="en-US" sz="3300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Submit </a:t>
            </a:r>
            <a:r>
              <a:rPr lang="en-US" sz="3300" dirty="0">
                <a:solidFill>
                  <a:srgbClr val="002060"/>
                </a:solidFill>
                <a:latin typeface="Palatino Linotype" panose="02040502050505030304" pitchFamily="18" charset="0"/>
              </a:rPr>
              <a:t>their Plan of Correction (POC) online;</a:t>
            </a:r>
          </a:p>
          <a:p>
            <a:pPr marL="857250" lvl="1" indent="-457200">
              <a:buFont typeface="Wingdings" panose="05000000000000000000" pitchFamily="2" charset="2"/>
              <a:buChar char="Ø"/>
            </a:pPr>
            <a:r>
              <a:rPr lang="en-US" sz="3300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Eliminate </a:t>
            </a:r>
            <a:r>
              <a:rPr lang="en-US" sz="3300" dirty="0">
                <a:solidFill>
                  <a:srgbClr val="002060"/>
                </a:solidFill>
                <a:latin typeface="Palatino Linotype" panose="02040502050505030304" pitchFamily="18" charset="0"/>
              </a:rPr>
              <a:t>the need for paper based communications regarding POCs;</a:t>
            </a:r>
          </a:p>
          <a:p>
            <a:pPr marL="857250" lvl="1" indent="-457200">
              <a:buFont typeface="Wingdings" panose="05000000000000000000" pitchFamily="2" charset="2"/>
              <a:buChar char="Ø"/>
            </a:pPr>
            <a:r>
              <a:rPr lang="en-US" sz="3300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Review </a:t>
            </a:r>
            <a:r>
              <a:rPr lang="en-US" sz="3300" dirty="0">
                <a:solidFill>
                  <a:srgbClr val="002060"/>
                </a:solidFill>
                <a:latin typeface="Palatino Linotype" panose="02040502050505030304" pitchFamily="18" charset="0"/>
              </a:rPr>
              <a:t>letters added to the survey by the State Agency or CMS Regional </a:t>
            </a:r>
            <a:r>
              <a:rPr lang="en-US" sz="3300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office</a:t>
            </a:r>
          </a:p>
          <a:p>
            <a:pPr marL="857250" lvl="1" indent="-457200">
              <a:buFont typeface="Wingdings" panose="05000000000000000000" pitchFamily="2" charset="2"/>
              <a:buChar char="Ø"/>
            </a:pPr>
            <a:r>
              <a:rPr lang="en-US" sz="3300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Attach documentation to support their Plan of Correction; and</a:t>
            </a:r>
          </a:p>
          <a:p>
            <a:pPr marL="857250" lvl="1" indent="-457200">
              <a:buFont typeface="Wingdings" panose="05000000000000000000" pitchFamily="2" charset="2"/>
              <a:buChar char="Ø"/>
            </a:pPr>
            <a:r>
              <a:rPr lang="en-US" sz="3300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Print </a:t>
            </a:r>
            <a:r>
              <a:rPr lang="en-US" sz="3300" dirty="0">
                <a:solidFill>
                  <a:srgbClr val="002060"/>
                </a:solidFill>
                <a:latin typeface="Palatino Linotype" panose="02040502050505030304" pitchFamily="18" charset="0"/>
              </a:rPr>
              <a:t>the 2567 </a:t>
            </a:r>
            <a:r>
              <a:rPr lang="en-US" sz="3300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from </a:t>
            </a:r>
            <a:r>
              <a:rPr lang="en-US" sz="3300" dirty="0">
                <a:solidFill>
                  <a:srgbClr val="002060"/>
                </a:solidFill>
                <a:latin typeface="Palatino Linotype" panose="02040502050505030304" pitchFamily="18" charset="0"/>
              </a:rPr>
              <a:t>the ePOC website</a:t>
            </a:r>
            <a:r>
              <a:rPr lang="en-US" sz="3300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.</a:t>
            </a:r>
            <a:endParaRPr lang="en-US" sz="3300" dirty="0">
              <a:solidFill>
                <a:srgbClr val="002060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1564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7547" y="1524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ePOC Process Flow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anose="0204050205050503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990600"/>
            <a:ext cx="8892294" cy="57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213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ePOC Rollout Plan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382000" cy="53340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300" dirty="0" smtClean="0">
              <a:solidFill>
                <a:srgbClr val="002060"/>
              </a:solidFill>
              <a:latin typeface="Palatino Linotype" panose="0204050205050503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2300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Phase 1: Training </a:t>
            </a:r>
          </a:p>
          <a:p>
            <a:pPr marL="0" indent="0">
              <a:buNone/>
            </a:pPr>
            <a:r>
              <a:rPr lang="en-US" sz="2300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	Facility ePOC users online training video – No 	Registration needed</a:t>
            </a:r>
            <a:endParaRPr lang="en-US" sz="2300" dirty="0">
              <a:solidFill>
                <a:srgbClr val="002060"/>
              </a:solidFill>
              <a:latin typeface="Palatino Linotype" panose="0204050205050503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2300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Phase 2: Enrollment</a:t>
            </a:r>
          </a:p>
          <a:p>
            <a:pPr marL="0" indent="0">
              <a:buNone/>
            </a:pPr>
            <a:r>
              <a:rPr lang="en-US" sz="2300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	Enroll facility designated ePOC users access the ePOC 	website.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300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Phase 3: Go-Live</a:t>
            </a:r>
          </a:p>
          <a:p>
            <a:pPr marL="0" indent="0">
              <a:buNone/>
            </a:pPr>
            <a:r>
              <a:rPr lang="en-US" sz="2300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	Starting </a:t>
            </a:r>
            <a:r>
              <a:rPr lang="en-US" sz="2300" dirty="0">
                <a:solidFill>
                  <a:srgbClr val="002060"/>
                </a:solidFill>
                <a:latin typeface="Palatino Linotype" panose="02040502050505030304" pitchFamily="18" charset="0"/>
              </a:rPr>
              <a:t>Oct 1</a:t>
            </a:r>
            <a:r>
              <a:rPr lang="en-US" sz="2300" baseline="30000" dirty="0">
                <a:solidFill>
                  <a:srgbClr val="002060"/>
                </a:solidFill>
                <a:latin typeface="Palatino Linotype" panose="02040502050505030304" pitchFamily="18" charset="0"/>
              </a:rPr>
              <a:t>st</a:t>
            </a:r>
            <a:r>
              <a:rPr lang="en-US" sz="2300" dirty="0">
                <a:solidFill>
                  <a:srgbClr val="002060"/>
                </a:solidFill>
                <a:latin typeface="Palatino Linotype" panose="02040502050505030304" pitchFamily="18" charset="0"/>
              </a:rPr>
              <a:t>, 2017 DPH FLIS will start </a:t>
            </a:r>
            <a:r>
              <a:rPr lang="en-US" sz="2300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posting 	SOD’s 	(</a:t>
            </a:r>
            <a:r>
              <a:rPr lang="en-US" sz="2300" dirty="0">
                <a:solidFill>
                  <a:srgbClr val="002060"/>
                </a:solidFill>
                <a:latin typeface="Palatino Linotype" panose="02040502050505030304" pitchFamily="18" charset="0"/>
              </a:rPr>
              <a:t>Statement of Deficiencies) and </a:t>
            </a:r>
            <a:r>
              <a:rPr lang="en-US" sz="2300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receive POC’s(Plan </a:t>
            </a:r>
            <a:r>
              <a:rPr lang="en-US" sz="2300" dirty="0">
                <a:solidFill>
                  <a:srgbClr val="002060"/>
                </a:solidFill>
                <a:latin typeface="Palatino Linotype" panose="02040502050505030304" pitchFamily="18" charset="0"/>
              </a:rPr>
              <a:t>of </a:t>
            </a:r>
            <a:r>
              <a:rPr lang="en-US" sz="2300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	Correction</a:t>
            </a:r>
            <a:r>
              <a:rPr lang="en-US" sz="2300" dirty="0">
                <a:solidFill>
                  <a:srgbClr val="002060"/>
                </a:solidFill>
                <a:latin typeface="Palatino Linotype" panose="02040502050505030304" pitchFamily="18" charset="0"/>
              </a:rPr>
              <a:t>) through the ePOC website.</a:t>
            </a:r>
          </a:p>
          <a:p>
            <a:pPr marL="0" indent="0">
              <a:buNone/>
            </a:pPr>
            <a:endParaRPr lang="en-US" sz="2300" dirty="0">
              <a:solidFill>
                <a:srgbClr val="002060"/>
              </a:solidFill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ePOC Phase 1- Training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4800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Phase 1: Training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rgbClr val="002060"/>
                </a:solidFill>
                <a:latin typeface="Palatino Linotype" panose="02040502050505030304" pitchFamily="18" charset="0"/>
              </a:rPr>
              <a:t>CMS has created a </a:t>
            </a:r>
            <a:r>
              <a:rPr lang="en-US" sz="2400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training video to </a:t>
            </a:r>
            <a:r>
              <a:rPr lang="en-US" sz="2400" dirty="0">
                <a:solidFill>
                  <a:srgbClr val="002060"/>
                </a:solidFill>
                <a:latin typeface="Palatino Linotype" panose="02040502050505030304" pitchFamily="18" charset="0"/>
              </a:rPr>
              <a:t>explain </a:t>
            </a:r>
            <a:r>
              <a:rPr lang="en-US" sz="2400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how LTC facilities will </a:t>
            </a:r>
            <a:r>
              <a:rPr lang="en-US" sz="2400" dirty="0">
                <a:solidFill>
                  <a:srgbClr val="002060"/>
                </a:solidFill>
                <a:latin typeface="Palatino Linotype" panose="02040502050505030304" pitchFamily="18" charset="0"/>
              </a:rPr>
              <a:t>use the system for </a:t>
            </a:r>
            <a:r>
              <a:rPr lang="en-US" sz="2400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submitting their </a:t>
            </a:r>
            <a:r>
              <a:rPr lang="en-US" sz="2400" dirty="0">
                <a:solidFill>
                  <a:srgbClr val="002060"/>
                </a:solidFill>
                <a:latin typeface="Palatino Linotype" panose="02040502050505030304" pitchFamily="18" charset="0"/>
              </a:rPr>
              <a:t>plans of correction using the ePOC process</a:t>
            </a:r>
            <a:r>
              <a:rPr lang="en-US" sz="2400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No Registration needed and this training video is available at DPH ePOC webpage </a:t>
            </a:r>
            <a:r>
              <a:rPr lang="en-US" sz="2400" dirty="0" smtClean="0">
                <a:solidFill>
                  <a:srgbClr val="002060"/>
                </a:solidFill>
                <a:latin typeface="Palatino Linotype" panose="02040502050505030304" pitchFamily="18" charset="0"/>
                <a:hlinkClick r:id="rId2"/>
              </a:rPr>
              <a:t>www.ct.gov/dph/epoc</a:t>
            </a:r>
            <a:endParaRPr lang="en-US" sz="2400" dirty="0" smtClean="0">
              <a:solidFill>
                <a:srgbClr val="002060"/>
              </a:solidFill>
              <a:latin typeface="Palatino Linotype" panose="0204050205050503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Designated </a:t>
            </a:r>
            <a:r>
              <a:rPr lang="en-US" sz="2400" dirty="0">
                <a:solidFill>
                  <a:srgbClr val="002060"/>
                </a:solidFill>
                <a:latin typeface="Palatino Linotype" panose="02040502050505030304" pitchFamily="18" charset="0"/>
              </a:rPr>
              <a:t>facility ePOC users must view the online webinar training before they will be able to enroll for IDs and Passwords to access the system</a:t>
            </a:r>
            <a:r>
              <a:rPr lang="en-US" sz="2400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Submit the “Attestation of Completion of Online ePOC Training” survey</a:t>
            </a:r>
          </a:p>
        </p:txBody>
      </p:sp>
    </p:spTree>
    <p:extLst>
      <p:ext uri="{BB962C8B-B14F-4D97-AF65-F5344CB8AC3E}">
        <p14:creationId xmlns:p14="http://schemas.microsoft.com/office/powerpoint/2010/main" val="235310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ePOC Phase 2- Enrollment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715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100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Phase 2: Enrollment </a:t>
            </a:r>
          </a:p>
          <a:p>
            <a:pPr marL="0" indent="0">
              <a:buNone/>
            </a:pPr>
            <a:endParaRPr lang="en-US" sz="2100" dirty="0" smtClean="0">
              <a:solidFill>
                <a:srgbClr val="002060"/>
              </a:solidFill>
              <a:latin typeface="Palatino Linotype" panose="0204050205050503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2100" dirty="0">
                <a:solidFill>
                  <a:srgbClr val="002060"/>
                </a:solidFill>
                <a:latin typeface="Palatino Linotype" panose="02040502050505030304" pitchFamily="18" charset="0"/>
              </a:rPr>
              <a:t>Before applying for enrollment in ePOC, each facility must designate at least 2 persons to receive the rights and passwords to access the ePOC system. Make sure these designated facility users have completed the online training</a:t>
            </a:r>
            <a:r>
              <a:rPr lang="en-US" sz="2100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.</a:t>
            </a:r>
          </a:p>
          <a:p>
            <a:pPr marL="0" indent="0">
              <a:buNone/>
            </a:pPr>
            <a:endParaRPr lang="en-US" sz="2100" dirty="0">
              <a:solidFill>
                <a:srgbClr val="002060"/>
              </a:solidFill>
              <a:latin typeface="Palatino Linotype" panose="0204050205050503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2100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In </a:t>
            </a:r>
            <a:r>
              <a:rPr lang="en-US" sz="2100" dirty="0">
                <a:solidFill>
                  <a:srgbClr val="002060"/>
                </a:solidFill>
                <a:latin typeface="Palatino Linotype" panose="02040502050505030304" pitchFamily="18" charset="0"/>
              </a:rPr>
              <a:t>order to enroll in ePOC online a facility user will need two accounts:</a:t>
            </a:r>
          </a:p>
          <a:p>
            <a:pPr marL="0" indent="0">
              <a:buNone/>
            </a:pPr>
            <a:r>
              <a:rPr lang="en-US" sz="2100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	CMSNet </a:t>
            </a:r>
            <a:r>
              <a:rPr lang="en-US" sz="2100" dirty="0">
                <a:solidFill>
                  <a:srgbClr val="002060"/>
                </a:solidFill>
                <a:latin typeface="Palatino Linotype" panose="02040502050505030304" pitchFamily="18" charset="0"/>
              </a:rPr>
              <a:t>account (for network access) and</a:t>
            </a:r>
          </a:p>
          <a:p>
            <a:pPr marL="0" indent="0">
              <a:buNone/>
            </a:pPr>
            <a:r>
              <a:rPr lang="en-US" sz="2100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	QIES </a:t>
            </a:r>
            <a:r>
              <a:rPr lang="en-US" sz="2100" dirty="0">
                <a:solidFill>
                  <a:srgbClr val="002060"/>
                </a:solidFill>
                <a:latin typeface="Palatino Linotype" panose="02040502050505030304" pitchFamily="18" charset="0"/>
              </a:rPr>
              <a:t>User account (ePOC online access</a:t>
            </a:r>
            <a:r>
              <a:rPr lang="en-US" sz="2100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980447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ePOC Phase 3- Go-Live 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86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Phase 3: Go-Live </a:t>
            </a:r>
          </a:p>
          <a:p>
            <a:pPr marL="0" indent="0">
              <a:buNone/>
            </a:pPr>
            <a:endParaRPr lang="en-US" sz="2800" dirty="0" smtClean="0">
              <a:solidFill>
                <a:srgbClr val="002060"/>
              </a:solidFill>
              <a:latin typeface="Palatino Linotype" panose="0204050205050503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2300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Starting Oct 1</a:t>
            </a:r>
            <a:r>
              <a:rPr lang="en-US" sz="2300" baseline="30000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st</a:t>
            </a:r>
            <a:r>
              <a:rPr lang="en-US" sz="2300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, 2017 DPH FLIS will start posting SOD’s (Statement of Deficiencies) and receive POC’s(Plan of Correction) through the ePOC website.</a:t>
            </a:r>
          </a:p>
          <a:p>
            <a:pPr>
              <a:buFont typeface="Wingdings" panose="05000000000000000000" pitchFamily="2" charset="2"/>
              <a:buChar char="v"/>
            </a:pPr>
            <a:endParaRPr lang="en-US" sz="2300" dirty="0">
              <a:solidFill>
                <a:srgbClr val="002060"/>
              </a:solidFill>
              <a:latin typeface="Palatino Linotype" panose="0204050205050503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2300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So please make sure all the facility users have watched the training video, enrolled to login to ePOC and their respective facilities are enabled to ePOC process.</a:t>
            </a:r>
          </a:p>
          <a:p>
            <a:pPr>
              <a:buFont typeface="Wingdings" panose="05000000000000000000" pitchFamily="2" charset="2"/>
              <a:buChar char="v"/>
            </a:pPr>
            <a:endParaRPr lang="en-US" sz="2300" dirty="0" smtClean="0">
              <a:solidFill>
                <a:srgbClr val="002060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2868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ePOC Useful Links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60216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600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The </a:t>
            </a:r>
            <a:r>
              <a:rPr lang="en-US" sz="2600" dirty="0">
                <a:solidFill>
                  <a:srgbClr val="002060"/>
                </a:solidFill>
                <a:latin typeface="Palatino Linotype" panose="02040502050505030304" pitchFamily="18" charset="0"/>
              </a:rPr>
              <a:t>CMSNet account registration form is available at: </a:t>
            </a:r>
            <a:r>
              <a:rPr lang="en-US" sz="2600" dirty="0">
                <a:solidFill>
                  <a:srgbClr val="002060"/>
                </a:solidFill>
                <a:latin typeface="Palatino Linotype" panose="02040502050505030304" pitchFamily="18" charset="0"/>
                <a:hlinkClick r:id="rId2"/>
              </a:rPr>
              <a:t>https://www.qtso.com/cmsnet.html</a:t>
            </a:r>
            <a:r>
              <a:rPr lang="en-US" sz="2600" dirty="0">
                <a:solidFill>
                  <a:srgbClr val="002060"/>
                </a:solidFill>
                <a:latin typeface="Palatino Linotype" panose="0204050205050503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600" dirty="0">
                <a:solidFill>
                  <a:srgbClr val="002060"/>
                </a:solidFill>
                <a:latin typeface="Palatino Linotype" panose="02040502050505030304" pitchFamily="18" charset="0"/>
              </a:rPr>
              <a:t>Please note that a provider may request Individual Facility Access or may request Multiple Facility/Corporate Access</a:t>
            </a:r>
            <a:r>
              <a:rPr lang="en-US" sz="2600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. You </a:t>
            </a:r>
            <a:r>
              <a:rPr lang="en-US" sz="2600" dirty="0">
                <a:solidFill>
                  <a:srgbClr val="002060"/>
                </a:solidFill>
                <a:latin typeface="Palatino Linotype" panose="02040502050505030304" pitchFamily="18" charset="0"/>
              </a:rPr>
              <a:t>can find information about both of these options at: </a:t>
            </a:r>
            <a:r>
              <a:rPr lang="en-US" sz="2600" dirty="0">
                <a:solidFill>
                  <a:srgbClr val="002060"/>
                </a:solidFill>
                <a:latin typeface="Palatino Linotype" panose="02040502050505030304" pitchFamily="18" charset="0"/>
                <a:hlinkClick r:id="rId3"/>
              </a:rPr>
              <a:t>https://www.qtso.com/accessepoc.html</a:t>
            </a:r>
            <a:endParaRPr lang="en-US" sz="2600" dirty="0">
              <a:solidFill>
                <a:srgbClr val="002060"/>
              </a:solidFill>
              <a:latin typeface="Palatino Linotype" panose="0204050205050503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2600" dirty="0">
                <a:solidFill>
                  <a:srgbClr val="002060"/>
                </a:solidFill>
                <a:latin typeface="Palatino Linotype" panose="02040502050505030304" pitchFamily="18" charset="0"/>
              </a:rPr>
              <a:t>For more information on facility training, enrollment and other questions please visit </a:t>
            </a:r>
            <a:r>
              <a:rPr lang="en-US" sz="2600" dirty="0">
                <a:solidFill>
                  <a:srgbClr val="002060"/>
                </a:solidFill>
                <a:latin typeface="Palatino Linotype" panose="02040502050505030304" pitchFamily="18" charset="0"/>
                <a:hlinkClick r:id="rId3"/>
              </a:rPr>
              <a:t>www.ct.gov/dph/ePOC</a:t>
            </a:r>
            <a:endParaRPr lang="en-US" sz="2600" dirty="0">
              <a:solidFill>
                <a:srgbClr val="002060"/>
              </a:solidFill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17059</TotalTime>
  <Words>528</Words>
  <Application>Microsoft Office PowerPoint</Application>
  <PresentationFormat>On-screen Show (4:3)</PresentationFormat>
  <Paragraphs>61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Palatino Linotype</vt:lpstr>
      <vt:lpstr>Wingdings</vt:lpstr>
      <vt:lpstr>Office Theme</vt:lpstr>
      <vt:lpstr>ePOC for LTC Facilities</vt:lpstr>
      <vt:lpstr>ePOC Introduction</vt:lpstr>
      <vt:lpstr>ePOC Introduction- Continued</vt:lpstr>
      <vt:lpstr>ePOC Process Flow</vt:lpstr>
      <vt:lpstr>ePOC Rollout Plan</vt:lpstr>
      <vt:lpstr>ePOC Phase 1- Training</vt:lpstr>
      <vt:lpstr>ePOC Phase 2- Enrollment</vt:lpstr>
      <vt:lpstr>ePOC Phase 3- Go-Live </vt:lpstr>
      <vt:lpstr>ePOC Useful Links</vt:lpstr>
      <vt:lpstr>ePOC Assistance</vt:lpstr>
      <vt:lpstr>ePOC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ePOC for LTC Facilities: As it now stands in Alabama</dc:title>
  <dc:creator>test</dc:creator>
  <cp:lastModifiedBy>Sethuraman, Surjit</cp:lastModifiedBy>
  <cp:revision>151</cp:revision>
  <dcterms:created xsi:type="dcterms:W3CDTF">2014-04-22T21:02:03Z</dcterms:created>
  <dcterms:modified xsi:type="dcterms:W3CDTF">2017-07-27T14:30:55Z</dcterms:modified>
</cp:coreProperties>
</file>