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4" r:id="rId4"/>
    <p:sldMasterId id="2147483669" r:id="rId5"/>
  </p:sldMasterIdLst>
  <p:notesMasterIdLst>
    <p:notesMasterId r:id="rId20"/>
  </p:notesMasterIdLst>
  <p:sldIdLst>
    <p:sldId id="261" r:id="rId6"/>
    <p:sldId id="263" r:id="rId7"/>
    <p:sldId id="264" r:id="rId8"/>
    <p:sldId id="265" r:id="rId9"/>
    <p:sldId id="268" r:id="rId10"/>
    <p:sldId id="276" r:id="rId11"/>
    <p:sldId id="269" r:id="rId12"/>
    <p:sldId id="277" r:id="rId13"/>
    <p:sldId id="270" r:id="rId14"/>
    <p:sldId id="273" r:id="rId15"/>
    <p:sldId id="274" r:id="rId16"/>
    <p:sldId id="275" r:id="rId17"/>
    <p:sldId id="271" r:id="rId18"/>
    <p:sldId id="272" r:id="rId19"/>
  </p:sldIdLst>
  <p:sldSz cx="9144000" cy="5143500" type="screen16x9"/>
  <p:notesSz cx="6858000" cy="9144000"/>
  <p:embeddedFontLst>
    <p:embeddedFont>
      <p:font typeface="Poppins" panose="00000500000000000000" pitchFamily="2" charset="0"/>
      <p:regular r:id="rId21"/>
      <p:bold r:id="rId22"/>
      <p:italic r:id="rId23"/>
      <p:boldItalic r:id="rId24"/>
    </p:embeddedFont>
    <p:embeddedFont>
      <p:font typeface="Poppins SemiBold" panose="00000700000000000000" pitchFamily="2" charset="0"/>
      <p:regular r:id="rId25"/>
      <p:bold r:id="rId26"/>
      <p:italic r:id="rId27"/>
      <p:boldItalic r:id="rId2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70E8"/>
    <a:srgbClr val="04722F"/>
    <a:srgbClr val="02B346"/>
    <a:srgbClr val="003D9C"/>
    <a:srgbClr val="7094F5"/>
    <a:srgbClr val="7094F4"/>
    <a:srgbClr val="92343D"/>
    <a:srgbClr val="D7333D"/>
    <a:srgbClr val="F9A91A"/>
    <a:srgbClr val="F171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62F393-5879-0043-899F-CD0D0285AE49}" v="1" dt="2024-10-16T13:51:20.871"/>
    <p1510:client id="{C82EF4D8-5E41-610B-ABDD-98FC18D4D8E2}" v="555" dt="2024-10-16T14:06:23.56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162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font" Target="fonts/font6.fntdata"/><Relationship Id="rId3" Type="http://schemas.openxmlformats.org/officeDocument/2006/relationships/customXml" Target="../customXml/item3.xml"/><Relationship Id="rId21" Type="http://schemas.openxmlformats.org/officeDocument/2006/relationships/font" Target="fonts/font1.fntdata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font" Target="fonts/font5.fntdata"/><Relationship Id="rId33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font" Target="fonts/font4.fntdata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font" Target="fonts/font3.fntdata"/><Relationship Id="rId28" Type="http://schemas.openxmlformats.org/officeDocument/2006/relationships/font" Target="fonts/font8.fntdata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font" Target="fonts/font2.fntdata"/><Relationship Id="rId27" Type="http://schemas.openxmlformats.org/officeDocument/2006/relationships/font" Target="fonts/font7.fntdata"/><Relationship Id="rId30" Type="http://schemas.openxmlformats.org/officeDocument/2006/relationships/viewProps" Target="viewProps.xml"/><Relationship Id="rId8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ortal.ct.gov/dph/climate-and-health/climate-and-health-equity-coalition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5323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Calibri"/>
              <a:buChar char="-"/>
            </a:pPr>
            <a:r>
              <a:rPr lang="en-US">
                <a:hlinkClick r:id="rId3"/>
              </a:rPr>
              <a:t>Climate and Health Equity Coalition (ct.gov)</a:t>
            </a:r>
          </a:p>
          <a:p>
            <a:pPr>
              <a:buFont typeface="Calibri"/>
              <a:buChar char="-"/>
            </a:pPr>
            <a:r>
              <a:rPr lang="en-US" b="1"/>
              <a:t>Public meeting</a:t>
            </a:r>
            <a:r>
              <a:rPr lang="en-US"/>
              <a:t> – agendas and materials will be posted online, and members of the public can attend </a:t>
            </a:r>
          </a:p>
          <a:p>
            <a:pPr>
              <a:buFont typeface="Calibri"/>
              <a:buChar char="-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0051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r>
              <a:rPr lang="en-US"/>
              <a:t>AA1 original questions and </a:t>
            </a:r>
            <a:r>
              <a:rPr lang="en-US" b="1"/>
              <a:t>current thinking: </a:t>
            </a:r>
            <a:endParaRPr lang="en-US"/>
          </a:p>
          <a:p>
            <a:pPr algn="l" rtl="0" fontAlgn="base">
              <a:buFont typeface="+mj-lt"/>
              <a:buAutoNum type="arabicPeriod"/>
            </a:pPr>
            <a:r>
              <a:rPr lang="en-US" sz="1800" b="0" i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How engaged were stakeholders and how can we engage them more effectively? </a:t>
            </a:r>
          </a:p>
          <a:p>
            <a:pPr algn="l" rtl="0" fontAlgn="base">
              <a:buFont typeface="+mj-lt"/>
              <a:buAutoNum type="arabicPeriod" startAt="2"/>
            </a:pPr>
            <a:r>
              <a:rPr lang="en-US" sz="1800" b="0" i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How did the curriculum impact individual knowledge, attitudes, and beliefs related to the health risks of climate change? </a:t>
            </a:r>
            <a:r>
              <a:rPr lang="en-US" sz="1800" b="1" i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Pre-post survey in CT Train</a:t>
            </a:r>
            <a:endParaRPr lang="en-US" sz="1800" b="0" i="0">
              <a:solidFill>
                <a:srgbClr val="000000"/>
              </a:solidFill>
              <a:effectLst/>
              <a:highlight>
                <a:srgbClr val="FFFFFF"/>
              </a:highlight>
              <a:latin typeface="Calibri" panose="020F0502020204030204" pitchFamily="34" charset="0"/>
            </a:endParaRPr>
          </a:p>
          <a:p>
            <a:pPr algn="l" rtl="0" fontAlgn="base">
              <a:buFont typeface="+mj-lt"/>
              <a:buAutoNum type="arabicPeriod" startAt="3"/>
            </a:pPr>
            <a:r>
              <a:rPr lang="en-US" sz="1800" b="0" i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How did the training impact the behaviors of local health departments regarding willingness/interest to plan and implement climate and health activities in their communities? </a:t>
            </a:r>
            <a:r>
              <a:rPr lang="en-US" sz="1800" b="1" i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Survey &amp; interviews at 1-2 intervals post-training</a:t>
            </a:r>
          </a:p>
          <a:p>
            <a:pPr algn="l" rtl="0" fontAlgn="base">
              <a:buFont typeface="+mj-lt"/>
              <a:buAutoNum type="arabicPeriod" startAt="3"/>
            </a:pPr>
            <a:endParaRPr lang="en-US" sz="1800" b="0" i="0">
              <a:solidFill>
                <a:srgbClr val="000000"/>
              </a:solidFill>
              <a:effectLst/>
              <a:highlight>
                <a:srgbClr val="FFFFFF"/>
              </a:highlight>
              <a:latin typeface="Calibri" panose="020F0502020204030204" pitchFamily="34" charset="0"/>
            </a:endParaRPr>
          </a:p>
          <a:p>
            <a:pPr marL="158750" indent="0" algn="l" rtl="0" fontAlgn="base">
              <a:buFont typeface="+mj-lt"/>
              <a:buNone/>
            </a:pPr>
            <a:r>
              <a:rPr lang="en-US" sz="1800" b="0" i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AA2 original questions and </a:t>
            </a:r>
            <a:r>
              <a:rPr lang="en-US" sz="1800" b="1" i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current thinking: </a:t>
            </a:r>
          </a:p>
          <a:p>
            <a:pPr algn="l" rtl="0" fontAlgn="base">
              <a:buFont typeface="+mj-lt"/>
              <a:buAutoNum type="arabicPeriod"/>
            </a:pPr>
            <a:r>
              <a:rPr lang="en-US" sz="1800" b="0" i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How did the Adaptation Action support local health departments to develop their LHAQP, and how could the strategy be improved to better support them? </a:t>
            </a:r>
            <a:r>
              <a:rPr lang="en-US" sz="1800" b="1" i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Not precise enough; adapt Maine’s questions focused on plan development.</a:t>
            </a:r>
            <a:endParaRPr lang="en-US" sz="1800" b="0" i="0">
              <a:solidFill>
                <a:srgbClr val="000000"/>
              </a:solidFill>
              <a:effectLst/>
              <a:highlight>
                <a:srgbClr val="FFFFFF"/>
              </a:highlight>
              <a:latin typeface="Calibri" panose="020F0502020204030204" pitchFamily="34" charset="0"/>
            </a:endParaRPr>
          </a:p>
          <a:p>
            <a:pPr algn="l" rtl="0" fontAlgn="base">
              <a:buFont typeface="+mj-lt"/>
              <a:buAutoNum type="arabicPeriod" startAt="2"/>
            </a:pPr>
            <a:r>
              <a:rPr lang="en-US" sz="1800" b="0" i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How engaged were stakeholders and how can we engage them more effectively? </a:t>
            </a:r>
            <a:r>
              <a:rPr lang="en-US" sz="1800" b="1" i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Keep/fold into questions on plan development. </a:t>
            </a:r>
            <a:endParaRPr lang="en-US" sz="1800" b="0" i="0">
              <a:solidFill>
                <a:srgbClr val="000000"/>
              </a:solidFill>
              <a:effectLst/>
              <a:highlight>
                <a:srgbClr val="FFFFFF"/>
              </a:highlight>
              <a:latin typeface="Calibri" panose="020F0502020204030204" pitchFamily="34" charset="0"/>
            </a:endParaRPr>
          </a:p>
          <a:p>
            <a:pPr algn="l" rtl="0" fontAlgn="base">
              <a:buFont typeface="+mj-lt"/>
              <a:buAutoNum type="arabicPeriod" startAt="3"/>
            </a:pPr>
            <a:r>
              <a:rPr lang="en-US" sz="1800" b="0" i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In the participating municipalities, how did extreme heat and air quality preparedness and response change as a result of the adaptation action? </a:t>
            </a:r>
            <a:r>
              <a:rPr lang="en-US" sz="1800" b="1" i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Separate this out with a set of questions on plan implementation, which would be for a smaller set of LHDs (1st round of pilot grantees implementing in 2025-2026, and any other early adopters of the template/toolkit).</a:t>
            </a:r>
            <a:endParaRPr lang="en-US" sz="1800" b="0" i="0">
              <a:solidFill>
                <a:srgbClr val="000000"/>
              </a:solidFill>
              <a:effectLst/>
              <a:highlight>
                <a:srgbClr val="FFFFFF"/>
              </a:highlight>
              <a:latin typeface="Calibri" panose="020F0502020204030204" pitchFamily="34" charset="0"/>
            </a:endParaRPr>
          </a:p>
          <a:p>
            <a:pPr marL="158750" indent="0" algn="l" rtl="0" fontAlgn="base">
              <a:buFont typeface="+mj-lt"/>
              <a:buNone/>
            </a:pPr>
            <a:endParaRPr lang="en-US" sz="1800" b="1" i="0">
              <a:solidFill>
                <a:srgbClr val="000000"/>
              </a:solidFill>
              <a:effectLst/>
              <a:highlight>
                <a:srgbClr val="FFFFFF"/>
              </a:highlight>
              <a:latin typeface="Calibri" panose="020F0502020204030204" pitchFamily="34" charset="0"/>
            </a:endParaRPr>
          </a:p>
          <a:p>
            <a:pPr marL="158750" indent="0" algn="l" rtl="0" fontAlgn="base">
              <a:buFont typeface="+mj-lt"/>
              <a:buNone/>
            </a:pPr>
            <a:r>
              <a:rPr lang="en-US" sz="1800" b="0" i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</a:rPr>
              <a:t>Coalition feedback: focus on M&amp;E Subcommittee but happy to hear feedback from all</a:t>
            </a:r>
          </a:p>
        </p:txBody>
      </p:sp>
    </p:spTree>
    <p:extLst>
      <p:ext uri="{BB962C8B-B14F-4D97-AF65-F5344CB8AC3E}">
        <p14:creationId xmlns:p14="http://schemas.microsoft.com/office/powerpoint/2010/main" val="15298013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0" indent="-298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tabLst/>
              <a:defRPr/>
            </a:pPr>
            <a:r>
              <a:rPr lang="en-US"/>
              <a:t>Will send save-the-date to Coalition ASAP / share widely.</a:t>
            </a:r>
          </a:p>
          <a:p>
            <a:pPr marL="457200" marR="0" lvl="0" indent="-298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tabLst/>
              <a:defRPr/>
            </a:pPr>
            <a:r>
              <a:rPr lang="en-US"/>
              <a:t>Share speaker suggestions</a:t>
            </a:r>
          </a:p>
          <a:p>
            <a:pPr marL="457200" marR="0" lvl="0" indent="-298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tabLst/>
              <a:defRPr/>
            </a:pPr>
            <a:r>
              <a: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Professionals could be fro</a:t>
            </a:r>
            <a:r>
              <a:rPr lang="en-US" sz="1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 state and local government, regional planning agencies, etc.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8262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74218A-C9DB-6600-C31B-4BAF8CF9BC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EC5C735-7E53-EBB6-36C0-6FEB3ED8D9E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FBFE415-B095-A799-EB22-6E5895A7AAA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0" indent="-298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tabLst/>
              <a:defRPr/>
            </a:pPr>
            <a:r>
              <a:rPr lang="en-US"/>
              <a:t>Open to speaker suggestions</a:t>
            </a:r>
          </a:p>
          <a:p>
            <a:pPr marL="457200" marR="0" lvl="0" indent="-298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tabLst/>
              <a:defRPr/>
            </a:pPr>
            <a:r>
              <a:rPr lang="en-US"/>
              <a:t>Coalition meeting: just hang out in person, reflect on Symposium</a:t>
            </a:r>
          </a:p>
          <a:p>
            <a:pPr marL="457200" marR="0" lvl="0" indent="-298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tabLst/>
              <a:defRPr/>
            </a:pPr>
            <a:r>
              <a:rPr lang="en-US"/>
              <a:t>Because of objective to build community and interactive component, want to do this fully in-person, but will look into recording for broader reach/access.</a:t>
            </a:r>
          </a:p>
        </p:txBody>
      </p:sp>
    </p:spTree>
    <p:extLst>
      <p:ext uri="{BB962C8B-B14F-4D97-AF65-F5344CB8AC3E}">
        <p14:creationId xmlns:p14="http://schemas.microsoft.com/office/powerpoint/2010/main" val="34737117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PAG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A9A94F52-EB2B-B93C-5AF1-E5F25B1B56C0}"/>
              </a:ext>
            </a:extLst>
          </p:cNvPr>
          <p:cNvSpPr/>
          <p:nvPr userDrawn="1"/>
        </p:nvSpPr>
        <p:spPr>
          <a:xfrm>
            <a:off x="0" y="-8164"/>
            <a:ext cx="9144000" cy="5143500"/>
          </a:xfrm>
          <a:prstGeom prst="rect">
            <a:avLst/>
          </a:prstGeom>
          <a:solidFill>
            <a:srgbClr val="3371E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4972041" y="2280056"/>
            <a:ext cx="3632262" cy="567175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5200"/>
              <a:buNone/>
              <a:defRPr sz="2800" b="1">
                <a:solidFill>
                  <a:schemeClr val="bg1"/>
                </a:solidFill>
                <a:latin typeface="+mn-lt"/>
                <a:cs typeface="Poppins SemiBold" panose="00000700000000000000" pitchFamily="2" charset="0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4874072" y="2862288"/>
            <a:ext cx="3876587" cy="393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500">
                <a:solidFill>
                  <a:schemeClr val="bg1"/>
                </a:solidFill>
                <a:latin typeface="+mn-lt"/>
                <a:cs typeface="Poppins" panose="00000500000000000000" pitchFamily="2" charset="0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pic>
        <p:nvPicPr>
          <p:cNvPr id="7" name="Google Shape;86;p18">
            <a:extLst>
              <a:ext uri="{FF2B5EF4-FFF2-40B4-BE49-F238E27FC236}">
                <a16:creationId xmlns:a16="http://schemas.microsoft.com/office/drawing/2014/main" id="{FB26CCDB-852D-C193-08EA-51D84E08A3DA}"/>
              </a:ext>
            </a:extLst>
          </p:cNvPr>
          <p:cNvPicPr preferRelativeResize="0"/>
          <p:nvPr userDrawn="1"/>
        </p:nvPicPr>
        <p:blipFill>
          <a:blip r:embed="rId2">
            <a:alphaModFix/>
          </a:blip>
          <a:stretch>
            <a:fillRect/>
          </a:stretch>
        </p:blipFill>
        <p:spPr>
          <a:xfrm>
            <a:off x="826041" y="2139089"/>
            <a:ext cx="3222789" cy="8293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" name="Google Shape;87;p18">
            <a:extLst>
              <a:ext uri="{FF2B5EF4-FFF2-40B4-BE49-F238E27FC236}">
                <a16:creationId xmlns:a16="http://schemas.microsoft.com/office/drawing/2014/main" id="{A55AE34A-EF13-0F74-EAE5-4B588DA93502}"/>
              </a:ext>
            </a:extLst>
          </p:cNvPr>
          <p:cNvCxnSpPr/>
          <p:nvPr userDrawn="1"/>
        </p:nvCxnSpPr>
        <p:spPr>
          <a:xfrm>
            <a:off x="4539144" y="1904997"/>
            <a:ext cx="0" cy="129750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preserve="1" userDrawn="1">
  <p:cSld name="Table of Contents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C13F86C-4F2E-90A3-24CE-FAE6F5494E9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43914" y="1028715"/>
            <a:ext cx="4054475" cy="3281362"/>
          </a:xfrm>
        </p:spPr>
        <p:txBody>
          <a:bodyPr>
            <a:normAutofit/>
          </a:bodyPr>
          <a:lstStyle>
            <a:lvl1pPr marL="457200" indent="-342900">
              <a:lnSpc>
                <a:spcPct val="150000"/>
              </a:lnSpc>
              <a:buClr>
                <a:srgbClr val="3371E7"/>
              </a:buClr>
              <a:buSzPct val="100000"/>
              <a:buFont typeface="+mj-lt"/>
              <a:buAutoNum type="arabicPeriod"/>
              <a:defRPr sz="1200" b="1">
                <a:solidFill>
                  <a:srgbClr val="3370E8"/>
                </a:solidFill>
                <a:latin typeface="+mn-lt"/>
                <a:cs typeface="Poppins SemiBold" panose="00000700000000000000" pitchFamily="2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358162" y="4810169"/>
            <a:ext cx="548700" cy="22719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 sz="700" b="1">
                <a:solidFill>
                  <a:srgbClr val="3371E7"/>
                </a:solidFill>
                <a:latin typeface="+mn-lt"/>
                <a:cs typeface="Poppins SemiBold" panose="00000700000000000000" pitchFamily="2" charset="0"/>
              </a:defRPr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2" name="Google Shape;94;p19">
            <a:extLst>
              <a:ext uri="{FF2B5EF4-FFF2-40B4-BE49-F238E27FC236}">
                <a16:creationId xmlns:a16="http://schemas.microsoft.com/office/drawing/2014/main" id="{8E8A1A5E-D989-1B34-B788-06B6BC7E5580}"/>
              </a:ext>
            </a:extLst>
          </p:cNvPr>
          <p:cNvSpPr txBox="1"/>
          <p:nvPr userDrawn="1"/>
        </p:nvSpPr>
        <p:spPr>
          <a:xfrm>
            <a:off x="229900" y="4802249"/>
            <a:ext cx="3000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b="1">
                <a:solidFill>
                  <a:srgbClr val="3371E7"/>
                </a:solidFill>
                <a:latin typeface="+mn-lt"/>
                <a:ea typeface="Poppins SemiBold"/>
                <a:cs typeface="Poppins SemiBold"/>
                <a:sym typeface="Poppins SemiBold"/>
              </a:rPr>
              <a:t>Connecticut Public Health</a:t>
            </a:r>
            <a:endParaRPr sz="800" b="1">
              <a:solidFill>
                <a:srgbClr val="3371E7"/>
              </a:solidFill>
              <a:latin typeface="+mn-lt"/>
              <a:ea typeface="Poppins SemiBold"/>
              <a:cs typeface="Poppins SemiBold"/>
              <a:sym typeface="Poppins SemiBold"/>
            </a:endParaRPr>
          </a:p>
        </p:txBody>
      </p:sp>
      <p:cxnSp>
        <p:nvCxnSpPr>
          <p:cNvPr id="3" name="Google Shape;95;p19">
            <a:extLst>
              <a:ext uri="{FF2B5EF4-FFF2-40B4-BE49-F238E27FC236}">
                <a16:creationId xmlns:a16="http://schemas.microsoft.com/office/drawing/2014/main" id="{B9D160B0-497E-04F2-AE76-1042055F0269}"/>
              </a:ext>
            </a:extLst>
          </p:cNvPr>
          <p:cNvCxnSpPr/>
          <p:nvPr userDrawn="1"/>
        </p:nvCxnSpPr>
        <p:spPr>
          <a:xfrm rot="10800000">
            <a:off x="318600" y="4766180"/>
            <a:ext cx="85068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" name="Google Shape;104;p20">
            <a:extLst>
              <a:ext uri="{FF2B5EF4-FFF2-40B4-BE49-F238E27FC236}">
                <a16:creationId xmlns:a16="http://schemas.microsoft.com/office/drawing/2014/main" id="{5F876389-FBF8-503E-BBAC-1164163C47FD}"/>
              </a:ext>
            </a:extLst>
          </p:cNvPr>
          <p:cNvSpPr txBox="1"/>
          <p:nvPr userDrawn="1"/>
        </p:nvSpPr>
        <p:spPr>
          <a:xfrm>
            <a:off x="753775" y="1641600"/>
            <a:ext cx="3072600" cy="186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>
                <a:solidFill>
                  <a:srgbClr val="3371E7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Table of </a:t>
            </a:r>
            <a:endParaRPr sz="4000">
              <a:solidFill>
                <a:srgbClr val="3371E7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>
                <a:solidFill>
                  <a:srgbClr val="3371E7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contents</a:t>
            </a:r>
            <a:endParaRPr sz="4000">
              <a:solidFill>
                <a:srgbClr val="3371E7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400">
              <a:solidFill>
                <a:srgbClr val="3371E7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</p:spTree>
    <p:extLst>
      <p:ext uri="{BB962C8B-B14F-4D97-AF65-F5344CB8AC3E}">
        <p14:creationId xmlns:p14="http://schemas.microsoft.com/office/powerpoint/2010/main" val="1787881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preserve="1" userDrawn="1">
  <p:cSld name="1_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848A094-969E-48EF-A809-53A4995F59F5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3371E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168B519F-C49A-345B-0697-A1E2F6CC2DA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97244" y="1550535"/>
            <a:ext cx="4742150" cy="1960562"/>
          </a:xfrm>
        </p:spPr>
        <p:txBody>
          <a:bodyPr>
            <a:noAutofit/>
          </a:bodyPr>
          <a:lstStyle>
            <a:lvl1pPr marL="114300" indent="0">
              <a:lnSpc>
                <a:spcPct val="100000"/>
              </a:lnSpc>
              <a:buNone/>
              <a:defRPr sz="4700" b="1">
                <a:solidFill>
                  <a:schemeClr val="bg1"/>
                </a:solidFill>
                <a:latin typeface="+mn-lt"/>
                <a:cs typeface="Poppins SemiBold" panose="00000700000000000000" pitchFamily="2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358162" y="4810169"/>
            <a:ext cx="548700" cy="22719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 sz="700" b="1">
                <a:solidFill>
                  <a:schemeClr val="bg1"/>
                </a:solidFill>
                <a:latin typeface="+mn-lt"/>
                <a:cs typeface="Poppins SemiBold" panose="00000700000000000000" pitchFamily="2" charset="0"/>
              </a:defRPr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2" name="Google Shape;94;p19">
            <a:extLst>
              <a:ext uri="{FF2B5EF4-FFF2-40B4-BE49-F238E27FC236}">
                <a16:creationId xmlns:a16="http://schemas.microsoft.com/office/drawing/2014/main" id="{8E8A1A5E-D989-1B34-B788-06B6BC7E5580}"/>
              </a:ext>
            </a:extLst>
          </p:cNvPr>
          <p:cNvSpPr txBox="1"/>
          <p:nvPr userDrawn="1"/>
        </p:nvSpPr>
        <p:spPr>
          <a:xfrm>
            <a:off x="229900" y="4802249"/>
            <a:ext cx="3000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b="1">
                <a:solidFill>
                  <a:srgbClr val="3371E7"/>
                </a:solidFill>
                <a:latin typeface="+mn-lt"/>
                <a:ea typeface="Poppins SemiBold"/>
                <a:cs typeface="Poppins SemiBold"/>
                <a:sym typeface="Poppins SemiBold"/>
              </a:rPr>
              <a:t>Connecticut Public Health</a:t>
            </a:r>
            <a:endParaRPr sz="800" b="1">
              <a:solidFill>
                <a:srgbClr val="3371E7"/>
              </a:solidFill>
              <a:latin typeface="+mn-lt"/>
              <a:ea typeface="Poppins SemiBold"/>
              <a:cs typeface="Poppins SemiBold"/>
              <a:sym typeface="Poppins SemiBold"/>
            </a:endParaRPr>
          </a:p>
        </p:txBody>
      </p:sp>
      <p:sp>
        <p:nvSpPr>
          <p:cNvPr id="6" name="Google Shape;110;p21">
            <a:extLst>
              <a:ext uri="{FF2B5EF4-FFF2-40B4-BE49-F238E27FC236}">
                <a16:creationId xmlns:a16="http://schemas.microsoft.com/office/drawing/2014/main" id="{3C3C8957-8E7B-83FC-230B-3E1D5820D7B1}"/>
              </a:ext>
            </a:extLst>
          </p:cNvPr>
          <p:cNvSpPr txBox="1"/>
          <p:nvPr userDrawn="1"/>
        </p:nvSpPr>
        <p:spPr>
          <a:xfrm>
            <a:off x="229900" y="4802249"/>
            <a:ext cx="3000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b="1">
                <a:solidFill>
                  <a:schemeClr val="lt1"/>
                </a:solidFill>
                <a:latin typeface="+mn-lt"/>
                <a:ea typeface="Poppins SemiBold"/>
                <a:cs typeface="Poppins SemiBold"/>
                <a:sym typeface="Poppins SemiBold"/>
              </a:rPr>
              <a:t>Connecticut Public Health</a:t>
            </a:r>
            <a:endParaRPr sz="800" b="1">
              <a:solidFill>
                <a:schemeClr val="lt1"/>
              </a:solidFill>
              <a:latin typeface="+mn-lt"/>
              <a:ea typeface="Poppins SemiBold"/>
              <a:cs typeface="Poppins SemiBold"/>
              <a:sym typeface="Poppins SemiBold"/>
            </a:endParaRPr>
          </a:p>
        </p:txBody>
      </p:sp>
      <p:cxnSp>
        <p:nvCxnSpPr>
          <p:cNvPr id="7" name="Google Shape;111;p21">
            <a:extLst>
              <a:ext uri="{FF2B5EF4-FFF2-40B4-BE49-F238E27FC236}">
                <a16:creationId xmlns:a16="http://schemas.microsoft.com/office/drawing/2014/main" id="{9FCF6609-DB3B-1203-E242-DFBE647AEA98}"/>
              </a:ext>
            </a:extLst>
          </p:cNvPr>
          <p:cNvCxnSpPr/>
          <p:nvPr userDrawn="1"/>
        </p:nvCxnSpPr>
        <p:spPr>
          <a:xfrm rot="10800000">
            <a:off x="318600" y="4766180"/>
            <a:ext cx="8506800" cy="0"/>
          </a:xfrm>
          <a:prstGeom prst="straightConnector1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1291447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232757"/>
            <a:ext cx="8520600" cy="29792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 sz="1200" b="1">
                <a:solidFill>
                  <a:srgbClr val="3370E8"/>
                </a:solidFill>
                <a:latin typeface="+mn-lt"/>
                <a:cs typeface="Poppins SemiBold" panose="00000700000000000000" pitchFamily="2" charset="0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791943"/>
            <a:ext cx="8520600" cy="371978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171450" lvl="0" indent="-171450"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 sz="1100" b="0">
                <a:solidFill>
                  <a:schemeClr val="tx1"/>
                </a:solidFill>
                <a:latin typeface="+mn-lt"/>
                <a:cs typeface="Poppins" panose="00000500000000000000" pitchFamily="2" charset="0"/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Google Shape;15;p3">
            <a:extLst>
              <a:ext uri="{FF2B5EF4-FFF2-40B4-BE49-F238E27FC236}">
                <a16:creationId xmlns:a16="http://schemas.microsoft.com/office/drawing/2014/main" id="{B15DC82E-BA6E-EAB5-04BD-969EAD7E679C}"/>
              </a:ext>
            </a:extLst>
          </p:cNvPr>
          <p:cNvSpPr txBox="1">
            <a:spLocks/>
          </p:cNvSpPr>
          <p:nvPr userDrawn="1"/>
        </p:nvSpPr>
        <p:spPr>
          <a:xfrm>
            <a:off x="8358162" y="4810169"/>
            <a:ext cx="548700" cy="2271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700" b="0" i="0" u="none" strike="noStrike" cap="none">
                <a:solidFill>
                  <a:srgbClr val="3371E7"/>
                </a:solidFill>
                <a:latin typeface="Poppins SemiBold" panose="00000700000000000000" pitchFamily="2" charset="0"/>
                <a:ea typeface="Arial"/>
                <a:cs typeface="Poppins SemiBold" panose="00000700000000000000" pitchFamily="2" charset="0"/>
                <a:sym typeface="Arial"/>
              </a:defRPr>
            </a:lvl1pPr>
            <a:lvl2pPr marR="0"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" b="1" smtClean="0">
                <a:latin typeface="+mn-lt"/>
              </a:rPr>
              <a:pPr/>
              <a:t>‹#›</a:t>
            </a:fld>
            <a:endParaRPr lang="en" b="1">
              <a:latin typeface="+mn-lt"/>
            </a:endParaRPr>
          </a:p>
        </p:txBody>
      </p:sp>
      <p:sp>
        <p:nvSpPr>
          <p:cNvPr id="3" name="Google Shape;94;p19">
            <a:extLst>
              <a:ext uri="{FF2B5EF4-FFF2-40B4-BE49-F238E27FC236}">
                <a16:creationId xmlns:a16="http://schemas.microsoft.com/office/drawing/2014/main" id="{1349046C-DD55-90B8-2239-839BA906E1F7}"/>
              </a:ext>
            </a:extLst>
          </p:cNvPr>
          <p:cNvSpPr txBox="1"/>
          <p:nvPr userDrawn="1"/>
        </p:nvSpPr>
        <p:spPr>
          <a:xfrm>
            <a:off x="229900" y="4802249"/>
            <a:ext cx="3000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b="1">
                <a:solidFill>
                  <a:srgbClr val="3371E7"/>
                </a:solidFill>
                <a:latin typeface="+mn-lt"/>
                <a:ea typeface="Poppins SemiBold"/>
                <a:cs typeface="Poppins SemiBold"/>
                <a:sym typeface="Poppins SemiBold"/>
              </a:rPr>
              <a:t>Connecticut Public Health</a:t>
            </a:r>
            <a:endParaRPr sz="800" b="1">
              <a:solidFill>
                <a:srgbClr val="3371E7"/>
              </a:solidFill>
              <a:latin typeface="+mn-lt"/>
              <a:ea typeface="Poppins SemiBold"/>
              <a:cs typeface="Poppins SemiBold"/>
              <a:sym typeface="Poppins SemiBold"/>
            </a:endParaRPr>
          </a:p>
        </p:txBody>
      </p:sp>
      <p:cxnSp>
        <p:nvCxnSpPr>
          <p:cNvPr id="4" name="Google Shape;95;p19">
            <a:extLst>
              <a:ext uri="{FF2B5EF4-FFF2-40B4-BE49-F238E27FC236}">
                <a16:creationId xmlns:a16="http://schemas.microsoft.com/office/drawing/2014/main" id="{86BD8646-4DB9-3CB0-E55A-4B9221153448}"/>
              </a:ext>
            </a:extLst>
          </p:cNvPr>
          <p:cNvCxnSpPr/>
          <p:nvPr userDrawn="1"/>
        </p:nvCxnSpPr>
        <p:spPr>
          <a:xfrm rot="10800000">
            <a:off x="318600" y="4766180"/>
            <a:ext cx="85068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 preserve="1">
  <p:cSld name="Table/Chart PRIMAR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232757"/>
            <a:ext cx="8520600" cy="29792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 sz="1200" b="1">
                <a:solidFill>
                  <a:srgbClr val="3370E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791943"/>
            <a:ext cx="8520600" cy="371978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171450" lvl="0" indent="-171450"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 sz="11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Google Shape;15;p3">
            <a:extLst>
              <a:ext uri="{FF2B5EF4-FFF2-40B4-BE49-F238E27FC236}">
                <a16:creationId xmlns:a16="http://schemas.microsoft.com/office/drawing/2014/main" id="{B15DC82E-BA6E-EAB5-04BD-969EAD7E679C}"/>
              </a:ext>
            </a:extLst>
          </p:cNvPr>
          <p:cNvSpPr txBox="1">
            <a:spLocks/>
          </p:cNvSpPr>
          <p:nvPr userDrawn="1"/>
        </p:nvSpPr>
        <p:spPr>
          <a:xfrm>
            <a:off x="8358162" y="4810169"/>
            <a:ext cx="548700" cy="2271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700" b="0" i="0" u="none" strike="noStrike" cap="none">
                <a:solidFill>
                  <a:srgbClr val="3371E7"/>
                </a:solidFill>
                <a:latin typeface="Poppins SemiBold" panose="00000700000000000000" pitchFamily="2" charset="0"/>
                <a:ea typeface="Arial"/>
                <a:cs typeface="Poppins SemiBold" panose="00000700000000000000" pitchFamily="2" charset="0"/>
                <a:sym typeface="Arial"/>
              </a:defRPr>
            </a:lvl1pPr>
            <a:lvl2pPr marR="0"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" b="1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Google Shape;94;p19">
            <a:extLst>
              <a:ext uri="{FF2B5EF4-FFF2-40B4-BE49-F238E27FC236}">
                <a16:creationId xmlns:a16="http://schemas.microsoft.com/office/drawing/2014/main" id="{1349046C-DD55-90B8-2239-839BA906E1F7}"/>
              </a:ext>
            </a:extLst>
          </p:cNvPr>
          <p:cNvSpPr txBox="1"/>
          <p:nvPr userDrawn="1"/>
        </p:nvSpPr>
        <p:spPr>
          <a:xfrm>
            <a:off x="229900" y="4802249"/>
            <a:ext cx="3000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b="1">
                <a:solidFill>
                  <a:srgbClr val="3371E7"/>
                </a:solidFill>
                <a:latin typeface="Arial" panose="020B0604020202020204" pitchFamily="34" charset="0"/>
                <a:ea typeface="Poppins SemiBold"/>
                <a:cs typeface="Arial" panose="020B0604020202020204" pitchFamily="34" charset="0"/>
                <a:sym typeface="Poppins SemiBold"/>
              </a:rPr>
              <a:t>Connecticut Public Health</a:t>
            </a:r>
            <a:endParaRPr sz="800" b="1">
              <a:solidFill>
                <a:srgbClr val="3371E7"/>
              </a:solidFill>
              <a:latin typeface="Arial" panose="020B0604020202020204" pitchFamily="34" charset="0"/>
              <a:ea typeface="Poppins SemiBold"/>
              <a:cs typeface="Arial" panose="020B0604020202020204" pitchFamily="34" charset="0"/>
              <a:sym typeface="Poppins SemiBold"/>
            </a:endParaRPr>
          </a:p>
        </p:txBody>
      </p:sp>
      <p:cxnSp>
        <p:nvCxnSpPr>
          <p:cNvPr id="4" name="Google Shape;95;p19">
            <a:extLst>
              <a:ext uri="{FF2B5EF4-FFF2-40B4-BE49-F238E27FC236}">
                <a16:creationId xmlns:a16="http://schemas.microsoft.com/office/drawing/2014/main" id="{86BD8646-4DB9-3CB0-E55A-4B9221153448}"/>
              </a:ext>
            </a:extLst>
          </p:cNvPr>
          <p:cNvCxnSpPr/>
          <p:nvPr userDrawn="1"/>
        </p:nvCxnSpPr>
        <p:spPr>
          <a:xfrm rot="10800000">
            <a:off x="318600" y="4766180"/>
            <a:ext cx="85068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3337267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 preserve="1">
  <p:cSld name="Table/Chart SECONDAR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232757"/>
            <a:ext cx="8520600" cy="29792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 sz="1200" b="1">
                <a:solidFill>
                  <a:srgbClr val="3370E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 lang="en-US"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791943"/>
            <a:ext cx="8520600" cy="371978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171450" lvl="0" indent="-171450"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  <a:defRPr sz="11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" name="Google Shape;15;p3">
            <a:extLst>
              <a:ext uri="{FF2B5EF4-FFF2-40B4-BE49-F238E27FC236}">
                <a16:creationId xmlns:a16="http://schemas.microsoft.com/office/drawing/2014/main" id="{B15DC82E-BA6E-EAB5-04BD-969EAD7E679C}"/>
              </a:ext>
            </a:extLst>
          </p:cNvPr>
          <p:cNvSpPr txBox="1">
            <a:spLocks/>
          </p:cNvSpPr>
          <p:nvPr userDrawn="1"/>
        </p:nvSpPr>
        <p:spPr>
          <a:xfrm>
            <a:off x="8358162" y="4810169"/>
            <a:ext cx="548700" cy="2271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700" b="0" i="0" u="none" strike="noStrike" cap="none">
                <a:solidFill>
                  <a:srgbClr val="3371E7"/>
                </a:solidFill>
                <a:latin typeface="Poppins SemiBold" panose="00000700000000000000" pitchFamily="2" charset="0"/>
                <a:ea typeface="Arial"/>
                <a:cs typeface="Poppins SemiBold" panose="00000700000000000000" pitchFamily="2" charset="0"/>
                <a:sym typeface="Arial"/>
              </a:defRPr>
            </a:lvl1pPr>
            <a:lvl2pPr marR="0"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" b="1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Google Shape;94;p19">
            <a:extLst>
              <a:ext uri="{FF2B5EF4-FFF2-40B4-BE49-F238E27FC236}">
                <a16:creationId xmlns:a16="http://schemas.microsoft.com/office/drawing/2014/main" id="{1349046C-DD55-90B8-2239-839BA906E1F7}"/>
              </a:ext>
            </a:extLst>
          </p:cNvPr>
          <p:cNvSpPr txBox="1"/>
          <p:nvPr userDrawn="1"/>
        </p:nvSpPr>
        <p:spPr>
          <a:xfrm>
            <a:off x="229900" y="4802249"/>
            <a:ext cx="30000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b="1">
                <a:solidFill>
                  <a:srgbClr val="3371E7"/>
                </a:solidFill>
                <a:latin typeface="Arial" panose="020B0604020202020204" pitchFamily="34" charset="0"/>
                <a:ea typeface="Poppins SemiBold"/>
                <a:cs typeface="Arial" panose="020B0604020202020204" pitchFamily="34" charset="0"/>
                <a:sym typeface="Poppins SemiBold"/>
              </a:rPr>
              <a:t>Connecticut Public Health</a:t>
            </a:r>
            <a:endParaRPr sz="800" b="1">
              <a:solidFill>
                <a:srgbClr val="3371E7"/>
              </a:solidFill>
              <a:latin typeface="Arial" panose="020B0604020202020204" pitchFamily="34" charset="0"/>
              <a:ea typeface="Poppins SemiBold"/>
              <a:cs typeface="Arial" panose="020B0604020202020204" pitchFamily="34" charset="0"/>
              <a:sym typeface="Poppins SemiBold"/>
            </a:endParaRPr>
          </a:p>
        </p:txBody>
      </p:sp>
      <p:cxnSp>
        <p:nvCxnSpPr>
          <p:cNvPr id="4" name="Google Shape;95;p19">
            <a:extLst>
              <a:ext uri="{FF2B5EF4-FFF2-40B4-BE49-F238E27FC236}">
                <a16:creationId xmlns:a16="http://schemas.microsoft.com/office/drawing/2014/main" id="{86BD8646-4DB9-3CB0-E55A-4B9221153448}"/>
              </a:ext>
            </a:extLst>
          </p:cNvPr>
          <p:cNvCxnSpPr/>
          <p:nvPr userDrawn="1"/>
        </p:nvCxnSpPr>
        <p:spPr>
          <a:xfrm rot="10800000">
            <a:off x="318600" y="4766180"/>
            <a:ext cx="85068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963692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65" r:id="rId2"/>
    <p:sldLayoutId id="2147483666" r:id="rId3"/>
    <p:sldLayoutId id="2147483650" r:id="rId4"/>
    <p:sldLayoutId id="2147483667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45B8D10-F7D1-63AF-38CE-91AA453ED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A9D68A-AFD2-8523-14E5-F98196B3D4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F5AF4D-C85B-DA95-993E-A2EEC072FC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8BAFCAD-17AB-4C47-82DE-A33E6B576C44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9DF70F-8C89-1F9D-EEB7-D8B4FB69B3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7D42C0-0145-DE59-37FA-7C3C53142F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D351006-C151-47CD-8140-09E45284C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077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211ct.org/" TargetMode="Externa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ctgovexec.sharepoint.com/:w:/r/sites/DPHCDCBRACEGrantManagement/Shared%20Documents/Office%20Management/Internships/Modules/2)%20Temperature/1)%20Hot/Heat%20Related%20Concerns%20Policy%20Framework.docx?d=w877bafcafac747f3bcb7c6f2852834e3&amp;csf=1&amp;web=1&amp;e=qdEs4V" TargetMode="Externa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CCF0D8A-9627-23BF-042B-F3531C5A65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72041" y="2280056"/>
            <a:ext cx="3632262" cy="567175"/>
          </a:xfrm>
        </p:spPr>
        <p:txBody>
          <a:bodyPr>
            <a:noAutofit/>
          </a:bodyPr>
          <a:lstStyle/>
          <a:p>
            <a:r>
              <a:rPr lang="en-US"/>
              <a:t>Climate and Health Equity Coalition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8EE9CD34-EC5D-43E5-B2C8-FEA45CB486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74072" y="2862288"/>
            <a:ext cx="3876587" cy="393600"/>
          </a:xfrm>
        </p:spPr>
        <p:txBody>
          <a:bodyPr anchor="ctr">
            <a:normAutofit/>
          </a:bodyPr>
          <a:lstStyle/>
          <a:p>
            <a:r>
              <a:rPr lang="en-US">
                <a:cs typeface="Poppins"/>
              </a:rPr>
              <a:t>10/15/2024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5090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0CC5B-A4E9-8BC0-0F2A-1B174C813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700" y="160739"/>
            <a:ext cx="8520600" cy="297925"/>
          </a:xfrm>
        </p:spPr>
        <p:txBody>
          <a:bodyPr>
            <a:normAutofit fontScale="90000"/>
          </a:bodyPr>
          <a:lstStyle/>
          <a:p>
            <a:r>
              <a:rPr lang="en-US" sz="2800">
                <a:cs typeface="Arial"/>
              </a:rPr>
              <a:t>Curriculum Update</a:t>
            </a:r>
            <a:endParaRPr lang="en-US" sz="2800" b="0">
              <a:solidFill>
                <a:srgbClr val="000000"/>
              </a:solidFill>
              <a:cs typeface="Arial"/>
            </a:endParaRPr>
          </a:p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6F7FAD-4991-1335-F3E0-3D8B9E5C6A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458568"/>
            <a:ext cx="8520600" cy="3996009"/>
          </a:xfrm>
        </p:spPr>
        <p:txBody>
          <a:bodyPr>
            <a:noAutofit/>
          </a:bodyPr>
          <a:lstStyle/>
          <a:p>
            <a:r>
              <a:rPr lang="en-US" sz="1000">
                <a:solidFill>
                  <a:srgbClr val="0A0A0A"/>
                </a:solidFill>
                <a:latin typeface="+mn-lt"/>
                <a:ea typeface="+mn-lt"/>
                <a:cs typeface="+mn-lt"/>
              </a:rPr>
              <a:t>Resilience Strategies</a:t>
            </a:r>
            <a:r>
              <a:rPr lang="en-US" sz="1000">
                <a:latin typeface="+mn-lt"/>
                <a:ea typeface="+mn-lt"/>
                <a:cs typeface="+mn-lt"/>
              </a:rPr>
              <a:t> </a:t>
            </a:r>
            <a:r>
              <a:rPr lang="en-US" sz="1000">
                <a:ea typeface="+mn-lt"/>
                <a:cs typeface="+mn-lt"/>
              </a:rPr>
              <a:t>(first draft) </a:t>
            </a:r>
            <a:endParaRPr lang="en-US" sz="1000">
              <a:cs typeface="Arial"/>
            </a:endParaRPr>
          </a:p>
          <a:p>
            <a:pPr marL="0" indent="0">
              <a:lnSpc>
                <a:spcPct val="114999"/>
              </a:lnSpc>
              <a:buNone/>
            </a:pPr>
            <a:endParaRPr lang="en-US" sz="1000">
              <a:ea typeface="+mn-lt"/>
              <a:cs typeface="+mn-lt"/>
            </a:endParaRPr>
          </a:p>
          <a:p>
            <a:pPr lvl="1">
              <a:lnSpc>
                <a:spcPct val="114999"/>
              </a:lnSpc>
            </a:pPr>
            <a:r>
              <a:rPr lang="en-US" sz="1000">
                <a:solidFill>
                  <a:srgbClr val="0A0A0A"/>
                </a:solidFill>
                <a:latin typeface="+mn-lt"/>
                <a:ea typeface="+mn-lt"/>
                <a:cs typeface="+mn-lt"/>
              </a:rPr>
              <a:t>Formulation for Extreme Heat Response</a:t>
            </a:r>
            <a:r>
              <a:rPr lang="en-US" sz="1000">
                <a:latin typeface="+mn-lt"/>
                <a:ea typeface="+mn-lt"/>
                <a:cs typeface="+mn-lt"/>
              </a:rPr>
              <a:t> </a:t>
            </a:r>
            <a:r>
              <a:rPr lang="en-US" sz="1000">
                <a:solidFill>
                  <a:srgbClr val="0A0A0A"/>
                </a:solidFill>
                <a:latin typeface="+mn-lt"/>
                <a:ea typeface="+mn-lt"/>
                <a:cs typeface="+mn-lt"/>
              </a:rPr>
              <a:t> </a:t>
            </a:r>
            <a:endParaRPr lang="en-US" sz="1000"/>
          </a:p>
          <a:p>
            <a:pPr lvl="1">
              <a:lnSpc>
                <a:spcPct val="114999"/>
              </a:lnSpc>
            </a:pPr>
            <a:r>
              <a:rPr lang="en-US" sz="1000">
                <a:solidFill>
                  <a:srgbClr val="0A0A0A"/>
                </a:solidFill>
                <a:latin typeface="+mn-lt"/>
                <a:ea typeface="+mn-lt"/>
                <a:cs typeface="+mn-lt"/>
              </a:rPr>
              <a:t>Open cooling centers in various municipal buildings. Be sure that these cooling centers can be located by calling 211 or visiting </a:t>
            </a:r>
            <a:r>
              <a:rPr lang="en-US" sz="1000">
                <a:latin typeface="+mn-lt"/>
                <a:ea typeface="+mn-lt"/>
                <a:cs typeface="+mn-lt"/>
                <a:hlinkClick r:id="rId2"/>
              </a:rPr>
              <a:t>211ct.org</a:t>
            </a:r>
            <a:r>
              <a:rPr lang="en-US" sz="1000">
                <a:solidFill>
                  <a:srgbClr val="0A0A0A"/>
                </a:solidFill>
                <a:latin typeface="+mn-lt"/>
                <a:ea typeface="+mn-lt"/>
                <a:cs typeface="+mn-lt"/>
              </a:rPr>
              <a:t>.</a:t>
            </a:r>
            <a:endParaRPr lang="en-US" sz="1000"/>
          </a:p>
          <a:p>
            <a:pPr lvl="1">
              <a:lnSpc>
                <a:spcPct val="114999"/>
              </a:lnSpc>
            </a:pPr>
            <a:r>
              <a:rPr lang="en-US" sz="1000">
                <a:solidFill>
                  <a:srgbClr val="0A0A0A"/>
                </a:solidFill>
                <a:latin typeface="+mn-lt"/>
                <a:ea typeface="+mn-lt"/>
                <a:cs typeface="+mn-lt"/>
              </a:rPr>
              <a:t>Provide electrolytes/water for people in various locations throughout cities</a:t>
            </a:r>
            <a:endParaRPr lang="en-US" sz="1000"/>
          </a:p>
          <a:p>
            <a:pPr lvl="1">
              <a:lnSpc>
                <a:spcPct val="114999"/>
              </a:lnSpc>
            </a:pPr>
            <a:r>
              <a:rPr lang="en-US" sz="1000">
                <a:solidFill>
                  <a:srgbClr val="0A0A0A"/>
                </a:solidFill>
                <a:latin typeface="+mn-lt"/>
                <a:ea typeface="+mn-lt"/>
                <a:cs typeface="+mn-lt"/>
              </a:rPr>
              <a:t>Give people prevention tips</a:t>
            </a:r>
            <a:endParaRPr lang="en-US" sz="1000" baseline="30000">
              <a:solidFill>
                <a:srgbClr val="0A0A0A"/>
              </a:solidFill>
            </a:endParaRPr>
          </a:p>
          <a:p>
            <a:pPr lvl="2">
              <a:lnSpc>
                <a:spcPct val="114999"/>
              </a:lnSpc>
            </a:pPr>
            <a:r>
              <a:rPr lang="en-US" sz="1000">
                <a:solidFill>
                  <a:srgbClr val="0A0A0A"/>
                </a:solidFill>
                <a:latin typeface="+mn-lt"/>
                <a:ea typeface="+mn-lt"/>
                <a:cs typeface="+mn-lt"/>
              </a:rPr>
              <a:t>Keep cool to prevent heat related illness</a:t>
            </a:r>
            <a:endParaRPr lang="en-US" sz="1000"/>
          </a:p>
          <a:p>
            <a:pPr lvl="2">
              <a:lnSpc>
                <a:spcPct val="114999"/>
              </a:lnSpc>
            </a:pPr>
            <a:r>
              <a:rPr lang="en-US" sz="1000">
                <a:solidFill>
                  <a:srgbClr val="0A0A0A"/>
                </a:solidFill>
                <a:latin typeface="+mn-lt"/>
                <a:ea typeface="+mn-lt"/>
                <a:cs typeface="+mn-lt"/>
              </a:rPr>
              <a:t>Stay in air-conditioned rooms/buildings.</a:t>
            </a:r>
            <a:endParaRPr lang="en-US" sz="1000"/>
          </a:p>
          <a:p>
            <a:pPr lvl="3">
              <a:lnSpc>
                <a:spcPct val="114999"/>
              </a:lnSpc>
            </a:pPr>
            <a:r>
              <a:rPr lang="en-US" sz="1000">
                <a:solidFill>
                  <a:srgbClr val="0A0A0A"/>
                </a:solidFill>
                <a:latin typeface="+mn-lt"/>
                <a:ea typeface="+mn-lt"/>
                <a:cs typeface="+mn-lt"/>
              </a:rPr>
              <a:t>Call 2-1-1 for a list of cooling centers or visit 211ct.org</a:t>
            </a:r>
            <a:endParaRPr lang="en-US" sz="1000"/>
          </a:p>
          <a:p>
            <a:pPr lvl="3">
              <a:lnSpc>
                <a:spcPct val="114999"/>
              </a:lnSpc>
            </a:pPr>
            <a:r>
              <a:rPr lang="en-US" sz="1000">
                <a:solidFill>
                  <a:srgbClr val="0A0A0A"/>
                </a:solidFill>
                <a:latin typeface="+mn-lt"/>
                <a:ea typeface="+mn-lt"/>
                <a:cs typeface="+mn-lt"/>
              </a:rPr>
              <a:t>Do not rely solely on a fan for cooling</a:t>
            </a:r>
            <a:endParaRPr lang="en-US" sz="1000"/>
          </a:p>
          <a:p>
            <a:pPr lvl="2">
              <a:lnSpc>
                <a:spcPct val="114999"/>
              </a:lnSpc>
            </a:pPr>
            <a:r>
              <a:rPr lang="en-US" sz="1000">
                <a:solidFill>
                  <a:srgbClr val="0A0A0A"/>
                </a:solidFill>
                <a:latin typeface="+mn-lt"/>
                <a:ea typeface="+mn-lt"/>
                <a:cs typeface="+mn-lt"/>
              </a:rPr>
              <a:t>Limit outdoor activities to mornings and evening and rest often</a:t>
            </a:r>
            <a:endParaRPr lang="en-US" sz="1000"/>
          </a:p>
          <a:p>
            <a:pPr lvl="2">
              <a:lnSpc>
                <a:spcPct val="114999"/>
              </a:lnSpc>
            </a:pPr>
            <a:r>
              <a:rPr lang="en-US" sz="1000">
                <a:solidFill>
                  <a:srgbClr val="0A0A0A"/>
                </a:solidFill>
                <a:latin typeface="+mn-lt"/>
                <a:ea typeface="+mn-lt"/>
                <a:cs typeface="+mn-lt"/>
              </a:rPr>
              <a:t>Make efforts to avoid direct sunlight.</a:t>
            </a:r>
            <a:endParaRPr lang="en-US" sz="1000"/>
          </a:p>
          <a:p>
            <a:pPr lvl="2">
              <a:lnSpc>
                <a:spcPct val="114999"/>
              </a:lnSpc>
            </a:pPr>
            <a:r>
              <a:rPr lang="en-US" sz="1000">
                <a:solidFill>
                  <a:srgbClr val="0A0A0A"/>
                </a:solidFill>
                <a:latin typeface="+mn-lt"/>
                <a:ea typeface="+mn-lt"/>
                <a:cs typeface="+mn-lt"/>
              </a:rPr>
              <a:t>Wear light colors and lightweight clothing</a:t>
            </a:r>
            <a:endParaRPr lang="en-US" sz="1000"/>
          </a:p>
          <a:p>
            <a:pPr lvl="2">
              <a:lnSpc>
                <a:spcPct val="114999"/>
              </a:lnSpc>
            </a:pPr>
            <a:r>
              <a:rPr lang="en-US" sz="1000">
                <a:solidFill>
                  <a:srgbClr val="0A0A0A"/>
                </a:solidFill>
                <a:latin typeface="+mn-lt"/>
                <a:ea typeface="+mn-lt"/>
                <a:cs typeface="+mn-lt"/>
              </a:rPr>
              <a:t>Take cool showers</a:t>
            </a:r>
            <a:endParaRPr lang="en-US" sz="1000"/>
          </a:p>
          <a:p>
            <a:pPr lvl="2">
              <a:lnSpc>
                <a:spcPct val="114999"/>
              </a:lnSpc>
            </a:pPr>
            <a:r>
              <a:rPr lang="en-US" sz="1000">
                <a:solidFill>
                  <a:srgbClr val="0A0A0A"/>
                </a:solidFill>
                <a:latin typeface="+mn-lt"/>
                <a:ea typeface="+mn-lt"/>
                <a:cs typeface="+mn-lt"/>
              </a:rPr>
              <a:t>Check on those at higher risk throughout the day</a:t>
            </a:r>
            <a:endParaRPr lang="en-US" sz="1000"/>
          </a:p>
          <a:p>
            <a:pPr lvl="2">
              <a:lnSpc>
                <a:spcPct val="114999"/>
              </a:lnSpc>
            </a:pPr>
            <a:r>
              <a:rPr lang="en-US" sz="1000">
                <a:solidFill>
                  <a:srgbClr val="0A0A0A"/>
                </a:solidFill>
                <a:latin typeface="+mn-lt"/>
                <a:ea typeface="+mn-lt"/>
                <a:cs typeface="+mn-lt"/>
              </a:rPr>
              <a:t>Bring pets inside if possible</a:t>
            </a:r>
            <a:endParaRPr lang="en-US" sz="1000"/>
          </a:p>
          <a:p>
            <a:pPr lvl="3">
              <a:lnSpc>
                <a:spcPct val="114999"/>
              </a:lnSpc>
            </a:pPr>
            <a:r>
              <a:rPr lang="en-US" sz="1000">
                <a:solidFill>
                  <a:srgbClr val="0A0A0A"/>
                </a:solidFill>
                <a:latin typeface="+mn-lt"/>
                <a:ea typeface="+mn-lt"/>
                <a:cs typeface="+mn-lt"/>
              </a:rPr>
              <a:t>If not possible, provided access to shade and water</a:t>
            </a:r>
            <a:endParaRPr lang="en-US" sz="1000"/>
          </a:p>
          <a:p>
            <a:pPr lvl="2">
              <a:lnSpc>
                <a:spcPct val="114999"/>
              </a:lnSpc>
            </a:pPr>
            <a:r>
              <a:rPr lang="en-US" sz="1000">
                <a:solidFill>
                  <a:srgbClr val="0A0A0A"/>
                </a:solidFill>
                <a:latin typeface="+mn-lt"/>
                <a:ea typeface="+mn-lt"/>
                <a:cs typeface="+mn-lt"/>
              </a:rPr>
              <a:t>Don’t leave kids, pets, or babies inside parked vehicles</a:t>
            </a:r>
            <a:endParaRPr lang="en-US" sz="1000"/>
          </a:p>
          <a:p>
            <a:pPr lvl="2">
              <a:lnSpc>
                <a:spcPct val="114999"/>
              </a:lnSpc>
            </a:pPr>
            <a:r>
              <a:rPr lang="en-US" sz="1000">
                <a:solidFill>
                  <a:srgbClr val="0A0A0A"/>
                </a:solidFill>
                <a:latin typeface="+mn-lt"/>
                <a:ea typeface="+mn-lt"/>
                <a:cs typeface="+mn-lt"/>
              </a:rPr>
              <a:t>Stay hydrated and drink more water</a:t>
            </a:r>
            <a:endParaRPr lang="en-US" sz="1000"/>
          </a:p>
          <a:p>
            <a:pPr lvl="3">
              <a:lnSpc>
                <a:spcPct val="114999"/>
              </a:lnSpc>
            </a:pPr>
            <a:r>
              <a:rPr lang="en-US" sz="1000">
                <a:solidFill>
                  <a:srgbClr val="0A0A0A"/>
                </a:solidFill>
                <a:latin typeface="+mn-lt"/>
                <a:ea typeface="+mn-lt"/>
                <a:cs typeface="+mn-lt"/>
              </a:rPr>
              <a:t>Don’t wait until you’re thirsty to drink more fluids.</a:t>
            </a:r>
            <a:endParaRPr lang="en-US" sz="1000"/>
          </a:p>
          <a:p>
            <a:pPr lvl="3">
              <a:lnSpc>
                <a:spcPct val="114999"/>
              </a:lnSpc>
            </a:pPr>
            <a:r>
              <a:rPr lang="en-US" sz="1000">
                <a:solidFill>
                  <a:srgbClr val="0A0A0A"/>
                </a:solidFill>
                <a:latin typeface="+mn-lt"/>
                <a:ea typeface="+mn-lt"/>
                <a:cs typeface="+mn-lt"/>
              </a:rPr>
              <a:t>Drink two to four cups of water every hour while working or exercising outside.</a:t>
            </a:r>
            <a:endParaRPr lang="en-US" sz="1000"/>
          </a:p>
          <a:p>
            <a:pPr lvl="3">
              <a:lnSpc>
                <a:spcPct val="114999"/>
              </a:lnSpc>
            </a:pPr>
            <a:r>
              <a:rPr lang="en-US" sz="1000">
                <a:solidFill>
                  <a:srgbClr val="0A0A0A"/>
                </a:solidFill>
                <a:latin typeface="+mn-lt"/>
                <a:ea typeface="+mn-lt"/>
                <a:cs typeface="+mn-lt"/>
              </a:rPr>
              <a:t>Avoid liquids high in sugar</a:t>
            </a:r>
            <a:endParaRPr lang="en-US" sz="1000"/>
          </a:p>
          <a:p>
            <a:pPr lvl="3">
              <a:lnSpc>
                <a:spcPct val="114999"/>
              </a:lnSpc>
            </a:pPr>
            <a:r>
              <a:rPr lang="en-US" sz="1000">
                <a:solidFill>
                  <a:srgbClr val="0A0A0A"/>
                </a:solidFill>
                <a:latin typeface="+mn-lt"/>
                <a:ea typeface="+mn-lt"/>
                <a:cs typeface="+mn-lt"/>
              </a:rPr>
              <a:t>Ensure others drink enough water</a:t>
            </a:r>
            <a:endParaRPr lang="en-US" sz="1000"/>
          </a:p>
          <a:p>
            <a:pPr marL="1968500" lvl="4" indent="0">
              <a:lnSpc>
                <a:spcPct val="114999"/>
              </a:lnSpc>
              <a:buNone/>
            </a:pPr>
            <a:br>
              <a:rPr lang="en-US" sz="1000"/>
            </a:br>
            <a:endParaRPr lang="en-US" sz="1000"/>
          </a:p>
          <a:p>
            <a:pPr>
              <a:lnSpc>
                <a:spcPct val="114999"/>
              </a:lnSpc>
            </a:pPr>
            <a:endParaRPr lang="en-US" sz="1000"/>
          </a:p>
        </p:txBody>
      </p:sp>
    </p:spTree>
    <p:extLst>
      <p:ext uri="{BB962C8B-B14F-4D97-AF65-F5344CB8AC3E}">
        <p14:creationId xmlns:p14="http://schemas.microsoft.com/office/powerpoint/2010/main" val="29016044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DB2AC5-5B05-BB56-40ED-57393F4A55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700" y="358208"/>
            <a:ext cx="8520600" cy="297925"/>
          </a:xfr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n-US" sz="2800">
                <a:cs typeface="Arial"/>
              </a:rPr>
              <a:t>Curriculum Update</a:t>
            </a:r>
            <a:endParaRPr lang="en-US" sz="2800" b="0">
              <a:solidFill>
                <a:srgbClr val="000000"/>
              </a:solidFill>
              <a:cs typeface="Arial"/>
            </a:endParaRPr>
          </a:p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E5DBDE-737A-CD11-EABC-00E13D80125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>
                <a:cs typeface="Poppins"/>
              </a:rPr>
              <a:t>Revised resiliency strategies:</a:t>
            </a:r>
            <a:endParaRPr lang="en-US" sz="2000"/>
          </a:p>
          <a:p>
            <a:pPr lvl="1" indent="-342900">
              <a:lnSpc>
                <a:spcPct val="114999"/>
              </a:lnSpc>
              <a:buFont typeface="Arial" panose="020B0604020202020204" pitchFamily="34" charset="0"/>
            </a:pPr>
            <a:r>
              <a:rPr lang="en-US">
                <a:hlinkClick r:id="rId2"/>
              </a:rPr>
              <a:t>Heat Related Concerns Policy Framework.docx</a:t>
            </a:r>
            <a:endParaRPr lang="en-US">
              <a:solidFill>
                <a:srgbClr val="000000"/>
              </a:solidFill>
              <a:cs typeface="Poppins"/>
            </a:endParaRPr>
          </a:p>
        </p:txBody>
      </p:sp>
    </p:spTree>
    <p:extLst>
      <p:ext uri="{BB962C8B-B14F-4D97-AF65-F5344CB8AC3E}">
        <p14:creationId xmlns:p14="http://schemas.microsoft.com/office/powerpoint/2010/main" val="18350602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4F2C95-8FDD-6A0D-8F07-020B0D895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n-US" sz="2800">
                <a:cs typeface="Arial"/>
              </a:rPr>
              <a:t>Curriculum Update</a:t>
            </a:r>
            <a:endParaRPr lang="en-US" sz="2800" b="0">
              <a:solidFill>
                <a:srgbClr val="000000"/>
              </a:solidFill>
              <a:cs typeface="Arial"/>
            </a:endParaRPr>
          </a:p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02D516-37D6-D095-CCEF-DCE845CF4D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638614"/>
            <a:ext cx="8520600" cy="398462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b="1">
                <a:cs typeface="Poppins"/>
              </a:rPr>
              <a:t>Discussion:</a:t>
            </a:r>
          </a:p>
          <a:p>
            <a:pPr lvl="1">
              <a:lnSpc>
                <a:spcPct val="114999"/>
              </a:lnSpc>
            </a:pPr>
            <a:r>
              <a:rPr lang="en-US" sz="2300">
                <a:cs typeface="Poppins"/>
              </a:rPr>
              <a:t>Thoughts on revision? </a:t>
            </a:r>
          </a:p>
          <a:p>
            <a:pPr lvl="2">
              <a:lnSpc>
                <a:spcPct val="114999"/>
              </a:lnSpc>
            </a:pPr>
            <a:r>
              <a:rPr lang="en-US" sz="2300">
                <a:cs typeface="Poppins"/>
              </a:rPr>
              <a:t>Anything missing from strategies? </a:t>
            </a:r>
          </a:p>
          <a:p>
            <a:pPr lvl="1">
              <a:lnSpc>
                <a:spcPct val="114999"/>
              </a:lnSpc>
            </a:pPr>
            <a:r>
              <a:rPr lang="en-US" sz="2300">
                <a:cs typeface="Poppins"/>
              </a:rPr>
              <a:t>Is this useful/accessible for local health departments/districts?</a:t>
            </a:r>
            <a:endParaRPr lang="en-US" sz="2300"/>
          </a:p>
          <a:p>
            <a:pPr lvl="1">
              <a:lnSpc>
                <a:spcPct val="114999"/>
              </a:lnSpc>
            </a:pPr>
            <a:r>
              <a:rPr lang="en-US" sz="2300">
                <a:cs typeface="Poppins"/>
              </a:rPr>
              <a:t>Is it useful/accessible to other health professionals?</a:t>
            </a:r>
          </a:p>
          <a:p>
            <a:pPr lvl="1">
              <a:lnSpc>
                <a:spcPct val="114999"/>
              </a:lnSpc>
            </a:pPr>
            <a:r>
              <a:rPr lang="en-US" sz="2300">
                <a:cs typeface="Poppins"/>
              </a:rPr>
              <a:t>How do we maximize efficacy of focus groups? </a:t>
            </a:r>
          </a:p>
          <a:p>
            <a:pPr lvl="2">
              <a:lnSpc>
                <a:spcPct val="114999"/>
              </a:lnSpc>
            </a:pPr>
            <a:r>
              <a:rPr lang="en-US" sz="2000">
                <a:solidFill>
                  <a:srgbClr val="000000"/>
                </a:solidFill>
                <a:cs typeface="Poppins"/>
              </a:rPr>
              <a:t>Recruitment</a:t>
            </a:r>
            <a:endParaRPr lang="en-US" sz="2000">
              <a:solidFill>
                <a:srgbClr val="595959"/>
              </a:solidFill>
            </a:endParaRPr>
          </a:p>
          <a:p>
            <a:pPr lvl="2">
              <a:lnSpc>
                <a:spcPct val="114999"/>
              </a:lnSpc>
            </a:pPr>
            <a:r>
              <a:rPr lang="en-US" sz="2000">
                <a:solidFill>
                  <a:srgbClr val="000000"/>
                </a:solidFill>
                <a:cs typeface="Poppins"/>
              </a:rPr>
              <a:t>Timing</a:t>
            </a:r>
          </a:p>
          <a:p>
            <a:pPr lvl="2">
              <a:lnSpc>
                <a:spcPct val="114999"/>
              </a:lnSpc>
            </a:pPr>
            <a:r>
              <a:rPr lang="en-US" sz="2000">
                <a:solidFill>
                  <a:srgbClr val="000000"/>
                </a:solidFill>
                <a:cs typeface="Poppins"/>
              </a:rPr>
              <a:t>Has anyone had experience planning and facilitating?</a:t>
            </a:r>
          </a:p>
        </p:txBody>
      </p:sp>
    </p:spTree>
    <p:extLst>
      <p:ext uri="{BB962C8B-B14F-4D97-AF65-F5344CB8AC3E}">
        <p14:creationId xmlns:p14="http://schemas.microsoft.com/office/powerpoint/2010/main" val="4859899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43FEAB-1C37-08CE-FBB5-779217F24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>
                <a:cs typeface="Poppins SemiBold"/>
              </a:rPr>
              <a:t>LHAQP Update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B57C44-28FD-D05E-A009-DC9D33ED97F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en-US" sz="1400"/>
              <a:t>LHAQP = Local Heat and Air Quality Preparedness and Response Plan</a:t>
            </a:r>
          </a:p>
          <a:p>
            <a:pPr>
              <a:spcAft>
                <a:spcPts val="600"/>
              </a:spcAft>
            </a:pPr>
            <a:r>
              <a:rPr lang="en-US" sz="1400"/>
              <a:t>Waiting to begin work with two pilot grantees (Ledge Light Health District and Bridgeport Health Department)</a:t>
            </a:r>
          </a:p>
          <a:p>
            <a:pPr>
              <a:spcAft>
                <a:spcPts val="600"/>
              </a:spcAft>
            </a:pPr>
            <a:r>
              <a:rPr lang="en-US" sz="1400"/>
              <a:t>A </a:t>
            </a:r>
            <a:r>
              <a:rPr lang="en-US" sz="1400" b="1"/>
              <a:t>template</a:t>
            </a:r>
            <a:r>
              <a:rPr lang="en-US" sz="1400"/>
              <a:t> for LHAQPs had been drafted, and is now being updated and built out into a </a:t>
            </a:r>
            <a:r>
              <a:rPr lang="en-US" sz="1400" b="1"/>
              <a:t>toolkit</a:t>
            </a:r>
            <a:r>
              <a:rPr lang="en-US" sz="1400"/>
              <a:t> to achieve the the following objectives: </a:t>
            </a:r>
          </a:p>
          <a:p>
            <a:pPr lvl="1">
              <a:spcAft>
                <a:spcPts val="600"/>
              </a:spcAft>
            </a:pPr>
            <a:r>
              <a:rPr lang="en-US"/>
              <a:t>Support pilot grantees in developing their LHAQPs</a:t>
            </a:r>
          </a:p>
          <a:p>
            <a:pPr lvl="1">
              <a:spcAft>
                <a:spcPts val="600"/>
              </a:spcAft>
            </a:pPr>
            <a:r>
              <a:rPr lang="en-US"/>
              <a:t>Provide a resource for other LHDs to develop LHAQPs</a:t>
            </a:r>
          </a:p>
          <a:p>
            <a:pPr>
              <a:spcAft>
                <a:spcPts val="600"/>
              </a:spcAft>
            </a:pPr>
            <a:r>
              <a:rPr lang="en-US" sz="1400"/>
              <a:t>YCCCH overseeing the template/toolkit development, with support from student team in Clinic in Climate Justice and Public Health</a:t>
            </a:r>
          </a:p>
          <a:p>
            <a:pPr>
              <a:spcAft>
                <a:spcPts val="600"/>
              </a:spcAft>
            </a:pPr>
            <a:r>
              <a:rPr lang="en-US" sz="1400"/>
              <a:t>Key integrations to consider:</a:t>
            </a:r>
          </a:p>
          <a:p>
            <a:pPr lvl="1">
              <a:spcAft>
                <a:spcPts val="600"/>
              </a:spcAft>
            </a:pPr>
            <a:r>
              <a:rPr lang="en-US"/>
              <a:t>With AA1 (curriculum)</a:t>
            </a:r>
          </a:p>
          <a:p>
            <a:pPr lvl="1">
              <a:spcAft>
                <a:spcPts val="600"/>
              </a:spcAft>
            </a:pPr>
            <a:r>
              <a:rPr lang="en-US"/>
              <a:t>With other initiatives within DPH and state/local government</a:t>
            </a:r>
          </a:p>
        </p:txBody>
      </p:sp>
    </p:spTree>
    <p:extLst>
      <p:ext uri="{BB962C8B-B14F-4D97-AF65-F5344CB8AC3E}">
        <p14:creationId xmlns:p14="http://schemas.microsoft.com/office/powerpoint/2010/main" val="3881927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90D01-08B7-6FB3-F6DD-7620C1FBE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>
                <a:cs typeface="Poppins SemiBold"/>
              </a:rPr>
              <a:t>Wrap Up</a:t>
            </a:r>
            <a:endParaRPr lang="en-US" sz="280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2AD71F-E6BF-5893-29AC-0EE472794B8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/>
            <a:r>
              <a:rPr lang="en-US" sz="2400" b="1">
                <a:solidFill>
                  <a:srgbClr val="3370E8"/>
                </a:solidFill>
                <a:cs typeface="Poppins"/>
              </a:rPr>
              <a:t>Hiring </a:t>
            </a:r>
            <a:r>
              <a:rPr lang="en-US" sz="2400">
                <a:cs typeface="Poppins"/>
              </a:rPr>
              <a:t>process is underway</a:t>
            </a:r>
          </a:p>
          <a:p>
            <a:pPr>
              <a:lnSpc>
                <a:spcPct val="114999"/>
              </a:lnSpc>
            </a:pPr>
            <a:endParaRPr lang="en-US" sz="2400"/>
          </a:p>
          <a:p>
            <a:pPr>
              <a:lnSpc>
                <a:spcPct val="114999"/>
              </a:lnSpc>
            </a:pPr>
            <a:r>
              <a:rPr lang="en-US" sz="2400">
                <a:cs typeface="Poppins"/>
              </a:rPr>
              <a:t>Next coalition meeting: </a:t>
            </a:r>
            <a:r>
              <a:rPr lang="en-US" sz="2400" b="1">
                <a:solidFill>
                  <a:srgbClr val="3370E8"/>
                </a:solidFill>
                <a:cs typeface="Poppins"/>
              </a:rPr>
              <a:t>January 15th, 2025</a:t>
            </a:r>
            <a:endParaRPr lang="en-US" sz="2400" b="1">
              <a:solidFill>
                <a:srgbClr val="3370E8"/>
              </a:solidFill>
            </a:endParaRPr>
          </a:p>
          <a:p>
            <a:pPr>
              <a:lnSpc>
                <a:spcPct val="114999"/>
              </a:lnSpc>
            </a:pPr>
            <a:r>
              <a:rPr lang="en-US" sz="2400" b="1">
                <a:solidFill>
                  <a:srgbClr val="3370E8"/>
                </a:solidFill>
                <a:cs typeface="Poppins"/>
              </a:rPr>
              <a:t>Symposium:</a:t>
            </a:r>
            <a:r>
              <a:rPr lang="en-US" sz="2400">
                <a:cs typeface="Poppins"/>
              </a:rPr>
              <a:t> narrowing down to a late March date (half-day conference) 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587261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D1D1C17-6279-E2F9-5E3B-7E3F30A007A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113621" y="1428341"/>
            <a:ext cx="4054475" cy="1816085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>
                <a:cs typeface="Poppins SemiBold"/>
                <a:sym typeface="Poppins SemiBold"/>
              </a:rPr>
              <a:t>Welcome</a:t>
            </a:r>
            <a:r>
              <a:rPr lang="en-US">
                <a:solidFill>
                  <a:srgbClr val="3370E8"/>
                </a:solidFill>
                <a:cs typeface="Poppins SemiBold"/>
                <a:sym typeface="Poppins SemiBold"/>
              </a:rPr>
              <a:t> + Icebreaker (10 minutes) </a:t>
            </a:r>
          </a:p>
          <a:p>
            <a:pPr lvl="0"/>
            <a:r>
              <a:rPr lang="en-US">
                <a:cs typeface="Poppins SemiBold"/>
                <a:sym typeface="Poppins SemiBold"/>
              </a:rPr>
              <a:t>Announcements</a:t>
            </a:r>
            <a:r>
              <a:rPr lang="en-US">
                <a:solidFill>
                  <a:srgbClr val="3370E8"/>
                </a:solidFill>
                <a:cs typeface="Poppins SemiBold"/>
                <a:sym typeface="Poppins SemiBold"/>
              </a:rPr>
              <a:t> (</a:t>
            </a:r>
            <a:r>
              <a:rPr lang="en-US">
                <a:cs typeface="Poppins SemiBold"/>
                <a:sym typeface="Poppins SemiBold"/>
              </a:rPr>
              <a:t>10</a:t>
            </a:r>
            <a:r>
              <a:rPr lang="en-US">
                <a:solidFill>
                  <a:srgbClr val="3370E8"/>
                </a:solidFill>
                <a:cs typeface="Poppins SemiBold"/>
                <a:sym typeface="Poppins SemiBold"/>
              </a:rPr>
              <a:t> minutes)</a:t>
            </a:r>
            <a:endParaRPr lang="en-US">
              <a:solidFill>
                <a:srgbClr val="3370E8"/>
              </a:solidFill>
              <a:cs typeface="Poppins SemiBold"/>
            </a:endParaRPr>
          </a:p>
          <a:p>
            <a:r>
              <a:rPr lang="en-US">
                <a:cs typeface="Poppins SemiBold"/>
                <a:sym typeface="Poppins SemiBold"/>
              </a:rPr>
              <a:t>AAEP Update</a:t>
            </a:r>
            <a:r>
              <a:rPr lang="en-US">
                <a:solidFill>
                  <a:srgbClr val="3370E8"/>
                </a:solidFill>
                <a:cs typeface="Poppins SemiBold"/>
                <a:sym typeface="Poppins SemiBold"/>
              </a:rPr>
              <a:t> (10 minutes)</a:t>
            </a:r>
            <a:endParaRPr lang="en-US">
              <a:solidFill>
                <a:srgbClr val="3370E8"/>
              </a:solidFill>
              <a:cs typeface="Poppins SemiBold"/>
            </a:endParaRPr>
          </a:p>
          <a:p>
            <a:r>
              <a:rPr lang="en-US">
                <a:cs typeface="Poppins SemiBold"/>
              </a:rPr>
              <a:t>Symposium Agenda Proposal (15 minutes)</a:t>
            </a:r>
            <a:endParaRPr lang="en-US">
              <a:cs typeface="Poppins SemiBold"/>
              <a:sym typeface="Poppins SemiBold"/>
            </a:endParaRPr>
          </a:p>
          <a:p>
            <a:pPr lvl="0"/>
            <a:r>
              <a:rPr lang="en-US">
                <a:cs typeface="Poppins SemiBold"/>
                <a:sym typeface="Poppins SemiBold"/>
              </a:rPr>
              <a:t>Curriculum Update (15 minutes) </a:t>
            </a:r>
            <a:endParaRPr lang="en-US">
              <a:cs typeface="Poppins SemiBold"/>
            </a:endParaRPr>
          </a:p>
          <a:p>
            <a:r>
              <a:rPr lang="en-US">
                <a:cs typeface="Poppins SemiBold"/>
                <a:sym typeface="Poppins SemiBold"/>
              </a:rPr>
              <a:t>LHAQP Update (25 minutes)</a:t>
            </a:r>
            <a:endParaRPr lang="en-US">
              <a:cs typeface="Poppins SemiBold"/>
            </a:endParaRPr>
          </a:p>
          <a:p>
            <a:pPr lvl="0"/>
            <a:r>
              <a:rPr lang="en-US">
                <a:solidFill>
                  <a:srgbClr val="3370E8"/>
                </a:solidFill>
                <a:cs typeface="Poppins SemiBold"/>
                <a:sym typeface="Poppins SemiBold"/>
              </a:rPr>
              <a:t>Wrap up (5 mins) </a:t>
            </a:r>
            <a:endParaRPr lang="en-US">
              <a:solidFill>
                <a:srgbClr val="3370E8"/>
              </a:solidFill>
              <a:cs typeface="Poppins SemiBold"/>
            </a:endParaRPr>
          </a:p>
        </p:txBody>
      </p:sp>
      <p:sp>
        <p:nvSpPr>
          <p:cNvPr id="20" name="Slide Number Placeholder 19">
            <a:extLst>
              <a:ext uri="{FF2B5EF4-FFF2-40B4-BE49-F238E27FC236}">
                <a16:creationId xmlns:a16="http://schemas.microsoft.com/office/drawing/2014/main" id="{1F4B758D-90FB-A90D-EF0D-09C08DB565F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2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922477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4BF57A-010D-8514-6168-22C975E9D30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97244" y="1550535"/>
            <a:ext cx="8377796" cy="1960562"/>
          </a:xfrm>
        </p:spPr>
        <p:txBody>
          <a:bodyPr/>
          <a:lstStyle/>
          <a:p>
            <a:r>
              <a:rPr lang="en-US">
                <a:sym typeface="Poppins SemiBold"/>
              </a:rPr>
              <a:t>Intros + Icebreaker</a:t>
            </a:r>
          </a:p>
          <a:p>
            <a:endParaRPr lang="en-US" sz="2000">
              <a:sym typeface="Poppins SemiBold"/>
            </a:endParaRPr>
          </a:p>
          <a:p>
            <a:r>
              <a:rPr lang="en-US" sz="2000">
                <a:cs typeface="Poppins SemiBold"/>
                <a:sym typeface="Poppins SemiBold"/>
              </a:rPr>
              <a:t>What is one small thing that has been bringing you joy lately? If it has to do with the environment, all the better!</a:t>
            </a:r>
            <a:endParaRPr lang="en-US" sz="200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B5E9D5CE-CD94-DFB4-3C57-EA67624B4918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8358162" y="4810169"/>
            <a:ext cx="548700" cy="227190"/>
          </a:xfrm>
        </p:spPr>
        <p:txBody>
          <a:bodyPr/>
          <a:lstStyle/>
          <a:p>
            <a:fld id="{00000000-1234-1234-1234-123412341234}" type="slidenum">
              <a:rPr lang="en" smtClean="0"/>
              <a:pPr/>
              <a:t>3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075444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23999E9-E94D-ECEC-1F3D-CC091207B8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700" y="232757"/>
            <a:ext cx="8520600" cy="297925"/>
          </a:xfrm>
        </p:spPr>
        <p:txBody>
          <a:bodyPr>
            <a:noAutofit/>
          </a:bodyPr>
          <a:lstStyle/>
          <a:p>
            <a:r>
              <a:rPr lang="en-US" sz="2800">
                <a:cs typeface="Poppins SemiBold"/>
              </a:rPr>
              <a:t>Announcements</a:t>
            </a:r>
            <a:endParaRPr lang="en-US" sz="280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ECAAC999-8E77-A9B3-4217-A22D752E017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sz="2400" b="1">
                <a:cs typeface="Poppins"/>
              </a:rPr>
              <a:t>Request for Applications</a:t>
            </a:r>
            <a:r>
              <a:rPr lang="en-US" sz="2400">
                <a:cs typeface="Poppins"/>
              </a:rPr>
              <a:t> from local health departments/districts (LHDs) for </a:t>
            </a:r>
            <a:r>
              <a:rPr lang="en-US" sz="2400" b="1">
                <a:cs typeface="Poppins"/>
              </a:rPr>
              <a:t>Round 2 of DPH pilot grants for Local Heat and Air Quality Preparedness and Response Planning</a:t>
            </a:r>
            <a:r>
              <a:rPr lang="en-US" sz="2400">
                <a:cs typeface="Poppins"/>
              </a:rPr>
              <a:t> launching soon!</a:t>
            </a:r>
          </a:p>
          <a:p>
            <a:pPr lvl="1"/>
            <a:r>
              <a:rPr lang="en-US" sz="2200"/>
              <a:t>Application opening date: late Oct 2024</a:t>
            </a:r>
          </a:p>
          <a:p>
            <a:pPr lvl="1"/>
            <a:r>
              <a:rPr lang="en-US" sz="2200"/>
              <a:t>Application closing date: early Dec 2024</a:t>
            </a:r>
          </a:p>
          <a:p>
            <a:pPr lvl="1"/>
            <a:r>
              <a:rPr lang="en-US" sz="2200"/>
              <a:t>Announcement of pilot grants awards: by Feb 2025</a:t>
            </a:r>
          </a:p>
          <a:p>
            <a:pPr lvl="1"/>
            <a:r>
              <a:rPr lang="en-US" sz="2200"/>
              <a:t>Expected pilot grant period: July 1, 2025 – June 30, 2026</a:t>
            </a:r>
          </a:p>
          <a:p>
            <a:pPr marL="0" indent="0">
              <a:lnSpc>
                <a:spcPct val="114999"/>
              </a:lnSpc>
              <a:buNone/>
            </a:pPr>
            <a:endParaRPr lang="en-US" sz="2400">
              <a:cs typeface="Poppins"/>
            </a:endParaRPr>
          </a:p>
          <a:p>
            <a:pPr>
              <a:lnSpc>
                <a:spcPct val="114999"/>
              </a:lnSpc>
            </a:pPr>
            <a:r>
              <a:rPr lang="en-US" sz="2400">
                <a:cs typeface="Poppins"/>
              </a:rPr>
              <a:t>LHD contracts</a:t>
            </a:r>
            <a:r>
              <a:rPr lang="en-US" sz="2000">
                <a:cs typeface="Poppins"/>
              </a:rPr>
              <a:t> for Round 1 of pilot grants</a:t>
            </a:r>
          </a:p>
        </p:txBody>
      </p:sp>
    </p:spTree>
    <p:extLst>
      <p:ext uri="{BB962C8B-B14F-4D97-AF65-F5344CB8AC3E}">
        <p14:creationId xmlns:p14="http://schemas.microsoft.com/office/powerpoint/2010/main" val="4244402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7F30C-C682-6FE3-5648-2EEA89D4D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>
                <a:cs typeface="Poppins SemiBold"/>
              </a:rPr>
              <a:t>AAEP / Evaluation: Overview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9B3FEC-842C-00B3-D8EC-6AE4208236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791943"/>
            <a:ext cx="8520600" cy="3958288"/>
          </a:xfrm>
        </p:spPr>
        <p:txBody>
          <a:bodyPr>
            <a:noAutofit/>
          </a:bodyPr>
          <a:lstStyle/>
          <a:p>
            <a:pPr>
              <a:spcAft>
                <a:spcPts val="400"/>
              </a:spcAft>
            </a:pPr>
            <a:r>
              <a:rPr lang="en-US" sz="1400" b="1"/>
              <a:t>AAEP = Adaptation Action and Evaluation Plan. This is a CDC requirement for each of our two Adaptation Actions:</a:t>
            </a:r>
          </a:p>
          <a:p>
            <a:pPr lvl="1">
              <a:spcAft>
                <a:spcPts val="400"/>
              </a:spcAft>
            </a:pPr>
            <a:r>
              <a:rPr lang="en-US" b="1"/>
              <a:t>AA1:</a:t>
            </a:r>
            <a:r>
              <a:rPr lang="en-US"/>
              <a:t> Develop and implement an educational program for local health departments in socially vulnerable communities to reduce resident exposure to the health effects of climate change.</a:t>
            </a:r>
          </a:p>
          <a:p>
            <a:pPr lvl="1">
              <a:spcAft>
                <a:spcPts val="400"/>
              </a:spcAft>
            </a:pPr>
            <a:r>
              <a:rPr lang="en-US" b="1"/>
              <a:t>AA2: </a:t>
            </a:r>
            <a:r>
              <a:rPr lang="en-US"/>
              <a:t>Develop guidance for local heat and air quality response plans (LHAQPs; including alerts and communication strategies) and support local implementation through trainings and capacity building. </a:t>
            </a:r>
          </a:p>
          <a:p>
            <a:endParaRPr lang="en-US" sz="1400"/>
          </a:p>
          <a:p>
            <a:r>
              <a:rPr lang="en-US" sz="1400" b="1"/>
              <a:t>AAEP components:</a:t>
            </a:r>
          </a:p>
          <a:p>
            <a:pPr lvl="1"/>
            <a:r>
              <a:rPr lang="en-US"/>
              <a:t>Part 1: Description of Adaptation Action</a:t>
            </a:r>
          </a:p>
          <a:p>
            <a:pPr lvl="1"/>
            <a:r>
              <a:rPr lang="en-US"/>
              <a:t>Part 2: Communications</a:t>
            </a:r>
          </a:p>
          <a:p>
            <a:pPr lvl="1"/>
            <a:r>
              <a:rPr lang="en-US"/>
              <a:t>Part 3: Evaluation</a:t>
            </a:r>
          </a:p>
          <a:p>
            <a:pPr lvl="1"/>
            <a:r>
              <a:rPr lang="en-US"/>
              <a:t>Part 4: Project Management</a:t>
            </a:r>
          </a:p>
        </p:txBody>
      </p:sp>
    </p:spTree>
    <p:extLst>
      <p:ext uri="{BB962C8B-B14F-4D97-AF65-F5344CB8AC3E}">
        <p14:creationId xmlns:p14="http://schemas.microsoft.com/office/powerpoint/2010/main" val="11294083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78B6BA-299D-2080-8EE9-93DC984389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4EAA7-6431-FB56-7A77-B098CD5C6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>
                <a:cs typeface="Poppins SemiBold"/>
              </a:rPr>
              <a:t>AAEP / Evaluation: Status Update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936ED3-EC14-4645-3077-3604456B93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791943"/>
            <a:ext cx="8520600" cy="3956701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sz="1800"/>
              <a:t>AAEPs were drafted in 2023 for AA1 and AA2 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sz="1800"/>
              <a:t>Currently revising with CDC technical assistance, with focus on revising evaluation questions to reflect current activities, plans, capacity, and needs: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en-US" sz="1800"/>
              <a:t>For AA1: revise evaluation questions to reflect quantitative and qualitative outcomes of curriculum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en-US" sz="1800"/>
              <a:t>For AA2: revise evaluation questions to distinguish between LHAQP development and implementation (mostly qualitative)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sz="1800"/>
              <a:t>Aiming for updated drafts to be ready for Coalition feedback by year-end via: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en-US" sz="1800"/>
              <a:t>Written comments/edits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en-US" sz="1800"/>
              <a:t>Discussion at January coalition meeting </a:t>
            </a:r>
          </a:p>
        </p:txBody>
      </p:sp>
    </p:spTree>
    <p:extLst>
      <p:ext uri="{BB962C8B-B14F-4D97-AF65-F5344CB8AC3E}">
        <p14:creationId xmlns:p14="http://schemas.microsoft.com/office/powerpoint/2010/main" val="906574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B8653F-D167-8215-85B8-65F4A613F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700" y="357449"/>
            <a:ext cx="8520600" cy="297925"/>
          </a:xfrm>
        </p:spPr>
        <p:txBody>
          <a:bodyPr>
            <a:noAutofit/>
          </a:bodyPr>
          <a:lstStyle/>
          <a:p>
            <a:r>
              <a:rPr lang="en-US" sz="2800">
                <a:cs typeface="Poppins SemiBold"/>
              </a:rPr>
              <a:t>2025 Connecticut Symposium on Climate Change and Health: Overview</a:t>
            </a:r>
            <a:endParaRPr lang="en-US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A7AA179F-B42E-2DE7-4F44-A185B5C0A5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1089868"/>
            <a:ext cx="8520600" cy="3738493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sz="1800"/>
              <a:t>Half-day in-person event in late March, tentatively at SCSU. 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sz="1800"/>
              <a:t>Objective: Build awareness, engagement, and community in CT around the health impacts of climate change, and solutions to protect health. </a:t>
            </a:r>
            <a:endParaRPr lang="en-US" sz="2400"/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sz="1800"/>
              <a:t>Target audiences:</a:t>
            </a:r>
          </a:p>
          <a:p>
            <a:pPr marL="581025" lvl="1">
              <a:lnSpc>
                <a:spcPct val="100000"/>
              </a:lnSpc>
              <a:spcAft>
                <a:spcPts val="600"/>
              </a:spcAft>
            </a:pPr>
            <a:r>
              <a:rPr lang="en-US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People working in public health; health care; emergency management; social services; education; and planning and development</a:t>
            </a:r>
          </a:p>
          <a:p>
            <a:pPr marL="581025" lvl="1">
              <a:lnSpc>
                <a:spcPct val="100000"/>
              </a:lnSpc>
              <a:spcAft>
                <a:spcPts val="600"/>
              </a:spcAft>
            </a:pPr>
            <a:r>
              <a:rPr lang="en-US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People from communities affected by climate/environmental injustice </a:t>
            </a:r>
          </a:p>
          <a:p>
            <a:pPr marL="581025" lvl="1">
              <a:lnSpc>
                <a:spcPct val="100000"/>
              </a:lnSpc>
              <a:spcAft>
                <a:spcPts val="600"/>
              </a:spcAft>
            </a:pPr>
            <a:r>
              <a:rPr lang="en-US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Members of Climate and Health Equity Coalition; Connecticut Equity and Environmental Justice Advisory Council (CEEJAC) and its subcommittees; and other interested groups</a:t>
            </a:r>
          </a:p>
          <a:p>
            <a:pPr marL="581025" lvl="1">
              <a:lnSpc>
                <a:spcPct val="100000"/>
              </a:lnSpc>
              <a:spcAft>
                <a:spcPts val="600"/>
              </a:spcAft>
            </a:pPr>
            <a:r>
              <a:rPr lang="en-US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Researchers, journalists, and advocates interested in climate change and health</a:t>
            </a:r>
          </a:p>
          <a:p>
            <a:pPr marL="581025" lvl="1">
              <a:lnSpc>
                <a:spcPct val="100000"/>
              </a:lnSpc>
              <a:spcAft>
                <a:spcPts val="600"/>
              </a:spcAft>
            </a:pPr>
            <a:r>
              <a:rPr lang="en-US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Students from Connecticut and nearby colleges, public health schools, medical schools, etc.</a:t>
            </a:r>
          </a:p>
        </p:txBody>
      </p:sp>
    </p:spTree>
    <p:extLst>
      <p:ext uri="{BB962C8B-B14F-4D97-AF65-F5344CB8AC3E}">
        <p14:creationId xmlns:p14="http://schemas.microsoft.com/office/powerpoint/2010/main" val="6686703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315622-179E-A9BF-48AE-340269DD0E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42AED6-38B2-9676-D102-9B6B9B93A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700" y="253539"/>
            <a:ext cx="8520600" cy="297925"/>
          </a:xfrm>
        </p:spPr>
        <p:txBody>
          <a:bodyPr>
            <a:noAutofit/>
          </a:bodyPr>
          <a:lstStyle/>
          <a:p>
            <a:r>
              <a:rPr lang="en-US" sz="2800">
                <a:cs typeface="Poppins SemiBold"/>
              </a:rPr>
              <a:t>Symposium Proposed Agenda</a:t>
            </a:r>
            <a:endParaRPr lang="en-US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9211596-9243-AC8C-F993-D3F2D020CA4F}"/>
              </a:ext>
            </a:extLst>
          </p:cNvPr>
          <p:cNvGraphicFramePr>
            <a:graphicFrameLocks noGrp="1"/>
          </p:cNvGraphicFramePr>
          <p:nvPr/>
        </p:nvGraphicFramePr>
        <p:xfrm>
          <a:off x="311700" y="778741"/>
          <a:ext cx="8570969" cy="393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4505">
                  <a:extLst>
                    <a:ext uri="{9D8B030D-6E8A-4147-A177-3AD203B41FA5}">
                      <a16:colId xmlns:a16="http://schemas.microsoft.com/office/drawing/2014/main" val="2894216998"/>
                    </a:ext>
                  </a:extLst>
                </a:gridCol>
                <a:gridCol w="2433059">
                  <a:extLst>
                    <a:ext uri="{9D8B030D-6E8A-4147-A177-3AD203B41FA5}">
                      <a16:colId xmlns:a16="http://schemas.microsoft.com/office/drawing/2014/main" val="410848684"/>
                    </a:ext>
                  </a:extLst>
                </a:gridCol>
                <a:gridCol w="4383405">
                  <a:extLst>
                    <a:ext uri="{9D8B030D-6E8A-4147-A177-3AD203B41FA5}">
                      <a16:colId xmlns:a16="http://schemas.microsoft.com/office/drawing/2014/main" val="41958728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/>
                        <a:t>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Agenda item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Notes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6185562"/>
                  </a:ext>
                </a:extLst>
              </a:tr>
              <a:tr h="242801">
                <a:tc>
                  <a:txBody>
                    <a:bodyPr/>
                    <a:lstStyle/>
                    <a:p>
                      <a:r>
                        <a:rPr lang="en-US" sz="1200"/>
                        <a:t>8:30 – 9:00 (30 min)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Breakfast &amp; registration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0785159"/>
                  </a:ext>
                </a:extLst>
              </a:tr>
              <a:tr h="239337">
                <a:tc>
                  <a:txBody>
                    <a:bodyPr/>
                    <a:lstStyle/>
                    <a:p>
                      <a:r>
                        <a:rPr lang="en-US" sz="1200"/>
                        <a:t>9:00 – 9:15 (15 min)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Welcome and opening remarks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08870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/>
                        <a:t>9:15 – 10:15 (60 min)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/>
                        <a:t>Part 1 – CHALLENGES: </a:t>
                      </a:r>
                      <a:r>
                        <a:rPr lang="en-US" sz="1200" b="1" i="1"/>
                        <a:t>Climate hazards, health risks, and health equity in Connecticut</a:t>
                      </a:r>
                    </a:p>
                    <a:p>
                      <a:endParaRPr lang="en-US" sz="600" b="1" i="1"/>
                    </a:p>
                    <a:p>
                      <a:r>
                        <a:rPr lang="en-US" sz="1200" b="0" u="sng"/>
                        <a:t>Format</a:t>
                      </a:r>
                      <a:r>
                        <a:rPr lang="en-US" sz="1200" b="0"/>
                        <a:t>: 3-4 invited presentations + moderated panel discussion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/>
                        <a:t>Focus on what’s already happening.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/>
                        <a:t>Topics could include heat, air quality, extreme weather, vector-borne diseases, water quality/quantity.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0301422"/>
                  </a:ext>
                </a:extLst>
              </a:tr>
              <a:tr h="215092">
                <a:tc>
                  <a:txBody>
                    <a:bodyPr/>
                    <a:lstStyle/>
                    <a:p>
                      <a:r>
                        <a:rPr lang="en-US" sz="1200"/>
                        <a:t>10:15 – 10:30 (15 min)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/>
                        <a:t>Break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97347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/>
                        <a:t>10:30 – 12:00 (90 min)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/>
                        <a:t>Part 2 – SOLUTIONS: </a:t>
                      </a:r>
                      <a:r>
                        <a:rPr lang="en-US" sz="1200" b="1" i="1"/>
                        <a:t>Actions and solutions to promote a healthy, resilient Connecticut</a:t>
                      </a:r>
                    </a:p>
                    <a:p>
                      <a:endParaRPr lang="en-US" sz="600" b="0" i="1"/>
                    </a:p>
                    <a:p>
                      <a:r>
                        <a:rPr lang="en-US" sz="1200" b="0" i="0" u="sng"/>
                        <a:t>Format</a:t>
                      </a:r>
                      <a:r>
                        <a:rPr lang="en-US" sz="1200" b="0" i="0"/>
                        <a:t>: S</a:t>
                      </a:r>
                      <a:r>
                        <a:rPr lang="en-US" sz="1200" b="0"/>
                        <a:t>peed talks + interactive session</a:t>
                      </a:r>
                      <a:endParaRPr lang="en-US" sz="12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/>
                        <a:t>Focus on recent successes and work in progress to inspire replication &amp; collaboration.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/>
                        <a:t>Speed talks: several invited presentations from local &amp; state government, nonprofits, others.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/>
                        <a:t>Interactive session: participants break into groups to reflect on speed talks and share their own work/ideas.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0657869"/>
                  </a:ext>
                </a:extLst>
              </a:tr>
              <a:tr h="151361">
                <a:tc>
                  <a:txBody>
                    <a:bodyPr/>
                    <a:lstStyle/>
                    <a:p>
                      <a:r>
                        <a:rPr lang="en-US" sz="1200"/>
                        <a:t>12:00 – 1:30 (60 min)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/>
                        <a:t>Lunch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/>
                        <a:t>Could explore informal coalition meeting at end?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97335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44442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8689C8-C3FE-4304-4C62-CB7ECC027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>
                <a:cs typeface="Poppins SemiBold"/>
              </a:rPr>
              <a:t>Curriculum Update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A84967-C427-1EC4-A451-75E4989ED9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791943"/>
            <a:ext cx="3983448" cy="3719784"/>
          </a:xfrm>
        </p:spPr>
        <p:txBody>
          <a:bodyPr>
            <a:normAutofit lnSpcReduction="10000"/>
          </a:bodyPr>
          <a:lstStyle/>
          <a:p>
            <a:pPr>
              <a:lnSpc>
                <a:spcPct val="114999"/>
              </a:lnSpc>
            </a:pPr>
            <a:r>
              <a:rPr lang="en-US" sz="1500">
                <a:cs typeface="Arial"/>
              </a:rPr>
              <a:t>This course will include </a:t>
            </a:r>
            <a:r>
              <a:rPr lang="en-US" sz="1500" b="1">
                <a:cs typeface="Arial"/>
              </a:rPr>
              <a:t>five </a:t>
            </a:r>
            <a:r>
              <a:rPr lang="en-US" sz="1500">
                <a:cs typeface="Arial"/>
              </a:rPr>
              <a:t>modules, with corresponding </a:t>
            </a:r>
            <a:r>
              <a:rPr lang="en-US" sz="1500" i="1">
                <a:cs typeface="Arial"/>
              </a:rPr>
              <a:t>submodules</a:t>
            </a:r>
            <a:endParaRPr lang="en-US" sz="1500">
              <a:cs typeface="Arial"/>
            </a:endParaRPr>
          </a:p>
          <a:p>
            <a:pPr lvl="1">
              <a:lnSpc>
                <a:spcPct val="114999"/>
              </a:lnSpc>
            </a:pPr>
            <a:r>
              <a:rPr lang="en-US">
                <a:solidFill>
                  <a:schemeClr val="tx1"/>
                </a:solidFill>
              </a:rPr>
              <a:t>Ex. Temperature includes Extreme Heat and Extreme Cold</a:t>
            </a:r>
            <a:endParaRPr lang="en-US" i="1">
              <a:solidFill>
                <a:schemeClr val="tx1"/>
              </a:solidFill>
              <a:cs typeface="Arial"/>
            </a:endParaRPr>
          </a:p>
          <a:p>
            <a:pPr marL="0" indent="0">
              <a:lnSpc>
                <a:spcPct val="114999"/>
              </a:lnSpc>
              <a:buNone/>
            </a:pPr>
            <a:endParaRPr lang="en-US" sz="1500">
              <a:cs typeface="Arial"/>
            </a:endParaRPr>
          </a:p>
          <a:p>
            <a:pPr>
              <a:lnSpc>
                <a:spcPct val="114999"/>
              </a:lnSpc>
            </a:pPr>
            <a:r>
              <a:rPr lang="en-US" sz="1500">
                <a:cs typeface="Arial"/>
              </a:rPr>
              <a:t>Each will include information pertaining to:</a:t>
            </a:r>
          </a:p>
          <a:p>
            <a:pPr lvl="1">
              <a:lnSpc>
                <a:spcPct val="114999"/>
              </a:lnSpc>
            </a:pPr>
            <a:r>
              <a:rPr lang="en-US" sz="1500">
                <a:solidFill>
                  <a:schemeClr val="tx1"/>
                </a:solidFill>
              </a:rPr>
              <a:t>Environmental hazard intersections</a:t>
            </a:r>
          </a:p>
          <a:p>
            <a:pPr lvl="1">
              <a:lnSpc>
                <a:spcPct val="114999"/>
              </a:lnSpc>
            </a:pPr>
            <a:r>
              <a:rPr lang="en-US" sz="1500">
                <a:solidFill>
                  <a:schemeClr val="tx1"/>
                </a:solidFill>
              </a:rPr>
              <a:t>Physical health implications</a:t>
            </a:r>
          </a:p>
          <a:p>
            <a:pPr lvl="1">
              <a:lnSpc>
                <a:spcPct val="114999"/>
              </a:lnSpc>
            </a:pPr>
            <a:r>
              <a:rPr lang="en-US" sz="1500">
                <a:solidFill>
                  <a:schemeClr val="tx1"/>
                </a:solidFill>
              </a:rPr>
              <a:t>Mental health considerations</a:t>
            </a:r>
          </a:p>
          <a:p>
            <a:pPr lvl="1">
              <a:lnSpc>
                <a:spcPct val="114999"/>
              </a:lnSpc>
            </a:pPr>
            <a:r>
              <a:rPr lang="en-US" sz="1500">
                <a:solidFill>
                  <a:schemeClr val="tx1"/>
                </a:solidFill>
              </a:rPr>
              <a:t>Social disparities and health equity</a:t>
            </a:r>
          </a:p>
          <a:p>
            <a:pPr lvl="1">
              <a:lnSpc>
                <a:spcPct val="114999"/>
              </a:lnSpc>
            </a:pPr>
            <a:r>
              <a:rPr lang="en-US" sz="1500">
                <a:solidFill>
                  <a:schemeClr val="tx1"/>
                </a:solidFill>
              </a:rPr>
              <a:t>Future implications and</a:t>
            </a:r>
            <a:r>
              <a:rPr lang="en-US" sz="1500" b="1">
                <a:solidFill>
                  <a:srgbClr val="3370E8"/>
                </a:solidFill>
              </a:rPr>
              <a:t> resilience strategies</a:t>
            </a:r>
          </a:p>
          <a:p>
            <a:pPr marL="0" indent="0">
              <a:lnSpc>
                <a:spcPct val="114999"/>
              </a:lnSpc>
              <a:buNone/>
            </a:pPr>
            <a:endParaRPr lang="en-US" sz="1500">
              <a:solidFill>
                <a:srgbClr val="00000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2DB6B7C-2B4C-8870-7B99-63A6AB16C0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4788" y="786278"/>
            <a:ext cx="3771900" cy="3724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0429062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DPH Primary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3371E7"/>
      </a:accent1>
      <a:accent2>
        <a:srgbClr val="C6D4FB"/>
      </a:accent2>
      <a:accent3>
        <a:srgbClr val="00214D"/>
      </a:accent3>
      <a:accent4>
        <a:srgbClr val="003D9C"/>
      </a:accent4>
      <a:accent5>
        <a:srgbClr val="7094F5"/>
      </a:accent5>
      <a:accent6>
        <a:srgbClr val="FFFFFF"/>
      </a:accent6>
      <a:hlink>
        <a:srgbClr val="3371E7"/>
      </a:hlink>
      <a:folHlink>
        <a:srgbClr val="3371E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PH PPT Template Arial.potx" id="{4627BB07-AFFB-421A-9DC0-623677847BCF}" vid="{3D90875B-AB71-475A-81BA-29DECA7B7212}"/>
    </a:ext>
  </a:extLst>
</a:theme>
</file>

<file path=ppt/theme/theme2.xml><?xml version="1.0" encoding="utf-8"?>
<a:theme xmlns:a="http://schemas.openxmlformats.org/drawingml/2006/main" name="Custom Design">
  <a:themeElements>
    <a:clrScheme name="DPH Secondary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04722F"/>
      </a:accent1>
      <a:accent2>
        <a:srgbClr val="02B346"/>
      </a:accent2>
      <a:accent3>
        <a:srgbClr val="F27124"/>
      </a:accent3>
      <a:accent4>
        <a:srgbClr val="FAAA19"/>
      </a:accent4>
      <a:accent5>
        <a:srgbClr val="D8343E"/>
      </a:accent5>
      <a:accent6>
        <a:srgbClr val="94343E"/>
      </a:accent6>
      <a:hlink>
        <a:srgbClr val="3371E7"/>
      </a:hlink>
      <a:folHlink>
        <a:srgbClr val="3371E7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DPH PPT Template Arial.potx" id="{4627BB07-AFFB-421A-9DC0-623677847BCF}" vid="{7E92A2E6-6510-4F0A-84DE-7F7AD4528C6E}"/>
    </a:ext>
  </a:extLst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D18065E4BF614FA8BE89DFA4913B35" ma:contentTypeVersion="15" ma:contentTypeDescription="Create a new document." ma:contentTypeScope="" ma:versionID="94a0f715bd78c79c40bc71ef7dfaddab">
  <xsd:schema xmlns:xsd="http://www.w3.org/2001/XMLSchema" xmlns:xs="http://www.w3.org/2001/XMLSchema" xmlns:p="http://schemas.microsoft.com/office/2006/metadata/properties" xmlns:ns2="5e755461-5442-4ee5-afc3-81743c8e8e99" xmlns:ns3="2f22338d-159f-45c7-b7c4-85cdb3f20f6b" targetNamespace="http://schemas.microsoft.com/office/2006/metadata/properties" ma:root="true" ma:fieldsID="1feeb1f4eda4fd9b95677cbc93541ed1" ns2:_="" ns3:_="">
    <xsd:import namespace="5e755461-5442-4ee5-afc3-81743c8e8e99"/>
    <xsd:import namespace="2f22338d-159f-45c7-b7c4-85cdb3f20f6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bjectDetectorVersion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755461-5442-4ee5-afc3-81743c8e8e9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69be3ee5-5d72-4a78-bfe6-04ec158992b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22338d-159f-45c7-b7c4-85cdb3f20f6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28aa1221-5a4b-4698-8c41-5b28d493330c}" ma:internalName="TaxCatchAll" ma:showField="CatchAllData" ma:web="2f22338d-159f-45c7-b7c4-85cdb3f20f6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e755461-5442-4ee5-afc3-81743c8e8e99">
      <Terms xmlns="http://schemas.microsoft.com/office/infopath/2007/PartnerControls"/>
    </lcf76f155ced4ddcb4097134ff3c332f>
    <TaxCatchAll xmlns="2f22338d-159f-45c7-b7c4-85cdb3f20f6b" xsi:nil="true"/>
  </documentManagement>
</p:properties>
</file>

<file path=customXml/itemProps1.xml><?xml version="1.0" encoding="utf-8"?>
<ds:datastoreItem xmlns:ds="http://schemas.openxmlformats.org/officeDocument/2006/customXml" ds:itemID="{2956F2C4-B286-4A75-8386-60862AF1C57E}">
  <ds:schemaRefs>
    <ds:schemaRef ds:uri="2f22338d-159f-45c7-b7c4-85cdb3f20f6b"/>
    <ds:schemaRef ds:uri="5e755461-5442-4ee5-afc3-81743c8e8e9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D8C73FEA-72AA-41B4-BA2D-B8E750B24A8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58851E6-F2B9-41B8-BA7D-9ED66070A420}">
  <ds:schemaRefs>
    <ds:schemaRef ds:uri="2f22338d-159f-45c7-b7c4-85cdb3f20f6b"/>
    <ds:schemaRef ds:uri="5e755461-5442-4ee5-afc3-81743c8e8e99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DPH PPT Template Arial</Template>
  <Application>Microsoft Office PowerPoint</Application>
  <PresentationFormat>On-screen Show (16:9)</PresentationFormat>
  <Slides>14</Slides>
  <Notes>5</Notes>
  <HiddenSlides>0</HiddenSlide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Simple Light</vt:lpstr>
      <vt:lpstr>Custom Design</vt:lpstr>
      <vt:lpstr>Climate and Health Equity Coalition</vt:lpstr>
      <vt:lpstr>PowerPoint Presentation</vt:lpstr>
      <vt:lpstr>PowerPoint Presentation</vt:lpstr>
      <vt:lpstr>Announcements</vt:lpstr>
      <vt:lpstr>AAEP / Evaluation: Overview</vt:lpstr>
      <vt:lpstr>AAEP / Evaluation: Status Update</vt:lpstr>
      <vt:lpstr>2025 Connecticut Symposium on Climate Change and Health: Overview</vt:lpstr>
      <vt:lpstr>Symposium Proposed Agenda</vt:lpstr>
      <vt:lpstr>Curriculum Update</vt:lpstr>
      <vt:lpstr>Curriculum Update </vt:lpstr>
      <vt:lpstr>Curriculum Update </vt:lpstr>
      <vt:lpstr>Curriculum Update </vt:lpstr>
      <vt:lpstr>LHAQP Update</vt:lpstr>
      <vt:lpstr>Wrap Up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Goes Here</dc:title>
  <dc:creator>Chris Boyle</dc:creator>
  <cp:revision>4</cp:revision>
  <dcterms:created xsi:type="dcterms:W3CDTF">2024-04-18T18:07:11Z</dcterms:created>
  <dcterms:modified xsi:type="dcterms:W3CDTF">2024-10-16T17:22:39Z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0x01010069D18065E4BF614FA8BE89DFA4913B35</vt:lpwstr>
  </property>
  <property fmtid="{D5CDD505-2E9C-101B-9397-08002B2CF9AE}" pid="3" name="MediaServiceImageTags">
    <vt:lpwstr/>
  </property>
</Properties>
</file>