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9"/>
  </p:notesMasterIdLst>
  <p:sldIdLst>
    <p:sldId id="257" r:id="rId2"/>
    <p:sldId id="372" r:id="rId3"/>
    <p:sldId id="259" r:id="rId4"/>
    <p:sldId id="267" r:id="rId5"/>
    <p:sldId id="272" r:id="rId6"/>
    <p:sldId id="277" r:id="rId7"/>
    <p:sldId id="281" r:id="rId8"/>
    <p:sldId id="294" r:id="rId9"/>
    <p:sldId id="285" r:id="rId10"/>
    <p:sldId id="295" r:id="rId11"/>
    <p:sldId id="373" r:id="rId12"/>
    <p:sldId id="276" r:id="rId13"/>
    <p:sldId id="369" r:id="rId14"/>
    <p:sldId id="370" r:id="rId15"/>
    <p:sldId id="367" r:id="rId16"/>
    <p:sldId id="371" r:id="rId17"/>
    <p:sldId id="278" r:id="rId18"/>
    <p:sldId id="308" r:id="rId19"/>
    <p:sldId id="309" r:id="rId20"/>
    <p:sldId id="317" r:id="rId21"/>
    <p:sldId id="298" r:id="rId22"/>
    <p:sldId id="299" r:id="rId23"/>
    <p:sldId id="300" r:id="rId24"/>
    <p:sldId id="301" r:id="rId25"/>
    <p:sldId id="302" r:id="rId26"/>
    <p:sldId id="305" r:id="rId27"/>
    <p:sldId id="311" r:id="rId28"/>
    <p:sldId id="312" r:id="rId29"/>
    <p:sldId id="313" r:id="rId30"/>
    <p:sldId id="315" r:id="rId31"/>
    <p:sldId id="319" r:id="rId32"/>
    <p:sldId id="327" r:id="rId33"/>
    <p:sldId id="354" r:id="rId34"/>
    <p:sldId id="363" r:id="rId35"/>
    <p:sldId id="365" r:id="rId36"/>
    <p:sldId id="364" r:id="rId37"/>
    <p:sldId id="35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00"/>
    <a:srgbClr val="FFFF00"/>
    <a:srgbClr val="0066FF"/>
    <a:srgbClr val="3D6B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86421" autoAdjust="0"/>
  </p:normalViewPr>
  <p:slideViewPr>
    <p:cSldViewPr snapToGrid="0">
      <p:cViewPr varScale="1">
        <p:scale>
          <a:sx n="110" d="100"/>
          <a:sy n="110" d="100"/>
        </p:scale>
        <p:origin x="1596" y="108"/>
      </p:cViewPr>
      <p:guideLst>
        <p:guide orient="horz" pos="711"/>
        <p:guide pos="2880"/>
      </p:guideLst>
    </p:cSldViewPr>
  </p:slideViewPr>
  <p:outlineViewPr>
    <p:cViewPr>
      <p:scale>
        <a:sx n="33" d="100"/>
        <a:sy n="33" d="100"/>
      </p:scale>
      <p:origin x="0" y="-8238"/>
    </p:cViewPr>
    <p:sldLst>
      <p:sld r:id="rId1" collapse="1"/>
      <p:sld r:id="rId2" collapse="1"/>
      <p:sld r:id="rId3" collapse="1"/>
    </p:sldLst>
  </p:outlineViewPr>
  <p:notesTextViewPr>
    <p:cViewPr>
      <p:scale>
        <a:sx n="100" d="100"/>
        <a:sy n="100" d="100"/>
      </p:scale>
      <p:origin x="0" y="0"/>
    </p:cViewPr>
  </p:notesTextViewPr>
  <p:sorterViewPr>
    <p:cViewPr varScale="1">
      <p:scale>
        <a:sx n="100" d="100"/>
        <a:sy n="100" d="100"/>
      </p:scale>
      <p:origin x="0" y="-4242"/>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_rels/viewProps.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24.xml"/><Relationship Id="rId1"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B9D5EA-F70D-4FE6-B3C4-E887CD39F98A}" type="datetimeFigureOut">
              <a:rPr lang="en-US" smtClean="0"/>
              <a:t>5/18/2023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1EFAC-4BD4-48C2-AC28-CD2ED90FDBDF}" type="slidenum">
              <a:rPr lang="en-US" smtClean="0"/>
              <a:t>‹#›</a:t>
            </a:fld>
            <a:endParaRPr lang="en-US"/>
          </a:p>
        </p:txBody>
      </p:sp>
    </p:spTree>
    <p:extLst>
      <p:ext uri="{BB962C8B-B14F-4D97-AF65-F5344CB8AC3E}">
        <p14:creationId xmlns:p14="http://schemas.microsoft.com/office/powerpoint/2010/main" val="247751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dt" sz="quarter" idx="1"/>
          </p:nvPr>
        </p:nvSpPr>
        <p:spPr>
          <a:noFill/>
        </p:spPr>
        <p:txBody>
          <a:bodyPr/>
          <a:lstStyle/>
          <a:p>
            <a:r>
              <a:rPr lang="en-US"/>
              <a:t>May 27, 2010</a:t>
            </a:r>
          </a:p>
        </p:txBody>
      </p:sp>
      <p:sp>
        <p:nvSpPr>
          <p:cNvPr id="76803" name="Rectangle 7"/>
          <p:cNvSpPr>
            <a:spLocks noGrp="1" noChangeArrowheads="1"/>
          </p:cNvSpPr>
          <p:nvPr>
            <p:ph type="sldNum" sz="quarter" idx="5"/>
          </p:nvPr>
        </p:nvSpPr>
        <p:spPr>
          <a:noFill/>
        </p:spPr>
        <p:txBody>
          <a:bodyPr/>
          <a:lstStyle/>
          <a:p>
            <a:fld id="{30C1440C-DB64-4BF4-AC4F-9ECA5087DBB0}" type="slidenum">
              <a:rPr lang="en-US" smtClean="0"/>
              <a:pPr/>
              <a:t>6</a:t>
            </a:fld>
            <a:endParaRPr lang="en-US"/>
          </a:p>
        </p:txBody>
      </p:sp>
      <p:sp>
        <p:nvSpPr>
          <p:cNvPr id="76804"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51" tIns="48326" rIns="96651" bIns="48326" anchor="b"/>
          <a:lstStyle/>
          <a:p>
            <a:pPr algn="r" defTabSz="966788"/>
            <a:fld id="{6F7E7F88-3040-4B8B-BF1E-7B2B4D3DDD8B}" type="slidenum">
              <a:rPr lang="en-US" sz="1300"/>
              <a:pPr algn="r" defTabSz="966788"/>
              <a:t>6</a:t>
            </a:fld>
            <a:endParaRPr lang="en-US" sz="1300"/>
          </a:p>
        </p:txBody>
      </p:sp>
      <p:sp>
        <p:nvSpPr>
          <p:cNvPr id="76805" name="Slide Image Placeholder 1"/>
          <p:cNvSpPr>
            <a:spLocks noGrp="1" noRot="1" noChangeAspect="1" noTextEdit="1"/>
          </p:cNvSpPr>
          <p:nvPr>
            <p:ph type="sldImg"/>
          </p:nvPr>
        </p:nvSpPr>
        <p:spPr>
          <a:ln/>
        </p:spPr>
      </p:sp>
      <p:sp>
        <p:nvSpPr>
          <p:cNvPr id="117764" name="Notes Placeholder 2"/>
          <p:cNvSpPr>
            <a:spLocks noGrp="1"/>
          </p:cNvSpPr>
          <p:nvPr>
            <p:ph type="body" idx="1"/>
          </p:nvPr>
        </p:nvSpPr>
        <p:spPr/>
        <p:txBody>
          <a:bodyPr/>
          <a:lstStyle/>
          <a:p>
            <a:pPr>
              <a:spcBef>
                <a:spcPts val="0"/>
              </a:spcBef>
              <a:defRPr/>
            </a:pPr>
            <a:r>
              <a:rPr lang="en-US" b="1" i="1" dirty="0"/>
              <a:t>Display all pictures of slide, clicking mouse 2 times.</a:t>
            </a:r>
            <a:endParaRPr lang="en-US" dirty="0"/>
          </a:p>
          <a:p>
            <a:pPr>
              <a:spcBef>
                <a:spcPts val="0"/>
              </a:spcBef>
              <a:defRPr/>
            </a:pPr>
            <a:endParaRPr lang="en-US" dirty="0"/>
          </a:p>
          <a:p>
            <a:pPr marL="226337" indent="-226337">
              <a:spcBef>
                <a:spcPts val="0"/>
              </a:spcBef>
              <a:buFont typeface="Arial" pitchFamily="34" charset="0"/>
              <a:buChar char="•"/>
              <a:defRPr/>
            </a:pPr>
            <a:r>
              <a:rPr lang="en-US" dirty="0"/>
              <a:t>Here are some example pages from a Flood Insurance Study. The front sheet is a flood profile. We’ll look at this in more detail when we get to the map reading exercise in a couple of minutes.</a:t>
            </a:r>
          </a:p>
        </p:txBody>
      </p:sp>
      <p:sp>
        <p:nvSpPr>
          <p:cNvPr id="76807"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51" tIns="48326" rIns="96651" bIns="48326" anchor="b"/>
          <a:lstStyle/>
          <a:p>
            <a:pPr algn="r" defTabSz="966788"/>
            <a:fld id="{A96ABAD9-52BD-48B4-9ACC-70DF76F44519}" type="slidenum">
              <a:rPr lang="en-US" sz="1300"/>
              <a:pPr algn="r" defTabSz="966788"/>
              <a:t>6</a:t>
            </a:fld>
            <a:endParaRPr lang="en-US" sz="1300"/>
          </a:p>
        </p:txBody>
      </p:sp>
    </p:spTree>
    <p:extLst>
      <p:ext uri="{BB962C8B-B14F-4D97-AF65-F5344CB8AC3E}">
        <p14:creationId xmlns:p14="http://schemas.microsoft.com/office/powerpoint/2010/main" val="3374074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lnSpcReduction="10000"/>
          </a:bodyPr>
          <a:lstStyle/>
          <a:p>
            <a:r>
              <a:rPr lang="en-US" sz="1800" dirty="0"/>
              <a:t>FEMA initiated its Map Modernization (</a:t>
            </a:r>
            <a:r>
              <a:rPr lang="en-US" sz="1800" dirty="0" err="1"/>
              <a:t>MapMod</a:t>
            </a:r>
            <a:r>
              <a:rPr lang="en-US" sz="1800" dirty="0"/>
              <a:t>) program to update flood maps starting in 2004.</a:t>
            </a:r>
          </a:p>
          <a:p>
            <a:endParaRPr lang="en-US" sz="1800" dirty="0"/>
          </a:p>
          <a:p>
            <a:r>
              <a:rPr lang="en-US" sz="1800" dirty="0"/>
              <a:t>Countywide format, no more individual community maps. Better topographic data through LIDAR (10ft or 2ft contours).  On USGS quads with aerial photograph.</a:t>
            </a:r>
          </a:p>
          <a:p>
            <a:endParaRPr lang="en-US" sz="1800" dirty="0"/>
          </a:p>
          <a:p>
            <a:r>
              <a:rPr lang="en-US" sz="1800" dirty="0"/>
              <a:t>Main goal was to convert these into a digital format so they would be easier to update in the future.  Very little hydraulic re-study was done.  If your original map was produced with a hydraulic study done in 1982, then this what was transferred over into a digital format on your “new” maps.</a:t>
            </a:r>
            <a:endParaRPr lang="en-US" sz="1800" dirty="0">
              <a:solidFill>
                <a:srgbClr val="FF0000"/>
              </a:solidFill>
            </a:endParaRPr>
          </a:p>
          <a:p>
            <a:endParaRPr lang="en-US" sz="1800" dirty="0">
              <a:solidFill>
                <a:srgbClr val="FF0000"/>
              </a:solidFill>
            </a:endParaRPr>
          </a:p>
        </p:txBody>
      </p:sp>
      <p:sp>
        <p:nvSpPr>
          <p:cNvPr id="4" name="Slide Number Placeholder 3"/>
          <p:cNvSpPr>
            <a:spLocks noGrp="1"/>
          </p:cNvSpPr>
          <p:nvPr>
            <p:ph type="sldNum" sz="quarter" idx="10"/>
          </p:nvPr>
        </p:nvSpPr>
        <p:spPr/>
        <p:txBody>
          <a:bodyPr/>
          <a:lstStyle/>
          <a:p>
            <a:fld id="{DF0E9DB2-D2C9-460E-B8C2-5D9462992B12}" type="slidenum">
              <a:rPr lang="en-US" smtClean="0"/>
              <a:pPr/>
              <a:t>16</a:t>
            </a:fld>
            <a:endParaRPr lang="en-US"/>
          </a:p>
        </p:txBody>
      </p:sp>
    </p:spTree>
    <p:extLst>
      <p:ext uri="{BB962C8B-B14F-4D97-AF65-F5344CB8AC3E}">
        <p14:creationId xmlns:p14="http://schemas.microsoft.com/office/powerpoint/2010/main" val="3809773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r>
              <a:rPr lang="en-US"/>
              <a:t>May 27, 2010</a:t>
            </a:r>
          </a:p>
        </p:txBody>
      </p:sp>
      <p:sp>
        <p:nvSpPr>
          <p:cNvPr id="63491" name="Rectangle 7"/>
          <p:cNvSpPr>
            <a:spLocks noGrp="1" noChangeArrowheads="1"/>
          </p:cNvSpPr>
          <p:nvPr>
            <p:ph type="sldNum" sz="quarter" idx="5"/>
          </p:nvPr>
        </p:nvSpPr>
        <p:spPr>
          <a:noFill/>
        </p:spPr>
        <p:txBody>
          <a:bodyPr/>
          <a:lstStyle/>
          <a:p>
            <a:fld id="{7009D002-76CE-4D29-B91B-12AA3E3DC3D0}" type="slidenum">
              <a:rPr lang="en-US" smtClean="0"/>
              <a:pPr/>
              <a:t>17</a:t>
            </a:fld>
            <a:endParaRPr lang="en-US"/>
          </a:p>
        </p:txBody>
      </p:sp>
      <p:sp>
        <p:nvSpPr>
          <p:cNvPr id="63492"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51" tIns="48326" rIns="96651" bIns="48326" anchor="b"/>
          <a:lstStyle/>
          <a:p>
            <a:pPr algn="r" defTabSz="966788"/>
            <a:fld id="{B16C87D3-A46C-4E3B-A580-80FE8E959B1A}" type="slidenum">
              <a:rPr lang="en-US" sz="1300"/>
              <a:pPr algn="r" defTabSz="966788"/>
              <a:t>17</a:t>
            </a:fld>
            <a:endParaRPr lang="en-US" sz="1300"/>
          </a:p>
        </p:txBody>
      </p:sp>
      <p:sp>
        <p:nvSpPr>
          <p:cNvPr id="63493" name="Text Box 2"/>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51" tIns="48326" rIns="96651" bIns="48326" anchor="b"/>
          <a:lstStyle/>
          <a:p>
            <a:pPr algn="r" defTabSz="966788"/>
            <a:fld id="{F0028185-6106-41E6-958F-C3A3E5D34A50}" type="slidenum">
              <a:rPr lang="en-US" sz="1300"/>
              <a:pPr algn="r" defTabSz="966788"/>
              <a:t>17</a:t>
            </a:fld>
            <a:endParaRPr lang="en-US" sz="1300"/>
          </a:p>
        </p:txBody>
      </p:sp>
      <p:sp>
        <p:nvSpPr>
          <p:cNvPr id="63494"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p:txBody>
          <a:bodyPr/>
          <a:lstStyle/>
          <a:p>
            <a:pPr marL="226337" indent="-226337">
              <a:spcBef>
                <a:spcPts val="0"/>
              </a:spcBef>
              <a:buFontTx/>
              <a:buChar char="•"/>
              <a:defRPr/>
            </a:pPr>
            <a:r>
              <a:rPr lang="en-US" dirty="0"/>
              <a:t>How many of you are experts in working with flood maps?</a:t>
            </a:r>
          </a:p>
          <a:p>
            <a:pPr>
              <a:spcBef>
                <a:spcPts val="0"/>
              </a:spcBef>
              <a:defRPr/>
            </a:pPr>
            <a:endParaRPr lang="en-US" i="1" dirty="0"/>
          </a:p>
          <a:p>
            <a:pPr>
              <a:spcBef>
                <a:spcPts val="0"/>
              </a:spcBef>
              <a:defRPr/>
            </a:pPr>
            <a:r>
              <a:rPr lang="en-US" i="1" dirty="0"/>
              <a:t>Hold your hand up for participant responses. It is unlikely many, if any, will call themselves an “expert.”</a:t>
            </a:r>
          </a:p>
          <a:p>
            <a:pPr>
              <a:spcBef>
                <a:spcPts val="0"/>
              </a:spcBef>
              <a:buFontTx/>
              <a:buChar char="•"/>
              <a:defRPr/>
            </a:pPr>
            <a:endParaRPr lang="en-US" dirty="0"/>
          </a:p>
          <a:p>
            <a:pPr marL="226337" indent="-226337">
              <a:spcBef>
                <a:spcPts val="0"/>
              </a:spcBef>
              <a:buFontTx/>
              <a:buChar char="•"/>
              <a:defRPr/>
            </a:pPr>
            <a:r>
              <a:rPr lang="en-US" dirty="0"/>
              <a:t>This UNIT will help you get familiar with different types of flood maps and how to use them.</a:t>
            </a:r>
          </a:p>
        </p:txBody>
      </p:sp>
    </p:spTree>
    <p:extLst>
      <p:ext uri="{BB962C8B-B14F-4D97-AF65-F5344CB8AC3E}">
        <p14:creationId xmlns:p14="http://schemas.microsoft.com/office/powerpoint/2010/main" val="1904040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Hydrostatic Forces is the  force of STANDING water on a solid object.  Flood waters that stand for days and don’t recede can cause damage to a foundation.  Water has tremendous weight.  Force increases as depth increases.  Usually once about 3 feet of water is acting against a foundation such as this, there is foundation failure, basically the walls implode or collapse under the pressure of the water.</a:t>
            </a:r>
          </a:p>
        </p:txBody>
      </p:sp>
      <p:sp>
        <p:nvSpPr>
          <p:cNvPr id="4" name="Slide Number Placeholder 3"/>
          <p:cNvSpPr>
            <a:spLocks noGrp="1"/>
          </p:cNvSpPr>
          <p:nvPr>
            <p:ph type="sldNum" sz="quarter" idx="10"/>
          </p:nvPr>
        </p:nvSpPr>
        <p:spPr/>
        <p:txBody>
          <a:bodyPr/>
          <a:lstStyle/>
          <a:p>
            <a:fld id="{669F94B2-81EC-4794-89B7-4E1B810A702C}" type="slidenum">
              <a:rPr lang="en-US" smtClean="0"/>
              <a:pPr/>
              <a:t>21</a:t>
            </a:fld>
            <a:endParaRPr lang="en-US"/>
          </a:p>
        </p:txBody>
      </p:sp>
    </p:spTree>
    <p:extLst>
      <p:ext uri="{BB962C8B-B14F-4D97-AF65-F5344CB8AC3E}">
        <p14:creationId xmlns:p14="http://schemas.microsoft.com/office/powerpoint/2010/main" val="1040904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9F94B2-81EC-4794-89B7-4E1B810A702C}" type="slidenum">
              <a:rPr lang="en-US" smtClean="0"/>
              <a:pPr/>
              <a:t>22</a:t>
            </a:fld>
            <a:endParaRPr lang="en-US"/>
          </a:p>
        </p:txBody>
      </p:sp>
    </p:spTree>
    <p:extLst>
      <p:ext uri="{BB962C8B-B14F-4D97-AF65-F5344CB8AC3E}">
        <p14:creationId xmlns:p14="http://schemas.microsoft.com/office/powerpoint/2010/main" val="1166308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Hydrodynamic force is the pressure of MOVING water pushing on a solid object, not just stand water (hydrostatic).  Common failure from hydrodynamic force is a building’s separation for its foundation systems or a complete failure as it is being washed away.</a:t>
            </a:r>
          </a:p>
        </p:txBody>
      </p:sp>
      <p:sp>
        <p:nvSpPr>
          <p:cNvPr id="4" name="Slide Number Placeholder 3"/>
          <p:cNvSpPr>
            <a:spLocks noGrp="1"/>
          </p:cNvSpPr>
          <p:nvPr>
            <p:ph type="sldNum" sz="quarter" idx="10"/>
          </p:nvPr>
        </p:nvSpPr>
        <p:spPr/>
        <p:txBody>
          <a:bodyPr/>
          <a:lstStyle/>
          <a:p>
            <a:fld id="{669F94B2-81EC-4794-89B7-4E1B810A702C}" type="slidenum">
              <a:rPr lang="en-US" smtClean="0"/>
              <a:pPr/>
              <a:t>23</a:t>
            </a:fld>
            <a:endParaRPr lang="en-US"/>
          </a:p>
        </p:txBody>
      </p:sp>
    </p:spTree>
    <p:extLst>
      <p:ext uri="{BB962C8B-B14F-4D97-AF65-F5344CB8AC3E}">
        <p14:creationId xmlns:p14="http://schemas.microsoft.com/office/powerpoint/2010/main" val="4001493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9F94B2-81EC-4794-89B7-4E1B810A702C}" type="slidenum">
              <a:rPr lang="en-US" smtClean="0"/>
              <a:pPr/>
              <a:t>24</a:t>
            </a:fld>
            <a:endParaRPr lang="en-US"/>
          </a:p>
        </p:txBody>
      </p:sp>
    </p:spTree>
    <p:extLst>
      <p:ext uri="{BB962C8B-B14F-4D97-AF65-F5344CB8AC3E}">
        <p14:creationId xmlns:p14="http://schemas.microsoft.com/office/powerpoint/2010/main" val="2461839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Buoyancy can start to push on the floor and cause uplift, collapse and breakage of the foundation.</a:t>
            </a:r>
          </a:p>
        </p:txBody>
      </p:sp>
      <p:sp>
        <p:nvSpPr>
          <p:cNvPr id="4" name="Slide Number Placeholder 3"/>
          <p:cNvSpPr>
            <a:spLocks noGrp="1"/>
          </p:cNvSpPr>
          <p:nvPr>
            <p:ph type="sldNum" sz="quarter" idx="10"/>
          </p:nvPr>
        </p:nvSpPr>
        <p:spPr/>
        <p:txBody>
          <a:bodyPr/>
          <a:lstStyle/>
          <a:p>
            <a:fld id="{669F94B2-81EC-4794-89B7-4E1B810A702C}" type="slidenum">
              <a:rPr lang="en-US" smtClean="0"/>
              <a:pPr/>
              <a:t>25</a:t>
            </a:fld>
            <a:endParaRPr lang="en-US"/>
          </a:p>
        </p:txBody>
      </p:sp>
    </p:spTree>
    <p:extLst>
      <p:ext uri="{BB962C8B-B14F-4D97-AF65-F5344CB8AC3E}">
        <p14:creationId xmlns:p14="http://schemas.microsoft.com/office/powerpoint/2010/main" val="463229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Debris impact can compromise the foundation, causing blockages that can aggravate other forces and cause more damage.</a:t>
            </a:r>
          </a:p>
        </p:txBody>
      </p:sp>
      <p:sp>
        <p:nvSpPr>
          <p:cNvPr id="4" name="Slide Number Placeholder 3"/>
          <p:cNvSpPr>
            <a:spLocks noGrp="1"/>
          </p:cNvSpPr>
          <p:nvPr>
            <p:ph type="sldNum" sz="quarter" idx="10"/>
          </p:nvPr>
        </p:nvSpPr>
        <p:spPr/>
        <p:txBody>
          <a:bodyPr/>
          <a:lstStyle/>
          <a:p>
            <a:fld id="{669F94B2-81EC-4794-89B7-4E1B810A702C}" type="slidenum">
              <a:rPr lang="en-US" smtClean="0"/>
              <a:pPr/>
              <a:t>26</a:t>
            </a:fld>
            <a:endParaRPr lang="en-US"/>
          </a:p>
        </p:txBody>
      </p:sp>
    </p:spTree>
    <p:extLst>
      <p:ext uri="{BB962C8B-B14F-4D97-AF65-F5344CB8AC3E}">
        <p14:creationId xmlns:p14="http://schemas.microsoft.com/office/powerpoint/2010/main" val="1330586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000" b="1">
                <a:solidFill>
                  <a:srgbClr val="00FFFF"/>
                </a:solidFill>
                <a:latin typeface="Times New Roman" panose="02020603050405020304" pitchFamily="18" charset="0"/>
              </a:defRPr>
            </a:lvl1pPr>
            <a:lvl2pPr marL="742950" indent="-285750" defTabSz="928688" eaLnBrk="0" hangingPunct="0">
              <a:defRPr sz="2000" b="1">
                <a:solidFill>
                  <a:srgbClr val="00FFFF"/>
                </a:solidFill>
                <a:latin typeface="Times New Roman" panose="02020603050405020304" pitchFamily="18" charset="0"/>
              </a:defRPr>
            </a:lvl2pPr>
            <a:lvl3pPr marL="1143000" indent="-228600" defTabSz="928688" eaLnBrk="0" hangingPunct="0">
              <a:defRPr sz="2000" b="1">
                <a:solidFill>
                  <a:srgbClr val="00FFFF"/>
                </a:solidFill>
                <a:latin typeface="Times New Roman" panose="02020603050405020304" pitchFamily="18" charset="0"/>
              </a:defRPr>
            </a:lvl3pPr>
            <a:lvl4pPr marL="1600200" indent="-228600" defTabSz="928688" eaLnBrk="0" hangingPunct="0">
              <a:defRPr sz="2000" b="1">
                <a:solidFill>
                  <a:srgbClr val="00FFFF"/>
                </a:solidFill>
                <a:latin typeface="Times New Roman" panose="02020603050405020304" pitchFamily="18" charset="0"/>
              </a:defRPr>
            </a:lvl4pPr>
            <a:lvl5pPr marL="2057400" indent="-228600" defTabSz="928688" eaLnBrk="0" hangingPunct="0">
              <a:defRPr sz="2000" b="1">
                <a:solidFill>
                  <a:srgbClr val="00FFFF"/>
                </a:solidFill>
                <a:latin typeface="Times New Roman" panose="02020603050405020304" pitchFamily="18" charset="0"/>
              </a:defRPr>
            </a:lvl5pPr>
            <a:lvl6pPr marL="2514600" indent="-228600" defTabSz="928688"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defTabSz="928688"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defTabSz="928688"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defTabSz="928688"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fld id="{90CDE7BC-617B-44BF-97D6-5A17F024BBE0}" type="slidenum">
              <a:rPr lang="en-US" altLang="en-US" sz="1200" b="0">
                <a:solidFill>
                  <a:schemeClr val="tx1"/>
                </a:solidFill>
              </a:rPr>
              <a:pPr eaLnBrk="1" hangingPunct="1"/>
              <a:t>27</a:t>
            </a:fld>
            <a:endParaRPr lang="en-US" altLang="en-US" sz="1200" b="0">
              <a:solidFill>
                <a:schemeClr val="tx1"/>
              </a:solidFill>
            </a:endParaRPr>
          </a:p>
        </p:txBody>
      </p:sp>
      <p:sp>
        <p:nvSpPr>
          <p:cNvPr id="69635" name="Rectangle 2"/>
          <p:cNvSpPr>
            <a:spLocks noGrp="1" noRot="1" noChangeAspect="1" noChangeArrowheads="1" noTextEdit="1"/>
          </p:cNvSpPr>
          <p:nvPr>
            <p:ph type="sldImg"/>
          </p:nvPr>
        </p:nvSpPr>
        <p:spPr>
          <a:xfrm>
            <a:off x="1193800" y="695325"/>
            <a:ext cx="4624388" cy="3468688"/>
          </a:xfrm>
          <a:ln/>
        </p:spPr>
      </p:sp>
      <p:sp>
        <p:nvSpPr>
          <p:cNvPr id="69636" name="Rectangle 3"/>
          <p:cNvSpPr>
            <a:spLocks noGrp="1" noChangeArrowheads="1"/>
          </p:cNvSpPr>
          <p:nvPr>
            <p:ph type="body" idx="1"/>
          </p:nvPr>
        </p:nvSpPr>
        <p:spPr>
          <a:xfrm>
            <a:off x="935038" y="4416425"/>
            <a:ext cx="5140325"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Elevation is the most commonly used and preferrable method for A zone construction.  Fill is allowed for elevation provided it is outside of the designated floodway.</a:t>
            </a:r>
          </a:p>
          <a:p>
            <a:pPr eaLnBrk="1" hangingPunct="1"/>
            <a:endParaRPr lang="en-US" altLang="en-US"/>
          </a:p>
          <a:p>
            <a:pPr eaLnBrk="1" hangingPunct="1"/>
            <a:r>
              <a:rPr lang="en-US" altLang="en-US"/>
              <a:t>The most important thing to remember when using this method is that the </a:t>
            </a:r>
            <a:r>
              <a:rPr lang="en-US" altLang="en-US" b="1" u="sng"/>
              <a:t>lowest floor includes the basement</a:t>
            </a:r>
            <a:r>
              <a:rPr lang="en-US" altLang="en-US"/>
              <a:t> and it must be elevated to or above the BFE for residential structures.  FEMA regulations used to say the "lowest habitable floor".  The intent was the lowest floor in which one could live.  The common interpretation was the first floor that was habitable which resulted in basements below the BFE.</a:t>
            </a:r>
          </a:p>
          <a:p>
            <a:pPr eaLnBrk="1" hangingPunct="1"/>
            <a:endParaRPr lang="en-US" altLang="en-US"/>
          </a:p>
          <a:p>
            <a:pPr eaLnBrk="1" hangingPunct="1"/>
            <a:r>
              <a:rPr lang="en-US" altLang="en-US"/>
              <a:t>Basement is defined as any area of a building having its floor subgrade (below ground level) on all sides.</a:t>
            </a:r>
          </a:p>
          <a:p>
            <a:pPr eaLnBrk="1" hangingPunct="1"/>
            <a:endParaRPr lang="en-US" altLang="en-US"/>
          </a:p>
          <a:p>
            <a:pPr eaLnBrk="1" hangingPunct="1"/>
            <a:r>
              <a:rPr lang="en-US" altLang="en-US"/>
              <a:t>This is very important to FEMA since basement failure has historically been their greatest source of claims.  A second reason is that utilities are often located in the basement and must be located above the BFE.</a:t>
            </a:r>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3893695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000" b="1">
                <a:solidFill>
                  <a:srgbClr val="00FFFF"/>
                </a:solidFill>
                <a:latin typeface="Times New Roman" panose="02020603050405020304" pitchFamily="18" charset="0"/>
              </a:defRPr>
            </a:lvl1pPr>
            <a:lvl2pPr marL="742950" indent="-285750" defTabSz="928688" eaLnBrk="0" hangingPunct="0">
              <a:defRPr sz="2000" b="1">
                <a:solidFill>
                  <a:srgbClr val="00FFFF"/>
                </a:solidFill>
                <a:latin typeface="Times New Roman" panose="02020603050405020304" pitchFamily="18" charset="0"/>
              </a:defRPr>
            </a:lvl2pPr>
            <a:lvl3pPr marL="1143000" indent="-228600" defTabSz="928688" eaLnBrk="0" hangingPunct="0">
              <a:defRPr sz="2000" b="1">
                <a:solidFill>
                  <a:srgbClr val="00FFFF"/>
                </a:solidFill>
                <a:latin typeface="Times New Roman" panose="02020603050405020304" pitchFamily="18" charset="0"/>
              </a:defRPr>
            </a:lvl3pPr>
            <a:lvl4pPr marL="1600200" indent="-228600" defTabSz="928688" eaLnBrk="0" hangingPunct="0">
              <a:defRPr sz="2000" b="1">
                <a:solidFill>
                  <a:srgbClr val="00FFFF"/>
                </a:solidFill>
                <a:latin typeface="Times New Roman" panose="02020603050405020304" pitchFamily="18" charset="0"/>
              </a:defRPr>
            </a:lvl4pPr>
            <a:lvl5pPr marL="2057400" indent="-228600" defTabSz="928688" eaLnBrk="0" hangingPunct="0">
              <a:defRPr sz="2000" b="1">
                <a:solidFill>
                  <a:srgbClr val="00FFFF"/>
                </a:solidFill>
                <a:latin typeface="Times New Roman" panose="02020603050405020304" pitchFamily="18" charset="0"/>
              </a:defRPr>
            </a:lvl5pPr>
            <a:lvl6pPr marL="2514600" indent="-228600" defTabSz="928688"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defTabSz="928688"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defTabSz="928688"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defTabSz="928688"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fld id="{65B63DF6-9409-4FB4-9420-B1BBF3BC5F45}" type="slidenum">
              <a:rPr lang="en-US" altLang="en-US" sz="1200" b="0">
                <a:solidFill>
                  <a:schemeClr val="tx1"/>
                </a:solidFill>
              </a:rPr>
              <a:pPr eaLnBrk="1" hangingPunct="1"/>
              <a:t>28</a:t>
            </a:fld>
            <a:endParaRPr lang="en-US" altLang="en-US" sz="1200" b="0">
              <a:solidFill>
                <a:schemeClr val="tx1"/>
              </a:solidFill>
            </a:endParaRPr>
          </a:p>
        </p:txBody>
      </p:sp>
      <p:sp>
        <p:nvSpPr>
          <p:cNvPr id="70659" name="Rectangle 2"/>
          <p:cNvSpPr>
            <a:spLocks noGrp="1" noRot="1" noChangeAspect="1" noChangeArrowheads="1" noTextEdit="1"/>
          </p:cNvSpPr>
          <p:nvPr>
            <p:ph type="sldImg"/>
          </p:nvPr>
        </p:nvSpPr>
        <p:spPr>
          <a:xfrm>
            <a:off x="1193800" y="695325"/>
            <a:ext cx="4624388" cy="3468688"/>
          </a:xfrm>
          <a:ln/>
        </p:spPr>
      </p:sp>
      <p:sp>
        <p:nvSpPr>
          <p:cNvPr id="70660" name="Rectangle 3"/>
          <p:cNvSpPr>
            <a:spLocks noGrp="1" noChangeArrowheads="1"/>
          </p:cNvSpPr>
          <p:nvPr>
            <p:ph type="body" idx="1"/>
          </p:nvPr>
        </p:nvSpPr>
        <p:spPr>
          <a:xfrm>
            <a:off x="536575" y="4427538"/>
            <a:ext cx="588010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Constructing Fully enclosed areas below the BFE that are allowed to flood is called wet-floodproofing.  Wet-floodproofing is allowed for both residential and non-residential uses but only in A Zones.</a:t>
            </a:r>
          </a:p>
          <a:p>
            <a:pPr eaLnBrk="1" hangingPunct="1"/>
            <a:endParaRPr lang="en-US" altLang="en-US"/>
          </a:p>
          <a:p>
            <a:pPr eaLnBrk="1" hangingPunct="1"/>
            <a:r>
              <a:rPr lang="en-US" altLang="en-US"/>
              <a:t>The idea of this method is to allow flood water to automatically enter and exit a portion of a structure without damaging the structural integrity of the structure.  It is not to be used in basements. At least on side of slab must be at grade.  No utilities or finished materials  are allowed in these areas.  These areas can only be used for parking, building access, and limited storage.</a:t>
            </a:r>
          </a:p>
          <a:p>
            <a:pPr eaLnBrk="1" hangingPunct="1"/>
            <a:endParaRPr lang="en-US" altLang="en-US"/>
          </a:p>
          <a:p>
            <a:pPr eaLnBrk="1" hangingPunct="1"/>
            <a:r>
              <a:rPr lang="en-US" altLang="en-US"/>
              <a:t>1. a minimum of two openings having a total net area of not less than one square inch for every square foot of enclosed area subject to flooding must be provided.</a:t>
            </a:r>
          </a:p>
          <a:p>
            <a:pPr eaLnBrk="1" hangingPunct="1"/>
            <a:endParaRPr lang="en-US" altLang="en-US"/>
          </a:p>
          <a:p>
            <a:pPr eaLnBrk="1" hangingPunct="1"/>
            <a:r>
              <a:rPr lang="en-US" altLang="en-US"/>
              <a:t>2.  The bottom of all openings shall be no higher than one foot above surface grade.</a:t>
            </a:r>
          </a:p>
          <a:p>
            <a:pPr eaLnBrk="1" hangingPunct="1"/>
            <a:endParaRPr lang="en-US" altLang="en-US"/>
          </a:p>
          <a:p>
            <a:pPr eaLnBrk="1" hangingPunct="1"/>
            <a:r>
              <a:rPr lang="en-US" altLang="en-US"/>
              <a:t>3.  Openings may be equipped with screens, louvers, valves or other coverings or devices provided that they permit the automatic entry and exit of floodwaters.</a:t>
            </a:r>
          </a:p>
          <a:p>
            <a:pPr eaLnBrk="1" hangingPunct="1"/>
            <a:endParaRPr lang="en-US" altLang="en-US"/>
          </a:p>
          <a:p>
            <a:pPr eaLnBrk="1" hangingPunct="1"/>
            <a:r>
              <a:rPr lang="en-US" altLang="en-US"/>
              <a:t>4.  Must be certified by a registered PE or architect.</a:t>
            </a:r>
          </a:p>
          <a:p>
            <a:pPr eaLnBrk="1" hangingPunct="1"/>
            <a:endParaRPr lang="en-US" altLang="en-US"/>
          </a:p>
        </p:txBody>
      </p:sp>
    </p:spTree>
    <p:extLst>
      <p:ext uri="{BB962C8B-B14F-4D97-AF65-F5344CB8AC3E}">
        <p14:creationId xmlns:p14="http://schemas.microsoft.com/office/powerpoint/2010/main" val="176306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F0A3FB7-3021-44C9-B220-E076746C324C}" type="slidenum">
              <a:rPr lang="en-US" altLang="en-US"/>
              <a:pPr/>
              <a:t>7</a:t>
            </a:fld>
            <a:endParaRPr lang="en-US" altLang="en-US"/>
          </a:p>
        </p:txBody>
      </p:sp>
      <p:sp>
        <p:nvSpPr>
          <p:cNvPr id="21506" name="Rectangle 2"/>
          <p:cNvSpPr>
            <a:spLocks noGrp="1" noRot="1" noChangeAspect="1" noChangeArrowheads="1" noTextEdit="1"/>
          </p:cNvSpPr>
          <p:nvPr>
            <p:ph type="sldImg"/>
          </p:nvPr>
        </p:nvSpPr>
        <p:spPr>
          <a:xfrm>
            <a:off x="1190625" y="693738"/>
            <a:ext cx="4618038" cy="3463925"/>
          </a:xfrm>
          <a:ln/>
        </p:spPr>
      </p:sp>
      <p:sp>
        <p:nvSpPr>
          <p:cNvPr id="21507" name="Rectangle 3"/>
          <p:cNvSpPr>
            <a:spLocks noGrp="1" noChangeArrowheads="1"/>
          </p:cNvSpPr>
          <p:nvPr>
            <p:ph type="body" idx="1"/>
          </p:nvPr>
        </p:nvSpPr>
        <p:spPr>
          <a:xfrm>
            <a:off x="763588" y="4497388"/>
            <a:ext cx="5529262" cy="4222750"/>
          </a:xfrm>
        </p:spPr>
        <p:txBody>
          <a:bodyPr/>
          <a:lstStyle/>
          <a:p>
            <a:r>
              <a:rPr lang="en-US" altLang="en-US"/>
              <a:t>FEMA has chosen the 100-year flood as its "base flood" which all maps and regulations are based on.   Every participating community is provided flood maps and a flood insurance study, both of which must be incorporated by reference into the regulations or ordinance.</a:t>
            </a:r>
          </a:p>
          <a:p>
            <a:endParaRPr lang="en-US" altLang="en-US"/>
          </a:p>
          <a:p>
            <a:r>
              <a:rPr lang="en-US" altLang="en-US"/>
              <a:t>The 100-year flood, or the base flood, is the flood having a 1% chance of being equaled or exceeded in any given year.  It is called the 100-year flood because using statistics and probability, theoretically, it is the flood that will occur once in a 100 years.  However, this is misleading.  The 100-year flood can happen anytime, the description is only based on probability and not actual circumstances.</a:t>
            </a:r>
          </a:p>
          <a:p>
            <a:endParaRPr lang="en-US" altLang="en-US"/>
          </a:p>
          <a:p>
            <a:r>
              <a:rPr lang="en-US" altLang="en-US"/>
              <a:t>The 100-year floodplain contains the floodway and the floodway fringe (SFHA).  The floodway is the channel of the waterway and any adjacent land that must be reserved to discharge the base flood without cumulatively increasing the water surface area more than 1 foot.  The floodway fringe is what we typically call the floodplain and is the area that gets inundated in the 100-year or base flood.  In other words, if you filled the entire flood fringe, the floodway would increase by one foot.</a:t>
            </a:r>
          </a:p>
          <a:p>
            <a:endParaRPr lang="en-US" altLang="en-US"/>
          </a:p>
          <a:p>
            <a:r>
              <a:rPr lang="en-US" altLang="en-US"/>
              <a:t>No development is allowed in the floodway unless it is demonstrated and certified by a PE using hydraulic and hydrologic modeling that there will be a 0.00 increase in flood heights.  No variances may be issued from the floodway regulations.</a:t>
            </a:r>
          </a:p>
          <a:p>
            <a:endParaRPr lang="en-US" altLang="en-US"/>
          </a:p>
        </p:txBody>
      </p:sp>
    </p:spTree>
    <p:extLst>
      <p:ext uri="{BB962C8B-B14F-4D97-AF65-F5344CB8AC3E}">
        <p14:creationId xmlns:p14="http://schemas.microsoft.com/office/powerpoint/2010/main" val="1806428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lnSpcReduction="10000"/>
          </a:bodyPr>
          <a:lstStyle/>
          <a:p>
            <a:r>
              <a:rPr lang="en-US" sz="2000" dirty="0"/>
              <a:t>VE zone construction (and Coastal AE/</a:t>
            </a:r>
            <a:r>
              <a:rPr lang="en-US" sz="2000" dirty="0" err="1"/>
              <a:t>LiMWA</a:t>
            </a:r>
            <a:r>
              <a:rPr lang="en-US" sz="2000" dirty="0"/>
              <a:t> if adopted by community) consists of a foundation on piers, posts or piles.  The lowest horizontal structural member has to be at or above BFE.  Area below structure must be “free of obstruction” with open foundation, lattice or breakaway wall.  No fill can be used for structural support.  No construction landward of mean high tide.  No utilities or mechanical below BFE.  Must be built to withstand both wind and water.  Structure must be anchored to foundation to resist lateral movement.  The alteration of sand dunes is prohibited.</a:t>
            </a:r>
          </a:p>
        </p:txBody>
      </p:sp>
      <p:sp>
        <p:nvSpPr>
          <p:cNvPr id="4" name="Slide Number Placeholder 3"/>
          <p:cNvSpPr>
            <a:spLocks noGrp="1"/>
          </p:cNvSpPr>
          <p:nvPr>
            <p:ph type="sldNum" sz="quarter" idx="10"/>
          </p:nvPr>
        </p:nvSpPr>
        <p:spPr/>
        <p:txBody>
          <a:bodyPr/>
          <a:lstStyle/>
          <a:p>
            <a:fld id="{DF0E9DB2-D2C9-460E-B8C2-5D9462992B12}" type="slidenum">
              <a:rPr lang="en-US" smtClean="0"/>
              <a:pPr/>
              <a:t>31</a:t>
            </a:fld>
            <a:endParaRPr lang="en-US"/>
          </a:p>
        </p:txBody>
      </p:sp>
    </p:spTree>
    <p:extLst>
      <p:ext uri="{BB962C8B-B14F-4D97-AF65-F5344CB8AC3E}">
        <p14:creationId xmlns:p14="http://schemas.microsoft.com/office/powerpoint/2010/main" val="1274239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0E9DB2-D2C9-460E-B8C2-5D9462992B12}" type="slidenum">
              <a:rPr lang="en-US" smtClean="0"/>
              <a:pPr/>
              <a:t>33</a:t>
            </a:fld>
            <a:endParaRPr lang="en-US"/>
          </a:p>
        </p:txBody>
      </p:sp>
      <p:sp>
        <p:nvSpPr>
          <p:cNvPr id="5" name="Date Placeholder 4"/>
          <p:cNvSpPr>
            <a:spLocks noGrp="1"/>
          </p:cNvSpPr>
          <p:nvPr>
            <p:ph type="dt" idx="11"/>
          </p:nvPr>
        </p:nvSpPr>
        <p:spPr/>
        <p:txBody>
          <a:bodyPr/>
          <a:lstStyle/>
          <a:p>
            <a:r>
              <a:rPr lang="en-US"/>
              <a:t>3/25/2014</a:t>
            </a:r>
          </a:p>
        </p:txBody>
      </p:sp>
    </p:spTree>
    <p:extLst>
      <p:ext uri="{BB962C8B-B14F-4D97-AF65-F5344CB8AC3E}">
        <p14:creationId xmlns:p14="http://schemas.microsoft.com/office/powerpoint/2010/main" val="3956706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0E9DB2-D2C9-460E-B8C2-5D9462992B12}" type="slidenum">
              <a:rPr lang="en-US" smtClean="0"/>
              <a:pPr/>
              <a:t>34</a:t>
            </a:fld>
            <a:endParaRPr lang="en-US"/>
          </a:p>
        </p:txBody>
      </p:sp>
      <p:sp>
        <p:nvSpPr>
          <p:cNvPr id="5" name="Date Placeholder 4"/>
          <p:cNvSpPr>
            <a:spLocks noGrp="1"/>
          </p:cNvSpPr>
          <p:nvPr>
            <p:ph type="dt" idx="11"/>
          </p:nvPr>
        </p:nvSpPr>
        <p:spPr/>
        <p:txBody>
          <a:bodyPr/>
          <a:lstStyle/>
          <a:p>
            <a:r>
              <a:rPr lang="en-US"/>
              <a:t>3/25/2014</a:t>
            </a:r>
          </a:p>
        </p:txBody>
      </p:sp>
    </p:spTree>
    <p:extLst>
      <p:ext uri="{BB962C8B-B14F-4D97-AF65-F5344CB8AC3E}">
        <p14:creationId xmlns:p14="http://schemas.microsoft.com/office/powerpoint/2010/main" val="2677101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0E9DB2-D2C9-460E-B8C2-5D9462992B12}" type="slidenum">
              <a:rPr lang="en-US" smtClean="0"/>
              <a:pPr/>
              <a:t>35</a:t>
            </a:fld>
            <a:endParaRPr lang="en-US"/>
          </a:p>
        </p:txBody>
      </p:sp>
      <p:sp>
        <p:nvSpPr>
          <p:cNvPr id="5" name="Date Placeholder 4"/>
          <p:cNvSpPr>
            <a:spLocks noGrp="1"/>
          </p:cNvSpPr>
          <p:nvPr>
            <p:ph type="dt" idx="11"/>
          </p:nvPr>
        </p:nvSpPr>
        <p:spPr/>
        <p:txBody>
          <a:bodyPr/>
          <a:lstStyle/>
          <a:p>
            <a:r>
              <a:rPr lang="en-US"/>
              <a:t>3/25/2014</a:t>
            </a:r>
          </a:p>
        </p:txBody>
      </p:sp>
    </p:spTree>
    <p:extLst>
      <p:ext uri="{BB962C8B-B14F-4D97-AF65-F5344CB8AC3E}">
        <p14:creationId xmlns:p14="http://schemas.microsoft.com/office/powerpoint/2010/main" val="1760367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0E9DB2-D2C9-460E-B8C2-5D9462992B12}" type="slidenum">
              <a:rPr lang="en-US" smtClean="0"/>
              <a:pPr/>
              <a:t>36</a:t>
            </a:fld>
            <a:endParaRPr lang="en-US"/>
          </a:p>
        </p:txBody>
      </p:sp>
      <p:sp>
        <p:nvSpPr>
          <p:cNvPr id="5" name="Date Placeholder 4"/>
          <p:cNvSpPr>
            <a:spLocks noGrp="1"/>
          </p:cNvSpPr>
          <p:nvPr>
            <p:ph type="dt" idx="11"/>
          </p:nvPr>
        </p:nvSpPr>
        <p:spPr/>
        <p:txBody>
          <a:bodyPr/>
          <a:lstStyle/>
          <a:p>
            <a:r>
              <a:rPr lang="en-US"/>
              <a:t>3/25/2014</a:t>
            </a:r>
          </a:p>
        </p:txBody>
      </p:sp>
    </p:spTree>
    <p:extLst>
      <p:ext uri="{BB962C8B-B14F-4D97-AF65-F5344CB8AC3E}">
        <p14:creationId xmlns:p14="http://schemas.microsoft.com/office/powerpoint/2010/main" val="1213804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92500" lnSpcReduction="10000"/>
          </a:bodyPr>
          <a:lstStyle/>
          <a:p>
            <a:r>
              <a:rPr lang="en-US" sz="2000" dirty="0"/>
              <a:t>North Canaan is in Litchfield County.</a:t>
            </a:r>
          </a:p>
          <a:p>
            <a:endParaRPr lang="en-US" sz="2000" dirty="0"/>
          </a:p>
          <a:p>
            <a:r>
              <a:rPr lang="en-US" sz="2000" dirty="0"/>
              <a:t>Somers is in Tolland County.</a:t>
            </a:r>
          </a:p>
          <a:p>
            <a:endParaRPr lang="en-US" sz="2000" dirty="0"/>
          </a:p>
          <a:p>
            <a:r>
              <a:rPr lang="en-US" sz="2000" dirty="0"/>
              <a:t>Changes in the pipeline that were completed.</a:t>
            </a:r>
          </a:p>
          <a:p>
            <a:endParaRPr lang="en-US" sz="2000" dirty="0"/>
          </a:p>
          <a:p>
            <a:r>
              <a:rPr lang="en-US" sz="2000" dirty="0"/>
              <a:t>After Hurricane Katrina, there were no levee standards implemented by the USACE.  CT River Levee System had to be re-accredited.  Hartford and East Hartford spent millions of dollars upgrading and fixing the system.  Without this accreditation, the levee could not be shown as providing protection on a flood map.</a:t>
            </a:r>
          </a:p>
          <a:p>
            <a:endParaRPr lang="en-US" sz="2000" dirty="0"/>
          </a:p>
        </p:txBody>
      </p:sp>
      <p:sp>
        <p:nvSpPr>
          <p:cNvPr id="4" name="Slide Number Placeholder 3"/>
          <p:cNvSpPr>
            <a:spLocks noGrp="1"/>
          </p:cNvSpPr>
          <p:nvPr>
            <p:ph type="sldNum" sz="quarter" idx="10"/>
          </p:nvPr>
        </p:nvSpPr>
        <p:spPr/>
        <p:txBody>
          <a:bodyPr/>
          <a:lstStyle/>
          <a:p>
            <a:fld id="{DF0E9DB2-D2C9-460E-B8C2-5D9462992B12}" type="slidenum">
              <a:rPr lang="en-US" smtClean="0"/>
              <a:pPr/>
              <a:t>8</a:t>
            </a:fld>
            <a:endParaRPr lang="en-US"/>
          </a:p>
        </p:txBody>
      </p:sp>
    </p:spTree>
    <p:extLst>
      <p:ext uri="{BB962C8B-B14F-4D97-AF65-F5344CB8AC3E}">
        <p14:creationId xmlns:p14="http://schemas.microsoft.com/office/powerpoint/2010/main" val="3126409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92500" lnSpcReduction="10000"/>
          </a:bodyPr>
          <a:lstStyle/>
          <a:p>
            <a:r>
              <a:rPr lang="en-US" sz="2000" dirty="0"/>
              <a:t>North Canaan is in Litchfield County.</a:t>
            </a:r>
          </a:p>
          <a:p>
            <a:endParaRPr lang="en-US" sz="2000" dirty="0"/>
          </a:p>
          <a:p>
            <a:r>
              <a:rPr lang="en-US" sz="2000" dirty="0"/>
              <a:t>Somers is in Tolland County.</a:t>
            </a:r>
          </a:p>
          <a:p>
            <a:endParaRPr lang="en-US" sz="2000" dirty="0"/>
          </a:p>
          <a:p>
            <a:r>
              <a:rPr lang="en-US" sz="2000" dirty="0"/>
              <a:t>Changes in the pipeline that were completed.</a:t>
            </a:r>
          </a:p>
          <a:p>
            <a:endParaRPr lang="en-US" sz="2000" dirty="0"/>
          </a:p>
          <a:p>
            <a:r>
              <a:rPr lang="en-US" sz="2000" dirty="0"/>
              <a:t>After Hurricane Katrina, there were no levee standards implemented by the USACE.  CT River Levee System had to be re-accredited.  Hartford and East Hartford spent millions of dollars upgrading and fixing the system.  Without this accreditation, the levee could not be shown as providing protection on a flood map.</a:t>
            </a:r>
          </a:p>
          <a:p>
            <a:endParaRPr lang="en-US" sz="2000" dirty="0"/>
          </a:p>
        </p:txBody>
      </p:sp>
      <p:sp>
        <p:nvSpPr>
          <p:cNvPr id="4" name="Slide Number Placeholder 3"/>
          <p:cNvSpPr>
            <a:spLocks noGrp="1"/>
          </p:cNvSpPr>
          <p:nvPr>
            <p:ph type="sldNum" sz="quarter" idx="10"/>
          </p:nvPr>
        </p:nvSpPr>
        <p:spPr/>
        <p:txBody>
          <a:bodyPr/>
          <a:lstStyle/>
          <a:p>
            <a:fld id="{DF0E9DB2-D2C9-460E-B8C2-5D9462992B12}" type="slidenum">
              <a:rPr lang="en-US" smtClean="0"/>
              <a:pPr/>
              <a:t>10</a:t>
            </a:fld>
            <a:endParaRPr lang="en-US"/>
          </a:p>
        </p:txBody>
      </p:sp>
    </p:spTree>
    <p:extLst>
      <p:ext uri="{BB962C8B-B14F-4D97-AF65-F5344CB8AC3E}">
        <p14:creationId xmlns:p14="http://schemas.microsoft.com/office/powerpoint/2010/main" val="2900386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lnSpcReduction="10000"/>
          </a:bodyPr>
          <a:lstStyle/>
          <a:p>
            <a:r>
              <a:rPr lang="en-US" sz="1800" dirty="0"/>
              <a:t>FEMA initiated its Map Modernization (</a:t>
            </a:r>
            <a:r>
              <a:rPr lang="en-US" sz="1800" dirty="0" err="1"/>
              <a:t>MapMod</a:t>
            </a:r>
            <a:r>
              <a:rPr lang="en-US" sz="1800" dirty="0"/>
              <a:t>) program to update flood maps starting in 2004.</a:t>
            </a:r>
          </a:p>
          <a:p>
            <a:endParaRPr lang="en-US" sz="1800" dirty="0"/>
          </a:p>
          <a:p>
            <a:r>
              <a:rPr lang="en-US" sz="1800" dirty="0"/>
              <a:t>Countywide format, no more individual community maps. Better topographic data through LIDAR (10ft or 2ft contours).  On USGS quads with aerial photograph.</a:t>
            </a:r>
          </a:p>
          <a:p>
            <a:endParaRPr lang="en-US" sz="1800" dirty="0"/>
          </a:p>
          <a:p>
            <a:r>
              <a:rPr lang="en-US" sz="1800" dirty="0"/>
              <a:t>Main goal was to convert these into a digital format so they would be easier to update in the future.  Very little hydraulic re-study was done.  If your original map was produced with a hydraulic study done in 1982, then this what was transferred over into a digital format on your “new” maps.</a:t>
            </a:r>
            <a:endParaRPr lang="en-US" sz="1800" dirty="0">
              <a:solidFill>
                <a:srgbClr val="FF0000"/>
              </a:solidFill>
            </a:endParaRPr>
          </a:p>
          <a:p>
            <a:endParaRPr lang="en-US" sz="1800" dirty="0">
              <a:solidFill>
                <a:srgbClr val="FF0000"/>
              </a:solidFill>
            </a:endParaRPr>
          </a:p>
        </p:txBody>
      </p:sp>
      <p:sp>
        <p:nvSpPr>
          <p:cNvPr id="4" name="Slide Number Placeholder 3"/>
          <p:cNvSpPr>
            <a:spLocks noGrp="1"/>
          </p:cNvSpPr>
          <p:nvPr>
            <p:ph type="sldNum" sz="quarter" idx="10"/>
          </p:nvPr>
        </p:nvSpPr>
        <p:spPr/>
        <p:txBody>
          <a:bodyPr/>
          <a:lstStyle/>
          <a:p>
            <a:fld id="{DF0E9DB2-D2C9-460E-B8C2-5D9462992B12}" type="slidenum">
              <a:rPr lang="en-US" smtClean="0"/>
              <a:pPr/>
              <a:t>11</a:t>
            </a:fld>
            <a:endParaRPr lang="en-US"/>
          </a:p>
        </p:txBody>
      </p:sp>
    </p:spTree>
    <p:extLst>
      <p:ext uri="{BB962C8B-B14F-4D97-AF65-F5344CB8AC3E}">
        <p14:creationId xmlns:p14="http://schemas.microsoft.com/office/powerpoint/2010/main" val="2495376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lnSpcReduction="10000"/>
          </a:bodyPr>
          <a:lstStyle/>
          <a:p>
            <a:r>
              <a:rPr lang="en-US" sz="1800" dirty="0"/>
              <a:t>FEMA initiated its Map Modernization (</a:t>
            </a:r>
            <a:r>
              <a:rPr lang="en-US" sz="1800" dirty="0" err="1"/>
              <a:t>MapMod</a:t>
            </a:r>
            <a:r>
              <a:rPr lang="en-US" sz="1800" dirty="0"/>
              <a:t>) program to update flood maps starting in 2004.</a:t>
            </a:r>
          </a:p>
          <a:p>
            <a:endParaRPr lang="en-US" sz="1800" dirty="0"/>
          </a:p>
          <a:p>
            <a:r>
              <a:rPr lang="en-US" sz="1800" dirty="0"/>
              <a:t>Countywide format, no more individual community maps. Better topographic data through LIDAR (10ft or 2ft contours).  On USGS quads with aerial photograph.</a:t>
            </a:r>
          </a:p>
          <a:p>
            <a:endParaRPr lang="en-US" sz="1800" dirty="0"/>
          </a:p>
          <a:p>
            <a:r>
              <a:rPr lang="en-US" sz="1800" dirty="0"/>
              <a:t>Main goal was to convert these into a digital format so they would be easier to update in the future.  Very little hydraulic re-study was done.  If your original map was produced with a hydraulic study done in 1982, then this what was transferred over into a digital format on your “new” maps.</a:t>
            </a:r>
            <a:endParaRPr lang="en-US" sz="1800" dirty="0">
              <a:solidFill>
                <a:srgbClr val="FF0000"/>
              </a:solidFill>
            </a:endParaRPr>
          </a:p>
          <a:p>
            <a:endParaRPr lang="en-US" sz="1800" dirty="0">
              <a:solidFill>
                <a:srgbClr val="FF0000"/>
              </a:solidFill>
            </a:endParaRPr>
          </a:p>
        </p:txBody>
      </p:sp>
      <p:sp>
        <p:nvSpPr>
          <p:cNvPr id="4" name="Slide Number Placeholder 3"/>
          <p:cNvSpPr>
            <a:spLocks noGrp="1"/>
          </p:cNvSpPr>
          <p:nvPr>
            <p:ph type="sldNum" sz="quarter" idx="10"/>
          </p:nvPr>
        </p:nvSpPr>
        <p:spPr/>
        <p:txBody>
          <a:bodyPr/>
          <a:lstStyle/>
          <a:p>
            <a:fld id="{DF0E9DB2-D2C9-460E-B8C2-5D9462992B12}" type="slidenum">
              <a:rPr lang="en-US" smtClean="0"/>
              <a:pPr/>
              <a:t>12</a:t>
            </a:fld>
            <a:endParaRPr lang="en-US"/>
          </a:p>
        </p:txBody>
      </p:sp>
    </p:spTree>
    <p:extLst>
      <p:ext uri="{BB962C8B-B14F-4D97-AF65-F5344CB8AC3E}">
        <p14:creationId xmlns:p14="http://schemas.microsoft.com/office/powerpoint/2010/main" val="24936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lnSpcReduction="10000"/>
          </a:bodyPr>
          <a:lstStyle/>
          <a:p>
            <a:r>
              <a:rPr lang="en-US" sz="1800" dirty="0"/>
              <a:t>FEMA initiated its Map Modernization (</a:t>
            </a:r>
            <a:r>
              <a:rPr lang="en-US" sz="1800" dirty="0" err="1"/>
              <a:t>MapMod</a:t>
            </a:r>
            <a:r>
              <a:rPr lang="en-US" sz="1800" dirty="0"/>
              <a:t>) program to update flood maps starting in 2004.</a:t>
            </a:r>
          </a:p>
          <a:p>
            <a:endParaRPr lang="en-US" sz="1800" dirty="0"/>
          </a:p>
          <a:p>
            <a:r>
              <a:rPr lang="en-US" sz="1800" dirty="0"/>
              <a:t>Countywide format, no more individual community maps. Better topographic data through LIDAR (10ft or 2ft contours).  On USGS quads with aerial photograph.</a:t>
            </a:r>
          </a:p>
          <a:p>
            <a:endParaRPr lang="en-US" sz="1800" dirty="0"/>
          </a:p>
          <a:p>
            <a:r>
              <a:rPr lang="en-US" sz="1800" dirty="0"/>
              <a:t>Main goal was to convert these into a digital format so they would be easier to update in the future.  Very little hydraulic re-study was done.  If your original map was produced with a hydraulic study done in 1982, then this what was transferred over into a digital format on your “new” maps.</a:t>
            </a:r>
            <a:endParaRPr lang="en-US" sz="1800" dirty="0">
              <a:solidFill>
                <a:srgbClr val="FF0000"/>
              </a:solidFill>
            </a:endParaRPr>
          </a:p>
          <a:p>
            <a:endParaRPr lang="en-US" sz="1800" dirty="0">
              <a:solidFill>
                <a:srgbClr val="FF0000"/>
              </a:solidFill>
            </a:endParaRPr>
          </a:p>
        </p:txBody>
      </p:sp>
      <p:sp>
        <p:nvSpPr>
          <p:cNvPr id="4" name="Slide Number Placeholder 3"/>
          <p:cNvSpPr>
            <a:spLocks noGrp="1"/>
          </p:cNvSpPr>
          <p:nvPr>
            <p:ph type="sldNum" sz="quarter" idx="10"/>
          </p:nvPr>
        </p:nvSpPr>
        <p:spPr/>
        <p:txBody>
          <a:bodyPr/>
          <a:lstStyle/>
          <a:p>
            <a:fld id="{DF0E9DB2-D2C9-460E-B8C2-5D9462992B12}" type="slidenum">
              <a:rPr lang="en-US" smtClean="0"/>
              <a:pPr/>
              <a:t>13</a:t>
            </a:fld>
            <a:endParaRPr lang="en-US"/>
          </a:p>
        </p:txBody>
      </p:sp>
    </p:spTree>
    <p:extLst>
      <p:ext uri="{BB962C8B-B14F-4D97-AF65-F5344CB8AC3E}">
        <p14:creationId xmlns:p14="http://schemas.microsoft.com/office/powerpoint/2010/main" val="3090904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lnSpcReduction="10000"/>
          </a:bodyPr>
          <a:lstStyle/>
          <a:p>
            <a:r>
              <a:rPr lang="en-US" sz="1800" dirty="0"/>
              <a:t>FEMA initiated its Map Modernization (</a:t>
            </a:r>
            <a:r>
              <a:rPr lang="en-US" sz="1800" dirty="0" err="1"/>
              <a:t>MapMod</a:t>
            </a:r>
            <a:r>
              <a:rPr lang="en-US" sz="1800" dirty="0"/>
              <a:t>) program to update flood maps starting in 2004.</a:t>
            </a:r>
          </a:p>
          <a:p>
            <a:endParaRPr lang="en-US" sz="1800" dirty="0"/>
          </a:p>
          <a:p>
            <a:r>
              <a:rPr lang="en-US" sz="1800" dirty="0"/>
              <a:t>Countywide format, no more individual community maps. Better topographic data through LIDAR (10ft or 2ft contours).  On USGS quads with aerial photograph.</a:t>
            </a:r>
          </a:p>
          <a:p>
            <a:endParaRPr lang="en-US" sz="1800" dirty="0"/>
          </a:p>
          <a:p>
            <a:r>
              <a:rPr lang="en-US" sz="1800" dirty="0"/>
              <a:t>Main goal was to convert these into a digital format so they would be easier to update in the future.  Very little hydraulic re-study was done.  If your original map was produced with a hydraulic study done in 1982, then this what was transferred over into a digital format on your “new” maps.</a:t>
            </a:r>
            <a:endParaRPr lang="en-US" sz="1800" dirty="0">
              <a:solidFill>
                <a:srgbClr val="FF0000"/>
              </a:solidFill>
            </a:endParaRPr>
          </a:p>
          <a:p>
            <a:endParaRPr lang="en-US" sz="1800" dirty="0">
              <a:solidFill>
                <a:srgbClr val="FF0000"/>
              </a:solidFill>
            </a:endParaRPr>
          </a:p>
        </p:txBody>
      </p:sp>
      <p:sp>
        <p:nvSpPr>
          <p:cNvPr id="4" name="Slide Number Placeholder 3"/>
          <p:cNvSpPr>
            <a:spLocks noGrp="1"/>
          </p:cNvSpPr>
          <p:nvPr>
            <p:ph type="sldNum" sz="quarter" idx="10"/>
          </p:nvPr>
        </p:nvSpPr>
        <p:spPr/>
        <p:txBody>
          <a:bodyPr/>
          <a:lstStyle/>
          <a:p>
            <a:fld id="{DF0E9DB2-D2C9-460E-B8C2-5D9462992B12}" type="slidenum">
              <a:rPr lang="en-US" smtClean="0"/>
              <a:pPr/>
              <a:t>14</a:t>
            </a:fld>
            <a:endParaRPr lang="en-US"/>
          </a:p>
        </p:txBody>
      </p:sp>
    </p:spTree>
    <p:extLst>
      <p:ext uri="{BB962C8B-B14F-4D97-AF65-F5344CB8AC3E}">
        <p14:creationId xmlns:p14="http://schemas.microsoft.com/office/powerpoint/2010/main" val="659926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lnSpcReduction="10000"/>
          </a:bodyPr>
          <a:lstStyle/>
          <a:p>
            <a:r>
              <a:rPr lang="en-US" sz="1800" dirty="0"/>
              <a:t>FEMA initiated its Map Modernization (</a:t>
            </a:r>
            <a:r>
              <a:rPr lang="en-US" sz="1800" dirty="0" err="1"/>
              <a:t>MapMod</a:t>
            </a:r>
            <a:r>
              <a:rPr lang="en-US" sz="1800" dirty="0"/>
              <a:t>) program to update flood maps starting in 2004.</a:t>
            </a:r>
          </a:p>
          <a:p>
            <a:endParaRPr lang="en-US" sz="1800" dirty="0"/>
          </a:p>
          <a:p>
            <a:r>
              <a:rPr lang="en-US" sz="1800" dirty="0"/>
              <a:t>Countywide format, no more individual community maps. Better topographic data through LIDAR (10ft or 2ft contours).  On USGS quads with aerial photograph.</a:t>
            </a:r>
          </a:p>
          <a:p>
            <a:endParaRPr lang="en-US" sz="1800" dirty="0"/>
          </a:p>
          <a:p>
            <a:r>
              <a:rPr lang="en-US" sz="1800" dirty="0"/>
              <a:t>Main goal was to convert these into a digital format so they would be easier to update in the future.  Very little hydraulic re-study was done.  If your original map was produced with a hydraulic study done in 1982, then this what was transferred over into a digital format on your “new” maps.</a:t>
            </a:r>
            <a:endParaRPr lang="en-US" sz="1800" dirty="0">
              <a:solidFill>
                <a:srgbClr val="FF0000"/>
              </a:solidFill>
            </a:endParaRPr>
          </a:p>
          <a:p>
            <a:endParaRPr lang="en-US" sz="1800" dirty="0">
              <a:solidFill>
                <a:srgbClr val="FF0000"/>
              </a:solidFill>
            </a:endParaRPr>
          </a:p>
        </p:txBody>
      </p:sp>
      <p:sp>
        <p:nvSpPr>
          <p:cNvPr id="4" name="Slide Number Placeholder 3"/>
          <p:cNvSpPr>
            <a:spLocks noGrp="1"/>
          </p:cNvSpPr>
          <p:nvPr>
            <p:ph type="sldNum" sz="quarter" idx="10"/>
          </p:nvPr>
        </p:nvSpPr>
        <p:spPr/>
        <p:txBody>
          <a:bodyPr/>
          <a:lstStyle/>
          <a:p>
            <a:fld id="{DF0E9DB2-D2C9-460E-B8C2-5D9462992B12}" type="slidenum">
              <a:rPr lang="en-US" smtClean="0"/>
              <a:pPr/>
              <a:t>15</a:t>
            </a:fld>
            <a:endParaRPr lang="en-US"/>
          </a:p>
        </p:txBody>
      </p:sp>
    </p:spTree>
    <p:extLst>
      <p:ext uri="{BB962C8B-B14F-4D97-AF65-F5344CB8AC3E}">
        <p14:creationId xmlns:p14="http://schemas.microsoft.com/office/powerpoint/2010/main" val="482242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2" name="Rectangle 11"/>
          <p:cNvSpPr/>
          <p:nvPr/>
        </p:nvSpPr>
        <p:spPr>
          <a:xfrm>
            <a:off x="6705600" y="4800600"/>
            <a:ext cx="24384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6" descr="DEEPsFirstslides2-8-12ONLY.jpg"/>
          <p:cNvPicPr>
            <a:picLocks noChangeAspect="1"/>
          </p:cNvPicPr>
          <p:nvPr/>
        </p:nvPicPr>
        <p:blipFill>
          <a:blip r:embed="rId2" cstate="print"/>
          <a:srcRect/>
          <a:stretch>
            <a:fillRect/>
          </a:stretch>
        </p:blipFill>
        <p:spPr bwMode="auto">
          <a:xfrm>
            <a:off x="0" y="4800600"/>
            <a:ext cx="6737350" cy="1268413"/>
          </a:xfrm>
          <a:prstGeom prst="rect">
            <a:avLst/>
          </a:prstGeom>
          <a:noFill/>
          <a:ln w="9525">
            <a:noFill/>
            <a:miter lim="800000"/>
            <a:headEnd/>
            <a:tailEnd/>
          </a:ln>
        </p:spPr>
      </p:pic>
      <p:pic>
        <p:nvPicPr>
          <p:cNvPr id="15" name="Picture 6" descr="DEEPLogoRectangleCOLORsmall.jpg"/>
          <p:cNvPicPr>
            <a:picLocks noChangeAspect="1"/>
          </p:cNvPicPr>
          <p:nvPr/>
        </p:nvPicPr>
        <p:blipFill>
          <a:blip r:embed="rId3" cstate="print"/>
          <a:srcRect/>
          <a:stretch>
            <a:fillRect/>
          </a:stretch>
        </p:blipFill>
        <p:spPr bwMode="auto">
          <a:xfrm>
            <a:off x="6934200" y="4953000"/>
            <a:ext cx="1962150" cy="869950"/>
          </a:xfrm>
          <a:prstGeom prst="rect">
            <a:avLst/>
          </a:prstGeom>
          <a:noFill/>
          <a:ln w="9525">
            <a:noFill/>
            <a:miter lim="800000"/>
            <a:headEnd/>
            <a:tailEnd/>
          </a:ln>
        </p:spPr>
      </p:pic>
      <p:sp>
        <p:nvSpPr>
          <p:cNvPr id="16" name="Rectangle 15"/>
          <p:cNvSpPr/>
          <p:nvPr/>
        </p:nvSpPr>
        <p:spPr>
          <a:xfrm>
            <a:off x="0" y="6057900"/>
            <a:ext cx="9144000" cy="800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6705600" y="4800600"/>
            <a:ext cx="24384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6" descr="DEEPsFirstslides2-8-12ONLY.jpg"/>
          <p:cNvPicPr>
            <a:picLocks noChangeAspect="1"/>
          </p:cNvPicPr>
          <p:nvPr userDrawn="1"/>
        </p:nvPicPr>
        <p:blipFill>
          <a:blip r:embed="rId2" cstate="print"/>
          <a:srcRect/>
          <a:stretch>
            <a:fillRect/>
          </a:stretch>
        </p:blipFill>
        <p:spPr bwMode="auto">
          <a:xfrm>
            <a:off x="0" y="4800600"/>
            <a:ext cx="6737350" cy="1268413"/>
          </a:xfrm>
          <a:prstGeom prst="rect">
            <a:avLst/>
          </a:prstGeom>
          <a:noFill/>
          <a:ln w="9525">
            <a:noFill/>
            <a:miter lim="800000"/>
            <a:headEnd/>
            <a:tailEnd/>
          </a:ln>
        </p:spPr>
      </p:pic>
      <p:pic>
        <p:nvPicPr>
          <p:cNvPr id="11" name="Picture 6" descr="DEEPLogoRectangleCOLORsmall.jpg"/>
          <p:cNvPicPr>
            <a:picLocks noChangeAspect="1"/>
          </p:cNvPicPr>
          <p:nvPr userDrawn="1"/>
        </p:nvPicPr>
        <p:blipFill>
          <a:blip r:embed="rId3" cstate="print"/>
          <a:srcRect/>
          <a:stretch>
            <a:fillRect/>
          </a:stretch>
        </p:blipFill>
        <p:spPr bwMode="auto">
          <a:xfrm>
            <a:off x="6934200" y="4953000"/>
            <a:ext cx="1962150" cy="869950"/>
          </a:xfrm>
          <a:prstGeom prst="rect">
            <a:avLst/>
          </a:prstGeom>
          <a:noFill/>
          <a:ln w="9525">
            <a:noFill/>
            <a:miter lim="800000"/>
            <a:headEnd/>
            <a:tailEnd/>
          </a:ln>
        </p:spPr>
      </p:pic>
      <p:sp>
        <p:nvSpPr>
          <p:cNvPr id="18" name="Rectangle 17"/>
          <p:cNvSpPr/>
          <p:nvPr userDrawn="1"/>
        </p:nvSpPr>
        <p:spPr>
          <a:xfrm>
            <a:off x="0" y="6057900"/>
            <a:ext cx="9144000" cy="800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1" name="Picture 8" descr="2012 sky.jpg"/>
          <p:cNvPicPr>
            <a:picLocks noChangeAspect="1"/>
          </p:cNvPicPr>
          <p:nvPr userDrawn="1"/>
        </p:nvPicPr>
        <p:blipFill>
          <a:blip r:embed="rId4" cstate="print"/>
          <a:srcRect t="17651" b="31863"/>
          <a:stretch>
            <a:fillRect/>
          </a:stretch>
        </p:blipFill>
        <p:spPr bwMode="auto">
          <a:xfrm>
            <a:off x="10" y="0"/>
            <a:ext cx="9144000" cy="3519714"/>
          </a:xfrm>
          <a:prstGeom prst="rect">
            <a:avLst/>
          </a:prstGeom>
          <a:noFill/>
          <a:ln w="9525">
            <a:noFill/>
            <a:miter lim="800000"/>
            <a:headEnd/>
            <a:tailEnd/>
          </a:ln>
        </p:spPr>
      </p:pic>
      <p:sp>
        <p:nvSpPr>
          <p:cNvPr id="17" name="TextBox 16"/>
          <p:cNvSpPr txBox="1"/>
          <p:nvPr/>
        </p:nvSpPr>
        <p:spPr>
          <a:xfrm>
            <a:off x="0" y="3548743"/>
            <a:ext cx="8890000" cy="1200329"/>
          </a:xfrm>
          <a:prstGeom prst="rect">
            <a:avLst/>
          </a:prstGeom>
          <a:noFill/>
        </p:spPr>
        <p:txBody>
          <a:bodyPr wrap="square" rtlCol="0">
            <a:spAutoFit/>
          </a:bodyPr>
          <a:lstStyle/>
          <a:p>
            <a:r>
              <a:rPr lang="en-US" sz="3600" dirty="0">
                <a:latin typeface="+mj-lt"/>
              </a:rPr>
              <a:t>Connecticut Department of</a:t>
            </a:r>
          </a:p>
          <a:p>
            <a:r>
              <a:rPr lang="en-US" sz="3600" dirty="0">
                <a:latin typeface="+mj-lt"/>
              </a:rPr>
              <a:t>Energy and Environmental Protection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22" name="Rectangle 21"/>
          <p:cNvSpPr/>
          <p:nvPr userDrawn="1"/>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0"/>
            <a:ext cx="9144000" cy="418737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itle 12"/>
          <p:cNvSpPr>
            <a:spLocks noGrp="1"/>
          </p:cNvSpPr>
          <p:nvPr>
            <p:ph type="title" hasCustomPrompt="1"/>
          </p:nvPr>
        </p:nvSpPr>
        <p:spPr>
          <a:xfrm>
            <a:off x="304800" y="1600200"/>
            <a:ext cx="8229600" cy="1143000"/>
          </a:xfrm>
          <a:prstGeom prst="rect">
            <a:avLst/>
          </a:prstGeom>
        </p:spPr>
        <p:txBody>
          <a:bodyPr/>
          <a:lstStyle>
            <a:lvl1pPr>
              <a:defRPr>
                <a:solidFill>
                  <a:schemeClr val="tx1"/>
                </a:solidFill>
              </a:defRPr>
            </a:lvl1pPr>
          </a:lstStyle>
          <a:p>
            <a:r>
              <a:rPr lang="en-US" dirty="0"/>
              <a:t>Title of Presentation</a:t>
            </a:r>
          </a:p>
        </p:txBody>
      </p:sp>
      <p:sp>
        <p:nvSpPr>
          <p:cNvPr id="20" name="Rectangle 19"/>
          <p:cNvSpPr/>
          <p:nvPr userDrawn="1"/>
        </p:nvSpPr>
        <p:spPr bwMode="auto">
          <a:xfrm>
            <a:off x="0" y="6026150"/>
            <a:ext cx="9144000" cy="5381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chemeClr val="tx1"/>
                </a:solidFill>
                <a:latin typeface="+mj-lt"/>
              </a:rPr>
              <a:t>Connecticut Department of Energy and Environmental Protection</a:t>
            </a:r>
          </a:p>
        </p:txBody>
      </p:sp>
      <p:pic>
        <p:nvPicPr>
          <p:cNvPr id="19"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0"/>
            <a:ext cx="9144000" cy="800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0" y="0"/>
            <a:ext cx="8229600" cy="1143000"/>
          </a:xfrm>
          <a:prstGeom prst="rect">
            <a:avLst/>
          </a:prstGeom>
        </p:spPr>
        <p:txBody>
          <a:bodyPr/>
          <a:lstStyle>
            <a:lvl1pPr>
              <a:defRPr baseline="0">
                <a:solidFill>
                  <a:schemeClr val="bg1"/>
                </a:solidFill>
              </a:defRPr>
            </a:lvl1pPr>
          </a:lstStyle>
          <a:p>
            <a:r>
              <a:rPr lang="en-US"/>
              <a:t>Click to edit Master title style</a:t>
            </a:r>
            <a:endParaRPr lang="en-US" dirty="0"/>
          </a:p>
        </p:txBody>
      </p:sp>
      <p:sp>
        <p:nvSpPr>
          <p:cNvPr id="7" name="Rectangle 6"/>
          <p:cNvSpPr/>
          <p:nvPr userDrawn="1"/>
        </p:nvSpPr>
        <p:spPr bwMode="auto">
          <a:xfrm>
            <a:off x="5106022" y="1130300"/>
            <a:ext cx="1931988" cy="186942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5114617" y="2993972"/>
            <a:ext cx="1923393" cy="1842921"/>
          </a:xfrm>
          <a:prstGeom prst="rect">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3194562" y="2994957"/>
            <a:ext cx="1923393" cy="1841936"/>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0" y="647700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bwMode="auto">
          <a:xfrm>
            <a:off x="0" y="6026150"/>
            <a:ext cx="9144000" cy="5381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
        <p:nvSpPr>
          <p:cNvPr id="11"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chemeClr val="bg1"/>
                </a:solidFill>
                <a:latin typeface="+mj-lt"/>
              </a:rPr>
              <a:t>Connecticut Department of Energy and Environmental Protection</a:t>
            </a:r>
          </a:p>
        </p:txBody>
      </p:sp>
      <p:sp>
        <p:nvSpPr>
          <p:cNvPr id="13" name="TextBox 7"/>
          <p:cNvSpPr txBox="1">
            <a:spLocks noChangeArrowheads="1"/>
          </p:cNvSpPr>
          <p:nvPr userDrawn="1"/>
        </p:nvSpPr>
        <p:spPr bwMode="auto">
          <a:xfrm rot="16200000">
            <a:off x="318244" y="2845747"/>
            <a:ext cx="2876060" cy="369332"/>
          </a:xfrm>
          <a:prstGeom prst="rect">
            <a:avLst/>
          </a:prstGeom>
          <a:noFill/>
          <a:ln w="9525">
            <a:noFill/>
            <a:miter lim="800000"/>
            <a:headEnd/>
            <a:tailEnd/>
          </a:ln>
        </p:spPr>
        <p:txBody>
          <a:bodyPr>
            <a:spAutoFit/>
          </a:bodyPr>
          <a:lstStyle/>
          <a:p>
            <a:pPr algn="ctr"/>
            <a:r>
              <a:rPr lang="en-US" b="1" dirty="0">
                <a:solidFill>
                  <a:schemeClr val="tx1"/>
                </a:solidFill>
                <a:latin typeface="Calibri" pitchFamily="34" charset="0"/>
              </a:rPr>
              <a:t>Impact on Agency Brand</a:t>
            </a:r>
          </a:p>
        </p:txBody>
      </p:sp>
      <p:sp>
        <p:nvSpPr>
          <p:cNvPr id="14" name="TextBox 8"/>
          <p:cNvSpPr txBox="1">
            <a:spLocks noChangeArrowheads="1"/>
          </p:cNvSpPr>
          <p:nvPr userDrawn="1"/>
        </p:nvSpPr>
        <p:spPr bwMode="auto">
          <a:xfrm>
            <a:off x="2695030" y="5665956"/>
            <a:ext cx="4314917" cy="369332"/>
          </a:xfrm>
          <a:prstGeom prst="rect">
            <a:avLst/>
          </a:prstGeom>
          <a:noFill/>
          <a:ln w="9525">
            <a:noFill/>
            <a:miter lim="800000"/>
            <a:headEnd/>
            <a:tailEnd/>
          </a:ln>
        </p:spPr>
        <p:txBody>
          <a:bodyPr>
            <a:spAutoFit/>
          </a:bodyPr>
          <a:lstStyle/>
          <a:p>
            <a:pPr algn="ctr"/>
            <a:r>
              <a:rPr lang="en-US" b="1">
                <a:solidFill>
                  <a:schemeClr val="tx1"/>
                </a:solidFill>
                <a:latin typeface="Calibri" pitchFamily="34" charset="0"/>
              </a:rPr>
              <a:t>Value to Staff</a:t>
            </a:r>
          </a:p>
        </p:txBody>
      </p:sp>
      <p:sp>
        <p:nvSpPr>
          <p:cNvPr id="15" name="TextBox 9"/>
          <p:cNvSpPr txBox="1">
            <a:spLocks noChangeArrowheads="1"/>
          </p:cNvSpPr>
          <p:nvPr userDrawn="1"/>
        </p:nvSpPr>
        <p:spPr bwMode="auto">
          <a:xfrm>
            <a:off x="1857808" y="1092198"/>
            <a:ext cx="1159229" cy="307777"/>
          </a:xfrm>
          <a:prstGeom prst="rect">
            <a:avLst/>
          </a:prstGeom>
          <a:noFill/>
          <a:ln w="9525">
            <a:noFill/>
            <a:miter lim="800000"/>
            <a:headEnd/>
            <a:tailEnd/>
          </a:ln>
        </p:spPr>
        <p:txBody>
          <a:bodyPr>
            <a:spAutoFit/>
          </a:bodyPr>
          <a:lstStyle/>
          <a:p>
            <a:pPr algn="ctr"/>
            <a:r>
              <a:rPr lang="en-US" sz="1400" b="1">
                <a:solidFill>
                  <a:schemeClr val="tx1"/>
                </a:solidFill>
                <a:latin typeface="Calibri" pitchFamily="34" charset="0"/>
              </a:rPr>
              <a:t>High</a:t>
            </a:r>
          </a:p>
        </p:txBody>
      </p:sp>
      <p:sp>
        <p:nvSpPr>
          <p:cNvPr id="16" name="TextBox 10"/>
          <p:cNvSpPr txBox="1">
            <a:spLocks noChangeArrowheads="1"/>
          </p:cNvSpPr>
          <p:nvPr userDrawn="1"/>
        </p:nvSpPr>
        <p:spPr bwMode="auto">
          <a:xfrm>
            <a:off x="1986611" y="2902925"/>
            <a:ext cx="966024" cy="307777"/>
          </a:xfrm>
          <a:prstGeom prst="rect">
            <a:avLst/>
          </a:prstGeom>
          <a:noFill/>
          <a:ln w="9525">
            <a:noFill/>
            <a:miter lim="800000"/>
            <a:headEnd/>
            <a:tailEnd/>
          </a:ln>
        </p:spPr>
        <p:txBody>
          <a:bodyPr>
            <a:spAutoFit/>
          </a:bodyPr>
          <a:lstStyle/>
          <a:p>
            <a:pPr algn="ctr"/>
            <a:r>
              <a:rPr lang="en-US" sz="1400" b="1">
                <a:solidFill>
                  <a:schemeClr val="tx1"/>
                </a:solidFill>
                <a:latin typeface="Calibri" pitchFamily="34" charset="0"/>
              </a:rPr>
              <a:t>Medium</a:t>
            </a:r>
          </a:p>
        </p:txBody>
      </p:sp>
      <p:sp>
        <p:nvSpPr>
          <p:cNvPr id="17" name="TextBox 11"/>
          <p:cNvSpPr txBox="1">
            <a:spLocks noChangeArrowheads="1"/>
          </p:cNvSpPr>
          <p:nvPr userDrawn="1"/>
        </p:nvSpPr>
        <p:spPr bwMode="auto">
          <a:xfrm>
            <a:off x="1729007" y="4716094"/>
            <a:ext cx="1481237" cy="307777"/>
          </a:xfrm>
          <a:prstGeom prst="rect">
            <a:avLst/>
          </a:prstGeom>
          <a:noFill/>
          <a:ln w="9525">
            <a:noFill/>
            <a:miter lim="800000"/>
            <a:headEnd/>
            <a:tailEnd/>
          </a:ln>
        </p:spPr>
        <p:txBody>
          <a:bodyPr>
            <a:spAutoFit/>
          </a:bodyPr>
          <a:lstStyle/>
          <a:p>
            <a:pPr algn="ctr"/>
            <a:r>
              <a:rPr lang="en-US" sz="1400" b="1">
                <a:solidFill>
                  <a:schemeClr val="tx1"/>
                </a:solidFill>
                <a:latin typeface="Calibri" pitchFamily="34" charset="0"/>
              </a:rPr>
              <a:t>Low</a:t>
            </a:r>
          </a:p>
        </p:txBody>
      </p:sp>
      <p:sp>
        <p:nvSpPr>
          <p:cNvPr id="18" name="TextBox 12"/>
          <p:cNvSpPr txBox="1">
            <a:spLocks noChangeArrowheads="1"/>
          </p:cNvSpPr>
          <p:nvPr userDrawn="1"/>
        </p:nvSpPr>
        <p:spPr bwMode="auto">
          <a:xfrm rot="18006833">
            <a:off x="2463916" y="5089698"/>
            <a:ext cx="937846" cy="307777"/>
          </a:xfrm>
          <a:prstGeom prst="rect">
            <a:avLst/>
          </a:prstGeom>
          <a:noFill/>
          <a:ln w="9525">
            <a:noFill/>
            <a:miter lim="800000"/>
            <a:headEnd/>
            <a:tailEnd/>
          </a:ln>
        </p:spPr>
        <p:txBody>
          <a:bodyPr>
            <a:spAutoFit/>
          </a:bodyPr>
          <a:lstStyle/>
          <a:p>
            <a:pPr algn="ctr"/>
            <a:r>
              <a:rPr lang="en-US" sz="1400" b="1">
                <a:solidFill>
                  <a:schemeClr val="tx1"/>
                </a:solidFill>
                <a:latin typeface="Calibri" pitchFamily="34" charset="0"/>
              </a:rPr>
              <a:t>None</a:t>
            </a:r>
          </a:p>
        </p:txBody>
      </p:sp>
      <p:sp>
        <p:nvSpPr>
          <p:cNvPr id="19" name="TextBox 13"/>
          <p:cNvSpPr txBox="1">
            <a:spLocks noChangeArrowheads="1"/>
          </p:cNvSpPr>
          <p:nvPr userDrawn="1"/>
        </p:nvSpPr>
        <p:spPr bwMode="auto">
          <a:xfrm rot="18006833">
            <a:off x="4336713" y="5136280"/>
            <a:ext cx="1015973" cy="307777"/>
          </a:xfrm>
          <a:prstGeom prst="rect">
            <a:avLst/>
          </a:prstGeom>
          <a:noFill/>
          <a:ln w="9525">
            <a:noFill/>
            <a:miter lim="800000"/>
            <a:headEnd/>
            <a:tailEnd/>
          </a:ln>
        </p:spPr>
        <p:txBody>
          <a:bodyPr>
            <a:spAutoFit/>
          </a:bodyPr>
          <a:lstStyle/>
          <a:p>
            <a:pPr algn="ctr"/>
            <a:r>
              <a:rPr lang="en-US" sz="1400" b="1">
                <a:solidFill>
                  <a:schemeClr val="tx1"/>
                </a:solidFill>
                <a:latin typeface="Calibri" pitchFamily="34" charset="0"/>
              </a:rPr>
              <a:t>Little</a:t>
            </a:r>
          </a:p>
        </p:txBody>
      </p:sp>
      <p:sp>
        <p:nvSpPr>
          <p:cNvPr id="20" name="TextBox 14"/>
          <p:cNvSpPr txBox="1">
            <a:spLocks noChangeArrowheads="1"/>
          </p:cNvSpPr>
          <p:nvPr userDrawn="1"/>
        </p:nvSpPr>
        <p:spPr bwMode="auto">
          <a:xfrm rot="18006833">
            <a:off x="6229576" y="5119277"/>
            <a:ext cx="1121217" cy="307777"/>
          </a:xfrm>
          <a:prstGeom prst="rect">
            <a:avLst/>
          </a:prstGeom>
          <a:noFill/>
          <a:ln w="9525">
            <a:noFill/>
            <a:miter lim="800000"/>
            <a:headEnd/>
            <a:tailEnd/>
          </a:ln>
        </p:spPr>
        <p:txBody>
          <a:bodyPr>
            <a:spAutoFit/>
          </a:bodyPr>
          <a:lstStyle/>
          <a:p>
            <a:pPr algn="ctr"/>
            <a:r>
              <a:rPr lang="en-US" sz="1400" b="1">
                <a:solidFill>
                  <a:schemeClr val="tx1"/>
                </a:solidFill>
                <a:latin typeface="Calibri" pitchFamily="34" charset="0"/>
              </a:rPr>
              <a:t>A Lot</a:t>
            </a:r>
          </a:p>
        </p:txBody>
      </p:sp>
      <p:sp>
        <p:nvSpPr>
          <p:cNvPr id="21" name="Rectangle 20"/>
          <p:cNvSpPr/>
          <p:nvPr userDrawn="1"/>
        </p:nvSpPr>
        <p:spPr bwMode="auto">
          <a:xfrm>
            <a:off x="3185967" y="1128713"/>
            <a:ext cx="1931988" cy="186942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2" name="Rectangle 21"/>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bwMode="auto">
          <a:xfrm>
            <a:off x="0" y="6026150"/>
            <a:ext cx="9144000" cy="5381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35"/>
          <p:cNvSpPr txBox="1">
            <a:spLocks noChangeArrowheads="1"/>
          </p:cNvSpPr>
          <p:nvPr/>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chemeClr val="tx1"/>
                </a:solidFill>
                <a:latin typeface="+mj-lt"/>
              </a:rPr>
              <a:t>Connecticut Department of Energy and Environmental Protection</a:t>
            </a:r>
          </a:p>
        </p:txBody>
      </p:sp>
      <p:pic>
        <p:nvPicPr>
          <p:cNvPr id="19" name="Picture 7" descr="DEEPLogoRectangleCOLOR755px337px300dpi.gif"/>
          <p:cNvPicPr>
            <a:picLocks noChangeAspect="1"/>
          </p:cNvPicPr>
          <p:nvPr/>
        </p:nvPicPr>
        <p:blipFill>
          <a:blip r:embed="rId2" cstate="print"/>
          <a:srcRect r="64532"/>
          <a:stretch>
            <a:fillRect/>
          </a:stretch>
        </p:blipFill>
        <p:spPr bwMode="auto">
          <a:xfrm>
            <a:off x="292100" y="5753100"/>
            <a:ext cx="777875" cy="979488"/>
          </a:xfrm>
          <a:prstGeom prst="rect">
            <a:avLst/>
          </a:prstGeom>
          <a:noFill/>
          <a:ln w="9525">
            <a:noFill/>
            <a:miter lim="800000"/>
            <a:headEnd/>
            <a:tailEnd/>
          </a:ln>
        </p:spPr>
      </p:pic>
      <p:sp>
        <p:nvSpPr>
          <p:cNvPr id="9" name="Rectangle 8"/>
          <p:cNvSpPr/>
          <p:nvPr userDrawn="1"/>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9144000" cy="72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bwMode="auto">
          <a:xfrm>
            <a:off x="0" y="6026150"/>
            <a:ext cx="9144000" cy="5381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chemeClr val="tx1"/>
                </a:solidFill>
                <a:latin typeface="+mj-lt"/>
              </a:rPr>
              <a:t>Connecticut Department of Energy and Environmental Protection</a:t>
            </a:r>
          </a:p>
        </p:txBody>
      </p:sp>
      <p:pic>
        <p:nvPicPr>
          <p:cNvPr id="15"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
        <p:nvSpPr>
          <p:cNvPr id="16" name="Title 1"/>
          <p:cNvSpPr>
            <a:spLocks noGrp="1"/>
          </p:cNvSpPr>
          <p:nvPr>
            <p:ph type="title"/>
          </p:nvPr>
        </p:nvSpPr>
        <p:spPr>
          <a:xfrm>
            <a:off x="0" y="0"/>
            <a:ext cx="8229600" cy="1143000"/>
          </a:xfrm>
          <a:prstGeom prst="rect">
            <a:avLst/>
          </a:prstGeom>
        </p:spPr>
        <p:txBody>
          <a:bodyPr/>
          <a:lstStyle>
            <a:lvl1pPr>
              <a:defRPr baseline="0">
                <a:solidFill>
                  <a:schemeClr val="tx1"/>
                </a:solidFill>
              </a:defRPr>
            </a:lvl1pPr>
          </a:lstStyle>
          <a:p>
            <a:r>
              <a:rPr lang="en-US"/>
              <a:t>Click to edit Master title style</a:t>
            </a:r>
            <a:endParaRPr lang="en-US" dirty="0"/>
          </a:p>
        </p:txBody>
      </p:sp>
      <p:sp>
        <p:nvSpPr>
          <p:cNvPr id="23" name="Content Placeholder 2"/>
          <p:cNvSpPr>
            <a:spLocks noGrp="1"/>
          </p:cNvSpPr>
          <p:nvPr userDrawn="1">
            <p:ph idx="1"/>
          </p:nvPr>
        </p:nvSpPr>
        <p:spPr>
          <a:xfrm>
            <a:off x="609600" y="1447800"/>
            <a:ext cx="8229600" cy="3733800"/>
          </a:xfrm>
          <a:prstGeom prst="rect">
            <a:avLst/>
          </a:prstGeom>
        </p:spPr>
        <p:txBody>
          <a:bodyPr/>
          <a:lstStyle/>
          <a:p>
            <a:pPr lvl="0" eaLnBrk="1" hangingPunct="1">
              <a:buFont typeface="Arial" pitchFamily="34" charset="0"/>
              <a:buNone/>
            </a:pPr>
            <a:r>
              <a:rPr lang="en-US" baseline="30000">
                <a:solidFill>
                  <a:schemeClr val="bg1"/>
                </a:solidFill>
                <a:latin typeface="Berkeley-Medium"/>
              </a:rPr>
              <a:t>Click to edit Master text styles</a:t>
            </a:r>
          </a:p>
          <a:p>
            <a:pPr lvl="1" eaLnBrk="1" hangingPunct="1">
              <a:buFont typeface="Arial" pitchFamily="34" charset="0"/>
              <a:buNone/>
            </a:pPr>
            <a:r>
              <a:rPr lang="en-US" baseline="30000">
                <a:solidFill>
                  <a:schemeClr val="bg1"/>
                </a:solidFill>
                <a:latin typeface="Berkeley-Medium"/>
              </a:rPr>
              <a:t>Second level</a:t>
            </a:r>
          </a:p>
          <a:p>
            <a:pPr lvl="2" eaLnBrk="1" hangingPunct="1">
              <a:buFont typeface="Arial" pitchFamily="34" charset="0"/>
              <a:buNone/>
            </a:pPr>
            <a:r>
              <a:rPr lang="en-US" baseline="30000">
                <a:solidFill>
                  <a:schemeClr val="bg1"/>
                </a:solidFill>
                <a:latin typeface="Berkeley-Medium"/>
              </a:rPr>
              <a:t>Third level</a:t>
            </a:r>
          </a:p>
          <a:p>
            <a:pPr lvl="3" eaLnBrk="1" hangingPunct="1">
              <a:buFont typeface="Arial" pitchFamily="34" charset="0"/>
              <a:buNone/>
            </a:pPr>
            <a:r>
              <a:rPr lang="en-US" baseline="30000">
                <a:solidFill>
                  <a:schemeClr val="bg1"/>
                </a:solidFill>
                <a:latin typeface="Berkeley-Medium"/>
              </a:rPr>
              <a:t>Fourth level</a:t>
            </a:r>
          </a:p>
          <a:p>
            <a:pPr lvl="4" eaLnBrk="1" hangingPunct="1">
              <a:buFont typeface="Arial" pitchFamily="34" charset="0"/>
              <a:buNone/>
            </a:pPr>
            <a:r>
              <a:rPr lang="en-US" baseline="30000">
                <a:solidFill>
                  <a:schemeClr val="bg1"/>
                </a:solidFill>
                <a:latin typeface="Berkeley-Medium"/>
              </a:rPr>
              <a:t>Fifth level</a:t>
            </a:r>
            <a:endParaRPr lang="en-US" baseline="30000" dirty="0">
              <a:solidFill>
                <a:schemeClr val="bg1"/>
              </a:solidFill>
              <a:latin typeface="Berkeley-Medium"/>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p:cNvSpPr/>
          <p:nvPr userDrawn="1"/>
        </p:nvSpPr>
        <p:spPr>
          <a:xfrm>
            <a:off x="0" y="6415314"/>
            <a:ext cx="9144000" cy="4426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0" y="6037943"/>
            <a:ext cx="9144000" cy="526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chemeClr val="bg1"/>
                </a:solidFill>
                <a:latin typeface="+mj-lt"/>
              </a:rPr>
              <a:t>Connecticut Department of Energy and Environmental Protection</a:t>
            </a:r>
          </a:p>
        </p:txBody>
      </p:sp>
      <p:pic>
        <p:nvPicPr>
          <p:cNvPr id="5"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
        <p:nvSpPr>
          <p:cNvPr id="9" name="Title 1"/>
          <p:cNvSpPr>
            <a:spLocks noGrp="1"/>
          </p:cNvSpPr>
          <p:nvPr>
            <p:ph type="title"/>
          </p:nvPr>
        </p:nvSpPr>
        <p:spPr>
          <a:xfrm>
            <a:off x="0" y="4916487"/>
            <a:ext cx="8229600" cy="1143000"/>
          </a:xfrm>
          <a:prstGeom prst="rect">
            <a:avLst/>
          </a:prstGeom>
        </p:spPr>
        <p:txBody>
          <a:bodyPr/>
          <a:lstStyle>
            <a:lvl1pPr>
              <a:defRPr baseline="0">
                <a:solidFill>
                  <a:schemeClr val="tx1"/>
                </a:solidFill>
              </a:defRPr>
            </a:lvl1pPr>
          </a:lstStyle>
          <a:p>
            <a:r>
              <a:rPr lang="en-US"/>
              <a:t>Click to edit Master title style</a:t>
            </a:r>
            <a:endParaRPr lang="en-US" dirty="0"/>
          </a:p>
        </p:txBody>
      </p:sp>
      <p:pic>
        <p:nvPicPr>
          <p:cNvPr id="10" name="Picture 9" descr="2012 sky.jpg"/>
          <p:cNvPicPr>
            <a:picLocks noChangeAspect="1"/>
          </p:cNvPicPr>
          <p:nvPr userDrawn="1"/>
        </p:nvPicPr>
        <p:blipFill>
          <a:blip r:embed="rId3" cstate="print"/>
          <a:srcRect t="49348" b="29885"/>
          <a:stretch>
            <a:fillRect/>
          </a:stretch>
        </p:blipFill>
        <p:spPr bwMode="auto">
          <a:xfrm>
            <a:off x="0" y="-457200"/>
            <a:ext cx="9144000" cy="1447800"/>
          </a:xfrm>
          <a:prstGeom prst="rect">
            <a:avLst/>
          </a:prstGeom>
          <a:noFill/>
          <a:ln w="9525">
            <a:noFill/>
            <a:miter lim="800000"/>
            <a:headEnd/>
            <a:tailEnd/>
          </a:ln>
        </p:spPr>
      </p:pic>
      <p:sp>
        <p:nvSpPr>
          <p:cNvPr id="11" name="Content Placeholder 2"/>
          <p:cNvSpPr>
            <a:spLocks noGrp="1"/>
          </p:cNvSpPr>
          <p:nvPr>
            <p:ph idx="1"/>
          </p:nvPr>
        </p:nvSpPr>
        <p:spPr>
          <a:xfrm>
            <a:off x="609600" y="1447800"/>
            <a:ext cx="8229600" cy="37338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hangingPunct="1">
              <a:buFont typeface="Arial" pitchFamily="34" charset="0"/>
              <a:buNone/>
            </a:pPr>
            <a:r>
              <a:rPr lang="en-US" baseline="30000">
                <a:solidFill>
                  <a:schemeClr val="bg1"/>
                </a:solidFill>
                <a:latin typeface="Berkeley-Medium"/>
              </a:rPr>
              <a:t>Click to edit Master text styles</a:t>
            </a:r>
          </a:p>
          <a:p>
            <a:pPr lvl="1" eaLnBrk="1" hangingPunct="1">
              <a:buFont typeface="Arial" pitchFamily="34" charset="0"/>
              <a:buNone/>
            </a:pPr>
            <a:r>
              <a:rPr lang="en-US" baseline="30000">
                <a:solidFill>
                  <a:schemeClr val="bg1"/>
                </a:solidFill>
                <a:latin typeface="Berkeley-Medium"/>
              </a:rPr>
              <a:t>Second level</a:t>
            </a:r>
          </a:p>
          <a:p>
            <a:pPr lvl="2" eaLnBrk="1" hangingPunct="1">
              <a:buFont typeface="Arial" pitchFamily="34" charset="0"/>
              <a:buNone/>
            </a:pPr>
            <a:r>
              <a:rPr lang="en-US" baseline="30000">
                <a:solidFill>
                  <a:schemeClr val="bg1"/>
                </a:solidFill>
                <a:latin typeface="Berkeley-Medium"/>
              </a:rPr>
              <a:t>Third level</a:t>
            </a:r>
          </a:p>
          <a:p>
            <a:pPr lvl="3" eaLnBrk="1" hangingPunct="1">
              <a:buFont typeface="Arial" pitchFamily="34" charset="0"/>
              <a:buNone/>
            </a:pPr>
            <a:r>
              <a:rPr lang="en-US" baseline="30000">
                <a:solidFill>
                  <a:schemeClr val="bg1"/>
                </a:solidFill>
                <a:latin typeface="Berkeley-Medium"/>
              </a:rPr>
              <a:t>Fourth level</a:t>
            </a:r>
          </a:p>
          <a:p>
            <a:pPr lvl="4" eaLnBrk="1" hangingPunct="1">
              <a:buFont typeface="Arial" pitchFamily="34" charset="0"/>
              <a:buNone/>
            </a:pPr>
            <a:r>
              <a:rPr lang="en-US" baseline="30000">
                <a:solidFill>
                  <a:schemeClr val="bg1"/>
                </a:solidFill>
                <a:latin typeface="Berkeley-Medium"/>
              </a:rPr>
              <a:t>Fifth level</a:t>
            </a:r>
            <a:endParaRPr lang="en-US" baseline="30000" dirty="0">
              <a:solidFill>
                <a:schemeClr val="bg1"/>
              </a:solidFill>
              <a:latin typeface="Berkeley-Medium"/>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p:cNvSpPr/>
          <p:nvPr userDrawn="1"/>
        </p:nvSpPr>
        <p:spPr>
          <a:xfrm>
            <a:off x="0" y="6400800"/>
            <a:ext cx="9144000" cy="457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bwMode="auto">
          <a:xfrm>
            <a:off x="0" y="6037943"/>
            <a:ext cx="9144000" cy="526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chemeClr val="bg1"/>
                </a:solidFill>
                <a:latin typeface="+mj-lt"/>
              </a:rPr>
              <a:t>Connecticut Department of Energy and Environmental Protection</a:t>
            </a:r>
          </a:p>
        </p:txBody>
      </p:sp>
      <p:pic>
        <p:nvPicPr>
          <p:cNvPr id="8"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
        <p:nvSpPr>
          <p:cNvPr id="9" name="Rectangle 8"/>
          <p:cNvSpPr/>
          <p:nvPr userDrawn="1"/>
        </p:nvSpPr>
        <p:spPr>
          <a:xfrm>
            <a:off x="0" y="0"/>
            <a:ext cx="9144000" cy="72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hasCustomPrompt="1"/>
          </p:nvPr>
        </p:nvSpPr>
        <p:spPr>
          <a:xfrm>
            <a:off x="0" y="0"/>
            <a:ext cx="8229600" cy="1143000"/>
          </a:xfrm>
          <a:prstGeom prst="rect">
            <a:avLst/>
          </a:prstGeom>
        </p:spPr>
        <p:txBody>
          <a:bodyPr/>
          <a:lstStyle>
            <a:lvl1pPr algn="l">
              <a:defRPr>
                <a:solidFill>
                  <a:schemeClr val="bg1"/>
                </a:solidFill>
              </a:defRPr>
            </a:lvl1pPr>
          </a:lstStyle>
          <a:p>
            <a:r>
              <a:rPr lang="en-US" dirty="0"/>
              <a:t>Questions?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0"/>
          <p:cNvSpPr>
            <a:spLocks noGrp="1" noChangeArrowheads="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
        <p:nvSpPr>
          <p:cNvPr id="3" name="Rectangle 71"/>
          <p:cNvSpPr>
            <a:spLocks noGrp="1" noChangeArrowheads="1"/>
          </p:cNvSpPr>
          <p:nvPr>
            <p:ph type="sldNum" sz="quarter" idx="11"/>
          </p:nvPr>
        </p:nvSpPr>
        <p:spPr>
          <a:xfrm>
            <a:off x="6553200" y="6245225"/>
            <a:ext cx="2133600" cy="476250"/>
          </a:xfrm>
          <a:prstGeom prst="rect">
            <a:avLst/>
          </a:prstGeom>
        </p:spPr>
        <p:txBody>
          <a:bodyPr/>
          <a:lstStyle>
            <a:lvl1pPr>
              <a:defRPr/>
            </a:lvl1pPr>
          </a:lstStyle>
          <a:p>
            <a:pPr>
              <a:defRPr/>
            </a:pPr>
            <a:fld id="{3D8A22D2-61A5-40B9-8B83-DEBCF09CFFA1}" type="slidenum">
              <a:rPr lang="en-US"/>
              <a:pPr>
                <a:defRPr/>
              </a:pPr>
              <a:t>‹#›</a:t>
            </a:fld>
            <a:endParaRPr lang="en-US" dirty="0"/>
          </a:p>
        </p:txBody>
      </p:sp>
    </p:spTree>
    <p:extLst>
      <p:ext uri="{BB962C8B-B14F-4D97-AF65-F5344CB8AC3E}">
        <p14:creationId xmlns:p14="http://schemas.microsoft.com/office/powerpoint/2010/main" val="2904418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0B2F528C-A66A-464B-AE4E-232A62C476D1}" type="datetimeFigureOut">
              <a:rPr lang="en-US" smtClean="0"/>
              <a:pPr/>
              <a:t>5/18/2023</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46691ABE-7BB3-438B-80AC-E526F3521966}" type="slidenum">
              <a:rPr lang="en-US" smtClean="0"/>
              <a:pPr/>
              <a:t>‹#›</a:t>
            </a:fld>
            <a:endParaRPr lang="en-US"/>
          </a:p>
        </p:txBody>
      </p:sp>
    </p:spTree>
    <p:extLst>
      <p:ext uri="{BB962C8B-B14F-4D97-AF65-F5344CB8AC3E}">
        <p14:creationId xmlns:p14="http://schemas.microsoft.com/office/powerpoint/2010/main" val="175435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49" r:id="rId2"/>
    <p:sldLayoutId id="2147483661"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3082" y="177810"/>
            <a:ext cx="4629664" cy="1978442"/>
          </a:xfrm>
        </p:spPr>
        <p:txBody>
          <a:bodyPr/>
          <a:lstStyle/>
          <a:p>
            <a:pPr algn="l"/>
            <a:r>
              <a:rPr lang="en-US" sz="5400" b="1" dirty="0"/>
              <a:t>National Flood Insurance Program (NFIP) </a:t>
            </a:r>
          </a:p>
        </p:txBody>
      </p:sp>
      <p:sp>
        <p:nvSpPr>
          <p:cNvPr id="4" name="TextBox 3"/>
          <p:cNvSpPr txBox="1"/>
          <p:nvPr/>
        </p:nvSpPr>
        <p:spPr>
          <a:xfrm>
            <a:off x="874643" y="4174435"/>
            <a:ext cx="8150087" cy="2108269"/>
          </a:xfrm>
          <a:prstGeom prst="rect">
            <a:avLst/>
          </a:prstGeom>
          <a:noFill/>
        </p:spPr>
        <p:txBody>
          <a:bodyPr wrap="square" rtlCol="0">
            <a:spAutoFit/>
          </a:bodyPr>
          <a:lstStyle/>
          <a:p>
            <a:r>
              <a:rPr lang="en-US" sz="2800" b="1" dirty="0">
                <a:solidFill>
                  <a:schemeClr val="bg1"/>
                </a:solidFill>
              </a:rPr>
              <a:t>Silver Jackets Flood Awareness Workshops 2023</a:t>
            </a:r>
          </a:p>
          <a:p>
            <a:r>
              <a:rPr lang="en-US" sz="2200" i="1" dirty="0">
                <a:solidFill>
                  <a:schemeClr val="bg1"/>
                </a:solidFill>
              </a:rPr>
              <a:t>     May 4 (Fairfield), May 23 (Orange), June 6 (West Hartford), 	   </a:t>
            </a:r>
          </a:p>
          <a:p>
            <a:r>
              <a:rPr lang="en-US" sz="2200" i="1" dirty="0">
                <a:solidFill>
                  <a:schemeClr val="bg1"/>
                </a:solidFill>
              </a:rPr>
              <a:t>     June 13 (Willimantic), June 21 (Kent)</a:t>
            </a:r>
          </a:p>
          <a:p>
            <a:endParaRPr lang="en-US" sz="900" b="1" dirty="0">
              <a:solidFill>
                <a:schemeClr val="bg1"/>
              </a:solidFill>
            </a:endParaRPr>
          </a:p>
          <a:p>
            <a:r>
              <a:rPr lang="en-US" sz="2800" b="1" dirty="0">
                <a:solidFill>
                  <a:schemeClr val="bg1"/>
                </a:solidFill>
              </a:rPr>
              <a:t> Diane Ifkovic, State NFIP Coordinator</a:t>
            </a:r>
          </a:p>
          <a:p>
            <a:endParaRPr lang="en-US" sz="22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367" y="214182"/>
            <a:ext cx="3097046" cy="38841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itle 2"/>
          <p:cNvSpPr>
            <a:spLocks noGrp="1"/>
          </p:cNvSpPr>
          <p:nvPr>
            <p:ph type="title"/>
          </p:nvPr>
        </p:nvSpPr>
        <p:spPr>
          <a:xfrm>
            <a:off x="0" y="0"/>
            <a:ext cx="9144000" cy="1143000"/>
          </a:xfrm>
        </p:spPr>
        <p:txBody>
          <a:bodyPr/>
          <a:lstStyle/>
          <a:p>
            <a:pPr algn="l"/>
            <a:endParaRPr lang="en-US" dirty="0"/>
          </a:p>
        </p:txBody>
      </p:sp>
      <p:sp>
        <p:nvSpPr>
          <p:cNvPr id="2" name="Content Placeholder 1"/>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728134"/>
            <a:ext cx="9144000" cy="4561474"/>
          </a:xfrm>
          <a:prstGeom prst="rect">
            <a:avLst/>
          </a:prstGeom>
        </p:spPr>
      </p:pic>
    </p:spTree>
    <p:extLst>
      <p:ext uri="{BB962C8B-B14F-4D97-AF65-F5344CB8AC3E}">
        <p14:creationId xmlns:p14="http://schemas.microsoft.com/office/powerpoint/2010/main" val="2880083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3038" y="0"/>
            <a:ext cx="8544231" cy="1143000"/>
          </a:xfrm>
        </p:spPr>
        <p:txBody>
          <a:bodyPr/>
          <a:lstStyle/>
          <a:p>
            <a:pPr algn="l"/>
            <a:r>
              <a:rPr lang="en-US" sz="4800" dirty="0"/>
              <a:t>Mapping Process Timeline</a:t>
            </a:r>
          </a:p>
        </p:txBody>
      </p:sp>
      <p:sp>
        <p:nvSpPr>
          <p:cNvPr id="10" name="Content Placeholder 9"/>
          <p:cNvSpPr>
            <a:spLocks noGrp="1"/>
          </p:cNvSpPr>
          <p:nvPr>
            <p:ph idx="1"/>
          </p:nvPr>
        </p:nvSpPr>
        <p:spPr>
          <a:xfrm>
            <a:off x="0" y="802434"/>
            <a:ext cx="9144000" cy="4898150"/>
          </a:xfrm>
        </p:spPr>
        <p:txBody>
          <a:bodyPr/>
          <a:lstStyle/>
          <a:p>
            <a:pPr marL="0" indent="0">
              <a:buNone/>
            </a:pPr>
            <a:endParaRPr lang="en-US" sz="800" dirty="0">
              <a:solidFill>
                <a:srgbClr val="FFFF00"/>
              </a:solidFill>
            </a:endParaRPr>
          </a:p>
          <a:p>
            <a:pPr marL="0" indent="0">
              <a:buNone/>
            </a:pPr>
            <a:endParaRPr lang="en-US" b="1" dirty="0">
              <a:solidFill>
                <a:srgbClr val="00B050"/>
              </a:solidFill>
            </a:endParaRPr>
          </a:p>
          <a:p>
            <a:pPr lvl="0">
              <a:buNone/>
            </a:pPr>
            <a:endParaRPr lang="en-US" sz="2800" b="1" i="1" dirty="0">
              <a:solidFill>
                <a:srgbClr val="FF0000"/>
              </a:solidFill>
            </a:endParaRPr>
          </a:p>
        </p:txBody>
      </p:sp>
      <p:sp>
        <p:nvSpPr>
          <p:cNvPr id="4" name="Arrow: Right 3">
            <a:extLst>
              <a:ext uri="{FF2B5EF4-FFF2-40B4-BE49-F238E27FC236}">
                <a16:creationId xmlns:a16="http://schemas.microsoft.com/office/drawing/2014/main" id="{532A27D1-C405-EB36-1B07-4FB19ED86A8F}"/>
              </a:ext>
            </a:extLst>
          </p:cNvPr>
          <p:cNvSpPr/>
          <p:nvPr/>
        </p:nvSpPr>
        <p:spPr>
          <a:xfrm>
            <a:off x="556591" y="3806687"/>
            <a:ext cx="8110331" cy="5367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01E98DB-4B16-67A1-1EEF-8F8EACE343AF}"/>
              </a:ext>
            </a:extLst>
          </p:cNvPr>
          <p:cNvSpPr txBox="1"/>
          <p:nvPr/>
        </p:nvSpPr>
        <p:spPr>
          <a:xfrm>
            <a:off x="313038" y="2554357"/>
            <a:ext cx="1287162" cy="646331"/>
          </a:xfrm>
          <a:prstGeom prst="rect">
            <a:avLst/>
          </a:prstGeom>
          <a:noFill/>
        </p:spPr>
        <p:txBody>
          <a:bodyPr wrap="square" rtlCol="0">
            <a:spAutoFit/>
          </a:bodyPr>
          <a:lstStyle/>
          <a:p>
            <a:r>
              <a:rPr lang="en-US" b="1" dirty="0">
                <a:solidFill>
                  <a:schemeClr val="bg1"/>
                </a:solidFill>
              </a:rPr>
              <a:t>Discovery Meeting</a:t>
            </a:r>
          </a:p>
        </p:txBody>
      </p:sp>
      <p:sp>
        <p:nvSpPr>
          <p:cNvPr id="6" name="TextBox 5">
            <a:extLst>
              <a:ext uri="{FF2B5EF4-FFF2-40B4-BE49-F238E27FC236}">
                <a16:creationId xmlns:a16="http://schemas.microsoft.com/office/drawing/2014/main" id="{C70C6EA3-5375-219A-28EE-84BA19058E2F}"/>
              </a:ext>
            </a:extLst>
          </p:cNvPr>
          <p:cNvSpPr txBox="1"/>
          <p:nvPr/>
        </p:nvSpPr>
        <p:spPr>
          <a:xfrm>
            <a:off x="1524363" y="2639668"/>
            <a:ext cx="859691" cy="646331"/>
          </a:xfrm>
          <a:prstGeom prst="rect">
            <a:avLst/>
          </a:prstGeom>
          <a:noFill/>
        </p:spPr>
        <p:txBody>
          <a:bodyPr wrap="square" rtlCol="0">
            <a:spAutoFit/>
          </a:bodyPr>
          <a:lstStyle/>
          <a:p>
            <a:r>
              <a:rPr lang="en-US" b="1" dirty="0">
                <a:solidFill>
                  <a:schemeClr val="bg1"/>
                </a:solidFill>
              </a:rPr>
              <a:t>Work </a:t>
            </a:r>
          </a:p>
          <a:p>
            <a:r>
              <a:rPr lang="en-US" b="1" dirty="0">
                <a:solidFill>
                  <a:schemeClr val="bg1"/>
                </a:solidFill>
              </a:rPr>
              <a:t>Maps</a:t>
            </a:r>
          </a:p>
        </p:txBody>
      </p:sp>
      <p:cxnSp>
        <p:nvCxnSpPr>
          <p:cNvPr id="8" name="Straight Connector 7">
            <a:extLst>
              <a:ext uri="{FF2B5EF4-FFF2-40B4-BE49-F238E27FC236}">
                <a16:creationId xmlns:a16="http://schemas.microsoft.com/office/drawing/2014/main" id="{A7187529-4E87-53CF-24CE-50E0BDBBC8EE}"/>
              </a:ext>
            </a:extLst>
          </p:cNvPr>
          <p:cNvCxnSpPr>
            <a:endCxn id="4" idx="1"/>
          </p:cNvCxnSpPr>
          <p:nvPr/>
        </p:nvCxnSpPr>
        <p:spPr>
          <a:xfrm>
            <a:off x="556591" y="3200688"/>
            <a:ext cx="0" cy="874356"/>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78B8A03-34E0-C795-BABC-35510D18FEDC}"/>
              </a:ext>
            </a:extLst>
          </p:cNvPr>
          <p:cNvSpPr txBox="1"/>
          <p:nvPr/>
        </p:nvSpPr>
        <p:spPr>
          <a:xfrm>
            <a:off x="7881731" y="2774314"/>
            <a:ext cx="1222910" cy="646331"/>
          </a:xfrm>
          <a:prstGeom prst="rect">
            <a:avLst/>
          </a:prstGeom>
          <a:noFill/>
        </p:spPr>
        <p:txBody>
          <a:bodyPr wrap="square" rtlCol="0">
            <a:spAutoFit/>
          </a:bodyPr>
          <a:lstStyle/>
          <a:p>
            <a:r>
              <a:rPr lang="en-US" b="1" dirty="0">
                <a:solidFill>
                  <a:schemeClr val="accent2">
                    <a:lumMod val="75000"/>
                  </a:schemeClr>
                </a:solidFill>
              </a:rPr>
              <a:t>Effective FIRM/FIS</a:t>
            </a:r>
          </a:p>
        </p:txBody>
      </p:sp>
      <p:cxnSp>
        <p:nvCxnSpPr>
          <p:cNvPr id="12" name="Straight Connector 11">
            <a:extLst>
              <a:ext uri="{FF2B5EF4-FFF2-40B4-BE49-F238E27FC236}">
                <a16:creationId xmlns:a16="http://schemas.microsoft.com/office/drawing/2014/main" id="{A5DED6E3-16A4-4A6B-4B7A-0122889435DB}"/>
              </a:ext>
            </a:extLst>
          </p:cNvPr>
          <p:cNvCxnSpPr>
            <a:endCxn id="4" idx="3"/>
          </p:cNvCxnSpPr>
          <p:nvPr/>
        </p:nvCxnSpPr>
        <p:spPr>
          <a:xfrm>
            <a:off x="8666922" y="3429000"/>
            <a:ext cx="0" cy="646044"/>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4FBA4F-B1D1-BC19-8C40-E4368B58709B}"/>
              </a:ext>
            </a:extLst>
          </p:cNvPr>
          <p:cNvSpPr txBox="1"/>
          <p:nvPr/>
        </p:nvSpPr>
        <p:spPr>
          <a:xfrm>
            <a:off x="6778487" y="1920845"/>
            <a:ext cx="2088905" cy="923330"/>
          </a:xfrm>
          <a:prstGeom prst="rect">
            <a:avLst/>
          </a:prstGeom>
          <a:noFill/>
        </p:spPr>
        <p:txBody>
          <a:bodyPr wrap="none" rtlCol="0">
            <a:spAutoFit/>
          </a:bodyPr>
          <a:lstStyle/>
          <a:p>
            <a:r>
              <a:rPr lang="en-US" b="1" dirty="0">
                <a:solidFill>
                  <a:schemeClr val="bg1"/>
                </a:solidFill>
              </a:rPr>
              <a:t>Letter of </a:t>
            </a:r>
          </a:p>
          <a:p>
            <a:r>
              <a:rPr lang="en-US" b="1" dirty="0">
                <a:solidFill>
                  <a:schemeClr val="bg1"/>
                </a:solidFill>
              </a:rPr>
              <a:t>Final Determination</a:t>
            </a:r>
          </a:p>
          <a:p>
            <a:r>
              <a:rPr lang="en-US" b="1" dirty="0">
                <a:solidFill>
                  <a:schemeClr val="bg1"/>
                </a:solidFill>
              </a:rPr>
              <a:t>(LFD)</a:t>
            </a:r>
          </a:p>
        </p:txBody>
      </p:sp>
      <p:cxnSp>
        <p:nvCxnSpPr>
          <p:cNvPr id="15" name="Straight Connector 14">
            <a:extLst>
              <a:ext uri="{FF2B5EF4-FFF2-40B4-BE49-F238E27FC236}">
                <a16:creationId xmlns:a16="http://schemas.microsoft.com/office/drawing/2014/main" id="{CD3ADAC6-6DB9-B7B5-7AE3-2D793D75FE4E}"/>
              </a:ext>
            </a:extLst>
          </p:cNvPr>
          <p:cNvCxnSpPr>
            <a:cxnSpLocks/>
          </p:cNvCxnSpPr>
          <p:nvPr/>
        </p:nvCxnSpPr>
        <p:spPr>
          <a:xfrm>
            <a:off x="7046843" y="2877522"/>
            <a:ext cx="0" cy="1063811"/>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684F61F-26DF-592F-0466-1C45B52AF47C}"/>
              </a:ext>
            </a:extLst>
          </p:cNvPr>
          <p:cNvSpPr txBox="1"/>
          <p:nvPr/>
        </p:nvSpPr>
        <p:spPr>
          <a:xfrm>
            <a:off x="8035986" y="5248436"/>
            <a:ext cx="914400" cy="646331"/>
          </a:xfrm>
          <a:prstGeom prst="rect">
            <a:avLst/>
          </a:prstGeom>
          <a:noFill/>
        </p:spPr>
        <p:txBody>
          <a:bodyPr wrap="square" rtlCol="0">
            <a:spAutoFit/>
          </a:bodyPr>
          <a:lstStyle/>
          <a:p>
            <a:r>
              <a:rPr lang="en-US" dirty="0"/>
              <a:t>6 months</a:t>
            </a:r>
          </a:p>
        </p:txBody>
      </p:sp>
      <p:sp>
        <p:nvSpPr>
          <p:cNvPr id="17" name="TextBox 16">
            <a:extLst>
              <a:ext uri="{FF2B5EF4-FFF2-40B4-BE49-F238E27FC236}">
                <a16:creationId xmlns:a16="http://schemas.microsoft.com/office/drawing/2014/main" id="{A3ECFB43-89DD-4BB6-D2F7-527B7BFD539E}"/>
              </a:ext>
            </a:extLst>
          </p:cNvPr>
          <p:cNvSpPr txBox="1"/>
          <p:nvPr/>
        </p:nvSpPr>
        <p:spPr>
          <a:xfrm>
            <a:off x="6358119" y="4701209"/>
            <a:ext cx="2592266" cy="923330"/>
          </a:xfrm>
          <a:prstGeom prst="rect">
            <a:avLst/>
          </a:prstGeom>
          <a:noFill/>
        </p:spPr>
        <p:txBody>
          <a:bodyPr wrap="square" rtlCol="0">
            <a:spAutoFit/>
          </a:bodyPr>
          <a:lstStyle/>
          <a:p>
            <a:r>
              <a:rPr lang="en-US" b="1" dirty="0">
                <a:solidFill>
                  <a:schemeClr val="bg1"/>
                </a:solidFill>
              </a:rPr>
              <a:t>6 Months</a:t>
            </a:r>
          </a:p>
          <a:p>
            <a:r>
              <a:rPr lang="en-US" b="1" dirty="0">
                <a:solidFill>
                  <a:schemeClr val="bg1"/>
                </a:solidFill>
              </a:rPr>
              <a:t>Ordinance/Reg Review</a:t>
            </a:r>
          </a:p>
          <a:p>
            <a:r>
              <a:rPr lang="en-US" b="1" dirty="0">
                <a:solidFill>
                  <a:schemeClr val="bg1"/>
                </a:solidFill>
              </a:rPr>
              <a:t>FEMA Public Open House</a:t>
            </a:r>
          </a:p>
        </p:txBody>
      </p:sp>
      <p:sp>
        <p:nvSpPr>
          <p:cNvPr id="18" name="TextBox 17">
            <a:extLst>
              <a:ext uri="{FF2B5EF4-FFF2-40B4-BE49-F238E27FC236}">
                <a16:creationId xmlns:a16="http://schemas.microsoft.com/office/drawing/2014/main" id="{EAE37DD5-4CA2-FD4F-9C9C-5C9DF63758A4}"/>
              </a:ext>
            </a:extLst>
          </p:cNvPr>
          <p:cNvSpPr txBox="1"/>
          <p:nvPr/>
        </p:nvSpPr>
        <p:spPr>
          <a:xfrm>
            <a:off x="2361187" y="2624328"/>
            <a:ext cx="1340495" cy="646331"/>
          </a:xfrm>
          <a:prstGeom prst="rect">
            <a:avLst/>
          </a:prstGeom>
          <a:noFill/>
        </p:spPr>
        <p:txBody>
          <a:bodyPr wrap="none" rtlCol="0">
            <a:spAutoFit/>
          </a:bodyPr>
          <a:lstStyle/>
          <a:p>
            <a:r>
              <a:rPr lang="en-US" b="1" dirty="0">
                <a:solidFill>
                  <a:schemeClr val="bg1"/>
                </a:solidFill>
              </a:rPr>
              <a:t>Preliminary </a:t>
            </a:r>
          </a:p>
          <a:p>
            <a:r>
              <a:rPr lang="en-US" b="1" dirty="0">
                <a:solidFill>
                  <a:schemeClr val="bg1"/>
                </a:solidFill>
              </a:rPr>
              <a:t>FIRM/FIS</a:t>
            </a:r>
          </a:p>
        </p:txBody>
      </p:sp>
      <p:cxnSp>
        <p:nvCxnSpPr>
          <p:cNvPr id="20" name="Straight Connector 19">
            <a:extLst>
              <a:ext uri="{FF2B5EF4-FFF2-40B4-BE49-F238E27FC236}">
                <a16:creationId xmlns:a16="http://schemas.microsoft.com/office/drawing/2014/main" id="{0519FB3A-B4E9-1142-53DE-505009C29BA9}"/>
              </a:ext>
            </a:extLst>
          </p:cNvPr>
          <p:cNvCxnSpPr>
            <a:stCxn id="6" idx="2"/>
          </p:cNvCxnSpPr>
          <p:nvPr/>
        </p:nvCxnSpPr>
        <p:spPr>
          <a:xfrm flipH="1">
            <a:off x="1954208" y="3285999"/>
            <a:ext cx="1" cy="6553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4DFA317-7D48-6199-B26F-A9B6C55CCFFE}"/>
              </a:ext>
            </a:extLst>
          </p:cNvPr>
          <p:cNvCxnSpPr/>
          <p:nvPr/>
        </p:nvCxnSpPr>
        <p:spPr>
          <a:xfrm>
            <a:off x="2782314" y="3225428"/>
            <a:ext cx="0" cy="734082"/>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CF3F7AF-E202-0508-7FCE-C6B7B76DA914}"/>
              </a:ext>
            </a:extLst>
          </p:cNvPr>
          <p:cNvSpPr txBox="1"/>
          <p:nvPr/>
        </p:nvSpPr>
        <p:spPr>
          <a:xfrm>
            <a:off x="3447858" y="1472000"/>
            <a:ext cx="1482970" cy="1200329"/>
          </a:xfrm>
          <a:prstGeom prst="rect">
            <a:avLst/>
          </a:prstGeom>
          <a:noFill/>
        </p:spPr>
        <p:txBody>
          <a:bodyPr wrap="none" rtlCol="0">
            <a:spAutoFit/>
          </a:bodyPr>
          <a:lstStyle/>
          <a:p>
            <a:r>
              <a:rPr lang="en-US" b="1" dirty="0">
                <a:solidFill>
                  <a:schemeClr val="bg1"/>
                </a:solidFill>
              </a:rPr>
              <a:t>Consultation </a:t>
            </a:r>
          </a:p>
          <a:p>
            <a:r>
              <a:rPr lang="en-US" b="1" dirty="0">
                <a:solidFill>
                  <a:schemeClr val="bg1"/>
                </a:solidFill>
              </a:rPr>
              <a:t>Coordination </a:t>
            </a:r>
          </a:p>
          <a:p>
            <a:r>
              <a:rPr lang="en-US" b="1" dirty="0">
                <a:solidFill>
                  <a:schemeClr val="bg1"/>
                </a:solidFill>
              </a:rPr>
              <a:t>Officer (CCO)</a:t>
            </a:r>
          </a:p>
          <a:p>
            <a:r>
              <a:rPr lang="en-US" b="1" dirty="0">
                <a:solidFill>
                  <a:schemeClr val="bg1"/>
                </a:solidFill>
              </a:rPr>
              <a:t>meeting</a:t>
            </a:r>
          </a:p>
        </p:txBody>
      </p:sp>
      <p:cxnSp>
        <p:nvCxnSpPr>
          <p:cNvPr id="27" name="Straight Connector 26">
            <a:extLst>
              <a:ext uri="{FF2B5EF4-FFF2-40B4-BE49-F238E27FC236}">
                <a16:creationId xmlns:a16="http://schemas.microsoft.com/office/drawing/2014/main" id="{5F633A4C-C6B9-BF73-662C-7A0770138B01}"/>
              </a:ext>
            </a:extLst>
          </p:cNvPr>
          <p:cNvCxnSpPr/>
          <p:nvPr/>
        </p:nvCxnSpPr>
        <p:spPr>
          <a:xfrm>
            <a:off x="3856383" y="2704740"/>
            <a:ext cx="0" cy="1162518"/>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236DF12-E542-0538-1D9C-A772DAE28E64}"/>
              </a:ext>
            </a:extLst>
          </p:cNvPr>
          <p:cNvSpPr txBox="1"/>
          <p:nvPr/>
        </p:nvSpPr>
        <p:spPr>
          <a:xfrm>
            <a:off x="5118849" y="3037701"/>
            <a:ext cx="906658" cy="1200329"/>
          </a:xfrm>
          <a:prstGeom prst="rect">
            <a:avLst/>
          </a:prstGeom>
          <a:noFill/>
        </p:spPr>
        <p:txBody>
          <a:bodyPr wrap="none" rtlCol="0">
            <a:spAutoFit/>
          </a:bodyPr>
          <a:lstStyle/>
          <a:p>
            <a:r>
              <a:rPr lang="en-US" b="1" dirty="0">
                <a:solidFill>
                  <a:schemeClr val="bg1"/>
                </a:solidFill>
              </a:rPr>
              <a:t>90-Day </a:t>
            </a:r>
          </a:p>
          <a:p>
            <a:r>
              <a:rPr lang="en-US" b="1" dirty="0">
                <a:solidFill>
                  <a:schemeClr val="bg1"/>
                </a:solidFill>
              </a:rPr>
              <a:t>Appeal</a:t>
            </a:r>
          </a:p>
          <a:p>
            <a:r>
              <a:rPr lang="en-US" b="1" dirty="0">
                <a:solidFill>
                  <a:schemeClr val="bg1"/>
                </a:solidFill>
              </a:rPr>
              <a:t>Period</a:t>
            </a:r>
          </a:p>
          <a:p>
            <a:endParaRPr lang="en-US" dirty="0"/>
          </a:p>
        </p:txBody>
      </p:sp>
      <p:sp>
        <p:nvSpPr>
          <p:cNvPr id="31" name="TextBox 30">
            <a:extLst>
              <a:ext uri="{FF2B5EF4-FFF2-40B4-BE49-F238E27FC236}">
                <a16:creationId xmlns:a16="http://schemas.microsoft.com/office/drawing/2014/main" id="{5C3B9CCC-7E82-35FA-589E-032B90D6DCC4}"/>
              </a:ext>
            </a:extLst>
          </p:cNvPr>
          <p:cNvSpPr txBox="1"/>
          <p:nvPr/>
        </p:nvSpPr>
        <p:spPr>
          <a:xfrm>
            <a:off x="5852564" y="2137772"/>
            <a:ext cx="1011111" cy="923330"/>
          </a:xfrm>
          <a:prstGeom prst="rect">
            <a:avLst/>
          </a:prstGeom>
          <a:noFill/>
        </p:spPr>
        <p:txBody>
          <a:bodyPr wrap="none" rtlCol="0">
            <a:spAutoFit/>
          </a:bodyPr>
          <a:lstStyle/>
          <a:p>
            <a:r>
              <a:rPr lang="en-US" b="1" dirty="0">
                <a:solidFill>
                  <a:schemeClr val="bg1"/>
                </a:solidFill>
              </a:rPr>
              <a:t>FEMA </a:t>
            </a:r>
          </a:p>
          <a:p>
            <a:r>
              <a:rPr lang="en-US" b="1" dirty="0">
                <a:solidFill>
                  <a:schemeClr val="bg1"/>
                </a:solidFill>
              </a:rPr>
              <a:t>Resolves</a:t>
            </a:r>
          </a:p>
          <a:p>
            <a:r>
              <a:rPr lang="en-US" b="1" dirty="0">
                <a:solidFill>
                  <a:schemeClr val="bg1"/>
                </a:solidFill>
              </a:rPr>
              <a:t>Appeals</a:t>
            </a:r>
          </a:p>
        </p:txBody>
      </p:sp>
      <p:cxnSp>
        <p:nvCxnSpPr>
          <p:cNvPr id="33" name="Straight Connector 32">
            <a:extLst>
              <a:ext uri="{FF2B5EF4-FFF2-40B4-BE49-F238E27FC236}">
                <a16:creationId xmlns:a16="http://schemas.microsoft.com/office/drawing/2014/main" id="{634110DD-CA66-1C12-2BFC-B8A1EEB21F04}"/>
              </a:ext>
            </a:extLst>
          </p:cNvPr>
          <p:cNvCxnSpPr>
            <a:stCxn id="31" idx="2"/>
          </p:cNvCxnSpPr>
          <p:nvPr/>
        </p:nvCxnSpPr>
        <p:spPr>
          <a:xfrm flipH="1">
            <a:off x="6358119" y="3061102"/>
            <a:ext cx="1" cy="898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834931C-2B8B-8B58-CFC4-F96615F73014}"/>
              </a:ext>
            </a:extLst>
          </p:cNvPr>
          <p:cNvCxnSpPr>
            <a:cxnSpLocks/>
            <a:stCxn id="17" idx="0"/>
          </p:cNvCxnSpPr>
          <p:nvPr/>
        </p:nvCxnSpPr>
        <p:spPr>
          <a:xfrm flipV="1">
            <a:off x="7654252" y="4343400"/>
            <a:ext cx="0" cy="357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E6D0D7E-165B-290A-E90E-92A7D17868D0}"/>
              </a:ext>
            </a:extLst>
          </p:cNvPr>
          <p:cNvSpPr txBox="1"/>
          <p:nvPr/>
        </p:nvSpPr>
        <p:spPr>
          <a:xfrm>
            <a:off x="3936733" y="2907195"/>
            <a:ext cx="1227105" cy="646331"/>
          </a:xfrm>
          <a:prstGeom prst="rect">
            <a:avLst/>
          </a:prstGeom>
          <a:noFill/>
        </p:spPr>
        <p:txBody>
          <a:bodyPr wrap="square" rtlCol="0">
            <a:spAutoFit/>
          </a:bodyPr>
          <a:lstStyle/>
          <a:p>
            <a:r>
              <a:rPr lang="en-US" b="1" dirty="0" err="1">
                <a:solidFill>
                  <a:schemeClr val="bg1"/>
                </a:solidFill>
              </a:rPr>
              <a:t>Newpaper</a:t>
            </a:r>
            <a:r>
              <a:rPr lang="en-US" b="1" dirty="0">
                <a:solidFill>
                  <a:schemeClr val="bg1"/>
                </a:solidFill>
              </a:rPr>
              <a:t> Notices</a:t>
            </a:r>
          </a:p>
        </p:txBody>
      </p:sp>
      <p:cxnSp>
        <p:nvCxnSpPr>
          <p:cNvPr id="40" name="Straight Connector 39">
            <a:extLst>
              <a:ext uri="{FF2B5EF4-FFF2-40B4-BE49-F238E27FC236}">
                <a16:creationId xmlns:a16="http://schemas.microsoft.com/office/drawing/2014/main" id="{62F26D61-65B2-36D7-F402-7D1CCC8C425E}"/>
              </a:ext>
            </a:extLst>
          </p:cNvPr>
          <p:cNvCxnSpPr>
            <a:stCxn id="38" idx="2"/>
          </p:cNvCxnSpPr>
          <p:nvPr/>
        </p:nvCxnSpPr>
        <p:spPr>
          <a:xfrm flipH="1">
            <a:off x="4545107" y="3553526"/>
            <a:ext cx="5179" cy="387807"/>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99AAB8D-E5FA-1588-B15B-BA9DD11DF626}"/>
              </a:ext>
            </a:extLst>
          </p:cNvPr>
          <p:cNvSpPr txBox="1"/>
          <p:nvPr/>
        </p:nvSpPr>
        <p:spPr>
          <a:xfrm>
            <a:off x="286731" y="952573"/>
            <a:ext cx="4125938" cy="461665"/>
          </a:xfrm>
          <a:prstGeom prst="rect">
            <a:avLst/>
          </a:prstGeom>
          <a:noFill/>
        </p:spPr>
        <p:txBody>
          <a:bodyPr wrap="none" rtlCol="0">
            <a:spAutoFit/>
          </a:bodyPr>
          <a:lstStyle/>
          <a:p>
            <a:r>
              <a:rPr lang="en-US" sz="2400" b="1" dirty="0">
                <a:solidFill>
                  <a:srgbClr val="00FF00"/>
                </a:solidFill>
              </a:rPr>
              <a:t>Congressional Appropriation $ </a:t>
            </a:r>
          </a:p>
        </p:txBody>
      </p:sp>
    </p:spTree>
    <p:extLst>
      <p:ext uri="{BB962C8B-B14F-4D97-AF65-F5344CB8AC3E}">
        <p14:creationId xmlns:p14="http://schemas.microsoft.com/office/powerpoint/2010/main" val="2582247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3038" y="0"/>
            <a:ext cx="8544231" cy="1143000"/>
          </a:xfrm>
        </p:spPr>
        <p:txBody>
          <a:bodyPr/>
          <a:lstStyle/>
          <a:p>
            <a:pPr algn="l"/>
            <a:r>
              <a:rPr lang="en-US" dirty="0"/>
              <a:t>CT Flood Map Updates - Watersheds  </a:t>
            </a:r>
          </a:p>
        </p:txBody>
      </p:sp>
      <p:sp>
        <p:nvSpPr>
          <p:cNvPr id="10" name="Content Placeholder 9"/>
          <p:cNvSpPr>
            <a:spLocks noGrp="1"/>
          </p:cNvSpPr>
          <p:nvPr>
            <p:ph idx="1"/>
          </p:nvPr>
        </p:nvSpPr>
        <p:spPr>
          <a:xfrm>
            <a:off x="0" y="802434"/>
            <a:ext cx="9144000" cy="4898150"/>
          </a:xfrm>
        </p:spPr>
        <p:txBody>
          <a:bodyPr/>
          <a:lstStyle/>
          <a:p>
            <a:pPr marL="0" lvl="0" indent="0">
              <a:buNone/>
            </a:pPr>
            <a:r>
              <a:rPr lang="en-US" sz="4400" b="1" dirty="0">
                <a:solidFill>
                  <a:srgbClr val="00FF00"/>
                </a:solidFill>
              </a:rPr>
              <a:t>Quinebaug River Watershed </a:t>
            </a:r>
          </a:p>
          <a:p>
            <a:pPr marL="0" lvl="0" indent="0">
              <a:buNone/>
            </a:pPr>
            <a:r>
              <a:rPr lang="en-US" sz="3600" b="1" dirty="0">
                <a:solidFill>
                  <a:srgbClr val="00B0F0"/>
                </a:solidFill>
              </a:rPr>
              <a:t>New London County </a:t>
            </a:r>
            <a:r>
              <a:rPr lang="en-US" sz="3600" b="1" dirty="0">
                <a:solidFill>
                  <a:schemeClr val="bg1"/>
                </a:solidFill>
              </a:rPr>
              <a:t>– Griswold, Jewett City, Lisbon, North Stonington, Preston, </a:t>
            </a:r>
            <a:r>
              <a:rPr lang="en-US" sz="3600" b="1" dirty="0" err="1">
                <a:solidFill>
                  <a:schemeClr val="bg1"/>
                </a:solidFill>
              </a:rPr>
              <a:t>Voluntown</a:t>
            </a:r>
            <a:endParaRPr lang="en-US" sz="3600" b="1" dirty="0">
              <a:solidFill>
                <a:schemeClr val="bg1"/>
              </a:solidFill>
            </a:endParaRPr>
          </a:p>
          <a:p>
            <a:pPr marL="0" lvl="0" indent="0">
              <a:buNone/>
            </a:pPr>
            <a:r>
              <a:rPr lang="en-US" sz="3600" b="1" dirty="0">
                <a:solidFill>
                  <a:schemeClr val="bg1"/>
                </a:solidFill>
              </a:rPr>
              <a:t>	</a:t>
            </a:r>
            <a:r>
              <a:rPr lang="en-US" sz="3600" b="1" dirty="0">
                <a:solidFill>
                  <a:schemeClr val="accent2"/>
                </a:solidFill>
              </a:rPr>
              <a:t>Effective Maps August 1, 2023 </a:t>
            </a:r>
          </a:p>
          <a:p>
            <a:pPr marL="0" lvl="0" indent="0">
              <a:buNone/>
            </a:pPr>
            <a:r>
              <a:rPr lang="en-US" sz="3600" b="1" dirty="0">
                <a:solidFill>
                  <a:srgbClr val="00B0F0"/>
                </a:solidFill>
              </a:rPr>
              <a:t>Windham County </a:t>
            </a:r>
            <a:r>
              <a:rPr lang="en-US" sz="3600" b="1" dirty="0">
                <a:solidFill>
                  <a:schemeClr val="bg1"/>
                </a:solidFill>
              </a:rPr>
              <a:t>– Brooklyn, Danielson, Killingly, Plainfield, Pomfret, Putnam, Sterling, Thompson</a:t>
            </a:r>
          </a:p>
          <a:p>
            <a:pPr marL="0" lvl="0" indent="0">
              <a:buNone/>
            </a:pPr>
            <a:r>
              <a:rPr lang="en-US" sz="3600" b="1" dirty="0">
                <a:solidFill>
                  <a:schemeClr val="bg1"/>
                </a:solidFill>
              </a:rPr>
              <a:t>	</a:t>
            </a:r>
            <a:r>
              <a:rPr lang="en-US" sz="3600" b="1" dirty="0">
                <a:solidFill>
                  <a:schemeClr val="accent1">
                    <a:lumMod val="90000"/>
                  </a:schemeClr>
                </a:solidFill>
              </a:rPr>
              <a:t>Effective Maps September 7, 2023</a:t>
            </a:r>
          </a:p>
          <a:p>
            <a:pPr marL="0" indent="0">
              <a:buNone/>
            </a:pPr>
            <a:endParaRPr lang="en-US" sz="800" dirty="0">
              <a:solidFill>
                <a:srgbClr val="FFFF00"/>
              </a:solidFill>
            </a:endParaRPr>
          </a:p>
          <a:p>
            <a:pPr marL="0" indent="0">
              <a:buNone/>
            </a:pPr>
            <a:endParaRPr lang="en-US" b="1" dirty="0">
              <a:solidFill>
                <a:srgbClr val="00B050"/>
              </a:solidFill>
            </a:endParaRPr>
          </a:p>
          <a:p>
            <a:pPr lvl="0">
              <a:buNone/>
            </a:pPr>
            <a:endParaRPr lang="en-US" sz="2800" b="1" i="1" dirty="0">
              <a:solidFill>
                <a:srgbClr val="FF0000"/>
              </a:solidFill>
            </a:endParaRPr>
          </a:p>
        </p:txBody>
      </p:sp>
    </p:spTree>
    <p:extLst>
      <p:ext uri="{BB962C8B-B14F-4D97-AF65-F5344CB8AC3E}">
        <p14:creationId xmlns:p14="http://schemas.microsoft.com/office/powerpoint/2010/main" val="241183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3038" y="0"/>
            <a:ext cx="8544231" cy="1143000"/>
          </a:xfrm>
        </p:spPr>
        <p:txBody>
          <a:bodyPr/>
          <a:lstStyle/>
          <a:p>
            <a:pPr algn="l"/>
            <a:r>
              <a:rPr lang="en-US" dirty="0"/>
              <a:t>CT Flood Map Updates - Watersheds  </a:t>
            </a:r>
          </a:p>
        </p:txBody>
      </p:sp>
      <p:sp>
        <p:nvSpPr>
          <p:cNvPr id="10" name="Content Placeholder 9"/>
          <p:cNvSpPr>
            <a:spLocks noGrp="1"/>
          </p:cNvSpPr>
          <p:nvPr>
            <p:ph idx="1"/>
          </p:nvPr>
        </p:nvSpPr>
        <p:spPr>
          <a:xfrm>
            <a:off x="0" y="802434"/>
            <a:ext cx="9144000" cy="4898150"/>
          </a:xfrm>
        </p:spPr>
        <p:txBody>
          <a:bodyPr/>
          <a:lstStyle/>
          <a:p>
            <a:pPr marL="0" lvl="0" indent="0">
              <a:buNone/>
            </a:pPr>
            <a:r>
              <a:rPr lang="en-US" sz="3600" b="1" dirty="0">
                <a:solidFill>
                  <a:srgbClr val="00FF00"/>
                </a:solidFill>
              </a:rPr>
              <a:t>Saugatuck River Watershed </a:t>
            </a:r>
          </a:p>
          <a:p>
            <a:pPr marL="0" lvl="0" indent="0">
              <a:buNone/>
            </a:pPr>
            <a:r>
              <a:rPr lang="en-US" b="1" dirty="0">
                <a:solidFill>
                  <a:schemeClr val="bg1"/>
                </a:solidFill>
              </a:rPr>
              <a:t>20 communities in Fairfield County</a:t>
            </a:r>
          </a:p>
          <a:p>
            <a:pPr marL="0" lvl="0" indent="0">
              <a:buNone/>
            </a:pPr>
            <a:r>
              <a:rPr lang="en-US" b="1" dirty="0">
                <a:solidFill>
                  <a:schemeClr val="bg1"/>
                </a:solidFill>
              </a:rPr>
              <a:t>Preliminary maps/study end of May 31, 2023</a:t>
            </a:r>
          </a:p>
          <a:p>
            <a:pPr marL="0" lvl="0" indent="0">
              <a:buNone/>
            </a:pPr>
            <a:endParaRPr lang="en-US" sz="3600" b="1" dirty="0">
              <a:solidFill>
                <a:srgbClr val="FFFF00"/>
              </a:solidFill>
            </a:endParaRPr>
          </a:p>
          <a:p>
            <a:pPr marL="0" lvl="0" indent="0">
              <a:buNone/>
            </a:pPr>
            <a:r>
              <a:rPr lang="en-US" sz="3600" b="1" dirty="0">
                <a:solidFill>
                  <a:srgbClr val="00FF00"/>
                </a:solidFill>
              </a:rPr>
              <a:t>Farmington River Watershed</a:t>
            </a:r>
            <a:r>
              <a:rPr lang="en-US" b="1" dirty="0">
                <a:solidFill>
                  <a:srgbClr val="00FF00"/>
                </a:solidFill>
              </a:rPr>
              <a:t> </a:t>
            </a:r>
          </a:p>
          <a:p>
            <a:pPr marL="0" lvl="0" indent="0">
              <a:buNone/>
            </a:pPr>
            <a:r>
              <a:rPr lang="en-US" b="1" dirty="0">
                <a:solidFill>
                  <a:schemeClr val="bg1"/>
                </a:solidFill>
              </a:rPr>
              <a:t>23 communities in Hartford &amp; Litchfield Counties</a:t>
            </a:r>
          </a:p>
          <a:p>
            <a:pPr marL="0" lvl="0" indent="0">
              <a:buNone/>
            </a:pPr>
            <a:r>
              <a:rPr lang="en-US" b="1" dirty="0">
                <a:solidFill>
                  <a:schemeClr val="bg1"/>
                </a:solidFill>
              </a:rPr>
              <a:t>Hartford County – prelim maps/study June 1, 2023</a:t>
            </a:r>
          </a:p>
          <a:p>
            <a:pPr marL="0" lvl="0" indent="0">
              <a:buNone/>
            </a:pPr>
            <a:r>
              <a:rPr lang="en-US" b="1" dirty="0">
                <a:solidFill>
                  <a:schemeClr val="bg1"/>
                </a:solidFill>
              </a:rPr>
              <a:t>Litchfield County – prelim maps/study April 14, 2024</a:t>
            </a:r>
          </a:p>
          <a:p>
            <a:pPr marL="0" indent="0">
              <a:buNone/>
            </a:pPr>
            <a:endParaRPr lang="en-US" dirty="0">
              <a:solidFill>
                <a:schemeClr val="bg1"/>
              </a:solidFill>
            </a:endParaRPr>
          </a:p>
          <a:p>
            <a:pPr marL="0" indent="0">
              <a:buNone/>
            </a:pPr>
            <a:endParaRPr lang="en-US" b="1" dirty="0">
              <a:solidFill>
                <a:srgbClr val="00B050"/>
              </a:solidFill>
            </a:endParaRPr>
          </a:p>
          <a:p>
            <a:pPr lvl="0">
              <a:buNone/>
            </a:pPr>
            <a:endParaRPr lang="en-US" sz="2800" b="1" i="1" dirty="0">
              <a:solidFill>
                <a:srgbClr val="FF0000"/>
              </a:solidFill>
            </a:endParaRPr>
          </a:p>
        </p:txBody>
      </p:sp>
    </p:spTree>
    <p:extLst>
      <p:ext uri="{BB962C8B-B14F-4D97-AF65-F5344CB8AC3E}">
        <p14:creationId xmlns:p14="http://schemas.microsoft.com/office/powerpoint/2010/main" val="107141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3038" y="0"/>
            <a:ext cx="8544231" cy="1143000"/>
          </a:xfrm>
        </p:spPr>
        <p:txBody>
          <a:bodyPr/>
          <a:lstStyle/>
          <a:p>
            <a:pPr algn="l"/>
            <a:r>
              <a:rPr lang="en-US" dirty="0"/>
              <a:t>CT Flood Map Updates - Watersheds  </a:t>
            </a:r>
          </a:p>
        </p:txBody>
      </p:sp>
      <p:sp>
        <p:nvSpPr>
          <p:cNvPr id="10" name="Content Placeholder 9"/>
          <p:cNvSpPr>
            <a:spLocks noGrp="1"/>
          </p:cNvSpPr>
          <p:nvPr>
            <p:ph idx="1"/>
          </p:nvPr>
        </p:nvSpPr>
        <p:spPr>
          <a:xfrm>
            <a:off x="0" y="802434"/>
            <a:ext cx="9144000" cy="4898150"/>
          </a:xfrm>
        </p:spPr>
        <p:txBody>
          <a:bodyPr/>
          <a:lstStyle/>
          <a:p>
            <a:pPr marL="0" lvl="0" indent="0">
              <a:buNone/>
            </a:pPr>
            <a:r>
              <a:rPr lang="en-US" sz="3600" b="1" dirty="0">
                <a:solidFill>
                  <a:srgbClr val="00FF00"/>
                </a:solidFill>
              </a:rPr>
              <a:t>Thames River Watershed </a:t>
            </a:r>
          </a:p>
          <a:p>
            <a:pPr marL="0" lvl="0" indent="0">
              <a:buNone/>
            </a:pPr>
            <a:r>
              <a:rPr lang="en-US" b="1" dirty="0">
                <a:solidFill>
                  <a:schemeClr val="bg1"/>
                </a:solidFill>
              </a:rPr>
              <a:t>16 communities in New London County</a:t>
            </a:r>
          </a:p>
          <a:p>
            <a:pPr marL="0" lvl="0" indent="0">
              <a:buNone/>
            </a:pPr>
            <a:r>
              <a:rPr lang="en-US" b="1" dirty="0">
                <a:solidFill>
                  <a:schemeClr val="bg1"/>
                </a:solidFill>
              </a:rPr>
              <a:t>Work maps June 20, 2023</a:t>
            </a:r>
          </a:p>
          <a:p>
            <a:pPr marL="0" lvl="0" indent="0">
              <a:buNone/>
            </a:pPr>
            <a:endParaRPr lang="en-US" sz="3600" b="1" dirty="0">
              <a:solidFill>
                <a:srgbClr val="FFFF00"/>
              </a:solidFill>
            </a:endParaRPr>
          </a:p>
          <a:p>
            <a:pPr marL="0" lvl="0" indent="0">
              <a:buNone/>
            </a:pPr>
            <a:r>
              <a:rPr lang="en-US" sz="3600" b="1" dirty="0">
                <a:solidFill>
                  <a:srgbClr val="00FF00"/>
                </a:solidFill>
              </a:rPr>
              <a:t>Shetucket River Watershed</a:t>
            </a:r>
            <a:r>
              <a:rPr lang="en-US" b="1" dirty="0">
                <a:solidFill>
                  <a:srgbClr val="00FF00"/>
                </a:solidFill>
              </a:rPr>
              <a:t> </a:t>
            </a:r>
          </a:p>
          <a:p>
            <a:pPr marL="0" lvl="0" indent="0">
              <a:buNone/>
            </a:pPr>
            <a:r>
              <a:rPr lang="en-US" b="1" dirty="0">
                <a:solidFill>
                  <a:schemeClr val="bg1"/>
                </a:solidFill>
              </a:rPr>
              <a:t>23 communities in New London, Tolland and Windham Counties</a:t>
            </a:r>
          </a:p>
          <a:p>
            <a:pPr marL="0" lvl="0" indent="0">
              <a:buNone/>
            </a:pPr>
            <a:r>
              <a:rPr lang="en-US" b="1" dirty="0">
                <a:solidFill>
                  <a:schemeClr val="bg1"/>
                </a:solidFill>
              </a:rPr>
              <a:t>Work maps June 20, 2023</a:t>
            </a:r>
          </a:p>
          <a:p>
            <a:pPr marL="0" indent="0">
              <a:buNone/>
            </a:pPr>
            <a:endParaRPr lang="en-US" dirty="0">
              <a:solidFill>
                <a:schemeClr val="bg1"/>
              </a:solidFill>
            </a:endParaRPr>
          </a:p>
          <a:p>
            <a:pPr marL="0" indent="0">
              <a:buNone/>
            </a:pPr>
            <a:endParaRPr lang="en-US" b="1" dirty="0">
              <a:solidFill>
                <a:srgbClr val="00B050"/>
              </a:solidFill>
            </a:endParaRPr>
          </a:p>
          <a:p>
            <a:pPr lvl="0">
              <a:buNone/>
            </a:pPr>
            <a:endParaRPr lang="en-US" sz="2800" b="1" i="1" dirty="0">
              <a:solidFill>
                <a:srgbClr val="FF0000"/>
              </a:solidFill>
            </a:endParaRPr>
          </a:p>
        </p:txBody>
      </p:sp>
    </p:spTree>
    <p:extLst>
      <p:ext uri="{BB962C8B-B14F-4D97-AF65-F5344CB8AC3E}">
        <p14:creationId xmlns:p14="http://schemas.microsoft.com/office/powerpoint/2010/main" val="1382887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3038" y="0"/>
            <a:ext cx="8544231" cy="1143000"/>
          </a:xfrm>
        </p:spPr>
        <p:txBody>
          <a:bodyPr/>
          <a:lstStyle/>
          <a:p>
            <a:pPr algn="l"/>
            <a:r>
              <a:rPr lang="en-US" dirty="0"/>
              <a:t>CT Flood Map Updates - Watersheds  </a:t>
            </a:r>
          </a:p>
        </p:txBody>
      </p:sp>
      <p:sp>
        <p:nvSpPr>
          <p:cNvPr id="10" name="Content Placeholder 9"/>
          <p:cNvSpPr>
            <a:spLocks noGrp="1"/>
          </p:cNvSpPr>
          <p:nvPr>
            <p:ph idx="1"/>
          </p:nvPr>
        </p:nvSpPr>
        <p:spPr>
          <a:xfrm>
            <a:off x="0" y="802434"/>
            <a:ext cx="9144000" cy="4898150"/>
          </a:xfrm>
        </p:spPr>
        <p:txBody>
          <a:bodyPr/>
          <a:lstStyle/>
          <a:p>
            <a:pPr marL="0" lvl="0" indent="0">
              <a:buNone/>
            </a:pPr>
            <a:r>
              <a:rPr lang="en-US" sz="3600" b="1" dirty="0">
                <a:solidFill>
                  <a:srgbClr val="00FF00"/>
                </a:solidFill>
              </a:rPr>
              <a:t>Housatonic River Watershed </a:t>
            </a:r>
          </a:p>
          <a:p>
            <a:pPr marL="0" lvl="0" indent="0">
              <a:buNone/>
            </a:pPr>
            <a:r>
              <a:rPr lang="en-US" sz="2800" b="1" dirty="0">
                <a:solidFill>
                  <a:schemeClr val="bg1"/>
                </a:solidFill>
              </a:rPr>
              <a:t>54 communities in Fairfield, Hartford, Litchfield &amp; New Haven Counties</a:t>
            </a:r>
          </a:p>
          <a:p>
            <a:pPr marL="0" lvl="0" indent="0">
              <a:buNone/>
            </a:pPr>
            <a:r>
              <a:rPr lang="en-US" sz="2800" b="1" dirty="0">
                <a:solidFill>
                  <a:schemeClr val="bg1"/>
                </a:solidFill>
              </a:rPr>
              <a:t>Includes levee study on Naugatuck River (Ansonia &amp; Derby)</a:t>
            </a:r>
          </a:p>
          <a:p>
            <a:pPr marL="0" lvl="0" indent="0">
              <a:buNone/>
            </a:pPr>
            <a:r>
              <a:rPr lang="en-US" sz="2800" b="1" dirty="0">
                <a:solidFill>
                  <a:schemeClr val="bg1"/>
                </a:solidFill>
              </a:rPr>
              <a:t>Work maps December 6, 2023</a:t>
            </a:r>
          </a:p>
          <a:p>
            <a:pPr marL="0" lvl="0" indent="0">
              <a:buNone/>
            </a:pPr>
            <a:r>
              <a:rPr lang="en-US" sz="3600" b="1" dirty="0">
                <a:solidFill>
                  <a:srgbClr val="00FF00"/>
                </a:solidFill>
              </a:rPr>
              <a:t>Lower Connecticut River Watershed</a:t>
            </a:r>
            <a:r>
              <a:rPr lang="en-US" b="1" dirty="0">
                <a:solidFill>
                  <a:srgbClr val="00FF00"/>
                </a:solidFill>
              </a:rPr>
              <a:t> </a:t>
            </a:r>
          </a:p>
          <a:p>
            <a:pPr marL="0" lvl="0" indent="0">
              <a:buNone/>
            </a:pPr>
            <a:r>
              <a:rPr lang="en-US" sz="2800" b="1" dirty="0">
                <a:solidFill>
                  <a:schemeClr val="bg1"/>
                </a:solidFill>
              </a:rPr>
              <a:t>45 communities in Hartford, Middlesex, New London and Tolland Counties</a:t>
            </a:r>
          </a:p>
          <a:p>
            <a:pPr marL="0" lvl="0" indent="0">
              <a:buNone/>
            </a:pPr>
            <a:r>
              <a:rPr lang="en-US" sz="2800" b="1" dirty="0">
                <a:solidFill>
                  <a:schemeClr val="bg1"/>
                </a:solidFill>
              </a:rPr>
              <a:t>Work maps September 12, 2023</a:t>
            </a:r>
          </a:p>
          <a:p>
            <a:pPr marL="0" indent="0">
              <a:buNone/>
            </a:pPr>
            <a:endParaRPr lang="en-US" dirty="0">
              <a:solidFill>
                <a:schemeClr val="bg1"/>
              </a:solidFill>
            </a:endParaRPr>
          </a:p>
          <a:p>
            <a:pPr marL="0" indent="0">
              <a:buNone/>
            </a:pPr>
            <a:endParaRPr lang="en-US" b="1" dirty="0">
              <a:solidFill>
                <a:srgbClr val="00B050"/>
              </a:solidFill>
            </a:endParaRPr>
          </a:p>
          <a:p>
            <a:pPr lvl="0">
              <a:buNone/>
            </a:pPr>
            <a:endParaRPr lang="en-US" sz="2800" b="1" i="1" dirty="0">
              <a:solidFill>
                <a:srgbClr val="FF0000"/>
              </a:solidFill>
            </a:endParaRPr>
          </a:p>
        </p:txBody>
      </p:sp>
    </p:spTree>
    <p:extLst>
      <p:ext uri="{BB962C8B-B14F-4D97-AF65-F5344CB8AC3E}">
        <p14:creationId xmlns:p14="http://schemas.microsoft.com/office/powerpoint/2010/main" val="4101315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3038" y="0"/>
            <a:ext cx="8544231" cy="1143000"/>
          </a:xfrm>
        </p:spPr>
        <p:txBody>
          <a:bodyPr/>
          <a:lstStyle/>
          <a:p>
            <a:pPr algn="l"/>
            <a:r>
              <a:rPr lang="en-US" dirty="0"/>
              <a:t>CT Flood Map Updates – Coastal </a:t>
            </a:r>
          </a:p>
        </p:txBody>
      </p:sp>
      <p:sp>
        <p:nvSpPr>
          <p:cNvPr id="10" name="Content Placeholder 9"/>
          <p:cNvSpPr>
            <a:spLocks noGrp="1"/>
          </p:cNvSpPr>
          <p:nvPr>
            <p:ph idx="1"/>
          </p:nvPr>
        </p:nvSpPr>
        <p:spPr>
          <a:xfrm>
            <a:off x="0" y="802434"/>
            <a:ext cx="9144000" cy="4898150"/>
          </a:xfrm>
        </p:spPr>
        <p:txBody>
          <a:bodyPr/>
          <a:lstStyle/>
          <a:p>
            <a:pPr marL="0" lvl="0" indent="0">
              <a:buNone/>
            </a:pPr>
            <a:r>
              <a:rPr lang="en-US" sz="3600" b="1" dirty="0">
                <a:solidFill>
                  <a:srgbClr val="FFFF00"/>
                </a:solidFill>
              </a:rPr>
              <a:t>Coastal Erosion Study  </a:t>
            </a:r>
          </a:p>
          <a:p>
            <a:pPr marL="0" lvl="0" indent="0">
              <a:buNone/>
            </a:pPr>
            <a:r>
              <a:rPr lang="en-US" sz="2800" b="1" dirty="0">
                <a:solidFill>
                  <a:schemeClr val="bg1"/>
                </a:solidFill>
              </a:rPr>
              <a:t>Non-regulatory product to be used for planning purposes.</a:t>
            </a:r>
          </a:p>
          <a:p>
            <a:pPr marL="0" lvl="0" indent="0">
              <a:buNone/>
            </a:pPr>
            <a:r>
              <a:rPr lang="en-US" sz="2800" b="1" dirty="0">
                <a:solidFill>
                  <a:schemeClr val="bg1"/>
                </a:solidFill>
              </a:rPr>
              <a:t>Covers all coastal towns in Connecticut.</a:t>
            </a:r>
          </a:p>
          <a:p>
            <a:pPr marL="0" lvl="0" indent="0">
              <a:buNone/>
            </a:pPr>
            <a:r>
              <a:rPr lang="en-US" sz="2800" b="1" dirty="0">
                <a:solidFill>
                  <a:schemeClr val="bg1"/>
                </a:solidFill>
              </a:rPr>
              <a:t>FEMA Contractor doing field work in New London County week of May 22, 2023, and other counties June-July 2023.</a:t>
            </a:r>
          </a:p>
          <a:p>
            <a:pPr marL="0" lvl="0" indent="0">
              <a:buNone/>
            </a:pPr>
            <a:endParaRPr lang="en-US" sz="3600" b="1" dirty="0">
              <a:solidFill>
                <a:srgbClr val="FFFF00"/>
              </a:solidFill>
            </a:endParaRPr>
          </a:p>
          <a:p>
            <a:pPr marL="0" lvl="0" indent="0">
              <a:buNone/>
            </a:pPr>
            <a:r>
              <a:rPr lang="en-US" sz="3600" b="1" dirty="0">
                <a:solidFill>
                  <a:srgbClr val="FFFF00"/>
                </a:solidFill>
              </a:rPr>
              <a:t>Coastal Re-Mapping</a:t>
            </a:r>
            <a:r>
              <a:rPr lang="en-US" b="1" dirty="0">
                <a:solidFill>
                  <a:srgbClr val="FFFF00"/>
                </a:solidFill>
              </a:rPr>
              <a:t> Study</a:t>
            </a:r>
          </a:p>
          <a:p>
            <a:pPr marL="0" lvl="0" indent="0">
              <a:buNone/>
            </a:pPr>
            <a:r>
              <a:rPr lang="en-US" sz="2800" b="1" dirty="0">
                <a:solidFill>
                  <a:schemeClr val="bg1"/>
                </a:solidFill>
              </a:rPr>
              <a:t>FEMA will be staring a new coastal remapping study soon, final effective maps are years away </a:t>
            </a:r>
            <a:endParaRPr lang="en-US" dirty="0">
              <a:solidFill>
                <a:schemeClr val="bg1"/>
              </a:solidFill>
            </a:endParaRPr>
          </a:p>
          <a:p>
            <a:pPr marL="0" indent="0">
              <a:buNone/>
            </a:pPr>
            <a:endParaRPr lang="en-US" b="1" dirty="0">
              <a:solidFill>
                <a:srgbClr val="00B050"/>
              </a:solidFill>
            </a:endParaRPr>
          </a:p>
          <a:p>
            <a:pPr lvl="0">
              <a:buNone/>
            </a:pPr>
            <a:endParaRPr lang="en-US" sz="2800" b="1" i="1" dirty="0">
              <a:solidFill>
                <a:srgbClr val="FF0000"/>
              </a:solidFill>
            </a:endParaRPr>
          </a:p>
        </p:txBody>
      </p:sp>
    </p:spTree>
    <p:extLst>
      <p:ext uri="{BB962C8B-B14F-4D97-AF65-F5344CB8AC3E}">
        <p14:creationId xmlns:p14="http://schemas.microsoft.com/office/powerpoint/2010/main" val="1825470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0"/>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defRPr/>
            </a:pPr>
            <a:endParaRPr lang="en-US" sz="1400" dirty="0">
              <a:solidFill>
                <a:srgbClr val="FFFFFF"/>
              </a:solidFill>
              <a:effectLst>
                <a:outerShdw blurRad="38100" dist="38100" dir="2700000" algn="tl">
                  <a:srgbClr val="000000"/>
                </a:outerShdw>
              </a:effectLst>
            </a:endParaRPr>
          </a:p>
        </p:txBody>
      </p:sp>
      <p:sp>
        <p:nvSpPr>
          <p:cNvPr id="8195" name="Rectangle 2"/>
          <p:cNvSpPr>
            <a:spLocks noGrp="1" noChangeArrowheads="1"/>
          </p:cNvSpPr>
          <p:nvPr>
            <p:ph type="ctrTitle"/>
          </p:nvPr>
        </p:nvSpPr>
        <p:spPr>
          <a:xfrm>
            <a:off x="-1" y="0"/>
            <a:ext cx="8995719" cy="1143000"/>
          </a:xfrm>
        </p:spPr>
        <p:txBody>
          <a:bodyPr/>
          <a:lstStyle/>
          <a:p>
            <a:pPr eaLnBrk="1" hangingPunct="1"/>
            <a:r>
              <a:rPr lang="en-US" dirty="0"/>
              <a:t>Where can I get a FIRM or FIS?</a:t>
            </a:r>
            <a:endParaRPr lang="en-US" i="1" dirty="0"/>
          </a:p>
        </p:txBody>
      </p:sp>
      <p:pic>
        <p:nvPicPr>
          <p:cNvPr id="8198" name="Picture 10" descr="MSC logo"/>
          <p:cNvPicPr>
            <a:picLocks noChangeAspect="1" noChangeArrowheads="1"/>
          </p:cNvPicPr>
          <p:nvPr/>
        </p:nvPicPr>
        <p:blipFill>
          <a:blip r:embed="rId3" cstate="print"/>
          <a:srcRect/>
          <a:stretch>
            <a:fillRect/>
          </a:stretch>
        </p:blipFill>
        <p:spPr bwMode="auto">
          <a:xfrm>
            <a:off x="557170" y="2026465"/>
            <a:ext cx="4819650" cy="2743200"/>
          </a:xfrm>
          <a:prstGeom prst="rect">
            <a:avLst/>
          </a:prstGeom>
          <a:noFill/>
          <a:ln w="9525">
            <a:noFill/>
            <a:miter lim="800000"/>
            <a:headEnd/>
            <a:tailEnd/>
          </a:ln>
        </p:spPr>
      </p:pic>
      <p:sp>
        <p:nvSpPr>
          <p:cNvPr id="2" name="TextBox 1"/>
          <p:cNvSpPr txBox="1"/>
          <p:nvPr/>
        </p:nvSpPr>
        <p:spPr>
          <a:xfrm>
            <a:off x="1309817" y="996949"/>
            <a:ext cx="6310184" cy="584775"/>
          </a:xfrm>
          <a:prstGeom prst="rect">
            <a:avLst/>
          </a:prstGeom>
          <a:noFill/>
        </p:spPr>
        <p:txBody>
          <a:bodyPr wrap="square" rtlCol="0">
            <a:spAutoFit/>
          </a:bodyPr>
          <a:lstStyle/>
          <a:p>
            <a:r>
              <a:rPr lang="en-US" sz="3200" dirty="0">
                <a:solidFill>
                  <a:schemeClr val="bg1"/>
                </a:solidFill>
              </a:rPr>
              <a:t>https://msc.fema.gov/portal/home</a:t>
            </a:r>
          </a:p>
        </p:txBody>
      </p:sp>
      <p:pic>
        <p:nvPicPr>
          <p:cNvPr id="9" name="Picture 5" descr="riqg_p9_coll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782415"/>
            <a:ext cx="31242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D73E5B3-D02C-48D2-B01A-97B53740197F}"/>
              </a:ext>
            </a:extLst>
          </p:cNvPr>
          <p:cNvSpPr txBox="1"/>
          <p:nvPr/>
        </p:nvSpPr>
        <p:spPr>
          <a:xfrm>
            <a:off x="223206" y="5006799"/>
            <a:ext cx="5524451" cy="646331"/>
          </a:xfrm>
          <a:prstGeom prst="rect">
            <a:avLst/>
          </a:prstGeom>
          <a:noFill/>
        </p:spPr>
        <p:txBody>
          <a:bodyPr wrap="square" rtlCol="0">
            <a:spAutoFit/>
          </a:bodyPr>
          <a:lstStyle/>
          <a:p>
            <a:r>
              <a:rPr lang="en-US" dirty="0">
                <a:solidFill>
                  <a:schemeClr val="bg1"/>
                </a:solidFill>
              </a:rPr>
              <a:t>Hard copy in town hall- planning, zoning, engineering, building, town clerk, can reprint from MSC</a:t>
            </a:r>
          </a:p>
        </p:txBody>
      </p:sp>
    </p:spTree>
    <p:extLst>
      <p:ext uri="{BB962C8B-B14F-4D97-AF65-F5344CB8AC3E}">
        <p14:creationId xmlns:p14="http://schemas.microsoft.com/office/powerpoint/2010/main" val="3492733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7669" y="0"/>
            <a:ext cx="8229600" cy="1143000"/>
          </a:xfrm>
        </p:spPr>
        <p:txBody>
          <a:bodyPr/>
          <a:lstStyle/>
          <a:p>
            <a:pPr algn="l"/>
            <a:r>
              <a:rPr lang="en-US" dirty="0"/>
              <a:t>Floodplain Regulations</a:t>
            </a:r>
          </a:p>
        </p:txBody>
      </p:sp>
      <p:sp>
        <p:nvSpPr>
          <p:cNvPr id="10" name="Content Placeholder 9"/>
          <p:cNvSpPr>
            <a:spLocks noGrp="1"/>
          </p:cNvSpPr>
          <p:nvPr>
            <p:ph idx="1"/>
          </p:nvPr>
        </p:nvSpPr>
        <p:spPr>
          <a:xfrm>
            <a:off x="263610" y="856735"/>
            <a:ext cx="8880389" cy="4712043"/>
          </a:xfrm>
        </p:spPr>
        <p:txBody>
          <a:bodyPr/>
          <a:lstStyle/>
          <a:p>
            <a:r>
              <a:rPr lang="en-US" dirty="0">
                <a:solidFill>
                  <a:schemeClr val="bg1"/>
                </a:solidFill>
              </a:rPr>
              <a:t>To participate in the NFIP, municipality must adopt and enforce floodplain management regulations or ordinance that meet FEMA minimum standards</a:t>
            </a:r>
          </a:p>
          <a:p>
            <a:r>
              <a:rPr lang="en-US" b="1" dirty="0">
                <a:solidFill>
                  <a:srgbClr val="FFFF00"/>
                </a:solidFill>
              </a:rPr>
              <a:t>Currently, </a:t>
            </a:r>
            <a:r>
              <a:rPr lang="en-US" b="1" u="sng" dirty="0">
                <a:solidFill>
                  <a:srgbClr val="FF0000"/>
                </a:solidFill>
              </a:rPr>
              <a:t>ALL</a:t>
            </a:r>
            <a:r>
              <a:rPr lang="en-US" b="1" dirty="0">
                <a:solidFill>
                  <a:srgbClr val="FFFF00"/>
                </a:solidFill>
              </a:rPr>
              <a:t> Connecticut municipalities participates in the NFIP!  </a:t>
            </a:r>
          </a:p>
          <a:p>
            <a:pPr lvl="1"/>
            <a:r>
              <a:rPr lang="en-US" b="1" dirty="0">
                <a:solidFill>
                  <a:srgbClr val="00FF00"/>
                </a:solidFill>
              </a:rPr>
              <a:t>Mortgages (Mandatory Purchase Requirement)</a:t>
            </a:r>
          </a:p>
          <a:p>
            <a:pPr lvl="1"/>
            <a:r>
              <a:rPr lang="en-US" b="1" dirty="0">
                <a:solidFill>
                  <a:srgbClr val="00FF00"/>
                </a:solidFill>
              </a:rPr>
              <a:t>Federal Disaster Assistance for community (Public Assistance – PA $$$)                                  </a:t>
            </a:r>
          </a:p>
        </p:txBody>
      </p:sp>
    </p:spTree>
    <p:extLst>
      <p:ext uri="{BB962C8B-B14F-4D97-AF65-F5344CB8AC3E}">
        <p14:creationId xmlns:p14="http://schemas.microsoft.com/office/powerpoint/2010/main" val="4077917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7669" y="0"/>
            <a:ext cx="8229600" cy="1143000"/>
          </a:xfrm>
        </p:spPr>
        <p:txBody>
          <a:bodyPr/>
          <a:lstStyle/>
          <a:p>
            <a:pPr algn="l"/>
            <a:r>
              <a:rPr lang="en-US" dirty="0"/>
              <a:t>Permits </a:t>
            </a:r>
            <a:r>
              <a:rPr lang="en-US"/>
              <a:t>and Enforcement</a:t>
            </a:r>
            <a:endParaRPr lang="en-US" dirty="0"/>
          </a:p>
        </p:txBody>
      </p:sp>
      <p:sp>
        <p:nvSpPr>
          <p:cNvPr id="10" name="Content Placeholder 9"/>
          <p:cNvSpPr>
            <a:spLocks noGrp="1"/>
          </p:cNvSpPr>
          <p:nvPr>
            <p:ph idx="1"/>
          </p:nvPr>
        </p:nvSpPr>
        <p:spPr>
          <a:xfrm>
            <a:off x="74141" y="856735"/>
            <a:ext cx="4588475" cy="3733800"/>
          </a:xfrm>
        </p:spPr>
        <p:txBody>
          <a:bodyPr/>
          <a:lstStyle/>
          <a:p>
            <a:r>
              <a:rPr lang="en-US" dirty="0">
                <a:solidFill>
                  <a:schemeClr val="bg1"/>
                </a:solidFill>
              </a:rPr>
              <a:t>Municipality enforces the federal NFIP standards through local zoning and building permit process</a:t>
            </a:r>
          </a:p>
          <a:p>
            <a:pPr lvl="1"/>
            <a:r>
              <a:rPr lang="en-US" sz="2400" b="1" dirty="0">
                <a:solidFill>
                  <a:srgbClr val="FFFF00"/>
                </a:solidFill>
              </a:rPr>
              <a:t>Zoning Permit</a:t>
            </a:r>
          </a:p>
          <a:p>
            <a:pPr lvl="1"/>
            <a:r>
              <a:rPr lang="en-US" sz="2400" b="1" dirty="0">
                <a:solidFill>
                  <a:srgbClr val="FFFF00"/>
                </a:solidFill>
              </a:rPr>
              <a:t>Development Permit</a:t>
            </a:r>
          </a:p>
          <a:p>
            <a:pPr lvl="1"/>
            <a:r>
              <a:rPr lang="en-US" sz="2400" b="1" dirty="0">
                <a:solidFill>
                  <a:srgbClr val="FFFF00"/>
                </a:solidFill>
              </a:rPr>
              <a:t>Building Permit</a:t>
            </a:r>
          </a:p>
          <a:p>
            <a:pPr lvl="1"/>
            <a:r>
              <a:rPr lang="en-US" sz="2400" b="1" dirty="0">
                <a:solidFill>
                  <a:srgbClr val="FFFF00"/>
                </a:solidFill>
              </a:rPr>
              <a:t>Land Use Permit</a:t>
            </a:r>
          </a:p>
          <a:p>
            <a:pPr lvl="1"/>
            <a:r>
              <a:rPr lang="en-US" sz="2400" b="1" dirty="0">
                <a:solidFill>
                  <a:srgbClr val="FFFF00"/>
                </a:solidFill>
              </a:rPr>
              <a:t>Floodplain Permit</a:t>
            </a:r>
          </a:p>
        </p:txBody>
      </p:sp>
      <p:pic>
        <p:nvPicPr>
          <p:cNvPr id="4" name="Picture 20" descr="C:\present\nfip1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060" y="856735"/>
            <a:ext cx="4578940" cy="511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527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EBB2-A369-1B7C-CB88-4619283DCEC1}"/>
              </a:ext>
            </a:extLst>
          </p:cNvPr>
          <p:cNvSpPr>
            <a:spLocks noGrp="1"/>
          </p:cNvSpPr>
          <p:nvPr>
            <p:ph type="title"/>
          </p:nvPr>
        </p:nvSpPr>
        <p:spPr>
          <a:xfrm>
            <a:off x="159026" y="188843"/>
            <a:ext cx="8984974" cy="4353340"/>
          </a:xfrm>
        </p:spPr>
        <p:txBody>
          <a:bodyPr/>
          <a:lstStyle/>
          <a:p>
            <a:r>
              <a:rPr lang="en-US" b="1" dirty="0">
                <a:solidFill>
                  <a:schemeClr val="accent1">
                    <a:lumMod val="75000"/>
                  </a:schemeClr>
                </a:solidFill>
              </a:rPr>
              <a:t>Certified Floodplain Manager (CFM)</a:t>
            </a:r>
            <a:br>
              <a:rPr lang="en-US" sz="2800" b="1" dirty="0">
                <a:solidFill>
                  <a:schemeClr val="accent1">
                    <a:lumMod val="75000"/>
                  </a:schemeClr>
                </a:solidFill>
              </a:rPr>
            </a:br>
            <a:br>
              <a:rPr lang="en-US" sz="2800" b="1" dirty="0">
                <a:solidFill>
                  <a:schemeClr val="accent1">
                    <a:lumMod val="75000"/>
                  </a:schemeClr>
                </a:solidFill>
              </a:rPr>
            </a:br>
            <a:r>
              <a:rPr lang="en-US" sz="3600" b="1" i="1" dirty="0">
                <a:solidFill>
                  <a:schemeClr val="bg1"/>
                </a:solidFill>
              </a:rPr>
              <a:t>This workshop is pre-approved for </a:t>
            </a:r>
            <a:br>
              <a:rPr lang="en-US" sz="3600" b="1" i="1" dirty="0">
                <a:solidFill>
                  <a:schemeClr val="bg1"/>
                </a:solidFill>
              </a:rPr>
            </a:br>
            <a:r>
              <a:rPr lang="en-US" sz="3600" b="1" i="1" dirty="0">
                <a:solidFill>
                  <a:schemeClr val="accent1">
                    <a:lumMod val="75000"/>
                  </a:schemeClr>
                </a:solidFill>
              </a:rPr>
              <a:t>6 Continuing Education Credits (CEC) </a:t>
            </a:r>
            <a:r>
              <a:rPr lang="en-US" sz="3600" b="1" i="1" dirty="0">
                <a:solidFill>
                  <a:schemeClr val="bg1"/>
                </a:solidFill>
              </a:rPr>
              <a:t>from Association of State Floodplain Managers (ASFPM)</a:t>
            </a:r>
          </a:p>
        </p:txBody>
      </p:sp>
      <p:pic>
        <p:nvPicPr>
          <p:cNvPr id="4" name="Picture 3" descr="Logo, company name&#10;&#10;Description automatically generated">
            <a:extLst>
              <a:ext uri="{FF2B5EF4-FFF2-40B4-BE49-F238E27FC236}">
                <a16:creationId xmlns:a16="http://schemas.microsoft.com/office/drawing/2014/main" id="{49B23489-E35B-09B6-27DA-FCDCE47D0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183" y="3640459"/>
            <a:ext cx="4287513" cy="3028698"/>
          </a:xfrm>
          <a:prstGeom prst="rect">
            <a:avLst/>
          </a:prstGeom>
        </p:spPr>
      </p:pic>
    </p:spTree>
    <p:extLst>
      <p:ext uri="{BB962C8B-B14F-4D97-AF65-F5344CB8AC3E}">
        <p14:creationId xmlns:p14="http://schemas.microsoft.com/office/powerpoint/2010/main" val="4097881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664" y="0"/>
            <a:ext cx="9086335" cy="1143000"/>
          </a:xfrm>
        </p:spPr>
        <p:txBody>
          <a:bodyPr/>
          <a:lstStyle/>
          <a:p>
            <a:pPr algn="l"/>
            <a:r>
              <a:rPr lang="en-US" sz="4000" dirty="0"/>
              <a:t>State Building Code Update </a:t>
            </a:r>
          </a:p>
        </p:txBody>
      </p:sp>
      <p:sp>
        <p:nvSpPr>
          <p:cNvPr id="10" name="Content Placeholder 9"/>
          <p:cNvSpPr>
            <a:spLocks noGrp="1"/>
          </p:cNvSpPr>
          <p:nvPr>
            <p:ph idx="1"/>
          </p:nvPr>
        </p:nvSpPr>
        <p:spPr>
          <a:xfrm>
            <a:off x="444842" y="790833"/>
            <a:ext cx="8509687" cy="4852086"/>
          </a:xfrm>
        </p:spPr>
        <p:txBody>
          <a:bodyPr/>
          <a:lstStyle/>
          <a:p>
            <a:pPr>
              <a:spcBef>
                <a:spcPct val="50000"/>
              </a:spcBef>
              <a:buClr>
                <a:schemeClr val="bg1"/>
              </a:buClr>
            </a:pPr>
            <a:r>
              <a:rPr lang="en-US" altLang="en-US" sz="2200" dirty="0">
                <a:solidFill>
                  <a:schemeClr val="bg1"/>
                </a:solidFill>
              </a:rPr>
              <a:t>2015 International Residential Code (IRC) adopted October 1, 2018</a:t>
            </a:r>
          </a:p>
          <a:p>
            <a:pPr>
              <a:spcBef>
                <a:spcPct val="50000"/>
              </a:spcBef>
              <a:buClr>
                <a:schemeClr val="bg1"/>
              </a:buClr>
            </a:pPr>
            <a:r>
              <a:rPr lang="en-US" altLang="en-US" sz="2200" dirty="0">
                <a:solidFill>
                  <a:schemeClr val="bg1"/>
                </a:solidFill>
              </a:rPr>
              <a:t>2021 IRC adopted October 1, 2022</a:t>
            </a:r>
          </a:p>
          <a:p>
            <a:pPr>
              <a:spcBef>
                <a:spcPct val="50000"/>
              </a:spcBef>
              <a:buClr>
                <a:schemeClr val="bg1"/>
              </a:buClr>
            </a:pPr>
            <a:r>
              <a:rPr lang="en-US" altLang="en-US" sz="2200" dirty="0">
                <a:solidFill>
                  <a:schemeClr val="bg1"/>
                </a:solidFill>
              </a:rPr>
              <a:t>Section R322, Flood-Resistant Construction</a:t>
            </a:r>
          </a:p>
          <a:p>
            <a:pPr lvl="1">
              <a:spcBef>
                <a:spcPct val="50000"/>
              </a:spcBef>
              <a:buClr>
                <a:schemeClr val="bg1"/>
              </a:buClr>
            </a:pPr>
            <a:r>
              <a:rPr lang="en-US" altLang="en-US" sz="2200" b="1" dirty="0">
                <a:solidFill>
                  <a:schemeClr val="accent2">
                    <a:lumMod val="75000"/>
                  </a:schemeClr>
                </a:solidFill>
              </a:rPr>
              <a:t>AE and A Zones – Lowest floor elevated to BFE plus 1 foot</a:t>
            </a:r>
          </a:p>
          <a:p>
            <a:pPr lvl="1">
              <a:spcBef>
                <a:spcPct val="50000"/>
              </a:spcBef>
              <a:buClr>
                <a:schemeClr val="bg1"/>
              </a:buClr>
            </a:pPr>
            <a:r>
              <a:rPr lang="en-US" altLang="en-US" sz="2200" b="1" dirty="0">
                <a:solidFill>
                  <a:schemeClr val="accent2">
                    <a:lumMod val="75000"/>
                  </a:schemeClr>
                </a:solidFill>
              </a:rPr>
              <a:t>Coastal AE and VE Zones – Bottom of the lowest horizontal structural member supporting the lowest floor elevated to BFE plus one foot on pier, post or pile foundation.  Coastal AE zone breakaway walls must also contain flood vents.</a:t>
            </a:r>
          </a:p>
          <a:p>
            <a:pPr>
              <a:spcBef>
                <a:spcPct val="50000"/>
              </a:spcBef>
              <a:buClr>
                <a:schemeClr val="bg1"/>
              </a:buClr>
            </a:pPr>
            <a:r>
              <a:rPr lang="en-US" altLang="en-US" sz="2200" dirty="0">
                <a:solidFill>
                  <a:schemeClr val="bg1"/>
                </a:solidFill>
              </a:rPr>
              <a:t>Coastal High Hazard Area now includes VE zones and Coastal AE zones</a:t>
            </a:r>
          </a:p>
          <a:p>
            <a:pPr>
              <a:spcBef>
                <a:spcPct val="50000"/>
              </a:spcBef>
              <a:buClr>
                <a:schemeClr val="bg1"/>
              </a:buClr>
            </a:pPr>
            <a:r>
              <a:rPr lang="en-US" altLang="en-US" sz="2200" dirty="0">
                <a:solidFill>
                  <a:schemeClr val="bg1"/>
                </a:solidFill>
              </a:rPr>
              <a:t>Coastal AE zone defined by the Limit of Moderate Wave Action (</a:t>
            </a:r>
            <a:r>
              <a:rPr lang="en-US" altLang="en-US" sz="2200" dirty="0" err="1">
                <a:solidFill>
                  <a:schemeClr val="bg1"/>
                </a:solidFill>
              </a:rPr>
              <a:t>LiMWA</a:t>
            </a:r>
            <a:r>
              <a:rPr lang="en-US" altLang="en-US" sz="2200" dirty="0">
                <a:solidFill>
                  <a:schemeClr val="bg1"/>
                </a:solidFill>
              </a:rPr>
              <a:t>) line on a FIRM.  Area with wave action between 3.0 - 1.5 ft.</a:t>
            </a:r>
          </a:p>
          <a:p>
            <a:pPr>
              <a:spcBef>
                <a:spcPct val="50000"/>
              </a:spcBef>
              <a:buClr>
                <a:schemeClr val="bg1"/>
              </a:buClr>
            </a:pPr>
            <a:endParaRPr lang="en-US" alt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3136391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1026"/>
          <p:cNvSpPr>
            <a:spLocks noGrp="1" noChangeArrowheads="1"/>
          </p:cNvSpPr>
          <p:nvPr>
            <p:ph type="title"/>
          </p:nvPr>
        </p:nvSpPr>
        <p:spPr>
          <a:xfrm>
            <a:off x="498389" y="0"/>
            <a:ext cx="8229600" cy="1143000"/>
          </a:xfrm>
        </p:spPr>
        <p:txBody>
          <a:bodyPr/>
          <a:lstStyle/>
          <a:p>
            <a:r>
              <a:rPr lang="en-US" dirty="0"/>
              <a:t>Hydrostatic Forces</a:t>
            </a:r>
          </a:p>
        </p:txBody>
      </p:sp>
      <p:pic>
        <p:nvPicPr>
          <p:cNvPr id="301059" name="Picture 1027" descr="graphic of a hou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3438" y="807308"/>
            <a:ext cx="6489700" cy="4654550"/>
          </a:xfrm>
          <a:prstGeom prst="rect">
            <a:avLst/>
          </a:prstGeom>
          <a:noFill/>
          <a:ln w="22225">
            <a:solidFill>
              <a:schemeClr val="tx1"/>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5575724"/>
            <a:ext cx="8007178" cy="923330"/>
          </a:xfrm>
          <a:prstGeom prst="rect">
            <a:avLst/>
          </a:prstGeom>
          <a:noFill/>
        </p:spPr>
        <p:txBody>
          <a:bodyPr wrap="square" rtlCol="0">
            <a:spAutoFit/>
          </a:bodyPr>
          <a:lstStyle/>
          <a:p>
            <a:r>
              <a:rPr lang="en-US" dirty="0"/>
              <a:t>Weight of standing water on a structure exerts a horizontal force.  The deeper the water, the more it weighs and the greater the hydrostatic pressure. Installation of flood vents allow pressure to equalize so foundation does not collapse.</a:t>
            </a:r>
          </a:p>
        </p:txBody>
      </p:sp>
    </p:spTree>
    <p:extLst>
      <p:ext uri="{BB962C8B-B14F-4D97-AF65-F5344CB8AC3E}">
        <p14:creationId xmlns:p14="http://schemas.microsoft.com/office/powerpoint/2010/main" val="178524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en-US" dirty="0"/>
              <a:t>Hydrostatic Forces</a:t>
            </a:r>
          </a:p>
        </p:txBody>
      </p:sp>
      <p:pic>
        <p:nvPicPr>
          <p:cNvPr id="322563" name="Picture 3" descr="New_slid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4750" y="1225550"/>
            <a:ext cx="6472238" cy="4640263"/>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2564" name="Picture 4" descr="New_slide1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4750" y="1182688"/>
            <a:ext cx="6472238" cy="4640262"/>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2565" name="Picture 5" descr="Graphic of a house with the foundation collapsing due to hydrostatic water press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4913" y="1209675"/>
            <a:ext cx="6472237" cy="4640263"/>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648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2564"/>
                                        </p:tgtEl>
                                        <p:attrNameLst>
                                          <p:attrName>style.visibility</p:attrName>
                                        </p:attrNameLst>
                                      </p:cBhvr>
                                      <p:to>
                                        <p:strVal val="visible"/>
                                      </p:to>
                                    </p:set>
                                    <p:animEffect transition="in" filter="dissolve">
                                      <p:cBhvr>
                                        <p:cTn id="7" dur="500"/>
                                        <p:tgtEl>
                                          <p:spTgt spid="3225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2565"/>
                                        </p:tgtEl>
                                        <p:attrNameLst>
                                          <p:attrName>style.visibility</p:attrName>
                                        </p:attrNameLst>
                                      </p:cBhvr>
                                      <p:to>
                                        <p:strVal val="visible"/>
                                      </p:to>
                                    </p:set>
                                    <p:animEffect transition="in" filter="dissolve">
                                      <p:cBhvr>
                                        <p:cTn id="12" dur="500"/>
                                        <p:tgtEl>
                                          <p:spTgt spid="32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0" name="Rectangle 1028"/>
          <p:cNvSpPr>
            <a:spLocks noGrp="1" noChangeArrowheads="1"/>
          </p:cNvSpPr>
          <p:nvPr>
            <p:ph type="title"/>
          </p:nvPr>
        </p:nvSpPr>
        <p:spPr>
          <a:xfrm>
            <a:off x="518983" y="137834"/>
            <a:ext cx="8229600" cy="1143000"/>
          </a:xfrm>
        </p:spPr>
        <p:txBody>
          <a:bodyPr/>
          <a:lstStyle/>
          <a:p>
            <a:r>
              <a:rPr lang="en-US" dirty="0"/>
              <a:t>Hydrodynamic Forces</a:t>
            </a:r>
          </a:p>
        </p:txBody>
      </p:sp>
      <p:pic>
        <p:nvPicPr>
          <p:cNvPr id="306179" name="Picture 1027" descr="Graphic showing the movement of floodwater destabilizing a found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925" y="841847"/>
            <a:ext cx="7011988" cy="4651375"/>
          </a:xfrm>
          <a:prstGeom prst="rect">
            <a:avLst/>
          </a:prstGeom>
          <a:noFill/>
          <a:ln w="22225">
            <a:solidFill>
              <a:schemeClr val="tx1"/>
            </a:solidFill>
            <a:miter lim="800000"/>
            <a:headEnd/>
            <a:tailEnd/>
          </a:ln>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55589" y="5758248"/>
            <a:ext cx="7356389" cy="923330"/>
          </a:xfrm>
          <a:prstGeom prst="rect">
            <a:avLst/>
          </a:prstGeom>
          <a:noFill/>
        </p:spPr>
        <p:txBody>
          <a:bodyPr wrap="square" rtlCol="0">
            <a:spAutoFit/>
          </a:bodyPr>
          <a:lstStyle/>
          <a:p>
            <a:r>
              <a:rPr lang="en-US" dirty="0"/>
              <a:t>Moving water creates hydrodynamic forces that can create frontal impacts, drag effects, and negative pressure (suction).  This can destroy the foundation or move a structure off its foundation.</a:t>
            </a:r>
          </a:p>
        </p:txBody>
      </p:sp>
    </p:spTree>
    <p:extLst>
      <p:ext uri="{BB962C8B-B14F-4D97-AF65-F5344CB8AC3E}">
        <p14:creationId xmlns:p14="http://schemas.microsoft.com/office/powerpoint/2010/main" val="1319613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4" name="Rectangle 1028"/>
          <p:cNvSpPr>
            <a:spLocks noGrp="1" noChangeArrowheads="1"/>
          </p:cNvSpPr>
          <p:nvPr>
            <p:ph type="title"/>
          </p:nvPr>
        </p:nvSpPr>
        <p:spPr/>
        <p:txBody>
          <a:bodyPr/>
          <a:lstStyle/>
          <a:p>
            <a:r>
              <a:rPr lang="en-US" dirty="0"/>
              <a:t>Hydrodynamic Forces</a:t>
            </a:r>
          </a:p>
        </p:txBody>
      </p:sp>
      <p:pic>
        <p:nvPicPr>
          <p:cNvPr id="307203" name="Picture 1027" descr="Graphic showing the movement of floodwater sweeping a house from its found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4925" y="1171575"/>
            <a:ext cx="6477000" cy="4643438"/>
          </a:xfrm>
          <a:prstGeom prst="rect">
            <a:avLst/>
          </a:prstGeom>
          <a:noFill/>
          <a:ln w="22225">
            <a:solidFill>
              <a:schemeClr val="tx1"/>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318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dirty="0"/>
              <a:t>Buoyant Forces</a:t>
            </a:r>
          </a:p>
        </p:txBody>
      </p:sp>
      <p:sp>
        <p:nvSpPr>
          <p:cNvPr id="304131" name="Rectangle 3"/>
          <p:cNvSpPr>
            <a:spLocks noChangeArrowheads="1"/>
          </p:cNvSpPr>
          <p:nvPr/>
        </p:nvSpPr>
        <p:spPr bwMode="auto">
          <a:xfrm>
            <a:off x="3381375" y="2586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04135" name="Picture 7" descr="Graphic of a house with the bottom of the foundation ruptured by buoyant fo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3338" y="1208088"/>
            <a:ext cx="6489700" cy="4652962"/>
          </a:xfrm>
          <a:prstGeom prst="rect">
            <a:avLst/>
          </a:prstGeom>
          <a:noFill/>
          <a:ln w="22225">
            <a:solidFill>
              <a:schemeClr val="tx1"/>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33816" y="6112476"/>
            <a:ext cx="3756454" cy="461665"/>
          </a:xfrm>
          <a:prstGeom prst="rect">
            <a:avLst/>
          </a:prstGeom>
          <a:noFill/>
        </p:spPr>
        <p:txBody>
          <a:bodyPr wrap="square" rtlCol="0">
            <a:spAutoFit/>
          </a:bodyPr>
          <a:lstStyle/>
          <a:p>
            <a:r>
              <a:rPr lang="en-US" sz="2400" dirty="0"/>
              <a:t>Upward force, up thrust</a:t>
            </a:r>
          </a:p>
        </p:txBody>
      </p:sp>
    </p:spTree>
    <p:extLst>
      <p:ext uri="{BB962C8B-B14F-4D97-AF65-F5344CB8AC3E}">
        <p14:creationId xmlns:p14="http://schemas.microsoft.com/office/powerpoint/2010/main" val="48810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4" name="Rectangle 1030"/>
          <p:cNvSpPr>
            <a:spLocks noGrp="1" noChangeArrowheads="1"/>
          </p:cNvSpPr>
          <p:nvPr>
            <p:ph type="title"/>
          </p:nvPr>
        </p:nvSpPr>
        <p:spPr/>
        <p:txBody>
          <a:bodyPr/>
          <a:lstStyle/>
          <a:p>
            <a:r>
              <a:rPr lang="en-US"/>
              <a:t>Debris Impact Forces</a:t>
            </a:r>
          </a:p>
        </p:txBody>
      </p:sp>
      <p:pic>
        <p:nvPicPr>
          <p:cNvPr id="309253" name="Picture 1029" descr="Graphic showing debris carried by floodwater damaging a house wall and found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6393" y="976069"/>
            <a:ext cx="5891213" cy="4641850"/>
          </a:xfrm>
          <a:prstGeom prst="rect">
            <a:avLst/>
          </a:prstGeom>
          <a:noFill/>
          <a:ln w="22225">
            <a:solidFill>
              <a:schemeClr val="tx1"/>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91478" y="5725525"/>
            <a:ext cx="6728792" cy="523220"/>
          </a:xfrm>
          <a:prstGeom prst="rect">
            <a:avLst/>
          </a:prstGeom>
          <a:noFill/>
        </p:spPr>
        <p:txBody>
          <a:bodyPr wrap="square" rtlCol="0">
            <a:spAutoFit/>
          </a:bodyPr>
          <a:lstStyle/>
          <a:p>
            <a:r>
              <a:rPr lang="en-US" sz="2800" dirty="0"/>
              <a:t>Tanks, logs, lumber, ice, boats, vehicles</a:t>
            </a:r>
          </a:p>
        </p:txBody>
      </p:sp>
    </p:spTree>
    <p:extLst>
      <p:ext uri="{BB962C8B-B14F-4D97-AF65-F5344CB8AC3E}">
        <p14:creationId xmlns:p14="http://schemas.microsoft.com/office/powerpoint/2010/main" val="1151429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2"/>
          <p:cNvSpPr>
            <a:spLocks noChangeArrowheads="1"/>
          </p:cNvSpPr>
          <p:nvPr/>
        </p:nvSpPr>
        <p:spPr bwMode="auto">
          <a:xfrm>
            <a:off x="0" y="0"/>
            <a:ext cx="9144000" cy="6858000"/>
          </a:xfrm>
          <a:prstGeom prst="rect">
            <a:avLst/>
          </a:prstGeom>
          <a:solidFill>
            <a:srgbClr val="245794"/>
          </a:solidFill>
          <a:ln>
            <a:solidFill>
              <a:srgbClr val="FF9900"/>
            </a:solidFill>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6388" name="Rectangle 66"/>
          <p:cNvSpPr>
            <a:spLocks noChangeArrowheads="1"/>
          </p:cNvSpPr>
          <p:nvPr/>
        </p:nvSpPr>
        <p:spPr bwMode="auto">
          <a:xfrm>
            <a:off x="461963" y="2900363"/>
            <a:ext cx="7850187" cy="3060700"/>
          </a:xfrm>
          <a:prstGeom prst="rect">
            <a:avLst/>
          </a:prstGeom>
          <a:gradFill rotWithShape="0">
            <a:gsLst>
              <a:gs pos="34000">
                <a:srgbClr val="FF9900"/>
              </a:gs>
              <a:gs pos="100000">
                <a:srgbClr val="FFFF00"/>
              </a:gs>
            </a:gsLst>
            <a:lin ang="5400000" scaled="1"/>
          </a:gradFill>
          <a:ln w="28575">
            <a:solidFill>
              <a:schemeClr val="tx1"/>
            </a:solidFill>
            <a:miter lim="800000"/>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grpSp>
        <p:nvGrpSpPr>
          <p:cNvPr id="16434" name="Group 15"/>
          <p:cNvGrpSpPr>
            <a:grpSpLocks/>
          </p:cNvGrpSpPr>
          <p:nvPr/>
        </p:nvGrpSpPr>
        <p:grpSpPr bwMode="auto">
          <a:xfrm>
            <a:off x="0" y="192088"/>
            <a:ext cx="9144000" cy="6500813"/>
            <a:chOff x="0" y="121"/>
            <a:chExt cx="5760" cy="4095"/>
          </a:xfrm>
        </p:grpSpPr>
        <p:sp>
          <p:nvSpPr>
            <p:cNvPr id="16435" name="Rectangle 17"/>
            <p:cNvSpPr>
              <a:spLocks noChangeArrowheads="1"/>
            </p:cNvSpPr>
            <p:nvPr/>
          </p:nvSpPr>
          <p:spPr bwMode="auto">
            <a:xfrm>
              <a:off x="2877" y="3966"/>
              <a:ext cx="249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869950" eaLnBrk="0" hangingPunct="0">
                <a:defRPr sz="2000" b="1">
                  <a:solidFill>
                    <a:srgbClr val="00FFFF"/>
                  </a:solidFill>
                  <a:latin typeface="Times New Roman" panose="02020603050405020304" pitchFamily="18" charset="0"/>
                </a:defRPr>
              </a:lvl1pPr>
              <a:lvl2pPr marL="742950" indent="-285750" defTabSz="869950" eaLnBrk="0" hangingPunct="0">
                <a:defRPr sz="2000" b="1">
                  <a:solidFill>
                    <a:srgbClr val="00FFFF"/>
                  </a:solidFill>
                  <a:latin typeface="Times New Roman" panose="02020603050405020304" pitchFamily="18" charset="0"/>
                </a:defRPr>
              </a:lvl2pPr>
              <a:lvl3pPr marL="1143000" indent="-228600" defTabSz="869950" eaLnBrk="0" hangingPunct="0">
                <a:defRPr sz="2000" b="1">
                  <a:solidFill>
                    <a:srgbClr val="00FFFF"/>
                  </a:solidFill>
                  <a:latin typeface="Times New Roman" panose="02020603050405020304" pitchFamily="18" charset="0"/>
                </a:defRPr>
              </a:lvl3pPr>
              <a:lvl4pPr marL="1600200" indent="-228600" defTabSz="869950" eaLnBrk="0" hangingPunct="0">
                <a:defRPr sz="2000" b="1">
                  <a:solidFill>
                    <a:srgbClr val="00FFFF"/>
                  </a:solidFill>
                  <a:latin typeface="Times New Roman" panose="02020603050405020304" pitchFamily="18" charset="0"/>
                </a:defRPr>
              </a:lvl4pPr>
              <a:lvl5pPr marL="2057400" indent="-228600" defTabSz="869950" eaLnBrk="0" hangingPunct="0">
                <a:defRPr sz="2000" b="1">
                  <a:solidFill>
                    <a:srgbClr val="00FFFF"/>
                  </a:solidFill>
                  <a:latin typeface="Times New Roman" panose="02020603050405020304" pitchFamily="18" charset="0"/>
                </a:defRPr>
              </a:lvl5pPr>
              <a:lvl6pPr marL="2514600" indent="-228600" defTabSz="86995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defTabSz="86995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defTabSz="86995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defTabSz="869950" eaLnBrk="0" fontAlgn="base" hangingPunct="0">
                <a:spcBef>
                  <a:spcPct val="0"/>
                </a:spcBef>
                <a:spcAft>
                  <a:spcPct val="0"/>
                </a:spcAft>
                <a:defRPr sz="2000" b="1">
                  <a:solidFill>
                    <a:srgbClr val="00FFFF"/>
                  </a:solidFill>
                  <a:latin typeface="Times New Roman" panose="02020603050405020304" pitchFamily="18" charset="0"/>
                </a:defRPr>
              </a:lvl9pPr>
            </a:lstStyle>
            <a:p>
              <a:pPr algn="ctr" eaLnBrk="1" hangingPunct="1"/>
              <a:endParaRPr lang="en-US" altLang="en-US" sz="4200" b="0">
                <a:solidFill>
                  <a:schemeClr val="tx2"/>
                </a:solidFill>
              </a:endParaRPr>
            </a:p>
          </p:txBody>
        </p:sp>
        <p:sp>
          <p:nvSpPr>
            <p:cNvPr id="16436" name="Line 18"/>
            <p:cNvSpPr>
              <a:spLocks noChangeShapeType="1"/>
            </p:cNvSpPr>
            <p:nvPr/>
          </p:nvSpPr>
          <p:spPr bwMode="auto">
            <a:xfrm>
              <a:off x="0" y="4215"/>
              <a:ext cx="5320" cy="1"/>
            </a:xfrm>
            <a:prstGeom prst="line">
              <a:avLst/>
            </a:prstGeom>
            <a:noFill/>
            <a:ln w="127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39" name="Text Box 23"/>
            <p:cNvSpPr txBox="1">
              <a:spLocks noChangeArrowheads="1"/>
            </p:cNvSpPr>
            <p:nvPr/>
          </p:nvSpPr>
          <p:spPr bwMode="auto">
            <a:xfrm>
              <a:off x="760" y="507"/>
              <a:ext cx="3638"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64" tIns="2082" rIns="4164" bIns="2082"/>
            <a:lstStyle>
              <a:lvl1pPr defTabSz="195263" eaLnBrk="0" hangingPunct="0">
                <a:defRPr sz="2000" b="1">
                  <a:solidFill>
                    <a:srgbClr val="00FFFF"/>
                  </a:solidFill>
                  <a:latin typeface="Times New Roman" panose="02020603050405020304" pitchFamily="18" charset="0"/>
                </a:defRPr>
              </a:lvl1pPr>
              <a:lvl2pPr marL="742950" indent="-285750" defTabSz="195263" eaLnBrk="0" hangingPunct="0">
                <a:defRPr sz="2000" b="1">
                  <a:solidFill>
                    <a:srgbClr val="00FFFF"/>
                  </a:solidFill>
                  <a:latin typeface="Times New Roman" panose="02020603050405020304" pitchFamily="18" charset="0"/>
                </a:defRPr>
              </a:lvl2pPr>
              <a:lvl3pPr marL="1143000" indent="-228600" defTabSz="195263" eaLnBrk="0" hangingPunct="0">
                <a:defRPr sz="2000" b="1">
                  <a:solidFill>
                    <a:srgbClr val="00FFFF"/>
                  </a:solidFill>
                  <a:latin typeface="Times New Roman" panose="02020603050405020304" pitchFamily="18" charset="0"/>
                </a:defRPr>
              </a:lvl3pPr>
              <a:lvl4pPr marL="1600200" indent="-228600" defTabSz="195263" eaLnBrk="0" hangingPunct="0">
                <a:defRPr sz="2000" b="1">
                  <a:solidFill>
                    <a:srgbClr val="00FFFF"/>
                  </a:solidFill>
                  <a:latin typeface="Times New Roman" panose="02020603050405020304" pitchFamily="18" charset="0"/>
                </a:defRPr>
              </a:lvl4pPr>
              <a:lvl5pPr marL="2057400" indent="-228600" defTabSz="195263" eaLnBrk="0" hangingPunct="0">
                <a:defRPr sz="2000" b="1">
                  <a:solidFill>
                    <a:srgbClr val="00FFFF"/>
                  </a:solidFill>
                  <a:latin typeface="Times New Roman" panose="02020603050405020304" pitchFamily="18" charset="0"/>
                </a:defRPr>
              </a:lvl5pPr>
              <a:lvl6pPr marL="2514600" indent="-228600" defTabSz="195263"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defTabSz="195263"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defTabSz="195263"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defTabSz="195263"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endParaRPr lang="en-US" altLang="en-US" sz="1400">
                <a:solidFill>
                  <a:schemeClr val="tx1"/>
                </a:solidFill>
                <a:latin typeface="Arial" panose="020B0604020202020204" pitchFamily="34" charset="0"/>
              </a:endParaRPr>
            </a:p>
          </p:txBody>
        </p:sp>
        <p:sp>
          <p:nvSpPr>
            <p:cNvPr id="16441" name="Rectangle 25"/>
            <p:cNvSpPr>
              <a:spLocks noChangeArrowheads="1"/>
            </p:cNvSpPr>
            <p:nvPr/>
          </p:nvSpPr>
          <p:spPr bwMode="auto">
            <a:xfrm>
              <a:off x="0" y="3976"/>
              <a:ext cx="249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869950" eaLnBrk="0" hangingPunct="0">
                <a:defRPr sz="2000" b="1">
                  <a:solidFill>
                    <a:srgbClr val="00FFFF"/>
                  </a:solidFill>
                  <a:latin typeface="Times New Roman" panose="02020603050405020304" pitchFamily="18" charset="0"/>
                </a:defRPr>
              </a:lvl1pPr>
              <a:lvl2pPr marL="742950" indent="-285750" defTabSz="869950" eaLnBrk="0" hangingPunct="0">
                <a:defRPr sz="2000" b="1">
                  <a:solidFill>
                    <a:srgbClr val="00FFFF"/>
                  </a:solidFill>
                  <a:latin typeface="Times New Roman" panose="02020603050405020304" pitchFamily="18" charset="0"/>
                </a:defRPr>
              </a:lvl2pPr>
              <a:lvl3pPr marL="1143000" indent="-228600" defTabSz="869950" eaLnBrk="0" hangingPunct="0">
                <a:defRPr sz="2000" b="1">
                  <a:solidFill>
                    <a:srgbClr val="00FFFF"/>
                  </a:solidFill>
                  <a:latin typeface="Times New Roman" panose="02020603050405020304" pitchFamily="18" charset="0"/>
                </a:defRPr>
              </a:lvl3pPr>
              <a:lvl4pPr marL="1600200" indent="-228600" defTabSz="869950" eaLnBrk="0" hangingPunct="0">
                <a:defRPr sz="2000" b="1">
                  <a:solidFill>
                    <a:srgbClr val="00FFFF"/>
                  </a:solidFill>
                  <a:latin typeface="Times New Roman" panose="02020603050405020304" pitchFamily="18" charset="0"/>
                </a:defRPr>
              </a:lvl4pPr>
              <a:lvl5pPr marL="2057400" indent="-228600" defTabSz="869950" eaLnBrk="0" hangingPunct="0">
                <a:defRPr sz="2000" b="1">
                  <a:solidFill>
                    <a:srgbClr val="00FFFF"/>
                  </a:solidFill>
                  <a:latin typeface="Times New Roman" panose="02020603050405020304" pitchFamily="18" charset="0"/>
                </a:defRPr>
              </a:lvl5pPr>
              <a:lvl6pPr marL="2514600" indent="-228600" defTabSz="86995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defTabSz="86995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defTabSz="86995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defTabSz="86995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endParaRPr lang="en-US" altLang="en-US" sz="4200" b="0">
                <a:solidFill>
                  <a:schemeClr val="tx2"/>
                </a:solidFill>
              </a:endParaRPr>
            </a:p>
          </p:txBody>
        </p:sp>
        <p:sp>
          <p:nvSpPr>
            <p:cNvPr id="16442" name="Text Box 26"/>
            <p:cNvSpPr txBox="1">
              <a:spLocks noChangeArrowheads="1"/>
            </p:cNvSpPr>
            <p:nvPr/>
          </p:nvSpPr>
          <p:spPr bwMode="auto">
            <a:xfrm>
              <a:off x="4414" y="121"/>
              <a:ext cx="13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algn="r" eaLnBrk="1" hangingPunct="1">
                <a:spcBef>
                  <a:spcPct val="50000"/>
                </a:spcBef>
              </a:pPr>
              <a:endParaRPr lang="en-US" altLang="en-US" sz="1400">
                <a:solidFill>
                  <a:schemeClr val="tx1"/>
                </a:solidFill>
                <a:latin typeface="Arial" panose="020B0604020202020204" pitchFamily="34" charset="0"/>
              </a:endParaRPr>
            </a:p>
          </p:txBody>
        </p:sp>
      </p:grpSp>
      <p:sp>
        <p:nvSpPr>
          <p:cNvPr id="16391" name="Rectangle 2"/>
          <p:cNvSpPr>
            <a:spLocks noGrp="1" noChangeArrowheads="1"/>
          </p:cNvSpPr>
          <p:nvPr>
            <p:ph type="title"/>
          </p:nvPr>
        </p:nvSpPr>
        <p:spPr>
          <a:xfrm>
            <a:off x="0" y="455313"/>
            <a:ext cx="9263270" cy="1143000"/>
          </a:xfrm>
        </p:spPr>
        <p:txBody>
          <a:bodyPr lIns="92068" tIns="46035" rIns="92068" bIns="46035"/>
          <a:lstStyle/>
          <a:p>
            <a:pPr eaLnBrk="1" hangingPunct="1"/>
            <a:r>
              <a:rPr lang="en-US" altLang="en-US" b="1" dirty="0"/>
              <a:t>Elevated Residential</a:t>
            </a:r>
            <a:br>
              <a:rPr lang="en-US" altLang="en-US" b="1" dirty="0"/>
            </a:br>
            <a:r>
              <a:rPr lang="en-US" altLang="en-US" b="1" dirty="0"/>
              <a:t>Structures in Riverine AE &amp; A Zones</a:t>
            </a:r>
            <a:br>
              <a:rPr lang="en-US" altLang="en-US" b="1" dirty="0"/>
            </a:br>
            <a:r>
              <a:rPr lang="en-US" altLang="en-US" sz="2400" b="1" dirty="0"/>
              <a:t>Lowest floor must be elevated at or above BFE</a:t>
            </a:r>
            <a:r>
              <a:rPr lang="en-US" altLang="en-US" b="1" dirty="0"/>
              <a:t> </a:t>
            </a:r>
            <a:endParaRPr lang="en-US" altLang="en-US" b="1" i="1" dirty="0"/>
          </a:p>
        </p:txBody>
      </p:sp>
      <p:sp>
        <p:nvSpPr>
          <p:cNvPr id="16392" name="Oval 44"/>
          <p:cNvSpPr>
            <a:spLocks noChangeArrowheads="1"/>
          </p:cNvSpPr>
          <p:nvPr/>
        </p:nvSpPr>
        <p:spPr bwMode="auto">
          <a:xfrm>
            <a:off x="5734050" y="3676650"/>
            <a:ext cx="619125" cy="547688"/>
          </a:xfrm>
          <a:prstGeom prst="ellipse">
            <a:avLst/>
          </a:prstGeom>
          <a:gradFill rotWithShape="0">
            <a:gsLst>
              <a:gs pos="0">
                <a:srgbClr val="FFFF00"/>
              </a:gs>
              <a:gs pos="100000">
                <a:srgbClr val="C9C900"/>
              </a:gs>
            </a:gsLst>
            <a:lin ang="5400000" scaled="1"/>
          </a:gradFill>
          <a:ln w="3175">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grpSp>
        <p:nvGrpSpPr>
          <p:cNvPr id="16393" name="Group 52"/>
          <p:cNvGrpSpPr>
            <a:grpSpLocks/>
          </p:cNvGrpSpPr>
          <p:nvPr/>
        </p:nvGrpSpPr>
        <p:grpSpPr bwMode="auto">
          <a:xfrm>
            <a:off x="549275" y="3084513"/>
            <a:ext cx="1089025" cy="1993900"/>
            <a:chOff x="346" y="1943"/>
            <a:chExt cx="686" cy="1256"/>
          </a:xfrm>
        </p:grpSpPr>
        <p:sp>
          <p:nvSpPr>
            <p:cNvPr id="16431" name="Freeform 51"/>
            <p:cNvSpPr>
              <a:spLocks/>
            </p:cNvSpPr>
            <p:nvPr/>
          </p:nvSpPr>
          <p:spPr bwMode="auto">
            <a:xfrm>
              <a:off x="519" y="2551"/>
              <a:ext cx="387" cy="648"/>
            </a:xfrm>
            <a:custGeom>
              <a:avLst/>
              <a:gdLst>
                <a:gd name="T0" fmla="*/ 120 w 387"/>
                <a:gd name="T1" fmla="*/ 47 h 648"/>
                <a:gd name="T2" fmla="*/ 129 w 387"/>
                <a:gd name="T3" fmla="*/ 332 h 648"/>
                <a:gd name="T4" fmla="*/ 108 w 387"/>
                <a:gd name="T5" fmla="*/ 482 h 648"/>
                <a:gd name="T6" fmla="*/ 87 w 387"/>
                <a:gd name="T7" fmla="*/ 563 h 648"/>
                <a:gd name="T8" fmla="*/ 36 w 387"/>
                <a:gd name="T9" fmla="*/ 593 h 648"/>
                <a:gd name="T10" fmla="*/ 3 w 387"/>
                <a:gd name="T11" fmla="*/ 644 h 648"/>
                <a:gd name="T12" fmla="*/ 54 w 387"/>
                <a:gd name="T13" fmla="*/ 620 h 648"/>
                <a:gd name="T14" fmla="*/ 108 w 387"/>
                <a:gd name="T15" fmla="*/ 620 h 648"/>
                <a:gd name="T16" fmla="*/ 153 w 387"/>
                <a:gd name="T17" fmla="*/ 641 h 648"/>
                <a:gd name="T18" fmla="*/ 240 w 387"/>
                <a:gd name="T19" fmla="*/ 617 h 648"/>
                <a:gd name="T20" fmla="*/ 324 w 387"/>
                <a:gd name="T21" fmla="*/ 644 h 648"/>
                <a:gd name="T22" fmla="*/ 384 w 387"/>
                <a:gd name="T23" fmla="*/ 635 h 648"/>
                <a:gd name="T24" fmla="*/ 339 w 387"/>
                <a:gd name="T25" fmla="*/ 590 h 648"/>
                <a:gd name="T26" fmla="*/ 249 w 387"/>
                <a:gd name="T27" fmla="*/ 449 h 648"/>
                <a:gd name="T28" fmla="*/ 243 w 387"/>
                <a:gd name="T29" fmla="*/ 236 h 648"/>
                <a:gd name="T30" fmla="*/ 240 w 387"/>
                <a:gd name="T31" fmla="*/ 47 h 648"/>
                <a:gd name="T32" fmla="*/ 120 w 387"/>
                <a:gd name="T33" fmla="*/ 47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7"/>
                <a:gd name="T52" fmla="*/ 0 h 648"/>
                <a:gd name="T53" fmla="*/ 387 w 387"/>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7" h="648">
                  <a:moveTo>
                    <a:pt x="120" y="47"/>
                  </a:moveTo>
                  <a:cubicBezTo>
                    <a:pt x="102" y="94"/>
                    <a:pt x="131" y="260"/>
                    <a:pt x="129" y="332"/>
                  </a:cubicBezTo>
                  <a:cubicBezTo>
                    <a:pt x="127" y="404"/>
                    <a:pt x="115" y="443"/>
                    <a:pt x="108" y="482"/>
                  </a:cubicBezTo>
                  <a:cubicBezTo>
                    <a:pt x="101" y="521"/>
                    <a:pt x="99" y="545"/>
                    <a:pt x="87" y="563"/>
                  </a:cubicBezTo>
                  <a:cubicBezTo>
                    <a:pt x="75" y="581"/>
                    <a:pt x="50" y="580"/>
                    <a:pt x="36" y="593"/>
                  </a:cubicBezTo>
                  <a:cubicBezTo>
                    <a:pt x="22" y="606"/>
                    <a:pt x="0" y="640"/>
                    <a:pt x="3" y="644"/>
                  </a:cubicBezTo>
                  <a:cubicBezTo>
                    <a:pt x="6" y="648"/>
                    <a:pt x="37" y="624"/>
                    <a:pt x="54" y="620"/>
                  </a:cubicBezTo>
                  <a:cubicBezTo>
                    <a:pt x="71" y="616"/>
                    <a:pt x="92" y="617"/>
                    <a:pt x="108" y="620"/>
                  </a:cubicBezTo>
                  <a:cubicBezTo>
                    <a:pt x="124" y="623"/>
                    <a:pt x="131" y="641"/>
                    <a:pt x="153" y="641"/>
                  </a:cubicBezTo>
                  <a:cubicBezTo>
                    <a:pt x="175" y="641"/>
                    <a:pt x="212" y="617"/>
                    <a:pt x="240" y="617"/>
                  </a:cubicBezTo>
                  <a:cubicBezTo>
                    <a:pt x="268" y="617"/>
                    <a:pt x="300" y="641"/>
                    <a:pt x="324" y="644"/>
                  </a:cubicBezTo>
                  <a:cubicBezTo>
                    <a:pt x="348" y="647"/>
                    <a:pt x="381" y="644"/>
                    <a:pt x="384" y="635"/>
                  </a:cubicBezTo>
                  <a:cubicBezTo>
                    <a:pt x="387" y="626"/>
                    <a:pt x="361" y="621"/>
                    <a:pt x="339" y="590"/>
                  </a:cubicBezTo>
                  <a:cubicBezTo>
                    <a:pt x="317" y="559"/>
                    <a:pt x="265" y="508"/>
                    <a:pt x="249" y="449"/>
                  </a:cubicBezTo>
                  <a:cubicBezTo>
                    <a:pt x="233" y="390"/>
                    <a:pt x="245" y="303"/>
                    <a:pt x="243" y="236"/>
                  </a:cubicBezTo>
                  <a:cubicBezTo>
                    <a:pt x="241" y="169"/>
                    <a:pt x="260" y="79"/>
                    <a:pt x="240" y="47"/>
                  </a:cubicBezTo>
                  <a:cubicBezTo>
                    <a:pt x="220" y="15"/>
                    <a:pt x="138" y="0"/>
                    <a:pt x="120" y="47"/>
                  </a:cubicBezTo>
                  <a:close/>
                </a:path>
              </a:pathLst>
            </a:custGeom>
            <a:solidFill>
              <a:srgbClr val="CC6600"/>
            </a:solidFill>
            <a:ln w="9525">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6432" name="Freeform 50"/>
            <p:cNvSpPr>
              <a:spLocks/>
            </p:cNvSpPr>
            <p:nvPr/>
          </p:nvSpPr>
          <p:spPr bwMode="auto">
            <a:xfrm>
              <a:off x="346" y="1943"/>
              <a:ext cx="686" cy="729"/>
            </a:xfrm>
            <a:custGeom>
              <a:avLst/>
              <a:gdLst>
                <a:gd name="T0" fmla="*/ 284 w 686"/>
                <a:gd name="T1" fmla="*/ 622 h 729"/>
                <a:gd name="T2" fmla="*/ 284 w 686"/>
                <a:gd name="T3" fmla="*/ 685 h 729"/>
                <a:gd name="T4" fmla="*/ 386 w 686"/>
                <a:gd name="T5" fmla="*/ 727 h 729"/>
                <a:gd name="T6" fmla="*/ 494 w 686"/>
                <a:gd name="T7" fmla="*/ 676 h 729"/>
                <a:gd name="T8" fmla="*/ 482 w 686"/>
                <a:gd name="T9" fmla="*/ 601 h 729"/>
                <a:gd name="T10" fmla="*/ 554 w 686"/>
                <a:gd name="T11" fmla="*/ 631 h 729"/>
                <a:gd name="T12" fmla="*/ 650 w 686"/>
                <a:gd name="T13" fmla="*/ 589 h 729"/>
                <a:gd name="T14" fmla="*/ 635 w 686"/>
                <a:gd name="T15" fmla="*/ 508 h 729"/>
                <a:gd name="T16" fmla="*/ 533 w 686"/>
                <a:gd name="T17" fmla="*/ 487 h 729"/>
                <a:gd name="T18" fmla="*/ 653 w 686"/>
                <a:gd name="T19" fmla="*/ 469 h 729"/>
                <a:gd name="T20" fmla="*/ 683 w 686"/>
                <a:gd name="T21" fmla="*/ 409 h 729"/>
                <a:gd name="T22" fmla="*/ 632 w 686"/>
                <a:gd name="T23" fmla="*/ 352 h 729"/>
                <a:gd name="T24" fmla="*/ 554 w 686"/>
                <a:gd name="T25" fmla="*/ 346 h 729"/>
                <a:gd name="T26" fmla="*/ 671 w 686"/>
                <a:gd name="T27" fmla="*/ 310 h 729"/>
                <a:gd name="T28" fmla="*/ 647 w 686"/>
                <a:gd name="T29" fmla="*/ 205 h 729"/>
                <a:gd name="T30" fmla="*/ 554 w 686"/>
                <a:gd name="T31" fmla="*/ 211 h 729"/>
                <a:gd name="T32" fmla="*/ 659 w 686"/>
                <a:gd name="T33" fmla="*/ 160 h 729"/>
                <a:gd name="T34" fmla="*/ 608 w 686"/>
                <a:gd name="T35" fmla="*/ 52 h 729"/>
                <a:gd name="T36" fmla="*/ 494 w 686"/>
                <a:gd name="T37" fmla="*/ 61 h 729"/>
                <a:gd name="T38" fmla="*/ 452 w 686"/>
                <a:gd name="T39" fmla="*/ 145 h 729"/>
                <a:gd name="T40" fmla="*/ 458 w 686"/>
                <a:gd name="T41" fmla="*/ 43 h 729"/>
                <a:gd name="T42" fmla="*/ 353 w 686"/>
                <a:gd name="T43" fmla="*/ 10 h 729"/>
                <a:gd name="T44" fmla="*/ 257 w 686"/>
                <a:gd name="T45" fmla="*/ 103 h 729"/>
                <a:gd name="T46" fmla="*/ 314 w 686"/>
                <a:gd name="T47" fmla="*/ 160 h 729"/>
                <a:gd name="T48" fmla="*/ 239 w 686"/>
                <a:gd name="T49" fmla="*/ 124 h 729"/>
                <a:gd name="T50" fmla="*/ 173 w 686"/>
                <a:gd name="T51" fmla="*/ 118 h 729"/>
                <a:gd name="T52" fmla="*/ 80 w 686"/>
                <a:gd name="T53" fmla="*/ 172 h 729"/>
                <a:gd name="T54" fmla="*/ 92 w 686"/>
                <a:gd name="T55" fmla="*/ 271 h 729"/>
                <a:gd name="T56" fmla="*/ 185 w 686"/>
                <a:gd name="T57" fmla="*/ 283 h 729"/>
                <a:gd name="T58" fmla="*/ 44 w 686"/>
                <a:gd name="T59" fmla="*/ 301 h 729"/>
                <a:gd name="T60" fmla="*/ 20 w 686"/>
                <a:gd name="T61" fmla="*/ 403 h 729"/>
                <a:gd name="T62" fmla="*/ 161 w 686"/>
                <a:gd name="T63" fmla="*/ 427 h 729"/>
                <a:gd name="T64" fmla="*/ 47 w 686"/>
                <a:gd name="T65" fmla="*/ 442 h 729"/>
                <a:gd name="T66" fmla="*/ 5 w 686"/>
                <a:gd name="T67" fmla="*/ 514 h 729"/>
                <a:gd name="T68" fmla="*/ 44 w 686"/>
                <a:gd name="T69" fmla="*/ 577 h 729"/>
                <a:gd name="T70" fmla="*/ 155 w 686"/>
                <a:gd name="T71" fmla="*/ 559 h 729"/>
                <a:gd name="T72" fmla="*/ 71 w 686"/>
                <a:gd name="T73" fmla="*/ 601 h 729"/>
                <a:gd name="T74" fmla="*/ 83 w 686"/>
                <a:gd name="T75" fmla="*/ 691 h 729"/>
                <a:gd name="T76" fmla="*/ 179 w 686"/>
                <a:gd name="T77" fmla="*/ 706 h 729"/>
                <a:gd name="T78" fmla="*/ 263 w 686"/>
                <a:gd name="T79" fmla="*/ 670 h 729"/>
                <a:gd name="T80" fmla="*/ 284 w 686"/>
                <a:gd name="T81" fmla="*/ 622 h 7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6"/>
                <a:gd name="T124" fmla="*/ 0 h 729"/>
                <a:gd name="T125" fmla="*/ 686 w 686"/>
                <a:gd name="T126" fmla="*/ 729 h 7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6" h="729">
                  <a:moveTo>
                    <a:pt x="284" y="622"/>
                  </a:moveTo>
                  <a:cubicBezTo>
                    <a:pt x="287" y="624"/>
                    <a:pt x="267" y="667"/>
                    <a:pt x="284" y="685"/>
                  </a:cubicBezTo>
                  <a:cubicBezTo>
                    <a:pt x="301" y="703"/>
                    <a:pt x="351" y="729"/>
                    <a:pt x="386" y="727"/>
                  </a:cubicBezTo>
                  <a:cubicBezTo>
                    <a:pt x="421" y="725"/>
                    <a:pt x="478" y="697"/>
                    <a:pt x="494" y="676"/>
                  </a:cubicBezTo>
                  <a:cubicBezTo>
                    <a:pt x="510" y="655"/>
                    <a:pt x="472" y="608"/>
                    <a:pt x="482" y="601"/>
                  </a:cubicBezTo>
                  <a:cubicBezTo>
                    <a:pt x="492" y="594"/>
                    <a:pt x="526" y="633"/>
                    <a:pt x="554" y="631"/>
                  </a:cubicBezTo>
                  <a:cubicBezTo>
                    <a:pt x="582" y="629"/>
                    <a:pt x="636" y="609"/>
                    <a:pt x="650" y="589"/>
                  </a:cubicBezTo>
                  <a:cubicBezTo>
                    <a:pt x="664" y="569"/>
                    <a:pt x="654" y="525"/>
                    <a:pt x="635" y="508"/>
                  </a:cubicBezTo>
                  <a:cubicBezTo>
                    <a:pt x="616" y="491"/>
                    <a:pt x="530" y="493"/>
                    <a:pt x="533" y="487"/>
                  </a:cubicBezTo>
                  <a:cubicBezTo>
                    <a:pt x="536" y="481"/>
                    <a:pt x="628" y="482"/>
                    <a:pt x="653" y="469"/>
                  </a:cubicBezTo>
                  <a:cubicBezTo>
                    <a:pt x="678" y="456"/>
                    <a:pt x="686" y="428"/>
                    <a:pt x="683" y="409"/>
                  </a:cubicBezTo>
                  <a:cubicBezTo>
                    <a:pt x="680" y="390"/>
                    <a:pt x="654" y="363"/>
                    <a:pt x="632" y="352"/>
                  </a:cubicBezTo>
                  <a:cubicBezTo>
                    <a:pt x="610" y="341"/>
                    <a:pt x="548" y="353"/>
                    <a:pt x="554" y="346"/>
                  </a:cubicBezTo>
                  <a:cubicBezTo>
                    <a:pt x="560" y="339"/>
                    <a:pt x="656" y="333"/>
                    <a:pt x="671" y="310"/>
                  </a:cubicBezTo>
                  <a:cubicBezTo>
                    <a:pt x="686" y="287"/>
                    <a:pt x="666" y="221"/>
                    <a:pt x="647" y="205"/>
                  </a:cubicBezTo>
                  <a:cubicBezTo>
                    <a:pt x="628" y="189"/>
                    <a:pt x="552" y="218"/>
                    <a:pt x="554" y="211"/>
                  </a:cubicBezTo>
                  <a:cubicBezTo>
                    <a:pt x="556" y="204"/>
                    <a:pt x="650" y="186"/>
                    <a:pt x="659" y="160"/>
                  </a:cubicBezTo>
                  <a:cubicBezTo>
                    <a:pt x="668" y="134"/>
                    <a:pt x="635" y="68"/>
                    <a:pt x="608" y="52"/>
                  </a:cubicBezTo>
                  <a:cubicBezTo>
                    <a:pt x="581" y="36"/>
                    <a:pt x="520" y="46"/>
                    <a:pt x="494" y="61"/>
                  </a:cubicBezTo>
                  <a:cubicBezTo>
                    <a:pt x="468" y="76"/>
                    <a:pt x="458" y="148"/>
                    <a:pt x="452" y="145"/>
                  </a:cubicBezTo>
                  <a:cubicBezTo>
                    <a:pt x="446" y="142"/>
                    <a:pt x="474" y="65"/>
                    <a:pt x="458" y="43"/>
                  </a:cubicBezTo>
                  <a:cubicBezTo>
                    <a:pt x="442" y="21"/>
                    <a:pt x="386" y="0"/>
                    <a:pt x="353" y="10"/>
                  </a:cubicBezTo>
                  <a:cubicBezTo>
                    <a:pt x="320" y="20"/>
                    <a:pt x="263" y="78"/>
                    <a:pt x="257" y="103"/>
                  </a:cubicBezTo>
                  <a:cubicBezTo>
                    <a:pt x="251" y="128"/>
                    <a:pt x="317" y="157"/>
                    <a:pt x="314" y="160"/>
                  </a:cubicBezTo>
                  <a:cubicBezTo>
                    <a:pt x="311" y="163"/>
                    <a:pt x="262" y="131"/>
                    <a:pt x="239" y="124"/>
                  </a:cubicBezTo>
                  <a:cubicBezTo>
                    <a:pt x="216" y="117"/>
                    <a:pt x="199" y="110"/>
                    <a:pt x="173" y="118"/>
                  </a:cubicBezTo>
                  <a:cubicBezTo>
                    <a:pt x="147" y="126"/>
                    <a:pt x="93" y="147"/>
                    <a:pt x="80" y="172"/>
                  </a:cubicBezTo>
                  <a:cubicBezTo>
                    <a:pt x="67" y="197"/>
                    <a:pt x="75" y="253"/>
                    <a:pt x="92" y="271"/>
                  </a:cubicBezTo>
                  <a:cubicBezTo>
                    <a:pt x="109" y="289"/>
                    <a:pt x="193" y="278"/>
                    <a:pt x="185" y="283"/>
                  </a:cubicBezTo>
                  <a:cubicBezTo>
                    <a:pt x="177" y="288"/>
                    <a:pt x="72" y="281"/>
                    <a:pt x="44" y="301"/>
                  </a:cubicBezTo>
                  <a:cubicBezTo>
                    <a:pt x="16" y="321"/>
                    <a:pt x="0" y="382"/>
                    <a:pt x="20" y="403"/>
                  </a:cubicBezTo>
                  <a:cubicBezTo>
                    <a:pt x="40" y="424"/>
                    <a:pt x="156" y="421"/>
                    <a:pt x="161" y="427"/>
                  </a:cubicBezTo>
                  <a:cubicBezTo>
                    <a:pt x="166" y="433"/>
                    <a:pt x="73" y="428"/>
                    <a:pt x="47" y="442"/>
                  </a:cubicBezTo>
                  <a:cubicBezTo>
                    <a:pt x="21" y="456"/>
                    <a:pt x="5" y="492"/>
                    <a:pt x="5" y="514"/>
                  </a:cubicBezTo>
                  <a:cubicBezTo>
                    <a:pt x="5" y="536"/>
                    <a:pt x="19" y="570"/>
                    <a:pt x="44" y="577"/>
                  </a:cubicBezTo>
                  <a:cubicBezTo>
                    <a:pt x="69" y="584"/>
                    <a:pt x="150" y="555"/>
                    <a:pt x="155" y="559"/>
                  </a:cubicBezTo>
                  <a:cubicBezTo>
                    <a:pt x="160" y="563"/>
                    <a:pt x="83" y="579"/>
                    <a:pt x="71" y="601"/>
                  </a:cubicBezTo>
                  <a:cubicBezTo>
                    <a:pt x="59" y="623"/>
                    <a:pt x="65" y="674"/>
                    <a:pt x="83" y="691"/>
                  </a:cubicBezTo>
                  <a:cubicBezTo>
                    <a:pt x="101" y="708"/>
                    <a:pt x="149" y="709"/>
                    <a:pt x="179" y="706"/>
                  </a:cubicBezTo>
                  <a:cubicBezTo>
                    <a:pt x="209" y="703"/>
                    <a:pt x="245" y="684"/>
                    <a:pt x="263" y="670"/>
                  </a:cubicBezTo>
                  <a:cubicBezTo>
                    <a:pt x="281" y="656"/>
                    <a:pt x="275" y="625"/>
                    <a:pt x="284" y="622"/>
                  </a:cubicBezTo>
                  <a:close/>
                </a:path>
              </a:pathLst>
            </a:custGeom>
            <a:solidFill>
              <a:srgbClr val="458355"/>
            </a:solidFill>
            <a:ln w="3175">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grpSp>
      <p:sp>
        <p:nvSpPr>
          <p:cNvPr id="16394" name="Freeform 54"/>
          <p:cNvSpPr>
            <a:spLocks/>
          </p:cNvSpPr>
          <p:nvPr/>
        </p:nvSpPr>
        <p:spPr bwMode="auto">
          <a:xfrm>
            <a:off x="6154738" y="5299075"/>
            <a:ext cx="149225" cy="288925"/>
          </a:xfrm>
          <a:custGeom>
            <a:avLst/>
            <a:gdLst>
              <a:gd name="T0" fmla="*/ 2147483647 w 387"/>
              <a:gd name="T1" fmla="*/ 2147483647 h 648"/>
              <a:gd name="T2" fmla="*/ 2147483647 w 387"/>
              <a:gd name="T3" fmla="*/ 2147483647 h 648"/>
              <a:gd name="T4" fmla="*/ 2147483647 w 387"/>
              <a:gd name="T5" fmla="*/ 2147483647 h 648"/>
              <a:gd name="T6" fmla="*/ 2147483647 w 387"/>
              <a:gd name="T7" fmla="*/ 2147483647 h 648"/>
              <a:gd name="T8" fmla="*/ 2147483647 w 387"/>
              <a:gd name="T9" fmla="*/ 2147483647 h 648"/>
              <a:gd name="T10" fmla="*/ 2147483647 w 387"/>
              <a:gd name="T11" fmla="*/ 2147483647 h 648"/>
              <a:gd name="T12" fmla="*/ 2147483647 w 387"/>
              <a:gd name="T13" fmla="*/ 2147483647 h 648"/>
              <a:gd name="T14" fmla="*/ 2147483647 w 387"/>
              <a:gd name="T15" fmla="*/ 2147483647 h 648"/>
              <a:gd name="T16" fmla="*/ 2147483647 w 387"/>
              <a:gd name="T17" fmla="*/ 2147483647 h 648"/>
              <a:gd name="T18" fmla="*/ 2147483647 w 387"/>
              <a:gd name="T19" fmla="*/ 2147483647 h 648"/>
              <a:gd name="T20" fmla="*/ 2147483647 w 387"/>
              <a:gd name="T21" fmla="*/ 2147483647 h 648"/>
              <a:gd name="T22" fmla="*/ 2147483647 w 387"/>
              <a:gd name="T23" fmla="*/ 2147483647 h 648"/>
              <a:gd name="T24" fmla="*/ 2147483647 w 387"/>
              <a:gd name="T25" fmla="*/ 2147483647 h 648"/>
              <a:gd name="T26" fmla="*/ 2147483647 w 387"/>
              <a:gd name="T27" fmla="*/ 2147483647 h 648"/>
              <a:gd name="T28" fmla="*/ 2147483647 w 387"/>
              <a:gd name="T29" fmla="*/ 2147483647 h 648"/>
              <a:gd name="T30" fmla="*/ 2147483647 w 387"/>
              <a:gd name="T31" fmla="*/ 2147483647 h 648"/>
              <a:gd name="T32" fmla="*/ 2147483647 w 387"/>
              <a:gd name="T33" fmla="*/ 2147483647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7"/>
              <a:gd name="T52" fmla="*/ 0 h 648"/>
              <a:gd name="T53" fmla="*/ 387 w 387"/>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7" h="648">
                <a:moveTo>
                  <a:pt x="120" y="47"/>
                </a:moveTo>
                <a:cubicBezTo>
                  <a:pt x="102" y="94"/>
                  <a:pt x="131" y="260"/>
                  <a:pt x="129" y="332"/>
                </a:cubicBezTo>
                <a:cubicBezTo>
                  <a:pt x="127" y="404"/>
                  <a:pt x="115" y="443"/>
                  <a:pt x="108" y="482"/>
                </a:cubicBezTo>
                <a:cubicBezTo>
                  <a:pt x="101" y="521"/>
                  <a:pt x="99" y="545"/>
                  <a:pt x="87" y="563"/>
                </a:cubicBezTo>
                <a:cubicBezTo>
                  <a:pt x="75" y="581"/>
                  <a:pt x="50" y="580"/>
                  <a:pt x="36" y="593"/>
                </a:cubicBezTo>
                <a:cubicBezTo>
                  <a:pt x="22" y="606"/>
                  <a:pt x="0" y="640"/>
                  <a:pt x="3" y="644"/>
                </a:cubicBezTo>
                <a:cubicBezTo>
                  <a:pt x="6" y="648"/>
                  <a:pt x="37" y="624"/>
                  <a:pt x="54" y="620"/>
                </a:cubicBezTo>
                <a:cubicBezTo>
                  <a:pt x="71" y="616"/>
                  <a:pt x="92" y="617"/>
                  <a:pt x="108" y="620"/>
                </a:cubicBezTo>
                <a:cubicBezTo>
                  <a:pt x="124" y="623"/>
                  <a:pt x="131" y="641"/>
                  <a:pt x="153" y="641"/>
                </a:cubicBezTo>
                <a:cubicBezTo>
                  <a:pt x="175" y="641"/>
                  <a:pt x="212" y="617"/>
                  <a:pt x="240" y="617"/>
                </a:cubicBezTo>
                <a:cubicBezTo>
                  <a:pt x="268" y="617"/>
                  <a:pt x="300" y="641"/>
                  <a:pt x="324" y="644"/>
                </a:cubicBezTo>
                <a:cubicBezTo>
                  <a:pt x="348" y="647"/>
                  <a:pt x="381" y="644"/>
                  <a:pt x="384" y="635"/>
                </a:cubicBezTo>
                <a:cubicBezTo>
                  <a:pt x="387" y="626"/>
                  <a:pt x="361" y="621"/>
                  <a:pt x="339" y="590"/>
                </a:cubicBezTo>
                <a:cubicBezTo>
                  <a:pt x="317" y="559"/>
                  <a:pt x="265" y="508"/>
                  <a:pt x="249" y="449"/>
                </a:cubicBezTo>
                <a:cubicBezTo>
                  <a:pt x="233" y="390"/>
                  <a:pt x="245" y="303"/>
                  <a:pt x="243" y="236"/>
                </a:cubicBezTo>
                <a:cubicBezTo>
                  <a:pt x="241" y="169"/>
                  <a:pt x="260" y="79"/>
                  <a:pt x="240" y="47"/>
                </a:cubicBezTo>
                <a:cubicBezTo>
                  <a:pt x="220" y="15"/>
                  <a:pt x="138" y="0"/>
                  <a:pt x="120" y="47"/>
                </a:cubicBezTo>
                <a:close/>
              </a:path>
            </a:pathLst>
          </a:custGeom>
          <a:solidFill>
            <a:srgbClr val="CC6600"/>
          </a:solidFill>
          <a:ln w="3175">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6395" name="Freeform 55"/>
          <p:cNvSpPr>
            <a:spLocks/>
          </p:cNvSpPr>
          <p:nvPr/>
        </p:nvSpPr>
        <p:spPr bwMode="auto">
          <a:xfrm>
            <a:off x="6088063" y="5027613"/>
            <a:ext cx="265112" cy="325437"/>
          </a:xfrm>
          <a:custGeom>
            <a:avLst/>
            <a:gdLst>
              <a:gd name="T0" fmla="*/ 2147483647 w 686"/>
              <a:gd name="T1" fmla="*/ 2147483647 h 729"/>
              <a:gd name="T2" fmla="*/ 2147483647 w 686"/>
              <a:gd name="T3" fmla="*/ 2147483647 h 729"/>
              <a:gd name="T4" fmla="*/ 2147483647 w 686"/>
              <a:gd name="T5" fmla="*/ 2147483647 h 729"/>
              <a:gd name="T6" fmla="*/ 2147483647 w 686"/>
              <a:gd name="T7" fmla="*/ 2147483647 h 729"/>
              <a:gd name="T8" fmla="*/ 2147483647 w 686"/>
              <a:gd name="T9" fmla="*/ 2147483647 h 729"/>
              <a:gd name="T10" fmla="*/ 2147483647 w 686"/>
              <a:gd name="T11" fmla="*/ 2147483647 h 729"/>
              <a:gd name="T12" fmla="*/ 2147483647 w 686"/>
              <a:gd name="T13" fmla="*/ 2147483647 h 729"/>
              <a:gd name="T14" fmla="*/ 2147483647 w 686"/>
              <a:gd name="T15" fmla="*/ 2147483647 h 729"/>
              <a:gd name="T16" fmla="*/ 2147483647 w 686"/>
              <a:gd name="T17" fmla="*/ 2147483647 h 729"/>
              <a:gd name="T18" fmla="*/ 2147483647 w 686"/>
              <a:gd name="T19" fmla="*/ 2147483647 h 729"/>
              <a:gd name="T20" fmla="*/ 2147483647 w 686"/>
              <a:gd name="T21" fmla="*/ 2147483647 h 729"/>
              <a:gd name="T22" fmla="*/ 2147483647 w 686"/>
              <a:gd name="T23" fmla="*/ 2147483647 h 729"/>
              <a:gd name="T24" fmla="*/ 2147483647 w 686"/>
              <a:gd name="T25" fmla="*/ 2147483647 h 729"/>
              <a:gd name="T26" fmla="*/ 2147483647 w 686"/>
              <a:gd name="T27" fmla="*/ 2147483647 h 729"/>
              <a:gd name="T28" fmla="*/ 2147483647 w 686"/>
              <a:gd name="T29" fmla="*/ 2147483647 h 729"/>
              <a:gd name="T30" fmla="*/ 2147483647 w 686"/>
              <a:gd name="T31" fmla="*/ 2147483647 h 729"/>
              <a:gd name="T32" fmla="*/ 2147483647 w 686"/>
              <a:gd name="T33" fmla="*/ 2147483647 h 729"/>
              <a:gd name="T34" fmla="*/ 2147483647 w 686"/>
              <a:gd name="T35" fmla="*/ 2147483647 h 729"/>
              <a:gd name="T36" fmla="*/ 2147483647 w 686"/>
              <a:gd name="T37" fmla="*/ 2147483647 h 729"/>
              <a:gd name="T38" fmla="*/ 2147483647 w 686"/>
              <a:gd name="T39" fmla="*/ 2147483647 h 729"/>
              <a:gd name="T40" fmla="*/ 2147483647 w 686"/>
              <a:gd name="T41" fmla="*/ 2147483647 h 729"/>
              <a:gd name="T42" fmla="*/ 2147483647 w 686"/>
              <a:gd name="T43" fmla="*/ 2147483647 h 729"/>
              <a:gd name="T44" fmla="*/ 2147483647 w 686"/>
              <a:gd name="T45" fmla="*/ 2147483647 h 729"/>
              <a:gd name="T46" fmla="*/ 2147483647 w 686"/>
              <a:gd name="T47" fmla="*/ 2147483647 h 729"/>
              <a:gd name="T48" fmla="*/ 2147483647 w 686"/>
              <a:gd name="T49" fmla="*/ 2147483647 h 729"/>
              <a:gd name="T50" fmla="*/ 2147483647 w 686"/>
              <a:gd name="T51" fmla="*/ 2147483647 h 729"/>
              <a:gd name="T52" fmla="*/ 2147483647 w 686"/>
              <a:gd name="T53" fmla="*/ 2147483647 h 729"/>
              <a:gd name="T54" fmla="*/ 2147483647 w 686"/>
              <a:gd name="T55" fmla="*/ 2147483647 h 729"/>
              <a:gd name="T56" fmla="*/ 2147483647 w 686"/>
              <a:gd name="T57" fmla="*/ 2147483647 h 729"/>
              <a:gd name="T58" fmla="*/ 2147483647 w 686"/>
              <a:gd name="T59" fmla="*/ 2147483647 h 729"/>
              <a:gd name="T60" fmla="*/ 2147483647 w 686"/>
              <a:gd name="T61" fmla="*/ 2147483647 h 729"/>
              <a:gd name="T62" fmla="*/ 2147483647 w 686"/>
              <a:gd name="T63" fmla="*/ 2147483647 h 729"/>
              <a:gd name="T64" fmla="*/ 2147483647 w 686"/>
              <a:gd name="T65" fmla="*/ 2147483647 h 729"/>
              <a:gd name="T66" fmla="*/ 2147483647 w 686"/>
              <a:gd name="T67" fmla="*/ 2147483647 h 729"/>
              <a:gd name="T68" fmla="*/ 2147483647 w 686"/>
              <a:gd name="T69" fmla="*/ 2147483647 h 729"/>
              <a:gd name="T70" fmla="*/ 2147483647 w 686"/>
              <a:gd name="T71" fmla="*/ 2147483647 h 729"/>
              <a:gd name="T72" fmla="*/ 2147483647 w 686"/>
              <a:gd name="T73" fmla="*/ 2147483647 h 729"/>
              <a:gd name="T74" fmla="*/ 2147483647 w 686"/>
              <a:gd name="T75" fmla="*/ 2147483647 h 729"/>
              <a:gd name="T76" fmla="*/ 2147483647 w 686"/>
              <a:gd name="T77" fmla="*/ 2147483647 h 729"/>
              <a:gd name="T78" fmla="*/ 2147483647 w 686"/>
              <a:gd name="T79" fmla="*/ 2147483647 h 729"/>
              <a:gd name="T80" fmla="*/ 2147483647 w 686"/>
              <a:gd name="T81" fmla="*/ 2147483647 h 7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6"/>
              <a:gd name="T124" fmla="*/ 0 h 729"/>
              <a:gd name="T125" fmla="*/ 686 w 686"/>
              <a:gd name="T126" fmla="*/ 729 h 7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6" h="729">
                <a:moveTo>
                  <a:pt x="284" y="622"/>
                </a:moveTo>
                <a:cubicBezTo>
                  <a:pt x="287" y="624"/>
                  <a:pt x="267" y="667"/>
                  <a:pt x="284" y="685"/>
                </a:cubicBezTo>
                <a:cubicBezTo>
                  <a:pt x="301" y="703"/>
                  <a:pt x="351" y="729"/>
                  <a:pt x="386" y="727"/>
                </a:cubicBezTo>
                <a:cubicBezTo>
                  <a:pt x="421" y="725"/>
                  <a:pt x="478" y="697"/>
                  <a:pt x="494" y="676"/>
                </a:cubicBezTo>
                <a:cubicBezTo>
                  <a:pt x="510" y="655"/>
                  <a:pt x="472" y="608"/>
                  <a:pt x="482" y="601"/>
                </a:cubicBezTo>
                <a:cubicBezTo>
                  <a:pt x="492" y="594"/>
                  <a:pt x="526" y="633"/>
                  <a:pt x="554" y="631"/>
                </a:cubicBezTo>
                <a:cubicBezTo>
                  <a:pt x="582" y="629"/>
                  <a:pt x="636" y="609"/>
                  <a:pt x="650" y="589"/>
                </a:cubicBezTo>
                <a:cubicBezTo>
                  <a:pt x="664" y="569"/>
                  <a:pt x="654" y="525"/>
                  <a:pt x="635" y="508"/>
                </a:cubicBezTo>
                <a:cubicBezTo>
                  <a:pt x="616" y="491"/>
                  <a:pt x="530" y="493"/>
                  <a:pt x="533" y="487"/>
                </a:cubicBezTo>
                <a:cubicBezTo>
                  <a:pt x="536" y="481"/>
                  <a:pt x="628" y="482"/>
                  <a:pt x="653" y="469"/>
                </a:cubicBezTo>
                <a:cubicBezTo>
                  <a:pt x="678" y="456"/>
                  <a:pt x="686" y="428"/>
                  <a:pt x="683" y="409"/>
                </a:cubicBezTo>
                <a:cubicBezTo>
                  <a:pt x="680" y="390"/>
                  <a:pt x="654" y="363"/>
                  <a:pt x="632" y="352"/>
                </a:cubicBezTo>
                <a:cubicBezTo>
                  <a:pt x="610" y="341"/>
                  <a:pt x="548" y="353"/>
                  <a:pt x="554" y="346"/>
                </a:cubicBezTo>
                <a:cubicBezTo>
                  <a:pt x="560" y="339"/>
                  <a:pt x="656" y="333"/>
                  <a:pt x="671" y="310"/>
                </a:cubicBezTo>
                <a:cubicBezTo>
                  <a:pt x="686" y="287"/>
                  <a:pt x="666" y="221"/>
                  <a:pt x="647" y="205"/>
                </a:cubicBezTo>
                <a:cubicBezTo>
                  <a:pt x="628" y="189"/>
                  <a:pt x="552" y="218"/>
                  <a:pt x="554" y="211"/>
                </a:cubicBezTo>
                <a:cubicBezTo>
                  <a:pt x="556" y="204"/>
                  <a:pt x="650" y="186"/>
                  <a:pt x="659" y="160"/>
                </a:cubicBezTo>
                <a:cubicBezTo>
                  <a:pt x="668" y="134"/>
                  <a:pt x="635" y="68"/>
                  <a:pt x="608" y="52"/>
                </a:cubicBezTo>
                <a:cubicBezTo>
                  <a:pt x="581" y="36"/>
                  <a:pt x="520" y="46"/>
                  <a:pt x="494" y="61"/>
                </a:cubicBezTo>
                <a:cubicBezTo>
                  <a:pt x="468" y="76"/>
                  <a:pt x="458" y="148"/>
                  <a:pt x="452" y="145"/>
                </a:cubicBezTo>
                <a:cubicBezTo>
                  <a:pt x="446" y="142"/>
                  <a:pt x="474" y="65"/>
                  <a:pt x="458" y="43"/>
                </a:cubicBezTo>
                <a:cubicBezTo>
                  <a:pt x="442" y="21"/>
                  <a:pt x="386" y="0"/>
                  <a:pt x="353" y="10"/>
                </a:cubicBezTo>
                <a:cubicBezTo>
                  <a:pt x="320" y="20"/>
                  <a:pt x="263" y="78"/>
                  <a:pt x="257" y="103"/>
                </a:cubicBezTo>
                <a:cubicBezTo>
                  <a:pt x="251" y="128"/>
                  <a:pt x="317" y="157"/>
                  <a:pt x="314" y="160"/>
                </a:cubicBezTo>
                <a:cubicBezTo>
                  <a:pt x="311" y="163"/>
                  <a:pt x="262" y="131"/>
                  <a:pt x="239" y="124"/>
                </a:cubicBezTo>
                <a:cubicBezTo>
                  <a:pt x="216" y="117"/>
                  <a:pt x="199" y="110"/>
                  <a:pt x="173" y="118"/>
                </a:cubicBezTo>
                <a:cubicBezTo>
                  <a:pt x="147" y="126"/>
                  <a:pt x="93" y="147"/>
                  <a:pt x="80" y="172"/>
                </a:cubicBezTo>
                <a:cubicBezTo>
                  <a:pt x="67" y="197"/>
                  <a:pt x="75" y="253"/>
                  <a:pt x="92" y="271"/>
                </a:cubicBezTo>
                <a:cubicBezTo>
                  <a:pt x="109" y="289"/>
                  <a:pt x="193" y="278"/>
                  <a:pt x="185" y="283"/>
                </a:cubicBezTo>
                <a:cubicBezTo>
                  <a:pt x="177" y="288"/>
                  <a:pt x="72" y="281"/>
                  <a:pt x="44" y="301"/>
                </a:cubicBezTo>
                <a:cubicBezTo>
                  <a:pt x="16" y="321"/>
                  <a:pt x="0" y="382"/>
                  <a:pt x="20" y="403"/>
                </a:cubicBezTo>
                <a:cubicBezTo>
                  <a:pt x="40" y="424"/>
                  <a:pt x="156" y="421"/>
                  <a:pt x="161" y="427"/>
                </a:cubicBezTo>
                <a:cubicBezTo>
                  <a:pt x="166" y="433"/>
                  <a:pt x="73" y="428"/>
                  <a:pt x="47" y="442"/>
                </a:cubicBezTo>
                <a:cubicBezTo>
                  <a:pt x="21" y="456"/>
                  <a:pt x="5" y="492"/>
                  <a:pt x="5" y="514"/>
                </a:cubicBezTo>
                <a:cubicBezTo>
                  <a:pt x="5" y="536"/>
                  <a:pt x="19" y="570"/>
                  <a:pt x="44" y="577"/>
                </a:cubicBezTo>
                <a:cubicBezTo>
                  <a:pt x="69" y="584"/>
                  <a:pt x="150" y="555"/>
                  <a:pt x="155" y="559"/>
                </a:cubicBezTo>
                <a:cubicBezTo>
                  <a:pt x="160" y="563"/>
                  <a:pt x="83" y="579"/>
                  <a:pt x="71" y="601"/>
                </a:cubicBezTo>
                <a:cubicBezTo>
                  <a:pt x="59" y="623"/>
                  <a:pt x="65" y="674"/>
                  <a:pt x="83" y="691"/>
                </a:cubicBezTo>
                <a:cubicBezTo>
                  <a:pt x="101" y="708"/>
                  <a:pt x="149" y="709"/>
                  <a:pt x="179" y="706"/>
                </a:cubicBezTo>
                <a:cubicBezTo>
                  <a:pt x="209" y="703"/>
                  <a:pt x="245" y="684"/>
                  <a:pt x="263" y="670"/>
                </a:cubicBezTo>
                <a:cubicBezTo>
                  <a:pt x="281" y="656"/>
                  <a:pt x="275" y="625"/>
                  <a:pt x="284" y="622"/>
                </a:cubicBezTo>
                <a:close/>
              </a:path>
            </a:pathLst>
          </a:custGeom>
          <a:solidFill>
            <a:srgbClr val="00B050"/>
          </a:solidFill>
          <a:ln w="3175">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6396" name="Freeform 56"/>
          <p:cNvSpPr>
            <a:spLocks/>
          </p:cNvSpPr>
          <p:nvPr/>
        </p:nvSpPr>
        <p:spPr bwMode="auto">
          <a:xfrm>
            <a:off x="7732713" y="4811713"/>
            <a:ext cx="420687" cy="246062"/>
          </a:xfrm>
          <a:custGeom>
            <a:avLst/>
            <a:gdLst>
              <a:gd name="T0" fmla="*/ 2147483647 w 265"/>
              <a:gd name="T1" fmla="*/ 2147483647 h 155"/>
              <a:gd name="T2" fmla="*/ 2147483647 w 265"/>
              <a:gd name="T3" fmla="*/ 2147483647 h 155"/>
              <a:gd name="T4" fmla="*/ 2147483647 w 265"/>
              <a:gd name="T5" fmla="*/ 2147483647 h 155"/>
              <a:gd name="T6" fmla="*/ 2147483647 w 265"/>
              <a:gd name="T7" fmla="*/ 2147483647 h 155"/>
              <a:gd name="T8" fmla="*/ 2147483647 w 265"/>
              <a:gd name="T9" fmla="*/ 2147483647 h 155"/>
              <a:gd name="T10" fmla="*/ 2147483647 w 265"/>
              <a:gd name="T11" fmla="*/ 2147483647 h 155"/>
              <a:gd name="T12" fmla="*/ 2147483647 w 265"/>
              <a:gd name="T13" fmla="*/ 2147483647 h 155"/>
              <a:gd name="T14" fmla="*/ 2147483647 w 265"/>
              <a:gd name="T15" fmla="*/ 2147483647 h 155"/>
              <a:gd name="T16" fmla="*/ 2147483647 w 265"/>
              <a:gd name="T17" fmla="*/ 2147483647 h 155"/>
              <a:gd name="T18" fmla="*/ 2147483647 w 265"/>
              <a:gd name="T19" fmla="*/ 2147483647 h 155"/>
              <a:gd name="T20" fmla="*/ 2147483647 w 265"/>
              <a:gd name="T21" fmla="*/ 2147483647 h 155"/>
              <a:gd name="T22" fmla="*/ 2147483647 w 265"/>
              <a:gd name="T23" fmla="*/ 2147483647 h 155"/>
              <a:gd name="T24" fmla="*/ 2147483647 w 265"/>
              <a:gd name="T25" fmla="*/ 2147483647 h 155"/>
              <a:gd name="T26" fmla="*/ 2147483647 w 265"/>
              <a:gd name="T27" fmla="*/ 2147483647 h 155"/>
              <a:gd name="T28" fmla="*/ 2147483647 w 265"/>
              <a:gd name="T29" fmla="*/ 2147483647 h 1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5"/>
              <a:gd name="T46" fmla="*/ 0 h 155"/>
              <a:gd name="T47" fmla="*/ 265 w 265"/>
              <a:gd name="T48" fmla="*/ 155 h 1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5" h="155">
                <a:moveTo>
                  <a:pt x="121" y="116"/>
                </a:moveTo>
                <a:cubicBezTo>
                  <a:pt x="109" y="118"/>
                  <a:pt x="112" y="149"/>
                  <a:pt x="94" y="152"/>
                </a:cubicBezTo>
                <a:cubicBezTo>
                  <a:pt x="76" y="155"/>
                  <a:pt x="20" y="148"/>
                  <a:pt x="10" y="134"/>
                </a:cubicBezTo>
                <a:cubicBezTo>
                  <a:pt x="0" y="120"/>
                  <a:pt x="20" y="82"/>
                  <a:pt x="31" y="65"/>
                </a:cubicBezTo>
                <a:cubicBezTo>
                  <a:pt x="42" y="48"/>
                  <a:pt x="67" y="31"/>
                  <a:pt x="79" y="32"/>
                </a:cubicBezTo>
                <a:cubicBezTo>
                  <a:pt x="91" y="33"/>
                  <a:pt x="99" y="69"/>
                  <a:pt x="103" y="68"/>
                </a:cubicBezTo>
                <a:cubicBezTo>
                  <a:pt x="107" y="67"/>
                  <a:pt x="95" y="37"/>
                  <a:pt x="103" y="26"/>
                </a:cubicBezTo>
                <a:cubicBezTo>
                  <a:pt x="111" y="15"/>
                  <a:pt x="138" y="0"/>
                  <a:pt x="154" y="2"/>
                </a:cubicBezTo>
                <a:cubicBezTo>
                  <a:pt x="170" y="4"/>
                  <a:pt x="197" y="29"/>
                  <a:pt x="199" y="41"/>
                </a:cubicBezTo>
                <a:cubicBezTo>
                  <a:pt x="201" y="53"/>
                  <a:pt x="163" y="71"/>
                  <a:pt x="166" y="74"/>
                </a:cubicBezTo>
                <a:cubicBezTo>
                  <a:pt x="169" y="77"/>
                  <a:pt x="198" y="56"/>
                  <a:pt x="214" y="59"/>
                </a:cubicBezTo>
                <a:cubicBezTo>
                  <a:pt x="230" y="62"/>
                  <a:pt x="259" y="78"/>
                  <a:pt x="262" y="92"/>
                </a:cubicBezTo>
                <a:cubicBezTo>
                  <a:pt x="265" y="106"/>
                  <a:pt x="251" y="136"/>
                  <a:pt x="235" y="143"/>
                </a:cubicBezTo>
                <a:cubicBezTo>
                  <a:pt x="219" y="150"/>
                  <a:pt x="185" y="141"/>
                  <a:pt x="166" y="137"/>
                </a:cubicBezTo>
                <a:cubicBezTo>
                  <a:pt x="147" y="133"/>
                  <a:pt x="133" y="114"/>
                  <a:pt x="121" y="116"/>
                </a:cubicBezTo>
                <a:close/>
              </a:path>
            </a:pathLst>
          </a:custGeom>
          <a:solidFill>
            <a:schemeClr val="accent1"/>
          </a:solidFill>
          <a:ln w="9525">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6397" name="Freeform 58"/>
          <p:cNvSpPr>
            <a:spLocks/>
          </p:cNvSpPr>
          <p:nvPr/>
        </p:nvSpPr>
        <p:spPr bwMode="auto">
          <a:xfrm>
            <a:off x="327025" y="4845050"/>
            <a:ext cx="8202613" cy="1508125"/>
          </a:xfrm>
          <a:custGeom>
            <a:avLst/>
            <a:gdLst>
              <a:gd name="T0" fmla="*/ 0 w 5167"/>
              <a:gd name="T1" fmla="*/ 2147483647 h 950"/>
              <a:gd name="T2" fmla="*/ 2147483647 w 5167"/>
              <a:gd name="T3" fmla="*/ 2147483647 h 950"/>
              <a:gd name="T4" fmla="*/ 2147483647 w 5167"/>
              <a:gd name="T5" fmla="*/ 2147483647 h 950"/>
              <a:gd name="T6" fmla="*/ 2147483647 w 5167"/>
              <a:gd name="T7" fmla="*/ 2147483647 h 950"/>
              <a:gd name="T8" fmla="*/ 2147483647 w 5167"/>
              <a:gd name="T9" fmla="*/ 2147483647 h 950"/>
              <a:gd name="T10" fmla="*/ 2147483647 w 5167"/>
              <a:gd name="T11" fmla="*/ 2147483647 h 950"/>
              <a:gd name="T12" fmla="*/ 2147483647 w 5167"/>
              <a:gd name="T13" fmla="*/ 2147483647 h 950"/>
              <a:gd name="T14" fmla="*/ 2147483647 w 5167"/>
              <a:gd name="T15" fmla="*/ 2147483647 h 950"/>
              <a:gd name="T16" fmla="*/ 2147483647 w 5167"/>
              <a:gd name="T17" fmla="*/ 2147483647 h 950"/>
              <a:gd name="T18" fmla="*/ 2147483647 w 5167"/>
              <a:gd name="T19" fmla="*/ 2147483647 h 950"/>
              <a:gd name="T20" fmla="*/ 2147483647 w 5167"/>
              <a:gd name="T21" fmla="*/ 2147483647 h 950"/>
              <a:gd name="T22" fmla="*/ 2147483647 w 5167"/>
              <a:gd name="T23" fmla="*/ 2147483647 h 950"/>
              <a:gd name="T24" fmla="*/ 2147483647 w 5167"/>
              <a:gd name="T25" fmla="*/ 2147483647 h 950"/>
              <a:gd name="T26" fmla="*/ 2147483647 w 5167"/>
              <a:gd name="T27" fmla="*/ 2147483647 h 950"/>
              <a:gd name="T28" fmla="*/ 2147483647 w 5167"/>
              <a:gd name="T29" fmla="*/ 2147483647 h 950"/>
              <a:gd name="T30" fmla="*/ 2147483647 w 5167"/>
              <a:gd name="T31" fmla="*/ 2147483647 h 950"/>
              <a:gd name="T32" fmla="*/ 2147483647 w 5167"/>
              <a:gd name="T33" fmla="*/ 2147483647 h 950"/>
              <a:gd name="T34" fmla="*/ 2147483647 w 5167"/>
              <a:gd name="T35" fmla="*/ 2147483647 h 950"/>
              <a:gd name="T36" fmla="*/ 2147483647 w 5167"/>
              <a:gd name="T37" fmla="*/ 2147483647 h 950"/>
              <a:gd name="T38" fmla="*/ 2147483647 w 5167"/>
              <a:gd name="T39" fmla="*/ 2147483647 h 950"/>
              <a:gd name="T40" fmla="*/ 2147483647 w 5167"/>
              <a:gd name="T41" fmla="*/ 2147483647 h 950"/>
              <a:gd name="T42" fmla="*/ 2147483647 w 5167"/>
              <a:gd name="T43" fmla="*/ 2147483647 h 950"/>
              <a:gd name="T44" fmla="*/ 2147483647 w 5167"/>
              <a:gd name="T45" fmla="*/ 2147483647 h 950"/>
              <a:gd name="T46" fmla="*/ 2147483647 w 5167"/>
              <a:gd name="T47" fmla="*/ 2147483647 h 950"/>
              <a:gd name="T48" fmla="*/ 2147483647 w 5167"/>
              <a:gd name="T49" fmla="*/ 2147483647 h 950"/>
              <a:gd name="T50" fmla="*/ 2147483647 w 5167"/>
              <a:gd name="T51" fmla="*/ 2147483647 h 950"/>
              <a:gd name="T52" fmla="*/ 0 w 5167"/>
              <a:gd name="T53" fmla="*/ 2147483647 h 9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67"/>
              <a:gd name="T82" fmla="*/ 0 h 950"/>
              <a:gd name="T83" fmla="*/ 5167 w 5167"/>
              <a:gd name="T84" fmla="*/ 950 h 9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67" h="950">
                <a:moveTo>
                  <a:pt x="0" y="52"/>
                </a:moveTo>
                <a:cubicBezTo>
                  <a:pt x="165" y="43"/>
                  <a:pt x="596" y="52"/>
                  <a:pt x="728" y="52"/>
                </a:cubicBezTo>
                <a:cubicBezTo>
                  <a:pt x="861" y="52"/>
                  <a:pt x="774" y="52"/>
                  <a:pt x="797" y="52"/>
                </a:cubicBezTo>
                <a:cubicBezTo>
                  <a:pt x="821" y="52"/>
                  <a:pt x="846" y="43"/>
                  <a:pt x="867" y="52"/>
                </a:cubicBezTo>
                <a:cubicBezTo>
                  <a:pt x="888" y="62"/>
                  <a:pt x="890" y="76"/>
                  <a:pt x="928" y="105"/>
                </a:cubicBezTo>
                <a:cubicBezTo>
                  <a:pt x="965" y="134"/>
                  <a:pt x="1028" y="188"/>
                  <a:pt x="1093" y="228"/>
                </a:cubicBezTo>
                <a:cubicBezTo>
                  <a:pt x="1157" y="268"/>
                  <a:pt x="1189" y="315"/>
                  <a:pt x="1318" y="343"/>
                </a:cubicBezTo>
                <a:cubicBezTo>
                  <a:pt x="1448" y="371"/>
                  <a:pt x="1669" y="385"/>
                  <a:pt x="1873" y="395"/>
                </a:cubicBezTo>
                <a:cubicBezTo>
                  <a:pt x="2076" y="406"/>
                  <a:pt x="2370" y="401"/>
                  <a:pt x="2541" y="405"/>
                </a:cubicBezTo>
                <a:cubicBezTo>
                  <a:pt x="2711" y="409"/>
                  <a:pt x="2807" y="412"/>
                  <a:pt x="2897" y="422"/>
                </a:cubicBezTo>
                <a:cubicBezTo>
                  <a:pt x="2987" y="432"/>
                  <a:pt x="3034" y="448"/>
                  <a:pt x="3079" y="466"/>
                </a:cubicBezTo>
                <a:cubicBezTo>
                  <a:pt x="3123" y="485"/>
                  <a:pt x="3134" y="516"/>
                  <a:pt x="3165" y="536"/>
                </a:cubicBezTo>
                <a:cubicBezTo>
                  <a:pt x="3195" y="557"/>
                  <a:pt x="3213" y="580"/>
                  <a:pt x="3261" y="590"/>
                </a:cubicBezTo>
                <a:cubicBezTo>
                  <a:pt x="3308" y="599"/>
                  <a:pt x="3406" y="599"/>
                  <a:pt x="3451" y="590"/>
                </a:cubicBezTo>
                <a:cubicBezTo>
                  <a:pt x="3496" y="581"/>
                  <a:pt x="3505" y="558"/>
                  <a:pt x="3532" y="533"/>
                </a:cubicBezTo>
                <a:cubicBezTo>
                  <a:pt x="3559" y="508"/>
                  <a:pt x="3544" y="460"/>
                  <a:pt x="3610" y="443"/>
                </a:cubicBezTo>
                <a:cubicBezTo>
                  <a:pt x="3676" y="426"/>
                  <a:pt x="3827" y="439"/>
                  <a:pt x="3929" y="430"/>
                </a:cubicBezTo>
                <a:cubicBezTo>
                  <a:pt x="4031" y="421"/>
                  <a:pt x="4145" y="414"/>
                  <a:pt x="4223" y="387"/>
                </a:cubicBezTo>
                <a:cubicBezTo>
                  <a:pt x="4301" y="360"/>
                  <a:pt x="4344" y="313"/>
                  <a:pt x="4396" y="272"/>
                </a:cubicBezTo>
                <a:cubicBezTo>
                  <a:pt x="4448" y="231"/>
                  <a:pt x="4486" y="165"/>
                  <a:pt x="4536" y="141"/>
                </a:cubicBezTo>
                <a:cubicBezTo>
                  <a:pt x="4585" y="116"/>
                  <a:pt x="4618" y="123"/>
                  <a:pt x="4691" y="122"/>
                </a:cubicBezTo>
                <a:cubicBezTo>
                  <a:pt x="4765" y="121"/>
                  <a:pt x="4903" y="129"/>
                  <a:pt x="4978" y="131"/>
                </a:cubicBezTo>
                <a:cubicBezTo>
                  <a:pt x="5053" y="134"/>
                  <a:pt x="5118" y="0"/>
                  <a:pt x="5143" y="131"/>
                </a:cubicBezTo>
                <a:cubicBezTo>
                  <a:pt x="5167" y="263"/>
                  <a:pt x="5143" y="721"/>
                  <a:pt x="5125" y="923"/>
                </a:cubicBezTo>
                <a:cubicBezTo>
                  <a:pt x="4743" y="950"/>
                  <a:pt x="4459" y="950"/>
                  <a:pt x="3616" y="950"/>
                </a:cubicBezTo>
                <a:cubicBezTo>
                  <a:pt x="2773" y="950"/>
                  <a:pt x="659" y="933"/>
                  <a:pt x="69" y="923"/>
                </a:cubicBezTo>
                <a:cubicBezTo>
                  <a:pt x="69" y="615"/>
                  <a:pt x="17" y="237"/>
                  <a:pt x="0" y="52"/>
                </a:cubicBezTo>
                <a:close/>
              </a:path>
            </a:pathLst>
          </a:custGeom>
          <a:solidFill>
            <a:schemeClr val="accent2">
              <a:lumMod val="25000"/>
            </a:schemeClr>
          </a:solidFill>
          <a:ln w="19050">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6401" name="Freeform 62"/>
          <p:cNvSpPr>
            <a:spLocks/>
          </p:cNvSpPr>
          <p:nvPr/>
        </p:nvSpPr>
        <p:spPr bwMode="auto">
          <a:xfrm>
            <a:off x="5276850" y="5591175"/>
            <a:ext cx="690563" cy="242888"/>
          </a:xfrm>
          <a:custGeom>
            <a:avLst/>
            <a:gdLst>
              <a:gd name="T0" fmla="*/ 0 w 435"/>
              <a:gd name="T1" fmla="*/ 2147483647 h 120"/>
              <a:gd name="T2" fmla="*/ 2147483647 w 435"/>
              <a:gd name="T3" fmla="*/ 2147483647 h 120"/>
              <a:gd name="T4" fmla="*/ 2147483647 w 435"/>
              <a:gd name="T5" fmla="*/ 2147483647 h 120"/>
              <a:gd name="T6" fmla="*/ 2147483647 w 435"/>
              <a:gd name="T7" fmla="*/ 2147483647 h 120"/>
              <a:gd name="T8" fmla="*/ 2147483647 w 435"/>
              <a:gd name="T9" fmla="*/ 0 h 120"/>
              <a:gd name="T10" fmla="*/ 2147483647 w 435"/>
              <a:gd name="T11" fmla="*/ 2147483647 h 120"/>
              <a:gd name="T12" fmla="*/ 2147483647 w 435"/>
              <a:gd name="T13" fmla="*/ 2147483647 h 120"/>
              <a:gd name="T14" fmla="*/ 2147483647 w 435"/>
              <a:gd name="T15" fmla="*/ 0 h 120"/>
              <a:gd name="T16" fmla="*/ 2147483647 w 435"/>
              <a:gd name="T17" fmla="*/ 2147483647 h 120"/>
              <a:gd name="T18" fmla="*/ 2147483647 w 435"/>
              <a:gd name="T19" fmla="*/ 2147483647 h 120"/>
              <a:gd name="T20" fmla="*/ 2147483647 w 435"/>
              <a:gd name="T21" fmla="*/ 2147483647 h 120"/>
              <a:gd name="T22" fmla="*/ 2147483647 w 435"/>
              <a:gd name="T23" fmla="*/ 2147483647 h 120"/>
              <a:gd name="T24" fmla="*/ 2147483647 w 435"/>
              <a:gd name="T25" fmla="*/ 2147483647 h 120"/>
              <a:gd name="T26" fmla="*/ 2147483647 w 435"/>
              <a:gd name="T27" fmla="*/ 0 h 120"/>
              <a:gd name="T28" fmla="*/ 2147483647 w 435"/>
              <a:gd name="T29" fmla="*/ 2147483647 h 120"/>
              <a:gd name="T30" fmla="*/ 2147483647 w 435"/>
              <a:gd name="T31" fmla="*/ 2147483647 h 120"/>
              <a:gd name="T32" fmla="*/ 0 w 435"/>
              <a:gd name="T33" fmla="*/ 2147483647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5"/>
              <a:gd name="T52" fmla="*/ 0 h 120"/>
              <a:gd name="T53" fmla="*/ 435 w 435"/>
              <a:gd name="T54" fmla="*/ 120 h 1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5" h="120">
                <a:moveTo>
                  <a:pt x="0" y="18"/>
                </a:moveTo>
                <a:lnTo>
                  <a:pt x="99" y="102"/>
                </a:lnTo>
                <a:lnTo>
                  <a:pt x="249" y="120"/>
                </a:lnTo>
                <a:lnTo>
                  <a:pt x="384" y="99"/>
                </a:lnTo>
                <a:lnTo>
                  <a:pt x="435" y="0"/>
                </a:lnTo>
                <a:lnTo>
                  <a:pt x="402" y="18"/>
                </a:lnTo>
                <a:lnTo>
                  <a:pt x="357" y="21"/>
                </a:lnTo>
                <a:lnTo>
                  <a:pt x="342" y="0"/>
                </a:lnTo>
                <a:lnTo>
                  <a:pt x="309" y="24"/>
                </a:lnTo>
                <a:lnTo>
                  <a:pt x="246" y="21"/>
                </a:lnTo>
                <a:lnTo>
                  <a:pt x="225" y="3"/>
                </a:lnTo>
                <a:lnTo>
                  <a:pt x="210" y="21"/>
                </a:lnTo>
                <a:lnTo>
                  <a:pt x="126" y="21"/>
                </a:lnTo>
                <a:lnTo>
                  <a:pt x="108" y="0"/>
                </a:lnTo>
                <a:lnTo>
                  <a:pt x="93" y="24"/>
                </a:lnTo>
                <a:lnTo>
                  <a:pt x="27" y="18"/>
                </a:lnTo>
                <a:lnTo>
                  <a:pt x="0" y="18"/>
                </a:lnTo>
                <a:close/>
              </a:path>
            </a:pathLst>
          </a:custGeom>
          <a:solidFill>
            <a:srgbClr val="0000FF"/>
          </a:solidFill>
          <a:ln w="19050">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6402" name="Freeform 64"/>
          <p:cNvSpPr>
            <a:spLocks/>
          </p:cNvSpPr>
          <p:nvPr/>
        </p:nvSpPr>
        <p:spPr bwMode="auto">
          <a:xfrm>
            <a:off x="1728788" y="4943475"/>
            <a:ext cx="3467100" cy="633413"/>
          </a:xfrm>
          <a:custGeom>
            <a:avLst/>
            <a:gdLst>
              <a:gd name="T0" fmla="*/ 0 w 2184"/>
              <a:gd name="T1" fmla="*/ 2147483647 h 399"/>
              <a:gd name="T2" fmla="*/ 2147483647 w 2184"/>
              <a:gd name="T3" fmla="*/ 0 h 399"/>
              <a:gd name="T4" fmla="*/ 2147483647 w 2184"/>
              <a:gd name="T5" fmla="*/ 2147483647 h 399"/>
              <a:gd name="T6" fmla="*/ 2147483647 w 2184"/>
              <a:gd name="T7" fmla="*/ 2147483647 h 399"/>
              <a:gd name="T8" fmla="*/ 2147483647 w 2184"/>
              <a:gd name="T9" fmla="*/ 2147483647 h 399"/>
              <a:gd name="T10" fmla="*/ 2147483647 w 2184"/>
              <a:gd name="T11" fmla="*/ 2147483647 h 399"/>
              <a:gd name="T12" fmla="*/ 2147483647 w 2184"/>
              <a:gd name="T13" fmla="*/ 2147483647 h 399"/>
              <a:gd name="T14" fmla="*/ 2147483647 w 2184"/>
              <a:gd name="T15" fmla="*/ 2147483647 h 399"/>
              <a:gd name="T16" fmla="*/ 2147483647 w 2184"/>
              <a:gd name="T17" fmla="*/ 2147483647 h 399"/>
              <a:gd name="T18" fmla="*/ 2147483647 w 2184"/>
              <a:gd name="T19" fmla="*/ 2147483647 h 399"/>
              <a:gd name="T20" fmla="*/ 2147483647 w 2184"/>
              <a:gd name="T21" fmla="*/ 2147483647 h 399"/>
              <a:gd name="T22" fmla="*/ 2147483647 w 2184"/>
              <a:gd name="T23" fmla="*/ 2147483647 h 399"/>
              <a:gd name="T24" fmla="*/ 2147483647 w 2184"/>
              <a:gd name="T25" fmla="*/ 2147483647 h 399"/>
              <a:gd name="T26" fmla="*/ 2147483647 w 2184"/>
              <a:gd name="T27" fmla="*/ 2147483647 h 399"/>
              <a:gd name="T28" fmla="*/ 2147483647 w 2184"/>
              <a:gd name="T29" fmla="*/ 2147483647 h 399"/>
              <a:gd name="T30" fmla="*/ 2147483647 w 2184"/>
              <a:gd name="T31" fmla="*/ 2147483647 h 399"/>
              <a:gd name="T32" fmla="*/ 0 w 2184"/>
              <a:gd name="T33" fmla="*/ 2147483647 h 3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4"/>
              <a:gd name="T52" fmla="*/ 0 h 399"/>
              <a:gd name="T53" fmla="*/ 2184 w 2184"/>
              <a:gd name="T54" fmla="*/ 399 h 3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4" h="399">
                <a:moveTo>
                  <a:pt x="0" y="3"/>
                </a:moveTo>
                <a:lnTo>
                  <a:pt x="1599" y="0"/>
                </a:lnTo>
                <a:lnTo>
                  <a:pt x="1704" y="72"/>
                </a:lnTo>
                <a:lnTo>
                  <a:pt x="1791" y="138"/>
                </a:lnTo>
                <a:lnTo>
                  <a:pt x="1887" y="234"/>
                </a:lnTo>
                <a:lnTo>
                  <a:pt x="1965" y="288"/>
                </a:lnTo>
                <a:lnTo>
                  <a:pt x="2076" y="339"/>
                </a:lnTo>
                <a:lnTo>
                  <a:pt x="2157" y="378"/>
                </a:lnTo>
                <a:lnTo>
                  <a:pt x="2184" y="399"/>
                </a:lnTo>
                <a:lnTo>
                  <a:pt x="1851" y="354"/>
                </a:lnTo>
                <a:lnTo>
                  <a:pt x="1146" y="339"/>
                </a:lnTo>
                <a:lnTo>
                  <a:pt x="846" y="327"/>
                </a:lnTo>
                <a:lnTo>
                  <a:pt x="522" y="300"/>
                </a:lnTo>
                <a:lnTo>
                  <a:pt x="351" y="261"/>
                </a:lnTo>
                <a:lnTo>
                  <a:pt x="183" y="150"/>
                </a:lnTo>
                <a:lnTo>
                  <a:pt x="63" y="57"/>
                </a:lnTo>
                <a:lnTo>
                  <a:pt x="0" y="3"/>
                </a:lnTo>
                <a:close/>
              </a:path>
            </a:pathLst>
          </a:custGeom>
          <a:solidFill>
            <a:srgbClr val="CC9900"/>
          </a:solidFill>
          <a:ln w="19050">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6403" name="Rectangle 39"/>
          <p:cNvSpPr>
            <a:spLocks noChangeArrowheads="1"/>
          </p:cNvSpPr>
          <p:nvPr/>
        </p:nvSpPr>
        <p:spPr bwMode="auto">
          <a:xfrm>
            <a:off x="3114675" y="4762500"/>
            <a:ext cx="971550" cy="48101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6404" name="Line 40"/>
          <p:cNvSpPr>
            <a:spLocks noChangeShapeType="1"/>
          </p:cNvSpPr>
          <p:nvPr/>
        </p:nvSpPr>
        <p:spPr bwMode="auto">
          <a:xfrm>
            <a:off x="3105150" y="4767263"/>
            <a:ext cx="1588" cy="1762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5" name="Line 41"/>
          <p:cNvSpPr>
            <a:spLocks noChangeShapeType="1"/>
          </p:cNvSpPr>
          <p:nvPr/>
        </p:nvSpPr>
        <p:spPr bwMode="auto">
          <a:xfrm>
            <a:off x="4086225" y="4767263"/>
            <a:ext cx="1588" cy="1762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6" name="Freeform 42"/>
          <p:cNvSpPr>
            <a:spLocks/>
          </p:cNvSpPr>
          <p:nvPr/>
        </p:nvSpPr>
        <p:spPr bwMode="auto">
          <a:xfrm>
            <a:off x="3100388" y="4943475"/>
            <a:ext cx="990600" cy="300038"/>
          </a:xfrm>
          <a:custGeom>
            <a:avLst/>
            <a:gdLst>
              <a:gd name="T0" fmla="*/ 0 w 624"/>
              <a:gd name="T1" fmla="*/ 0 h 189"/>
              <a:gd name="T2" fmla="*/ 2147483647 w 624"/>
              <a:gd name="T3" fmla="*/ 2147483647 h 189"/>
              <a:gd name="T4" fmla="*/ 2147483647 w 624"/>
              <a:gd name="T5" fmla="*/ 2147483647 h 189"/>
              <a:gd name="T6" fmla="*/ 2147483647 w 624"/>
              <a:gd name="T7" fmla="*/ 2147483647 h 189"/>
              <a:gd name="T8" fmla="*/ 0 60000 65536"/>
              <a:gd name="T9" fmla="*/ 0 60000 65536"/>
              <a:gd name="T10" fmla="*/ 0 60000 65536"/>
              <a:gd name="T11" fmla="*/ 0 60000 65536"/>
              <a:gd name="T12" fmla="*/ 0 w 624"/>
              <a:gd name="T13" fmla="*/ 0 h 189"/>
              <a:gd name="T14" fmla="*/ 624 w 624"/>
              <a:gd name="T15" fmla="*/ 189 h 189"/>
            </a:gdLst>
            <a:ahLst/>
            <a:cxnLst>
              <a:cxn ang="T8">
                <a:pos x="T0" y="T1"/>
              </a:cxn>
              <a:cxn ang="T9">
                <a:pos x="T2" y="T3"/>
              </a:cxn>
              <a:cxn ang="T10">
                <a:pos x="T4" y="T5"/>
              </a:cxn>
              <a:cxn ang="T11">
                <a:pos x="T6" y="T7"/>
              </a:cxn>
            </a:cxnLst>
            <a:rect l="T12" t="T13" r="T14" b="T15"/>
            <a:pathLst>
              <a:path w="624" h="189">
                <a:moveTo>
                  <a:pt x="0" y="0"/>
                </a:moveTo>
                <a:lnTo>
                  <a:pt x="6" y="189"/>
                </a:lnTo>
                <a:lnTo>
                  <a:pt x="624" y="189"/>
                </a:lnTo>
                <a:lnTo>
                  <a:pt x="621" y="3"/>
                </a:lnTo>
              </a:path>
            </a:pathLst>
          </a:cu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6407" name="Rectangle 46" descr="Horizontal brick"/>
          <p:cNvSpPr>
            <a:spLocks noChangeArrowheads="1"/>
          </p:cNvSpPr>
          <p:nvPr/>
        </p:nvSpPr>
        <p:spPr bwMode="auto">
          <a:xfrm>
            <a:off x="3424238" y="3448050"/>
            <a:ext cx="261937" cy="271463"/>
          </a:xfrm>
          <a:prstGeom prst="rect">
            <a:avLst/>
          </a:prstGeom>
          <a:pattFill prst="horzBrick">
            <a:fgClr>
              <a:srgbClr val="FF6600"/>
            </a:fgClr>
            <a:bgClr>
              <a:schemeClr val="bg1"/>
            </a:bgClr>
          </a:pattFill>
          <a:ln w="9525">
            <a:solidFill>
              <a:schemeClr val="tx1"/>
            </a:solidFill>
            <a:miter lim="800000"/>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6408" name="Freeform 27" descr="Light horizontal"/>
          <p:cNvSpPr>
            <a:spLocks/>
          </p:cNvSpPr>
          <p:nvPr/>
        </p:nvSpPr>
        <p:spPr bwMode="auto">
          <a:xfrm>
            <a:off x="3067050" y="3652838"/>
            <a:ext cx="1076325" cy="1109662"/>
          </a:xfrm>
          <a:custGeom>
            <a:avLst/>
            <a:gdLst>
              <a:gd name="T0" fmla="*/ 0 w 678"/>
              <a:gd name="T1" fmla="*/ 2147483647 h 699"/>
              <a:gd name="T2" fmla="*/ 0 w 678"/>
              <a:gd name="T3" fmla="*/ 2147483647 h 699"/>
              <a:gd name="T4" fmla="*/ 2147483647 w 678"/>
              <a:gd name="T5" fmla="*/ 0 h 699"/>
              <a:gd name="T6" fmla="*/ 2147483647 w 678"/>
              <a:gd name="T7" fmla="*/ 2147483647 h 699"/>
              <a:gd name="T8" fmla="*/ 2147483647 w 678"/>
              <a:gd name="T9" fmla="*/ 2147483647 h 699"/>
              <a:gd name="T10" fmla="*/ 0 w 678"/>
              <a:gd name="T11" fmla="*/ 2147483647 h 699"/>
              <a:gd name="T12" fmla="*/ 0 60000 65536"/>
              <a:gd name="T13" fmla="*/ 0 60000 65536"/>
              <a:gd name="T14" fmla="*/ 0 60000 65536"/>
              <a:gd name="T15" fmla="*/ 0 60000 65536"/>
              <a:gd name="T16" fmla="*/ 0 60000 65536"/>
              <a:gd name="T17" fmla="*/ 0 60000 65536"/>
              <a:gd name="T18" fmla="*/ 0 w 678"/>
              <a:gd name="T19" fmla="*/ 0 h 699"/>
              <a:gd name="T20" fmla="*/ 678 w 678"/>
              <a:gd name="T21" fmla="*/ 699 h 699"/>
            </a:gdLst>
            <a:ahLst/>
            <a:cxnLst>
              <a:cxn ang="T12">
                <a:pos x="T0" y="T1"/>
              </a:cxn>
              <a:cxn ang="T13">
                <a:pos x="T2" y="T3"/>
              </a:cxn>
              <a:cxn ang="T14">
                <a:pos x="T4" y="T5"/>
              </a:cxn>
              <a:cxn ang="T15">
                <a:pos x="T6" y="T7"/>
              </a:cxn>
              <a:cxn ang="T16">
                <a:pos x="T8" y="T9"/>
              </a:cxn>
              <a:cxn ang="T17">
                <a:pos x="T10" y="T11"/>
              </a:cxn>
            </a:cxnLst>
            <a:rect l="T18" t="T19" r="T20" b="T21"/>
            <a:pathLst>
              <a:path w="678" h="699">
                <a:moveTo>
                  <a:pt x="0" y="699"/>
                </a:moveTo>
                <a:lnTo>
                  <a:pt x="0" y="255"/>
                </a:lnTo>
                <a:lnTo>
                  <a:pt x="300" y="0"/>
                </a:lnTo>
                <a:lnTo>
                  <a:pt x="678" y="255"/>
                </a:lnTo>
                <a:lnTo>
                  <a:pt x="678" y="699"/>
                </a:lnTo>
                <a:lnTo>
                  <a:pt x="0" y="699"/>
                </a:lnTo>
                <a:close/>
              </a:path>
            </a:pathLst>
          </a:custGeom>
          <a:solidFill>
            <a:srgbClr val="002060"/>
          </a:solidFill>
          <a:ln w="9525">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grpSp>
        <p:nvGrpSpPr>
          <p:cNvPr id="16409" name="Group 33"/>
          <p:cNvGrpSpPr>
            <a:grpSpLocks/>
          </p:cNvGrpSpPr>
          <p:nvPr/>
        </p:nvGrpSpPr>
        <p:grpSpPr bwMode="auto">
          <a:xfrm>
            <a:off x="3238500" y="4171950"/>
            <a:ext cx="295275" cy="419100"/>
            <a:chOff x="2040" y="2628"/>
            <a:chExt cx="186" cy="264"/>
          </a:xfrm>
        </p:grpSpPr>
        <p:sp>
          <p:nvSpPr>
            <p:cNvPr id="16428" name="Rectangle 32"/>
            <p:cNvSpPr>
              <a:spLocks noChangeArrowheads="1"/>
            </p:cNvSpPr>
            <p:nvPr/>
          </p:nvSpPr>
          <p:spPr bwMode="auto">
            <a:xfrm>
              <a:off x="2040" y="2628"/>
              <a:ext cx="186" cy="264"/>
            </a:xfrm>
            <a:prstGeom prst="rect">
              <a:avLst/>
            </a:prstGeom>
            <a:solidFill>
              <a:srgbClr val="CC6600"/>
            </a:solidFill>
            <a:ln w="9525">
              <a:solidFill>
                <a:schemeClr val="tx1"/>
              </a:solidFill>
              <a:miter lim="800000"/>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6429" name="Rectangle 28"/>
            <p:cNvSpPr>
              <a:spLocks noChangeArrowheads="1"/>
            </p:cNvSpPr>
            <p:nvPr/>
          </p:nvSpPr>
          <p:spPr bwMode="auto">
            <a:xfrm>
              <a:off x="2058" y="2640"/>
              <a:ext cx="156" cy="237"/>
            </a:xfrm>
            <a:prstGeom prst="rect">
              <a:avLst/>
            </a:prstGeom>
            <a:solidFill>
              <a:srgbClr val="00FFFF"/>
            </a:solidFill>
            <a:ln w="9525">
              <a:solidFill>
                <a:schemeClr val="tx1"/>
              </a:solidFill>
              <a:miter lim="800000"/>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6430" name="Line 30"/>
            <p:cNvSpPr>
              <a:spLocks noChangeShapeType="1"/>
            </p:cNvSpPr>
            <p:nvPr/>
          </p:nvSpPr>
          <p:spPr bwMode="auto">
            <a:xfrm>
              <a:off x="2058" y="2754"/>
              <a:ext cx="1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6410" name="Group 34"/>
          <p:cNvGrpSpPr>
            <a:grpSpLocks/>
          </p:cNvGrpSpPr>
          <p:nvPr/>
        </p:nvGrpSpPr>
        <p:grpSpPr bwMode="auto">
          <a:xfrm>
            <a:off x="3662363" y="4171950"/>
            <a:ext cx="295275" cy="419100"/>
            <a:chOff x="2040" y="2628"/>
            <a:chExt cx="186" cy="264"/>
          </a:xfrm>
        </p:grpSpPr>
        <p:sp>
          <p:nvSpPr>
            <p:cNvPr id="16425" name="Rectangle 35"/>
            <p:cNvSpPr>
              <a:spLocks noChangeArrowheads="1"/>
            </p:cNvSpPr>
            <p:nvPr/>
          </p:nvSpPr>
          <p:spPr bwMode="auto">
            <a:xfrm>
              <a:off x="2040" y="2628"/>
              <a:ext cx="186" cy="264"/>
            </a:xfrm>
            <a:prstGeom prst="rect">
              <a:avLst/>
            </a:prstGeom>
            <a:solidFill>
              <a:srgbClr val="CC6600"/>
            </a:solidFill>
            <a:ln w="9525">
              <a:solidFill>
                <a:schemeClr val="tx1"/>
              </a:solidFill>
              <a:miter lim="800000"/>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6426" name="Rectangle 36"/>
            <p:cNvSpPr>
              <a:spLocks noChangeArrowheads="1"/>
            </p:cNvSpPr>
            <p:nvPr/>
          </p:nvSpPr>
          <p:spPr bwMode="auto">
            <a:xfrm>
              <a:off x="2058" y="2640"/>
              <a:ext cx="156" cy="237"/>
            </a:xfrm>
            <a:prstGeom prst="rect">
              <a:avLst/>
            </a:prstGeom>
            <a:solidFill>
              <a:srgbClr val="00FFFF"/>
            </a:solidFill>
            <a:ln w="9525">
              <a:solidFill>
                <a:schemeClr val="tx1"/>
              </a:solidFill>
              <a:miter lim="800000"/>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6427" name="Line 37"/>
            <p:cNvSpPr>
              <a:spLocks noChangeShapeType="1"/>
            </p:cNvSpPr>
            <p:nvPr/>
          </p:nvSpPr>
          <p:spPr bwMode="auto">
            <a:xfrm>
              <a:off x="2058" y="2754"/>
              <a:ext cx="1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411" name="Freeform 45"/>
          <p:cNvSpPr>
            <a:spLocks/>
          </p:cNvSpPr>
          <p:nvPr/>
        </p:nvSpPr>
        <p:spPr bwMode="auto">
          <a:xfrm>
            <a:off x="2995613" y="3600450"/>
            <a:ext cx="1228725" cy="471488"/>
          </a:xfrm>
          <a:custGeom>
            <a:avLst/>
            <a:gdLst>
              <a:gd name="T0" fmla="*/ 2147483647 w 774"/>
              <a:gd name="T1" fmla="*/ 2147483647 h 297"/>
              <a:gd name="T2" fmla="*/ 0 w 774"/>
              <a:gd name="T3" fmla="*/ 2147483647 h 297"/>
              <a:gd name="T4" fmla="*/ 2147483647 w 774"/>
              <a:gd name="T5" fmla="*/ 0 h 297"/>
              <a:gd name="T6" fmla="*/ 2147483647 w 774"/>
              <a:gd name="T7" fmla="*/ 2147483647 h 297"/>
              <a:gd name="T8" fmla="*/ 2147483647 w 774"/>
              <a:gd name="T9" fmla="*/ 2147483647 h 297"/>
              <a:gd name="T10" fmla="*/ 2147483647 w 774"/>
              <a:gd name="T11" fmla="*/ 2147483647 h 297"/>
              <a:gd name="T12" fmla="*/ 2147483647 w 774"/>
              <a:gd name="T13" fmla="*/ 2147483647 h 297"/>
              <a:gd name="T14" fmla="*/ 0 60000 65536"/>
              <a:gd name="T15" fmla="*/ 0 60000 65536"/>
              <a:gd name="T16" fmla="*/ 0 60000 65536"/>
              <a:gd name="T17" fmla="*/ 0 60000 65536"/>
              <a:gd name="T18" fmla="*/ 0 60000 65536"/>
              <a:gd name="T19" fmla="*/ 0 60000 65536"/>
              <a:gd name="T20" fmla="*/ 0 60000 65536"/>
              <a:gd name="T21" fmla="*/ 0 w 774"/>
              <a:gd name="T22" fmla="*/ 0 h 297"/>
              <a:gd name="T23" fmla="*/ 774 w 774"/>
              <a:gd name="T24" fmla="*/ 297 h 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4" h="297">
                <a:moveTo>
                  <a:pt x="42" y="294"/>
                </a:moveTo>
                <a:lnTo>
                  <a:pt x="0" y="294"/>
                </a:lnTo>
                <a:lnTo>
                  <a:pt x="345" y="0"/>
                </a:lnTo>
                <a:lnTo>
                  <a:pt x="774" y="294"/>
                </a:lnTo>
                <a:lnTo>
                  <a:pt x="729" y="297"/>
                </a:lnTo>
                <a:lnTo>
                  <a:pt x="342" y="36"/>
                </a:lnTo>
                <a:lnTo>
                  <a:pt x="42" y="294"/>
                </a:lnTo>
                <a:close/>
              </a:path>
            </a:pathLst>
          </a:custGeom>
          <a:solidFill>
            <a:srgbClr val="808080"/>
          </a:solidFill>
          <a:ln w="9525">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6412" name="Rectangle 47" descr="Small grid"/>
          <p:cNvSpPr>
            <a:spLocks noChangeArrowheads="1"/>
          </p:cNvSpPr>
          <p:nvPr/>
        </p:nvSpPr>
        <p:spPr bwMode="auto">
          <a:xfrm>
            <a:off x="3281363" y="4829175"/>
            <a:ext cx="171450" cy="85725"/>
          </a:xfrm>
          <a:prstGeom prst="rect">
            <a:avLst/>
          </a:prstGeom>
          <a:pattFill prst="smGrid">
            <a:fgClr>
              <a:schemeClr val="tx1"/>
            </a:fgClr>
            <a:bgClr>
              <a:srgbClr val="C0C0C0"/>
            </a:bgClr>
          </a:pattFill>
          <a:ln w="9525">
            <a:solidFill>
              <a:schemeClr val="tx1"/>
            </a:solidFill>
            <a:miter lim="800000"/>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6413" name="Rectangle 49" descr="Small grid"/>
          <p:cNvSpPr>
            <a:spLocks noChangeArrowheads="1"/>
          </p:cNvSpPr>
          <p:nvPr/>
        </p:nvSpPr>
        <p:spPr bwMode="auto">
          <a:xfrm>
            <a:off x="3743325" y="4829175"/>
            <a:ext cx="171450" cy="85725"/>
          </a:xfrm>
          <a:prstGeom prst="rect">
            <a:avLst/>
          </a:prstGeom>
          <a:pattFill prst="smGrid">
            <a:fgClr>
              <a:schemeClr val="tx1"/>
            </a:fgClr>
            <a:bgClr>
              <a:srgbClr val="C0C0C0"/>
            </a:bgClr>
          </a:pattFill>
          <a:ln w="9525">
            <a:solidFill>
              <a:schemeClr val="tx1"/>
            </a:solidFill>
            <a:miter lim="800000"/>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6414" name="Rectangle 67"/>
          <p:cNvSpPr>
            <a:spLocks noChangeArrowheads="1"/>
          </p:cNvSpPr>
          <p:nvPr/>
        </p:nvSpPr>
        <p:spPr bwMode="auto">
          <a:xfrm>
            <a:off x="461963" y="2916430"/>
            <a:ext cx="7864475" cy="29162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6415" name="Text Box 68"/>
          <p:cNvSpPr txBox="1">
            <a:spLocks noChangeArrowheads="1"/>
          </p:cNvSpPr>
          <p:nvPr/>
        </p:nvSpPr>
        <p:spPr bwMode="auto">
          <a:xfrm>
            <a:off x="4833938" y="4878388"/>
            <a:ext cx="1111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r>
              <a:rPr lang="en-US" altLang="en-US" sz="2400" b="0" dirty="0">
                <a:solidFill>
                  <a:schemeClr val="bg1"/>
                </a:solidFill>
              </a:rPr>
              <a:t>BFE+1</a:t>
            </a:r>
          </a:p>
        </p:txBody>
      </p:sp>
      <p:sp>
        <p:nvSpPr>
          <p:cNvPr id="16416" name="Line 43"/>
          <p:cNvSpPr>
            <a:spLocks noChangeShapeType="1"/>
          </p:cNvSpPr>
          <p:nvPr/>
        </p:nvSpPr>
        <p:spPr bwMode="auto">
          <a:xfrm>
            <a:off x="2209800" y="5300663"/>
            <a:ext cx="5000625" cy="6350"/>
          </a:xfrm>
          <a:prstGeom prst="line">
            <a:avLst/>
          </a:prstGeom>
          <a:noFill/>
          <a:ln w="28575">
            <a:solidFill>
              <a:srgbClr val="00206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7" name="Line 69"/>
          <p:cNvSpPr>
            <a:spLocks noChangeShapeType="1"/>
          </p:cNvSpPr>
          <p:nvPr/>
        </p:nvSpPr>
        <p:spPr bwMode="auto">
          <a:xfrm flipH="1">
            <a:off x="3429000" y="4248150"/>
            <a:ext cx="52388" cy="85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8" name="Line 70"/>
          <p:cNvSpPr>
            <a:spLocks noChangeShapeType="1"/>
          </p:cNvSpPr>
          <p:nvPr/>
        </p:nvSpPr>
        <p:spPr bwMode="auto">
          <a:xfrm flipH="1">
            <a:off x="3309938" y="4243388"/>
            <a:ext cx="52387" cy="85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9" name="Line 71"/>
          <p:cNvSpPr>
            <a:spLocks noChangeShapeType="1"/>
          </p:cNvSpPr>
          <p:nvPr/>
        </p:nvSpPr>
        <p:spPr bwMode="auto">
          <a:xfrm flipH="1">
            <a:off x="3395663" y="4438650"/>
            <a:ext cx="52387" cy="85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0" name="Line 72"/>
          <p:cNvSpPr>
            <a:spLocks noChangeShapeType="1"/>
          </p:cNvSpPr>
          <p:nvPr/>
        </p:nvSpPr>
        <p:spPr bwMode="auto">
          <a:xfrm flipH="1">
            <a:off x="3295650" y="4438650"/>
            <a:ext cx="52388" cy="85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1" name="Line 73"/>
          <p:cNvSpPr>
            <a:spLocks noChangeShapeType="1"/>
          </p:cNvSpPr>
          <p:nvPr/>
        </p:nvSpPr>
        <p:spPr bwMode="auto">
          <a:xfrm flipH="1">
            <a:off x="3852863" y="4243388"/>
            <a:ext cx="52387" cy="85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2" name="Line 74"/>
          <p:cNvSpPr>
            <a:spLocks noChangeShapeType="1"/>
          </p:cNvSpPr>
          <p:nvPr/>
        </p:nvSpPr>
        <p:spPr bwMode="auto">
          <a:xfrm flipH="1">
            <a:off x="3733800" y="4238625"/>
            <a:ext cx="52388" cy="85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3" name="Line 75"/>
          <p:cNvSpPr>
            <a:spLocks noChangeShapeType="1"/>
          </p:cNvSpPr>
          <p:nvPr/>
        </p:nvSpPr>
        <p:spPr bwMode="auto">
          <a:xfrm flipH="1">
            <a:off x="3819525" y="4433888"/>
            <a:ext cx="52388" cy="85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4" name="Line 76"/>
          <p:cNvSpPr>
            <a:spLocks noChangeShapeType="1"/>
          </p:cNvSpPr>
          <p:nvPr/>
        </p:nvSpPr>
        <p:spPr bwMode="auto">
          <a:xfrm flipH="1">
            <a:off x="3719513" y="4433888"/>
            <a:ext cx="52387" cy="85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808834690"/>
      </p:ext>
    </p:extLst>
  </p:cSld>
  <p:clrMapOvr>
    <a:masterClrMapping/>
  </p:clrMapOvr>
  <p:transition>
    <p:check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06" name="Group 127"/>
          <p:cNvGrpSpPr>
            <a:grpSpLocks/>
          </p:cNvGrpSpPr>
          <p:nvPr/>
        </p:nvGrpSpPr>
        <p:grpSpPr bwMode="auto">
          <a:xfrm>
            <a:off x="1206500" y="192088"/>
            <a:ext cx="7937500" cy="928688"/>
            <a:chOff x="760" y="121"/>
            <a:chExt cx="5000" cy="585"/>
          </a:xfrm>
        </p:grpSpPr>
        <p:sp>
          <p:nvSpPr>
            <p:cNvPr id="17511" name="Text Box 135"/>
            <p:cNvSpPr txBox="1">
              <a:spLocks noChangeArrowheads="1"/>
            </p:cNvSpPr>
            <p:nvPr/>
          </p:nvSpPr>
          <p:spPr bwMode="auto">
            <a:xfrm>
              <a:off x="760" y="507"/>
              <a:ext cx="3638"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64" tIns="2082" rIns="4164" bIns="2082"/>
            <a:lstStyle>
              <a:lvl1pPr defTabSz="195263" eaLnBrk="0" hangingPunct="0">
                <a:defRPr sz="2000" b="1">
                  <a:solidFill>
                    <a:srgbClr val="00FFFF"/>
                  </a:solidFill>
                  <a:latin typeface="Times New Roman" panose="02020603050405020304" pitchFamily="18" charset="0"/>
                </a:defRPr>
              </a:lvl1pPr>
              <a:lvl2pPr marL="742950" indent="-285750" defTabSz="195263" eaLnBrk="0" hangingPunct="0">
                <a:defRPr sz="2000" b="1">
                  <a:solidFill>
                    <a:srgbClr val="00FFFF"/>
                  </a:solidFill>
                  <a:latin typeface="Times New Roman" panose="02020603050405020304" pitchFamily="18" charset="0"/>
                </a:defRPr>
              </a:lvl2pPr>
              <a:lvl3pPr marL="1143000" indent="-228600" defTabSz="195263" eaLnBrk="0" hangingPunct="0">
                <a:defRPr sz="2000" b="1">
                  <a:solidFill>
                    <a:srgbClr val="00FFFF"/>
                  </a:solidFill>
                  <a:latin typeface="Times New Roman" panose="02020603050405020304" pitchFamily="18" charset="0"/>
                </a:defRPr>
              </a:lvl3pPr>
              <a:lvl4pPr marL="1600200" indent="-228600" defTabSz="195263" eaLnBrk="0" hangingPunct="0">
                <a:defRPr sz="2000" b="1">
                  <a:solidFill>
                    <a:srgbClr val="00FFFF"/>
                  </a:solidFill>
                  <a:latin typeface="Times New Roman" panose="02020603050405020304" pitchFamily="18" charset="0"/>
                </a:defRPr>
              </a:lvl4pPr>
              <a:lvl5pPr marL="2057400" indent="-228600" defTabSz="195263" eaLnBrk="0" hangingPunct="0">
                <a:defRPr sz="2000" b="1">
                  <a:solidFill>
                    <a:srgbClr val="00FFFF"/>
                  </a:solidFill>
                  <a:latin typeface="Times New Roman" panose="02020603050405020304" pitchFamily="18" charset="0"/>
                </a:defRPr>
              </a:lvl5pPr>
              <a:lvl6pPr marL="2514600" indent="-228600" defTabSz="195263"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defTabSz="195263"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defTabSz="195263"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defTabSz="195263"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endParaRPr lang="en-US" altLang="en-US" sz="1400">
                <a:solidFill>
                  <a:schemeClr val="tx1"/>
                </a:solidFill>
                <a:latin typeface="Arial" panose="020B0604020202020204" pitchFamily="34" charset="0"/>
              </a:endParaRPr>
            </a:p>
          </p:txBody>
        </p:sp>
        <p:sp>
          <p:nvSpPr>
            <p:cNvPr id="17514" name="Text Box 138"/>
            <p:cNvSpPr txBox="1">
              <a:spLocks noChangeArrowheads="1"/>
            </p:cNvSpPr>
            <p:nvPr/>
          </p:nvSpPr>
          <p:spPr bwMode="auto">
            <a:xfrm>
              <a:off x="4414" y="121"/>
              <a:ext cx="13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algn="r" eaLnBrk="1" hangingPunct="1">
                <a:spcBef>
                  <a:spcPct val="50000"/>
                </a:spcBef>
              </a:pPr>
              <a:endParaRPr lang="en-US" altLang="en-US" sz="1400">
                <a:solidFill>
                  <a:schemeClr val="tx1"/>
                </a:solidFill>
                <a:latin typeface="Arial" panose="020B0604020202020204" pitchFamily="34" charset="0"/>
              </a:endParaRPr>
            </a:p>
          </p:txBody>
        </p:sp>
      </p:grpSp>
      <p:sp>
        <p:nvSpPr>
          <p:cNvPr id="17414" name="Freeform 106"/>
          <p:cNvSpPr>
            <a:spLocks/>
          </p:cNvSpPr>
          <p:nvPr/>
        </p:nvSpPr>
        <p:spPr bwMode="auto">
          <a:xfrm>
            <a:off x="728662" y="1854201"/>
            <a:ext cx="7866063" cy="3640138"/>
          </a:xfrm>
          <a:custGeom>
            <a:avLst/>
            <a:gdLst>
              <a:gd name="T0" fmla="*/ 2147483647 w 4955"/>
              <a:gd name="T1" fmla="*/ 2147483647 h 2293"/>
              <a:gd name="T2" fmla="*/ 2147483647 w 4955"/>
              <a:gd name="T3" fmla="*/ 2147483647 h 2293"/>
              <a:gd name="T4" fmla="*/ 2147483647 w 4955"/>
              <a:gd name="T5" fmla="*/ 2147483647 h 2293"/>
              <a:gd name="T6" fmla="*/ 2147483647 w 4955"/>
              <a:gd name="T7" fmla="*/ 2147483647 h 2293"/>
              <a:gd name="T8" fmla="*/ 2147483647 w 4955"/>
              <a:gd name="T9" fmla="*/ 2147483647 h 2293"/>
              <a:gd name="T10" fmla="*/ 2147483647 w 4955"/>
              <a:gd name="T11" fmla="*/ 2147483647 h 2293"/>
              <a:gd name="T12" fmla="*/ 2147483647 w 4955"/>
              <a:gd name="T13" fmla="*/ 2147483647 h 2293"/>
              <a:gd name="T14" fmla="*/ 2147483647 w 4955"/>
              <a:gd name="T15" fmla="*/ 2147483647 h 2293"/>
              <a:gd name="T16" fmla="*/ 2147483647 w 4955"/>
              <a:gd name="T17" fmla="*/ 2147483647 h 2293"/>
              <a:gd name="T18" fmla="*/ 2147483647 w 4955"/>
              <a:gd name="T19" fmla="*/ 2147483647 h 2293"/>
              <a:gd name="T20" fmla="*/ 2147483647 w 4955"/>
              <a:gd name="T21" fmla="*/ 2147483647 h 2293"/>
              <a:gd name="T22" fmla="*/ 2147483647 w 4955"/>
              <a:gd name="T23" fmla="*/ 2147483647 h 2293"/>
              <a:gd name="T24" fmla="*/ 2147483647 w 4955"/>
              <a:gd name="T25" fmla="*/ 2147483647 h 2293"/>
              <a:gd name="T26" fmla="*/ 2147483647 w 4955"/>
              <a:gd name="T27" fmla="*/ 2147483647 h 2293"/>
              <a:gd name="T28" fmla="*/ 2147483647 w 4955"/>
              <a:gd name="T29" fmla="*/ 2147483647 h 2293"/>
              <a:gd name="T30" fmla="*/ 2147483647 w 4955"/>
              <a:gd name="T31" fmla="*/ 2147483647 h 2293"/>
              <a:gd name="T32" fmla="*/ 2147483647 w 4955"/>
              <a:gd name="T33" fmla="*/ 2147483647 h 2293"/>
              <a:gd name="T34" fmla="*/ 2147483647 w 4955"/>
              <a:gd name="T35" fmla="*/ 2147483647 h 2293"/>
              <a:gd name="T36" fmla="*/ 2147483647 w 4955"/>
              <a:gd name="T37" fmla="*/ 2147483647 h 22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55"/>
              <a:gd name="T58" fmla="*/ 0 h 2293"/>
              <a:gd name="T59" fmla="*/ 4955 w 4955"/>
              <a:gd name="T60" fmla="*/ 2293 h 22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55" h="2293">
                <a:moveTo>
                  <a:pt x="144" y="104"/>
                </a:moveTo>
                <a:cubicBezTo>
                  <a:pt x="257" y="0"/>
                  <a:pt x="468" y="65"/>
                  <a:pt x="756" y="56"/>
                </a:cubicBezTo>
                <a:cubicBezTo>
                  <a:pt x="1044" y="47"/>
                  <a:pt x="1498" y="49"/>
                  <a:pt x="1872" y="50"/>
                </a:cubicBezTo>
                <a:cubicBezTo>
                  <a:pt x="2246" y="51"/>
                  <a:pt x="2675" y="57"/>
                  <a:pt x="3000" y="62"/>
                </a:cubicBezTo>
                <a:cubicBezTo>
                  <a:pt x="3325" y="67"/>
                  <a:pt x="3524" y="81"/>
                  <a:pt x="3822" y="80"/>
                </a:cubicBezTo>
                <a:cubicBezTo>
                  <a:pt x="4120" y="79"/>
                  <a:pt x="4621" y="46"/>
                  <a:pt x="4788" y="56"/>
                </a:cubicBezTo>
                <a:cubicBezTo>
                  <a:pt x="4955" y="66"/>
                  <a:pt x="4816" y="87"/>
                  <a:pt x="4824" y="140"/>
                </a:cubicBezTo>
                <a:cubicBezTo>
                  <a:pt x="4832" y="193"/>
                  <a:pt x="4837" y="236"/>
                  <a:pt x="4836" y="374"/>
                </a:cubicBezTo>
                <a:cubicBezTo>
                  <a:pt x="4835" y="512"/>
                  <a:pt x="4817" y="839"/>
                  <a:pt x="4818" y="968"/>
                </a:cubicBezTo>
                <a:cubicBezTo>
                  <a:pt x="4819" y="1097"/>
                  <a:pt x="4838" y="1051"/>
                  <a:pt x="4842" y="1148"/>
                </a:cubicBezTo>
                <a:cubicBezTo>
                  <a:pt x="4846" y="1245"/>
                  <a:pt x="4902" y="1464"/>
                  <a:pt x="4842" y="1550"/>
                </a:cubicBezTo>
                <a:cubicBezTo>
                  <a:pt x="4782" y="1636"/>
                  <a:pt x="4811" y="1614"/>
                  <a:pt x="4482" y="1664"/>
                </a:cubicBezTo>
                <a:cubicBezTo>
                  <a:pt x="4153" y="1714"/>
                  <a:pt x="3336" y="1785"/>
                  <a:pt x="2868" y="1850"/>
                </a:cubicBezTo>
                <a:cubicBezTo>
                  <a:pt x="2400" y="1915"/>
                  <a:pt x="2009" y="2002"/>
                  <a:pt x="1674" y="2054"/>
                </a:cubicBezTo>
                <a:cubicBezTo>
                  <a:pt x="1339" y="2106"/>
                  <a:pt x="1106" y="2138"/>
                  <a:pt x="858" y="2162"/>
                </a:cubicBezTo>
                <a:cubicBezTo>
                  <a:pt x="610" y="2186"/>
                  <a:pt x="326" y="2293"/>
                  <a:pt x="186" y="2198"/>
                </a:cubicBezTo>
                <a:cubicBezTo>
                  <a:pt x="46" y="2103"/>
                  <a:pt x="36" y="1845"/>
                  <a:pt x="18" y="1592"/>
                </a:cubicBezTo>
                <a:cubicBezTo>
                  <a:pt x="0" y="1339"/>
                  <a:pt x="58" y="927"/>
                  <a:pt x="78" y="680"/>
                </a:cubicBezTo>
                <a:cubicBezTo>
                  <a:pt x="98" y="433"/>
                  <a:pt x="31" y="208"/>
                  <a:pt x="144" y="104"/>
                </a:cubicBezTo>
                <a:close/>
              </a:path>
            </a:pathLst>
          </a:custGeom>
          <a:solidFill>
            <a:schemeClr val="accent1"/>
          </a:solidFill>
          <a:ln w="38100">
            <a:solidFill>
              <a:srgbClr val="669900"/>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15" name="Freeform 107"/>
          <p:cNvSpPr>
            <a:spLocks/>
          </p:cNvSpPr>
          <p:nvPr/>
        </p:nvSpPr>
        <p:spPr bwMode="auto">
          <a:xfrm>
            <a:off x="538162" y="3906838"/>
            <a:ext cx="8296275" cy="2454275"/>
          </a:xfrm>
          <a:custGeom>
            <a:avLst/>
            <a:gdLst>
              <a:gd name="T0" fmla="*/ 2147483647 w 5226"/>
              <a:gd name="T1" fmla="*/ 2147483647 h 1546"/>
              <a:gd name="T2" fmla="*/ 2147483647 w 5226"/>
              <a:gd name="T3" fmla="*/ 2147483647 h 1546"/>
              <a:gd name="T4" fmla="*/ 2147483647 w 5226"/>
              <a:gd name="T5" fmla="*/ 2147483647 h 1546"/>
              <a:gd name="T6" fmla="*/ 2147483647 w 5226"/>
              <a:gd name="T7" fmla="*/ 2147483647 h 1546"/>
              <a:gd name="T8" fmla="*/ 2147483647 w 5226"/>
              <a:gd name="T9" fmla="*/ 2147483647 h 1546"/>
              <a:gd name="T10" fmla="*/ 2147483647 w 5226"/>
              <a:gd name="T11" fmla="*/ 2147483647 h 1546"/>
              <a:gd name="T12" fmla="*/ 2147483647 w 5226"/>
              <a:gd name="T13" fmla="*/ 2147483647 h 1546"/>
              <a:gd name="T14" fmla="*/ 2147483647 w 5226"/>
              <a:gd name="T15" fmla="*/ 2147483647 h 1546"/>
              <a:gd name="T16" fmla="*/ 2147483647 w 5226"/>
              <a:gd name="T17" fmla="*/ 2147483647 h 1546"/>
              <a:gd name="T18" fmla="*/ 2147483647 w 5226"/>
              <a:gd name="T19" fmla="*/ 2147483647 h 1546"/>
              <a:gd name="T20" fmla="*/ 2147483647 w 5226"/>
              <a:gd name="T21" fmla="*/ 2147483647 h 1546"/>
              <a:gd name="T22" fmla="*/ 2147483647 w 5226"/>
              <a:gd name="T23" fmla="*/ 2147483647 h 1546"/>
              <a:gd name="T24" fmla="*/ 2147483647 w 5226"/>
              <a:gd name="T25" fmla="*/ 2147483647 h 1546"/>
              <a:gd name="T26" fmla="*/ 2147483647 w 5226"/>
              <a:gd name="T27" fmla="*/ 2147483647 h 1546"/>
              <a:gd name="T28" fmla="*/ 2147483647 w 5226"/>
              <a:gd name="T29" fmla="*/ 2147483647 h 1546"/>
              <a:gd name="T30" fmla="*/ 2147483647 w 5226"/>
              <a:gd name="T31" fmla="*/ 2147483647 h 1546"/>
              <a:gd name="T32" fmla="*/ 2147483647 w 5226"/>
              <a:gd name="T33" fmla="*/ 2147483647 h 1546"/>
              <a:gd name="T34" fmla="*/ 2147483647 w 5226"/>
              <a:gd name="T35" fmla="*/ 2147483647 h 1546"/>
              <a:gd name="T36" fmla="*/ 2147483647 w 5226"/>
              <a:gd name="T37" fmla="*/ 2147483647 h 1546"/>
              <a:gd name="T38" fmla="*/ 2147483647 w 5226"/>
              <a:gd name="T39" fmla="*/ 2147483647 h 1546"/>
              <a:gd name="T40" fmla="*/ 2147483647 w 5226"/>
              <a:gd name="T41" fmla="*/ 2147483647 h 1546"/>
              <a:gd name="T42" fmla="*/ 2147483647 w 5226"/>
              <a:gd name="T43" fmla="*/ 2147483647 h 1546"/>
              <a:gd name="T44" fmla="*/ 2147483647 w 5226"/>
              <a:gd name="T45" fmla="*/ 2147483647 h 15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26"/>
              <a:gd name="T70" fmla="*/ 0 h 1546"/>
              <a:gd name="T71" fmla="*/ 5226 w 5226"/>
              <a:gd name="T72" fmla="*/ 1546 h 15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26" h="1546">
                <a:moveTo>
                  <a:pt x="4862" y="75"/>
                </a:moveTo>
                <a:cubicBezTo>
                  <a:pt x="4828" y="2"/>
                  <a:pt x="4820" y="0"/>
                  <a:pt x="4766" y="3"/>
                </a:cubicBezTo>
                <a:cubicBezTo>
                  <a:pt x="4712" y="6"/>
                  <a:pt x="4629" y="53"/>
                  <a:pt x="4538" y="93"/>
                </a:cubicBezTo>
                <a:cubicBezTo>
                  <a:pt x="4447" y="133"/>
                  <a:pt x="4339" y="229"/>
                  <a:pt x="4220" y="243"/>
                </a:cubicBezTo>
                <a:cubicBezTo>
                  <a:pt x="4101" y="257"/>
                  <a:pt x="3940" y="187"/>
                  <a:pt x="3824" y="177"/>
                </a:cubicBezTo>
                <a:cubicBezTo>
                  <a:pt x="3708" y="167"/>
                  <a:pt x="3800" y="141"/>
                  <a:pt x="3524" y="183"/>
                </a:cubicBezTo>
                <a:cubicBezTo>
                  <a:pt x="3248" y="225"/>
                  <a:pt x="2445" y="366"/>
                  <a:pt x="2168" y="429"/>
                </a:cubicBezTo>
                <a:cubicBezTo>
                  <a:pt x="1891" y="492"/>
                  <a:pt x="1935" y="531"/>
                  <a:pt x="1862" y="561"/>
                </a:cubicBezTo>
                <a:cubicBezTo>
                  <a:pt x="1789" y="591"/>
                  <a:pt x="1748" y="592"/>
                  <a:pt x="1730" y="609"/>
                </a:cubicBezTo>
                <a:cubicBezTo>
                  <a:pt x="1712" y="626"/>
                  <a:pt x="1792" y="642"/>
                  <a:pt x="1754" y="663"/>
                </a:cubicBezTo>
                <a:cubicBezTo>
                  <a:pt x="1716" y="684"/>
                  <a:pt x="1636" y="705"/>
                  <a:pt x="1502" y="735"/>
                </a:cubicBezTo>
                <a:cubicBezTo>
                  <a:pt x="1368" y="765"/>
                  <a:pt x="1112" y="823"/>
                  <a:pt x="950" y="843"/>
                </a:cubicBezTo>
                <a:cubicBezTo>
                  <a:pt x="788" y="863"/>
                  <a:pt x="627" y="871"/>
                  <a:pt x="530" y="855"/>
                </a:cubicBezTo>
                <a:cubicBezTo>
                  <a:pt x="433" y="839"/>
                  <a:pt x="418" y="750"/>
                  <a:pt x="368" y="747"/>
                </a:cubicBezTo>
                <a:cubicBezTo>
                  <a:pt x="318" y="744"/>
                  <a:pt x="268" y="758"/>
                  <a:pt x="230" y="837"/>
                </a:cubicBezTo>
                <a:cubicBezTo>
                  <a:pt x="192" y="916"/>
                  <a:pt x="121" y="1111"/>
                  <a:pt x="140" y="1221"/>
                </a:cubicBezTo>
                <a:cubicBezTo>
                  <a:pt x="159" y="1331"/>
                  <a:pt x="0" y="1448"/>
                  <a:pt x="344" y="1497"/>
                </a:cubicBezTo>
                <a:cubicBezTo>
                  <a:pt x="688" y="1546"/>
                  <a:pt x="1468" y="1513"/>
                  <a:pt x="2204" y="1515"/>
                </a:cubicBezTo>
                <a:cubicBezTo>
                  <a:pt x="2940" y="1517"/>
                  <a:pt x="4294" y="1538"/>
                  <a:pt x="4760" y="1509"/>
                </a:cubicBezTo>
                <a:cubicBezTo>
                  <a:pt x="5226" y="1480"/>
                  <a:pt x="4952" y="1398"/>
                  <a:pt x="5000" y="1338"/>
                </a:cubicBezTo>
                <a:cubicBezTo>
                  <a:pt x="5048" y="1278"/>
                  <a:pt x="5053" y="1298"/>
                  <a:pt x="5048" y="1149"/>
                </a:cubicBezTo>
                <a:cubicBezTo>
                  <a:pt x="5043" y="1000"/>
                  <a:pt x="4998" y="623"/>
                  <a:pt x="4970" y="441"/>
                </a:cubicBezTo>
                <a:cubicBezTo>
                  <a:pt x="4942" y="259"/>
                  <a:pt x="4896" y="148"/>
                  <a:pt x="4862" y="75"/>
                </a:cubicBezTo>
                <a:close/>
              </a:path>
            </a:pathLst>
          </a:custGeom>
          <a:solidFill>
            <a:srgbClr val="FFCC00"/>
          </a:solidFill>
          <a:ln w="38100">
            <a:solidFill>
              <a:srgbClr val="FF9900">
                <a:alpha val="61000"/>
              </a:srgbClr>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16" name="Freeform 105"/>
          <p:cNvSpPr>
            <a:spLocks/>
          </p:cNvSpPr>
          <p:nvPr/>
        </p:nvSpPr>
        <p:spPr bwMode="auto">
          <a:xfrm>
            <a:off x="592138" y="2663825"/>
            <a:ext cx="7821612" cy="992188"/>
          </a:xfrm>
          <a:custGeom>
            <a:avLst/>
            <a:gdLst>
              <a:gd name="T0" fmla="*/ 2147483647 w 4927"/>
              <a:gd name="T1" fmla="*/ 2147483647 h 625"/>
              <a:gd name="T2" fmla="*/ 2147483647 w 4927"/>
              <a:gd name="T3" fmla="*/ 2147483647 h 625"/>
              <a:gd name="T4" fmla="*/ 2147483647 w 4927"/>
              <a:gd name="T5" fmla="*/ 2147483647 h 625"/>
              <a:gd name="T6" fmla="*/ 2147483647 w 4927"/>
              <a:gd name="T7" fmla="*/ 2147483647 h 625"/>
              <a:gd name="T8" fmla="*/ 2147483647 w 4927"/>
              <a:gd name="T9" fmla="*/ 2147483647 h 625"/>
              <a:gd name="T10" fmla="*/ 2147483647 w 4927"/>
              <a:gd name="T11" fmla="*/ 2147483647 h 625"/>
              <a:gd name="T12" fmla="*/ 2147483647 w 4927"/>
              <a:gd name="T13" fmla="*/ 2147483647 h 625"/>
              <a:gd name="T14" fmla="*/ 2147483647 w 4927"/>
              <a:gd name="T15" fmla="*/ 2147483647 h 625"/>
              <a:gd name="T16" fmla="*/ 2147483647 w 4927"/>
              <a:gd name="T17" fmla="*/ 2147483647 h 625"/>
              <a:gd name="T18" fmla="*/ 2147483647 w 4927"/>
              <a:gd name="T19" fmla="*/ 2147483647 h 625"/>
              <a:gd name="T20" fmla="*/ 2147483647 w 4927"/>
              <a:gd name="T21" fmla="*/ 2147483647 h 625"/>
              <a:gd name="T22" fmla="*/ 2147483647 w 4927"/>
              <a:gd name="T23" fmla="*/ 2147483647 h 625"/>
              <a:gd name="T24" fmla="*/ 2147483647 w 4927"/>
              <a:gd name="T25" fmla="*/ 2147483647 h 625"/>
              <a:gd name="T26" fmla="*/ 2147483647 w 4927"/>
              <a:gd name="T27" fmla="*/ 2147483647 h 625"/>
              <a:gd name="T28" fmla="*/ 2147483647 w 4927"/>
              <a:gd name="T29" fmla="*/ 2147483647 h 6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27"/>
              <a:gd name="T46" fmla="*/ 0 h 625"/>
              <a:gd name="T47" fmla="*/ 4927 w 4927"/>
              <a:gd name="T48" fmla="*/ 625 h 6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27" h="625">
                <a:moveTo>
                  <a:pt x="275" y="260"/>
                </a:moveTo>
                <a:cubicBezTo>
                  <a:pt x="550" y="201"/>
                  <a:pt x="1253" y="127"/>
                  <a:pt x="1847" y="86"/>
                </a:cubicBezTo>
                <a:cubicBezTo>
                  <a:pt x="2441" y="45"/>
                  <a:pt x="3353" y="26"/>
                  <a:pt x="3839" y="14"/>
                </a:cubicBezTo>
                <a:cubicBezTo>
                  <a:pt x="4325" y="2"/>
                  <a:pt x="4599" y="0"/>
                  <a:pt x="4763" y="14"/>
                </a:cubicBezTo>
                <a:cubicBezTo>
                  <a:pt x="4927" y="28"/>
                  <a:pt x="4811" y="61"/>
                  <a:pt x="4823" y="98"/>
                </a:cubicBezTo>
                <a:cubicBezTo>
                  <a:pt x="4835" y="135"/>
                  <a:pt x="4833" y="194"/>
                  <a:pt x="4835" y="236"/>
                </a:cubicBezTo>
                <a:cubicBezTo>
                  <a:pt x="4837" y="278"/>
                  <a:pt x="4887" y="334"/>
                  <a:pt x="4835" y="350"/>
                </a:cubicBezTo>
                <a:cubicBezTo>
                  <a:pt x="4783" y="366"/>
                  <a:pt x="4658" y="335"/>
                  <a:pt x="4523" y="332"/>
                </a:cubicBezTo>
                <a:cubicBezTo>
                  <a:pt x="4388" y="329"/>
                  <a:pt x="4237" y="330"/>
                  <a:pt x="4025" y="332"/>
                </a:cubicBezTo>
                <a:cubicBezTo>
                  <a:pt x="3813" y="334"/>
                  <a:pt x="3640" y="328"/>
                  <a:pt x="3251" y="344"/>
                </a:cubicBezTo>
                <a:cubicBezTo>
                  <a:pt x="2862" y="360"/>
                  <a:pt x="2184" y="385"/>
                  <a:pt x="1691" y="428"/>
                </a:cubicBezTo>
                <a:cubicBezTo>
                  <a:pt x="1198" y="471"/>
                  <a:pt x="547" y="579"/>
                  <a:pt x="293" y="602"/>
                </a:cubicBezTo>
                <a:cubicBezTo>
                  <a:pt x="39" y="625"/>
                  <a:pt x="183" y="593"/>
                  <a:pt x="167" y="566"/>
                </a:cubicBezTo>
                <a:cubicBezTo>
                  <a:pt x="151" y="539"/>
                  <a:pt x="179" y="489"/>
                  <a:pt x="197" y="440"/>
                </a:cubicBezTo>
                <a:cubicBezTo>
                  <a:pt x="215" y="391"/>
                  <a:pt x="0" y="319"/>
                  <a:pt x="275" y="260"/>
                </a:cubicBezTo>
                <a:close/>
              </a:path>
            </a:pathLst>
          </a:custGeom>
          <a:solidFill>
            <a:srgbClr val="969696"/>
          </a:solidFill>
          <a:ln w="9525">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17" name="Freeform 103"/>
          <p:cNvSpPr>
            <a:spLocks/>
          </p:cNvSpPr>
          <p:nvPr/>
        </p:nvSpPr>
        <p:spPr bwMode="auto">
          <a:xfrm>
            <a:off x="1123950" y="2874963"/>
            <a:ext cx="6905625" cy="439737"/>
          </a:xfrm>
          <a:custGeom>
            <a:avLst/>
            <a:gdLst>
              <a:gd name="T0" fmla="*/ 0 w 4350"/>
              <a:gd name="T1" fmla="*/ 2147483647 h 277"/>
              <a:gd name="T2" fmla="*/ 2147483647 w 4350"/>
              <a:gd name="T3" fmla="*/ 2147483647 h 277"/>
              <a:gd name="T4" fmla="*/ 2147483647 w 4350"/>
              <a:gd name="T5" fmla="*/ 2147483647 h 277"/>
              <a:gd name="T6" fmla="*/ 2147483647 w 4350"/>
              <a:gd name="T7" fmla="*/ 2147483647 h 277"/>
              <a:gd name="T8" fmla="*/ 0 60000 65536"/>
              <a:gd name="T9" fmla="*/ 0 60000 65536"/>
              <a:gd name="T10" fmla="*/ 0 60000 65536"/>
              <a:gd name="T11" fmla="*/ 0 60000 65536"/>
              <a:gd name="T12" fmla="*/ 0 w 4350"/>
              <a:gd name="T13" fmla="*/ 0 h 277"/>
              <a:gd name="T14" fmla="*/ 4350 w 4350"/>
              <a:gd name="T15" fmla="*/ 277 h 277"/>
            </a:gdLst>
            <a:ahLst/>
            <a:cxnLst>
              <a:cxn ang="T8">
                <a:pos x="T0" y="T1"/>
              </a:cxn>
              <a:cxn ang="T9">
                <a:pos x="T2" y="T3"/>
              </a:cxn>
              <a:cxn ang="T10">
                <a:pos x="T4" y="T5"/>
              </a:cxn>
              <a:cxn ang="T11">
                <a:pos x="T6" y="T7"/>
              </a:cxn>
            </a:cxnLst>
            <a:rect l="T12" t="T13" r="T14" b="T15"/>
            <a:pathLst>
              <a:path w="4350" h="277">
                <a:moveTo>
                  <a:pt x="0" y="277"/>
                </a:moveTo>
                <a:cubicBezTo>
                  <a:pt x="421" y="206"/>
                  <a:pt x="843" y="135"/>
                  <a:pt x="1410" y="91"/>
                </a:cubicBezTo>
                <a:cubicBezTo>
                  <a:pt x="1977" y="47"/>
                  <a:pt x="2912" y="26"/>
                  <a:pt x="3402" y="13"/>
                </a:cubicBezTo>
                <a:cubicBezTo>
                  <a:pt x="3892" y="0"/>
                  <a:pt x="4121" y="6"/>
                  <a:pt x="4350" y="13"/>
                </a:cubicBezTo>
              </a:path>
            </a:pathLst>
          </a:custGeom>
          <a:noFill/>
          <a:ln w="28575">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18" name="Freeform 25"/>
          <p:cNvSpPr>
            <a:spLocks/>
          </p:cNvSpPr>
          <p:nvPr/>
        </p:nvSpPr>
        <p:spPr bwMode="auto">
          <a:xfrm>
            <a:off x="2400300" y="3014663"/>
            <a:ext cx="3848100" cy="1400175"/>
          </a:xfrm>
          <a:custGeom>
            <a:avLst/>
            <a:gdLst>
              <a:gd name="T0" fmla="*/ 0 w 2424"/>
              <a:gd name="T1" fmla="*/ 2147483647 h 882"/>
              <a:gd name="T2" fmla="*/ 0 w 2424"/>
              <a:gd name="T3" fmla="*/ 2147483647 h 882"/>
              <a:gd name="T4" fmla="*/ 2147483647 w 2424"/>
              <a:gd name="T5" fmla="*/ 0 h 882"/>
              <a:gd name="T6" fmla="*/ 2147483647 w 2424"/>
              <a:gd name="T7" fmla="*/ 2147483647 h 882"/>
              <a:gd name="T8" fmla="*/ 2147483647 w 2424"/>
              <a:gd name="T9" fmla="*/ 2147483647 h 882"/>
              <a:gd name="T10" fmla="*/ 2147483647 w 2424"/>
              <a:gd name="T11" fmla="*/ 2147483647 h 882"/>
              <a:gd name="T12" fmla="*/ 2147483647 w 2424"/>
              <a:gd name="T13" fmla="*/ 2147483647 h 882"/>
              <a:gd name="T14" fmla="*/ 0 w 2424"/>
              <a:gd name="T15" fmla="*/ 2147483647 h 882"/>
              <a:gd name="T16" fmla="*/ 0 60000 65536"/>
              <a:gd name="T17" fmla="*/ 0 60000 65536"/>
              <a:gd name="T18" fmla="*/ 0 60000 65536"/>
              <a:gd name="T19" fmla="*/ 0 60000 65536"/>
              <a:gd name="T20" fmla="*/ 0 60000 65536"/>
              <a:gd name="T21" fmla="*/ 0 60000 65536"/>
              <a:gd name="T22" fmla="*/ 0 60000 65536"/>
              <a:gd name="T23" fmla="*/ 0 60000 65536"/>
              <a:gd name="T24" fmla="*/ 0 w 2424"/>
              <a:gd name="T25" fmla="*/ 0 h 882"/>
              <a:gd name="T26" fmla="*/ 2424 w 2424"/>
              <a:gd name="T27" fmla="*/ 882 h 8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4" h="882">
                <a:moveTo>
                  <a:pt x="0" y="576"/>
                </a:moveTo>
                <a:lnTo>
                  <a:pt x="0" y="131"/>
                </a:lnTo>
                <a:lnTo>
                  <a:pt x="350" y="0"/>
                </a:lnTo>
                <a:lnTo>
                  <a:pt x="717" y="395"/>
                </a:lnTo>
                <a:lnTo>
                  <a:pt x="2424" y="237"/>
                </a:lnTo>
                <a:lnTo>
                  <a:pt x="2424" y="672"/>
                </a:lnTo>
                <a:lnTo>
                  <a:pt x="737" y="882"/>
                </a:lnTo>
                <a:lnTo>
                  <a:pt x="0" y="576"/>
                </a:lnTo>
                <a:close/>
              </a:path>
            </a:pathLst>
          </a:custGeom>
          <a:solidFill>
            <a:srgbClr val="CC3300"/>
          </a:solidFill>
          <a:ln w="9525">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19" name="Rectangle 27" descr="Horizontal brick"/>
          <p:cNvSpPr>
            <a:spLocks noChangeArrowheads="1"/>
          </p:cNvSpPr>
          <p:nvPr/>
        </p:nvSpPr>
        <p:spPr bwMode="auto">
          <a:xfrm>
            <a:off x="5254625" y="2654300"/>
            <a:ext cx="460375" cy="396875"/>
          </a:xfrm>
          <a:prstGeom prst="rect">
            <a:avLst/>
          </a:prstGeom>
          <a:pattFill prst="horzBrick">
            <a:fgClr>
              <a:schemeClr val="tx2"/>
            </a:fgClr>
            <a:bgClr>
              <a:srgbClr val="FF3300"/>
            </a:bgClr>
          </a:pattFill>
          <a:ln w="9525">
            <a:solidFill>
              <a:schemeClr val="tx1"/>
            </a:solidFill>
            <a:miter lim="800000"/>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20" name="Freeform 26"/>
          <p:cNvSpPr>
            <a:spLocks/>
          </p:cNvSpPr>
          <p:nvPr/>
        </p:nvSpPr>
        <p:spPr bwMode="auto">
          <a:xfrm>
            <a:off x="2960688" y="2862263"/>
            <a:ext cx="3402012" cy="773112"/>
          </a:xfrm>
          <a:custGeom>
            <a:avLst/>
            <a:gdLst>
              <a:gd name="T0" fmla="*/ 0 w 2143"/>
              <a:gd name="T1" fmla="*/ 2147483647 h 487"/>
              <a:gd name="T2" fmla="*/ 2147483647 w 2143"/>
              <a:gd name="T3" fmla="*/ 0 h 487"/>
              <a:gd name="T4" fmla="*/ 2147483647 w 2143"/>
              <a:gd name="T5" fmla="*/ 2147483647 h 487"/>
              <a:gd name="T6" fmla="*/ 2147483647 w 2143"/>
              <a:gd name="T7" fmla="*/ 2147483647 h 487"/>
              <a:gd name="T8" fmla="*/ 2147483647 w 2143"/>
              <a:gd name="T9" fmla="*/ 2147483647 h 487"/>
              <a:gd name="T10" fmla="*/ 2147483647 w 2143"/>
              <a:gd name="T11" fmla="*/ 2147483647 h 487"/>
              <a:gd name="T12" fmla="*/ 0 w 2143"/>
              <a:gd name="T13" fmla="*/ 2147483647 h 487"/>
              <a:gd name="T14" fmla="*/ 0 60000 65536"/>
              <a:gd name="T15" fmla="*/ 0 60000 65536"/>
              <a:gd name="T16" fmla="*/ 0 60000 65536"/>
              <a:gd name="T17" fmla="*/ 0 60000 65536"/>
              <a:gd name="T18" fmla="*/ 0 60000 65536"/>
              <a:gd name="T19" fmla="*/ 0 60000 65536"/>
              <a:gd name="T20" fmla="*/ 0 60000 65536"/>
              <a:gd name="T21" fmla="*/ 0 w 2143"/>
              <a:gd name="T22" fmla="*/ 0 h 487"/>
              <a:gd name="T23" fmla="*/ 2143 w 2143"/>
              <a:gd name="T24" fmla="*/ 487 h 4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3" h="487">
                <a:moveTo>
                  <a:pt x="0" y="93"/>
                </a:moveTo>
                <a:lnTo>
                  <a:pt x="1488" y="0"/>
                </a:lnTo>
                <a:lnTo>
                  <a:pt x="1632" y="96"/>
                </a:lnTo>
                <a:lnTo>
                  <a:pt x="1732" y="90"/>
                </a:lnTo>
                <a:lnTo>
                  <a:pt x="2143" y="339"/>
                </a:lnTo>
                <a:lnTo>
                  <a:pt x="360" y="487"/>
                </a:lnTo>
                <a:lnTo>
                  <a:pt x="0" y="93"/>
                </a:lnTo>
                <a:close/>
              </a:path>
            </a:pathLst>
          </a:custGeom>
          <a:solidFill>
            <a:schemeClr val="tx2">
              <a:lumMod val="50000"/>
            </a:schemeClr>
          </a:solidFill>
          <a:ln w="9525">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21" name="Freeform 28"/>
          <p:cNvSpPr>
            <a:spLocks/>
          </p:cNvSpPr>
          <p:nvPr/>
        </p:nvSpPr>
        <p:spPr bwMode="auto">
          <a:xfrm>
            <a:off x="2395538" y="3929063"/>
            <a:ext cx="3787775" cy="1339850"/>
          </a:xfrm>
          <a:custGeom>
            <a:avLst/>
            <a:gdLst>
              <a:gd name="T0" fmla="*/ 0 w 2386"/>
              <a:gd name="T1" fmla="*/ 0 h 844"/>
              <a:gd name="T2" fmla="*/ 2147483647 w 2386"/>
              <a:gd name="T3" fmla="*/ 2147483647 h 844"/>
              <a:gd name="T4" fmla="*/ 2147483647 w 2386"/>
              <a:gd name="T5" fmla="*/ 2147483647 h 844"/>
              <a:gd name="T6" fmla="*/ 2147483647 w 2386"/>
              <a:gd name="T7" fmla="*/ 2147483647 h 844"/>
              <a:gd name="T8" fmla="*/ 2147483647 w 2386"/>
              <a:gd name="T9" fmla="*/ 2147483647 h 844"/>
              <a:gd name="T10" fmla="*/ 2147483647 w 2386"/>
              <a:gd name="T11" fmla="*/ 2147483647 h 844"/>
              <a:gd name="T12" fmla="*/ 2147483647 w 2386"/>
              <a:gd name="T13" fmla="*/ 2147483647 h 844"/>
              <a:gd name="T14" fmla="*/ 2147483647 w 2386"/>
              <a:gd name="T15" fmla="*/ 2147483647 h 844"/>
              <a:gd name="T16" fmla="*/ 2147483647 w 2386"/>
              <a:gd name="T17" fmla="*/ 2147483647 h 844"/>
              <a:gd name="T18" fmla="*/ 2147483647 w 2386"/>
              <a:gd name="T19" fmla="*/ 2147483647 h 844"/>
              <a:gd name="T20" fmla="*/ 2147483647 w 2386"/>
              <a:gd name="T21" fmla="*/ 2147483647 h 844"/>
              <a:gd name="T22" fmla="*/ 2147483647 w 2386"/>
              <a:gd name="T23" fmla="*/ 2147483647 h 844"/>
              <a:gd name="T24" fmla="*/ 2147483647 w 2386"/>
              <a:gd name="T25" fmla="*/ 2147483647 h 844"/>
              <a:gd name="T26" fmla="*/ 0 w 2386"/>
              <a:gd name="T27" fmla="*/ 2147483647 h 844"/>
              <a:gd name="T28" fmla="*/ 0 w 2386"/>
              <a:gd name="T29" fmla="*/ 0 h 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86"/>
              <a:gd name="T46" fmla="*/ 0 h 844"/>
              <a:gd name="T47" fmla="*/ 2386 w 2386"/>
              <a:gd name="T48" fmla="*/ 844 h 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86" h="844">
                <a:moveTo>
                  <a:pt x="0" y="0"/>
                </a:moveTo>
                <a:lnTo>
                  <a:pt x="733" y="306"/>
                </a:lnTo>
                <a:lnTo>
                  <a:pt x="2386" y="103"/>
                </a:lnTo>
                <a:lnTo>
                  <a:pt x="2386" y="532"/>
                </a:lnTo>
                <a:lnTo>
                  <a:pt x="692" y="844"/>
                </a:lnTo>
                <a:lnTo>
                  <a:pt x="586" y="823"/>
                </a:lnTo>
                <a:lnTo>
                  <a:pt x="504" y="748"/>
                </a:lnTo>
                <a:lnTo>
                  <a:pt x="425" y="669"/>
                </a:lnTo>
                <a:lnTo>
                  <a:pt x="360" y="604"/>
                </a:lnTo>
                <a:lnTo>
                  <a:pt x="288" y="463"/>
                </a:lnTo>
                <a:lnTo>
                  <a:pt x="202" y="333"/>
                </a:lnTo>
                <a:lnTo>
                  <a:pt x="113" y="237"/>
                </a:lnTo>
                <a:lnTo>
                  <a:pt x="44" y="168"/>
                </a:lnTo>
                <a:lnTo>
                  <a:pt x="0" y="127"/>
                </a:lnTo>
                <a:lnTo>
                  <a:pt x="0" y="0"/>
                </a:lnTo>
                <a:close/>
              </a:path>
            </a:pathLst>
          </a:custGeom>
          <a:solidFill>
            <a:schemeClr val="bg2"/>
          </a:solidFill>
          <a:ln w="9525">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24" name="Freeform 30"/>
          <p:cNvSpPr>
            <a:spLocks/>
          </p:cNvSpPr>
          <p:nvPr/>
        </p:nvSpPr>
        <p:spPr bwMode="auto">
          <a:xfrm>
            <a:off x="2579688" y="3440113"/>
            <a:ext cx="206375" cy="396875"/>
          </a:xfrm>
          <a:custGeom>
            <a:avLst/>
            <a:gdLst>
              <a:gd name="T0" fmla="*/ 0 w 130"/>
              <a:gd name="T1" fmla="*/ 0 h 250"/>
              <a:gd name="T2" fmla="*/ 2147483647 w 130"/>
              <a:gd name="T3" fmla="*/ 2147483647 h 250"/>
              <a:gd name="T4" fmla="*/ 2147483647 w 130"/>
              <a:gd name="T5" fmla="*/ 2147483647 h 250"/>
              <a:gd name="T6" fmla="*/ 0 w 130"/>
              <a:gd name="T7" fmla="*/ 2147483647 h 250"/>
              <a:gd name="T8" fmla="*/ 0 w 130"/>
              <a:gd name="T9" fmla="*/ 0 h 250"/>
              <a:gd name="T10" fmla="*/ 0 60000 65536"/>
              <a:gd name="T11" fmla="*/ 0 60000 65536"/>
              <a:gd name="T12" fmla="*/ 0 60000 65536"/>
              <a:gd name="T13" fmla="*/ 0 60000 65536"/>
              <a:gd name="T14" fmla="*/ 0 60000 65536"/>
              <a:gd name="T15" fmla="*/ 0 w 130"/>
              <a:gd name="T16" fmla="*/ 0 h 250"/>
              <a:gd name="T17" fmla="*/ 130 w 130"/>
              <a:gd name="T18" fmla="*/ 250 h 250"/>
            </a:gdLst>
            <a:ahLst/>
            <a:cxnLst>
              <a:cxn ang="T10">
                <a:pos x="T0" y="T1"/>
              </a:cxn>
              <a:cxn ang="T11">
                <a:pos x="T2" y="T3"/>
              </a:cxn>
              <a:cxn ang="T12">
                <a:pos x="T4" y="T5"/>
              </a:cxn>
              <a:cxn ang="T13">
                <a:pos x="T6" y="T7"/>
              </a:cxn>
              <a:cxn ang="T14">
                <a:pos x="T8" y="T9"/>
              </a:cxn>
            </a:cxnLst>
            <a:rect l="T15" t="T16" r="T17" b="T18"/>
            <a:pathLst>
              <a:path w="130" h="250">
                <a:moveTo>
                  <a:pt x="0" y="0"/>
                </a:moveTo>
                <a:lnTo>
                  <a:pt x="130" y="44"/>
                </a:lnTo>
                <a:lnTo>
                  <a:pt x="130" y="250"/>
                </a:lnTo>
                <a:lnTo>
                  <a:pt x="0" y="202"/>
                </a:lnTo>
                <a:lnTo>
                  <a:pt x="0" y="0"/>
                </a:lnTo>
                <a:close/>
              </a:path>
            </a:pathLst>
          </a:custGeom>
          <a:solidFill>
            <a:srgbClr val="0000FF"/>
          </a:solidFill>
          <a:ln w="9525">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25" name="Freeform 31"/>
          <p:cNvSpPr>
            <a:spLocks/>
          </p:cNvSpPr>
          <p:nvPr/>
        </p:nvSpPr>
        <p:spPr bwMode="auto">
          <a:xfrm>
            <a:off x="3052763" y="3598863"/>
            <a:ext cx="239712" cy="423862"/>
          </a:xfrm>
          <a:custGeom>
            <a:avLst/>
            <a:gdLst>
              <a:gd name="T0" fmla="*/ 0 w 130"/>
              <a:gd name="T1" fmla="*/ 0 h 250"/>
              <a:gd name="T2" fmla="*/ 2147483647 w 130"/>
              <a:gd name="T3" fmla="*/ 2147483647 h 250"/>
              <a:gd name="T4" fmla="*/ 2147483647 w 130"/>
              <a:gd name="T5" fmla="*/ 2147483647 h 250"/>
              <a:gd name="T6" fmla="*/ 0 w 130"/>
              <a:gd name="T7" fmla="*/ 2147483647 h 250"/>
              <a:gd name="T8" fmla="*/ 0 w 130"/>
              <a:gd name="T9" fmla="*/ 0 h 250"/>
              <a:gd name="T10" fmla="*/ 0 60000 65536"/>
              <a:gd name="T11" fmla="*/ 0 60000 65536"/>
              <a:gd name="T12" fmla="*/ 0 60000 65536"/>
              <a:gd name="T13" fmla="*/ 0 60000 65536"/>
              <a:gd name="T14" fmla="*/ 0 60000 65536"/>
              <a:gd name="T15" fmla="*/ 0 w 130"/>
              <a:gd name="T16" fmla="*/ 0 h 250"/>
              <a:gd name="T17" fmla="*/ 130 w 130"/>
              <a:gd name="T18" fmla="*/ 250 h 250"/>
            </a:gdLst>
            <a:ahLst/>
            <a:cxnLst>
              <a:cxn ang="T10">
                <a:pos x="T0" y="T1"/>
              </a:cxn>
              <a:cxn ang="T11">
                <a:pos x="T2" y="T3"/>
              </a:cxn>
              <a:cxn ang="T12">
                <a:pos x="T4" y="T5"/>
              </a:cxn>
              <a:cxn ang="T13">
                <a:pos x="T6" y="T7"/>
              </a:cxn>
              <a:cxn ang="T14">
                <a:pos x="T8" y="T9"/>
              </a:cxn>
            </a:cxnLst>
            <a:rect l="T15" t="T16" r="T17" b="T18"/>
            <a:pathLst>
              <a:path w="130" h="250">
                <a:moveTo>
                  <a:pt x="0" y="0"/>
                </a:moveTo>
                <a:lnTo>
                  <a:pt x="130" y="44"/>
                </a:lnTo>
                <a:lnTo>
                  <a:pt x="130" y="250"/>
                </a:lnTo>
                <a:lnTo>
                  <a:pt x="0" y="202"/>
                </a:lnTo>
                <a:lnTo>
                  <a:pt x="0" y="0"/>
                </a:lnTo>
                <a:close/>
              </a:path>
            </a:pathLst>
          </a:custGeom>
          <a:solidFill>
            <a:srgbClr val="0000FF"/>
          </a:solidFill>
          <a:ln w="9525">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26" name="Freeform 32"/>
          <p:cNvSpPr>
            <a:spLocks/>
          </p:cNvSpPr>
          <p:nvPr/>
        </p:nvSpPr>
        <p:spPr bwMode="auto">
          <a:xfrm>
            <a:off x="2878138" y="3179763"/>
            <a:ext cx="131762" cy="238125"/>
          </a:xfrm>
          <a:custGeom>
            <a:avLst/>
            <a:gdLst>
              <a:gd name="T0" fmla="*/ 0 w 83"/>
              <a:gd name="T1" fmla="*/ 0 h 150"/>
              <a:gd name="T2" fmla="*/ 2147483647 w 83"/>
              <a:gd name="T3" fmla="*/ 2147483647 h 150"/>
              <a:gd name="T4" fmla="*/ 2147483647 w 83"/>
              <a:gd name="T5" fmla="*/ 2147483647 h 150"/>
              <a:gd name="T6" fmla="*/ 0 w 83"/>
              <a:gd name="T7" fmla="*/ 2147483647 h 150"/>
              <a:gd name="T8" fmla="*/ 0 w 83"/>
              <a:gd name="T9" fmla="*/ 0 h 150"/>
              <a:gd name="T10" fmla="*/ 0 60000 65536"/>
              <a:gd name="T11" fmla="*/ 0 60000 65536"/>
              <a:gd name="T12" fmla="*/ 0 60000 65536"/>
              <a:gd name="T13" fmla="*/ 0 60000 65536"/>
              <a:gd name="T14" fmla="*/ 0 60000 65536"/>
              <a:gd name="T15" fmla="*/ 0 w 83"/>
              <a:gd name="T16" fmla="*/ 0 h 150"/>
              <a:gd name="T17" fmla="*/ 83 w 83"/>
              <a:gd name="T18" fmla="*/ 150 h 150"/>
            </a:gdLst>
            <a:ahLst/>
            <a:cxnLst>
              <a:cxn ang="T10">
                <a:pos x="T0" y="T1"/>
              </a:cxn>
              <a:cxn ang="T11">
                <a:pos x="T2" y="T3"/>
              </a:cxn>
              <a:cxn ang="T12">
                <a:pos x="T4" y="T5"/>
              </a:cxn>
              <a:cxn ang="T13">
                <a:pos x="T6" y="T7"/>
              </a:cxn>
              <a:cxn ang="T14">
                <a:pos x="T8" y="T9"/>
              </a:cxn>
            </a:cxnLst>
            <a:rect l="T15" t="T16" r="T17" b="T18"/>
            <a:pathLst>
              <a:path w="83" h="150">
                <a:moveTo>
                  <a:pt x="0" y="0"/>
                </a:moveTo>
                <a:lnTo>
                  <a:pt x="83" y="16"/>
                </a:lnTo>
                <a:lnTo>
                  <a:pt x="83" y="150"/>
                </a:lnTo>
                <a:lnTo>
                  <a:pt x="0" y="129"/>
                </a:lnTo>
                <a:lnTo>
                  <a:pt x="0" y="0"/>
                </a:lnTo>
                <a:close/>
              </a:path>
            </a:pathLst>
          </a:custGeom>
          <a:solidFill>
            <a:srgbClr val="0000FF"/>
          </a:solidFill>
          <a:ln w="9525">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27" name="Freeform 33"/>
          <p:cNvSpPr>
            <a:spLocks/>
          </p:cNvSpPr>
          <p:nvPr/>
        </p:nvSpPr>
        <p:spPr bwMode="auto">
          <a:xfrm>
            <a:off x="3821113" y="3733800"/>
            <a:ext cx="260350" cy="342900"/>
          </a:xfrm>
          <a:custGeom>
            <a:avLst/>
            <a:gdLst>
              <a:gd name="T0" fmla="*/ 0 w 164"/>
              <a:gd name="T1" fmla="*/ 2147483647 h 216"/>
              <a:gd name="T2" fmla="*/ 2147483647 w 164"/>
              <a:gd name="T3" fmla="*/ 0 h 216"/>
              <a:gd name="T4" fmla="*/ 2147483647 w 164"/>
              <a:gd name="T5" fmla="*/ 2147483647 h 216"/>
              <a:gd name="T6" fmla="*/ 0 w 164"/>
              <a:gd name="T7" fmla="*/ 2147483647 h 216"/>
              <a:gd name="T8" fmla="*/ 0 w 164"/>
              <a:gd name="T9" fmla="*/ 2147483647 h 216"/>
              <a:gd name="T10" fmla="*/ 0 60000 65536"/>
              <a:gd name="T11" fmla="*/ 0 60000 65536"/>
              <a:gd name="T12" fmla="*/ 0 60000 65536"/>
              <a:gd name="T13" fmla="*/ 0 60000 65536"/>
              <a:gd name="T14" fmla="*/ 0 60000 65536"/>
              <a:gd name="T15" fmla="*/ 0 w 164"/>
              <a:gd name="T16" fmla="*/ 0 h 216"/>
              <a:gd name="T17" fmla="*/ 164 w 164"/>
              <a:gd name="T18" fmla="*/ 216 h 216"/>
            </a:gdLst>
            <a:ahLst/>
            <a:cxnLst>
              <a:cxn ang="T10">
                <a:pos x="T0" y="T1"/>
              </a:cxn>
              <a:cxn ang="T11">
                <a:pos x="T2" y="T3"/>
              </a:cxn>
              <a:cxn ang="T12">
                <a:pos x="T4" y="T5"/>
              </a:cxn>
              <a:cxn ang="T13">
                <a:pos x="T6" y="T7"/>
              </a:cxn>
              <a:cxn ang="T14">
                <a:pos x="T8" y="T9"/>
              </a:cxn>
            </a:cxnLst>
            <a:rect l="T15" t="T16" r="T17" b="T18"/>
            <a:pathLst>
              <a:path w="164" h="216">
                <a:moveTo>
                  <a:pt x="0" y="14"/>
                </a:moveTo>
                <a:lnTo>
                  <a:pt x="164" y="0"/>
                </a:lnTo>
                <a:lnTo>
                  <a:pt x="164" y="199"/>
                </a:lnTo>
                <a:lnTo>
                  <a:pt x="0" y="216"/>
                </a:lnTo>
                <a:lnTo>
                  <a:pt x="0" y="14"/>
                </a:lnTo>
                <a:close/>
              </a:path>
            </a:pathLst>
          </a:custGeom>
          <a:solidFill>
            <a:srgbClr val="00CCFF"/>
          </a:solidFill>
          <a:ln w="9525">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28" name="Line 34"/>
          <p:cNvSpPr>
            <a:spLocks noChangeShapeType="1"/>
          </p:cNvSpPr>
          <p:nvPr/>
        </p:nvSpPr>
        <p:spPr bwMode="auto">
          <a:xfrm flipH="1">
            <a:off x="3940175" y="3886200"/>
            <a:ext cx="103188" cy="147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9" name="Line 35"/>
          <p:cNvSpPr>
            <a:spLocks noChangeShapeType="1"/>
          </p:cNvSpPr>
          <p:nvPr/>
        </p:nvSpPr>
        <p:spPr bwMode="auto">
          <a:xfrm flipH="1">
            <a:off x="3859213" y="3832225"/>
            <a:ext cx="49212"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0" name="Freeform 36"/>
          <p:cNvSpPr>
            <a:spLocks/>
          </p:cNvSpPr>
          <p:nvPr/>
        </p:nvSpPr>
        <p:spPr bwMode="auto">
          <a:xfrm>
            <a:off x="4300538" y="3690938"/>
            <a:ext cx="260350" cy="338137"/>
          </a:xfrm>
          <a:custGeom>
            <a:avLst/>
            <a:gdLst>
              <a:gd name="T0" fmla="*/ 2147483647 w 164"/>
              <a:gd name="T1" fmla="*/ 2147483647 h 213"/>
              <a:gd name="T2" fmla="*/ 2147483647 w 164"/>
              <a:gd name="T3" fmla="*/ 0 h 213"/>
              <a:gd name="T4" fmla="*/ 2147483647 w 164"/>
              <a:gd name="T5" fmla="*/ 2147483647 h 213"/>
              <a:gd name="T6" fmla="*/ 0 w 164"/>
              <a:gd name="T7" fmla="*/ 2147483647 h 213"/>
              <a:gd name="T8" fmla="*/ 2147483647 w 164"/>
              <a:gd name="T9" fmla="*/ 2147483647 h 213"/>
              <a:gd name="T10" fmla="*/ 0 60000 65536"/>
              <a:gd name="T11" fmla="*/ 0 60000 65536"/>
              <a:gd name="T12" fmla="*/ 0 60000 65536"/>
              <a:gd name="T13" fmla="*/ 0 60000 65536"/>
              <a:gd name="T14" fmla="*/ 0 60000 65536"/>
              <a:gd name="T15" fmla="*/ 0 w 164"/>
              <a:gd name="T16" fmla="*/ 0 h 213"/>
              <a:gd name="T17" fmla="*/ 164 w 164"/>
              <a:gd name="T18" fmla="*/ 213 h 213"/>
            </a:gdLst>
            <a:ahLst/>
            <a:cxnLst>
              <a:cxn ang="T10">
                <a:pos x="T0" y="T1"/>
              </a:cxn>
              <a:cxn ang="T11">
                <a:pos x="T2" y="T3"/>
              </a:cxn>
              <a:cxn ang="T12">
                <a:pos x="T4" y="T5"/>
              </a:cxn>
              <a:cxn ang="T13">
                <a:pos x="T6" y="T7"/>
              </a:cxn>
              <a:cxn ang="T14">
                <a:pos x="T8" y="T9"/>
              </a:cxn>
            </a:cxnLst>
            <a:rect l="T15" t="T16" r="T17" b="T18"/>
            <a:pathLst>
              <a:path w="164" h="213">
                <a:moveTo>
                  <a:pt x="2" y="15"/>
                </a:moveTo>
                <a:lnTo>
                  <a:pt x="164" y="0"/>
                </a:lnTo>
                <a:lnTo>
                  <a:pt x="164" y="196"/>
                </a:lnTo>
                <a:lnTo>
                  <a:pt x="0" y="213"/>
                </a:lnTo>
                <a:lnTo>
                  <a:pt x="2" y="15"/>
                </a:lnTo>
                <a:close/>
              </a:path>
            </a:pathLst>
          </a:custGeom>
          <a:solidFill>
            <a:srgbClr val="00CCFF"/>
          </a:solidFill>
          <a:ln w="9525">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31" name="Line 37"/>
          <p:cNvSpPr>
            <a:spLocks noChangeShapeType="1"/>
          </p:cNvSpPr>
          <p:nvPr/>
        </p:nvSpPr>
        <p:spPr bwMode="auto">
          <a:xfrm flipH="1">
            <a:off x="4419600" y="3838575"/>
            <a:ext cx="103188" cy="147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2" name="Line 38"/>
          <p:cNvSpPr>
            <a:spLocks noChangeShapeType="1"/>
          </p:cNvSpPr>
          <p:nvPr/>
        </p:nvSpPr>
        <p:spPr bwMode="auto">
          <a:xfrm flipH="1">
            <a:off x="4338638" y="3784600"/>
            <a:ext cx="49212"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3" name="Line 39"/>
          <p:cNvSpPr>
            <a:spLocks noChangeShapeType="1"/>
          </p:cNvSpPr>
          <p:nvPr/>
        </p:nvSpPr>
        <p:spPr bwMode="auto">
          <a:xfrm flipH="1">
            <a:off x="3157538" y="3756025"/>
            <a:ext cx="92075" cy="1635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4" name="Line 40"/>
          <p:cNvSpPr>
            <a:spLocks noChangeShapeType="1"/>
          </p:cNvSpPr>
          <p:nvPr/>
        </p:nvSpPr>
        <p:spPr bwMode="auto">
          <a:xfrm flipH="1">
            <a:off x="2668588" y="3597275"/>
            <a:ext cx="92075" cy="1635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5" name="Line 41"/>
          <p:cNvSpPr>
            <a:spLocks noChangeShapeType="1"/>
          </p:cNvSpPr>
          <p:nvPr/>
        </p:nvSpPr>
        <p:spPr bwMode="auto">
          <a:xfrm flipH="1">
            <a:off x="2628900" y="3563938"/>
            <a:ext cx="60325" cy="9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6" name="Line 42"/>
          <p:cNvSpPr>
            <a:spLocks noChangeShapeType="1"/>
          </p:cNvSpPr>
          <p:nvPr/>
        </p:nvSpPr>
        <p:spPr bwMode="auto">
          <a:xfrm flipH="1">
            <a:off x="3095625" y="3694113"/>
            <a:ext cx="66675" cy="1095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7" name="Freeform 43"/>
          <p:cNvSpPr>
            <a:spLocks/>
          </p:cNvSpPr>
          <p:nvPr/>
        </p:nvSpPr>
        <p:spPr bwMode="auto">
          <a:xfrm>
            <a:off x="4968875" y="3629025"/>
            <a:ext cx="479425" cy="349250"/>
          </a:xfrm>
          <a:custGeom>
            <a:avLst/>
            <a:gdLst>
              <a:gd name="T0" fmla="*/ 2147483647 w 302"/>
              <a:gd name="T1" fmla="*/ 2147483647 h 220"/>
              <a:gd name="T2" fmla="*/ 2147483647 w 302"/>
              <a:gd name="T3" fmla="*/ 0 h 220"/>
              <a:gd name="T4" fmla="*/ 2147483647 w 302"/>
              <a:gd name="T5" fmla="*/ 2147483647 h 220"/>
              <a:gd name="T6" fmla="*/ 0 w 302"/>
              <a:gd name="T7" fmla="*/ 2147483647 h 220"/>
              <a:gd name="T8" fmla="*/ 2147483647 w 302"/>
              <a:gd name="T9" fmla="*/ 2147483647 h 220"/>
              <a:gd name="T10" fmla="*/ 0 60000 65536"/>
              <a:gd name="T11" fmla="*/ 0 60000 65536"/>
              <a:gd name="T12" fmla="*/ 0 60000 65536"/>
              <a:gd name="T13" fmla="*/ 0 60000 65536"/>
              <a:gd name="T14" fmla="*/ 0 60000 65536"/>
              <a:gd name="T15" fmla="*/ 0 w 302"/>
              <a:gd name="T16" fmla="*/ 0 h 220"/>
              <a:gd name="T17" fmla="*/ 302 w 302"/>
              <a:gd name="T18" fmla="*/ 220 h 220"/>
            </a:gdLst>
            <a:ahLst/>
            <a:cxnLst>
              <a:cxn ang="T10">
                <a:pos x="T0" y="T1"/>
              </a:cxn>
              <a:cxn ang="T11">
                <a:pos x="T2" y="T3"/>
              </a:cxn>
              <a:cxn ang="T12">
                <a:pos x="T4" y="T5"/>
              </a:cxn>
              <a:cxn ang="T13">
                <a:pos x="T6" y="T7"/>
              </a:cxn>
              <a:cxn ang="T14">
                <a:pos x="T8" y="T9"/>
              </a:cxn>
            </a:cxnLst>
            <a:rect l="T15" t="T16" r="T17" b="T18"/>
            <a:pathLst>
              <a:path w="302" h="220">
                <a:moveTo>
                  <a:pt x="4" y="28"/>
                </a:moveTo>
                <a:lnTo>
                  <a:pt x="302" y="0"/>
                </a:lnTo>
                <a:lnTo>
                  <a:pt x="302" y="186"/>
                </a:lnTo>
                <a:lnTo>
                  <a:pt x="0" y="220"/>
                </a:lnTo>
                <a:lnTo>
                  <a:pt x="4" y="28"/>
                </a:lnTo>
                <a:close/>
              </a:path>
            </a:pathLst>
          </a:custGeom>
          <a:solidFill>
            <a:srgbClr val="00CCFF"/>
          </a:solidFill>
          <a:ln w="9525">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38" name="Line 44"/>
          <p:cNvSpPr>
            <a:spLocks noChangeShapeType="1"/>
          </p:cNvSpPr>
          <p:nvPr/>
        </p:nvSpPr>
        <p:spPr bwMode="auto">
          <a:xfrm flipH="1">
            <a:off x="5295900" y="3700463"/>
            <a:ext cx="98425" cy="174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9" name="Line 45"/>
          <p:cNvSpPr>
            <a:spLocks noChangeShapeType="1"/>
          </p:cNvSpPr>
          <p:nvPr/>
        </p:nvSpPr>
        <p:spPr bwMode="auto">
          <a:xfrm flipH="1">
            <a:off x="5186363" y="3733800"/>
            <a:ext cx="60325" cy="130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0" name="Line 46"/>
          <p:cNvSpPr>
            <a:spLocks noChangeShapeType="1"/>
          </p:cNvSpPr>
          <p:nvPr/>
        </p:nvSpPr>
        <p:spPr bwMode="auto">
          <a:xfrm flipH="1">
            <a:off x="5013325" y="3744913"/>
            <a:ext cx="87313" cy="1635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1" name="Freeform 47"/>
          <p:cNvSpPr>
            <a:spLocks/>
          </p:cNvSpPr>
          <p:nvPr/>
        </p:nvSpPr>
        <p:spPr bwMode="auto">
          <a:xfrm>
            <a:off x="5802313" y="3562350"/>
            <a:ext cx="141287" cy="209550"/>
          </a:xfrm>
          <a:custGeom>
            <a:avLst/>
            <a:gdLst>
              <a:gd name="T0" fmla="*/ 2147483647 w 89"/>
              <a:gd name="T1" fmla="*/ 0 h 132"/>
              <a:gd name="T2" fmla="*/ 0 w 89"/>
              <a:gd name="T3" fmla="*/ 2147483647 h 132"/>
              <a:gd name="T4" fmla="*/ 0 w 89"/>
              <a:gd name="T5" fmla="*/ 2147483647 h 132"/>
              <a:gd name="T6" fmla="*/ 2147483647 w 89"/>
              <a:gd name="T7" fmla="*/ 2147483647 h 132"/>
              <a:gd name="T8" fmla="*/ 2147483647 w 89"/>
              <a:gd name="T9" fmla="*/ 0 h 132"/>
              <a:gd name="T10" fmla="*/ 0 60000 65536"/>
              <a:gd name="T11" fmla="*/ 0 60000 65536"/>
              <a:gd name="T12" fmla="*/ 0 60000 65536"/>
              <a:gd name="T13" fmla="*/ 0 60000 65536"/>
              <a:gd name="T14" fmla="*/ 0 60000 65536"/>
              <a:gd name="T15" fmla="*/ 0 w 89"/>
              <a:gd name="T16" fmla="*/ 0 h 132"/>
              <a:gd name="T17" fmla="*/ 89 w 89"/>
              <a:gd name="T18" fmla="*/ 132 h 132"/>
            </a:gdLst>
            <a:ahLst/>
            <a:cxnLst>
              <a:cxn ang="T10">
                <a:pos x="T0" y="T1"/>
              </a:cxn>
              <a:cxn ang="T11">
                <a:pos x="T2" y="T3"/>
              </a:cxn>
              <a:cxn ang="T12">
                <a:pos x="T4" y="T5"/>
              </a:cxn>
              <a:cxn ang="T13">
                <a:pos x="T6" y="T7"/>
              </a:cxn>
              <a:cxn ang="T14">
                <a:pos x="T8" y="T9"/>
              </a:cxn>
            </a:cxnLst>
            <a:rect l="T15" t="T16" r="T17" b="T18"/>
            <a:pathLst>
              <a:path w="89" h="132">
                <a:moveTo>
                  <a:pt x="89" y="0"/>
                </a:moveTo>
                <a:lnTo>
                  <a:pt x="0" y="9"/>
                </a:lnTo>
                <a:lnTo>
                  <a:pt x="0" y="132"/>
                </a:lnTo>
                <a:lnTo>
                  <a:pt x="89" y="123"/>
                </a:lnTo>
                <a:lnTo>
                  <a:pt x="89" y="0"/>
                </a:lnTo>
                <a:close/>
              </a:path>
            </a:pathLst>
          </a:custGeom>
          <a:solidFill>
            <a:srgbClr val="00CCFF"/>
          </a:solidFill>
          <a:ln w="9525">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42" name="Line 48"/>
          <p:cNvSpPr>
            <a:spLocks noChangeShapeType="1"/>
          </p:cNvSpPr>
          <p:nvPr/>
        </p:nvSpPr>
        <p:spPr bwMode="auto">
          <a:xfrm flipH="1">
            <a:off x="5872163" y="3614738"/>
            <a:ext cx="38100" cy="80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3" name="Line 50"/>
          <p:cNvSpPr>
            <a:spLocks noChangeShapeType="1"/>
          </p:cNvSpPr>
          <p:nvPr/>
        </p:nvSpPr>
        <p:spPr bwMode="auto">
          <a:xfrm flipH="1" flipV="1">
            <a:off x="3059113" y="4446588"/>
            <a:ext cx="381000" cy="158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4" name="Line 52"/>
          <p:cNvSpPr>
            <a:spLocks noChangeShapeType="1"/>
          </p:cNvSpPr>
          <p:nvPr/>
        </p:nvSpPr>
        <p:spPr bwMode="auto">
          <a:xfrm flipH="1" flipV="1">
            <a:off x="3070225" y="4549775"/>
            <a:ext cx="363538"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5" name="Line 53"/>
          <p:cNvSpPr>
            <a:spLocks noChangeShapeType="1"/>
          </p:cNvSpPr>
          <p:nvPr/>
        </p:nvSpPr>
        <p:spPr bwMode="auto">
          <a:xfrm flipH="1" flipV="1">
            <a:off x="3014663" y="4637088"/>
            <a:ext cx="349250" cy="141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6" name="Freeform 54"/>
          <p:cNvSpPr>
            <a:spLocks/>
          </p:cNvSpPr>
          <p:nvPr/>
        </p:nvSpPr>
        <p:spPr bwMode="auto">
          <a:xfrm>
            <a:off x="3087688" y="4767263"/>
            <a:ext cx="327025" cy="141287"/>
          </a:xfrm>
          <a:custGeom>
            <a:avLst/>
            <a:gdLst>
              <a:gd name="T0" fmla="*/ 2147483647 w 206"/>
              <a:gd name="T1" fmla="*/ 2147483647 h 89"/>
              <a:gd name="T2" fmla="*/ 0 w 206"/>
              <a:gd name="T3" fmla="*/ 0 h 89"/>
              <a:gd name="T4" fmla="*/ 0 60000 65536"/>
              <a:gd name="T5" fmla="*/ 0 60000 65536"/>
              <a:gd name="T6" fmla="*/ 0 w 206"/>
              <a:gd name="T7" fmla="*/ 0 h 89"/>
              <a:gd name="T8" fmla="*/ 206 w 206"/>
              <a:gd name="T9" fmla="*/ 89 h 89"/>
            </a:gdLst>
            <a:ahLst/>
            <a:cxnLst>
              <a:cxn ang="T4">
                <a:pos x="T0" y="T1"/>
              </a:cxn>
              <a:cxn ang="T5">
                <a:pos x="T2" y="T3"/>
              </a:cxn>
            </a:cxnLst>
            <a:rect l="T6" t="T7" r="T8" b="T9"/>
            <a:pathLst>
              <a:path w="206" h="89">
                <a:moveTo>
                  <a:pt x="206" y="89"/>
                </a:move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47" name="Line 55"/>
          <p:cNvSpPr>
            <a:spLocks noChangeShapeType="1"/>
          </p:cNvSpPr>
          <p:nvPr/>
        </p:nvSpPr>
        <p:spPr bwMode="auto">
          <a:xfrm>
            <a:off x="3281363" y="4751388"/>
            <a:ext cx="0" cy="95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8" name="Line 62"/>
          <p:cNvSpPr>
            <a:spLocks noChangeShapeType="1"/>
          </p:cNvSpPr>
          <p:nvPr/>
        </p:nvSpPr>
        <p:spPr bwMode="auto">
          <a:xfrm>
            <a:off x="3500438" y="4392613"/>
            <a:ext cx="0" cy="8874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9" name="Freeform 63"/>
          <p:cNvSpPr>
            <a:spLocks/>
          </p:cNvSpPr>
          <p:nvPr/>
        </p:nvSpPr>
        <p:spPr bwMode="auto">
          <a:xfrm>
            <a:off x="3771900" y="4565650"/>
            <a:ext cx="279400" cy="600075"/>
          </a:xfrm>
          <a:custGeom>
            <a:avLst/>
            <a:gdLst>
              <a:gd name="T0" fmla="*/ 2147483647 w 176"/>
              <a:gd name="T1" fmla="*/ 2147483647 h 378"/>
              <a:gd name="T2" fmla="*/ 2147483647 w 176"/>
              <a:gd name="T3" fmla="*/ 0 h 378"/>
              <a:gd name="T4" fmla="*/ 2147483647 w 176"/>
              <a:gd name="T5" fmla="*/ 2147483647 h 378"/>
              <a:gd name="T6" fmla="*/ 0 w 176"/>
              <a:gd name="T7" fmla="*/ 2147483647 h 378"/>
              <a:gd name="T8" fmla="*/ 2147483647 w 176"/>
              <a:gd name="T9" fmla="*/ 2147483647 h 378"/>
              <a:gd name="T10" fmla="*/ 0 60000 65536"/>
              <a:gd name="T11" fmla="*/ 0 60000 65536"/>
              <a:gd name="T12" fmla="*/ 0 60000 65536"/>
              <a:gd name="T13" fmla="*/ 0 60000 65536"/>
              <a:gd name="T14" fmla="*/ 0 60000 65536"/>
              <a:gd name="T15" fmla="*/ 0 w 176"/>
              <a:gd name="T16" fmla="*/ 0 h 378"/>
              <a:gd name="T17" fmla="*/ 176 w 176"/>
              <a:gd name="T18" fmla="*/ 378 h 378"/>
            </a:gdLst>
            <a:ahLst/>
            <a:cxnLst>
              <a:cxn ang="T10">
                <a:pos x="T0" y="T1"/>
              </a:cxn>
              <a:cxn ang="T11">
                <a:pos x="T2" y="T3"/>
              </a:cxn>
              <a:cxn ang="T12">
                <a:pos x="T4" y="T5"/>
              </a:cxn>
              <a:cxn ang="T13">
                <a:pos x="T6" y="T7"/>
              </a:cxn>
              <a:cxn ang="T14">
                <a:pos x="T8" y="T9"/>
              </a:cxn>
            </a:cxnLst>
            <a:rect l="T15" t="T16" r="T17" b="T18"/>
            <a:pathLst>
              <a:path w="176" h="378">
                <a:moveTo>
                  <a:pt x="3" y="25"/>
                </a:moveTo>
                <a:lnTo>
                  <a:pt x="176" y="0"/>
                </a:lnTo>
                <a:lnTo>
                  <a:pt x="175" y="350"/>
                </a:lnTo>
                <a:lnTo>
                  <a:pt x="0" y="378"/>
                </a:lnTo>
                <a:lnTo>
                  <a:pt x="3" y="25"/>
                </a:lnTo>
                <a:close/>
              </a:path>
            </a:pathLst>
          </a:custGeom>
          <a:solidFill>
            <a:schemeClr val="tx2"/>
          </a:solidFill>
          <a:ln w="9525">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50" name="Freeform 64"/>
          <p:cNvSpPr>
            <a:spLocks/>
          </p:cNvSpPr>
          <p:nvPr/>
        </p:nvSpPr>
        <p:spPr bwMode="auto">
          <a:xfrm>
            <a:off x="3770313" y="4552950"/>
            <a:ext cx="366712" cy="665163"/>
          </a:xfrm>
          <a:custGeom>
            <a:avLst/>
            <a:gdLst>
              <a:gd name="T0" fmla="*/ 2147483647 w 231"/>
              <a:gd name="T1" fmla="*/ 2147483647 h 419"/>
              <a:gd name="T2" fmla="*/ 2147483647 w 231"/>
              <a:gd name="T3" fmla="*/ 0 h 419"/>
              <a:gd name="T4" fmla="*/ 2147483647 w 231"/>
              <a:gd name="T5" fmla="*/ 2147483647 h 419"/>
              <a:gd name="T6" fmla="*/ 2147483647 w 231"/>
              <a:gd name="T7" fmla="*/ 2147483647 h 419"/>
              <a:gd name="T8" fmla="*/ 0 w 231"/>
              <a:gd name="T9" fmla="*/ 2147483647 h 419"/>
              <a:gd name="T10" fmla="*/ 2147483647 w 231"/>
              <a:gd name="T11" fmla="*/ 2147483647 h 419"/>
              <a:gd name="T12" fmla="*/ 2147483647 w 231"/>
              <a:gd name="T13" fmla="*/ 2147483647 h 419"/>
              <a:gd name="T14" fmla="*/ 0 60000 65536"/>
              <a:gd name="T15" fmla="*/ 0 60000 65536"/>
              <a:gd name="T16" fmla="*/ 0 60000 65536"/>
              <a:gd name="T17" fmla="*/ 0 60000 65536"/>
              <a:gd name="T18" fmla="*/ 0 60000 65536"/>
              <a:gd name="T19" fmla="*/ 0 60000 65536"/>
              <a:gd name="T20" fmla="*/ 0 60000 65536"/>
              <a:gd name="T21" fmla="*/ 0 w 231"/>
              <a:gd name="T22" fmla="*/ 0 h 419"/>
              <a:gd name="T23" fmla="*/ 231 w 231"/>
              <a:gd name="T24" fmla="*/ 419 h 4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 h="419">
                <a:moveTo>
                  <a:pt x="181" y="6"/>
                </a:moveTo>
                <a:lnTo>
                  <a:pt x="229" y="0"/>
                </a:lnTo>
                <a:lnTo>
                  <a:pt x="231" y="381"/>
                </a:lnTo>
                <a:lnTo>
                  <a:pt x="1" y="419"/>
                </a:lnTo>
                <a:lnTo>
                  <a:pt x="0" y="387"/>
                </a:lnTo>
                <a:lnTo>
                  <a:pt x="180" y="360"/>
                </a:lnTo>
                <a:lnTo>
                  <a:pt x="181" y="6"/>
                </a:lnTo>
                <a:close/>
              </a:path>
            </a:pathLst>
          </a:custGeom>
          <a:solidFill>
            <a:srgbClr val="969696"/>
          </a:solidFill>
          <a:ln w="9525">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51" name="Line 65"/>
          <p:cNvSpPr>
            <a:spLocks noChangeShapeType="1"/>
          </p:cNvSpPr>
          <p:nvPr/>
        </p:nvSpPr>
        <p:spPr bwMode="auto">
          <a:xfrm>
            <a:off x="4065588" y="5132388"/>
            <a:ext cx="71437" cy="26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2" name="Line 66"/>
          <p:cNvSpPr>
            <a:spLocks noChangeShapeType="1"/>
          </p:cNvSpPr>
          <p:nvPr/>
        </p:nvSpPr>
        <p:spPr bwMode="auto">
          <a:xfrm flipV="1">
            <a:off x="3967163" y="4408488"/>
            <a:ext cx="517525" cy="650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3" name="Line 67"/>
          <p:cNvSpPr>
            <a:spLocks noChangeShapeType="1"/>
          </p:cNvSpPr>
          <p:nvPr/>
        </p:nvSpPr>
        <p:spPr bwMode="auto">
          <a:xfrm flipV="1">
            <a:off x="4141788" y="4484688"/>
            <a:ext cx="609600" cy="80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4" name="Line 68"/>
          <p:cNvSpPr>
            <a:spLocks noChangeShapeType="1"/>
          </p:cNvSpPr>
          <p:nvPr/>
        </p:nvSpPr>
        <p:spPr bwMode="auto">
          <a:xfrm flipV="1">
            <a:off x="4227513" y="4603750"/>
            <a:ext cx="566737"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5" name="Line 69"/>
          <p:cNvSpPr>
            <a:spLocks noChangeShapeType="1"/>
          </p:cNvSpPr>
          <p:nvPr/>
        </p:nvSpPr>
        <p:spPr bwMode="auto">
          <a:xfrm flipV="1">
            <a:off x="4283075" y="4711700"/>
            <a:ext cx="609600" cy="80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6" name="Freeform 71"/>
          <p:cNvSpPr>
            <a:spLocks/>
          </p:cNvSpPr>
          <p:nvPr/>
        </p:nvSpPr>
        <p:spPr bwMode="auto">
          <a:xfrm>
            <a:off x="4511675" y="4648200"/>
            <a:ext cx="1588" cy="109538"/>
          </a:xfrm>
          <a:custGeom>
            <a:avLst/>
            <a:gdLst>
              <a:gd name="T0" fmla="*/ 0 w 1"/>
              <a:gd name="T1" fmla="*/ 0 h 69"/>
              <a:gd name="T2" fmla="*/ 2147483647 w 1"/>
              <a:gd name="T3" fmla="*/ 2147483647 h 69"/>
              <a:gd name="T4" fmla="*/ 0 60000 65536"/>
              <a:gd name="T5" fmla="*/ 0 60000 65536"/>
              <a:gd name="T6" fmla="*/ 0 w 1"/>
              <a:gd name="T7" fmla="*/ 0 h 69"/>
              <a:gd name="T8" fmla="*/ 1 w 1"/>
              <a:gd name="T9" fmla="*/ 69 h 69"/>
            </a:gdLst>
            <a:ahLst/>
            <a:cxnLst>
              <a:cxn ang="T4">
                <a:pos x="T0" y="T1"/>
              </a:cxn>
              <a:cxn ang="T5">
                <a:pos x="T2" y="T3"/>
              </a:cxn>
            </a:cxnLst>
            <a:rect l="T6" t="T7" r="T8" b="T9"/>
            <a:pathLst>
              <a:path w="1" h="69">
                <a:moveTo>
                  <a:pt x="0" y="0"/>
                </a:moveTo>
                <a:lnTo>
                  <a:pt x="1" y="69"/>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57" name="Line 72"/>
          <p:cNvSpPr>
            <a:spLocks noChangeShapeType="1"/>
          </p:cNvSpPr>
          <p:nvPr/>
        </p:nvSpPr>
        <p:spPr bwMode="auto">
          <a:xfrm>
            <a:off x="4614863" y="4500563"/>
            <a:ext cx="0" cy="1190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8" name="Line 73"/>
          <p:cNvSpPr>
            <a:spLocks noChangeShapeType="1"/>
          </p:cNvSpPr>
          <p:nvPr/>
        </p:nvSpPr>
        <p:spPr bwMode="auto">
          <a:xfrm>
            <a:off x="4397375" y="4535488"/>
            <a:ext cx="0" cy="1190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9" name="Freeform 74"/>
          <p:cNvSpPr>
            <a:spLocks/>
          </p:cNvSpPr>
          <p:nvPr/>
        </p:nvSpPr>
        <p:spPr bwMode="auto">
          <a:xfrm>
            <a:off x="4479925" y="4414838"/>
            <a:ext cx="1588" cy="106362"/>
          </a:xfrm>
          <a:custGeom>
            <a:avLst/>
            <a:gdLst>
              <a:gd name="T0" fmla="*/ 0 w 1"/>
              <a:gd name="T1" fmla="*/ 0 h 67"/>
              <a:gd name="T2" fmla="*/ 2147483647 w 1"/>
              <a:gd name="T3" fmla="*/ 2147483647 h 67"/>
              <a:gd name="T4" fmla="*/ 0 60000 65536"/>
              <a:gd name="T5" fmla="*/ 0 60000 65536"/>
              <a:gd name="T6" fmla="*/ 0 w 1"/>
              <a:gd name="T7" fmla="*/ 0 h 67"/>
              <a:gd name="T8" fmla="*/ 1 w 1"/>
              <a:gd name="T9" fmla="*/ 67 h 67"/>
            </a:gdLst>
            <a:ahLst/>
            <a:cxnLst>
              <a:cxn ang="T4">
                <a:pos x="T0" y="T1"/>
              </a:cxn>
              <a:cxn ang="T5">
                <a:pos x="T2" y="T3"/>
              </a:cxn>
            </a:cxnLst>
            <a:rect l="T6" t="T7" r="T8" b="T9"/>
            <a:pathLst>
              <a:path w="1" h="67">
                <a:moveTo>
                  <a:pt x="0" y="0"/>
                </a:moveTo>
                <a:lnTo>
                  <a:pt x="1" y="67"/>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60" name="Freeform 75"/>
          <p:cNvSpPr>
            <a:spLocks/>
          </p:cNvSpPr>
          <p:nvPr/>
        </p:nvSpPr>
        <p:spPr bwMode="auto">
          <a:xfrm>
            <a:off x="4297363" y="4437063"/>
            <a:ext cx="1587" cy="104775"/>
          </a:xfrm>
          <a:custGeom>
            <a:avLst/>
            <a:gdLst>
              <a:gd name="T0" fmla="*/ 2147483647 w 1"/>
              <a:gd name="T1" fmla="*/ 0 h 66"/>
              <a:gd name="T2" fmla="*/ 0 w 1"/>
              <a:gd name="T3" fmla="*/ 2147483647 h 66"/>
              <a:gd name="T4" fmla="*/ 0 60000 65536"/>
              <a:gd name="T5" fmla="*/ 0 60000 65536"/>
              <a:gd name="T6" fmla="*/ 0 w 1"/>
              <a:gd name="T7" fmla="*/ 0 h 66"/>
              <a:gd name="T8" fmla="*/ 1 w 1"/>
              <a:gd name="T9" fmla="*/ 66 h 66"/>
            </a:gdLst>
            <a:ahLst/>
            <a:cxnLst>
              <a:cxn ang="T4">
                <a:pos x="T0" y="T1"/>
              </a:cxn>
              <a:cxn ang="T5">
                <a:pos x="T2" y="T3"/>
              </a:cxn>
            </a:cxnLst>
            <a:rect l="T6" t="T7" r="T8" b="T9"/>
            <a:pathLst>
              <a:path w="1" h="66">
                <a:moveTo>
                  <a:pt x="1" y="0"/>
                </a:moveTo>
                <a:lnTo>
                  <a:pt x="0" y="6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61" name="Freeform 76"/>
          <p:cNvSpPr>
            <a:spLocks/>
          </p:cNvSpPr>
          <p:nvPr/>
        </p:nvSpPr>
        <p:spPr bwMode="auto">
          <a:xfrm>
            <a:off x="4100513" y="4460875"/>
            <a:ext cx="3175" cy="95250"/>
          </a:xfrm>
          <a:custGeom>
            <a:avLst/>
            <a:gdLst>
              <a:gd name="T0" fmla="*/ 0 w 2"/>
              <a:gd name="T1" fmla="*/ 0 h 60"/>
              <a:gd name="T2" fmla="*/ 2147483647 w 2"/>
              <a:gd name="T3" fmla="*/ 2147483647 h 60"/>
              <a:gd name="T4" fmla="*/ 0 60000 65536"/>
              <a:gd name="T5" fmla="*/ 0 60000 65536"/>
              <a:gd name="T6" fmla="*/ 0 w 2"/>
              <a:gd name="T7" fmla="*/ 0 h 60"/>
              <a:gd name="T8" fmla="*/ 2 w 2"/>
              <a:gd name="T9" fmla="*/ 60 h 60"/>
            </a:gdLst>
            <a:ahLst/>
            <a:cxnLst>
              <a:cxn ang="T4">
                <a:pos x="T0" y="T1"/>
              </a:cxn>
              <a:cxn ang="T5">
                <a:pos x="T2" y="T3"/>
              </a:cxn>
            </a:cxnLst>
            <a:rect l="T6" t="T7" r="T8" b="T9"/>
            <a:pathLst>
              <a:path w="2" h="60">
                <a:moveTo>
                  <a:pt x="0" y="0"/>
                </a:moveTo>
                <a:lnTo>
                  <a:pt x="2" y="6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62" name="Freeform 77"/>
          <p:cNvSpPr>
            <a:spLocks/>
          </p:cNvSpPr>
          <p:nvPr/>
        </p:nvSpPr>
        <p:spPr bwMode="auto">
          <a:xfrm>
            <a:off x="5619750" y="4714875"/>
            <a:ext cx="395288" cy="69850"/>
          </a:xfrm>
          <a:custGeom>
            <a:avLst/>
            <a:gdLst>
              <a:gd name="T0" fmla="*/ 2147483647 w 249"/>
              <a:gd name="T1" fmla="*/ 0 h 44"/>
              <a:gd name="T2" fmla="*/ 0 w 249"/>
              <a:gd name="T3" fmla="*/ 2147483647 h 44"/>
              <a:gd name="T4" fmla="*/ 0 60000 65536"/>
              <a:gd name="T5" fmla="*/ 0 60000 65536"/>
              <a:gd name="T6" fmla="*/ 0 w 249"/>
              <a:gd name="T7" fmla="*/ 0 h 44"/>
              <a:gd name="T8" fmla="*/ 249 w 249"/>
              <a:gd name="T9" fmla="*/ 44 h 44"/>
            </a:gdLst>
            <a:ahLst/>
            <a:cxnLst>
              <a:cxn ang="T4">
                <a:pos x="T0" y="T1"/>
              </a:cxn>
              <a:cxn ang="T5">
                <a:pos x="T2" y="T3"/>
              </a:cxn>
            </a:cxnLst>
            <a:rect l="T6" t="T7" r="T8" b="T9"/>
            <a:pathLst>
              <a:path w="249" h="44">
                <a:moveTo>
                  <a:pt x="249" y="0"/>
                </a:moveTo>
                <a:lnTo>
                  <a:pt x="0" y="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63" name="Freeform 78"/>
          <p:cNvSpPr>
            <a:spLocks/>
          </p:cNvSpPr>
          <p:nvPr/>
        </p:nvSpPr>
        <p:spPr bwMode="auto">
          <a:xfrm>
            <a:off x="5284788" y="4545013"/>
            <a:ext cx="381000" cy="298450"/>
          </a:xfrm>
          <a:custGeom>
            <a:avLst/>
            <a:gdLst>
              <a:gd name="T0" fmla="*/ 0 w 240"/>
              <a:gd name="T1" fmla="*/ 2147483647 h 188"/>
              <a:gd name="T2" fmla="*/ 2147483647 w 240"/>
              <a:gd name="T3" fmla="*/ 0 h 188"/>
              <a:gd name="T4" fmla="*/ 2147483647 w 240"/>
              <a:gd name="T5" fmla="*/ 2147483647 h 188"/>
              <a:gd name="T6" fmla="*/ 2147483647 w 240"/>
              <a:gd name="T7" fmla="*/ 2147483647 h 188"/>
              <a:gd name="T8" fmla="*/ 0 w 240"/>
              <a:gd name="T9" fmla="*/ 2147483647 h 188"/>
              <a:gd name="T10" fmla="*/ 0 60000 65536"/>
              <a:gd name="T11" fmla="*/ 0 60000 65536"/>
              <a:gd name="T12" fmla="*/ 0 60000 65536"/>
              <a:gd name="T13" fmla="*/ 0 60000 65536"/>
              <a:gd name="T14" fmla="*/ 0 60000 65536"/>
              <a:gd name="T15" fmla="*/ 0 w 240"/>
              <a:gd name="T16" fmla="*/ 0 h 188"/>
              <a:gd name="T17" fmla="*/ 240 w 240"/>
              <a:gd name="T18" fmla="*/ 188 h 188"/>
            </a:gdLst>
            <a:ahLst/>
            <a:cxnLst>
              <a:cxn ang="T10">
                <a:pos x="T0" y="T1"/>
              </a:cxn>
              <a:cxn ang="T11">
                <a:pos x="T2" y="T3"/>
              </a:cxn>
              <a:cxn ang="T12">
                <a:pos x="T4" y="T5"/>
              </a:cxn>
              <a:cxn ang="T13">
                <a:pos x="T6" y="T7"/>
              </a:cxn>
              <a:cxn ang="T14">
                <a:pos x="T8" y="T9"/>
              </a:cxn>
            </a:cxnLst>
            <a:rect l="T15" t="T16" r="T17" b="T18"/>
            <a:pathLst>
              <a:path w="240" h="188">
                <a:moveTo>
                  <a:pt x="0" y="41"/>
                </a:moveTo>
                <a:lnTo>
                  <a:pt x="240" y="0"/>
                </a:lnTo>
                <a:lnTo>
                  <a:pt x="237" y="147"/>
                </a:lnTo>
                <a:lnTo>
                  <a:pt x="7" y="188"/>
                </a:lnTo>
                <a:lnTo>
                  <a:pt x="0" y="41"/>
                </a:lnTo>
                <a:close/>
              </a:path>
            </a:pathLst>
          </a:custGeom>
          <a:solidFill>
            <a:schemeClr val="tx1"/>
          </a:solidFill>
          <a:ln w="9525">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64" name="Freeform 79"/>
          <p:cNvSpPr>
            <a:spLocks/>
          </p:cNvSpPr>
          <p:nvPr/>
        </p:nvSpPr>
        <p:spPr bwMode="auto">
          <a:xfrm>
            <a:off x="5291138" y="4549775"/>
            <a:ext cx="374650" cy="293688"/>
          </a:xfrm>
          <a:custGeom>
            <a:avLst/>
            <a:gdLst>
              <a:gd name="T0" fmla="*/ 2147483647 w 236"/>
              <a:gd name="T1" fmla="*/ 2147483647 h 185"/>
              <a:gd name="T2" fmla="*/ 2147483647 w 236"/>
              <a:gd name="T3" fmla="*/ 0 h 185"/>
              <a:gd name="T4" fmla="*/ 2147483647 w 236"/>
              <a:gd name="T5" fmla="*/ 2147483647 h 185"/>
              <a:gd name="T6" fmla="*/ 0 w 236"/>
              <a:gd name="T7" fmla="*/ 2147483647 h 185"/>
              <a:gd name="T8" fmla="*/ 0 w 236"/>
              <a:gd name="T9" fmla="*/ 2147483647 h 185"/>
              <a:gd name="T10" fmla="*/ 2147483647 w 236"/>
              <a:gd name="T11" fmla="*/ 2147483647 h 185"/>
              <a:gd name="T12" fmla="*/ 2147483647 w 236"/>
              <a:gd name="T13" fmla="*/ 2147483647 h 185"/>
              <a:gd name="T14" fmla="*/ 0 60000 65536"/>
              <a:gd name="T15" fmla="*/ 0 60000 65536"/>
              <a:gd name="T16" fmla="*/ 0 60000 65536"/>
              <a:gd name="T17" fmla="*/ 0 60000 65536"/>
              <a:gd name="T18" fmla="*/ 0 60000 65536"/>
              <a:gd name="T19" fmla="*/ 0 60000 65536"/>
              <a:gd name="T20" fmla="*/ 0 60000 65536"/>
              <a:gd name="T21" fmla="*/ 0 w 236"/>
              <a:gd name="T22" fmla="*/ 0 h 185"/>
              <a:gd name="T23" fmla="*/ 236 w 236"/>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6" h="185">
                <a:moveTo>
                  <a:pt x="198" y="7"/>
                </a:moveTo>
                <a:lnTo>
                  <a:pt x="236" y="0"/>
                </a:lnTo>
                <a:lnTo>
                  <a:pt x="236" y="143"/>
                </a:lnTo>
                <a:lnTo>
                  <a:pt x="0" y="185"/>
                </a:lnTo>
                <a:lnTo>
                  <a:pt x="0" y="161"/>
                </a:lnTo>
                <a:lnTo>
                  <a:pt x="198" y="127"/>
                </a:lnTo>
                <a:lnTo>
                  <a:pt x="198" y="7"/>
                </a:lnTo>
                <a:close/>
              </a:path>
            </a:pathLst>
          </a:custGeom>
          <a:solidFill>
            <a:srgbClr val="969696"/>
          </a:solidFill>
          <a:ln w="9525">
            <a:solidFill>
              <a:schemeClr val="tx1"/>
            </a:solidFill>
            <a:round/>
            <a:headEnd/>
            <a:tailEnd/>
          </a:ln>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65" name="Line 80"/>
          <p:cNvSpPr>
            <a:spLocks noChangeShapeType="1"/>
          </p:cNvSpPr>
          <p:nvPr/>
        </p:nvSpPr>
        <p:spPr bwMode="auto">
          <a:xfrm>
            <a:off x="3132138" y="4686300"/>
            <a:ext cx="0" cy="95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6" name="Line 81"/>
          <p:cNvSpPr>
            <a:spLocks noChangeShapeType="1"/>
          </p:cNvSpPr>
          <p:nvPr/>
        </p:nvSpPr>
        <p:spPr bwMode="auto">
          <a:xfrm>
            <a:off x="3209925" y="4611688"/>
            <a:ext cx="0" cy="95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7" name="Line 82"/>
          <p:cNvSpPr>
            <a:spLocks noChangeShapeType="1"/>
          </p:cNvSpPr>
          <p:nvPr/>
        </p:nvSpPr>
        <p:spPr bwMode="auto">
          <a:xfrm>
            <a:off x="3367088" y="4678363"/>
            <a:ext cx="0" cy="95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8" name="Line 83"/>
          <p:cNvSpPr>
            <a:spLocks noChangeShapeType="1"/>
          </p:cNvSpPr>
          <p:nvPr/>
        </p:nvSpPr>
        <p:spPr bwMode="auto">
          <a:xfrm>
            <a:off x="3070225" y="4554538"/>
            <a:ext cx="0" cy="95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9" name="Line 84"/>
          <p:cNvSpPr>
            <a:spLocks noChangeShapeType="1"/>
          </p:cNvSpPr>
          <p:nvPr/>
        </p:nvSpPr>
        <p:spPr bwMode="auto">
          <a:xfrm>
            <a:off x="3146425" y="4483100"/>
            <a:ext cx="0" cy="95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70" name="Line 85"/>
          <p:cNvSpPr>
            <a:spLocks noChangeShapeType="1"/>
          </p:cNvSpPr>
          <p:nvPr/>
        </p:nvSpPr>
        <p:spPr bwMode="auto">
          <a:xfrm>
            <a:off x="3298825" y="4545013"/>
            <a:ext cx="0" cy="95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71" name="Line 86"/>
          <p:cNvSpPr>
            <a:spLocks noChangeShapeType="1"/>
          </p:cNvSpPr>
          <p:nvPr/>
        </p:nvSpPr>
        <p:spPr bwMode="auto">
          <a:xfrm>
            <a:off x="4743450" y="4611688"/>
            <a:ext cx="0" cy="1190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72" name="Line 87"/>
          <p:cNvSpPr>
            <a:spLocks noChangeShapeType="1"/>
          </p:cNvSpPr>
          <p:nvPr/>
        </p:nvSpPr>
        <p:spPr bwMode="auto">
          <a:xfrm>
            <a:off x="4286250" y="4676775"/>
            <a:ext cx="0" cy="1190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73" name="Line 88"/>
          <p:cNvSpPr>
            <a:spLocks noChangeShapeType="1"/>
          </p:cNvSpPr>
          <p:nvPr/>
        </p:nvSpPr>
        <p:spPr bwMode="auto">
          <a:xfrm>
            <a:off x="5608638" y="4756150"/>
            <a:ext cx="52387" cy="1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74" name="Line 89"/>
          <p:cNvSpPr>
            <a:spLocks noChangeShapeType="1"/>
          </p:cNvSpPr>
          <p:nvPr/>
        </p:nvSpPr>
        <p:spPr bwMode="auto">
          <a:xfrm flipV="1">
            <a:off x="5543550" y="2652713"/>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75" name="Freeform 92"/>
          <p:cNvSpPr>
            <a:spLocks/>
          </p:cNvSpPr>
          <p:nvPr/>
        </p:nvSpPr>
        <p:spPr bwMode="auto">
          <a:xfrm>
            <a:off x="3452813" y="5276850"/>
            <a:ext cx="114300" cy="414338"/>
          </a:xfrm>
          <a:custGeom>
            <a:avLst/>
            <a:gdLst>
              <a:gd name="T0" fmla="*/ 0 w 72"/>
              <a:gd name="T1" fmla="*/ 2147483647 h 261"/>
              <a:gd name="T2" fmla="*/ 2147483647 w 72"/>
              <a:gd name="T3" fmla="*/ 2147483647 h 261"/>
              <a:gd name="T4" fmla="*/ 2147483647 w 72"/>
              <a:gd name="T5" fmla="*/ 0 h 261"/>
              <a:gd name="T6" fmla="*/ 0 60000 65536"/>
              <a:gd name="T7" fmla="*/ 0 60000 65536"/>
              <a:gd name="T8" fmla="*/ 0 60000 65536"/>
              <a:gd name="T9" fmla="*/ 0 w 72"/>
              <a:gd name="T10" fmla="*/ 0 h 261"/>
              <a:gd name="T11" fmla="*/ 72 w 72"/>
              <a:gd name="T12" fmla="*/ 261 h 261"/>
            </a:gdLst>
            <a:ahLst/>
            <a:cxnLst>
              <a:cxn ang="T6">
                <a:pos x="T0" y="T1"/>
              </a:cxn>
              <a:cxn ang="T7">
                <a:pos x="T2" y="T3"/>
              </a:cxn>
              <a:cxn ang="T8">
                <a:pos x="T4" y="T5"/>
              </a:cxn>
            </a:cxnLst>
            <a:rect l="T9" t="T10" r="T11" b="T12"/>
            <a:pathLst>
              <a:path w="72" h="261">
                <a:moveTo>
                  <a:pt x="0" y="261"/>
                </a:moveTo>
                <a:lnTo>
                  <a:pt x="72" y="261"/>
                </a:lnTo>
                <a:lnTo>
                  <a:pt x="72" y="0"/>
                </a:lnTo>
              </a:path>
            </a:pathLst>
          </a:custGeom>
          <a:noFill/>
          <a:ln w="2857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77" name="Freeform 94"/>
          <p:cNvSpPr>
            <a:spLocks/>
          </p:cNvSpPr>
          <p:nvPr/>
        </p:nvSpPr>
        <p:spPr bwMode="auto">
          <a:xfrm flipH="1">
            <a:off x="5619750" y="4780864"/>
            <a:ext cx="219075" cy="247650"/>
          </a:xfrm>
          <a:custGeom>
            <a:avLst/>
            <a:gdLst>
              <a:gd name="T0" fmla="*/ 0 w 72"/>
              <a:gd name="T1" fmla="*/ 2147483647 h 261"/>
              <a:gd name="T2" fmla="*/ 2147483647 w 72"/>
              <a:gd name="T3" fmla="*/ 2147483647 h 261"/>
              <a:gd name="T4" fmla="*/ 2147483647 w 72"/>
              <a:gd name="T5" fmla="*/ 0 h 261"/>
              <a:gd name="T6" fmla="*/ 0 60000 65536"/>
              <a:gd name="T7" fmla="*/ 0 60000 65536"/>
              <a:gd name="T8" fmla="*/ 0 60000 65536"/>
              <a:gd name="T9" fmla="*/ 0 w 72"/>
              <a:gd name="T10" fmla="*/ 0 h 261"/>
              <a:gd name="T11" fmla="*/ 72 w 72"/>
              <a:gd name="T12" fmla="*/ 261 h 261"/>
            </a:gdLst>
            <a:ahLst/>
            <a:cxnLst>
              <a:cxn ang="T6">
                <a:pos x="T0" y="T1"/>
              </a:cxn>
              <a:cxn ang="T7">
                <a:pos x="T2" y="T3"/>
              </a:cxn>
              <a:cxn ang="T8">
                <a:pos x="T4" y="T5"/>
              </a:cxn>
            </a:cxnLst>
            <a:rect l="T9" t="T10" r="T11" b="T12"/>
            <a:pathLst>
              <a:path w="72" h="261">
                <a:moveTo>
                  <a:pt x="0" y="261"/>
                </a:moveTo>
                <a:lnTo>
                  <a:pt x="72" y="261"/>
                </a:lnTo>
                <a:lnTo>
                  <a:pt x="72" y="0"/>
                </a:lnTo>
              </a:path>
            </a:pathLst>
          </a:custGeom>
          <a:noFill/>
          <a:ln w="2857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78" name="Text Box 95"/>
          <p:cNvSpPr txBox="1">
            <a:spLocks noChangeArrowheads="1"/>
          </p:cNvSpPr>
          <p:nvPr/>
        </p:nvSpPr>
        <p:spPr bwMode="auto">
          <a:xfrm>
            <a:off x="2289175" y="5565775"/>
            <a:ext cx="1266825" cy="32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lnSpc>
                <a:spcPct val="30000"/>
              </a:lnSpc>
              <a:spcBef>
                <a:spcPct val="50000"/>
              </a:spcBef>
            </a:pPr>
            <a:r>
              <a:rPr lang="en-US" altLang="en-US" sz="1400" b="0" dirty="0">
                <a:solidFill>
                  <a:schemeClr val="tx2"/>
                </a:solidFill>
              </a:rPr>
              <a:t>At Least One</a:t>
            </a:r>
          </a:p>
          <a:p>
            <a:pPr eaLnBrk="1" hangingPunct="1">
              <a:lnSpc>
                <a:spcPct val="30000"/>
              </a:lnSpc>
              <a:spcBef>
                <a:spcPct val="50000"/>
              </a:spcBef>
            </a:pPr>
            <a:r>
              <a:rPr lang="en-US" altLang="en-US" sz="1400" b="0" dirty="0">
                <a:solidFill>
                  <a:schemeClr val="tx2"/>
                </a:solidFill>
              </a:rPr>
              <a:t> Side at Grade</a:t>
            </a:r>
          </a:p>
        </p:txBody>
      </p:sp>
      <p:sp>
        <p:nvSpPr>
          <p:cNvPr id="17479" name="Text Box 96"/>
          <p:cNvSpPr txBox="1">
            <a:spLocks noChangeArrowheads="1"/>
          </p:cNvSpPr>
          <p:nvPr/>
        </p:nvSpPr>
        <p:spPr bwMode="auto">
          <a:xfrm>
            <a:off x="4602055" y="4925327"/>
            <a:ext cx="3976687" cy="119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lnSpc>
                <a:spcPct val="30000"/>
              </a:lnSpc>
              <a:spcBef>
                <a:spcPct val="50000"/>
              </a:spcBef>
            </a:pPr>
            <a:r>
              <a:rPr lang="en-US" altLang="en-US" sz="1400" dirty="0">
                <a:solidFill>
                  <a:schemeClr val="tx2"/>
                </a:solidFill>
              </a:rPr>
              <a:t>Flood Vents</a:t>
            </a:r>
            <a:endParaRPr lang="en-US" altLang="en-US" sz="1400" b="0" dirty="0">
              <a:solidFill>
                <a:schemeClr val="tx2"/>
              </a:solidFill>
            </a:endParaRPr>
          </a:p>
          <a:p>
            <a:pPr eaLnBrk="1" hangingPunct="1">
              <a:lnSpc>
                <a:spcPct val="30000"/>
              </a:lnSpc>
              <a:spcBef>
                <a:spcPct val="50000"/>
              </a:spcBef>
            </a:pPr>
            <a:r>
              <a:rPr lang="en-US" altLang="en-US" sz="1400" b="0" dirty="0">
                <a:solidFill>
                  <a:schemeClr val="tx2"/>
                </a:solidFill>
                <a:sym typeface="Marlett" pitchFamily="2" charset="2"/>
              </a:rPr>
              <a:t>Minimum  2 vents on adjacent walls</a:t>
            </a:r>
          </a:p>
          <a:p>
            <a:pPr eaLnBrk="1" hangingPunct="1">
              <a:lnSpc>
                <a:spcPct val="30000"/>
              </a:lnSpc>
              <a:spcBef>
                <a:spcPct val="50000"/>
              </a:spcBef>
            </a:pPr>
            <a:r>
              <a:rPr lang="en-US" altLang="en-US" sz="1400" b="0" dirty="0">
                <a:solidFill>
                  <a:schemeClr val="tx2"/>
                </a:solidFill>
                <a:sym typeface="Marlett" pitchFamily="2" charset="2"/>
              </a:rPr>
              <a:t>Sq. inches vent = square feet of enclosed area</a:t>
            </a:r>
          </a:p>
          <a:p>
            <a:pPr eaLnBrk="1" hangingPunct="1">
              <a:lnSpc>
                <a:spcPct val="30000"/>
              </a:lnSpc>
              <a:spcBef>
                <a:spcPct val="50000"/>
              </a:spcBef>
            </a:pPr>
            <a:r>
              <a:rPr lang="en-US" altLang="en-US" sz="1400" b="0" dirty="0">
                <a:solidFill>
                  <a:schemeClr val="tx2"/>
                </a:solidFill>
                <a:sym typeface="Marlett" pitchFamily="2" charset="2"/>
              </a:rPr>
              <a:t>Openings may be equipped with screens, louvers,</a:t>
            </a:r>
          </a:p>
          <a:p>
            <a:pPr eaLnBrk="1" hangingPunct="1">
              <a:lnSpc>
                <a:spcPct val="30000"/>
              </a:lnSpc>
              <a:spcBef>
                <a:spcPct val="50000"/>
              </a:spcBef>
            </a:pPr>
            <a:r>
              <a:rPr lang="en-US" altLang="en-US" sz="1400" b="0" dirty="0">
                <a:solidFill>
                  <a:schemeClr val="tx2"/>
                </a:solidFill>
                <a:sym typeface="Marlett" pitchFamily="2" charset="2"/>
              </a:rPr>
              <a:t>    valves or other coverings or devices provided they</a:t>
            </a:r>
          </a:p>
          <a:p>
            <a:pPr eaLnBrk="1" hangingPunct="1">
              <a:lnSpc>
                <a:spcPct val="30000"/>
              </a:lnSpc>
              <a:spcBef>
                <a:spcPct val="50000"/>
              </a:spcBef>
            </a:pPr>
            <a:r>
              <a:rPr lang="en-US" altLang="en-US" sz="1400" b="0" dirty="0">
                <a:solidFill>
                  <a:schemeClr val="tx2"/>
                </a:solidFill>
                <a:sym typeface="Marlett" pitchFamily="2" charset="2"/>
              </a:rPr>
              <a:t>    allow automatic entry and exit of flood water</a:t>
            </a:r>
          </a:p>
          <a:p>
            <a:pPr marL="285750" indent="-285750" eaLnBrk="1" hangingPunct="1">
              <a:lnSpc>
                <a:spcPct val="30000"/>
              </a:lnSpc>
              <a:spcBef>
                <a:spcPct val="50000"/>
              </a:spcBef>
              <a:buFont typeface="Arial" panose="020B0604020202020204" pitchFamily="34" charset="0"/>
              <a:buChar char="•"/>
            </a:pPr>
            <a:r>
              <a:rPr lang="en-US" altLang="en-US" sz="1400" b="0" dirty="0">
                <a:solidFill>
                  <a:schemeClr val="tx2"/>
                </a:solidFill>
                <a:sym typeface="Marlett" pitchFamily="2" charset="2"/>
              </a:rPr>
              <a:t>Bottom of vent no higher than 1 </a:t>
            </a:r>
            <a:r>
              <a:rPr lang="en-US" altLang="en-US" sz="1400" b="0" dirty="0" err="1">
                <a:solidFill>
                  <a:schemeClr val="tx2"/>
                </a:solidFill>
                <a:sym typeface="Marlett" pitchFamily="2" charset="2"/>
              </a:rPr>
              <a:t>ft</a:t>
            </a:r>
            <a:r>
              <a:rPr lang="en-US" altLang="en-US" sz="1400" b="0" dirty="0">
                <a:solidFill>
                  <a:schemeClr val="tx2"/>
                </a:solidFill>
                <a:sym typeface="Marlett" pitchFamily="2" charset="2"/>
              </a:rPr>
              <a:t> above grade</a:t>
            </a:r>
            <a:endParaRPr lang="en-US" altLang="en-US" sz="1400" b="0" dirty="0">
              <a:solidFill>
                <a:schemeClr val="tx2"/>
              </a:solidFill>
            </a:endParaRPr>
          </a:p>
        </p:txBody>
      </p:sp>
      <p:sp>
        <p:nvSpPr>
          <p:cNvPr id="17480" name="Freeform 97"/>
          <p:cNvSpPr>
            <a:spLocks/>
          </p:cNvSpPr>
          <p:nvPr/>
        </p:nvSpPr>
        <p:spPr bwMode="auto">
          <a:xfrm rot="5400000" flipV="1">
            <a:off x="6160294" y="3988594"/>
            <a:ext cx="338138" cy="247650"/>
          </a:xfrm>
          <a:custGeom>
            <a:avLst/>
            <a:gdLst>
              <a:gd name="T0" fmla="*/ 0 w 72"/>
              <a:gd name="T1" fmla="*/ 2147483647 h 261"/>
              <a:gd name="T2" fmla="*/ 2147483647 w 72"/>
              <a:gd name="T3" fmla="*/ 2147483647 h 261"/>
              <a:gd name="T4" fmla="*/ 2147483647 w 72"/>
              <a:gd name="T5" fmla="*/ 0 h 261"/>
              <a:gd name="T6" fmla="*/ 0 60000 65536"/>
              <a:gd name="T7" fmla="*/ 0 60000 65536"/>
              <a:gd name="T8" fmla="*/ 0 60000 65536"/>
              <a:gd name="T9" fmla="*/ 0 w 72"/>
              <a:gd name="T10" fmla="*/ 0 h 261"/>
              <a:gd name="T11" fmla="*/ 72 w 72"/>
              <a:gd name="T12" fmla="*/ 261 h 261"/>
            </a:gdLst>
            <a:ahLst/>
            <a:cxnLst>
              <a:cxn ang="T6">
                <a:pos x="T0" y="T1"/>
              </a:cxn>
              <a:cxn ang="T7">
                <a:pos x="T2" y="T3"/>
              </a:cxn>
              <a:cxn ang="T8">
                <a:pos x="T4" y="T5"/>
              </a:cxn>
            </a:cxnLst>
            <a:rect l="T9" t="T10" r="T11" b="T12"/>
            <a:pathLst>
              <a:path w="72" h="261">
                <a:moveTo>
                  <a:pt x="0" y="261"/>
                </a:moveTo>
                <a:lnTo>
                  <a:pt x="72" y="261"/>
                </a:lnTo>
                <a:lnTo>
                  <a:pt x="72" y="0"/>
                </a:lnTo>
              </a:path>
            </a:pathLst>
          </a:custGeom>
          <a:noFill/>
          <a:ln w="2857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spcBef>
                <a:spcPct val="50000"/>
              </a:spcBef>
            </a:pPr>
            <a:endParaRPr lang="en-US" altLang="en-US"/>
          </a:p>
        </p:txBody>
      </p:sp>
      <p:sp>
        <p:nvSpPr>
          <p:cNvPr id="17481" name="Line 98"/>
          <p:cNvSpPr>
            <a:spLocks noChangeShapeType="1"/>
          </p:cNvSpPr>
          <p:nvPr/>
        </p:nvSpPr>
        <p:spPr bwMode="auto">
          <a:xfrm flipV="1">
            <a:off x="6272213" y="3943350"/>
            <a:ext cx="1700212" cy="166688"/>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83" name="Text Box 100"/>
          <p:cNvSpPr txBox="1">
            <a:spLocks noChangeArrowheads="1"/>
          </p:cNvSpPr>
          <p:nvPr/>
        </p:nvSpPr>
        <p:spPr bwMode="auto">
          <a:xfrm>
            <a:off x="6289675" y="2998788"/>
            <a:ext cx="2193925" cy="119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rgbClr val="00FFFF"/>
                </a:solidFill>
                <a:latin typeface="Times New Roman" panose="02020603050405020304" pitchFamily="18" charset="0"/>
              </a:defRPr>
            </a:lvl1pPr>
            <a:lvl2pPr marL="742950" indent="-285750" eaLnBrk="0" hangingPunct="0">
              <a:defRPr sz="2000" b="1">
                <a:solidFill>
                  <a:srgbClr val="00FFFF"/>
                </a:solidFill>
                <a:latin typeface="Times New Roman" panose="02020603050405020304" pitchFamily="18" charset="0"/>
              </a:defRPr>
            </a:lvl2pPr>
            <a:lvl3pPr marL="1143000" indent="-228600" eaLnBrk="0" hangingPunct="0">
              <a:defRPr sz="2000" b="1">
                <a:solidFill>
                  <a:srgbClr val="00FFFF"/>
                </a:solidFill>
                <a:latin typeface="Times New Roman" panose="02020603050405020304" pitchFamily="18" charset="0"/>
              </a:defRPr>
            </a:lvl3pPr>
            <a:lvl4pPr marL="1600200" indent="-228600" eaLnBrk="0" hangingPunct="0">
              <a:defRPr sz="2000" b="1">
                <a:solidFill>
                  <a:srgbClr val="00FFFF"/>
                </a:solidFill>
                <a:latin typeface="Times New Roman" panose="02020603050405020304" pitchFamily="18" charset="0"/>
              </a:defRPr>
            </a:lvl4pPr>
            <a:lvl5pPr marL="2057400" indent="-228600" eaLnBrk="0" hangingPunct="0">
              <a:defRPr sz="2000" b="1">
                <a:solidFill>
                  <a:srgbClr val="00FFFF"/>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FFFF"/>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FFFF"/>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FFFF"/>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FFFF"/>
                </a:solidFill>
                <a:latin typeface="Times New Roman" panose="02020603050405020304" pitchFamily="18" charset="0"/>
              </a:defRPr>
            </a:lvl9pPr>
          </a:lstStyle>
          <a:p>
            <a:pPr eaLnBrk="1" hangingPunct="1">
              <a:lnSpc>
                <a:spcPct val="30000"/>
              </a:lnSpc>
              <a:spcBef>
                <a:spcPct val="50000"/>
              </a:spcBef>
            </a:pPr>
            <a:r>
              <a:rPr lang="en-US" altLang="en-US" sz="1400" b="0" dirty="0">
                <a:solidFill>
                  <a:srgbClr val="002060"/>
                </a:solidFill>
              </a:rPr>
              <a:t>Area below BFE</a:t>
            </a:r>
          </a:p>
          <a:p>
            <a:pPr eaLnBrk="1" hangingPunct="1">
              <a:lnSpc>
                <a:spcPct val="30000"/>
              </a:lnSpc>
              <a:spcBef>
                <a:spcPct val="50000"/>
              </a:spcBef>
            </a:pPr>
            <a:r>
              <a:rPr lang="en-US" altLang="en-US" sz="1400" b="0" dirty="0">
                <a:solidFill>
                  <a:srgbClr val="002060"/>
                </a:solidFill>
              </a:rPr>
              <a:t>fay be used for:</a:t>
            </a:r>
          </a:p>
          <a:p>
            <a:pPr eaLnBrk="1" hangingPunct="1">
              <a:lnSpc>
                <a:spcPct val="30000"/>
              </a:lnSpc>
              <a:spcBef>
                <a:spcPct val="50000"/>
              </a:spcBef>
            </a:pPr>
            <a:r>
              <a:rPr lang="en-US" altLang="en-US" sz="1400" b="0" dirty="0">
                <a:solidFill>
                  <a:srgbClr val="002060"/>
                </a:solidFill>
              </a:rPr>
              <a:t>1) Parking</a:t>
            </a:r>
          </a:p>
          <a:p>
            <a:pPr eaLnBrk="1" hangingPunct="1">
              <a:lnSpc>
                <a:spcPct val="30000"/>
              </a:lnSpc>
              <a:spcBef>
                <a:spcPct val="50000"/>
              </a:spcBef>
            </a:pPr>
            <a:r>
              <a:rPr lang="en-US" altLang="en-US" sz="1400" b="0" dirty="0">
                <a:solidFill>
                  <a:srgbClr val="002060"/>
                </a:solidFill>
              </a:rPr>
              <a:t>2) Building Access</a:t>
            </a:r>
          </a:p>
          <a:p>
            <a:pPr eaLnBrk="1" hangingPunct="1">
              <a:lnSpc>
                <a:spcPct val="30000"/>
              </a:lnSpc>
              <a:spcBef>
                <a:spcPct val="50000"/>
              </a:spcBef>
            </a:pPr>
            <a:r>
              <a:rPr lang="en-US" altLang="en-US" sz="1400" b="0" dirty="0">
                <a:solidFill>
                  <a:srgbClr val="002060"/>
                </a:solidFill>
              </a:rPr>
              <a:t>3) Limited Storage</a:t>
            </a:r>
          </a:p>
          <a:p>
            <a:pPr eaLnBrk="1" hangingPunct="1">
              <a:lnSpc>
                <a:spcPct val="30000"/>
              </a:lnSpc>
              <a:spcBef>
                <a:spcPct val="50000"/>
              </a:spcBef>
            </a:pPr>
            <a:r>
              <a:rPr lang="en-US" altLang="en-US" sz="1400" b="0" dirty="0">
                <a:solidFill>
                  <a:srgbClr val="002060"/>
                </a:solidFill>
              </a:rPr>
              <a:t>No utilities or </a:t>
            </a:r>
            <a:r>
              <a:rPr lang="en-US" altLang="en-US" sz="1400" b="0" dirty="0" err="1">
                <a:solidFill>
                  <a:srgbClr val="002060"/>
                </a:solidFill>
              </a:rPr>
              <a:t>finishings</a:t>
            </a:r>
            <a:endParaRPr lang="en-US" altLang="en-US" sz="1400" b="0" dirty="0">
              <a:solidFill>
                <a:srgbClr val="002060"/>
              </a:solidFill>
            </a:endParaRPr>
          </a:p>
          <a:p>
            <a:pPr eaLnBrk="1" hangingPunct="1">
              <a:lnSpc>
                <a:spcPct val="30000"/>
              </a:lnSpc>
              <a:spcBef>
                <a:spcPct val="50000"/>
              </a:spcBef>
            </a:pPr>
            <a:r>
              <a:rPr lang="en-US" altLang="en-US" sz="1400" b="0" dirty="0">
                <a:solidFill>
                  <a:srgbClr val="002060"/>
                </a:solidFill>
              </a:rPr>
              <a:t>   </a:t>
            </a:r>
          </a:p>
        </p:txBody>
      </p:sp>
      <p:sp>
        <p:nvSpPr>
          <p:cNvPr id="17484" name="Line 101"/>
          <p:cNvSpPr>
            <a:spLocks noChangeShapeType="1"/>
          </p:cNvSpPr>
          <p:nvPr/>
        </p:nvSpPr>
        <p:spPr bwMode="auto">
          <a:xfrm flipV="1">
            <a:off x="1176338" y="4448175"/>
            <a:ext cx="2009775" cy="195263"/>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437237" y="267948"/>
            <a:ext cx="8498124" cy="1049338"/>
          </a:xfrm>
        </p:spPr>
        <p:txBody>
          <a:bodyPr/>
          <a:lstStyle/>
          <a:p>
            <a:r>
              <a:rPr lang="en-US" dirty="0"/>
              <a:t>Fully Enclosed Areas Below BFE</a:t>
            </a:r>
            <a:br>
              <a:rPr lang="en-US" dirty="0"/>
            </a:br>
            <a:r>
              <a:rPr lang="en-US" sz="1800" i="1" dirty="0">
                <a:solidFill>
                  <a:srgbClr val="00B0F0"/>
                </a:solidFill>
              </a:rPr>
              <a:t>FEMA Technical Bulletin 1, Openings in Foundation Walls and Walls of Enclosures</a:t>
            </a:r>
            <a:br>
              <a:rPr lang="en-US" sz="1800" i="1" dirty="0">
                <a:solidFill>
                  <a:srgbClr val="00B0F0"/>
                </a:solidFill>
              </a:rPr>
            </a:br>
            <a:r>
              <a:rPr lang="en-US" sz="1800" i="1" dirty="0">
                <a:solidFill>
                  <a:srgbClr val="00B0F0"/>
                </a:solidFill>
              </a:rPr>
              <a:t>FEMA Technical Bulletin 2, Flood Damage Resistant Materials</a:t>
            </a:r>
            <a:br>
              <a:rPr lang="en-US" sz="1800" i="1" dirty="0">
                <a:solidFill>
                  <a:srgbClr val="00B0F0"/>
                </a:solidFill>
              </a:rPr>
            </a:br>
            <a:r>
              <a:rPr lang="en-US" sz="1800" i="1" dirty="0">
                <a:solidFill>
                  <a:srgbClr val="00B0F0"/>
                </a:solidFill>
              </a:rPr>
              <a:t>FEMA Technical Bulletin 7, Wet </a:t>
            </a:r>
            <a:r>
              <a:rPr lang="en-US" sz="1800" i="1" dirty="0" err="1">
                <a:solidFill>
                  <a:srgbClr val="00B0F0"/>
                </a:solidFill>
              </a:rPr>
              <a:t>Floodproofing</a:t>
            </a:r>
            <a:r>
              <a:rPr lang="en-US" sz="1800" i="1" dirty="0">
                <a:solidFill>
                  <a:srgbClr val="00B0F0"/>
                </a:solidFill>
              </a:rPr>
              <a:t> Requirements</a:t>
            </a:r>
          </a:p>
        </p:txBody>
      </p:sp>
      <p:sp>
        <p:nvSpPr>
          <p:cNvPr id="3" name="TextBox 2"/>
          <p:cNvSpPr txBox="1"/>
          <p:nvPr/>
        </p:nvSpPr>
        <p:spPr>
          <a:xfrm>
            <a:off x="1239838" y="2088158"/>
            <a:ext cx="2636837" cy="923330"/>
          </a:xfrm>
          <a:prstGeom prst="rect">
            <a:avLst/>
          </a:prstGeom>
          <a:noFill/>
        </p:spPr>
        <p:txBody>
          <a:bodyPr wrap="square" rtlCol="0">
            <a:spAutoFit/>
          </a:bodyPr>
          <a:lstStyle/>
          <a:p>
            <a:r>
              <a:rPr lang="en-US" b="1" dirty="0">
                <a:solidFill>
                  <a:schemeClr val="tx2"/>
                </a:solidFill>
              </a:rPr>
              <a:t>Wet </a:t>
            </a:r>
            <a:r>
              <a:rPr lang="en-US" b="1" dirty="0" err="1">
                <a:solidFill>
                  <a:schemeClr val="tx2"/>
                </a:solidFill>
              </a:rPr>
              <a:t>Floodproofing</a:t>
            </a:r>
            <a:r>
              <a:rPr lang="en-US" b="1" dirty="0">
                <a:solidFill>
                  <a:schemeClr val="tx2"/>
                </a:solidFill>
              </a:rPr>
              <a:t>, relieves hydrostatic pressure</a:t>
            </a:r>
          </a:p>
        </p:txBody>
      </p:sp>
      <p:sp>
        <p:nvSpPr>
          <p:cNvPr id="4" name="TextBox 3">
            <a:extLst>
              <a:ext uri="{FF2B5EF4-FFF2-40B4-BE49-F238E27FC236}">
                <a16:creationId xmlns:a16="http://schemas.microsoft.com/office/drawing/2014/main" id="{9545BBC1-AEF6-E68C-7E11-57A980FC7B0C}"/>
              </a:ext>
            </a:extLst>
          </p:cNvPr>
          <p:cNvSpPr txBox="1"/>
          <p:nvPr/>
        </p:nvSpPr>
        <p:spPr>
          <a:xfrm>
            <a:off x="1053548" y="4076700"/>
            <a:ext cx="1394378" cy="523220"/>
          </a:xfrm>
          <a:prstGeom prst="rect">
            <a:avLst/>
          </a:prstGeom>
          <a:noFill/>
        </p:spPr>
        <p:txBody>
          <a:bodyPr wrap="square" rtlCol="0">
            <a:spAutoFit/>
          </a:bodyPr>
          <a:lstStyle/>
          <a:p>
            <a:r>
              <a:rPr lang="en-US" sz="2800" b="1" dirty="0">
                <a:solidFill>
                  <a:srgbClr val="000000"/>
                </a:solidFill>
              </a:rPr>
              <a:t>BFE+1</a:t>
            </a:r>
          </a:p>
        </p:txBody>
      </p:sp>
    </p:spTree>
    <p:extLst>
      <p:ext uri="{BB962C8B-B14F-4D97-AF65-F5344CB8AC3E}">
        <p14:creationId xmlns:p14="http://schemas.microsoft.com/office/powerpoint/2010/main" val="3968954792"/>
      </p:ext>
    </p:extLst>
  </p:cSld>
  <p:clrMapOvr>
    <a:masterClrMapping/>
  </p:clrMapOvr>
  <p:transition>
    <p:check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44842" y="790833"/>
            <a:ext cx="8509687" cy="4852086"/>
          </a:xfrm>
        </p:spPr>
        <p:txBody>
          <a:bodyPr/>
          <a:lstStyle/>
          <a:p>
            <a:pPr>
              <a:spcBef>
                <a:spcPct val="50000"/>
              </a:spcBef>
              <a:buClr>
                <a:schemeClr val="bg1"/>
              </a:buClr>
            </a:pPr>
            <a:endParaRPr lang="en-US" altLang="en-US" sz="2000" dirty="0">
              <a:solidFill>
                <a:schemeClr val="bg1"/>
              </a:solidFill>
            </a:endParaRPr>
          </a:p>
          <a:p>
            <a:pPr>
              <a:spcBef>
                <a:spcPct val="50000"/>
              </a:spcBef>
              <a:buClr>
                <a:schemeClr val="bg1"/>
              </a:buClr>
            </a:pPr>
            <a:endParaRPr lang="en-US" altLang="en-US" sz="2000" dirty="0">
              <a:solidFill>
                <a:schemeClr val="bg1"/>
              </a:solidFill>
            </a:endParaRPr>
          </a:p>
          <a:p>
            <a:endParaRPr lang="en-US" sz="20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35" y="0"/>
            <a:ext cx="5816972" cy="6858000"/>
          </a:xfrm>
          <a:prstGeom prst="rect">
            <a:avLst/>
          </a:prstGeom>
        </p:spPr>
      </p:pic>
      <p:sp>
        <p:nvSpPr>
          <p:cNvPr id="2" name="TextBox 1"/>
          <p:cNvSpPr txBox="1"/>
          <p:nvPr/>
        </p:nvSpPr>
        <p:spPr>
          <a:xfrm>
            <a:off x="6261814" y="790833"/>
            <a:ext cx="2751438" cy="4524315"/>
          </a:xfrm>
          <a:prstGeom prst="rect">
            <a:avLst/>
          </a:prstGeom>
          <a:solidFill>
            <a:schemeClr val="bg1"/>
          </a:solidFill>
        </p:spPr>
        <p:txBody>
          <a:bodyPr wrap="square" rtlCol="0">
            <a:spAutoFit/>
          </a:bodyPr>
          <a:lstStyle/>
          <a:p>
            <a:r>
              <a:rPr lang="en-US" i="1" dirty="0">
                <a:solidFill>
                  <a:srgbClr val="C00000"/>
                </a:solidFill>
              </a:rPr>
              <a:t>FEMA Technical Bulletin 11- Crawlspace Construction for Buildings in the Special Flood Hazard Area</a:t>
            </a:r>
          </a:p>
          <a:p>
            <a:endParaRPr lang="en-US" dirty="0"/>
          </a:p>
          <a:p>
            <a:r>
              <a:rPr lang="en-US" dirty="0"/>
              <a:t>Below grade crawlspaces are considered “basements” under the FEMA definition.  They can only be allowed if specific language is adopted into your local ordinance.  </a:t>
            </a:r>
          </a:p>
          <a:p>
            <a:endParaRPr lang="en-US" dirty="0"/>
          </a:p>
          <a:p>
            <a:r>
              <a:rPr lang="en-US" dirty="0"/>
              <a:t>Below grade crawlspaces will also incur increased insurance costs.</a:t>
            </a:r>
          </a:p>
        </p:txBody>
      </p:sp>
      <p:sp>
        <p:nvSpPr>
          <p:cNvPr id="3" name="TextBox 2">
            <a:extLst>
              <a:ext uri="{FF2B5EF4-FFF2-40B4-BE49-F238E27FC236}">
                <a16:creationId xmlns:a16="http://schemas.microsoft.com/office/drawing/2014/main" id="{D40B4D15-E177-FF5C-305F-438ADB735268}"/>
              </a:ext>
            </a:extLst>
          </p:cNvPr>
          <p:cNvSpPr txBox="1"/>
          <p:nvPr/>
        </p:nvSpPr>
        <p:spPr>
          <a:xfrm>
            <a:off x="785191" y="5406887"/>
            <a:ext cx="2097157" cy="830997"/>
          </a:xfrm>
          <a:prstGeom prst="rect">
            <a:avLst/>
          </a:prstGeom>
          <a:noFill/>
        </p:spPr>
        <p:txBody>
          <a:bodyPr wrap="square" rtlCol="0">
            <a:spAutoFit/>
          </a:bodyPr>
          <a:lstStyle/>
          <a:p>
            <a:r>
              <a:rPr lang="en-US" sz="2400" b="1" dirty="0"/>
              <a:t>Wet Floodproofing</a:t>
            </a:r>
          </a:p>
        </p:txBody>
      </p:sp>
    </p:spTree>
    <p:extLst>
      <p:ext uri="{BB962C8B-B14F-4D97-AF65-F5344CB8AC3E}">
        <p14:creationId xmlns:p14="http://schemas.microsoft.com/office/powerpoint/2010/main" val="472879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2942" y="0"/>
            <a:ext cx="8644327" cy="1143000"/>
          </a:xfrm>
        </p:spPr>
        <p:txBody>
          <a:bodyPr/>
          <a:lstStyle/>
          <a:p>
            <a:pPr algn="l"/>
            <a:r>
              <a:rPr lang="en-US" dirty="0"/>
              <a:t>National Flood Insurance Program </a:t>
            </a:r>
            <a:r>
              <a:rPr lang="en-US" dirty="0" err="1"/>
              <a:t>Programtory</a:t>
            </a:r>
            <a:r>
              <a:rPr lang="en-US" dirty="0"/>
              <a:t> and Flood Maps</a:t>
            </a:r>
          </a:p>
        </p:txBody>
      </p:sp>
      <p:sp>
        <p:nvSpPr>
          <p:cNvPr id="10" name="Content Placeholder 9"/>
          <p:cNvSpPr>
            <a:spLocks noGrp="1"/>
          </p:cNvSpPr>
          <p:nvPr>
            <p:ph idx="1"/>
          </p:nvPr>
        </p:nvSpPr>
        <p:spPr>
          <a:xfrm>
            <a:off x="112494" y="801666"/>
            <a:ext cx="9031506" cy="4017469"/>
          </a:xfrm>
        </p:spPr>
        <p:txBody>
          <a:bodyPr/>
          <a:lstStyle/>
          <a:p>
            <a:r>
              <a:rPr lang="en-US" dirty="0">
                <a:solidFill>
                  <a:schemeClr val="bg1"/>
                </a:solidFill>
              </a:rPr>
              <a:t>Billion Dollar Betsy, hurricane 1965</a:t>
            </a:r>
          </a:p>
          <a:p>
            <a:r>
              <a:rPr lang="en-US" dirty="0">
                <a:solidFill>
                  <a:schemeClr val="bg1"/>
                </a:solidFill>
              </a:rPr>
              <a:t>National Flood Insurance Act of 1968</a:t>
            </a:r>
          </a:p>
          <a:p>
            <a:r>
              <a:rPr lang="en-US" b="1" dirty="0">
                <a:solidFill>
                  <a:srgbClr val="FFFF00"/>
                </a:solidFill>
              </a:rPr>
              <a:t>Flood Maps </a:t>
            </a:r>
            <a:r>
              <a:rPr lang="en-US" dirty="0">
                <a:solidFill>
                  <a:schemeClr val="bg1"/>
                </a:solidFill>
              </a:rPr>
              <a:t>– FEMA produces flood maps</a:t>
            </a:r>
          </a:p>
          <a:p>
            <a:r>
              <a:rPr lang="en-US" b="1" dirty="0">
                <a:solidFill>
                  <a:srgbClr val="FF0000"/>
                </a:solidFill>
              </a:rPr>
              <a:t>Flood Regulations </a:t>
            </a:r>
            <a:r>
              <a:rPr lang="en-US" dirty="0">
                <a:solidFill>
                  <a:schemeClr val="bg1"/>
                </a:solidFill>
              </a:rPr>
              <a:t>– Communities must adopt the flood maps and minimum FEMA construction requirements into local zoning regulations</a:t>
            </a:r>
          </a:p>
          <a:p>
            <a:r>
              <a:rPr lang="en-US" b="1" dirty="0">
                <a:solidFill>
                  <a:srgbClr val="00FF00"/>
                </a:solidFill>
              </a:rPr>
              <a:t>Flood Insurance </a:t>
            </a:r>
            <a:r>
              <a:rPr lang="en-US" dirty="0">
                <a:solidFill>
                  <a:schemeClr val="bg1"/>
                </a:solidFill>
              </a:rPr>
              <a:t>– FEMA makes federal flood insurance available to property owners </a:t>
            </a:r>
          </a:p>
          <a:p>
            <a:pPr marL="0" indent="0">
              <a:buNone/>
            </a:pPr>
            <a:r>
              <a:rPr lang="en-US" dirty="0">
                <a:solidFill>
                  <a:schemeClr val="bg1"/>
                </a:solidFill>
              </a:rPr>
              <a:t>    in NFIP participating communities</a:t>
            </a:r>
          </a:p>
          <a:p>
            <a:endParaRPr lang="en-US" dirty="0">
              <a:solidFill>
                <a:schemeClr val="bg1"/>
              </a:solidFill>
            </a:endParaRPr>
          </a:p>
        </p:txBody>
      </p:sp>
      <p:pic>
        <p:nvPicPr>
          <p:cNvPr id="5" name="Picture 41" descr="NFIP-U01-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7886" y="4635828"/>
            <a:ext cx="1843620" cy="2222172"/>
          </a:xfrm>
          <a:prstGeom prst="rect">
            <a:avLst/>
          </a:prstGeom>
          <a:noFill/>
          <a:ln w="9525">
            <a:solidFill>
              <a:schemeClr val="tx1"/>
            </a:solidFill>
            <a:miter lim="800000"/>
            <a:headEnd/>
            <a:tailEnd/>
          </a:ln>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D00203F-49AE-0C92-111E-420CCE99B15E}"/>
              </a:ext>
            </a:extLst>
          </p:cNvPr>
          <p:cNvSpPr txBox="1"/>
          <p:nvPr/>
        </p:nvSpPr>
        <p:spPr>
          <a:xfrm>
            <a:off x="7300380" y="4635828"/>
            <a:ext cx="1843620" cy="707886"/>
          </a:xfrm>
          <a:prstGeom prst="rect">
            <a:avLst/>
          </a:prstGeom>
          <a:noFill/>
        </p:spPr>
        <p:txBody>
          <a:bodyPr wrap="square" rtlCol="0">
            <a:spAutoFit/>
          </a:bodyPr>
          <a:lstStyle/>
          <a:p>
            <a:r>
              <a:rPr lang="en-US" sz="4000" b="1" dirty="0">
                <a:solidFill>
                  <a:srgbClr val="FFFFFF"/>
                </a:solidFill>
                <a:latin typeface="Georgia" panose="02040502050405020303" pitchFamily="18" charset="0"/>
              </a:rPr>
              <a:t>NFIP</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7669" y="0"/>
            <a:ext cx="8229600" cy="1143000"/>
          </a:xfrm>
        </p:spPr>
        <p:txBody>
          <a:bodyPr/>
          <a:lstStyle/>
          <a:p>
            <a:pPr algn="l"/>
            <a:r>
              <a:rPr lang="en-US" dirty="0"/>
              <a:t>Inland Non-Residential (A &amp; AE)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5078"/>
            <a:ext cx="9144000" cy="6232922"/>
          </a:xfrm>
          <a:prstGeom prst="rect">
            <a:avLst/>
          </a:prstGeom>
        </p:spPr>
      </p:pic>
      <p:sp>
        <p:nvSpPr>
          <p:cNvPr id="5" name="TextBox 4"/>
          <p:cNvSpPr txBox="1"/>
          <p:nvPr/>
        </p:nvSpPr>
        <p:spPr>
          <a:xfrm>
            <a:off x="8017010" y="4118918"/>
            <a:ext cx="840259" cy="369332"/>
          </a:xfrm>
          <a:prstGeom prst="rect">
            <a:avLst/>
          </a:prstGeom>
          <a:noFill/>
        </p:spPr>
        <p:txBody>
          <a:bodyPr wrap="square" rtlCol="0">
            <a:spAutoFit/>
          </a:bodyPr>
          <a:lstStyle/>
          <a:p>
            <a:r>
              <a:rPr lang="en-US" dirty="0"/>
              <a:t>BFE</a:t>
            </a:r>
          </a:p>
        </p:txBody>
      </p:sp>
      <p:sp>
        <p:nvSpPr>
          <p:cNvPr id="4" name="TextBox 3"/>
          <p:cNvSpPr txBox="1"/>
          <p:nvPr/>
        </p:nvSpPr>
        <p:spPr>
          <a:xfrm>
            <a:off x="4730113" y="625078"/>
            <a:ext cx="4413888" cy="738664"/>
          </a:xfrm>
          <a:prstGeom prst="rect">
            <a:avLst/>
          </a:prstGeom>
          <a:noFill/>
        </p:spPr>
        <p:txBody>
          <a:bodyPr wrap="square" rtlCol="0">
            <a:spAutoFit/>
          </a:bodyPr>
          <a:lstStyle/>
          <a:p>
            <a:r>
              <a:rPr lang="en-US" sz="1400" i="1" dirty="0"/>
              <a:t>FEMA Technical Bulletin 3 – Non-Residential </a:t>
            </a:r>
            <a:r>
              <a:rPr lang="en-US" sz="1400" i="1" dirty="0" err="1"/>
              <a:t>Floodproofing</a:t>
            </a:r>
            <a:endParaRPr lang="en-US" sz="1400" i="1" dirty="0"/>
          </a:p>
          <a:p>
            <a:r>
              <a:rPr lang="en-US" sz="1400" i="1" dirty="0"/>
              <a:t>FEMA 102, </a:t>
            </a:r>
            <a:r>
              <a:rPr lang="en-US" sz="1400" i="1" dirty="0" err="1"/>
              <a:t>Floodproofing</a:t>
            </a:r>
            <a:r>
              <a:rPr lang="en-US" sz="1400" i="1" dirty="0"/>
              <a:t> Non-Residential Structures</a:t>
            </a:r>
          </a:p>
          <a:p>
            <a:r>
              <a:rPr lang="en-US" sz="1400" i="1" dirty="0"/>
              <a:t>FEMA P-936, </a:t>
            </a:r>
            <a:r>
              <a:rPr lang="en-US" sz="1400" i="1" dirty="0" err="1"/>
              <a:t>Floodproofing</a:t>
            </a:r>
            <a:r>
              <a:rPr lang="en-US" sz="1400" i="1" dirty="0"/>
              <a:t> Non-Residential Buildings</a:t>
            </a:r>
          </a:p>
        </p:txBody>
      </p:sp>
      <p:sp>
        <p:nvSpPr>
          <p:cNvPr id="6" name="TextBox 5">
            <a:extLst>
              <a:ext uri="{FF2B5EF4-FFF2-40B4-BE49-F238E27FC236}">
                <a16:creationId xmlns:a16="http://schemas.microsoft.com/office/drawing/2014/main" id="{E7927AC4-B4C2-D062-CFC8-4DCB4C7EE698}"/>
              </a:ext>
            </a:extLst>
          </p:cNvPr>
          <p:cNvSpPr txBox="1"/>
          <p:nvPr/>
        </p:nvSpPr>
        <p:spPr>
          <a:xfrm>
            <a:off x="286731" y="3001617"/>
            <a:ext cx="1512252" cy="523220"/>
          </a:xfrm>
          <a:prstGeom prst="rect">
            <a:avLst/>
          </a:prstGeom>
          <a:noFill/>
        </p:spPr>
        <p:txBody>
          <a:bodyPr wrap="square" rtlCol="0">
            <a:spAutoFit/>
          </a:bodyPr>
          <a:lstStyle/>
          <a:p>
            <a:r>
              <a:rPr lang="en-US" sz="2800" b="1" dirty="0"/>
              <a:t>BFE+1 ft</a:t>
            </a:r>
          </a:p>
        </p:txBody>
      </p:sp>
      <p:sp>
        <p:nvSpPr>
          <p:cNvPr id="7" name="TextBox 6">
            <a:extLst>
              <a:ext uri="{FF2B5EF4-FFF2-40B4-BE49-F238E27FC236}">
                <a16:creationId xmlns:a16="http://schemas.microsoft.com/office/drawing/2014/main" id="{EC675A15-D4EC-DAA4-435C-1E1C95C33824}"/>
              </a:ext>
            </a:extLst>
          </p:cNvPr>
          <p:cNvSpPr txBox="1"/>
          <p:nvPr/>
        </p:nvSpPr>
        <p:spPr>
          <a:xfrm>
            <a:off x="-1" y="994410"/>
            <a:ext cx="2345635" cy="954107"/>
          </a:xfrm>
          <a:prstGeom prst="rect">
            <a:avLst/>
          </a:prstGeom>
          <a:noFill/>
        </p:spPr>
        <p:txBody>
          <a:bodyPr wrap="square" rtlCol="0">
            <a:spAutoFit/>
          </a:bodyPr>
          <a:lstStyle/>
          <a:p>
            <a:r>
              <a:rPr lang="en-US" sz="2800" b="1" dirty="0"/>
              <a:t>Dry Floodproofing</a:t>
            </a:r>
          </a:p>
        </p:txBody>
      </p:sp>
      <p:cxnSp>
        <p:nvCxnSpPr>
          <p:cNvPr id="9" name="Straight Connector 8">
            <a:extLst>
              <a:ext uri="{FF2B5EF4-FFF2-40B4-BE49-F238E27FC236}">
                <a16:creationId xmlns:a16="http://schemas.microsoft.com/office/drawing/2014/main" id="{1B53B845-4BB3-A4F1-28A8-5952C3B32DEB}"/>
              </a:ext>
            </a:extLst>
          </p:cNvPr>
          <p:cNvCxnSpPr/>
          <p:nvPr/>
        </p:nvCxnSpPr>
        <p:spPr>
          <a:xfrm>
            <a:off x="69574" y="3429000"/>
            <a:ext cx="2087217"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1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6"/>
          <p:cNvGrpSpPr>
            <a:grpSpLocks/>
          </p:cNvGrpSpPr>
          <p:nvPr/>
        </p:nvGrpSpPr>
        <p:grpSpPr bwMode="auto">
          <a:xfrm>
            <a:off x="-665162" y="1"/>
            <a:ext cx="12803188" cy="5075239"/>
            <a:chOff x="-419" y="0"/>
            <a:chExt cx="8065" cy="3197"/>
          </a:xfrm>
        </p:grpSpPr>
        <p:sp>
          <p:nvSpPr>
            <p:cNvPr id="2358" name="Rectangle 310"/>
            <p:cNvSpPr>
              <a:spLocks noChangeArrowheads="1"/>
            </p:cNvSpPr>
            <p:nvPr/>
          </p:nvSpPr>
          <p:spPr bwMode="auto">
            <a:xfrm>
              <a:off x="-419" y="0"/>
              <a:ext cx="6357" cy="174"/>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noFill/>
              <a:miter lim="800000"/>
              <a:headEnd/>
              <a:tailEnd/>
            </a:ln>
            <a:effectLst/>
          </p:spPr>
          <p:txBody>
            <a:bodyPr lIns="2" tIns="1" rIns="2" bIns="1">
              <a:spAutoFit/>
            </a:bodyPr>
            <a:lstStyle/>
            <a:p>
              <a:endParaRPr lang="en-US"/>
            </a:p>
          </p:txBody>
        </p:sp>
        <p:sp>
          <p:nvSpPr>
            <p:cNvPr id="2359" name="Rectangle 311" descr="Oak"/>
            <p:cNvSpPr>
              <a:spLocks noChangeArrowheads="1"/>
            </p:cNvSpPr>
            <p:nvPr/>
          </p:nvSpPr>
          <p:spPr bwMode="auto">
            <a:xfrm>
              <a:off x="5517" y="3005"/>
              <a:ext cx="311"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360" name="Rectangle 312" descr="Light horizontal"/>
            <p:cNvSpPr>
              <a:spLocks noChangeArrowheads="1"/>
            </p:cNvSpPr>
            <p:nvPr/>
          </p:nvSpPr>
          <p:spPr bwMode="auto">
            <a:xfrm>
              <a:off x="1214" y="1321"/>
              <a:ext cx="3676"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361" name="Freeform 313"/>
            <p:cNvSpPr>
              <a:spLocks/>
            </p:cNvSpPr>
            <p:nvPr/>
          </p:nvSpPr>
          <p:spPr bwMode="auto">
            <a:xfrm>
              <a:off x="1061" y="446"/>
              <a:ext cx="4002" cy="174"/>
            </a:xfrm>
            <a:custGeom>
              <a:avLst/>
              <a:gdLst/>
              <a:ahLst/>
              <a:cxnLst>
                <a:cxn ang="0">
                  <a:pos x="0" y="689"/>
                </a:cxn>
                <a:cxn ang="0">
                  <a:pos x="1005" y="0"/>
                </a:cxn>
                <a:cxn ang="0">
                  <a:pos x="2292" y="0"/>
                </a:cxn>
                <a:cxn ang="0">
                  <a:pos x="3320" y="689"/>
                </a:cxn>
                <a:cxn ang="0">
                  <a:pos x="0" y="689"/>
                </a:cxn>
              </a:cxnLst>
              <a:rect l="0" t="0" r="r" b="b"/>
              <a:pathLst>
                <a:path w="3320" h="689">
                  <a:moveTo>
                    <a:pt x="0" y="689"/>
                  </a:moveTo>
                  <a:lnTo>
                    <a:pt x="1005" y="0"/>
                  </a:lnTo>
                  <a:lnTo>
                    <a:pt x="2292" y="0"/>
                  </a:lnTo>
                  <a:lnTo>
                    <a:pt x="3320" y="689"/>
                  </a:lnTo>
                  <a:lnTo>
                    <a:pt x="0" y="689"/>
                  </a:lnTo>
                  <a:close/>
                </a:path>
              </a:pathLst>
            </a:custGeom>
            <a:noFill/>
            <a:ln w="9525">
              <a:solidFill>
                <a:srgbClr val="00CCFF"/>
              </a:solidFill>
              <a:round/>
              <a:headEnd/>
              <a:tailEnd/>
            </a:ln>
            <a:effectLst/>
          </p:spPr>
          <p:txBody>
            <a:bodyPr lIns="2" tIns="1" rIns="2" bIns="1">
              <a:spAutoFit/>
            </a:bodyPr>
            <a:lstStyle/>
            <a:p>
              <a:endParaRPr lang="en-US"/>
            </a:p>
          </p:txBody>
        </p:sp>
        <p:sp>
          <p:nvSpPr>
            <p:cNvPr id="2362" name="Rectangle 314" descr="Oak"/>
            <p:cNvSpPr>
              <a:spLocks noChangeArrowheads="1"/>
            </p:cNvSpPr>
            <p:nvPr/>
          </p:nvSpPr>
          <p:spPr bwMode="auto">
            <a:xfrm>
              <a:off x="565" y="2206"/>
              <a:ext cx="4941"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363" name="Rectangle 315"/>
            <p:cNvSpPr>
              <a:spLocks noChangeArrowheads="1"/>
            </p:cNvSpPr>
            <p:nvPr/>
          </p:nvSpPr>
          <p:spPr bwMode="auto">
            <a:xfrm>
              <a:off x="604" y="2347"/>
              <a:ext cx="4798"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364" name="Rectangle 316"/>
            <p:cNvSpPr>
              <a:spLocks noChangeArrowheads="1"/>
            </p:cNvSpPr>
            <p:nvPr/>
          </p:nvSpPr>
          <p:spPr bwMode="auto">
            <a:xfrm>
              <a:off x="3526" y="1416"/>
              <a:ext cx="1311"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365" name="Rectangle 317"/>
            <p:cNvSpPr>
              <a:spLocks noChangeArrowheads="1"/>
            </p:cNvSpPr>
            <p:nvPr/>
          </p:nvSpPr>
          <p:spPr bwMode="auto">
            <a:xfrm>
              <a:off x="3547" y="1446"/>
              <a:ext cx="1276"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366" name="Rectangle 318"/>
            <p:cNvSpPr>
              <a:spLocks noChangeArrowheads="1"/>
            </p:cNvSpPr>
            <p:nvPr/>
          </p:nvSpPr>
          <p:spPr bwMode="auto">
            <a:xfrm>
              <a:off x="3843" y="1445"/>
              <a:ext cx="32"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367" name="Rectangle 319"/>
            <p:cNvSpPr>
              <a:spLocks noChangeArrowheads="1"/>
            </p:cNvSpPr>
            <p:nvPr/>
          </p:nvSpPr>
          <p:spPr bwMode="auto">
            <a:xfrm>
              <a:off x="4495" y="1445"/>
              <a:ext cx="30"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368" name="Rectangle 320"/>
            <p:cNvSpPr>
              <a:spLocks noChangeArrowheads="1"/>
            </p:cNvSpPr>
            <p:nvPr/>
          </p:nvSpPr>
          <p:spPr bwMode="auto">
            <a:xfrm>
              <a:off x="4171" y="1445"/>
              <a:ext cx="30"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369" name="Line 321"/>
            <p:cNvSpPr>
              <a:spLocks noChangeShapeType="1"/>
            </p:cNvSpPr>
            <p:nvPr/>
          </p:nvSpPr>
          <p:spPr bwMode="auto">
            <a:xfrm flipH="1">
              <a:off x="3603" y="1527"/>
              <a:ext cx="136" cy="216"/>
            </a:xfrm>
            <a:prstGeom prst="line">
              <a:avLst/>
            </a:prstGeom>
            <a:noFill/>
            <a:ln w="9525">
              <a:solidFill>
                <a:srgbClr val="00CCFF"/>
              </a:solidFill>
              <a:round/>
              <a:headEnd/>
              <a:tailEnd/>
            </a:ln>
            <a:effectLst/>
          </p:spPr>
          <p:txBody>
            <a:bodyPr lIns="2" tIns="1" rIns="2" bIns="1">
              <a:spAutoFit/>
            </a:bodyPr>
            <a:lstStyle/>
            <a:p>
              <a:endParaRPr lang="en-US"/>
            </a:p>
          </p:txBody>
        </p:sp>
        <p:sp>
          <p:nvSpPr>
            <p:cNvPr id="2370" name="Line 322"/>
            <p:cNvSpPr>
              <a:spLocks noChangeShapeType="1"/>
            </p:cNvSpPr>
            <p:nvPr/>
          </p:nvSpPr>
          <p:spPr bwMode="auto">
            <a:xfrm flipH="1">
              <a:off x="3663" y="1687"/>
              <a:ext cx="96" cy="157"/>
            </a:xfrm>
            <a:prstGeom prst="line">
              <a:avLst/>
            </a:prstGeom>
            <a:noFill/>
            <a:ln w="9525">
              <a:solidFill>
                <a:srgbClr val="00CCFF"/>
              </a:solidFill>
              <a:round/>
              <a:headEnd/>
              <a:tailEnd/>
            </a:ln>
            <a:effectLst/>
          </p:spPr>
          <p:txBody>
            <a:bodyPr lIns="2" tIns="1" rIns="2" bIns="1">
              <a:spAutoFit/>
            </a:bodyPr>
            <a:lstStyle/>
            <a:p>
              <a:endParaRPr lang="en-US"/>
            </a:p>
          </p:txBody>
        </p:sp>
        <p:sp>
          <p:nvSpPr>
            <p:cNvPr id="2371" name="Line 323"/>
            <p:cNvSpPr>
              <a:spLocks noChangeShapeType="1"/>
            </p:cNvSpPr>
            <p:nvPr/>
          </p:nvSpPr>
          <p:spPr bwMode="auto">
            <a:xfrm flipH="1">
              <a:off x="3660" y="1885"/>
              <a:ext cx="83" cy="138"/>
            </a:xfrm>
            <a:prstGeom prst="line">
              <a:avLst/>
            </a:prstGeom>
            <a:noFill/>
            <a:ln w="9525">
              <a:solidFill>
                <a:srgbClr val="00CCFF"/>
              </a:solidFill>
              <a:round/>
              <a:headEnd/>
              <a:tailEnd/>
            </a:ln>
            <a:effectLst/>
          </p:spPr>
          <p:txBody>
            <a:bodyPr lIns="2" tIns="1" rIns="2" bIns="1">
              <a:spAutoFit/>
            </a:bodyPr>
            <a:lstStyle/>
            <a:p>
              <a:endParaRPr lang="en-US"/>
            </a:p>
          </p:txBody>
        </p:sp>
        <p:sp>
          <p:nvSpPr>
            <p:cNvPr id="2372" name="Line 324"/>
            <p:cNvSpPr>
              <a:spLocks noChangeShapeType="1"/>
            </p:cNvSpPr>
            <p:nvPr/>
          </p:nvSpPr>
          <p:spPr bwMode="auto">
            <a:xfrm flipH="1">
              <a:off x="3925" y="1542"/>
              <a:ext cx="135" cy="216"/>
            </a:xfrm>
            <a:prstGeom prst="line">
              <a:avLst/>
            </a:prstGeom>
            <a:noFill/>
            <a:ln w="9525">
              <a:solidFill>
                <a:srgbClr val="00CCFF"/>
              </a:solidFill>
              <a:round/>
              <a:headEnd/>
              <a:tailEnd/>
            </a:ln>
            <a:effectLst/>
          </p:spPr>
          <p:txBody>
            <a:bodyPr lIns="2" tIns="1" rIns="2" bIns="1">
              <a:spAutoFit/>
            </a:bodyPr>
            <a:lstStyle/>
            <a:p>
              <a:endParaRPr lang="en-US"/>
            </a:p>
          </p:txBody>
        </p:sp>
        <p:sp>
          <p:nvSpPr>
            <p:cNvPr id="2373" name="Line 325"/>
            <p:cNvSpPr>
              <a:spLocks noChangeShapeType="1"/>
            </p:cNvSpPr>
            <p:nvPr/>
          </p:nvSpPr>
          <p:spPr bwMode="auto">
            <a:xfrm flipH="1">
              <a:off x="3984" y="1702"/>
              <a:ext cx="96" cy="157"/>
            </a:xfrm>
            <a:prstGeom prst="line">
              <a:avLst/>
            </a:prstGeom>
            <a:noFill/>
            <a:ln w="9525">
              <a:solidFill>
                <a:srgbClr val="00CCFF"/>
              </a:solidFill>
              <a:round/>
              <a:headEnd/>
              <a:tailEnd/>
            </a:ln>
            <a:effectLst/>
          </p:spPr>
          <p:txBody>
            <a:bodyPr lIns="2" tIns="1" rIns="2" bIns="1">
              <a:spAutoFit/>
            </a:bodyPr>
            <a:lstStyle/>
            <a:p>
              <a:endParaRPr lang="en-US"/>
            </a:p>
          </p:txBody>
        </p:sp>
        <p:sp>
          <p:nvSpPr>
            <p:cNvPr id="2374" name="Line 326"/>
            <p:cNvSpPr>
              <a:spLocks noChangeShapeType="1"/>
            </p:cNvSpPr>
            <p:nvPr/>
          </p:nvSpPr>
          <p:spPr bwMode="auto">
            <a:xfrm flipH="1">
              <a:off x="3981" y="1900"/>
              <a:ext cx="83" cy="138"/>
            </a:xfrm>
            <a:prstGeom prst="line">
              <a:avLst/>
            </a:prstGeom>
            <a:noFill/>
            <a:ln w="9525">
              <a:solidFill>
                <a:srgbClr val="00CCFF"/>
              </a:solidFill>
              <a:round/>
              <a:headEnd/>
              <a:tailEnd/>
            </a:ln>
            <a:effectLst/>
          </p:spPr>
          <p:txBody>
            <a:bodyPr lIns="2" tIns="1" rIns="2" bIns="1">
              <a:spAutoFit/>
            </a:bodyPr>
            <a:lstStyle/>
            <a:p>
              <a:endParaRPr lang="en-US"/>
            </a:p>
          </p:txBody>
        </p:sp>
        <p:sp>
          <p:nvSpPr>
            <p:cNvPr id="2375" name="Line 327"/>
            <p:cNvSpPr>
              <a:spLocks noChangeShapeType="1"/>
            </p:cNvSpPr>
            <p:nvPr/>
          </p:nvSpPr>
          <p:spPr bwMode="auto">
            <a:xfrm flipH="1">
              <a:off x="4243" y="1538"/>
              <a:ext cx="135" cy="216"/>
            </a:xfrm>
            <a:prstGeom prst="line">
              <a:avLst/>
            </a:prstGeom>
            <a:noFill/>
            <a:ln w="9525">
              <a:solidFill>
                <a:srgbClr val="00CCFF"/>
              </a:solidFill>
              <a:round/>
              <a:headEnd/>
              <a:tailEnd/>
            </a:ln>
            <a:effectLst/>
          </p:spPr>
          <p:txBody>
            <a:bodyPr lIns="2" tIns="1" rIns="2" bIns="1">
              <a:spAutoFit/>
            </a:bodyPr>
            <a:lstStyle/>
            <a:p>
              <a:endParaRPr lang="en-US"/>
            </a:p>
          </p:txBody>
        </p:sp>
        <p:sp>
          <p:nvSpPr>
            <p:cNvPr id="2376" name="Line 328"/>
            <p:cNvSpPr>
              <a:spLocks noChangeShapeType="1"/>
            </p:cNvSpPr>
            <p:nvPr/>
          </p:nvSpPr>
          <p:spPr bwMode="auto">
            <a:xfrm flipH="1">
              <a:off x="4302" y="1698"/>
              <a:ext cx="96" cy="157"/>
            </a:xfrm>
            <a:prstGeom prst="line">
              <a:avLst/>
            </a:prstGeom>
            <a:noFill/>
            <a:ln w="9525">
              <a:solidFill>
                <a:srgbClr val="00CCFF"/>
              </a:solidFill>
              <a:round/>
              <a:headEnd/>
              <a:tailEnd/>
            </a:ln>
            <a:effectLst/>
          </p:spPr>
          <p:txBody>
            <a:bodyPr lIns="2" tIns="1" rIns="2" bIns="1">
              <a:spAutoFit/>
            </a:bodyPr>
            <a:lstStyle/>
            <a:p>
              <a:endParaRPr lang="en-US"/>
            </a:p>
          </p:txBody>
        </p:sp>
        <p:sp>
          <p:nvSpPr>
            <p:cNvPr id="2377" name="Line 329"/>
            <p:cNvSpPr>
              <a:spLocks noChangeShapeType="1"/>
            </p:cNvSpPr>
            <p:nvPr/>
          </p:nvSpPr>
          <p:spPr bwMode="auto">
            <a:xfrm flipH="1">
              <a:off x="4299" y="1896"/>
              <a:ext cx="83" cy="138"/>
            </a:xfrm>
            <a:prstGeom prst="line">
              <a:avLst/>
            </a:prstGeom>
            <a:noFill/>
            <a:ln w="9525">
              <a:solidFill>
                <a:srgbClr val="00CCFF"/>
              </a:solidFill>
              <a:round/>
              <a:headEnd/>
              <a:tailEnd/>
            </a:ln>
            <a:effectLst/>
          </p:spPr>
          <p:txBody>
            <a:bodyPr lIns="2" tIns="1" rIns="2" bIns="1">
              <a:spAutoFit/>
            </a:bodyPr>
            <a:lstStyle/>
            <a:p>
              <a:endParaRPr lang="en-US"/>
            </a:p>
          </p:txBody>
        </p:sp>
        <p:sp>
          <p:nvSpPr>
            <p:cNvPr id="2378" name="Line 330"/>
            <p:cNvSpPr>
              <a:spLocks noChangeShapeType="1"/>
            </p:cNvSpPr>
            <p:nvPr/>
          </p:nvSpPr>
          <p:spPr bwMode="auto">
            <a:xfrm flipH="1">
              <a:off x="4594" y="1515"/>
              <a:ext cx="135" cy="217"/>
            </a:xfrm>
            <a:prstGeom prst="line">
              <a:avLst/>
            </a:prstGeom>
            <a:noFill/>
            <a:ln w="9525">
              <a:solidFill>
                <a:srgbClr val="00CCFF"/>
              </a:solidFill>
              <a:round/>
              <a:headEnd/>
              <a:tailEnd/>
            </a:ln>
            <a:effectLst/>
          </p:spPr>
          <p:txBody>
            <a:bodyPr lIns="2" tIns="1" rIns="2" bIns="1">
              <a:spAutoFit/>
            </a:bodyPr>
            <a:lstStyle/>
            <a:p>
              <a:endParaRPr lang="en-US"/>
            </a:p>
          </p:txBody>
        </p:sp>
        <p:sp>
          <p:nvSpPr>
            <p:cNvPr id="2379" name="Line 331"/>
            <p:cNvSpPr>
              <a:spLocks noChangeShapeType="1"/>
            </p:cNvSpPr>
            <p:nvPr/>
          </p:nvSpPr>
          <p:spPr bwMode="auto">
            <a:xfrm flipH="1">
              <a:off x="4653" y="1676"/>
              <a:ext cx="96" cy="157"/>
            </a:xfrm>
            <a:prstGeom prst="line">
              <a:avLst/>
            </a:prstGeom>
            <a:noFill/>
            <a:ln w="9525">
              <a:solidFill>
                <a:srgbClr val="00CCFF"/>
              </a:solidFill>
              <a:round/>
              <a:headEnd/>
              <a:tailEnd/>
            </a:ln>
            <a:effectLst/>
          </p:spPr>
          <p:txBody>
            <a:bodyPr lIns="2" tIns="1" rIns="2" bIns="1">
              <a:spAutoFit/>
            </a:bodyPr>
            <a:lstStyle/>
            <a:p>
              <a:endParaRPr lang="en-US"/>
            </a:p>
          </p:txBody>
        </p:sp>
        <p:sp>
          <p:nvSpPr>
            <p:cNvPr id="2380" name="Line 332"/>
            <p:cNvSpPr>
              <a:spLocks noChangeShapeType="1"/>
            </p:cNvSpPr>
            <p:nvPr/>
          </p:nvSpPr>
          <p:spPr bwMode="auto">
            <a:xfrm flipH="1">
              <a:off x="4650" y="1874"/>
              <a:ext cx="82" cy="138"/>
            </a:xfrm>
            <a:prstGeom prst="line">
              <a:avLst/>
            </a:prstGeom>
            <a:noFill/>
            <a:ln w="9525">
              <a:solidFill>
                <a:srgbClr val="00CCFF"/>
              </a:solidFill>
              <a:round/>
              <a:headEnd/>
              <a:tailEnd/>
            </a:ln>
            <a:effectLst/>
          </p:spPr>
          <p:txBody>
            <a:bodyPr lIns="2" tIns="1" rIns="2" bIns="1">
              <a:spAutoFit/>
            </a:bodyPr>
            <a:lstStyle/>
            <a:p>
              <a:endParaRPr lang="en-US"/>
            </a:p>
          </p:txBody>
        </p:sp>
        <p:sp>
          <p:nvSpPr>
            <p:cNvPr id="2381" name="Rectangle 333"/>
            <p:cNvSpPr>
              <a:spLocks noChangeArrowheads="1"/>
            </p:cNvSpPr>
            <p:nvPr/>
          </p:nvSpPr>
          <p:spPr bwMode="auto">
            <a:xfrm>
              <a:off x="1338" y="1491"/>
              <a:ext cx="685"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382" name="Rectangle 334"/>
            <p:cNvSpPr>
              <a:spLocks noChangeArrowheads="1"/>
            </p:cNvSpPr>
            <p:nvPr/>
          </p:nvSpPr>
          <p:spPr bwMode="auto">
            <a:xfrm>
              <a:off x="1355" y="1502"/>
              <a:ext cx="655"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383" name="Line 335"/>
            <p:cNvSpPr>
              <a:spLocks noChangeShapeType="1"/>
            </p:cNvSpPr>
            <p:nvPr/>
          </p:nvSpPr>
          <p:spPr bwMode="auto">
            <a:xfrm flipH="1">
              <a:off x="1432" y="1556"/>
              <a:ext cx="92" cy="150"/>
            </a:xfrm>
            <a:prstGeom prst="line">
              <a:avLst/>
            </a:prstGeom>
            <a:noFill/>
            <a:ln w="9525">
              <a:solidFill>
                <a:srgbClr val="00CCFF"/>
              </a:solidFill>
              <a:round/>
              <a:headEnd/>
              <a:tailEnd/>
            </a:ln>
            <a:effectLst/>
          </p:spPr>
          <p:txBody>
            <a:bodyPr lIns="2" tIns="1" rIns="2" bIns="1">
              <a:spAutoFit/>
            </a:bodyPr>
            <a:lstStyle/>
            <a:p>
              <a:endParaRPr lang="en-US"/>
            </a:p>
          </p:txBody>
        </p:sp>
        <p:sp>
          <p:nvSpPr>
            <p:cNvPr id="2384" name="Line 336"/>
            <p:cNvSpPr>
              <a:spLocks noChangeShapeType="1"/>
            </p:cNvSpPr>
            <p:nvPr/>
          </p:nvSpPr>
          <p:spPr bwMode="auto">
            <a:xfrm flipH="1">
              <a:off x="1647" y="1560"/>
              <a:ext cx="73" cy="120"/>
            </a:xfrm>
            <a:prstGeom prst="line">
              <a:avLst/>
            </a:prstGeom>
            <a:noFill/>
            <a:ln w="9525">
              <a:solidFill>
                <a:srgbClr val="00CCFF"/>
              </a:solidFill>
              <a:round/>
              <a:headEnd/>
              <a:tailEnd/>
            </a:ln>
            <a:effectLst/>
          </p:spPr>
          <p:txBody>
            <a:bodyPr lIns="2" tIns="1" rIns="2" bIns="1">
              <a:spAutoFit/>
            </a:bodyPr>
            <a:lstStyle/>
            <a:p>
              <a:endParaRPr lang="en-US"/>
            </a:p>
          </p:txBody>
        </p:sp>
        <p:sp>
          <p:nvSpPr>
            <p:cNvPr id="2385" name="Line 337"/>
            <p:cNvSpPr>
              <a:spLocks noChangeShapeType="1"/>
            </p:cNvSpPr>
            <p:nvPr/>
          </p:nvSpPr>
          <p:spPr bwMode="auto">
            <a:xfrm flipH="1">
              <a:off x="1822" y="1556"/>
              <a:ext cx="90" cy="139"/>
            </a:xfrm>
            <a:prstGeom prst="line">
              <a:avLst/>
            </a:prstGeom>
            <a:noFill/>
            <a:ln w="9525">
              <a:solidFill>
                <a:srgbClr val="00CCFF"/>
              </a:solidFill>
              <a:round/>
              <a:headEnd/>
              <a:tailEnd/>
            </a:ln>
            <a:effectLst/>
          </p:spPr>
          <p:txBody>
            <a:bodyPr lIns="2" tIns="1" rIns="2" bIns="1">
              <a:spAutoFit/>
            </a:bodyPr>
            <a:lstStyle/>
            <a:p>
              <a:endParaRPr lang="en-US"/>
            </a:p>
          </p:txBody>
        </p:sp>
        <p:grpSp>
          <p:nvGrpSpPr>
            <p:cNvPr id="3" name="Group 338"/>
            <p:cNvGrpSpPr>
              <a:grpSpLocks/>
            </p:cNvGrpSpPr>
            <p:nvPr/>
          </p:nvGrpSpPr>
          <p:grpSpPr bwMode="auto">
            <a:xfrm>
              <a:off x="640" y="2486"/>
              <a:ext cx="4697" cy="187"/>
              <a:chOff x="960" y="1993"/>
              <a:chExt cx="4256" cy="260"/>
            </a:xfrm>
          </p:grpSpPr>
          <p:sp>
            <p:nvSpPr>
              <p:cNvPr id="2387" name="Rectangle 339" descr="Walnut"/>
              <p:cNvSpPr>
                <a:spLocks noChangeArrowheads="1"/>
              </p:cNvSpPr>
              <p:nvPr/>
            </p:nvSpPr>
            <p:spPr bwMode="auto">
              <a:xfrm>
                <a:off x="960" y="2010"/>
                <a:ext cx="90" cy="243"/>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388" name="Rectangle 340" descr="Walnut"/>
              <p:cNvSpPr>
                <a:spLocks noChangeArrowheads="1"/>
              </p:cNvSpPr>
              <p:nvPr/>
            </p:nvSpPr>
            <p:spPr bwMode="auto">
              <a:xfrm>
                <a:off x="1406" y="2003"/>
                <a:ext cx="90" cy="242"/>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389" name="Rectangle 341" descr="Walnut"/>
              <p:cNvSpPr>
                <a:spLocks noChangeArrowheads="1"/>
              </p:cNvSpPr>
              <p:nvPr/>
            </p:nvSpPr>
            <p:spPr bwMode="auto">
              <a:xfrm>
                <a:off x="2072" y="2010"/>
                <a:ext cx="90" cy="242"/>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390" name="Rectangle 342" descr="Walnut"/>
              <p:cNvSpPr>
                <a:spLocks noChangeArrowheads="1"/>
              </p:cNvSpPr>
              <p:nvPr/>
            </p:nvSpPr>
            <p:spPr bwMode="auto">
              <a:xfrm>
                <a:off x="2771" y="2009"/>
                <a:ext cx="90" cy="242"/>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391" name="Rectangle 343" descr="Walnut"/>
              <p:cNvSpPr>
                <a:spLocks noChangeArrowheads="1"/>
              </p:cNvSpPr>
              <p:nvPr/>
            </p:nvSpPr>
            <p:spPr bwMode="auto">
              <a:xfrm>
                <a:off x="4755" y="2005"/>
                <a:ext cx="90" cy="242"/>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392" name="Rectangle 344" descr="Walnut"/>
              <p:cNvSpPr>
                <a:spLocks noChangeArrowheads="1"/>
              </p:cNvSpPr>
              <p:nvPr/>
            </p:nvSpPr>
            <p:spPr bwMode="auto">
              <a:xfrm>
                <a:off x="5126" y="1993"/>
                <a:ext cx="90" cy="242"/>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393" name="Rectangle 345" descr="Walnut"/>
              <p:cNvSpPr>
                <a:spLocks noChangeArrowheads="1"/>
              </p:cNvSpPr>
              <p:nvPr/>
            </p:nvSpPr>
            <p:spPr bwMode="auto">
              <a:xfrm>
                <a:off x="3441" y="2007"/>
                <a:ext cx="90" cy="243"/>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394" name="Rectangle 346" descr="Walnut"/>
              <p:cNvSpPr>
                <a:spLocks noChangeArrowheads="1"/>
              </p:cNvSpPr>
              <p:nvPr/>
            </p:nvSpPr>
            <p:spPr bwMode="auto">
              <a:xfrm>
                <a:off x="4066" y="2009"/>
                <a:ext cx="90" cy="243"/>
              </a:xfrm>
              <a:prstGeom prst="rect">
                <a:avLst/>
              </a:prstGeom>
              <a:noFill/>
              <a:ln w="9525">
                <a:solidFill>
                  <a:srgbClr val="00CCFF"/>
                </a:solidFill>
                <a:miter lim="800000"/>
                <a:headEnd/>
                <a:tailEnd/>
              </a:ln>
              <a:effectLst/>
            </p:spPr>
            <p:txBody>
              <a:bodyPr lIns="2" tIns="1" rIns="2" bIns="1">
                <a:spAutoFit/>
              </a:bodyPr>
              <a:lstStyle/>
              <a:p>
                <a:endParaRPr lang="en-US"/>
              </a:p>
            </p:txBody>
          </p:sp>
        </p:grpSp>
        <p:sp>
          <p:nvSpPr>
            <p:cNvPr id="2395" name="Rectangle 347" descr="Oak"/>
            <p:cNvSpPr>
              <a:spLocks noChangeArrowheads="1"/>
            </p:cNvSpPr>
            <p:nvPr/>
          </p:nvSpPr>
          <p:spPr bwMode="auto">
            <a:xfrm>
              <a:off x="564" y="1930"/>
              <a:ext cx="56"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396" name="Line 348"/>
            <p:cNvSpPr>
              <a:spLocks noChangeShapeType="1"/>
            </p:cNvSpPr>
            <p:nvPr/>
          </p:nvSpPr>
          <p:spPr bwMode="auto">
            <a:xfrm>
              <a:off x="680"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397" name="Line 349"/>
            <p:cNvSpPr>
              <a:spLocks noChangeShapeType="1"/>
            </p:cNvSpPr>
            <p:nvPr/>
          </p:nvSpPr>
          <p:spPr bwMode="auto">
            <a:xfrm>
              <a:off x="750"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398" name="Line 350"/>
            <p:cNvSpPr>
              <a:spLocks noChangeShapeType="1"/>
            </p:cNvSpPr>
            <p:nvPr/>
          </p:nvSpPr>
          <p:spPr bwMode="auto">
            <a:xfrm>
              <a:off x="823"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399" name="Line 351"/>
            <p:cNvSpPr>
              <a:spLocks noChangeShapeType="1"/>
            </p:cNvSpPr>
            <p:nvPr/>
          </p:nvSpPr>
          <p:spPr bwMode="auto">
            <a:xfrm>
              <a:off x="895" y="1934"/>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00" name="Line 352"/>
            <p:cNvSpPr>
              <a:spLocks noChangeShapeType="1"/>
            </p:cNvSpPr>
            <p:nvPr/>
          </p:nvSpPr>
          <p:spPr bwMode="auto">
            <a:xfrm>
              <a:off x="962"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01" name="Line 353"/>
            <p:cNvSpPr>
              <a:spLocks noChangeShapeType="1"/>
            </p:cNvSpPr>
            <p:nvPr/>
          </p:nvSpPr>
          <p:spPr bwMode="auto">
            <a:xfrm>
              <a:off x="1031"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02" name="Line 354"/>
            <p:cNvSpPr>
              <a:spLocks noChangeShapeType="1"/>
            </p:cNvSpPr>
            <p:nvPr/>
          </p:nvSpPr>
          <p:spPr bwMode="auto">
            <a:xfrm>
              <a:off x="1104"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03" name="Line 355"/>
            <p:cNvSpPr>
              <a:spLocks noChangeShapeType="1"/>
            </p:cNvSpPr>
            <p:nvPr/>
          </p:nvSpPr>
          <p:spPr bwMode="auto">
            <a:xfrm>
              <a:off x="1177" y="1934"/>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04" name="Line 356"/>
            <p:cNvSpPr>
              <a:spLocks noChangeShapeType="1"/>
            </p:cNvSpPr>
            <p:nvPr/>
          </p:nvSpPr>
          <p:spPr bwMode="auto">
            <a:xfrm>
              <a:off x="1243"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05" name="Line 357"/>
            <p:cNvSpPr>
              <a:spLocks noChangeShapeType="1"/>
            </p:cNvSpPr>
            <p:nvPr/>
          </p:nvSpPr>
          <p:spPr bwMode="auto">
            <a:xfrm>
              <a:off x="1313"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06" name="Line 358"/>
            <p:cNvSpPr>
              <a:spLocks noChangeShapeType="1"/>
            </p:cNvSpPr>
            <p:nvPr/>
          </p:nvSpPr>
          <p:spPr bwMode="auto">
            <a:xfrm>
              <a:off x="1385"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07" name="Line 359"/>
            <p:cNvSpPr>
              <a:spLocks noChangeShapeType="1"/>
            </p:cNvSpPr>
            <p:nvPr/>
          </p:nvSpPr>
          <p:spPr bwMode="auto">
            <a:xfrm>
              <a:off x="1458" y="1934"/>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08" name="Line 360"/>
            <p:cNvSpPr>
              <a:spLocks noChangeShapeType="1"/>
            </p:cNvSpPr>
            <p:nvPr/>
          </p:nvSpPr>
          <p:spPr bwMode="auto">
            <a:xfrm>
              <a:off x="1524"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09" name="Line 361"/>
            <p:cNvSpPr>
              <a:spLocks noChangeShapeType="1"/>
            </p:cNvSpPr>
            <p:nvPr/>
          </p:nvSpPr>
          <p:spPr bwMode="auto">
            <a:xfrm>
              <a:off x="1594"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10" name="Line 362"/>
            <p:cNvSpPr>
              <a:spLocks noChangeShapeType="1"/>
            </p:cNvSpPr>
            <p:nvPr/>
          </p:nvSpPr>
          <p:spPr bwMode="auto">
            <a:xfrm>
              <a:off x="1667"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11" name="Line 363"/>
            <p:cNvSpPr>
              <a:spLocks noChangeShapeType="1"/>
            </p:cNvSpPr>
            <p:nvPr/>
          </p:nvSpPr>
          <p:spPr bwMode="auto">
            <a:xfrm>
              <a:off x="1740" y="1934"/>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12" name="Line 364"/>
            <p:cNvSpPr>
              <a:spLocks noChangeShapeType="1"/>
            </p:cNvSpPr>
            <p:nvPr/>
          </p:nvSpPr>
          <p:spPr bwMode="auto">
            <a:xfrm>
              <a:off x="1809"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13" name="Line 365"/>
            <p:cNvSpPr>
              <a:spLocks noChangeShapeType="1"/>
            </p:cNvSpPr>
            <p:nvPr/>
          </p:nvSpPr>
          <p:spPr bwMode="auto">
            <a:xfrm>
              <a:off x="1879"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14" name="Line 366"/>
            <p:cNvSpPr>
              <a:spLocks noChangeShapeType="1"/>
            </p:cNvSpPr>
            <p:nvPr/>
          </p:nvSpPr>
          <p:spPr bwMode="auto">
            <a:xfrm>
              <a:off x="1951"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15" name="Line 367"/>
            <p:cNvSpPr>
              <a:spLocks noChangeShapeType="1"/>
            </p:cNvSpPr>
            <p:nvPr/>
          </p:nvSpPr>
          <p:spPr bwMode="auto">
            <a:xfrm>
              <a:off x="2024" y="1934"/>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16" name="Line 368"/>
            <p:cNvSpPr>
              <a:spLocks noChangeShapeType="1"/>
            </p:cNvSpPr>
            <p:nvPr/>
          </p:nvSpPr>
          <p:spPr bwMode="auto">
            <a:xfrm>
              <a:off x="2091"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17" name="Line 369"/>
            <p:cNvSpPr>
              <a:spLocks noChangeShapeType="1"/>
            </p:cNvSpPr>
            <p:nvPr/>
          </p:nvSpPr>
          <p:spPr bwMode="auto">
            <a:xfrm>
              <a:off x="2160"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18" name="Line 370"/>
            <p:cNvSpPr>
              <a:spLocks noChangeShapeType="1"/>
            </p:cNvSpPr>
            <p:nvPr/>
          </p:nvSpPr>
          <p:spPr bwMode="auto">
            <a:xfrm>
              <a:off x="2233"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19" name="Line 371"/>
            <p:cNvSpPr>
              <a:spLocks noChangeShapeType="1"/>
            </p:cNvSpPr>
            <p:nvPr/>
          </p:nvSpPr>
          <p:spPr bwMode="auto">
            <a:xfrm>
              <a:off x="2306" y="1934"/>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20" name="Line 372"/>
            <p:cNvSpPr>
              <a:spLocks noChangeShapeType="1"/>
            </p:cNvSpPr>
            <p:nvPr/>
          </p:nvSpPr>
          <p:spPr bwMode="auto">
            <a:xfrm>
              <a:off x="2375" y="1934"/>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21" name="Line 373"/>
            <p:cNvSpPr>
              <a:spLocks noChangeShapeType="1"/>
            </p:cNvSpPr>
            <p:nvPr/>
          </p:nvSpPr>
          <p:spPr bwMode="auto">
            <a:xfrm>
              <a:off x="2445" y="1934"/>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22" name="Line 374"/>
            <p:cNvSpPr>
              <a:spLocks noChangeShapeType="1"/>
            </p:cNvSpPr>
            <p:nvPr/>
          </p:nvSpPr>
          <p:spPr bwMode="auto">
            <a:xfrm>
              <a:off x="2518" y="1934"/>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23" name="Line 375"/>
            <p:cNvSpPr>
              <a:spLocks noChangeShapeType="1"/>
            </p:cNvSpPr>
            <p:nvPr/>
          </p:nvSpPr>
          <p:spPr bwMode="auto">
            <a:xfrm>
              <a:off x="2590" y="1937"/>
              <a:ext cx="0" cy="273"/>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24" name="Line 376"/>
            <p:cNvSpPr>
              <a:spLocks noChangeShapeType="1"/>
            </p:cNvSpPr>
            <p:nvPr/>
          </p:nvSpPr>
          <p:spPr bwMode="auto">
            <a:xfrm>
              <a:off x="2657" y="1934"/>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25" name="Line 377"/>
            <p:cNvSpPr>
              <a:spLocks noChangeShapeType="1"/>
            </p:cNvSpPr>
            <p:nvPr/>
          </p:nvSpPr>
          <p:spPr bwMode="auto">
            <a:xfrm>
              <a:off x="2726" y="1934"/>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26" name="Line 378"/>
            <p:cNvSpPr>
              <a:spLocks noChangeShapeType="1"/>
            </p:cNvSpPr>
            <p:nvPr/>
          </p:nvSpPr>
          <p:spPr bwMode="auto">
            <a:xfrm>
              <a:off x="2799" y="1934"/>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27" name="Line 379"/>
            <p:cNvSpPr>
              <a:spLocks noChangeShapeType="1"/>
            </p:cNvSpPr>
            <p:nvPr/>
          </p:nvSpPr>
          <p:spPr bwMode="auto">
            <a:xfrm>
              <a:off x="2872" y="1937"/>
              <a:ext cx="0" cy="273"/>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28" name="Line 380"/>
            <p:cNvSpPr>
              <a:spLocks noChangeShapeType="1"/>
            </p:cNvSpPr>
            <p:nvPr/>
          </p:nvSpPr>
          <p:spPr bwMode="auto">
            <a:xfrm>
              <a:off x="2945"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29" name="Line 381"/>
            <p:cNvSpPr>
              <a:spLocks noChangeShapeType="1"/>
            </p:cNvSpPr>
            <p:nvPr/>
          </p:nvSpPr>
          <p:spPr bwMode="auto">
            <a:xfrm>
              <a:off x="3014"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30" name="Line 382"/>
            <p:cNvSpPr>
              <a:spLocks noChangeShapeType="1"/>
            </p:cNvSpPr>
            <p:nvPr/>
          </p:nvSpPr>
          <p:spPr bwMode="auto">
            <a:xfrm>
              <a:off x="3087"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31" name="Line 383"/>
            <p:cNvSpPr>
              <a:spLocks noChangeShapeType="1"/>
            </p:cNvSpPr>
            <p:nvPr/>
          </p:nvSpPr>
          <p:spPr bwMode="auto">
            <a:xfrm>
              <a:off x="3160" y="1934"/>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32" name="Line 384"/>
            <p:cNvSpPr>
              <a:spLocks noChangeShapeType="1"/>
            </p:cNvSpPr>
            <p:nvPr/>
          </p:nvSpPr>
          <p:spPr bwMode="auto">
            <a:xfrm>
              <a:off x="3226"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33" name="Line 385"/>
            <p:cNvSpPr>
              <a:spLocks noChangeShapeType="1"/>
            </p:cNvSpPr>
            <p:nvPr/>
          </p:nvSpPr>
          <p:spPr bwMode="auto">
            <a:xfrm>
              <a:off x="3296"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34" name="Line 386"/>
            <p:cNvSpPr>
              <a:spLocks noChangeShapeType="1"/>
            </p:cNvSpPr>
            <p:nvPr/>
          </p:nvSpPr>
          <p:spPr bwMode="auto">
            <a:xfrm>
              <a:off x="3368"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35" name="Line 387"/>
            <p:cNvSpPr>
              <a:spLocks noChangeShapeType="1"/>
            </p:cNvSpPr>
            <p:nvPr/>
          </p:nvSpPr>
          <p:spPr bwMode="auto">
            <a:xfrm>
              <a:off x="3441" y="1934"/>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36" name="Line 388"/>
            <p:cNvSpPr>
              <a:spLocks noChangeShapeType="1"/>
            </p:cNvSpPr>
            <p:nvPr/>
          </p:nvSpPr>
          <p:spPr bwMode="auto">
            <a:xfrm>
              <a:off x="3511"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37" name="Line 389"/>
            <p:cNvSpPr>
              <a:spLocks noChangeShapeType="1"/>
            </p:cNvSpPr>
            <p:nvPr/>
          </p:nvSpPr>
          <p:spPr bwMode="auto">
            <a:xfrm>
              <a:off x="3580"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38" name="Line 390"/>
            <p:cNvSpPr>
              <a:spLocks noChangeShapeType="1"/>
            </p:cNvSpPr>
            <p:nvPr/>
          </p:nvSpPr>
          <p:spPr bwMode="auto">
            <a:xfrm>
              <a:off x="3653"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39" name="Line 391"/>
            <p:cNvSpPr>
              <a:spLocks noChangeShapeType="1"/>
            </p:cNvSpPr>
            <p:nvPr/>
          </p:nvSpPr>
          <p:spPr bwMode="auto">
            <a:xfrm>
              <a:off x="3726" y="1934"/>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40" name="Line 392"/>
            <p:cNvSpPr>
              <a:spLocks noChangeShapeType="1"/>
            </p:cNvSpPr>
            <p:nvPr/>
          </p:nvSpPr>
          <p:spPr bwMode="auto">
            <a:xfrm>
              <a:off x="3792"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41" name="Line 393"/>
            <p:cNvSpPr>
              <a:spLocks noChangeShapeType="1"/>
            </p:cNvSpPr>
            <p:nvPr/>
          </p:nvSpPr>
          <p:spPr bwMode="auto">
            <a:xfrm>
              <a:off x="3862"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42" name="Line 394"/>
            <p:cNvSpPr>
              <a:spLocks noChangeShapeType="1"/>
            </p:cNvSpPr>
            <p:nvPr/>
          </p:nvSpPr>
          <p:spPr bwMode="auto">
            <a:xfrm>
              <a:off x="3935"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43" name="Line 395"/>
            <p:cNvSpPr>
              <a:spLocks noChangeShapeType="1"/>
            </p:cNvSpPr>
            <p:nvPr/>
          </p:nvSpPr>
          <p:spPr bwMode="auto">
            <a:xfrm>
              <a:off x="4007" y="1934"/>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44" name="Line 396"/>
            <p:cNvSpPr>
              <a:spLocks noChangeShapeType="1"/>
            </p:cNvSpPr>
            <p:nvPr/>
          </p:nvSpPr>
          <p:spPr bwMode="auto">
            <a:xfrm>
              <a:off x="4080" y="1926"/>
              <a:ext cx="0" cy="273"/>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45" name="Line 397"/>
            <p:cNvSpPr>
              <a:spLocks noChangeShapeType="1"/>
            </p:cNvSpPr>
            <p:nvPr/>
          </p:nvSpPr>
          <p:spPr bwMode="auto">
            <a:xfrm>
              <a:off x="4150" y="1926"/>
              <a:ext cx="0" cy="273"/>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46" name="Line 398"/>
            <p:cNvSpPr>
              <a:spLocks noChangeShapeType="1"/>
            </p:cNvSpPr>
            <p:nvPr/>
          </p:nvSpPr>
          <p:spPr bwMode="auto">
            <a:xfrm>
              <a:off x="4223" y="1926"/>
              <a:ext cx="0" cy="273"/>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47" name="Line 399"/>
            <p:cNvSpPr>
              <a:spLocks noChangeShapeType="1"/>
            </p:cNvSpPr>
            <p:nvPr/>
          </p:nvSpPr>
          <p:spPr bwMode="auto">
            <a:xfrm>
              <a:off x="4295"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48" name="Line 400"/>
            <p:cNvSpPr>
              <a:spLocks noChangeShapeType="1"/>
            </p:cNvSpPr>
            <p:nvPr/>
          </p:nvSpPr>
          <p:spPr bwMode="auto">
            <a:xfrm>
              <a:off x="4362" y="1926"/>
              <a:ext cx="0" cy="273"/>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49" name="Line 401"/>
            <p:cNvSpPr>
              <a:spLocks noChangeShapeType="1"/>
            </p:cNvSpPr>
            <p:nvPr/>
          </p:nvSpPr>
          <p:spPr bwMode="auto">
            <a:xfrm>
              <a:off x="4431" y="1926"/>
              <a:ext cx="0" cy="273"/>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50" name="Line 402"/>
            <p:cNvSpPr>
              <a:spLocks noChangeShapeType="1"/>
            </p:cNvSpPr>
            <p:nvPr/>
          </p:nvSpPr>
          <p:spPr bwMode="auto">
            <a:xfrm>
              <a:off x="4504" y="1926"/>
              <a:ext cx="0" cy="273"/>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51" name="Line 403"/>
            <p:cNvSpPr>
              <a:spLocks noChangeShapeType="1"/>
            </p:cNvSpPr>
            <p:nvPr/>
          </p:nvSpPr>
          <p:spPr bwMode="auto">
            <a:xfrm>
              <a:off x="4577"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52" name="Line 404"/>
            <p:cNvSpPr>
              <a:spLocks noChangeShapeType="1"/>
            </p:cNvSpPr>
            <p:nvPr/>
          </p:nvSpPr>
          <p:spPr bwMode="auto">
            <a:xfrm>
              <a:off x="4650"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53" name="Line 405"/>
            <p:cNvSpPr>
              <a:spLocks noChangeShapeType="1"/>
            </p:cNvSpPr>
            <p:nvPr/>
          </p:nvSpPr>
          <p:spPr bwMode="auto">
            <a:xfrm>
              <a:off x="4719"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54" name="Line 406"/>
            <p:cNvSpPr>
              <a:spLocks noChangeShapeType="1"/>
            </p:cNvSpPr>
            <p:nvPr/>
          </p:nvSpPr>
          <p:spPr bwMode="auto">
            <a:xfrm>
              <a:off x="4792"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55" name="Line 407"/>
            <p:cNvSpPr>
              <a:spLocks noChangeShapeType="1"/>
            </p:cNvSpPr>
            <p:nvPr/>
          </p:nvSpPr>
          <p:spPr bwMode="auto">
            <a:xfrm>
              <a:off x="4865" y="1934"/>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56" name="Line 408"/>
            <p:cNvSpPr>
              <a:spLocks noChangeShapeType="1"/>
            </p:cNvSpPr>
            <p:nvPr/>
          </p:nvSpPr>
          <p:spPr bwMode="auto">
            <a:xfrm>
              <a:off x="4931"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57" name="Line 409"/>
            <p:cNvSpPr>
              <a:spLocks noChangeShapeType="1"/>
            </p:cNvSpPr>
            <p:nvPr/>
          </p:nvSpPr>
          <p:spPr bwMode="auto">
            <a:xfrm>
              <a:off x="5001"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58" name="Line 410"/>
            <p:cNvSpPr>
              <a:spLocks noChangeShapeType="1"/>
            </p:cNvSpPr>
            <p:nvPr/>
          </p:nvSpPr>
          <p:spPr bwMode="auto">
            <a:xfrm>
              <a:off x="5074"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59" name="Line 411"/>
            <p:cNvSpPr>
              <a:spLocks noChangeShapeType="1"/>
            </p:cNvSpPr>
            <p:nvPr/>
          </p:nvSpPr>
          <p:spPr bwMode="auto">
            <a:xfrm>
              <a:off x="5146" y="1934"/>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60" name="Line 412"/>
            <p:cNvSpPr>
              <a:spLocks noChangeShapeType="1"/>
            </p:cNvSpPr>
            <p:nvPr/>
          </p:nvSpPr>
          <p:spPr bwMode="auto">
            <a:xfrm>
              <a:off x="5209"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61" name="Line 413"/>
            <p:cNvSpPr>
              <a:spLocks noChangeShapeType="1"/>
            </p:cNvSpPr>
            <p:nvPr/>
          </p:nvSpPr>
          <p:spPr bwMode="auto">
            <a:xfrm>
              <a:off x="5279"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62" name="Line 414"/>
            <p:cNvSpPr>
              <a:spLocks noChangeShapeType="1"/>
            </p:cNvSpPr>
            <p:nvPr/>
          </p:nvSpPr>
          <p:spPr bwMode="auto">
            <a:xfrm>
              <a:off x="5352"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63" name="Line 415"/>
            <p:cNvSpPr>
              <a:spLocks noChangeShapeType="1"/>
            </p:cNvSpPr>
            <p:nvPr/>
          </p:nvSpPr>
          <p:spPr bwMode="auto">
            <a:xfrm>
              <a:off x="5424" y="193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64" name="Line 416"/>
            <p:cNvSpPr>
              <a:spLocks noChangeShapeType="1"/>
            </p:cNvSpPr>
            <p:nvPr/>
          </p:nvSpPr>
          <p:spPr bwMode="auto">
            <a:xfrm>
              <a:off x="5491" y="1926"/>
              <a:ext cx="0" cy="273"/>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65" name="Rectangle 417" descr="Oak"/>
            <p:cNvSpPr>
              <a:spLocks noChangeArrowheads="1"/>
            </p:cNvSpPr>
            <p:nvPr/>
          </p:nvSpPr>
          <p:spPr bwMode="auto">
            <a:xfrm>
              <a:off x="1078" y="1930"/>
              <a:ext cx="55"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466" name="Rectangle 418" descr="Oak"/>
            <p:cNvSpPr>
              <a:spLocks noChangeArrowheads="1"/>
            </p:cNvSpPr>
            <p:nvPr/>
          </p:nvSpPr>
          <p:spPr bwMode="auto">
            <a:xfrm>
              <a:off x="1567" y="1930"/>
              <a:ext cx="56"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467" name="Rectangle 419" descr="Oak"/>
            <p:cNvSpPr>
              <a:spLocks noChangeArrowheads="1"/>
            </p:cNvSpPr>
            <p:nvPr/>
          </p:nvSpPr>
          <p:spPr bwMode="auto">
            <a:xfrm>
              <a:off x="2071" y="1930"/>
              <a:ext cx="55"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468" name="Rectangle 420" descr="Oak"/>
            <p:cNvSpPr>
              <a:spLocks noChangeArrowheads="1"/>
            </p:cNvSpPr>
            <p:nvPr/>
          </p:nvSpPr>
          <p:spPr bwMode="auto">
            <a:xfrm>
              <a:off x="2561" y="1926"/>
              <a:ext cx="55"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469" name="Rectangle 421" descr="Oak"/>
            <p:cNvSpPr>
              <a:spLocks noChangeArrowheads="1"/>
            </p:cNvSpPr>
            <p:nvPr/>
          </p:nvSpPr>
          <p:spPr bwMode="auto">
            <a:xfrm>
              <a:off x="3074" y="1926"/>
              <a:ext cx="55"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470" name="Rectangle 422" descr="Oak"/>
            <p:cNvSpPr>
              <a:spLocks noChangeArrowheads="1"/>
            </p:cNvSpPr>
            <p:nvPr/>
          </p:nvSpPr>
          <p:spPr bwMode="auto">
            <a:xfrm>
              <a:off x="3557" y="1930"/>
              <a:ext cx="55"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471" name="Rectangle 423" descr="Oak"/>
            <p:cNvSpPr>
              <a:spLocks noChangeArrowheads="1"/>
            </p:cNvSpPr>
            <p:nvPr/>
          </p:nvSpPr>
          <p:spPr bwMode="auto">
            <a:xfrm>
              <a:off x="4070" y="1930"/>
              <a:ext cx="55"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472" name="Rectangle 424" descr="Oak"/>
            <p:cNvSpPr>
              <a:spLocks noChangeArrowheads="1"/>
            </p:cNvSpPr>
            <p:nvPr/>
          </p:nvSpPr>
          <p:spPr bwMode="auto">
            <a:xfrm>
              <a:off x="4603" y="1926"/>
              <a:ext cx="56"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473" name="Rectangle 425" descr="Oak"/>
            <p:cNvSpPr>
              <a:spLocks noChangeArrowheads="1"/>
            </p:cNvSpPr>
            <p:nvPr/>
          </p:nvSpPr>
          <p:spPr bwMode="auto">
            <a:xfrm>
              <a:off x="5067" y="1926"/>
              <a:ext cx="55"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474" name="Rectangle 426" descr="Oak"/>
            <p:cNvSpPr>
              <a:spLocks noChangeArrowheads="1"/>
            </p:cNvSpPr>
            <p:nvPr/>
          </p:nvSpPr>
          <p:spPr bwMode="auto">
            <a:xfrm>
              <a:off x="5451" y="1926"/>
              <a:ext cx="55"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475" name="Freeform 427" descr="Oak"/>
            <p:cNvSpPr>
              <a:spLocks/>
            </p:cNvSpPr>
            <p:nvPr/>
          </p:nvSpPr>
          <p:spPr bwMode="auto">
            <a:xfrm>
              <a:off x="4656" y="2206"/>
              <a:ext cx="1209" cy="174"/>
            </a:xfrm>
            <a:custGeom>
              <a:avLst/>
              <a:gdLst/>
              <a:ahLst/>
              <a:cxnLst>
                <a:cxn ang="0">
                  <a:pos x="3" y="0"/>
                </a:cxn>
                <a:cxn ang="0">
                  <a:pos x="129" y="0"/>
                </a:cxn>
                <a:cxn ang="0">
                  <a:pos x="129" y="93"/>
                </a:cxn>
                <a:cxn ang="0">
                  <a:pos x="258" y="93"/>
                </a:cxn>
                <a:cxn ang="0">
                  <a:pos x="258" y="186"/>
                </a:cxn>
                <a:cxn ang="0">
                  <a:pos x="387" y="186"/>
                </a:cxn>
                <a:cxn ang="0">
                  <a:pos x="387" y="282"/>
                </a:cxn>
                <a:cxn ang="0">
                  <a:pos x="513" y="282"/>
                </a:cxn>
                <a:cxn ang="0">
                  <a:pos x="513" y="372"/>
                </a:cxn>
                <a:cxn ang="0">
                  <a:pos x="645" y="372"/>
                </a:cxn>
                <a:cxn ang="0">
                  <a:pos x="642" y="468"/>
                </a:cxn>
                <a:cxn ang="0">
                  <a:pos x="771" y="468"/>
                </a:cxn>
                <a:cxn ang="0">
                  <a:pos x="771" y="564"/>
                </a:cxn>
                <a:cxn ang="0">
                  <a:pos x="1095" y="564"/>
                </a:cxn>
                <a:cxn ang="0">
                  <a:pos x="1095" y="648"/>
                </a:cxn>
                <a:cxn ang="0">
                  <a:pos x="765" y="648"/>
                </a:cxn>
                <a:cxn ang="0">
                  <a:pos x="0" y="78"/>
                </a:cxn>
                <a:cxn ang="0">
                  <a:pos x="3" y="0"/>
                </a:cxn>
              </a:cxnLst>
              <a:rect l="0" t="0" r="r" b="b"/>
              <a:pathLst>
                <a:path w="1095" h="648">
                  <a:moveTo>
                    <a:pt x="3" y="0"/>
                  </a:moveTo>
                  <a:lnTo>
                    <a:pt x="129" y="0"/>
                  </a:lnTo>
                  <a:lnTo>
                    <a:pt x="129" y="93"/>
                  </a:lnTo>
                  <a:lnTo>
                    <a:pt x="258" y="93"/>
                  </a:lnTo>
                  <a:lnTo>
                    <a:pt x="258" y="186"/>
                  </a:lnTo>
                  <a:lnTo>
                    <a:pt x="387" y="186"/>
                  </a:lnTo>
                  <a:lnTo>
                    <a:pt x="387" y="282"/>
                  </a:lnTo>
                  <a:lnTo>
                    <a:pt x="513" y="282"/>
                  </a:lnTo>
                  <a:lnTo>
                    <a:pt x="513" y="372"/>
                  </a:lnTo>
                  <a:lnTo>
                    <a:pt x="645" y="372"/>
                  </a:lnTo>
                  <a:lnTo>
                    <a:pt x="642" y="468"/>
                  </a:lnTo>
                  <a:lnTo>
                    <a:pt x="771" y="468"/>
                  </a:lnTo>
                  <a:lnTo>
                    <a:pt x="771" y="564"/>
                  </a:lnTo>
                  <a:lnTo>
                    <a:pt x="1095" y="564"/>
                  </a:lnTo>
                  <a:lnTo>
                    <a:pt x="1095" y="648"/>
                  </a:lnTo>
                  <a:lnTo>
                    <a:pt x="765" y="648"/>
                  </a:lnTo>
                  <a:lnTo>
                    <a:pt x="0" y="78"/>
                  </a:lnTo>
                  <a:lnTo>
                    <a:pt x="3" y="0"/>
                  </a:lnTo>
                  <a:close/>
                </a:path>
              </a:pathLst>
            </a:custGeom>
            <a:noFill/>
            <a:ln w="9525">
              <a:solidFill>
                <a:srgbClr val="00CCFF"/>
              </a:solidFill>
              <a:round/>
              <a:headEnd/>
              <a:tailEnd/>
            </a:ln>
            <a:effectLst/>
          </p:spPr>
          <p:txBody>
            <a:bodyPr lIns="2" tIns="1" rIns="2" bIns="1">
              <a:spAutoFit/>
            </a:bodyPr>
            <a:lstStyle/>
            <a:p>
              <a:endParaRPr lang="en-US"/>
            </a:p>
          </p:txBody>
        </p:sp>
        <p:sp>
          <p:nvSpPr>
            <p:cNvPr id="2476" name="Rectangle 428" descr="Oak"/>
            <p:cNvSpPr>
              <a:spLocks noChangeArrowheads="1"/>
            </p:cNvSpPr>
            <p:nvPr/>
          </p:nvSpPr>
          <p:spPr bwMode="auto">
            <a:xfrm>
              <a:off x="4223" y="2206"/>
              <a:ext cx="433"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477" name="Rectangle 429" descr="Oak"/>
            <p:cNvSpPr>
              <a:spLocks noChangeArrowheads="1"/>
            </p:cNvSpPr>
            <p:nvPr/>
          </p:nvSpPr>
          <p:spPr bwMode="auto">
            <a:xfrm>
              <a:off x="4229" y="1926"/>
              <a:ext cx="55"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478" name="Rectangle 430" descr="Oak"/>
            <p:cNvSpPr>
              <a:spLocks noChangeArrowheads="1"/>
            </p:cNvSpPr>
            <p:nvPr/>
          </p:nvSpPr>
          <p:spPr bwMode="auto">
            <a:xfrm>
              <a:off x="4226" y="1878"/>
              <a:ext cx="434"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479" name="Rectangle 431" descr="Oak"/>
            <p:cNvSpPr>
              <a:spLocks noChangeArrowheads="1"/>
            </p:cNvSpPr>
            <p:nvPr/>
          </p:nvSpPr>
          <p:spPr bwMode="auto">
            <a:xfrm>
              <a:off x="5815" y="2669"/>
              <a:ext cx="49"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480" name="Rectangle 432" descr="Oak"/>
            <p:cNvSpPr>
              <a:spLocks noChangeArrowheads="1"/>
            </p:cNvSpPr>
            <p:nvPr/>
          </p:nvSpPr>
          <p:spPr bwMode="auto">
            <a:xfrm>
              <a:off x="5515" y="2661"/>
              <a:ext cx="49"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481" name="Rectangle 433" descr="Oak"/>
            <p:cNvSpPr>
              <a:spLocks noChangeArrowheads="1"/>
            </p:cNvSpPr>
            <p:nvPr/>
          </p:nvSpPr>
          <p:spPr bwMode="auto">
            <a:xfrm>
              <a:off x="5121" y="2322"/>
              <a:ext cx="49"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482" name="Freeform 434" descr="Oak"/>
            <p:cNvSpPr>
              <a:spLocks/>
            </p:cNvSpPr>
            <p:nvPr/>
          </p:nvSpPr>
          <p:spPr bwMode="auto">
            <a:xfrm>
              <a:off x="4656" y="1878"/>
              <a:ext cx="1232" cy="174"/>
            </a:xfrm>
            <a:custGeom>
              <a:avLst/>
              <a:gdLst/>
              <a:ahLst/>
              <a:cxnLst>
                <a:cxn ang="0">
                  <a:pos x="0" y="0"/>
                </a:cxn>
                <a:cxn ang="0">
                  <a:pos x="804" y="594"/>
                </a:cxn>
                <a:cxn ang="0">
                  <a:pos x="1116" y="594"/>
                </a:cxn>
                <a:cxn ang="0">
                  <a:pos x="1116" y="639"/>
                </a:cxn>
                <a:cxn ang="0">
                  <a:pos x="798" y="639"/>
                </a:cxn>
                <a:cxn ang="0">
                  <a:pos x="0" y="48"/>
                </a:cxn>
                <a:cxn ang="0">
                  <a:pos x="0" y="0"/>
                </a:cxn>
              </a:cxnLst>
              <a:rect l="0" t="0" r="r" b="b"/>
              <a:pathLst>
                <a:path w="1116" h="639">
                  <a:moveTo>
                    <a:pt x="0" y="0"/>
                  </a:moveTo>
                  <a:lnTo>
                    <a:pt x="804" y="594"/>
                  </a:lnTo>
                  <a:lnTo>
                    <a:pt x="1116" y="594"/>
                  </a:lnTo>
                  <a:lnTo>
                    <a:pt x="1116" y="639"/>
                  </a:lnTo>
                  <a:lnTo>
                    <a:pt x="798" y="639"/>
                  </a:lnTo>
                  <a:lnTo>
                    <a:pt x="0" y="48"/>
                  </a:lnTo>
                  <a:lnTo>
                    <a:pt x="0" y="0"/>
                  </a:lnTo>
                  <a:close/>
                </a:path>
              </a:pathLst>
            </a:custGeom>
            <a:noFill/>
            <a:ln w="9525">
              <a:solidFill>
                <a:srgbClr val="00CCFF"/>
              </a:solidFill>
              <a:round/>
              <a:headEnd/>
              <a:tailEnd/>
            </a:ln>
            <a:effectLst/>
          </p:spPr>
          <p:txBody>
            <a:bodyPr lIns="2" tIns="1" rIns="2" bIns="1">
              <a:spAutoFit/>
            </a:bodyPr>
            <a:lstStyle/>
            <a:p>
              <a:endParaRPr lang="en-US"/>
            </a:p>
          </p:txBody>
        </p:sp>
        <p:sp>
          <p:nvSpPr>
            <p:cNvPr id="2483" name="Rectangle 435" descr="Walnut"/>
            <p:cNvSpPr>
              <a:spLocks noChangeArrowheads="1"/>
            </p:cNvSpPr>
            <p:nvPr/>
          </p:nvSpPr>
          <p:spPr bwMode="auto">
            <a:xfrm>
              <a:off x="5506" y="3014"/>
              <a:ext cx="60"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484" name="Rectangle 436" descr="Walnut"/>
            <p:cNvSpPr>
              <a:spLocks noChangeArrowheads="1"/>
            </p:cNvSpPr>
            <p:nvPr/>
          </p:nvSpPr>
          <p:spPr bwMode="auto">
            <a:xfrm>
              <a:off x="5801" y="3014"/>
              <a:ext cx="59"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485" name="Rectangle 437" descr="Walnut"/>
            <p:cNvSpPr>
              <a:spLocks noChangeArrowheads="1"/>
            </p:cNvSpPr>
            <p:nvPr/>
          </p:nvSpPr>
          <p:spPr bwMode="auto">
            <a:xfrm>
              <a:off x="4226" y="2301"/>
              <a:ext cx="60"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486" name="Rectangle 438" descr="Walnut"/>
            <p:cNvSpPr>
              <a:spLocks noChangeArrowheads="1"/>
            </p:cNvSpPr>
            <p:nvPr/>
          </p:nvSpPr>
          <p:spPr bwMode="auto">
            <a:xfrm>
              <a:off x="4597" y="2301"/>
              <a:ext cx="59"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487" name="Line 439"/>
            <p:cNvSpPr>
              <a:spLocks noChangeShapeType="1"/>
            </p:cNvSpPr>
            <p:nvPr/>
          </p:nvSpPr>
          <p:spPr bwMode="auto">
            <a:xfrm>
              <a:off x="4706" y="1978"/>
              <a:ext cx="0" cy="273"/>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88" name="Line 440"/>
            <p:cNvSpPr>
              <a:spLocks noChangeShapeType="1"/>
            </p:cNvSpPr>
            <p:nvPr/>
          </p:nvSpPr>
          <p:spPr bwMode="auto">
            <a:xfrm>
              <a:off x="4766" y="2023"/>
              <a:ext cx="0" cy="273"/>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89" name="Line 441"/>
            <p:cNvSpPr>
              <a:spLocks noChangeShapeType="1"/>
            </p:cNvSpPr>
            <p:nvPr/>
          </p:nvSpPr>
          <p:spPr bwMode="auto">
            <a:xfrm>
              <a:off x="4835" y="2090"/>
              <a:ext cx="0" cy="273"/>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90" name="Line 442"/>
            <p:cNvSpPr>
              <a:spLocks noChangeShapeType="1"/>
            </p:cNvSpPr>
            <p:nvPr/>
          </p:nvSpPr>
          <p:spPr bwMode="auto">
            <a:xfrm>
              <a:off x="4901" y="2143"/>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91" name="Line 443"/>
            <p:cNvSpPr>
              <a:spLocks noChangeShapeType="1"/>
            </p:cNvSpPr>
            <p:nvPr/>
          </p:nvSpPr>
          <p:spPr bwMode="auto">
            <a:xfrm>
              <a:off x="4971" y="2202"/>
              <a:ext cx="0" cy="273"/>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92" name="Line 444"/>
            <p:cNvSpPr>
              <a:spLocks noChangeShapeType="1"/>
            </p:cNvSpPr>
            <p:nvPr/>
          </p:nvSpPr>
          <p:spPr bwMode="auto">
            <a:xfrm>
              <a:off x="5030" y="2251"/>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93" name="Line 445"/>
            <p:cNvSpPr>
              <a:spLocks noChangeShapeType="1"/>
            </p:cNvSpPr>
            <p:nvPr/>
          </p:nvSpPr>
          <p:spPr bwMode="auto">
            <a:xfrm>
              <a:off x="5090" y="2296"/>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94" name="Line 446"/>
            <p:cNvSpPr>
              <a:spLocks noChangeShapeType="1"/>
            </p:cNvSpPr>
            <p:nvPr/>
          </p:nvSpPr>
          <p:spPr bwMode="auto">
            <a:xfrm>
              <a:off x="5226" y="2415"/>
              <a:ext cx="0" cy="273"/>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95" name="Line 447"/>
            <p:cNvSpPr>
              <a:spLocks noChangeShapeType="1"/>
            </p:cNvSpPr>
            <p:nvPr/>
          </p:nvSpPr>
          <p:spPr bwMode="auto">
            <a:xfrm>
              <a:off x="5295" y="2475"/>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96" name="Line 448"/>
            <p:cNvSpPr>
              <a:spLocks noChangeShapeType="1"/>
            </p:cNvSpPr>
            <p:nvPr/>
          </p:nvSpPr>
          <p:spPr bwMode="auto">
            <a:xfrm>
              <a:off x="5362" y="2520"/>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97" name="Line 449"/>
            <p:cNvSpPr>
              <a:spLocks noChangeShapeType="1"/>
            </p:cNvSpPr>
            <p:nvPr/>
          </p:nvSpPr>
          <p:spPr bwMode="auto">
            <a:xfrm>
              <a:off x="5421" y="2572"/>
              <a:ext cx="0" cy="27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98" name="Line 450"/>
            <p:cNvSpPr>
              <a:spLocks noChangeShapeType="1"/>
            </p:cNvSpPr>
            <p:nvPr/>
          </p:nvSpPr>
          <p:spPr bwMode="auto">
            <a:xfrm>
              <a:off x="5491" y="2631"/>
              <a:ext cx="0" cy="273"/>
            </a:xfrm>
            <a:prstGeom prst="line">
              <a:avLst/>
            </a:prstGeom>
            <a:noFill/>
            <a:ln w="38100">
              <a:solidFill>
                <a:srgbClr val="00CCFF"/>
              </a:solidFill>
              <a:round/>
              <a:headEnd/>
              <a:tailEnd/>
            </a:ln>
            <a:effectLst/>
          </p:spPr>
          <p:txBody>
            <a:bodyPr lIns="2" tIns="1" rIns="2" bIns="1">
              <a:spAutoFit/>
            </a:bodyPr>
            <a:lstStyle/>
            <a:p>
              <a:endParaRPr lang="en-US"/>
            </a:p>
          </p:txBody>
        </p:sp>
        <p:sp>
          <p:nvSpPr>
            <p:cNvPr id="2499" name="Line 451"/>
            <p:cNvSpPr>
              <a:spLocks noChangeShapeType="1"/>
            </p:cNvSpPr>
            <p:nvPr/>
          </p:nvSpPr>
          <p:spPr bwMode="auto">
            <a:xfrm>
              <a:off x="5620" y="2676"/>
              <a:ext cx="0" cy="228"/>
            </a:xfrm>
            <a:prstGeom prst="line">
              <a:avLst/>
            </a:prstGeom>
            <a:noFill/>
            <a:ln w="38100">
              <a:solidFill>
                <a:srgbClr val="00CCFF"/>
              </a:solidFill>
              <a:round/>
              <a:headEnd/>
              <a:tailEnd/>
            </a:ln>
            <a:effectLst/>
          </p:spPr>
          <p:txBody>
            <a:bodyPr lIns="2" tIns="1" rIns="2" bIns="1">
              <a:spAutoFit/>
            </a:bodyPr>
            <a:lstStyle/>
            <a:p>
              <a:endParaRPr lang="en-US"/>
            </a:p>
          </p:txBody>
        </p:sp>
        <p:sp>
          <p:nvSpPr>
            <p:cNvPr id="2500" name="Line 452"/>
            <p:cNvSpPr>
              <a:spLocks noChangeShapeType="1"/>
            </p:cNvSpPr>
            <p:nvPr/>
          </p:nvSpPr>
          <p:spPr bwMode="auto">
            <a:xfrm>
              <a:off x="5689" y="2676"/>
              <a:ext cx="0" cy="232"/>
            </a:xfrm>
            <a:prstGeom prst="line">
              <a:avLst/>
            </a:prstGeom>
            <a:noFill/>
            <a:ln w="38100">
              <a:solidFill>
                <a:srgbClr val="00CCFF"/>
              </a:solidFill>
              <a:round/>
              <a:headEnd/>
              <a:tailEnd/>
            </a:ln>
            <a:effectLst/>
          </p:spPr>
          <p:txBody>
            <a:bodyPr lIns="2" tIns="1" rIns="2" bIns="1">
              <a:spAutoFit/>
            </a:bodyPr>
            <a:lstStyle/>
            <a:p>
              <a:endParaRPr lang="en-US"/>
            </a:p>
          </p:txBody>
        </p:sp>
        <p:sp>
          <p:nvSpPr>
            <p:cNvPr id="2501" name="Line 453"/>
            <p:cNvSpPr>
              <a:spLocks noChangeShapeType="1"/>
            </p:cNvSpPr>
            <p:nvPr/>
          </p:nvSpPr>
          <p:spPr bwMode="auto">
            <a:xfrm>
              <a:off x="5762" y="2676"/>
              <a:ext cx="0" cy="228"/>
            </a:xfrm>
            <a:prstGeom prst="line">
              <a:avLst/>
            </a:prstGeom>
            <a:noFill/>
            <a:ln w="38100">
              <a:solidFill>
                <a:srgbClr val="00CCFF"/>
              </a:solidFill>
              <a:round/>
              <a:headEnd/>
              <a:tailEnd/>
            </a:ln>
            <a:effectLst/>
          </p:spPr>
          <p:txBody>
            <a:bodyPr lIns="2" tIns="1" rIns="2" bIns="1">
              <a:spAutoFit/>
            </a:bodyPr>
            <a:lstStyle/>
            <a:p>
              <a:endParaRPr lang="en-US"/>
            </a:p>
          </p:txBody>
        </p:sp>
        <p:grpSp>
          <p:nvGrpSpPr>
            <p:cNvPr id="4" name="Group 454"/>
            <p:cNvGrpSpPr>
              <a:grpSpLocks/>
            </p:cNvGrpSpPr>
            <p:nvPr/>
          </p:nvGrpSpPr>
          <p:grpSpPr bwMode="auto">
            <a:xfrm flipH="1">
              <a:off x="233" y="1887"/>
              <a:ext cx="1665" cy="1310"/>
              <a:chOff x="1923" y="1392"/>
              <a:chExt cx="1509" cy="1053"/>
            </a:xfrm>
          </p:grpSpPr>
          <p:sp>
            <p:nvSpPr>
              <p:cNvPr id="2503" name="Rectangle 455" descr="Oak"/>
              <p:cNvSpPr>
                <a:spLocks noChangeArrowheads="1"/>
              </p:cNvSpPr>
              <p:nvPr/>
            </p:nvSpPr>
            <p:spPr bwMode="auto">
              <a:xfrm>
                <a:off x="3096" y="2298"/>
                <a:ext cx="282" cy="140"/>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504" name="Line 456"/>
              <p:cNvSpPr>
                <a:spLocks noChangeShapeType="1"/>
              </p:cNvSpPr>
              <p:nvPr/>
            </p:nvSpPr>
            <p:spPr bwMode="auto">
              <a:xfrm>
                <a:off x="2049" y="1431"/>
                <a:ext cx="0" cy="219"/>
              </a:xfrm>
              <a:prstGeom prst="line">
                <a:avLst/>
              </a:prstGeom>
              <a:noFill/>
              <a:ln w="38100">
                <a:solidFill>
                  <a:srgbClr val="00CCFF"/>
                </a:solidFill>
                <a:round/>
                <a:headEnd/>
                <a:tailEnd/>
              </a:ln>
              <a:effectLst/>
            </p:spPr>
            <p:txBody>
              <a:bodyPr lIns="2" tIns="1" rIns="2" bIns="1">
                <a:spAutoFit/>
              </a:bodyPr>
              <a:lstStyle/>
              <a:p>
                <a:endParaRPr lang="en-US"/>
              </a:p>
            </p:txBody>
          </p:sp>
          <p:sp>
            <p:nvSpPr>
              <p:cNvPr id="2505" name="Line 457"/>
              <p:cNvSpPr>
                <a:spLocks noChangeShapeType="1"/>
              </p:cNvSpPr>
              <p:nvPr/>
            </p:nvSpPr>
            <p:spPr bwMode="auto">
              <a:xfrm>
                <a:off x="2112" y="1431"/>
                <a:ext cx="0" cy="219"/>
              </a:xfrm>
              <a:prstGeom prst="line">
                <a:avLst/>
              </a:prstGeom>
              <a:noFill/>
              <a:ln w="38100">
                <a:solidFill>
                  <a:srgbClr val="00CCFF"/>
                </a:solidFill>
                <a:round/>
                <a:headEnd/>
                <a:tailEnd/>
              </a:ln>
              <a:effectLst/>
            </p:spPr>
            <p:txBody>
              <a:bodyPr lIns="2" tIns="1" rIns="2" bIns="1">
                <a:spAutoFit/>
              </a:bodyPr>
              <a:lstStyle/>
              <a:p>
                <a:endParaRPr lang="en-US"/>
              </a:p>
            </p:txBody>
          </p:sp>
          <p:sp>
            <p:nvSpPr>
              <p:cNvPr id="2506" name="Line 458"/>
              <p:cNvSpPr>
                <a:spLocks noChangeShapeType="1"/>
              </p:cNvSpPr>
              <p:nvPr/>
            </p:nvSpPr>
            <p:spPr bwMode="auto">
              <a:xfrm>
                <a:off x="2178" y="1431"/>
                <a:ext cx="0" cy="219"/>
              </a:xfrm>
              <a:prstGeom prst="line">
                <a:avLst/>
              </a:prstGeom>
              <a:noFill/>
              <a:ln w="38100">
                <a:solidFill>
                  <a:srgbClr val="00CCFF"/>
                </a:solidFill>
                <a:round/>
                <a:headEnd/>
                <a:tailEnd/>
              </a:ln>
              <a:effectLst/>
            </p:spPr>
            <p:txBody>
              <a:bodyPr lIns="2" tIns="1" rIns="2" bIns="1">
                <a:spAutoFit/>
              </a:bodyPr>
              <a:lstStyle/>
              <a:p>
                <a:endParaRPr lang="en-US"/>
              </a:p>
            </p:txBody>
          </p:sp>
          <p:sp>
            <p:nvSpPr>
              <p:cNvPr id="2507" name="Line 459"/>
              <p:cNvSpPr>
                <a:spLocks noChangeShapeType="1"/>
              </p:cNvSpPr>
              <p:nvPr/>
            </p:nvSpPr>
            <p:spPr bwMode="auto">
              <a:xfrm>
                <a:off x="2244" y="1434"/>
                <a:ext cx="0" cy="219"/>
              </a:xfrm>
              <a:prstGeom prst="line">
                <a:avLst/>
              </a:prstGeom>
              <a:noFill/>
              <a:ln w="38100">
                <a:solidFill>
                  <a:srgbClr val="00CCFF"/>
                </a:solidFill>
                <a:round/>
                <a:headEnd/>
                <a:tailEnd/>
              </a:ln>
              <a:effectLst/>
            </p:spPr>
            <p:txBody>
              <a:bodyPr lIns="2" tIns="1" rIns="2" bIns="1">
                <a:spAutoFit/>
              </a:bodyPr>
              <a:lstStyle/>
              <a:p>
                <a:endParaRPr lang="en-US"/>
              </a:p>
            </p:txBody>
          </p:sp>
          <p:sp>
            <p:nvSpPr>
              <p:cNvPr id="2508" name="Line 460"/>
              <p:cNvSpPr>
                <a:spLocks noChangeShapeType="1"/>
              </p:cNvSpPr>
              <p:nvPr/>
            </p:nvSpPr>
            <p:spPr bwMode="auto">
              <a:xfrm>
                <a:off x="2310" y="1434"/>
                <a:ext cx="0" cy="219"/>
              </a:xfrm>
              <a:prstGeom prst="line">
                <a:avLst/>
              </a:prstGeom>
              <a:noFill/>
              <a:ln w="38100">
                <a:solidFill>
                  <a:srgbClr val="00CCFF"/>
                </a:solidFill>
                <a:round/>
                <a:headEnd/>
                <a:tailEnd/>
              </a:ln>
              <a:effectLst/>
            </p:spPr>
            <p:txBody>
              <a:bodyPr lIns="2" tIns="1" rIns="2" bIns="1">
                <a:spAutoFit/>
              </a:bodyPr>
              <a:lstStyle/>
              <a:p>
                <a:endParaRPr lang="en-US"/>
              </a:p>
            </p:txBody>
          </p:sp>
          <p:sp>
            <p:nvSpPr>
              <p:cNvPr id="2509" name="Line 461"/>
              <p:cNvSpPr>
                <a:spLocks noChangeShapeType="1"/>
              </p:cNvSpPr>
              <p:nvPr/>
            </p:nvSpPr>
            <p:spPr bwMode="auto">
              <a:xfrm>
                <a:off x="2373" y="1434"/>
                <a:ext cx="0" cy="219"/>
              </a:xfrm>
              <a:prstGeom prst="line">
                <a:avLst/>
              </a:prstGeom>
              <a:noFill/>
              <a:ln w="38100">
                <a:solidFill>
                  <a:srgbClr val="00CCFF"/>
                </a:solidFill>
                <a:round/>
                <a:headEnd/>
                <a:tailEnd/>
              </a:ln>
              <a:effectLst/>
            </p:spPr>
            <p:txBody>
              <a:bodyPr lIns="2" tIns="1" rIns="2" bIns="1">
                <a:spAutoFit/>
              </a:bodyPr>
              <a:lstStyle/>
              <a:p>
                <a:endParaRPr lang="en-US"/>
              </a:p>
            </p:txBody>
          </p:sp>
          <p:sp>
            <p:nvSpPr>
              <p:cNvPr id="2510" name="Rectangle 462" descr="Oak"/>
              <p:cNvSpPr>
                <a:spLocks noChangeArrowheads="1"/>
              </p:cNvSpPr>
              <p:nvPr/>
            </p:nvSpPr>
            <p:spPr bwMode="auto">
              <a:xfrm>
                <a:off x="2268" y="1431"/>
                <a:ext cx="50" cy="140"/>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511" name="Freeform 463" descr="Oak"/>
              <p:cNvSpPr>
                <a:spLocks/>
              </p:cNvSpPr>
              <p:nvPr/>
            </p:nvSpPr>
            <p:spPr bwMode="auto">
              <a:xfrm>
                <a:off x="2316" y="1656"/>
                <a:ext cx="1095" cy="140"/>
              </a:xfrm>
              <a:custGeom>
                <a:avLst/>
                <a:gdLst/>
                <a:ahLst/>
                <a:cxnLst>
                  <a:cxn ang="0">
                    <a:pos x="3" y="0"/>
                  </a:cxn>
                  <a:cxn ang="0">
                    <a:pos x="129" y="0"/>
                  </a:cxn>
                  <a:cxn ang="0">
                    <a:pos x="129" y="93"/>
                  </a:cxn>
                  <a:cxn ang="0">
                    <a:pos x="258" y="93"/>
                  </a:cxn>
                  <a:cxn ang="0">
                    <a:pos x="258" y="186"/>
                  </a:cxn>
                  <a:cxn ang="0">
                    <a:pos x="387" y="186"/>
                  </a:cxn>
                  <a:cxn ang="0">
                    <a:pos x="387" y="282"/>
                  </a:cxn>
                  <a:cxn ang="0">
                    <a:pos x="513" y="282"/>
                  </a:cxn>
                  <a:cxn ang="0">
                    <a:pos x="513" y="372"/>
                  </a:cxn>
                  <a:cxn ang="0">
                    <a:pos x="645" y="372"/>
                  </a:cxn>
                  <a:cxn ang="0">
                    <a:pos x="642" y="468"/>
                  </a:cxn>
                  <a:cxn ang="0">
                    <a:pos x="771" y="468"/>
                  </a:cxn>
                  <a:cxn ang="0">
                    <a:pos x="771" y="564"/>
                  </a:cxn>
                  <a:cxn ang="0">
                    <a:pos x="1095" y="564"/>
                  </a:cxn>
                  <a:cxn ang="0">
                    <a:pos x="1095" y="648"/>
                  </a:cxn>
                  <a:cxn ang="0">
                    <a:pos x="765" y="648"/>
                  </a:cxn>
                  <a:cxn ang="0">
                    <a:pos x="0" y="78"/>
                  </a:cxn>
                  <a:cxn ang="0">
                    <a:pos x="3" y="0"/>
                  </a:cxn>
                </a:cxnLst>
                <a:rect l="0" t="0" r="r" b="b"/>
                <a:pathLst>
                  <a:path w="1095" h="648">
                    <a:moveTo>
                      <a:pt x="3" y="0"/>
                    </a:moveTo>
                    <a:lnTo>
                      <a:pt x="129" y="0"/>
                    </a:lnTo>
                    <a:lnTo>
                      <a:pt x="129" y="93"/>
                    </a:lnTo>
                    <a:lnTo>
                      <a:pt x="258" y="93"/>
                    </a:lnTo>
                    <a:lnTo>
                      <a:pt x="258" y="186"/>
                    </a:lnTo>
                    <a:lnTo>
                      <a:pt x="387" y="186"/>
                    </a:lnTo>
                    <a:lnTo>
                      <a:pt x="387" y="282"/>
                    </a:lnTo>
                    <a:lnTo>
                      <a:pt x="513" y="282"/>
                    </a:lnTo>
                    <a:lnTo>
                      <a:pt x="513" y="372"/>
                    </a:lnTo>
                    <a:lnTo>
                      <a:pt x="645" y="372"/>
                    </a:lnTo>
                    <a:lnTo>
                      <a:pt x="642" y="468"/>
                    </a:lnTo>
                    <a:lnTo>
                      <a:pt x="771" y="468"/>
                    </a:lnTo>
                    <a:lnTo>
                      <a:pt x="771" y="564"/>
                    </a:lnTo>
                    <a:lnTo>
                      <a:pt x="1095" y="564"/>
                    </a:lnTo>
                    <a:lnTo>
                      <a:pt x="1095" y="648"/>
                    </a:lnTo>
                    <a:lnTo>
                      <a:pt x="765" y="648"/>
                    </a:lnTo>
                    <a:lnTo>
                      <a:pt x="0" y="78"/>
                    </a:lnTo>
                    <a:lnTo>
                      <a:pt x="3" y="0"/>
                    </a:lnTo>
                    <a:close/>
                  </a:path>
                </a:pathLst>
              </a:custGeom>
              <a:noFill/>
              <a:ln w="9525">
                <a:solidFill>
                  <a:srgbClr val="00CCFF"/>
                </a:solidFill>
                <a:round/>
                <a:headEnd/>
                <a:tailEnd/>
              </a:ln>
              <a:effectLst/>
            </p:spPr>
            <p:txBody>
              <a:bodyPr lIns="2" tIns="1" rIns="2" bIns="1">
                <a:spAutoFit/>
              </a:bodyPr>
              <a:lstStyle/>
              <a:p>
                <a:endParaRPr lang="en-US"/>
              </a:p>
            </p:txBody>
          </p:sp>
          <p:sp>
            <p:nvSpPr>
              <p:cNvPr id="2512" name="Rectangle 464" descr="Oak"/>
              <p:cNvSpPr>
                <a:spLocks noChangeArrowheads="1"/>
              </p:cNvSpPr>
              <p:nvPr/>
            </p:nvSpPr>
            <p:spPr bwMode="auto">
              <a:xfrm>
                <a:off x="1923" y="1656"/>
                <a:ext cx="393" cy="140"/>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513" name="Rectangle 465" descr="Oak"/>
              <p:cNvSpPr>
                <a:spLocks noChangeArrowheads="1"/>
              </p:cNvSpPr>
              <p:nvPr/>
            </p:nvSpPr>
            <p:spPr bwMode="auto">
              <a:xfrm>
                <a:off x="1929" y="1431"/>
                <a:ext cx="50" cy="140"/>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514" name="Rectangle 466" descr="Oak"/>
              <p:cNvSpPr>
                <a:spLocks noChangeArrowheads="1"/>
              </p:cNvSpPr>
              <p:nvPr/>
            </p:nvSpPr>
            <p:spPr bwMode="auto">
              <a:xfrm>
                <a:off x="1926" y="1392"/>
                <a:ext cx="393" cy="140"/>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515" name="Rectangle 467" descr="Oak"/>
              <p:cNvSpPr>
                <a:spLocks noChangeArrowheads="1"/>
              </p:cNvSpPr>
              <p:nvPr/>
            </p:nvSpPr>
            <p:spPr bwMode="auto">
              <a:xfrm>
                <a:off x="3366" y="2028"/>
                <a:ext cx="44" cy="140"/>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516" name="Rectangle 468" descr="Oak"/>
              <p:cNvSpPr>
                <a:spLocks noChangeArrowheads="1"/>
              </p:cNvSpPr>
              <p:nvPr/>
            </p:nvSpPr>
            <p:spPr bwMode="auto">
              <a:xfrm>
                <a:off x="3094" y="2022"/>
                <a:ext cx="44" cy="140"/>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517" name="Rectangle 469" descr="Oak"/>
              <p:cNvSpPr>
                <a:spLocks noChangeArrowheads="1"/>
              </p:cNvSpPr>
              <p:nvPr/>
            </p:nvSpPr>
            <p:spPr bwMode="auto">
              <a:xfrm>
                <a:off x="2737" y="1749"/>
                <a:ext cx="44" cy="140"/>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518" name="Freeform 470" descr="Oak"/>
              <p:cNvSpPr>
                <a:spLocks/>
              </p:cNvSpPr>
              <p:nvPr/>
            </p:nvSpPr>
            <p:spPr bwMode="auto">
              <a:xfrm>
                <a:off x="2316" y="1392"/>
                <a:ext cx="1116" cy="140"/>
              </a:xfrm>
              <a:custGeom>
                <a:avLst/>
                <a:gdLst/>
                <a:ahLst/>
                <a:cxnLst>
                  <a:cxn ang="0">
                    <a:pos x="0" y="0"/>
                  </a:cxn>
                  <a:cxn ang="0">
                    <a:pos x="804" y="594"/>
                  </a:cxn>
                  <a:cxn ang="0">
                    <a:pos x="1116" y="594"/>
                  </a:cxn>
                  <a:cxn ang="0">
                    <a:pos x="1116" y="639"/>
                  </a:cxn>
                  <a:cxn ang="0">
                    <a:pos x="798" y="639"/>
                  </a:cxn>
                  <a:cxn ang="0">
                    <a:pos x="0" y="48"/>
                  </a:cxn>
                  <a:cxn ang="0">
                    <a:pos x="0" y="0"/>
                  </a:cxn>
                </a:cxnLst>
                <a:rect l="0" t="0" r="r" b="b"/>
                <a:pathLst>
                  <a:path w="1116" h="639">
                    <a:moveTo>
                      <a:pt x="0" y="0"/>
                    </a:moveTo>
                    <a:lnTo>
                      <a:pt x="804" y="594"/>
                    </a:lnTo>
                    <a:lnTo>
                      <a:pt x="1116" y="594"/>
                    </a:lnTo>
                    <a:lnTo>
                      <a:pt x="1116" y="639"/>
                    </a:lnTo>
                    <a:lnTo>
                      <a:pt x="798" y="639"/>
                    </a:lnTo>
                    <a:lnTo>
                      <a:pt x="0" y="48"/>
                    </a:lnTo>
                    <a:lnTo>
                      <a:pt x="0" y="0"/>
                    </a:lnTo>
                    <a:close/>
                  </a:path>
                </a:pathLst>
              </a:custGeom>
              <a:noFill/>
              <a:ln w="9525">
                <a:solidFill>
                  <a:srgbClr val="00CCFF"/>
                </a:solidFill>
                <a:round/>
                <a:headEnd/>
                <a:tailEnd/>
              </a:ln>
              <a:effectLst/>
            </p:spPr>
            <p:txBody>
              <a:bodyPr lIns="2" tIns="1" rIns="2" bIns="1">
                <a:spAutoFit/>
              </a:bodyPr>
              <a:lstStyle/>
              <a:p>
                <a:endParaRPr lang="en-US"/>
              </a:p>
            </p:txBody>
          </p:sp>
          <p:sp>
            <p:nvSpPr>
              <p:cNvPr id="2519" name="Rectangle 471" descr="Walnut"/>
              <p:cNvSpPr>
                <a:spLocks noChangeArrowheads="1"/>
              </p:cNvSpPr>
              <p:nvPr/>
            </p:nvSpPr>
            <p:spPr bwMode="auto">
              <a:xfrm>
                <a:off x="3086" y="2305"/>
                <a:ext cx="54" cy="140"/>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520" name="Rectangle 472" descr="Walnut"/>
              <p:cNvSpPr>
                <a:spLocks noChangeArrowheads="1"/>
              </p:cNvSpPr>
              <p:nvPr/>
            </p:nvSpPr>
            <p:spPr bwMode="auto">
              <a:xfrm>
                <a:off x="3353" y="2305"/>
                <a:ext cx="54" cy="140"/>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521" name="Rectangle 473" descr="Walnut"/>
              <p:cNvSpPr>
                <a:spLocks noChangeArrowheads="1"/>
              </p:cNvSpPr>
              <p:nvPr/>
            </p:nvSpPr>
            <p:spPr bwMode="auto">
              <a:xfrm>
                <a:off x="1926" y="1732"/>
                <a:ext cx="54" cy="140"/>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522" name="Rectangle 474" descr="Walnut"/>
              <p:cNvSpPr>
                <a:spLocks noChangeArrowheads="1"/>
              </p:cNvSpPr>
              <p:nvPr/>
            </p:nvSpPr>
            <p:spPr bwMode="auto">
              <a:xfrm>
                <a:off x="2262" y="1732"/>
                <a:ext cx="54" cy="140"/>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523" name="Line 475"/>
              <p:cNvSpPr>
                <a:spLocks noChangeShapeType="1"/>
              </p:cNvSpPr>
              <p:nvPr/>
            </p:nvSpPr>
            <p:spPr bwMode="auto">
              <a:xfrm>
                <a:off x="2361" y="1473"/>
                <a:ext cx="0" cy="219"/>
              </a:xfrm>
              <a:prstGeom prst="line">
                <a:avLst/>
              </a:prstGeom>
              <a:noFill/>
              <a:ln w="38100">
                <a:solidFill>
                  <a:srgbClr val="00CCFF"/>
                </a:solidFill>
                <a:round/>
                <a:headEnd/>
                <a:tailEnd/>
              </a:ln>
              <a:effectLst/>
            </p:spPr>
            <p:txBody>
              <a:bodyPr lIns="2" tIns="1" rIns="2" bIns="1">
                <a:spAutoFit/>
              </a:bodyPr>
              <a:lstStyle/>
              <a:p>
                <a:endParaRPr lang="en-US"/>
              </a:p>
            </p:txBody>
          </p:sp>
          <p:sp>
            <p:nvSpPr>
              <p:cNvPr id="2524" name="Line 476"/>
              <p:cNvSpPr>
                <a:spLocks noChangeShapeType="1"/>
              </p:cNvSpPr>
              <p:nvPr/>
            </p:nvSpPr>
            <p:spPr bwMode="auto">
              <a:xfrm>
                <a:off x="2415" y="1509"/>
                <a:ext cx="0" cy="219"/>
              </a:xfrm>
              <a:prstGeom prst="line">
                <a:avLst/>
              </a:prstGeom>
              <a:noFill/>
              <a:ln w="38100">
                <a:solidFill>
                  <a:srgbClr val="00CCFF"/>
                </a:solidFill>
                <a:round/>
                <a:headEnd/>
                <a:tailEnd/>
              </a:ln>
              <a:effectLst/>
            </p:spPr>
            <p:txBody>
              <a:bodyPr lIns="2" tIns="1" rIns="2" bIns="1">
                <a:spAutoFit/>
              </a:bodyPr>
              <a:lstStyle/>
              <a:p>
                <a:endParaRPr lang="en-US"/>
              </a:p>
            </p:txBody>
          </p:sp>
          <p:sp>
            <p:nvSpPr>
              <p:cNvPr id="2525" name="Line 477"/>
              <p:cNvSpPr>
                <a:spLocks noChangeShapeType="1"/>
              </p:cNvSpPr>
              <p:nvPr/>
            </p:nvSpPr>
            <p:spPr bwMode="auto">
              <a:xfrm>
                <a:off x="2478" y="1563"/>
                <a:ext cx="0" cy="219"/>
              </a:xfrm>
              <a:prstGeom prst="line">
                <a:avLst/>
              </a:prstGeom>
              <a:noFill/>
              <a:ln w="38100">
                <a:solidFill>
                  <a:srgbClr val="00CCFF"/>
                </a:solidFill>
                <a:round/>
                <a:headEnd/>
                <a:tailEnd/>
              </a:ln>
              <a:effectLst/>
            </p:spPr>
            <p:txBody>
              <a:bodyPr lIns="2" tIns="1" rIns="2" bIns="1">
                <a:spAutoFit/>
              </a:bodyPr>
              <a:lstStyle/>
              <a:p>
                <a:endParaRPr lang="en-US"/>
              </a:p>
            </p:txBody>
          </p:sp>
          <p:sp>
            <p:nvSpPr>
              <p:cNvPr id="2526" name="Line 478"/>
              <p:cNvSpPr>
                <a:spLocks noChangeShapeType="1"/>
              </p:cNvSpPr>
              <p:nvPr/>
            </p:nvSpPr>
            <p:spPr bwMode="auto">
              <a:xfrm>
                <a:off x="2538" y="1605"/>
                <a:ext cx="0" cy="219"/>
              </a:xfrm>
              <a:prstGeom prst="line">
                <a:avLst/>
              </a:prstGeom>
              <a:noFill/>
              <a:ln w="38100">
                <a:solidFill>
                  <a:srgbClr val="00CCFF"/>
                </a:solidFill>
                <a:round/>
                <a:headEnd/>
                <a:tailEnd/>
              </a:ln>
              <a:effectLst/>
            </p:spPr>
            <p:txBody>
              <a:bodyPr lIns="2" tIns="1" rIns="2" bIns="1">
                <a:spAutoFit/>
              </a:bodyPr>
              <a:lstStyle/>
              <a:p>
                <a:endParaRPr lang="en-US"/>
              </a:p>
            </p:txBody>
          </p:sp>
          <p:sp>
            <p:nvSpPr>
              <p:cNvPr id="2527" name="Line 479"/>
              <p:cNvSpPr>
                <a:spLocks noChangeShapeType="1"/>
              </p:cNvSpPr>
              <p:nvPr/>
            </p:nvSpPr>
            <p:spPr bwMode="auto">
              <a:xfrm>
                <a:off x="2601" y="1653"/>
                <a:ext cx="0" cy="219"/>
              </a:xfrm>
              <a:prstGeom prst="line">
                <a:avLst/>
              </a:prstGeom>
              <a:noFill/>
              <a:ln w="38100">
                <a:solidFill>
                  <a:srgbClr val="00CCFF"/>
                </a:solidFill>
                <a:round/>
                <a:headEnd/>
                <a:tailEnd/>
              </a:ln>
              <a:effectLst/>
            </p:spPr>
            <p:txBody>
              <a:bodyPr lIns="2" tIns="1" rIns="2" bIns="1">
                <a:spAutoFit/>
              </a:bodyPr>
              <a:lstStyle/>
              <a:p>
                <a:endParaRPr lang="en-US"/>
              </a:p>
            </p:txBody>
          </p:sp>
          <p:sp>
            <p:nvSpPr>
              <p:cNvPr id="2528" name="Line 480"/>
              <p:cNvSpPr>
                <a:spLocks noChangeShapeType="1"/>
              </p:cNvSpPr>
              <p:nvPr/>
            </p:nvSpPr>
            <p:spPr bwMode="auto">
              <a:xfrm>
                <a:off x="2655" y="1692"/>
                <a:ext cx="0" cy="219"/>
              </a:xfrm>
              <a:prstGeom prst="line">
                <a:avLst/>
              </a:prstGeom>
              <a:noFill/>
              <a:ln w="38100">
                <a:solidFill>
                  <a:srgbClr val="00CCFF"/>
                </a:solidFill>
                <a:round/>
                <a:headEnd/>
                <a:tailEnd/>
              </a:ln>
              <a:effectLst/>
            </p:spPr>
            <p:txBody>
              <a:bodyPr lIns="2" tIns="1" rIns="2" bIns="1">
                <a:spAutoFit/>
              </a:bodyPr>
              <a:lstStyle/>
              <a:p>
                <a:endParaRPr lang="en-US"/>
              </a:p>
            </p:txBody>
          </p:sp>
          <p:sp>
            <p:nvSpPr>
              <p:cNvPr id="2529" name="Line 481"/>
              <p:cNvSpPr>
                <a:spLocks noChangeShapeType="1"/>
              </p:cNvSpPr>
              <p:nvPr/>
            </p:nvSpPr>
            <p:spPr bwMode="auto">
              <a:xfrm>
                <a:off x="2709" y="1728"/>
                <a:ext cx="0" cy="219"/>
              </a:xfrm>
              <a:prstGeom prst="line">
                <a:avLst/>
              </a:prstGeom>
              <a:noFill/>
              <a:ln w="38100">
                <a:solidFill>
                  <a:srgbClr val="00CCFF"/>
                </a:solidFill>
                <a:round/>
                <a:headEnd/>
                <a:tailEnd/>
              </a:ln>
              <a:effectLst/>
            </p:spPr>
            <p:txBody>
              <a:bodyPr lIns="2" tIns="1" rIns="2" bIns="1">
                <a:spAutoFit/>
              </a:bodyPr>
              <a:lstStyle/>
              <a:p>
                <a:endParaRPr lang="en-US"/>
              </a:p>
            </p:txBody>
          </p:sp>
          <p:sp>
            <p:nvSpPr>
              <p:cNvPr id="2530" name="Line 482"/>
              <p:cNvSpPr>
                <a:spLocks noChangeShapeType="1"/>
              </p:cNvSpPr>
              <p:nvPr/>
            </p:nvSpPr>
            <p:spPr bwMode="auto">
              <a:xfrm>
                <a:off x="2832" y="1824"/>
                <a:ext cx="0" cy="219"/>
              </a:xfrm>
              <a:prstGeom prst="line">
                <a:avLst/>
              </a:prstGeom>
              <a:noFill/>
              <a:ln w="38100">
                <a:solidFill>
                  <a:srgbClr val="00CCFF"/>
                </a:solidFill>
                <a:round/>
                <a:headEnd/>
                <a:tailEnd/>
              </a:ln>
              <a:effectLst/>
            </p:spPr>
            <p:txBody>
              <a:bodyPr lIns="2" tIns="1" rIns="2" bIns="1">
                <a:spAutoFit/>
              </a:bodyPr>
              <a:lstStyle/>
              <a:p>
                <a:endParaRPr lang="en-US"/>
              </a:p>
            </p:txBody>
          </p:sp>
          <p:sp>
            <p:nvSpPr>
              <p:cNvPr id="2531" name="Line 483"/>
              <p:cNvSpPr>
                <a:spLocks noChangeShapeType="1"/>
              </p:cNvSpPr>
              <p:nvPr/>
            </p:nvSpPr>
            <p:spPr bwMode="auto">
              <a:xfrm>
                <a:off x="2895" y="1872"/>
                <a:ext cx="0" cy="219"/>
              </a:xfrm>
              <a:prstGeom prst="line">
                <a:avLst/>
              </a:prstGeom>
              <a:noFill/>
              <a:ln w="38100">
                <a:solidFill>
                  <a:srgbClr val="00CCFF"/>
                </a:solidFill>
                <a:round/>
                <a:headEnd/>
                <a:tailEnd/>
              </a:ln>
              <a:effectLst/>
            </p:spPr>
            <p:txBody>
              <a:bodyPr lIns="2" tIns="1" rIns="2" bIns="1">
                <a:spAutoFit/>
              </a:bodyPr>
              <a:lstStyle/>
              <a:p>
                <a:endParaRPr lang="en-US"/>
              </a:p>
            </p:txBody>
          </p:sp>
          <p:sp>
            <p:nvSpPr>
              <p:cNvPr id="2532" name="Line 484"/>
              <p:cNvSpPr>
                <a:spLocks noChangeShapeType="1"/>
              </p:cNvSpPr>
              <p:nvPr/>
            </p:nvSpPr>
            <p:spPr bwMode="auto">
              <a:xfrm>
                <a:off x="2955" y="1908"/>
                <a:ext cx="0" cy="219"/>
              </a:xfrm>
              <a:prstGeom prst="line">
                <a:avLst/>
              </a:prstGeom>
              <a:noFill/>
              <a:ln w="38100">
                <a:solidFill>
                  <a:srgbClr val="00CCFF"/>
                </a:solidFill>
                <a:round/>
                <a:headEnd/>
                <a:tailEnd/>
              </a:ln>
              <a:effectLst/>
            </p:spPr>
            <p:txBody>
              <a:bodyPr lIns="2" tIns="1" rIns="2" bIns="1">
                <a:spAutoFit/>
              </a:bodyPr>
              <a:lstStyle/>
              <a:p>
                <a:endParaRPr lang="en-US"/>
              </a:p>
            </p:txBody>
          </p:sp>
          <p:sp>
            <p:nvSpPr>
              <p:cNvPr id="2533" name="Line 485"/>
              <p:cNvSpPr>
                <a:spLocks noChangeShapeType="1"/>
              </p:cNvSpPr>
              <p:nvPr/>
            </p:nvSpPr>
            <p:spPr bwMode="auto">
              <a:xfrm>
                <a:off x="3009" y="1950"/>
                <a:ext cx="0" cy="219"/>
              </a:xfrm>
              <a:prstGeom prst="line">
                <a:avLst/>
              </a:prstGeom>
              <a:noFill/>
              <a:ln w="38100">
                <a:solidFill>
                  <a:srgbClr val="00CCFF"/>
                </a:solidFill>
                <a:round/>
                <a:headEnd/>
                <a:tailEnd/>
              </a:ln>
              <a:effectLst/>
            </p:spPr>
            <p:txBody>
              <a:bodyPr lIns="2" tIns="1" rIns="2" bIns="1">
                <a:spAutoFit/>
              </a:bodyPr>
              <a:lstStyle/>
              <a:p>
                <a:endParaRPr lang="en-US"/>
              </a:p>
            </p:txBody>
          </p:sp>
          <p:sp>
            <p:nvSpPr>
              <p:cNvPr id="2534" name="Line 486"/>
              <p:cNvSpPr>
                <a:spLocks noChangeShapeType="1"/>
              </p:cNvSpPr>
              <p:nvPr/>
            </p:nvSpPr>
            <p:spPr bwMode="auto">
              <a:xfrm>
                <a:off x="3072" y="1998"/>
                <a:ext cx="0" cy="219"/>
              </a:xfrm>
              <a:prstGeom prst="line">
                <a:avLst/>
              </a:prstGeom>
              <a:noFill/>
              <a:ln w="38100">
                <a:solidFill>
                  <a:srgbClr val="00CCFF"/>
                </a:solidFill>
                <a:round/>
                <a:headEnd/>
                <a:tailEnd/>
              </a:ln>
              <a:effectLst/>
            </p:spPr>
            <p:txBody>
              <a:bodyPr lIns="2" tIns="1" rIns="2" bIns="1">
                <a:spAutoFit/>
              </a:bodyPr>
              <a:lstStyle/>
              <a:p>
                <a:endParaRPr lang="en-US"/>
              </a:p>
            </p:txBody>
          </p:sp>
          <p:sp>
            <p:nvSpPr>
              <p:cNvPr id="2535" name="Line 487"/>
              <p:cNvSpPr>
                <a:spLocks noChangeShapeType="1"/>
              </p:cNvSpPr>
              <p:nvPr/>
            </p:nvSpPr>
            <p:spPr bwMode="auto">
              <a:xfrm>
                <a:off x="3189" y="2034"/>
                <a:ext cx="0" cy="183"/>
              </a:xfrm>
              <a:prstGeom prst="line">
                <a:avLst/>
              </a:prstGeom>
              <a:noFill/>
              <a:ln w="38100">
                <a:solidFill>
                  <a:srgbClr val="00CCFF"/>
                </a:solidFill>
                <a:round/>
                <a:headEnd/>
                <a:tailEnd/>
              </a:ln>
              <a:effectLst/>
            </p:spPr>
            <p:txBody>
              <a:bodyPr lIns="2" tIns="1" rIns="2" bIns="1">
                <a:spAutoFit/>
              </a:bodyPr>
              <a:lstStyle/>
              <a:p>
                <a:endParaRPr lang="en-US"/>
              </a:p>
            </p:txBody>
          </p:sp>
          <p:sp>
            <p:nvSpPr>
              <p:cNvPr id="2536" name="Line 488"/>
              <p:cNvSpPr>
                <a:spLocks noChangeShapeType="1"/>
              </p:cNvSpPr>
              <p:nvPr/>
            </p:nvSpPr>
            <p:spPr bwMode="auto">
              <a:xfrm>
                <a:off x="3252" y="2034"/>
                <a:ext cx="0" cy="186"/>
              </a:xfrm>
              <a:prstGeom prst="line">
                <a:avLst/>
              </a:prstGeom>
              <a:noFill/>
              <a:ln w="38100">
                <a:solidFill>
                  <a:srgbClr val="00CCFF"/>
                </a:solidFill>
                <a:round/>
                <a:headEnd/>
                <a:tailEnd/>
              </a:ln>
              <a:effectLst/>
            </p:spPr>
            <p:txBody>
              <a:bodyPr lIns="2" tIns="1" rIns="2" bIns="1">
                <a:spAutoFit/>
              </a:bodyPr>
              <a:lstStyle/>
              <a:p>
                <a:endParaRPr lang="en-US"/>
              </a:p>
            </p:txBody>
          </p:sp>
          <p:sp>
            <p:nvSpPr>
              <p:cNvPr id="2537" name="Line 489"/>
              <p:cNvSpPr>
                <a:spLocks noChangeShapeType="1"/>
              </p:cNvSpPr>
              <p:nvPr/>
            </p:nvSpPr>
            <p:spPr bwMode="auto">
              <a:xfrm>
                <a:off x="3318" y="2034"/>
                <a:ext cx="0" cy="183"/>
              </a:xfrm>
              <a:prstGeom prst="line">
                <a:avLst/>
              </a:prstGeom>
              <a:noFill/>
              <a:ln w="38100">
                <a:solidFill>
                  <a:srgbClr val="00CCFF"/>
                </a:solidFill>
                <a:round/>
                <a:headEnd/>
                <a:tailEnd/>
              </a:ln>
              <a:effectLst/>
            </p:spPr>
            <p:txBody>
              <a:bodyPr lIns="2" tIns="1" rIns="2" bIns="1">
                <a:spAutoFit/>
              </a:bodyPr>
              <a:lstStyle/>
              <a:p>
                <a:endParaRPr lang="en-US"/>
              </a:p>
            </p:txBody>
          </p:sp>
        </p:grpSp>
        <p:sp>
          <p:nvSpPr>
            <p:cNvPr id="2538" name="Rectangle 490"/>
            <p:cNvSpPr>
              <a:spLocks noChangeArrowheads="1"/>
            </p:cNvSpPr>
            <p:nvPr/>
          </p:nvSpPr>
          <p:spPr bwMode="auto">
            <a:xfrm>
              <a:off x="1562" y="1501"/>
              <a:ext cx="30"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539" name="Rectangle 491"/>
            <p:cNvSpPr>
              <a:spLocks noChangeArrowheads="1"/>
            </p:cNvSpPr>
            <p:nvPr/>
          </p:nvSpPr>
          <p:spPr bwMode="auto">
            <a:xfrm>
              <a:off x="1780" y="1501"/>
              <a:ext cx="30" cy="174"/>
            </a:xfrm>
            <a:prstGeom prst="rect">
              <a:avLst/>
            </a:prstGeom>
            <a:noFill/>
            <a:ln w="9525">
              <a:solidFill>
                <a:srgbClr val="00CCFF"/>
              </a:solidFill>
              <a:miter lim="800000"/>
              <a:headEnd/>
              <a:tailEnd/>
            </a:ln>
            <a:effectLst/>
          </p:spPr>
          <p:txBody>
            <a:bodyPr lIns="2" tIns="1" rIns="2" bIns="1">
              <a:spAutoFit/>
            </a:bodyPr>
            <a:lstStyle/>
            <a:p>
              <a:endParaRPr lang="en-US"/>
            </a:p>
          </p:txBody>
        </p:sp>
        <p:grpSp>
          <p:nvGrpSpPr>
            <p:cNvPr id="5" name="Group 492"/>
            <p:cNvGrpSpPr>
              <a:grpSpLocks/>
            </p:cNvGrpSpPr>
            <p:nvPr/>
          </p:nvGrpSpPr>
          <p:grpSpPr bwMode="auto">
            <a:xfrm>
              <a:off x="2200" y="1428"/>
              <a:ext cx="455" cy="321"/>
              <a:chOff x="3005" y="1248"/>
              <a:chExt cx="265" cy="258"/>
            </a:xfrm>
          </p:grpSpPr>
          <p:sp>
            <p:nvSpPr>
              <p:cNvPr id="2541" name="Rectangle 493"/>
              <p:cNvSpPr>
                <a:spLocks noChangeArrowheads="1"/>
              </p:cNvSpPr>
              <p:nvPr/>
            </p:nvSpPr>
            <p:spPr bwMode="auto">
              <a:xfrm>
                <a:off x="3005" y="1248"/>
                <a:ext cx="265" cy="140"/>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542" name="Rectangle 494"/>
              <p:cNvSpPr>
                <a:spLocks noChangeArrowheads="1"/>
              </p:cNvSpPr>
              <p:nvPr/>
            </p:nvSpPr>
            <p:spPr bwMode="auto">
              <a:xfrm>
                <a:off x="3020" y="1260"/>
                <a:ext cx="232" cy="140"/>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543" name="Line 495"/>
              <p:cNvSpPr>
                <a:spLocks noChangeShapeType="1"/>
              </p:cNvSpPr>
              <p:nvPr/>
            </p:nvSpPr>
            <p:spPr bwMode="auto">
              <a:xfrm flipH="1">
                <a:off x="3069" y="1320"/>
                <a:ext cx="63" cy="108"/>
              </a:xfrm>
              <a:prstGeom prst="line">
                <a:avLst/>
              </a:prstGeom>
              <a:noFill/>
              <a:ln w="9525">
                <a:solidFill>
                  <a:srgbClr val="00CCFF"/>
                </a:solidFill>
                <a:round/>
                <a:headEnd/>
                <a:tailEnd/>
              </a:ln>
              <a:effectLst/>
            </p:spPr>
            <p:txBody>
              <a:bodyPr lIns="2" tIns="1" rIns="2" bIns="1">
                <a:spAutoFit/>
              </a:bodyPr>
              <a:lstStyle/>
              <a:p>
                <a:endParaRPr lang="en-US"/>
              </a:p>
            </p:txBody>
          </p:sp>
          <p:sp>
            <p:nvSpPr>
              <p:cNvPr id="2544" name="Line 496"/>
              <p:cNvSpPr>
                <a:spLocks noChangeShapeType="1"/>
              </p:cNvSpPr>
              <p:nvPr/>
            </p:nvSpPr>
            <p:spPr bwMode="auto">
              <a:xfrm flipH="1">
                <a:off x="3135" y="1380"/>
                <a:ext cx="75" cy="126"/>
              </a:xfrm>
              <a:prstGeom prst="line">
                <a:avLst/>
              </a:prstGeom>
              <a:noFill/>
              <a:ln w="9525">
                <a:solidFill>
                  <a:srgbClr val="00CCFF"/>
                </a:solidFill>
                <a:round/>
                <a:headEnd/>
                <a:tailEnd/>
              </a:ln>
              <a:effectLst/>
            </p:spPr>
            <p:txBody>
              <a:bodyPr lIns="2" tIns="1" rIns="2" bIns="1">
                <a:spAutoFit/>
              </a:bodyPr>
              <a:lstStyle/>
              <a:p>
                <a:endParaRPr lang="en-US"/>
              </a:p>
            </p:txBody>
          </p:sp>
        </p:grpSp>
        <p:grpSp>
          <p:nvGrpSpPr>
            <p:cNvPr id="6" name="Group 497"/>
            <p:cNvGrpSpPr>
              <a:grpSpLocks/>
            </p:cNvGrpSpPr>
            <p:nvPr/>
          </p:nvGrpSpPr>
          <p:grpSpPr bwMode="auto">
            <a:xfrm>
              <a:off x="2943" y="1446"/>
              <a:ext cx="291" cy="322"/>
              <a:chOff x="3005" y="1248"/>
              <a:chExt cx="265" cy="258"/>
            </a:xfrm>
          </p:grpSpPr>
          <p:sp>
            <p:nvSpPr>
              <p:cNvPr id="2546" name="Rectangle 498"/>
              <p:cNvSpPr>
                <a:spLocks noChangeArrowheads="1"/>
              </p:cNvSpPr>
              <p:nvPr/>
            </p:nvSpPr>
            <p:spPr bwMode="auto">
              <a:xfrm>
                <a:off x="3005" y="1248"/>
                <a:ext cx="265" cy="140"/>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547" name="Rectangle 499"/>
              <p:cNvSpPr>
                <a:spLocks noChangeArrowheads="1"/>
              </p:cNvSpPr>
              <p:nvPr/>
            </p:nvSpPr>
            <p:spPr bwMode="auto">
              <a:xfrm>
                <a:off x="3020" y="1260"/>
                <a:ext cx="232" cy="140"/>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548" name="Line 500"/>
              <p:cNvSpPr>
                <a:spLocks noChangeShapeType="1"/>
              </p:cNvSpPr>
              <p:nvPr/>
            </p:nvSpPr>
            <p:spPr bwMode="auto">
              <a:xfrm flipH="1">
                <a:off x="3069" y="1320"/>
                <a:ext cx="63" cy="108"/>
              </a:xfrm>
              <a:prstGeom prst="line">
                <a:avLst/>
              </a:prstGeom>
              <a:noFill/>
              <a:ln w="9525">
                <a:solidFill>
                  <a:srgbClr val="00CCFF"/>
                </a:solidFill>
                <a:round/>
                <a:headEnd/>
                <a:tailEnd/>
              </a:ln>
              <a:effectLst/>
            </p:spPr>
            <p:txBody>
              <a:bodyPr lIns="2" tIns="1" rIns="2" bIns="1">
                <a:spAutoFit/>
              </a:bodyPr>
              <a:lstStyle/>
              <a:p>
                <a:endParaRPr lang="en-US"/>
              </a:p>
            </p:txBody>
          </p:sp>
          <p:sp>
            <p:nvSpPr>
              <p:cNvPr id="2549" name="Line 501"/>
              <p:cNvSpPr>
                <a:spLocks noChangeShapeType="1"/>
              </p:cNvSpPr>
              <p:nvPr/>
            </p:nvSpPr>
            <p:spPr bwMode="auto">
              <a:xfrm flipH="1">
                <a:off x="3135" y="1380"/>
                <a:ext cx="75" cy="126"/>
              </a:xfrm>
              <a:prstGeom prst="line">
                <a:avLst/>
              </a:prstGeom>
              <a:noFill/>
              <a:ln w="9525">
                <a:solidFill>
                  <a:srgbClr val="00CCFF"/>
                </a:solidFill>
                <a:round/>
                <a:headEnd/>
                <a:tailEnd/>
              </a:ln>
              <a:effectLst/>
            </p:spPr>
            <p:txBody>
              <a:bodyPr lIns="2" tIns="1" rIns="2" bIns="1">
                <a:spAutoFit/>
              </a:bodyPr>
              <a:lstStyle/>
              <a:p>
                <a:endParaRPr lang="en-US"/>
              </a:p>
            </p:txBody>
          </p:sp>
        </p:grpSp>
        <p:sp>
          <p:nvSpPr>
            <p:cNvPr id="2550" name="Rectangle 502" descr="Oak"/>
            <p:cNvSpPr>
              <a:spLocks noChangeArrowheads="1"/>
            </p:cNvSpPr>
            <p:nvPr/>
          </p:nvSpPr>
          <p:spPr bwMode="auto">
            <a:xfrm>
              <a:off x="560" y="1883"/>
              <a:ext cx="4952" cy="174"/>
            </a:xfrm>
            <a:prstGeom prst="rect">
              <a:avLst/>
            </a:prstGeom>
            <a:noFill/>
            <a:ln w="9525">
              <a:solidFill>
                <a:srgbClr val="00CCFF"/>
              </a:solidFill>
              <a:miter lim="800000"/>
              <a:headEnd/>
              <a:tailEnd/>
            </a:ln>
            <a:effectLst/>
          </p:spPr>
          <p:txBody>
            <a:bodyPr lIns="2" tIns="1" rIns="2" bIns="1">
              <a:spAutoFit/>
            </a:bodyPr>
            <a:lstStyle/>
            <a:p>
              <a:endParaRPr lang="en-US"/>
            </a:p>
          </p:txBody>
        </p:sp>
        <p:sp>
          <p:nvSpPr>
            <p:cNvPr id="2552" name="Oval 504"/>
            <p:cNvSpPr>
              <a:spLocks noChangeArrowheads="1"/>
            </p:cNvSpPr>
            <p:nvPr/>
          </p:nvSpPr>
          <p:spPr bwMode="auto">
            <a:xfrm>
              <a:off x="2897" y="1645"/>
              <a:ext cx="394" cy="245"/>
            </a:xfrm>
            <a:prstGeom prst="ellipse">
              <a:avLst/>
            </a:prstGeom>
            <a:solidFill>
              <a:srgbClr val="00FFFF"/>
            </a:solidFill>
            <a:ln w="9525">
              <a:solidFill>
                <a:srgbClr val="00CCFF"/>
              </a:solidFill>
              <a:round/>
              <a:headEnd/>
              <a:tailEnd/>
            </a:ln>
            <a:effectLst/>
          </p:spPr>
          <p:txBody>
            <a:bodyPr lIns="2" tIns="1" rIns="2" bIns="1">
              <a:spAutoFit/>
            </a:bodyPr>
            <a:lstStyle/>
            <a:p>
              <a:endParaRPr lang="en-US"/>
            </a:p>
          </p:txBody>
        </p:sp>
        <p:sp>
          <p:nvSpPr>
            <p:cNvPr id="2553" name="Freeform 505"/>
            <p:cNvSpPr>
              <a:spLocks/>
            </p:cNvSpPr>
            <p:nvPr/>
          </p:nvSpPr>
          <p:spPr bwMode="auto">
            <a:xfrm>
              <a:off x="2894" y="1646"/>
              <a:ext cx="198" cy="174"/>
            </a:xfrm>
            <a:custGeom>
              <a:avLst/>
              <a:gdLst/>
              <a:ahLst/>
              <a:cxnLst>
                <a:cxn ang="0">
                  <a:pos x="0" y="177"/>
                </a:cxn>
                <a:cxn ang="0">
                  <a:pos x="172" y="177"/>
                </a:cxn>
                <a:cxn ang="0">
                  <a:pos x="172" y="0"/>
                </a:cxn>
                <a:cxn ang="0">
                  <a:pos x="114" y="9"/>
                </a:cxn>
                <a:cxn ang="0">
                  <a:pos x="55" y="45"/>
                </a:cxn>
                <a:cxn ang="0">
                  <a:pos x="19" y="94"/>
                </a:cxn>
                <a:cxn ang="0">
                  <a:pos x="0" y="153"/>
                </a:cxn>
                <a:cxn ang="0">
                  <a:pos x="0" y="177"/>
                </a:cxn>
              </a:cxnLst>
              <a:rect l="0" t="0" r="r" b="b"/>
              <a:pathLst>
                <a:path w="172" h="177">
                  <a:moveTo>
                    <a:pt x="0" y="177"/>
                  </a:moveTo>
                  <a:lnTo>
                    <a:pt x="172" y="177"/>
                  </a:lnTo>
                  <a:lnTo>
                    <a:pt x="172" y="0"/>
                  </a:lnTo>
                  <a:lnTo>
                    <a:pt x="114" y="9"/>
                  </a:lnTo>
                  <a:lnTo>
                    <a:pt x="55" y="45"/>
                  </a:lnTo>
                  <a:lnTo>
                    <a:pt x="19" y="94"/>
                  </a:lnTo>
                  <a:lnTo>
                    <a:pt x="0" y="153"/>
                  </a:lnTo>
                  <a:lnTo>
                    <a:pt x="0" y="177"/>
                  </a:lnTo>
                  <a:close/>
                </a:path>
              </a:pathLst>
            </a:custGeom>
            <a:solidFill>
              <a:schemeClr val="tx1"/>
            </a:solidFill>
            <a:ln w="9525">
              <a:solidFill>
                <a:srgbClr val="00CCFF"/>
              </a:solidFill>
              <a:round/>
              <a:headEnd/>
              <a:tailEnd/>
            </a:ln>
            <a:effectLst/>
          </p:spPr>
          <p:txBody>
            <a:bodyPr lIns="2" tIns="1" rIns="2" bIns="1">
              <a:spAutoFit/>
            </a:bodyPr>
            <a:lstStyle/>
            <a:p>
              <a:endParaRPr lang="en-US"/>
            </a:p>
          </p:txBody>
        </p:sp>
        <p:sp>
          <p:nvSpPr>
            <p:cNvPr id="2554" name="Freeform 506"/>
            <p:cNvSpPr>
              <a:spLocks/>
            </p:cNvSpPr>
            <p:nvPr/>
          </p:nvSpPr>
          <p:spPr bwMode="auto">
            <a:xfrm flipH="1" flipV="1">
              <a:off x="3094" y="1871"/>
              <a:ext cx="196" cy="174"/>
            </a:xfrm>
            <a:custGeom>
              <a:avLst/>
              <a:gdLst/>
              <a:ahLst/>
              <a:cxnLst>
                <a:cxn ang="0">
                  <a:pos x="0" y="177"/>
                </a:cxn>
                <a:cxn ang="0">
                  <a:pos x="172" y="177"/>
                </a:cxn>
                <a:cxn ang="0">
                  <a:pos x="172" y="0"/>
                </a:cxn>
                <a:cxn ang="0">
                  <a:pos x="114" y="9"/>
                </a:cxn>
                <a:cxn ang="0">
                  <a:pos x="55" y="45"/>
                </a:cxn>
                <a:cxn ang="0">
                  <a:pos x="19" y="94"/>
                </a:cxn>
                <a:cxn ang="0">
                  <a:pos x="0" y="153"/>
                </a:cxn>
                <a:cxn ang="0">
                  <a:pos x="0" y="177"/>
                </a:cxn>
              </a:cxnLst>
              <a:rect l="0" t="0" r="r" b="b"/>
              <a:pathLst>
                <a:path w="172" h="177">
                  <a:moveTo>
                    <a:pt x="0" y="177"/>
                  </a:moveTo>
                  <a:lnTo>
                    <a:pt x="172" y="177"/>
                  </a:lnTo>
                  <a:lnTo>
                    <a:pt x="172" y="0"/>
                  </a:lnTo>
                  <a:lnTo>
                    <a:pt x="114" y="9"/>
                  </a:lnTo>
                  <a:lnTo>
                    <a:pt x="55" y="45"/>
                  </a:lnTo>
                  <a:lnTo>
                    <a:pt x="19" y="94"/>
                  </a:lnTo>
                  <a:lnTo>
                    <a:pt x="0" y="153"/>
                  </a:lnTo>
                  <a:lnTo>
                    <a:pt x="0" y="177"/>
                  </a:lnTo>
                  <a:close/>
                </a:path>
              </a:pathLst>
            </a:custGeom>
            <a:solidFill>
              <a:schemeClr val="tx1"/>
            </a:solidFill>
            <a:ln w="9525">
              <a:solidFill>
                <a:srgbClr val="00CCFF"/>
              </a:solidFill>
              <a:round/>
              <a:headEnd/>
              <a:tailEnd/>
            </a:ln>
            <a:effectLst/>
          </p:spPr>
          <p:txBody>
            <a:bodyPr lIns="2" tIns="1" rIns="2" bIns="1">
              <a:spAutoFit/>
            </a:bodyPr>
            <a:lstStyle/>
            <a:p>
              <a:endParaRPr lang="en-US"/>
            </a:p>
          </p:txBody>
        </p:sp>
        <p:sp>
          <p:nvSpPr>
            <p:cNvPr id="2555" name="Line 507"/>
            <p:cNvSpPr>
              <a:spLocks noChangeShapeType="1"/>
            </p:cNvSpPr>
            <p:nvPr/>
          </p:nvSpPr>
          <p:spPr bwMode="auto">
            <a:xfrm>
              <a:off x="3096" y="1194"/>
              <a:ext cx="0" cy="1757"/>
            </a:xfrm>
            <a:prstGeom prst="line">
              <a:avLst/>
            </a:prstGeom>
            <a:noFill/>
            <a:ln w="38100">
              <a:solidFill>
                <a:srgbClr val="00CCFF"/>
              </a:solidFill>
              <a:round/>
              <a:headEnd/>
              <a:tailEnd type="stealth" w="med" len="med"/>
            </a:ln>
            <a:effectLst/>
          </p:spPr>
          <p:txBody>
            <a:bodyPr lIns="2" tIns="1" rIns="2" bIns="1">
              <a:spAutoFit/>
            </a:bodyPr>
            <a:lstStyle/>
            <a:p>
              <a:endParaRPr lang="en-US"/>
            </a:p>
          </p:txBody>
        </p:sp>
        <p:sp>
          <p:nvSpPr>
            <p:cNvPr id="2556" name="AutoShape 508"/>
            <p:cNvSpPr>
              <a:spLocks noChangeArrowheads="1"/>
            </p:cNvSpPr>
            <p:nvPr/>
          </p:nvSpPr>
          <p:spPr bwMode="auto">
            <a:xfrm>
              <a:off x="4728" y="2206"/>
              <a:ext cx="249" cy="347"/>
            </a:xfrm>
            <a:prstGeom prst="triangle">
              <a:avLst>
                <a:gd name="adj" fmla="val 50000"/>
              </a:avLst>
            </a:prstGeom>
            <a:solidFill>
              <a:srgbClr val="00FFFF"/>
            </a:solidFill>
            <a:ln w="9525">
              <a:solidFill>
                <a:srgbClr val="00CCFF"/>
              </a:solidFill>
              <a:miter lim="800000"/>
              <a:headEnd/>
              <a:tailEnd/>
            </a:ln>
            <a:effectLst/>
          </p:spPr>
          <p:txBody>
            <a:bodyPr lIns="2" tIns="1" rIns="2" bIns="1">
              <a:spAutoFit/>
            </a:bodyPr>
            <a:lstStyle/>
            <a:p>
              <a:endParaRPr lang="en-US"/>
            </a:p>
          </p:txBody>
        </p:sp>
        <p:sp>
          <p:nvSpPr>
            <p:cNvPr id="2557" name="Text Box 509"/>
            <p:cNvSpPr txBox="1">
              <a:spLocks noChangeArrowheads="1"/>
            </p:cNvSpPr>
            <p:nvPr/>
          </p:nvSpPr>
          <p:spPr bwMode="auto">
            <a:xfrm>
              <a:off x="3557" y="1054"/>
              <a:ext cx="1396" cy="174"/>
            </a:xfrm>
            <a:prstGeom prst="rect">
              <a:avLst/>
            </a:prstGeom>
            <a:noFill/>
            <a:ln w="9525">
              <a:noFill/>
              <a:miter lim="800000"/>
              <a:headEnd/>
              <a:tailEnd/>
            </a:ln>
            <a:effectLst/>
          </p:spPr>
          <p:txBody>
            <a:bodyPr lIns="2" tIns="1" rIns="2" bIns="1">
              <a:spAutoFit/>
            </a:bodyPr>
            <a:lstStyle/>
            <a:p>
              <a:pPr defTabSz="195263"/>
              <a:r>
                <a:rPr lang="en-US"/>
                <a:t>68/2 = 34</a:t>
              </a:r>
            </a:p>
          </p:txBody>
        </p:sp>
        <p:sp>
          <p:nvSpPr>
            <p:cNvPr id="2558" name="Line 510"/>
            <p:cNvSpPr>
              <a:spLocks noChangeShapeType="1"/>
            </p:cNvSpPr>
            <p:nvPr/>
          </p:nvSpPr>
          <p:spPr bwMode="auto">
            <a:xfrm>
              <a:off x="4429" y="773"/>
              <a:ext cx="884" cy="0"/>
            </a:xfrm>
            <a:prstGeom prst="line">
              <a:avLst/>
            </a:prstGeom>
            <a:noFill/>
            <a:ln w="38100">
              <a:solidFill>
                <a:srgbClr val="00CCFF"/>
              </a:solidFill>
              <a:round/>
              <a:headEnd/>
              <a:tailEnd type="stealth" w="med" len="med"/>
            </a:ln>
            <a:effectLst/>
          </p:spPr>
          <p:txBody>
            <a:bodyPr lIns="2" tIns="1" rIns="2" bIns="1">
              <a:spAutoFit/>
            </a:bodyPr>
            <a:lstStyle/>
            <a:p>
              <a:endParaRPr lang="en-US"/>
            </a:p>
          </p:txBody>
        </p:sp>
        <p:sp>
          <p:nvSpPr>
            <p:cNvPr id="2559" name="Line 511"/>
            <p:cNvSpPr>
              <a:spLocks noChangeShapeType="1"/>
            </p:cNvSpPr>
            <p:nvPr/>
          </p:nvSpPr>
          <p:spPr bwMode="auto">
            <a:xfrm>
              <a:off x="5128" y="773"/>
              <a:ext cx="0" cy="548"/>
            </a:xfrm>
            <a:prstGeom prst="line">
              <a:avLst/>
            </a:prstGeom>
            <a:noFill/>
            <a:ln w="38100">
              <a:solidFill>
                <a:srgbClr val="00CCFF"/>
              </a:solidFill>
              <a:round/>
              <a:headEnd type="triangle" w="med" len="med"/>
              <a:tailEnd type="stealth" w="med" len="med"/>
            </a:ln>
            <a:effectLst/>
          </p:spPr>
          <p:txBody>
            <a:bodyPr lIns="2" tIns="1" rIns="2" bIns="1">
              <a:spAutoFit/>
            </a:bodyPr>
            <a:lstStyle/>
            <a:p>
              <a:endParaRPr lang="en-US"/>
            </a:p>
          </p:txBody>
        </p:sp>
        <p:sp>
          <p:nvSpPr>
            <p:cNvPr id="2560" name="Line 512"/>
            <p:cNvSpPr>
              <a:spLocks noChangeShapeType="1"/>
            </p:cNvSpPr>
            <p:nvPr/>
          </p:nvSpPr>
          <p:spPr bwMode="auto">
            <a:xfrm>
              <a:off x="5102" y="1335"/>
              <a:ext cx="299" cy="0"/>
            </a:xfrm>
            <a:prstGeom prst="line">
              <a:avLst/>
            </a:prstGeom>
            <a:noFill/>
            <a:ln w="38100">
              <a:solidFill>
                <a:srgbClr val="00CCFF"/>
              </a:solidFill>
              <a:round/>
              <a:headEnd/>
              <a:tailEnd type="stealth" w="med" len="med"/>
            </a:ln>
            <a:effectLst/>
          </p:spPr>
          <p:txBody>
            <a:bodyPr lIns="2" tIns="1" rIns="2" bIns="1">
              <a:spAutoFit/>
            </a:bodyPr>
            <a:lstStyle/>
            <a:p>
              <a:endParaRPr lang="en-US"/>
            </a:p>
          </p:txBody>
        </p:sp>
        <p:sp>
          <p:nvSpPr>
            <p:cNvPr id="2561" name="Text Box 513"/>
            <p:cNvSpPr txBox="1">
              <a:spLocks noChangeArrowheads="1"/>
            </p:cNvSpPr>
            <p:nvPr/>
          </p:nvSpPr>
          <p:spPr bwMode="auto">
            <a:xfrm>
              <a:off x="5239" y="919"/>
              <a:ext cx="1396" cy="174"/>
            </a:xfrm>
            <a:prstGeom prst="rect">
              <a:avLst/>
            </a:prstGeom>
            <a:noFill/>
            <a:ln w="9525">
              <a:noFill/>
              <a:miter lim="800000"/>
              <a:headEnd/>
              <a:tailEnd/>
            </a:ln>
            <a:effectLst/>
          </p:spPr>
          <p:txBody>
            <a:bodyPr lIns="2" tIns="1" rIns="2" bIns="1">
              <a:spAutoFit/>
            </a:bodyPr>
            <a:lstStyle/>
            <a:p>
              <a:pPr defTabSz="195263"/>
              <a:r>
                <a:rPr lang="en-US"/>
                <a:t>2/3 (8)</a:t>
              </a:r>
            </a:p>
          </p:txBody>
        </p:sp>
        <p:sp>
          <p:nvSpPr>
            <p:cNvPr id="2562" name="Text Box 514"/>
            <p:cNvSpPr txBox="1">
              <a:spLocks noChangeArrowheads="1"/>
            </p:cNvSpPr>
            <p:nvPr/>
          </p:nvSpPr>
          <p:spPr bwMode="auto">
            <a:xfrm>
              <a:off x="4379" y="490"/>
              <a:ext cx="2555" cy="174"/>
            </a:xfrm>
            <a:prstGeom prst="rect">
              <a:avLst/>
            </a:prstGeom>
            <a:noFill/>
            <a:ln w="9525">
              <a:noFill/>
              <a:miter lim="800000"/>
              <a:headEnd/>
              <a:tailEnd/>
            </a:ln>
            <a:effectLst/>
          </p:spPr>
          <p:txBody>
            <a:bodyPr lIns="2" tIns="1" rIns="2" bIns="1">
              <a:spAutoFit/>
            </a:bodyPr>
            <a:lstStyle/>
            <a:p>
              <a:pPr defTabSz="195263"/>
              <a:r>
                <a:rPr lang="en-US"/>
                <a:t>16,772 LBS</a:t>
              </a:r>
            </a:p>
          </p:txBody>
        </p:sp>
        <p:sp>
          <p:nvSpPr>
            <p:cNvPr id="2563" name="Text Box 515"/>
            <p:cNvSpPr txBox="1">
              <a:spLocks noChangeArrowheads="1"/>
            </p:cNvSpPr>
            <p:nvPr/>
          </p:nvSpPr>
          <p:spPr bwMode="auto">
            <a:xfrm>
              <a:off x="2622" y="3012"/>
              <a:ext cx="1397" cy="174"/>
            </a:xfrm>
            <a:prstGeom prst="rect">
              <a:avLst/>
            </a:prstGeom>
            <a:noFill/>
            <a:ln w="9525">
              <a:noFill/>
              <a:miter lim="800000"/>
              <a:headEnd/>
              <a:tailEnd/>
            </a:ln>
            <a:effectLst/>
          </p:spPr>
          <p:txBody>
            <a:bodyPr lIns="2" tIns="1" rIns="2" bIns="1">
              <a:spAutoFit/>
            </a:bodyPr>
            <a:lstStyle/>
            <a:p>
              <a:pPr defTabSz="195263"/>
              <a:r>
                <a:rPr lang="en-US"/>
                <a:t>120,560 LBS</a:t>
              </a:r>
            </a:p>
          </p:txBody>
        </p:sp>
        <p:sp>
          <p:nvSpPr>
            <p:cNvPr id="2564" name="Line 516"/>
            <p:cNvSpPr>
              <a:spLocks noChangeShapeType="1"/>
            </p:cNvSpPr>
            <p:nvPr/>
          </p:nvSpPr>
          <p:spPr bwMode="auto">
            <a:xfrm>
              <a:off x="4934" y="1680"/>
              <a:ext cx="163" cy="0"/>
            </a:xfrm>
            <a:prstGeom prst="line">
              <a:avLst/>
            </a:prstGeom>
            <a:noFill/>
            <a:ln w="38100">
              <a:solidFill>
                <a:srgbClr val="00CCFF"/>
              </a:solidFill>
              <a:round/>
              <a:headEnd/>
              <a:tailEnd type="stealth" w="med" len="med"/>
            </a:ln>
            <a:effectLst/>
          </p:spPr>
          <p:txBody>
            <a:bodyPr lIns="2" tIns="1" rIns="2" bIns="1">
              <a:spAutoFit/>
            </a:bodyPr>
            <a:lstStyle/>
            <a:p>
              <a:endParaRPr lang="en-US"/>
            </a:p>
          </p:txBody>
        </p:sp>
        <p:sp>
          <p:nvSpPr>
            <p:cNvPr id="2565" name="Text Box 517"/>
            <p:cNvSpPr txBox="1">
              <a:spLocks noChangeArrowheads="1"/>
            </p:cNvSpPr>
            <p:nvPr/>
          </p:nvSpPr>
          <p:spPr bwMode="auto">
            <a:xfrm>
              <a:off x="5091" y="1538"/>
              <a:ext cx="2555" cy="174"/>
            </a:xfrm>
            <a:prstGeom prst="rect">
              <a:avLst/>
            </a:prstGeom>
            <a:noFill/>
            <a:ln w="9525">
              <a:noFill/>
              <a:miter lim="800000"/>
              <a:headEnd/>
              <a:tailEnd/>
            </a:ln>
            <a:effectLst/>
          </p:spPr>
          <p:txBody>
            <a:bodyPr lIns="2" tIns="1" rIns="2" bIns="1">
              <a:spAutoFit/>
            </a:bodyPr>
            <a:lstStyle/>
            <a:p>
              <a:pPr defTabSz="195263"/>
              <a:r>
                <a:rPr lang="en-US"/>
                <a:t>16,169LBS</a:t>
              </a:r>
            </a:p>
          </p:txBody>
        </p:sp>
        <p:sp>
          <p:nvSpPr>
            <p:cNvPr id="2566" name="Line 518"/>
            <p:cNvSpPr>
              <a:spLocks noChangeShapeType="1"/>
            </p:cNvSpPr>
            <p:nvPr/>
          </p:nvSpPr>
          <p:spPr bwMode="auto">
            <a:xfrm>
              <a:off x="5028" y="1757"/>
              <a:ext cx="0" cy="449"/>
            </a:xfrm>
            <a:prstGeom prst="line">
              <a:avLst/>
            </a:prstGeom>
            <a:noFill/>
            <a:ln w="38100">
              <a:solidFill>
                <a:srgbClr val="00CCFF"/>
              </a:solidFill>
              <a:round/>
              <a:headEnd type="triangle" w="med" len="med"/>
              <a:tailEnd type="stealth" w="med" len="med"/>
            </a:ln>
            <a:effectLst/>
          </p:spPr>
          <p:txBody>
            <a:bodyPr lIns="2" tIns="1" rIns="2" bIns="1">
              <a:spAutoFit/>
            </a:bodyPr>
            <a:lstStyle/>
            <a:p>
              <a:endParaRPr lang="en-US"/>
            </a:p>
          </p:txBody>
        </p:sp>
        <p:sp>
          <p:nvSpPr>
            <p:cNvPr id="2567" name="Text Box 519"/>
            <p:cNvSpPr txBox="1">
              <a:spLocks noChangeArrowheads="1"/>
            </p:cNvSpPr>
            <p:nvPr/>
          </p:nvSpPr>
          <p:spPr bwMode="auto">
            <a:xfrm>
              <a:off x="5239" y="1910"/>
              <a:ext cx="699" cy="174"/>
            </a:xfrm>
            <a:prstGeom prst="rect">
              <a:avLst/>
            </a:prstGeom>
            <a:noFill/>
            <a:ln w="9525">
              <a:noFill/>
              <a:miter lim="800000"/>
              <a:headEnd/>
              <a:tailEnd/>
            </a:ln>
            <a:effectLst/>
          </p:spPr>
          <p:txBody>
            <a:bodyPr lIns="2" tIns="1" rIns="2" bIns="1">
              <a:spAutoFit/>
            </a:bodyPr>
            <a:lstStyle/>
            <a:p>
              <a:pPr defTabSz="195263"/>
              <a:r>
                <a:rPr lang="en-US"/>
                <a:t>10/2 = 5</a:t>
              </a:r>
            </a:p>
          </p:txBody>
        </p:sp>
        <p:sp>
          <p:nvSpPr>
            <p:cNvPr id="2568" name="Text Box 520"/>
            <p:cNvSpPr txBox="1">
              <a:spLocks noChangeArrowheads="1"/>
            </p:cNvSpPr>
            <p:nvPr/>
          </p:nvSpPr>
          <p:spPr bwMode="auto">
            <a:xfrm>
              <a:off x="199" y="235"/>
              <a:ext cx="5315" cy="174"/>
            </a:xfrm>
            <a:prstGeom prst="rect">
              <a:avLst/>
            </a:prstGeom>
            <a:noFill/>
            <a:ln w="9525">
              <a:noFill/>
              <a:miter lim="800000"/>
              <a:headEnd/>
              <a:tailEnd/>
            </a:ln>
            <a:effectLst/>
          </p:spPr>
          <p:txBody>
            <a:bodyPr lIns="2" tIns="1" rIns="2" bIns="1">
              <a:spAutoFit/>
            </a:bodyPr>
            <a:lstStyle/>
            <a:p>
              <a:pPr defTabSz="195263"/>
              <a:r>
                <a:rPr lang="en-US">
                  <a:latin typeface="Arial" pitchFamily="34" charset="0"/>
                </a:rPr>
                <a:t>UPLIFT ON STRUCTURE</a:t>
              </a:r>
            </a:p>
          </p:txBody>
        </p:sp>
      </p:grpSp>
      <p:grpSp>
        <p:nvGrpSpPr>
          <p:cNvPr id="7" name="Group 915"/>
          <p:cNvGrpSpPr>
            <a:grpSpLocks/>
          </p:cNvGrpSpPr>
          <p:nvPr/>
        </p:nvGrpSpPr>
        <p:grpSpPr bwMode="auto">
          <a:xfrm>
            <a:off x="-600074" y="0"/>
            <a:ext cx="10061575" cy="8558213"/>
            <a:chOff x="-1938" y="0"/>
            <a:chExt cx="29155" cy="25878"/>
          </a:xfrm>
        </p:grpSpPr>
        <p:sp>
          <p:nvSpPr>
            <p:cNvPr id="2770" name="Rectangle 722"/>
            <p:cNvSpPr>
              <a:spLocks noChangeArrowheads="1"/>
            </p:cNvSpPr>
            <p:nvPr/>
          </p:nvSpPr>
          <p:spPr bwMode="auto">
            <a:xfrm>
              <a:off x="-1938" y="0"/>
              <a:ext cx="29155" cy="25878"/>
            </a:xfrm>
            <a:prstGeom prst="rect">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w="9525">
              <a:solidFill>
                <a:schemeClr val="tx1"/>
              </a:solidFill>
              <a:miter lim="800000"/>
              <a:headEnd/>
              <a:tailEnd/>
            </a:ln>
            <a:effectLst/>
          </p:spPr>
          <p:txBody>
            <a:bodyPr wrap="none" anchor="ctr"/>
            <a:lstStyle/>
            <a:p>
              <a:endParaRPr lang="en-US"/>
            </a:p>
          </p:txBody>
        </p:sp>
        <p:sp>
          <p:nvSpPr>
            <p:cNvPr id="2771" name="Rectangle 723" descr="Plaid"/>
            <p:cNvSpPr>
              <a:spLocks noChangeArrowheads="1"/>
            </p:cNvSpPr>
            <p:nvPr/>
          </p:nvSpPr>
          <p:spPr bwMode="auto">
            <a:xfrm>
              <a:off x="2693" y="12040"/>
              <a:ext cx="22064" cy="2978"/>
            </a:xfrm>
            <a:prstGeom prst="rect">
              <a:avLst/>
            </a:prstGeom>
            <a:pattFill prst="plaid">
              <a:fgClr>
                <a:schemeClr val="tx2"/>
              </a:fgClr>
              <a:bgClr>
                <a:srgbClr val="C0C0C0"/>
              </a:bgClr>
            </a:pattFill>
            <a:ln w="9525">
              <a:solidFill>
                <a:schemeClr val="tx1"/>
              </a:solidFill>
              <a:miter lim="800000"/>
              <a:headEnd/>
              <a:tailEnd/>
            </a:ln>
            <a:effectLst/>
          </p:spPr>
          <p:txBody>
            <a:bodyPr wrap="none" anchor="ctr"/>
            <a:lstStyle/>
            <a:p>
              <a:endParaRPr lang="en-US"/>
            </a:p>
          </p:txBody>
        </p:sp>
        <p:sp>
          <p:nvSpPr>
            <p:cNvPr id="2772" name="Rectangle 724" descr="Oak"/>
            <p:cNvSpPr>
              <a:spLocks noChangeArrowheads="1"/>
            </p:cNvSpPr>
            <p:nvPr/>
          </p:nvSpPr>
          <p:spPr bwMode="auto">
            <a:xfrm>
              <a:off x="25289" y="14467"/>
              <a:ext cx="1427" cy="1078"/>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773" name="Rectangle 725" descr="Light horizontal"/>
            <p:cNvSpPr>
              <a:spLocks noChangeArrowheads="1"/>
            </p:cNvSpPr>
            <p:nvPr/>
          </p:nvSpPr>
          <p:spPr bwMode="auto">
            <a:xfrm>
              <a:off x="5553" y="6362"/>
              <a:ext cx="16861" cy="4325"/>
            </a:xfrm>
            <a:prstGeom prst="rect">
              <a:avLst/>
            </a:prstGeom>
            <a:solidFill>
              <a:srgbClr val="CCFFCC"/>
            </a:solidFill>
            <a:ln w="9525">
              <a:solidFill>
                <a:schemeClr val="tx1"/>
              </a:solidFill>
              <a:miter lim="800000"/>
              <a:headEnd/>
              <a:tailEnd/>
            </a:ln>
            <a:effectLst/>
          </p:spPr>
          <p:txBody>
            <a:bodyPr wrap="none" anchor="ctr"/>
            <a:lstStyle/>
            <a:p>
              <a:endParaRPr lang="en-US"/>
            </a:p>
          </p:txBody>
        </p:sp>
        <p:sp>
          <p:nvSpPr>
            <p:cNvPr id="2774" name="Freeform 726"/>
            <p:cNvSpPr>
              <a:spLocks/>
            </p:cNvSpPr>
            <p:nvPr/>
          </p:nvSpPr>
          <p:spPr bwMode="auto">
            <a:xfrm>
              <a:off x="4809" y="2234"/>
              <a:ext cx="18354" cy="4194"/>
            </a:xfrm>
            <a:custGeom>
              <a:avLst/>
              <a:gdLst/>
              <a:ahLst/>
              <a:cxnLst>
                <a:cxn ang="0">
                  <a:pos x="0" y="689"/>
                </a:cxn>
                <a:cxn ang="0">
                  <a:pos x="1005" y="0"/>
                </a:cxn>
                <a:cxn ang="0">
                  <a:pos x="2292" y="0"/>
                </a:cxn>
                <a:cxn ang="0">
                  <a:pos x="3320" y="689"/>
                </a:cxn>
                <a:cxn ang="0">
                  <a:pos x="0" y="689"/>
                </a:cxn>
              </a:cxnLst>
              <a:rect l="0" t="0" r="r" b="b"/>
              <a:pathLst>
                <a:path w="3320" h="689">
                  <a:moveTo>
                    <a:pt x="0" y="689"/>
                  </a:moveTo>
                  <a:lnTo>
                    <a:pt x="1005" y="0"/>
                  </a:lnTo>
                  <a:lnTo>
                    <a:pt x="2292" y="0"/>
                  </a:lnTo>
                  <a:lnTo>
                    <a:pt x="3320" y="689"/>
                  </a:lnTo>
                  <a:lnTo>
                    <a:pt x="0" y="689"/>
                  </a:lnTo>
                  <a:close/>
                </a:path>
              </a:pathLst>
            </a:custGeom>
            <a:solidFill>
              <a:schemeClr val="tx1">
                <a:lumMod val="50000"/>
              </a:schemeClr>
            </a:solidFill>
            <a:ln w="9525">
              <a:solidFill>
                <a:schemeClr val="tx1"/>
              </a:solidFill>
              <a:round/>
              <a:headEnd/>
              <a:tailEnd/>
            </a:ln>
            <a:effectLst/>
          </p:spPr>
          <p:txBody>
            <a:bodyPr/>
            <a:lstStyle/>
            <a:p>
              <a:endParaRPr lang="en-US"/>
            </a:p>
          </p:txBody>
        </p:sp>
        <p:sp>
          <p:nvSpPr>
            <p:cNvPr id="2775" name="Rectangle 727" descr="Oak"/>
            <p:cNvSpPr>
              <a:spLocks noChangeArrowheads="1"/>
            </p:cNvSpPr>
            <p:nvPr/>
          </p:nvSpPr>
          <p:spPr bwMode="auto">
            <a:xfrm>
              <a:off x="2577" y="10621"/>
              <a:ext cx="22661" cy="677"/>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776" name="Rectangle 728"/>
            <p:cNvSpPr>
              <a:spLocks noChangeArrowheads="1"/>
            </p:cNvSpPr>
            <p:nvPr/>
          </p:nvSpPr>
          <p:spPr bwMode="auto">
            <a:xfrm>
              <a:off x="2845" y="12040"/>
              <a:ext cx="532" cy="5608"/>
            </a:xfrm>
            <a:prstGeom prst="rect">
              <a:avLst/>
            </a:prstGeom>
            <a:gradFill rotWithShape="0">
              <a:gsLst>
                <a:gs pos="0">
                  <a:srgbClr val="CC9900">
                    <a:gamma/>
                    <a:shade val="46275"/>
                    <a:invGamma/>
                  </a:srgbClr>
                </a:gs>
                <a:gs pos="100000">
                  <a:srgbClr val="CC9900"/>
                </a:gs>
              </a:gsLst>
              <a:lin ang="0" scaled="1"/>
            </a:gradFill>
            <a:ln w="9525">
              <a:solidFill>
                <a:schemeClr val="tx1"/>
              </a:solidFill>
              <a:miter lim="800000"/>
              <a:headEnd/>
              <a:tailEnd/>
            </a:ln>
            <a:effectLst/>
          </p:spPr>
          <p:txBody>
            <a:bodyPr wrap="none" anchor="ctr"/>
            <a:lstStyle/>
            <a:p>
              <a:endParaRPr lang="en-US"/>
            </a:p>
          </p:txBody>
        </p:sp>
        <p:sp>
          <p:nvSpPr>
            <p:cNvPr id="2777" name="Rectangle 729"/>
            <p:cNvSpPr>
              <a:spLocks noChangeArrowheads="1"/>
            </p:cNvSpPr>
            <p:nvPr/>
          </p:nvSpPr>
          <p:spPr bwMode="auto">
            <a:xfrm>
              <a:off x="5179" y="12034"/>
              <a:ext cx="485" cy="5438"/>
            </a:xfrm>
            <a:prstGeom prst="rect">
              <a:avLst/>
            </a:prstGeom>
            <a:gradFill rotWithShape="0">
              <a:gsLst>
                <a:gs pos="0">
                  <a:srgbClr val="CC9900">
                    <a:gamma/>
                    <a:shade val="46275"/>
                    <a:invGamma/>
                  </a:srgbClr>
                </a:gs>
                <a:gs pos="100000">
                  <a:srgbClr val="CC9900"/>
                </a:gs>
              </a:gsLst>
              <a:lin ang="0" scaled="1"/>
            </a:gradFill>
            <a:ln w="9525">
              <a:solidFill>
                <a:schemeClr val="tx1"/>
              </a:solidFill>
              <a:miter lim="800000"/>
              <a:headEnd/>
              <a:tailEnd/>
            </a:ln>
            <a:effectLst/>
          </p:spPr>
          <p:txBody>
            <a:bodyPr wrap="none" anchor="ctr"/>
            <a:lstStyle/>
            <a:p>
              <a:endParaRPr lang="en-US"/>
            </a:p>
          </p:txBody>
        </p:sp>
        <p:sp>
          <p:nvSpPr>
            <p:cNvPr id="2778" name="Rectangle 730"/>
            <p:cNvSpPr>
              <a:spLocks noChangeArrowheads="1"/>
            </p:cNvSpPr>
            <p:nvPr/>
          </p:nvSpPr>
          <p:spPr bwMode="auto">
            <a:xfrm>
              <a:off x="8550" y="12076"/>
              <a:ext cx="496" cy="5278"/>
            </a:xfrm>
            <a:prstGeom prst="rect">
              <a:avLst/>
            </a:prstGeom>
            <a:gradFill rotWithShape="0">
              <a:gsLst>
                <a:gs pos="0">
                  <a:srgbClr val="CC9900">
                    <a:gamma/>
                    <a:shade val="46275"/>
                    <a:invGamma/>
                  </a:srgbClr>
                </a:gs>
                <a:gs pos="100000">
                  <a:srgbClr val="CC9900"/>
                </a:gs>
              </a:gsLst>
              <a:lin ang="0" scaled="1"/>
            </a:gradFill>
            <a:ln w="9525">
              <a:solidFill>
                <a:schemeClr val="tx1"/>
              </a:solidFill>
              <a:miter lim="800000"/>
              <a:headEnd/>
              <a:tailEnd/>
            </a:ln>
            <a:effectLst/>
          </p:spPr>
          <p:txBody>
            <a:bodyPr wrap="none" anchor="ctr"/>
            <a:lstStyle/>
            <a:p>
              <a:endParaRPr lang="en-US"/>
            </a:p>
          </p:txBody>
        </p:sp>
        <p:sp>
          <p:nvSpPr>
            <p:cNvPr id="2779" name="Rectangle 731"/>
            <p:cNvSpPr>
              <a:spLocks noChangeArrowheads="1"/>
            </p:cNvSpPr>
            <p:nvPr/>
          </p:nvSpPr>
          <p:spPr bwMode="auto">
            <a:xfrm>
              <a:off x="12088" y="12070"/>
              <a:ext cx="397" cy="5284"/>
            </a:xfrm>
            <a:prstGeom prst="rect">
              <a:avLst/>
            </a:prstGeom>
            <a:gradFill rotWithShape="0">
              <a:gsLst>
                <a:gs pos="0">
                  <a:srgbClr val="CC9900">
                    <a:gamma/>
                    <a:shade val="46275"/>
                    <a:invGamma/>
                  </a:srgbClr>
                </a:gs>
                <a:gs pos="100000">
                  <a:srgbClr val="CC9900"/>
                </a:gs>
              </a:gsLst>
              <a:lin ang="0" scaled="1"/>
            </a:gradFill>
            <a:ln w="9525">
              <a:solidFill>
                <a:schemeClr val="tx1"/>
              </a:solidFill>
              <a:miter lim="800000"/>
              <a:headEnd/>
              <a:tailEnd/>
            </a:ln>
            <a:effectLst/>
          </p:spPr>
          <p:txBody>
            <a:bodyPr wrap="none" anchor="ctr"/>
            <a:lstStyle/>
            <a:p>
              <a:endParaRPr lang="en-US"/>
            </a:p>
          </p:txBody>
        </p:sp>
        <p:sp>
          <p:nvSpPr>
            <p:cNvPr id="2780" name="Rectangle 732"/>
            <p:cNvSpPr>
              <a:spLocks noChangeArrowheads="1"/>
            </p:cNvSpPr>
            <p:nvPr/>
          </p:nvSpPr>
          <p:spPr bwMode="auto">
            <a:xfrm>
              <a:off x="22130" y="12046"/>
              <a:ext cx="446" cy="6073"/>
            </a:xfrm>
            <a:prstGeom prst="rect">
              <a:avLst/>
            </a:prstGeom>
            <a:gradFill rotWithShape="0">
              <a:gsLst>
                <a:gs pos="0">
                  <a:srgbClr val="CC9900">
                    <a:gamma/>
                    <a:shade val="46275"/>
                    <a:invGamma/>
                  </a:srgbClr>
                </a:gs>
                <a:gs pos="100000">
                  <a:srgbClr val="CC9900"/>
                </a:gs>
              </a:gsLst>
              <a:lin ang="0" scaled="1"/>
            </a:gradFill>
            <a:ln w="9525">
              <a:solidFill>
                <a:schemeClr val="tx1"/>
              </a:solidFill>
              <a:miter lim="800000"/>
              <a:headEnd/>
              <a:tailEnd/>
            </a:ln>
            <a:effectLst/>
          </p:spPr>
          <p:txBody>
            <a:bodyPr wrap="none" anchor="ctr"/>
            <a:lstStyle/>
            <a:p>
              <a:endParaRPr lang="en-US"/>
            </a:p>
          </p:txBody>
        </p:sp>
        <p:sp>
          <p:nvSpPr>
            <p:cNvPr id="2781" name="Rectangle 733"/>
            <p:cNvSpPr>
              <a:spLocks noChangeArrowheads="1"/>
            </p:cNvSpPr>
            <p:nvPr/>
          </p:nvSpPr>
          <p:spPr bwMode="auto">
            <a:xfrm>
              <a:off x="24042" y="11975"/>
              <a:ext cx="421" cy="6438"/>
            </a:xfrm>
            <a:prstGeom prst="rect">
              <a:avLst/>
            </a:prstGeom>
            <a:gradFill rotWithShape="0">
              <a:gsLst>
                <a:gs pos="0">
                  <a:srgbClr val="CC9900">
                    <a:gamma/>
                    <a:shade val="46275"/>
                    <a:invGamma/>
                  </a:srgbClr>
                </a:gs>
                <a:gs pos="100000">
                  <a:srgbClr val="CC9900"/>
                </a:gs>
              </a:gsLst>
              <a:lin ang="0" scaled="1"/>
            </a:gradFill>
            <a:ln w="9525">
              <a:solidFill>
                <a:schemeClr val="tx1"/>
              </a:solidFill>
              <a:miter lim="800000"/>
              <a:headEnd/>
              <a:tailEnd/>
            </a:ln>
            <a:effectLst/>
          </p:spPr>
          <p:txBody>
            <a:bodyPr wrap="none" anchor="ctr"/>
            <a:lstStyle/>
            <a:p>
              <a:endParaRPr lang="en-US"/>
            </a:p>
          </p:txBody>
        </p:sp>
        <p:sp>
          <p:nvSpPr>
            <p:cNvPr id="2782" name="Rectangle 734" descr="Medium wood"/>
            <p:cNvSpPr>
              <a:spLocks noChangeArrowheads="1"/>
            </p:cNvSpPr>
            <p:nvPr/>
          </p:nvSpPr>
          <p:spPr bwMode="auto">
            <a:xfrm>
              <a:off x="2754" y="11298"/>
              <a:ext cx="22008" cy="742"/>
            </a:xfrm>
            <a:prstGeom prst="rect">
              <a:avLst/>
            </a:prstGeom>
            <a:blipFill dpi="0" rotWithShape="0">
              <a:blip r:embed="rId4"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783" name="Rectangle 735"/>
            <p:cNvSpPr>
              <a:spLocks noChangeArrowheads="1"/>
            </p:cNvSpPr>
            <p:nvPr/>
          </p:nvSpPr>
          <p:spPr bwMode="auto">
            <a:xfrm>
              <a:off x="16157" y="6817"/>
              <a:ext cx="6014" cy="3582"/>
            </a:xfrm>
            <a:prstGeom prst="rect">
              <a:avLst/>
            </a:prstGeom>
            <a:solidFill>
              <a:srgbClr val="B2B2B2"/>
            </a:solidFill>
            <a:ln w="9525">
              <a:solidFill>
                <a:schemeClr val="tx1"/>
              </a:solidFill>
              <a:miter lim="800000"/>
              <a:headEnd/>
              <a:tailEnd/>
            </a:ln>
            <a:effectLst/>
          </p:spPr>
          <p:txBody>
            <a:bodyPr wrap="none" anchor="ctr"/>
            <a:lstStyle/>
            <a:p>
              <a:endParaRPr lang="en-US"/>
            </a:p>
          </p:txBody>
        </p:sp>
        <p:sp>
          <p:nvSpPr>
            <p:cNvPr id="2784" name="Rectangle 736"/>
            <p:cNvSpPr>
              <a:spLocks noChangeArrowheads="1"/>
            </p:cNvSpPr>
            <p:nvPr/>
          </p:nvSpPr>
          <p:spPr bwMode="auto">
            <a:xfrm>
              <a:off x="16254" y="6961"/>
              <a:ext cx="5851" cy="3324"/>
            </a:xfrm>
            <a:prstGeom prst="rect">
              <a:avLst/>
            </a:prstGeom>
            <a:solidFill>
              <a:srgbClr val="00CCFF">
                <a:alpha val="50000"/>
              </a:srgbClr>
            </a:solidFill>
            <a:ln w="9525">
              <a:solidFill>
                <a:schemeClr val="tx1"/>
              </a:solidFill>
              <a:miter lim="800000"/>
              <a:headEnd/>
              <a:tailEnd/>
            </a:ln>
            <a:effectLst/>
          </p:spPr>
          <p:txBody>
            <a:bodyPr wrap="none" anchor="ctr"/>
            <a:lstStyle/>
            <a:p>
              <a:endParaRPr lang="en-US"/>
            </a:p>
          </p:txBody>
        </p:sp>
        <p:sp>
          <p:nvSpPr>
            <p:cNvPr id="2785" name="Rectangle 737"/>
            <p:cNvSpPr>
              <a:spLocks noChangeArrowheads="1"/>
            </p:cNvSpPr>
            <p:nvPr/>
          </p:nvSpPr>
          <p:spPr bwMode="auto">
            <a:xfrm>
              <a:off x="17610" y="6955"/>
              <a:ext cx="147" cy="3324"/>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786" name="Rectangle 738"/>
            <p:cNvSpPr>
              <a:spLocks noChangeArrowheads="1"/>
            </p:cNvSpPr>
            <p:nvPr/>
          </p:nvSpPr>
          <p:spPr bwMode="auto">
            <a:xfrm>
              <a:off x="20601" y="6955"/>
              <a:ext cx="137" cy="3306"/>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787" name="Rectangle 739"/>
            <p:cNvSpPr>
              <a:spLocks noChangeArrowheads="1"/>
            </p:cNvSpPr>
            <p:nvPr/>
          </p:nvSpPr>
          <p:spPr bwMode="auto">
            <a:xfrm>
              <a:off x="19113" y="6955"/>
              <a:ext cx="137" cy="3306"/>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788" name="Line 740"/>
            <p:cNvSpPr>
              <a:spLocks noChangeShapeType="1"/>
            </p:cNvSpPr>
            <p:nvPr/>
          </p:nvSpPr>
          <p:spPr bwMode="auto">
            <a:xfrm flipH="1">
              <a:off x="16512" y="7350"/>
              <a:ext cx="622" cy="1042"/>
            </a:xfrm>
            <a:prstGeom prst="line">
              <a:avLst/>
            </a:prstGeom>
            <a:noFill/>
            <a:ln w="9525">
              <a:solidFill>
                <a:schemeClr val="tx1"/>
              </a:solidFill>
              <a:round/>
              <a:headEnd/>
              <a:tailEnd/>
            </a:ln>
            <a:effectLst/>
          </p:spPr>
          <p:txBody>
            <a:bodyPr/>
            <a:lstStyle/>
            <a:p>
              <a:endParaRPr lang="en-US"/>
            </a:p>
          </p:txBody>
        </p:sp>
        <p:sp>
          <p:nvSpPr>
            <p:cNvPr id="2789" name="Line 741"/>
            <p:cNvSpPr>
              <a:spLocks noChangeShapeType="1"/>
            </p:cNvSpPr>
            <p:nvPr/>
          </p:nvSpPr>
          <p:spPr bwMode="auto">
            <a:xfrm flipH="1">
              <a:off x="16785" y="8123"/>
              <a:ext cx="440" cy="755"/>
            </a:xfrm>
            <a:prstGeom prst="line">
              <a:avLst/>
            </a:prstGeom>
            <a:noFill/>
            <a:ln w="9525">
              <a:solidFill>
                <a:schemeClr val="tx1"/>
              </a:solidFill>
              <a:round/>
              <a:headEnd/>
              <a:tailEnd/>
            </a:ln>
            <a:effectLst/>
          </p:spPr>
          <p:txBody>
            <a:bodyPr/>
            <a:lstStyle/>
            <a:p>
              <a:endParaRPr lang="en-US"/>
            </a:p>
          </p:txBody>
        </p:sp>
        <p:sp>
          <p:nvSpPr>
            <p:cNvPr id="2790" name="Line 742"/>
            <p:cNvSpPr>
              <a:spLocks noChangeShapeType="1"/>
            </p:cNvSpPr>
            <p:nvPr/>
          </p:nvSpPr>
          <p:spPr bwMode="auto">
            <a:xfrm flipH="1">
              <a:off x="16770" y="9075"/>
              <a:ext cx="379" cy="665"/>
            </a:xfrm>
            <a:prstGeom prst="line">
              <a:avLst/>
            </a:prstGeom>
            <a:noFill/>
            <a:ln w="9525">
              <a:solidFill>
                <a:schemeClr val="tx1"/>
              </a:solidFill>
              <a:round/>
              <a:headEnd/>
              <a:tailEnd/>
            </a:ln>
            <a:effectLst/>
          </p:spPr>
          <p:txBody>
            <a:bodyPr/>
            <a:lstStyle/>
            <a:p>
              <a:endParaRPr lang="en-US"/>
            </a:p>
          </p:txBody>
        </p:sp>
        <p:sp>
          <p:nvSpPr>
            <p:cNvPr id="2791" name="Line 743"/>
            <p:cNvSpPr>
              <a:spLocks noChangeShapeType="1"/>
            </p:cNvSpPr>
            <p:nvPr/>
          </p:nvSpPr>
          <p:spPr bwMode="auto">
            <a:xfrm flipH="1">
              <a:off x="17985" y="7422"/>
              <a:ext cx="622" cy="1042"/>
            </a:xfrm>
            <a:prstGeom prst="line">
              <a:avLst/>
            </a:prstGeom>
            <a:noFill/>
            <a:ln w="9525">
              <a:solidFill>
                <a:schemeClr val="tx1"/>
              </a:solidFill>
              <a:round/>
              <a:headEnd/>
              <a:tailEnd/>
            </a:ln>
            <a:effectLst/>
          </p:spPr>
          <p:txBody>
            <a:bodyPr/>
            <a:lstStyle/>
            <a:p>
              <a:endParaRPr lang="en-US"/>
            </a:p>
          </p:txBody>
        </p:sp>
        <p:sp>
          <p:nvSpPr>
            <p:cNvPr id="2792" name="Line 744"/>
            <p:cNvSpPr>
              <a:spLocks noChangeShapeType="1"/>
            </p:cNvSpPr>
            <p:nvPr/>
          </p:nvSpPr>
          <p:spPr bwMode="auto">
            <a:xfrm flipH="1">
              <a:off x="18258" y="8195"/>
              <a:ext cx="440" cy="754"/>
            </a:xfrm>
            <a:prstGeom prst="line">
              <a:avLst/>
            </a:prstGeom>
            <a:noFill/>
            <a:ln w="9525">
              <a:solidFill>
                <a:schemeClr val="tx1"/>
              </a:solidFill>
              <a:round/>
              <a:headEnd/>
              <a:tailEnd/>
            </a:ln>
            <a:effectLst/>
          </p:spPr>
          <p:txBody>
            <a:bodyPr/>
            <a:lstStyle/>
            <a:p>
              <a:endParaRPr lang="en-US"/>
            </a:p>
          </p:txBody>
        </p:sp>
        <p:sp>
          <p:nvSpPr>
            <p:cNvPr id="2793" name="Line 745"/>
            <p:cNvSpPr>
              <a:spLocks noChangeShapeType="1"/>
            </p:cNvSpPr>
            <p:nvPr/>
          </p:nvSpPr>
          <p:spPr bwMode="auto">
            <a:xfrm flipH="1">
              <a:off x="18243" y="9147"/>
              <a:ext cx="379" cy="665"/>
            </a:xfrm>
            <a:prstGeom prst="line">
              <a:avLst/>
            </a:prstGeom>
            <a:noFill/>
            <a:ln w="9525">
              <a:solidFill>
                <a:schemeClr val="tx1"/>
              </a:solidFill>
              <a:round/>
              <a:headEnd/>
              <a:tailEnd/>
            </a:ln>
            <a:effectLst/>
          </p:spPr>
          <p:txBody>
            <a:bodyPr/>
            <a:lstStyle/>
            <a:p>
              <a:endParaRPr lang="en-US"/>
            </a:p>
          </p:txBody>
        </p:sp>
        <p:sp>
          <p:nvSpPr>
            <p:cNvPr id="2794" name="Line 746"/>
            <p:cNvSpPr>
              <a:spLocks noChangeShapeType="1"/>
            </p:cNvSpPr>
            <p:nvPr/>
          </p:nvSpPr>
          <p:spPr bwMode="auto">
            <a:xfrm flipH="1">
              <a:off x="19442" y="7404"/>
              <a:ext cx="623" cy="1042"/>
            </a:xfrm>
            <a:prstGeom prst="line">
              <a:avLst/>
            </a:prstGeom>
            <a:noFill/>
            <a:ln w="9525">
              <a:solidFill>
                <a:schemeClr val="tx1"/>
              </a:solidFill>
              <a:round/>
              <a:headEnd/>
              <a:tailEnd/>
            </a:ln>
            <a:effectLst/>
          </p:spPr>
          <p:txBody>
            <a:bodyPr/>
            <a:lstStyle/>
            <a:p>
              <a:endParaRPr lang="en-US"/>
            </a:p>
          </p:txBody>
        </p:sp>
        <p:sp>
          <p:nvSpPr>
            <p:cNvPr id="2795" name="Line 747"/>
            <p:cNvSpPr>
              <a:spLocks noChangeShapeType="1"/>
            </p:cNvSpPr>
            <p:nvPr/>
          </p:nvSpPr>
          <p:spPr bwMode="auto">
            <a:xfrm flipH="1">
              <a:off x="19716" y="8177"/>
              <a:ext cx="440" cy="755"/>
            </a:xfrm>
            <a:prstGeom prst="line">
              <a:avLst/>
            </a:prstGeom>
            <a:noFill/>
            <a:ln w="9525">
              <a:solidFill>
                <a:schemeClr val="tx1"/>
              </a:solidFill>
              <a:round/>
              <a:headEnd/>
              <a:tailEnd/>
            </a:ln>
            <a:effectLst/>
          </p:spPr>
          <p:txBody>
            <a:bodyPr/>
            <a:lstStyle/>
            <a:p>
              <a:endParaRPr lang="en-US"/>
            </a:p>
          </p:txBody>
        </p:sp>
        <p:sp>
          <p:nvSpPr>
            <p:cNvPr id="2796" name="Line 748"/>
            <p:cNvSpPr>
              <a:spLocks noChangeShapeType="1"/>
            </p:cNvSpPr>
            <p:nvPr/>
          </p:nvSpPr>
          <p:spPr bwMode="auto">
            <a:xfrm flipH="1">
              <a:off x="19700" y="9129"/>
              <a:ext cx="380" cy="665"/>
            </a:xfrm>
            <a:prstGeom prst="line">
              <a:avLst/>
            </a:prstGeom>
            <a:noFill/>
            <a:ln w="9525">
              <a:solidFill>
                <a:schemeClr val="tx1"/>
              </a:solidFill>
              <a:round/>
              <a:headEnd/>
              <a:tailEnd/>
            </a:ln>
            <a:effectLst/>
          </p:spPr>
          <p:txBody>
            <a:bodyPr/>
            <a:lstStyle/>
            <a:p>
              <a:endParaRPr lang="en-US"/>
            </a:p>
          </p:txBody>
        </p:sp>
        <p:sp>
          <p:nvSpPr>
            <p:cNvPr id="2797" name="Line 749"/>
            <p:cNvSpPr>
              <a:spLocks noChangeShapeType="1"/>
            </p:cNvSpPr>
            <p:nvPr/>
          </p:nvSpPr>
          <p:spPr bwMode="auto">
            <a:xfrm flipH="1">
              <a:off x="21052" y="7296"/>
              <a:ext cx="623" cy="1042"/>
            </a:xfrm>
            <a:prstGeom prst="line">
              <a:avLst/>
            </a:prstGeom>
            <a:noFill/>
            <a:ln w="9525">
              <a:solidFill>
                <a:schemeClr val="tx1"/>
              </a:solidFill>
              <a:round/>
              <a:headEnd/>
              <a:tailEnd/>
            </a:ln>
            <a:effectLst/>
          </p:spPr>
          <p:txBody>
            <a:bodyPr/>
            <a:lstStyle/>
            <a:p>
              <a:endParaRPr lang="en-US"/>
            </a:p>
          </p:txBody>
        </p:sp>
        <p:sp>
          <p:nvSpPr>
            <p:cNvPr id="2798" name="Line 750"/>
            <p:cNvSpPr>
              <a:spLocks noChangeShapeType="1"/>
            </p:cNvSpPr>
            <p:nvPr/>
          </p:nvSpPr>
          <p:spPr bwMode="auto">
            <a:xfrm flipH="1">
              <a:off x="21325" y="8069"/>
              <a:ext cx="441" cy="755"/>
            </a:xfrm>
            <a:prstGeom prst="line">
              <a:avLst/>
            </a:prstGeom>
            <a:noFill/>
            <a:ln w="9525">
              <a:solidFill>
                <a:schemeClr val="tx1"/>
              </a:solidFill>
              <a:round/>
              <a:headEnd/>
              <a:tailEnd/>
            </a:ln>
            <a:effectLst/>
          </p:spPr>
          <p:txBody>
            <a:bodyPr/>
            <a:lstStyle/>
            <a:p>
              <a:endParaRPr lang="en-US"/>
            </a:p>
          </p:txBody>
        </p:sp>
        <p:sp>
          <p:nvSpPr>
            <p:cNvPr id="2799" name="Line 751"/>
            <p:cNvSpPr>
              <a:spLocks noChangeShapeType="1"/>
            </p:cNvSpPr>
            <p:nvPr/>
          </p:nvSpPr>
          <p:spPr bwMode="auto">
            <a:xfrm flipH="1">
              <a:off x="21310" y="9021"/>
              <a:ext cx="380" cy="665"/>
            </a:xfrm>
            <a:prstGeom prst="line">
              <a:avLst/>
            </a:prstGeom>
            <a:noFill/>
            <a:ln w="9525">
              <a:solidFill>
                <a:schemeClr val="tx1"/>
              </a:solidFill>
              <a:round/>
              <a:headEnd/>
              <a:tailEnd/>
            </a:ln>
            <a:effectLst/>
          </p:spPr>
          <p:txBody>
            <a:bodyPr/>
            <a:lstStyle/>
            <a:p>
              <a:endParaRPr lang="en-US"/>
            </a:p>
          </p:txBody>
        </p:sp>
        <p:sp>
          <p:nvSpPr>
            <p:cNvPr id="2800" name="Rectangle 752"/>
            <p:cNvSpPr>
              <a:spLocks noChangeArrowheads="1"/>
            </p:cNvSpPr>
            <p:nvPr/>
          </p:nvSpPr>
          <p:spPr bwMode="auto">
            <a:xfrm>
              <a:off x="6120" y="7176"/>
              <a:ext cx="3143" cy="155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801" name="Rectangle 753"/>
            <p:cNvSpPr>
              <a:spLocks noChangeArrowheads="1"/>
            </p:cNvSpPr>
            <p:nvPr/>
          </p:nvSpPr>
          <p:spPr bwMode="auto">
            <a:xfrm>
              <a:off x="6196" y="7230"/>
              <a:ext cx="3007" cy="1444"/>
            </a:xfrm>
            <a:prstGeom prst="rect">
              <a:avLst/>
            </a:prstGeom>
            <a:solidFill>
              <a:srgbClr val="00B0F0">
                <a:alpha val="50000"/>
              </a:srgbClr>
            </a:solidFill>
            <a:ln w="9525">
              <a:solidFill>
                <a:schemeClr val="tx1"/>
              </a:solidFill>
              <a:miter lim="800000"/>
              <a:headEnd/>
              <a:tailEnd/>
            </a:ln>
            <a:effectLst/>
          </p:spPr>
          <p:txBody>
            <a:bodyPr wrap="none" anchor="ctr"/>
            <a:lstStyle/>
            <a:p>
              <a:endParaRPr lang="en-US"/>
            </a:p>
          </p:txBody>
        </p:sp>
        <p:sp>
          <p:nvSpPr>
            <p:cNvPr id="2802" name="Line 754"/>
            <p:cNvSpPr>
              <a:spLocks noChangeShapeType="1"/>
            </p:cNvSpPr>
            <p:nvPr/>
          </p:nvSpPr>
          <p:spPr bwMode="auto">
            <a:xfrm flipH="1">
              <a:off x="6550" y="7494"/>
              <a:ext cx="426" cy="719"/>
            </a:xfrm>
            <a:prstGeom prst="line">
              <a:avLst/>
            </a:prstGeom>
            <a:noFill/>
            <a:ln w="9525">
              <a:solidFill>
                <a:schemeClr val="tx1"/>
              </a:solidFill>
              <a:round/>
              <a:headEnd/>
              <a:tailEnd/>
            </a:ln>
            <a:effectLst/>
          </p:spPr>
          <p:txBody>
            <a:bodyPr/>
            <a:lstStyle/>
            <a:p>
              <a:endParaRPr lang="en-US"/>
            </a:p>
          </p:txBody>
        </p:sp>
        <p:sp>
          <p:nvSpPr>
            <p:cNvPr id="2803" name="Line 755"/>
            <p:cNvSpPr>
              <a:spLocks noChangeShapeType="1"/>
            </p:cNvSpPr>
            <p:nvPr/>
          </p:nvSpPr>
          <p:spPr bwMode="auto">
            <a:xfrm flipH="1">
              <a:off x="7537" y="7512"/>
              <a:ext cx="334" cy="575"/>
            </a:xfrm>
            <a:prstGeom prst="line">
              <a:avLst/>
            </a:prstGeom>
            <a:noFill/>
            <a:ln w="9525">
              <a:solidFill>
                <a:schemeClr val="tx1"/>
              </a:solidFill>
              <a:round/>
              <a:headEnd/>
              <a:tailEnd/>
            </a:ln>
            <a:effectLst/>
          </p:spPr>
          <p:txBody>
            <a:bodyPr/>
            <a:lstStyle/>
            <a:p>
              <a:endParaRPr lang="en-US"/>
            </a:p>
          </p:txBody>
        </p:sp>
        <p:sp>
          <p:nvSpPr>
            <p:cNvPr id="2804" name="Line 756"/>
            <p:cNvSpPr>
              <a:spLocks noChangeShapeType="1"/>
            </p:cNvSpPr>
            <p:nvPr/>
          </p:nvSpPr>
          <p:spPr bwMode="auto">
            <a:xfrm flipH="1">
              <a:off x="8342" y="7494"/>
              <a:ext cx="410" cy="665"/>
            </a:xfrm>
            <a:prstGeom prst="line">
              <a:avLst/>
            </a:prstGeom>
            <a:noFill/>
            <a:ln w="9525">
              <a:solidFill>
                <a:schemeClr val="tx1"/>
              </a:solidFill>
              <a:round/>
              <a:headEnd/>
              <a:tailEnd/>
            </a:ln>
            <a:effectLst/>
          </p:spPr>
          <p:txBody>
            <a:bodyPr/>
            <a:lstStyle/>
            <a:p>
              <a:endParaRPr lang="en-US"/>
            </a:p>
          </p:txBody>
        </p:sp>
        <p:sp>
          <p:nvSpPr>
            <p:cNvPr id="2805" name="Rectangle 757"/>
            <p:cNvSpPr>
              <a:spLocks noChangeArrowheads="1"/>
            </p:cNvSpPr>
            <p:nvPr/>
          </p:nvSpPr>
          <p:spPr bwMode="auto">
            <a:xfrm>
              <a:off x="15479" y="12034"/>
              <a:ext cx="389" cy="5320"/>
            </a:xfrm>
            <a:prstGeom prst="rect">
              <a:avLst/>
            </a:prstGeom>
            <a:gradFill rotWithShape="0">
              <a:gsLst>
                <a:gs pos="0">
                  <a:srgbClr val="CC9900">
                    <a:gamma/>
                    <a:shade val="46275"/>
                    <a:invGamma/>
                  </a:srgbClr>
                </a:gs>
                <a:gs pos="100000">
                  <a:srgbClr val="CC9900"/>
                </a:gs>
              </a:gsLst>
              <a:lin ang="0" scaled="1"/>
            </a:gradFill>
            <a:ln w="9525">
              <a:solidFill>
                <a:schemeClr val="tx1"/>
              </a:solidFill>
              <a:miter lim="800000"/>
              <a:headEnd/>
              <a:tailEnd/>
            </a:ln>
            <a:effectLst/>
          </p:spPr>
          <p:txBody>
            <a:bodyPr wrap="none" anchor="ctr"/>
            <a:lstStyle/>
            <a:p>
              <a:endParaRPr lang="en-US"/>
            </a:p>
          </p:txBody>
        </p:sp>
        <p:sp>
          <p:nvSpPr>
            <p:cNvPr id="2806" name="Rectangle 758"/>
            <p:cNvSpPr>
              <a:spLocks noChangeArrowheads="1"/>
            </p:cNvSpPr>
            <p:nvPr/>
          </p:nvSpPr>
          <p:spPr bwMode="auto">
            <a:xfrm>
              <a:off x="18643" y="12046"/>
              <a:ext cx="551" cy="5955"/>
            </a:xfrm>
            <a:prstGeom prst="rect">
              <a:avLst/>
            </a:prstGeom>
            <a:gradFill rotWithShape="0">
              <a:gsLst>
                <a:gs pos="0">
                  <a:srgbClr val="CC9900">
                    <a:gamma/>
                    <a:shade val="46275"/>
                    <a:invGamma/>
                  </a:srgbClr>
                </a:gs>
                <a:gs pos="100000">
                  <a:srgbClr val="CC9900"/>
                </a:gs>
              </a:gsLst>
              <a:lin ang="0" scaled="1"/>
            </a:gradFill>
            <a:ln w="9525">
              <a:solidFill>
                <a:schemeClr val="tx1"/>
              </a:solidFill>
              <a:miter lim="800000"/>
              <a:headEnd/>
              <a:tailEnd/>
            </a:ln>
            <a:effectLst/>
          </p:spPr>
          <p:txBody>
            <a:bodyPr wrap="none" anchor="ctr"/>
            <a:lstStyle/>
            <a:p>
              <a:endParaRPr lang="en-US"/>
            </a:p>
          </p:txBody>
        </p:sp>
        <p:sp>
          <p:nvSpPr>
            <p:cNvPr id="2807" name="Line 759"/>
            <p:cNvSpPr>
              <a:spLocks noChangeShapeType="1"/>
            </p:cNvSpPr>
            <p:nvPr/>
          </p:nvSpPr>
          <p:spPr bwMode="auto">
            <a:xfrm>
              <a:off x="-1002" y="14970"/>
              <a:ext cx="28123" cy="30"/>
            </a:xfrm>
            <a:prstGeom prst="line">
              <a:avLst/>
            </a:prstGeom>
            <a:noFill/>
            <a:ln w="9525">
              <a:solidFill>
                <a:schemeClr val="tx1"/>
              </a:solidFill>
              <a:round/>
              <a:headEnd/>
              <a:tailEnd/>
            </a:ln>
            <a:effectLst/>
          </p:spPr>
          <p:txBody>
            <a:bodyPr/>
            <a:lstStyle/>
            <a:p>
              <a:endParaRPr lang="en-US"/>
            </a:p>
          </p:txBody>
        </p:sp>
        <p:sp>
          <p:nvSpPr>
            <p:cNvPr id="2808" name="Rectangle 760" descr="Oak"/>
            <p:cNvSpPr>
              <a:spLocks noChangeArrowheads="1"/>
            </p:cNvSpPr>
            <p:nvPr/>
          </p:nvSpPr>
          <p:spPr bwMode="auto">
            <a:xfrm>
              <a:off x="2572" y="9291"/>
              <a:ext cx="253" cy="1330"/>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09" name="Line 761"/>
            <p:cNvSpPr>
              <a:spLocks noChangeShapeType="1"/>
            </p:cNvSpPr>
            <p:nvPr/>
          </p:nvSpPr>
          <p:spPr bwMode="auto">
            <a:xfrm>
              <a:off x="3103" y="9291"/>
              <a:ext cx="0" cy="1312"/>
            </a:xfrm>
            <a:prstGeom prst="line">
              <a:avLst/>
            </a:prstGeom>
            <a:noFill/>
            <a:ln w="38100">
              <a:solidFill>
                <a:srgbClr val="996600"/>
              </a:solidFill>
              <a:round/>
              <a:headEnd/>
              <a:tailEnd/>
            </a:ln>
            <a:effectLst/>
          </p:spPr>
          <p:txBody>
            <a:bodyPr/>
            <a:lstStyle/>
            <a:p>
              <a:endParaRPr lang="en-US"/>
            </a:p>
          </p:txBody>
        </p:sp>
        <p:sp>
          <p:nvSpPr>
            <p:cNvPr id="2810" name="Line 762"/>
            <p:cNvSpPr>
              <a:spLocks noChangeShapeType="1"/>
            </p:cNvSpPr>
            <p:nvPr/>
          </p:nvSpPr>
          <p:spPr bwMode="auto">
            <a:xfrm>
              <a:off x="3422" y="9291"/>
              <a:ext cx="0" cy="1312"/>
            </a:xfrm>
            <a:prstGeom prst="line">
              <a:avLst/>
            </a:prstGeom>
            <a:noFill/>
            <a:ln w="38100">
              <a:solidFill>
                <a:srgbClr val="996600"/>
              </a:solidFill>
              <a:round/>
              <a:headEnd/>
              <a:tailEnd/>
            </a:ln>
            <a:effectLst/>
          </p:spPr>
          <p:txBody>
            <a:bodyPr/>
            <a:lstStyle/>
            <a:p>
              <a:endParaRPr lang="en-US"/>
            </a:p>
          </p:txBody>
        </p:sp>
        <p:sp>
          <p:nvSpPr>
            <p:cNvPr id="2811" name="Line 763"/>
            <p:cNvSpPr>
              <a:spLocks noChangeShapeType="1"/>
            </p:cNvSpPr>
            <p:nvPr/>
          </p:nvSpPr>
          <p:spPr bwMode="auto">
            <a:xfrm>
              <a:off x="3756" y="9291"/>
              <a:ext cx="0" cy="1312"/>
            </a:xfrm>
            <a:prstGeom prst="line">
              <a:avLst/>
            </a:prstGeom>
            <a:noFill/>
            <a:ln w="38100">
              <a:solidFill>
                <a:srgbClr val="996600"/>
              </a:solidFill>
              <a:round/>
              <a:headEnd/>
              <a:tailEnd/>
            </a:ln>
            <a:effectLst/>
          </p:spPr>
          <p:txBody>
            <a:bodyPr/>
            <a:lstStyle/>
            <a:p>
              <a:endParaRPr lang="en-US"/>
            </a:p>
          </p:txBody>
        </p:sp>
        <p:sp>
          <p:nvSpPr>
            <p:cNvPr id="2812" name="Line 764"/>
            <p:cNvSpPr>
              <a:spLocks noChangeShapeType="1"/>
            </p:cNvSpPr>
            <p:nvPr/>
          </p:nvSpPr>
          <p:spPr bwMode="auto">
            <a:xfrm>
              <a:off x="4090" y="9309"/>
              <a:ext cx="0" cy="1312"/>
            </a:xfrm>
            <a:prstGeom prst="line">
              <a:avLst/>
            </a:prstGeom>
            <a:noFill/>
            <a:ln w="38100">
              <a:solidFill>
                <a:srgbClr val="996600"/>
              </a:solidFill>
              <a:round/>
              <a:headEnd/>
              <a:tailEnd/>
            </a:ln>
            <a:effectLst/>
          </p:spPr>
          <p:txBody>
            <a:bodyPr/>
            <a:lstStyle/>
            <a:p>
              <a:endParaRPr lang="en-US"/>
            </a:p>
          </p:txBody>
        </p:sp>
        <p:sp>
          <p:nvSpPr>
            <p:cNvPr id="2813" name="Line 765"/>
            <p:cNvSpPr>
              <a:spLocks noChangeShapeType="1"/>
            </p:cNvSpPr>
            <p:nvPr/>
          </p:nvSpPr>
          <p:spPr bwMode="auto">
            <a:xfrm>
              <a:off x="4394" y="9291"/>
              <a:ext cx="0" cy="1312"/>
            </a:xfrm>
            <a:prstGeom prst="line">
              <a:avLst/>
            </a:prstGeom>
            <a:noFill/>
            <a:ln w="38100">
              <a:solidFill>
                <a:srgbClr val="996600"/>
              </a:solidFill>
              <a:round/>
              <a:headEnd/>
              <a:tailEnd/>
            </a:ln>
            <a:effectLst/>
          </p:spPr>
          <p:txBody>
            <a:bodyPr/>
            <a:lstStyle/>
            <a:p>
              <a:endParaRPr lang="en-US"/>
            </a:p>
          </p:txBody>
        </p:sp>
        <p:sp>
          <p:nvSpPr>
            <p:cNvPr id="2814" name="Line 766"/>
            <p:cNvSpPr>
              <a:spLocks noChangeShapeType="1"/>
            </p:cNvSpPr>
            <p:nvPr/>
          </p:nvSpPr>
          <p:spPr bwMode="auto">
            <a:xfrm>
              <a:off x="4713" y="9291"/>
              <a:ext cx="0" cy="1312"/>
            </a:xfrm>
            <a:prstGeom prst="line">
              <a:avLst/>
            </a:prstGeom>
            <a:noFill/>
            <a:ln w="38100">
              <a:solidFill>
                <a:srgbClr val="996600"/>
              </a:solidFill>
              <a:round/>
              <a:headEnd/>
              <a:tailEnd/>
            </a:ln>
            <a:effectLst/>
          </p:spPr>
          <p:txBody>
            <a:bodyPr/>
            <a:lstStyle/>
            <a:p>
              <a:endParaRPr lang="en-US"/>
            </a:p>
          </p:txBody>
        </p:sp>
        <p:sp>
          <p:nvSpPr>
            <p:cNvPr id="2815" name="Line 767"/>
            <p:cNvSpPr>
              <a:spLocks noChangeShapeType="1"/>
            </p:cNvSpPr>
            <p:nvPr/>
          </p:nvSpPr>
          <p:spPr bwMode="auto">
            <a:xfrm>
              <a:off x="5047" y="9291"/>
              <a:ext cx="0" cy="1312"/>
            </a:xfrm>
            <a:prstGeom prst="line">
              <a:avLst/>
            </a:prstGeom>
            <a:noFill/>
            <a:ln w="38100">
              <a:solidFill>
                <a:srgbClr val="996600"/>
              </a:solidFill>
              <a:round/>
              <a:headEnd/>
              <a:tailEnd/>
            </a:ln>
            <a:effectLst/>
          </p:spPr>
          <p:txBody>
            <a:bodyPr/>
            <a:lstStyle/>
            <a:p>
              <a:endParaRPr lang="en-US"/>
            </a:p>
          </p:txBody>
        </p:sp>
        <p:sp>
          <p:nvSpPr>
            <p:cNvPr id="2816" name="Line 768"/>
            <p:cNvSpPr>
              <a:spLocks noChangeShapeType="1"/>
            </p:cNvSpPr>
            <p:nvPr/>
          </p:nvSpPr>
          <p:spPr bwMode="auto">
            <a:xfrm>
              <a:off x="5381" y="9309"/>
              <a:ext cx="0" cy="1312"/>
            </a:xfrm>
            <a:prstGeom prst="line">
              <a:avLst/>
            </a:prstGeom>
            <a:noFill/>
            <a:ln w="38100">
              <a:solidFill>
                <a:srgbClr val="996600"/>
              </a:solidFill>
              <a:round/>
              <a:headEnd/>
              <a:tailEnd/>
            </a:ln>
            <a:effectLst/>
          </p:spPr>
          <p:txBody>
            <a:bodyPr/>
            <a:lstStyle/>
            <a:p>
              <a:endParaRPr lang="en-US"/>
            </a:p>
          </p:txBody>
        </p:sp>
        <p:sp>
          <p:nvSpPr>
            <p:cNvPr id="2817" name="Line 769"/>
            <p:cNvSpPr>
              <a:spLocks noChangeShapeType="1"/>
            </p:cNvSpPr>
            <p:nvPr/>
          </p:nvSpPr>
          <p:spPr bwMode="auto">
            <a:xfrm>
              <a:off x="5685" y="9291"/>
              <a:ext cx="0" cy="1312"/>
            </a:xfrm>
            <a:prstGeom prst="line">
              <a:avLst/>
            </a:prstGeom>
            <a:noFill/>
            <a:ln w="38100">
              <a:solidFill>
                <a:srgbClr val="996600"/>
              </a:solidFill>
              <a:round/>
              <a:headEnd/>
              <a:tailEnd/>
            </a:ln>
            <a:effectLst/>
          </p:spPr>
          <p:txBody>
            <a:bodyPr/>
            <a:lstStyle/>
            <a:p>
              <a:endParaRPr lang="en-US"/>
            </a:p>
          </p:txBody>
        </p:sp>
        <p:sp>
          <p:nvSpPr>
            <p:cNvPr id="2818" name="Line 770"/>
            <p:cNvSpPr>
              <a:spLocks noChangeShapeType="1"/>
            </p:cNvSpPr>
            <p:nvPr/>
          </p:nvSpPr>
          <p:spPr bwMode="auto">
            <a:xfrm>
              <a:off x="6004" y="9291"/>
              <a:ext cx="0" cy="1312"/>
            </a:xfrm>
            <a:prstGeom prst="line">
              <a:avLst/>
            </a:prstGeom>
            <a:noFill/>
            <a:ln w="38100">
              <a:solidFill>
                <a:srgbClr val="996600"/>
              </a:solidFill>
              <a:round/>
              <a:headEnd/>
              <a:tailEnd/>
            </a:ln>
            <a:effectLst/>
          </p:spPr>
          <p:txBody>
            <a:bodyPr/>
            <a:lstStyle/>
            <a:p>
              <a:endParaRPr lang="en-US"/>
            </a:p>
          </p:txBody>
        </p:sp>
        <p:sp>
          <p:nvSpPr>
            <p:cNvPr id="2819" name="Line 771"/>
            <p:cNvSpPr>
              <a:spLocks noChangeShapeType="1"/>
            </p:cNvSpPr>
            <p:nvPr/>
          </p:nvSpPr>
          <p:spPr bwMode="auto">
            <a:xfrm>
              <a:off x="6338" y="9291"/>
              <a:ext cx="0" cy="1312"/>
            </a:xfrm>
            <a:prstGeom prst="line">
              <a:avLst/>
            </a:prstGeom>
            <a:noFill/>
            <a:ln w="38100">
              <a:solidFill>
                <a:srgbClr val="996600"/>
              </a:solidFill>
              <a:round/>
              <a:headEnd/>
              <a:tailEnd/>
            </a:ln>
            <a:effectLst/>
          </p:spPr>
          <p:txBody>
            <a:bodyPr/>
            <a:lstStyle/>
            <a:p>
              <a:endParaRPr lang="en-US"/>
            </a:p>
          </p:txBody>
        </p:sp>
        <p:sp>
          <p:nvSpPr>
            <p:cNvPr id="2820" name="Line 772"/>
            <p:cNvSpPr>
              <a:spLocks noChangeShapeType="1"/>
            </p:cNvSpPr>
            <p:nvPr/>
          </p:nvSpPr>
          <p:spPr bwMode="auto">
            <a:xfrm>
              <a:off x="6672" y="9309"/>
              <a:ext cx="0" cy="1312"/>
            </a:xfrm>
            <a:prstGeom prst="line">
              <a:avLst/>
            </a:prstGeom>
            <a:noFill/>
            <a:ln w="38100">
              <a:solidFill>
                <a:srgbClr val="996600"/>
              </a:solidFill>
              <a:round/>
              <a:headEnd/>
              <a:tailEnd/>
            </a:ln>
            <a:effectLst/>
          </p:spPr>
          <p:txBody>
            <a:bodyPr/>
            <a:lstStyle/>
            <a:p>
              <a:endParaRPr lang="en-US"/>
            </a:p>
          </p:txBody>
        </p:sp>
        <p:sp>
          <p:nvSpPr>
            <p:cNvPr id="2821" name="Line 773"/>
            <p:cNvSpPr>
              <a:spLocks noChangeShapeType="1"/>
            </p:cNvSpPr>
            <p:nvPr/>
          </p:nvSpPr>
          <p:spPr bwMode="auto">
            <a:xfrm>
              <a:off x="6976" y="9291"/>
              <a:ext cx="0" cy="1312"/>
            </a:xfrm>
            <a:prstGeom prst="line">
              <a:avLst/>
            </a:prstGeom>
            <a:noFill/>
            <a:ln w="38100">
              <a:solidFill>
                <a:srgbClr val="996600"/>
              </a:solidFill>
              <a:round/>
              <a:headEnd/>
              <a:tailEnd/>
            </a:ln>
            <a:effectLst/>
          </p:spPr>
          <p:txBody>
            <a:bodyPr/>
            <a:lstStyle/>
            <a:p>
              <a:endParaRPr lang="en-US"/>
            </a:p>
          </p:txBody>
        </p:sp>
        <p:sp>
          <p:nvSpPr>
            <p:cNvPr id="2822" name="Line 774"/>
            <p:cNvSpPr>
              <a:spLocks noChangeShapeType="1"/>
            </p:cNvSpPr>
            <p:nvPr/>
          </p:nvSpPr>
          <p:spPr bwMode="auto">
            <a:xfrm>
              <a:off x="7294" y="9291"/>
              <a:ext cx="0" cy="1312"/>
            </a:xfrm>
            <a:prstGeom prst="line">
              <a:avLst/>
            </a:prstGeom>
            <a:noFill/>
            <a:ln w="38100">
              <a:solidFill>
                <a:srgbClr val="996600"/>
              </a:solidFill>
              <a:round/>
              <a:headEnd/>
              <a:tailEnd/>
            </a:ln>
            <a:effectLst/>
          </p:spPr>
          <p:txBody>
            <a:bodyPr/>
            <a:lstStyle/>
            <a:p>
              <a:endParaRPr lang="en-US"/>
            </a:p>
          </p:txBody>
        </p:sp>
        <p:sp>
          <p:nvSpPr>
            <p:cNvPr id="2823" name="Line 775"/>
            <p:cNvSpPr>
              <a:spLocks noChangeShapeType="1"/>
            </p:cNvSpPr>
            <p:nvPr/>
          </p:nvSpPr>
          <p:spPr bwMode="auto">
            <a:xfrm>
              <a:off x="7628" y="9291"/>
              <a:ext cx="0" cy="1312"/>
            </a:xfrm>
            <a:prstGeom prst="line">
              <a:avLst/>
            </a:prstGeom>
            <a:noFill/>
            <a:ln w="38100">
              <a:solidFill>
                <a:srgbClr val="996600"/>
              </a:solidFill>
              <a:round/>
              <a:headEnd/>
              <a:tailEnd/>
            </a:ln>
            <a:effectLst/>
          </p:spPr>
          <p:txBody>
            <a:bodyPr/>
            <a:lstStyle/>
            <a:p>
              <a:endParaRPr lang="en-US"/>
            </a:p>
          </p:txBody>
        </p:sp>
        <p:sp>
          <p:nvSpPr>
            <p:cNvPr id="2824" name="Line 776"/>
            <p:cNvSpPr>
              <a:spLocks noChangeShapeType="1"/>
            </p:cNvSpPr>
            <p:nvPr/>
          </p:nvSpPr>
          <p:spPr bwMode="auto">
            <a:xfrm>
              <a:off x="7963" y="9309"/>
              <a:ext cx="0" cy="1312"/>
            </a:xfrm>
            <a:prstGeom prst="line">
              <a:avLst/>
            </a:prstGeom>
            <a:noFill/>
            <a:ln w="38100">
              <a:solidFill>
                <a:srgbClr val="996600"/>
              </a:solidFill>
              <a:round/>
              <a:headEnd/>
              <a:tailEnd/>
            </a:ln>
            <a:effectLst/>
          </p:spPr>
          <p:txBody>
            <a:bodyPr/>
            <a:lstStyle/>
            <a:p>
              <a:endParaRPr lang="en-US"/>
            </a:p>
          </p:txBody>
        </p:sp>
        <p:sp>
          <p:nvSpPr>
            <p:cNvPr id="2825" name="Line 777"/>
            <p:cNvSpPr>
              <a:spLocks noChangeShapeType="1"/>
            </p:cNvSpPr>
            <p:nvPr/>
          </p:nvSpPr>
          <p:spPr bwMode="auto">
            <a:xfrm>
              <a:off x="8281" y="9291"/>
              <a:ext cx="0" cy="1312"/>
            </a:xfrm>
            <a:prstGeom prst="line">
              <a:avLst/>
            </a:prstGeom>
            <a:noFill/>
            <a:ln w="38100">
              <a:solidFill>
                <a:srgbClr val="996600"/>
              </a:solidFill>
              <a:round/>
              <a:headEnd/>
              <a:tailEnd/>
            </a:ln>
            <a:effectLst/>
          </p:spPr>
          <p:txBody>
            <a:bodyPr/>
            <a:lstStyle/>
            <a:p>
              <a:endParaRPr lang="en-US"/>
            </a:p>
          </p:txBody>
        </p:sp>
        <p:sp>
          <p:nvSpPr>
            <p:cNvPr id="2826" name="Line 778"/>
            <p:cNvSpPr>
              <a:spLocks noChangeShapeType="1"/>
            </p:cNvSpPr>
            <p:nvPr/>
          </p:nvSpPr>
          <p:spPr bwMode="auto">
            <a:xfrm>
              <a:off x="8600" y="9291"/>
              <a:ext cx="0" cy="1312"/>
            </a:xfrm>
            <a:prstGeom prst="line">
              <a:avLst/>
            </a:prstGeom>
            <a:noFill/>
            <a:ln w="38100">
              <a:solidFill>
                <a:srgbClr val="996600"/>
              </a:solidFill>
              <a:round/>
              <a:headEnd/>
              <a:tailEnd/>
            </a:ln>
            <a:effectLst/>
          </p:spPr>
          <p:txBody>
            <a:bodyPr/>
            <a:lstStyle/>
            <a:p>
              <a:endParaRPr lang="en-US"/>
            </a:p>
          </p:txBody>
        </p:sp>
        <p:sp>
          <p:nvSpPr>
            <p:cNvPr id="2827" name="Line 779"/>
            <p:cNvSpPr>
              <a:spLocks noChangeShapeType="1"/>
            </p:cNvSpPr>
            <p:nvPr/>
          </p:nvSpPr>
          <p:spPr bwMode="auto">
            <a:xfrm>
              <a:off x="8934" y="9291"/>
              <a:ext cx="0" cy="1312"/>
            </a:xfrm>
            <a:prstGeom prst="line">
              <a:avLst/>
            </a:prstGeom>
            <a:noFill/>
            <a:ln w="38100">
              <a:solidFill>
                <a:srgbClr val="996600"/>
              </a:solidFill>
              <a:round/>
              <a:headEnd/>
              <a:tailEnd/>
            </a:ln>
            <a:effectLst/>
          </p:spPr>
          <p:txBody>
            <a:bodyPr/>
            <a:lstStyle/>
            <a:p>
              <a:endParaRPr lang="en-US"/>
            </a:p>
          </p:txBody>
        </p:sp>
        <p:sp>
          <p:nvSpPr>
            <p:cNvPr id="2828" name="Line 780"/>
            <p:cNvSpPr>
              <a:spLocks noChangeShapeType="1"/>
            </p:cNvSpPr>
            <p:nvPr/>
          </p:nvSpPr>
          <p:spPr bwMode="auto">
            <a:xfrm>
              <a:off x="9268" y="9309"/>
              <a:ext cx="0" cy="1312"/>
            </a:xfrm>
            <a:prstGeom prst="line">
              <a:avLst/>
            </a:prstGeom>
            <a:noFill/>
            <a:ln w="38100">
              <a:solidFill>
                <a:srgbClr val="996600"/>
              </a:solidFill>
              <a:round/>
              <a:headEnd/>
              <a:tailEnd/>
            </a:ln>
            <a:effectLst/>
          </p:spPr>
          <p:txBody>
            <a:bodyPr/>
            <a:lstStyle/>
            <a:p>
              <a:endParaRPr lang="en-US"/>
            </a:p>
          </p:txBody>
        </p:sp>
        <p:sp>
          <p:nvSpPr>
            <p:cNvPr id="2829" name="Line 781"/>
            <p:cNvSpPr>
              <a:spLocks noChangeShapeType="1"/>
            </p:cNvSpPr>
            <p:nvPr/>
          </p:nvSpPr>
          <p:spPr bwMode="auto">
            <a:xfrm>
              <a:off x="9572" y="9291"/>
              <a:ext cx="0" cy="1312"/>
            </a:xfrm>
            <a:prstGeom prst="line">
              <a:avLst/>
            </a:prstGeom>
            <a:noFill/>
            <a:ln w="38100">
              <a:solidFill>
                <a:srgbClr val="996600"/>
              </a:solidFill>
              <a:round/>
              <a:headEnd/>
              <a:tailEnd/>
            </a:ln>
            <a:effectLst/>
          </p:spPr>
          <p:txBody>
            <a:bodyPr/>
            <a:lstStyle/>
            <a:p>
              <a:endParaRPr lang="en-US"/>
            </a:p>
          </p:txBody>
        </p:sp>
        <p:sp>
          <p:nvSpPr>
            <p:cNvPr id="2830" name="Line 782"/>
            <p:cNvSpPr>
              <a:spLocks noChangeShapeType="1"/>
            </p:cNvSpPr>
            <p:nvPr/>
          </p:nvSpPr>
          <p:spPr bwMode="auto">
            <a:xfrm>
              <a:off x="9891" y="9291"/>
              <a:ext cx="0" cy="1312"/>
            </a:xfrm>
            <a:prstGeom prst="line">
              <a:avLst/>
            </a:prstGeom>
            <a:noFill/>
            <a:ln w="38100">
              <a:solidFill>
                <a:srgbClr val="996600"/>
              </a:solidFill>
              <a:round/>
              <a:headEnd/>
              <a:tailEnd/>
            </a:ln>
            <a:effectLst/>
          </p:spPr>
          <p:txBody>
            <a:bodyPr/>
            <a:lstStyle/>
            <a:p>
              <a:endParaRPr lang="en-US"/>
            </a:p>
          </p:txBody>
        </p:sp>
        <p:sp>
          <p:nvSpPr>
            <p:cNvPr id="2831" name="Line 783"/>
            <p:cNvSpPr>
              <a:spLocks noChangeShapeType="1"/>
            </p:cNvSpPr>
            <p:nvPr/>
          </p:nvSpPr>
          <p:spPr bwMode="auto">
            <a:xfrm>
              <a:off x="10225" y="9291"/>
              <a:ext cx="0" cy="1312"/>
            </a:xfrm>
            <a:prstGeom prst="line">
              <a:avLst/>
            </a:prstGeom>
            <a:noFill/>
            <a:ln w="38100">
              <a:solidFill>
                <a:srgbClr val="996600"/>
              </a:solidFill>
              <a:round/>
              <a:headEnd/>
              <a:tailEnd/>
            </a:ln>
            <a:effectLst/>
          </p:spPr>
          <p:txBody>
            <a:bodyPr/>
            <a:lstStyle/>
            <a:p>
              <a:endParaRPr lang="en-US"/>
            </a:p>
          </p:txBody>
        </p:sp>
        <p:sp>
          <p:nvSpPr>
            <p:cNvPr id="2832" name="Line 784"/>
            <p:cNvSpPr>
              <a:spLocks noChangeShapeType="1"/>
            </p:cNvSpPr>
            <p:nvPr/>
          </p:nvSpPr>
          <p:spPr bwMode="auto">
            <a:xfrm>
              <a:off x="10559" y="9309"/>
              <a:ext cx="0" cy="1312"/>
            </a:xfrm>
            <a:prstGeom prst="line">
              <a:avLst/>
            </a:prstGeom>
            <a:noFill/>
            <a:ln w="38100">
              <a:solidFill>
                <a:srgbClr val="996600"/>
              </a:solidFill>
              <a:round/>
              <a:headEnd/>
              <a:tailEnd/>
            </a:ln>
            <a:effectLst/>
          </p:spPr>
          <p:txBody>
            <a:bodyPr/>
            <a:lstStyle/>
            <a:p>
              <a:endParaRPr lang="en-US"/>
            </a:p>
          </p:txBody>
        </p:sp>
        <p:sp>
          <p:nvSpPr>
            <p:cNvPr id="2833" name="Line 785"/>
            <p:cNvSpPr>
              <a:spLocks noChangeShapeType="1"/>
            </p:cNvSpPr>
            <p:nvPr/>
          </p:nvSpPr>
          <p:spPr bwMode="auto">
            <a:xfrm>
              <a:off x="10878" y="9309"/>
              <a:ext cx="0" cy="1312"/>
            </a:xfrm>
            <a:prstGeom prst="line">
              <a:avLst/>
            </a:prstGeom>
            <a:noFill/>
            <a:ln w="38100">
              <a:solidFill>
                <a:srgbClr val="996600"/>
              </a:solidFill>
              <a:round/>
              <a:headEnd/>
              <a:tailEnd/>
            </a:ln>
            <a:effectLst/>
          </p:spPr>
          <p:txBody>
            <a:bodyPr/>
            <a:lstStyle/>
            <a:p>
              <a:endParaRPr lang="en-US"/>
            </a:p>
          </p:txBody>
        </p:sp>
        <p:sp>
          <p:nvSpPr>
            <p:cNvPr id="2834" name="Line 786"/>
            <p:cNvSpPr>
              <a:spLocks noChangeShapeType="1"/>
            </p:cNvSpPr>
            <p:nvPr/>
          </p:nvSpPr>
          <p:spPr bwMode="auto">
            <a:xfrm>
              <a:off x="11197" y="9309"/>
              <a:ext cx="0" cy="1312"/>
            </a:xfrm>
            <a:prstGeom prst="line">
              <a:avLst/>
            </a:prstGeom>
            <a:noFill/>
            <a:ln w="38100">
              <a:solidFill>
                <a:srgbClr val="996600"/>
              </a:solidFill>
              <a:round/>
              <a:headEnd/>
              <a:tailEnd/>
            </a:ln>
            <a:effectLst/>
          </p:spPr>
          <p:txBody>
            <a:bodyPr/>
            <a:lstStyle/>
            <a:p>
              <a:endParaRPr lang="en-US"/>
            </a:p>
          </p:txBody>
        </p:sp>
        <p:sp>
          <p:nvSpPr>
            <p:cNvPr id="2835" name="Line 787"/>
            <p:cNvSpPr>
              <a:spLocks noChangeShapeType="1"/>
            </p:cNvSpPr>
            <p:nvPr/>
          </p:nvSpPr>
          <p:spPr bwMode="auto">
            <a:xfrm>
              <a:off x="11531" y="9309"/>
              <a:ext cx="0" cy="1312"/>
            </a:xfrm>
            <a:prstGeom prst="line">
              <a:avLst/>
            </a:prstGeom>
            <a:noFill/>
            <a:ln w="38100">
              <a:solidFill>
                <a:srgbClr val="996600"/>
              </a:solidFill>
              <a:round/>
              <a:headEnd/>
              <a:tailEnd/>
            </a:ln>
            <a:effectLst/>
          </p:spPr>
          <p:txBody>
            <a:bodyPr/>
            <a:lstStyle/>
            <a:p>
              <a:endParaRPr lang="en-US"/>
            </a:p>
          </p:txBody>
        </p:sp>
        <p:sp>
          <p:nvSpPr>
            <p:cNvPr id="2836" name="Line 788"/>
            <p:cNvSpPr>
              <a:spLocks noChangeShapeType="1"/>
            </p:cNvSpPr>
            <p:nvPr/>
          </p:nvSpPr>
          <p:spPr bwMode="auto">
            <a:xfrm>
              <a:off x="11865" y="9327"/>
              <a:ext cx="0" cy="1312"/>
            </a:xfrm>
            <a:prstGeom prst="line">
              <a:avLst/>
            </a:prstGeom>
            <a:noFill/>
            <a:ln w="38100">
              <a:solidFill>
                <a:srgbClr val="996600"/>
              </a:solidFill>
              <a:round/>
              <a:headEnd/>
              <a:tailEnd/>
            </a:ln>
            <a:effectLst/>
          </p:spPr>
          <p:txBody>
            <a:bodyPr/>
            <a:lstStyle/>
            <a:p>
              <a:endParaRPr lang="en-US"/>
            </a:p>
          </p:txBody>
        </p:sp>
        <p:sp>
          <p:nvSpPr>
            <p:cNvPr id="2837" name="Line 789"/>
            <p:cNvSpPr>
              <a:spLocks noChangeShapeType="1"/>
            </p:cNvSpPr>
            <p:nvPr/>
          </p:nvSpPr>
          <p:spPr bwMode="auto">
            <a:xfrm>
              <a:off x="12169" y="9309"/>
              <a:ext cx="0" cy="1312"/>
            </a:xfrm>
            <a:prstGeom prst="line">
              <a:avLst/>
            </a:prstGeom>
            <a:noFill/>
            <a:ln w="38100">
              <a:solidFill>
                <a:srgbClr val="996600"/>
              </a:solidFill>
              <a:round/>
              <a:headEnd/>
              <a:tailEnd/>
            </a:ln>
            <a:effectLst/>
          </p:spPr>
          <p:txBody>
            <a:bodyPr/>
            <a:lstStyle/>
            <a:p>
              <a:endParaRPr lang="en-US"/>
            </a:p>
          </p:txBody>
        </p:sp>
        <p:sp>
          <p:nvSpPr>
            <p:cNvPr id="2838" name="Line 790"/>
            <p:cNvSpPr>
              <a:spLocks noChangeShapeType="1"/>
            </p:cNvSpPr>
            <p:nvPr/>
          </p:nvSpPr>
          <p:spPr bwMode="auto">
            <a:xfrm>
              <a:off x="12488" y="9309"/>
              <a:ext cx="0" cy="1312"/>
            </a:xfrm>
            <a:prstGeom prst="line">
              <a:avLst/>
            </a:prstGeom>
            <a:noFill/>
            <a:ln w="38100">
              <a:solidFill>
                <a:srgbClr val="996600"/>
              </a:solidFill>
              <a:round/>
              <a:headEnd/>
              <a:tailEnd/>
            </a:ln>
            <a:effectLst/>
          </p:spPr>
          <p:txBody>
            <a:bodyPr/>
            <a:lstStyle/>
            <a:p>
              <a:endParaRPr lang="en-US"/>
            </a:p>
          </p:txBody>
        </p:sp>
        <p:sp>
          <p:nvSpPr>
            <p:cNvPr id="2839" name="Line 791"/>
            <p:cNvSpPr>
              <a:spLocks noChangeShapeType="1"/>
            </p:cNvSpPr>
            <p:nvPr/>
          </p:nvSpPr>
          <p:spPr bwMode="auto">
            <a:xfrm>
              <a:off x="12822" y="9309"/>
              <a:ext cx="0" cy="1312"/>
            </a:xfrm>
            <a:prstGeom prst="line">
              <a:avLst/>
            </a:prstGeom>
            <a:noFill/>
            <a:ln w="38100">
              <a:solidFill>
                <a:srgbClr val="996600"/>
              </a:solidFill>
              <a:round/>
              <a:headEnd/>
              <a:tailEnd/>
            </a:ln>
            <a:effectLst/>
          </p:spPr>
          <p:txBody>
            <a:bodyPr/>
            <a:lstStyle/>
            <a:p>
              <a:endParaRPr lang="en-US"/>
            </a:p>
          </p:txBody>
        </p:sp>
        <p:sp>
          <p:nvSpPr>
            <p:cNvPr id="2840" name="Line 792"/>
            <p:cNvSpPr>
              <a:spLocks noChangeShapeType="1"/>
            </p:cNvSpPr>
            <p:nvPr/>
          </p:nvSpPr>
          <p:spPr bwMode="auto">
            <a:xfrm>
              <a:off x="13156" y="9327"/>
              <a:ext cx="0" cy="1312"/>
            </a:xfrm>
            <a:prstGeom prst="line">
              <a:avLst/>
            </a:prstGeom>
            <a:noFill/>
            <a:ln w="38100">
              <a:solidFill>
                <a:srgbClr val="996600"/>
              </a:solidFill>
              <a:round/>
              <a:headEnd/>
              <a:tailEnd/>
            </a:ln>
            <a:effectLst/>
          </p:spPr>
          <p:txBody>
            <a:bodyPr/>
            <a:lstStyle/>
            <a:p>
              <a:endParaRPr lang="en-US"/>
            </a:p>
          </p:txBody>
        </p:sp>
        <p:sp>
          <p:nvSpPr>
            <p:cNvPr id="2841" name="Line 793"/>
            <p:cNvSpPr>
              <a:spLocks noChangeShapeType="1"/>
            </p:cNvSpPr>
            <p:nvPr/>
          </p:nvSpPr>
          <p:spPr bwMode="auto">
            <a:xfrm>
              <a:off x="13490" y="9291"/>
              <a:ext cx="0" cy="1312"/>
            </a:xfrm>
            <a:prstGeom prst="line">
              <a:avLst/>
            </a:prstGeom>
            <a:noFill/>
            <a:ln w="38100">
              <a:solidFill>
                <a:srgbClr val="996600"/>
              </a:solidFill>
              <a:round/>
              <a:headEnd/>
              <a:tailEnd/>
            </a:ln>
            <a:effectLst/>
          </p:spPr>
          <p:txBody>
            <a:bodyPr/>
            <a:lstStyle/>
            <a:p>
              <a:endParaRPr lang="en-US"/>
            </a:p>
          </p:txBody>
        </p:sp>
        <p:sp>
          <p:nvSpPr>
            <p:cNvPr id="2842" name="Line 794"/>
            <p:cNvSpPr>
              <a:spLocks noChangeShapeType="1"/>
            </p:cNvSpPr>
            <p:nvPr/>
          </p:nvSpPr>
          <p:spPr bwMode="auto">
            <a:xfrm>
              <a:off x="13809" y="9291"/>
              <a:ext cx="0" cy="1312"/>
            </a:xfrm>
            <a:prstGeom prst="line">
              <a:avLst/>
            </a:prstGeom>
            <a:noFill/>
            <a:ln w="38100">
              <a:solidFill>
                <a:srgbClr val="996600"/>
              </a:solidFill>
              <a:round/>
              <a:headEnd/>
              <a:tailEnd/>
            </a:ln>
            <a:effectLst/>
          </p:spPr>
          <p:txBody>
            <a:bodyPr/>
            <a:lstStyle/>
            <a:p>
              <a:endParaRPr lang="en-US"/>
            </a:p>
          </p:txBody>
        </p:sp>
        <p:sp>
          <p:nvSpPr>
            <p:cNvPr id="2843" name="Line 795"/>
            <p:cNvSpPr>
              <a:spLocks noChangeShapeType="1"/>
            </p:cNvSpPr>
            <p:nvPr/>
          </p:nvSpPr>
          <p:spPr bwMode="auto">
            <a:xfrm>
              <a:off x="14143" y="9291"/>
              <a:ext cx="0" cy="1312"/>
            </a:xfrm>
            <a:prstGeom prst="line">
              <a:avLst/>
            </a:prstGeom>
            <a:noFill/>
            <a:ln w="38100">
              <a:solidFill>
                <a:srgbClr val="996600"/>
              </a:solidFill>
              <a:round/>
              <a:headEnd/>
              <a:tailEnd/>
            </a:ln>
            <a:effectLst/>
          </p:spPr>
          <p:txBody>
            <a:bodyPr/>
            <a:lstStyle/>
            <a:p>
              <a:endParaRPr lang="en-US"/>
            </a:p>
          </p:txBody>
        </p:sp>
        <p:sp>
          <p:nvSpPr>
            <p:cNvPr id="2844" name="Line 796"/>
            <p:cNvSpPr>
              <a:spLocks noChangeShapeType="1"/>
            </p:cNvSpPr>
            <p:nvPr/>
          </p:nvSpPr>
          <p:spPr bwMode="auto">
            <a:xfrm>
              <a:off x="14477" y="9309"/>
              <a:ext cx="0" cy="1312"/>
            </a:xfrm>
            <a:prstGeom prst="line">
              <a:avLst/>
            </a:prstGeom>
            <a:noFill/>
            <a:ln w="38100">
              <a:solidFill>
                <a:srgbClr val="996600"/>
              </a:solidFill>
              <a:round/>
              <a:headEnd/>
              <a:tailEnd/>
            </a:ln>
            <a:effectLst/>
          </p:spPr>
          <p:txBody>
            <a:bodyPr/>
            <a:lstStyle/>
            <a:p>
              <a:endParaRPr lang="en-US"/>
            </a:p>
          </p:txBody>
        </p:sp>
        <p:sp>
          <p:nvSpPr>
            <p:cNvPr id="2845" name="Line 797"/>
            <p:cNvSpPr>
              <a:spLocks noChangeShapeType="1"/>
            </p:cNvSpPr>
            <p:nvPr/>
          </p:nvSpPr>
          <p:spPr bwMode="auto">
            <a:xfrm>
              <a:off x="14781" y="9291"/>
              <a:ext cx="0" cy="1312"/>
            </a:xfrm>
            <a:prstGeom prst="line">
              <a:avLst/>
            </a:prstGeom>
            <a:noFill/>
            <a:ln w="38100">
              <a:solidFill>
                <a:srgbClr val="996600"/>
              </a:solidFill>
              <a:round/>
              <a:headEnd/>
              <a:tailEnd/>
            </a:ln>
            <a:effectLst/>
          </p:spPr>
          <p:txBody>
            <a:bodyPr/>
            <a:lstStyle/>
            <a:p>
              <a:endParaRPr lang="en-US"/>
            </a:p>
          </p:txBody>
        </p:sp>
        <p:sp>
          <p:nvSpPr>
            <p:cNvPr id="2846" name="Line 798"/>
            <p:cNvSpPr>
              <a:spLocks noChangeShapeType="1"/>
            </p:cNvSpPr>
            <p:nvPr/>
          </p:nvSpPr>
          <p:spPr bwMode="auto">
            <a:xfrm>
              <a:off x="15099" y="9291"/>
              <a:ext cx="0" cy="1312"/>
            </a:xfrm>
            <a:prstGeom prst="line">
              <a:avLst/>
            </a:prstGeom>
            <a:noFill/>
            <a:ln w="38100">
              <a:solidFill>
                <a:srgbClr val="996600"/>
              </a:solidFill>
              <a:round/>
              <a:headEnd/>
              <a:tailEnd/>
            </a:ln>
            <a:effectLst/>
          </p:spPr>
          <p:txBody>
            <a:bodyPr/>
            <a:lstStyle/>
            <a:p>
              <a:endParaRPr lang="en-US"/>
            </a:p>
          </p:txBody>
        </p:sp>
        <p:sp>
          <p:nvSpPr>
            <p:cNvPr id="2847" name="Line 799"/>
            <p:cNvSpPr>
              <a:spLocks noChangeShapeType="1"/>
            </p:cNvSpPr>
            <p:nvPr/>
          </p:nvSpPr>
          <p:spPr bwMode="auto">
            <a:xfrm>
              <a:off x="15434" y="9291"/>
              <a:ext cx="0" cy="1312"/>
            </a:xfrm>
            <a:prstGeom prst="line">
              <a:avLst/>
            </a:prstGeom>
            <a:noFill/>
            <a:ln w="38100">
              <a:solidFill>
                <a:srgbClr val="996600"/>
              </a:solidFill>
              <a:round/>
              <a:headEnd/>
              <a:tailEnd/>
            </a:ln>
            <a:effectLst/>
          </p:spPr>
          <p:txBody>
            <a:bodyPr/>
            <a:lstStyle/>
            <a:p>
              <a:endParaRPr lang="en-US"/>
            </a:p>
          </p:txBody>
        </p:sp>
        <p:sp>
          <p:nvSpPr>
            <p:cNvPr id="2848" name="Line 800"/>
            <p:cNvSpPr>
              <a:spLocks noChangeShapeType="1"/>
            </p:cNvSpPr>
            <p:nvPr/>
          </p:nvSpPr>
          <p:spPr bwMode="auto">
            <a:xfrm>
              <a:off x="15768" y="9309"/>
              <a:ext cx="0" cy="1312"/>
            </a:xfrm>
            <a:prstGeom prst="line">
              <a:avLst/>
            </a:prstGeom>
            <a:noFill/>
            <a:ln w="38100">
              <a:solidFill>
                <a:srgbClr val="996600"/>
              </a:solidFill>
              <a:round/>
              <a:headEnd/>
              <a:tailEnd/>
            </a:ln>
            <a:effectLst/>
          </p:spPr>
          <p:txBody>
            <a:bodyPr/>
            <a:lstStyle/>
            <a:p>
              <a:endParaRPr lang="en-US"/>
            </a:p>
          </p:txBody>
        </p:sp>
        <p:sp>
          <p:nvSpPr>
            <p:cNvPr id="2849" name="Line 801"/>
            <p:cNvSpPr>
              <a:spLocks noChangeShapeType="1"/>
            </p:cNvSpPr>
            <p:nvPr/>
          </p:nvSpPr>
          <p:spPr bwMode="auto">
            <a:xfrm>
              <a:off x="16086" y="9291"/>
              <a:ext cx="0" cy="1312"/>
            </a:xfrm>
            <a:prstGeom prst="line">
              <a:avLst/>
            </a:prstGeom>
            <a:noFill/>
            <a:ln w="38100">
              <a:solidFill>
                <a:srgbClr val="996600"/>
              </a:solidFill>
              <a:round/>
              <a:headEnd/>
              <a:tailEnd/>
            </a:ln>
            <a:effectLst/>
          </p:spPr>
          <p:txBody>
            <a:bodyPr/>
            <a:lstStyle/>
            <a:p>
              <a:endParaRPr lang="en-US"/>
            </a:p>
          </p:txBody>
        </p:sp>
        <p:sp>
          <p:nvSpPr>
            <p:cNvPr id="2850" name="Line 802"/>
            <p:cNvSpPr>
              <a:spLocks noChangeShapeType="1"/>
            </p:cNvSpPr>
            <p:nvPr/>
          </p:nvSpPr>
          <p:spPr bwMode="auto">
            <a:xfrm>
              <a:off x="16405" y="9291"/>
              <a:ext cx="0" cy="1312"/>
            </a:xfrm>
            <a:prstGeom prst="line">
              <a:avLst/>
            </a:prstGeom>
            <a:noFill/>
            <a:ln w="38100">
              <a:solidFill>
                <a:srgbClr val="996600"/>
              </a:solidFill>
              <a:round/>
              <a:headEnd/>
              <a:tailEnd/>
            </a:ln>
            <a:effectLst/>
          </p:spPr>
          <p:txBody>
            <a:bodyPr/>
            <a:lstStyle/>
            <a:p>
              <a:endParaRPr lang="en-US"/>
            </a:p>
          </p:txBody>
        </p:sp>
        <p:sp>
          <p:nvSpPr>
            <p:cNvPr id="2851" name="Line 803"/>
            <p:cNvSpPr>
              <a:spLocks noChangeShapeType="1"/>
            </p:cNvSpPr>
            <p:nvPr/>
          </p:nvSpPr>
          <p:spPr bwMode="auto">
            <a:xfrm>
              <a:off x="16739" y="9291"/>
              <a:ext cx="0" cy="1312"/>
            </a:xfrm>
            <a:prstGeom prst="line">
              <a:avLst/>
            </a:prstGeom>
            <a:noFill/>
            <a:ln w="38100">
              <a:solidFill>
                <a:srgbClr val="996600"/>
              </a:solidFill>
              <a:round/>
              <a:headEnd/>
              <a:tailEnd/>
            </a:ln>
            <a:effectLst/>
          </p:spPr>
          <p:txBody>
            <a:bodyPr/>
            <a:lstStyle/>
            <a:p>
              <a:endParaRPr lang="en-US"/>
            </a:p>
          </p:txBody>
        </p:sp>
        <p:sp>
          <p:nvSpPr>
            <p:cNvPr id="2852" name="Line 804"/>
            <p:cNvSpPr>
              <a:spLocks noChangeShapeType="1"/>
            </p:cNvSpPr>
            <p:nvPr/>
          </p:nvSpPr>
          <p:spPr bwMode="auto">
            <a:xfrm>
              <a:off x="17073" y="9309"/>
              <a:ext cx="0" cy="1312"/>
            </a:xfrm>
            <a:prstGeom prst="line">
              <a:avLst/>
            </a:prstGeom>
            <a:noFill/>
            <a:ln w="38100">
              <a:solidFill>
                <a:srgbClr val="996600"/>
              </a:solidFill>
              <a:round/>
              <a:headEnd/>
              <a:tailEnd/>
            </a:ln>
            <a:effectLst/>
          </p:spPr>
          <p:txBody>
            <a:bodyPr/>
            <a:lstStyle/>
            <a:p>
              <a:endParaRPr lang="en-US"/>
            </a:p>
          </p:txBody>
        </p:sp>
        <p:sp>
          <p:nvSpPr>
            <p:cNvPr id="2853" name="Line 805"/>
            <p:cNvSpPr>
              <a:spLocks noChangeShapeType="1"/>
            </p:cNvSpPr>
            <p:nvPr/>
          </p:nvSpPr>
          <p:spPr bwMode="auto">
            <a:xfrm>
              <a:off x="17377" y="9291"/>
              <a:ext cx="0" cy="1312"/>
            </a:xfrm>
            <a:prstGeom prst="line">
              <a:avLst/>
            </a:prstGeom>
            <a:noFill/>
            <a:ln w="38100">
              <a:solidFill>
                <a:srgbClr val="996600"/>
              </a:solidFill>
              <a:round/>
              <a:headEnd/>
              <a:tailEnd/>
            </a:ln>
            <a:effectLst/>
          </p:spPr>
          <p:txBody>
            <a:bodyPr/>
            <a:lstStyle/>
            <a:p>
              <a:endParaRPr lang="en-US"/>
            </a:p>
          </p:txBody>
        </p:sp>
        <p:sp>
          <p:nvSpPr>
            <p:cNvPr id="2854" name="Line 806"/>
            <p:cNvSpPr>
              <a:spLocks noChangeShapeType="1"/>
            </p:cNvSpPr>
            <p:nvPr/>
          </p:nvSpPr>
          <p:spPr bwMode="auto">
            <a:xfrm>
              <a:off x="17696" y="9291"/>
              <a:ext cx="0" cy="1312"/>
            </a:xfrm>
            <a:prstGeom prst="line">
              <a:avLst/>
            </a:prstGeom>
            <a:noFill/>
            <a:ln w="38100">
              <a:solidFill>
                <a:srgbClr val="996600"/>
              </a:solidFill>
              <a:round/>
              <a:headEnd/>
              <a:tailEnd/>
            </a:ln>
            <a:effectLst/>
          </p:spPr>
          <p:txBody>
            <a:bodyPr/>
            <a:lstStyle/>
            <a:p>
              <a:endParaRPr lang="en-US"/>
            </a:p>
          </p:txBody>
        </p:sp>
        <p:sp>
          <p:nvSpPr>
            <p:cNvPr id="2855" name="Line 807"/>
            <p:cNvSpPr>
              <a:spLocks noChangeShapeType="1"/>
            </p:cNvSpPr>
            <p:nvPr/>
          </p:nvSpPr>
          <p:spPr bwMode="auto">
            <a:xfrm>
              <a:off x="18030" y="9291"/>
              <a:ext cx="0" cy="1312"/>
            </a:xfrm>
            <a:prstGeom prst="line">
              <a:avLst/>
            </a:prstGeom>
            <a:noFill/>
            <a:ln w="38100">
              <a:solidFill>
                <a:srgbClr val="996600"/>
              </a:solidFill>
              <a:round/>
              <a:headEnd/>
              <a:tailEnd/>
            </a:ln>
            <a:effectLst/>
          </p:spPr>
          <p:txBody>
            <a:bodyPr/>
            <a:lstStyle/>
            <a:p>
              <a:endParaRPr lang="en-US"/>
            </a:p>
          </p:txBody>
        </p:sp>
        <p:sp>
          <p:nvSpPr>
            <p:cNvPr id="2856" name="Line 808"/>
            <p:cNvSpPr>
              <a:spLocks noChangeShapeType="1"/>
            </p:cNvSpPr>
            <p:nvPr/>
          </p:nvSpPr>
          <p:spPr bwMode="auto">
            <a:xfrm>
              <a:off x="18364" y="9309"/>
              <a:ext cx="0" cy="1312"/>
            </a:xfrm>
            <a:prstGeom prst="line">
              <a:avLst/>
            </a:prstGeom>
            <a:noFill/>
            <a:ln w="38100">
              <a:solidFill>
                <a:srgbClr val="996600"/>
              </a:solidFill>
              <a:round/>
              <a:headEnd/>
              <a:tailEnd/>
            </a:ln>
            <a:effectLst/>
          </p:spPr>
          <p:txBody>
            <a:bodyPr/>
            <a:lstStyle/>
            <a:p>
              <a:endParaRPr lang="en-US"/>
            </a:p>
          </p:txBody>
        </p:sp>
        <p:sp>
          <p:nvSpPr>
            <p:cNvPr id="2857" name="Line 809"/>
            <p:cNvSpPr>
              <a:spLocks noChangeShapeType="1"/>
            </p:cNvSpPr>
            <p:nvPr/>
          </p:nvSpPr>
          <p:spPr bwMode="auto">
            <a:xfrm>
              <a:off x="18698" y="9273"/>
              <a:ext cx="0" cy="1312"/>
            </a:xfrm>
            <a:prstGeom prst="line">
              <a:avLst/>
            </a:prstGeom>
            <a:noFill/>
            <a:ln w="38100">
              <a:solidFill>
                <a:srgbClr val="996600"/>
              </a:solidFill>
              <a:round/>
              <a:headEnd/>
              <a:tailEnd/>
            </a:ln>
            <a:effectLst/>
          </p:spPr>
          <p:txBody>
            <a:bodyPr/>
            <a:lstStyle/>
            <a:p>
              <a:endParaRPr lang="en-US"/>
            </a:p>
          </p:txBody>
        </p:sp>
        <p:sp>
          <p:nvSpPr>
            <p:cNvPr id="2858" name="Line 810"/>
            <p:cNvSpPr>
              <a:spLocks noChangeShapeType="1"/>
            </p:cNvSpPr>
            <p:nvPr/>
          </p:nvSpPr>
          <p:spPr bwMode="auto">
            <a:xfrm>
              <a:off x="19017" y="9273"/>
              <a:ext cx="0" cy="1312"/>
            </a:xfrm>
            <a:prstGeom prst="line">
              <a:avLst/>
            </a:prstGeom>
            <a:noFill/>
            <a:ln w="38100">
              <a:solidFill>
                <a:srgbClr val="996600"/>
              </a:solidFill>
              <a:round/>
              <a:headEnd/>
              <a:tailEnd/>
            </a:ln>
            <a:effectLst/>
          </p:spPr>
          <p:txBody>
            <a:bodyPr/>
            <a:lstStyle/>
            <a:p>
              <a:endParaRPr lang="en-US"/>
            </a:p>
          </p:txBody>
        </p:sp>
        <p:sp>
          <p:nvSpPr>
            <p:cNvPr id="2859" name="Line 811"/>
            <p:cNvSpPr>
              <a:spLocks noChangeShapeType="1"/>
            </p:cNvSpPr>
            <p:nvPr/>
          </p:nvSpPr>
          <p:spPr bwMode="auto">
            <a:xfrm>
              <a:off x="19351" y="9273"/>
              <a:ext cx="0" cy="1312"/>
            </a:xfrm>
            <a:prstGeom prst="line">
              <a:avLst/>
            </a:prstGeom>
            <a:noFill/>
            <a:ln w="38100">
              <a:solidFill>
                <a:srgbClr val="996600"/>
              </a:solidFill>
              <a:round/>
              <a:headEnd/>
              <a:tailEnd/>
            </a:ln>
            <a:effectLst/>
          </p:spPr>
          <p:txBody>
            <a:bodyPr/>
            <a:lstStyle/>
            <a:p>
              <a:endParaRPr lang="en-US"/>
            </a:p>
          </p:txBody>
        </p:sp>
        <p:sp>
          <p:nvSpPr>
            <p:cNvPr id="2860" name="Line 812"/>
            <p:cNvSpPr>
              <a:spLocks noChangeShapeType="1"/>
            </p:cNvSpPr>
            <p:nvPr/>
          </p:nvSpPr>
          <p:spPr bwMode="auto">
            <a:xfrm>
              <a:off x="19685" y="9291"/>
              <a:ext cx="0" cy="1312"/>
            </a:xfrm>
            <a:prstGeom prst="line">
              <a:avLst/>
            </a:prstGeom>
            <a:noFill/>
            <a:ln w="38100">
              <a:solidFill>
                <a:srgbClr val="996600"/>
              </a:solidFill>
              <a:round/>
              <a:headEnd/>
              <a:tailEnd/>
            </a:ln>
            <a:effectLst/>
          </p:spPr>
          <p:txBody>
            <a:bodyPr/>
            <a:lstStyle/>
            <a:p>
              <a:endParaRPr lang="en-US"/>
            </a:p>
          </p:txBody>
        </p:sp>
        <p:sp>
          <p:nvSpPr>
            <p:cNvPr id="2861" name="Line 813"/>
            <p:cNvSpPr>
              <a:spLocks noChangeShapeType="1"/>
            </p:cNvSpPr>
            <p:nvPr/>
          </p:nvSpPr>
          <p:spPr bwMode="auto">
            <a:xfrm>
              <a:off x="19989" y="9273"/>
              <a:ext cx="0" cy="1312"/>
            </a:xfrm>
            <a:prstGeom prst="line">
              <a:avLst/>
            </a:prstGeom>
            <a:noFill/>
            <a:ln w="38100">
              <a:solidFill>
                <a:srgbClr val="996600"/>
              </a:solidFill>
              <a:round/>
              <a:headEnd/>
              <a:tailEnd/>
            </a:ln>
            <a:effectLst/>
          </p:spPr>
          <p:txBody>
            <a:bodyPr/>
            <a:lstStyle/>
            <a:p>
              <a:endParaRPr lang="en-US"/>
            </a:p>
          </p:txBody>
        </p:sp>
        <p:sp>
          <p:nvSpPr>
            <p:cNvPr id="2862" name="Line 814"/>
            <p:cNvSpPr>
              <a:spLocks noChangeShapeType="1"/>
            </p:cNvSpPr>
            <p:nvPr/>
          </p:nvSpPr>
          <p:spPr bwMode="auto">
            <a:xfrm>
              <a:off x="20308" y="9273"/>
              <a:ext cx="0" cy="1312"/>
            </a:xfrm>
            <a:prstGeom prst="line">
              <a:avLst/>
            </a:prstGeom>
            <a:noFill/>
            <a:ln w="38100">
              <a:solidFill>
                <a:srgbClr val="996600"/>
              </a:solidFill>
              <a:round/>
              <a:headEnd/>
              <a:tailEnd/>
            </a:ln>
            <a:effectLst/>
          </p:spPr>
          <p:txBody>
            <a:bodyPr/>
            <a:lstStyle/>
            <a:p>
              <a:endParaRPr lang="en-US"/>
            </a:p>
          </p:txBody>
        </p:sp>
        <p:sp>
          <p:nvSpPr>
            <p:cNvPr id="2863" name="Line 815"/>
            <p:cNvSpPr>
              <a:spLocks noChangeShapeType="1"/>
            </p:cNvSpPr>
            <p:nvPr/>
          </p:nvSpPr>
          <p:spPr bwMode="auto">
            <a:xfrm>
              <a:off x="20642" y="9273"/>
              <a:ext cx="0" cy="1312"/>
            </a:xfrm>
            <a:prstGeom prst="line">
              <a:avLst/>
            </a:prstGeom>
            <a:noFill/>
            <a:ln w="38100">
              <a:solidFill>
                <a:srgbClr val="996600"/>
              </a:solidFill>
              <a:round/>
              <a:headEnd/>
              <a:tailEnd/>
            </a:ln>
            <a:effectLst/>
          </p:spPr>
          <p:txBody>
            <a:bodyPr/>
            <a:lstStyle/>
            <a:p>
              <a:endParaRPr lang="en-US"/>
            </a:p>
          </p:txBody>
        </p:sp>
        <p:sp>
          <p:nvSpPr>
            <p:cNvPr id="2864" name="Line 816"/>
            <p:cNvSpPr>
              <a:spLocks noChangeShapeType="1"/>
            </p:cNvSpPr>
            <p:nvPr/>
          </p:nvSpPr>
          <p:spPr bwMode="auto">
            <a:xfrm>
              <a:off x="20976" y="9291"/>
              <a:ext cx="0" cy="1312"/>
            </a:xfrm>
            <a:prstGeom prst="line">
              <a:avLst/>
            </a:prstGeom>
            <a:noFill/>
            <a:ln w="38100">
              <a:solidFill>
                <a:srgbClr val="996600"/>
              </a:solidFill>
              <a:round/>
              <a:headEnd/>
              <a:tailEnd/>
            </a:ln>
            <a:effectLst/>
          </p:spPr>
          <p:txBody>
            <a:bodyPr/>
            <a:lstStyle/>
            <a:p>
              <a:endParaRPr lang="en-US"/>
            </a:p>
          </p:txBody>
        </p:sp>
        <p:sp>
          <p:nvSpPr>
            <p:cNvPr id="2865" name="Line 817"/>
            <p:cNvSpPr>
              <a:spLocks noChangeShapeType="1"/>
            </p:cNvSpPr>
            <p:nvPr/>
          </p:nvSpPr>
          <p:spPr bwMode="auto">
            <a:xfrm>
              <a:off x="21310" y="9291"/>
              <a:ext cx="0" cy="1312"/>
            </a:xfrm>
            <a:prstGeom prst="line">
              <a:avLst/>
            </a:prstGeom>
            <a:noFill/>
            <a:ln w="38100">
              <a:solidFill>
                <a:srgbClr val="996600"/>
              </a:solidFill>
              <a:round/>
              <a:headEnd/>
              <a:tailEnd/>
            </a:ln>
            <a:effectLst/>
          </p:spPr>
          <p:txBody>
            <a:bodyPr/>
            <a:lstStyle/>
            <a:p>
              <a:endParaRPr lang="en-US"/>
            </a:p>
          </p:txBody>
        </p:sp>
        <p:sp>
          <p:nvSpPr>
            <p:cNvPr id="2866" name="Line 818"/>
            <p:cNvSpPr>
              <a:spLocks noChangeShapeType="1"/>
            </p:cNvSpPr>
            <p:nvPr/>
          </p:nvSpPr>
          <p:spPr bwMode="auto">
            <a:xfrm>
              <a:off x="21629" y="9291"/>
              <a:ext cx="0" cy="1312"/>
            </a:xfrm>
            <a:prstGeom prst="line">
              <a:avLst/>
            </a:prstGeom>
            <a:noFill/>
            <a:ln w="38100">
              <a:solidFill>
                <a:srgbClr val="996600"/>
              </a:solidFill>
              <a:round/>
              <a:headEnd/>
              <a:tailEnd/>
            </a:ln>
            <a:effectLst/>
          </p:spPr>
          <p:txBody>
            <a:bodyPr/>
            <a:lstStyle/>
            <a:p>
              <a:endParaRPr lang="en-US"/>
            </a:p>
          </p:txBody>
        </p:sp>
        <p:sp>
          <p:nvSpPr>
            <p:cNvPr id="2867" name="Line 819"/>
            <p:cNvSpPr>
              <a:spLocks noChangeShapeType="1"/>
            </p:cNvSpPr>
            <p:nvPr/>
          </p:nvSpPr>
          <p:spPr bwMode="auto">
            <a:xfrm>
              <a:off x="21963" y="9291"/>
              <a:ext cx="0" cy="1312"/>
            </a:xfrm>
            <a:prstGeom prst="line">
              <a:avLst/>
            </a:prstGeom>
            <a:noFill/>
            <a:ln w="38100">
              <a:solidFill>
                <a:srgbClr val="996600"/>
              </a:solidFill>
              <a:round/>
              <a:headEnd/>
              <a:tailEnd/>
            </a:ln>
            <a:effectLst/>
          </p:spPr>
          <p:txBody>
            <a:bodyPr/>
            <a:lstStyle/>
            <a:p>
              <a:endParaRPr lang="en-US"/>
            </a:p>
          </p:txBody>
        </p:sp>
        <p:sp>
          <p:nvSpPr>
            <p:cNvPr id="2868" name="Line 820"/>
            <p:cNvSpPr>
              <a:spLocks noChangeShapeType="1"/>
            </p:cNvSpPr>
            <p:nvPr/>
          </p:nvSpPr>
          <p:spPr bwMode="auto">
            <a:xfrm>
              <a:off x="22297" y="9309"/>
              <a:ext cx="0" cy="1312"/>
            </a:xfrm>
            <a:prstGeom prst="line">
              <a:avLst/>
            </a:prstGeom>
            <a:noFill/>
            <a:ln w="38100">
              <a:solidFill>
                <a:srgbClr val="996600"/>
              </a:solidFill>
              <a:round/>
              <a:headEnd/>
              <a:tailEnd/>
            </a:ln>
            <a:effectLst/>
          </p:spPr>
          <p:txBody>
            <a:bodyPr/>
            <a:lstStyle/>
            <a:p>
              <a:endParaRPr lang="en-US"/>
            </a:p>
          </p:txBody>
        </p:sp>
        <p:sp>
          <p:nvSpPr>
            <p:cNvPr id="2869" name="Line 821"/>
            <p:cNvSpPr>
              <a:spLocks noChangeShapeType="1"/>
            </p:cNvSpPr>
            <p:nvPr/>
          </p:nvSpPr>
          <p:spPr bwMode="auto">
            <a:xfrm>
              <a:off x="22601" y="9291"/>
              <a:ext cx="0" cy="1312"/>
            </a:xfrm>
            <a:prstGeom prst="line">
              <a:avLst/>
            </a:prstGeom>
            <a:noFill/>
            <a:ln w="38100">
              <a:solidFill>
                <a:srgbClr val="996600"/>
              </a:solidFill>
              <a:round/>
              <a:headEnd/>
              <a:tailEnd/>
            </a:ln>
            <a:effectLst/>
          </p:spPr>
          <p:txBody>
            <a:bodyPr/>
            <a:lstStyle/>
            <a:p>
              <a:endParaRPr lang="en-US"/>
            </a:p>
          </p:txBody>
        </p:sp>
        <p:sp>
          <p:nvSpPr>
            <p:cNvPr id="2870" name="Line 822"/>
            <p:cNvSpPr>
              <a:spLocks noChangeShapeType="1"/>
            </p:cNvSpPr>
            <p:nvPr/>
          </p:nvSpPr>
          <p:spPr bwMode="auto">
            <a:xfrm>
              <a:off x="22920" y="9291"/>
              <a:ext cx="0" cy="1312"/>
            </a:xfrm>
            <a:prstGeom prst="line">
              <a:avLst/>
            </a:prstGeom>
            <a:noFill/>
            <a:ln w="38100">
              <a:solidFill>
                <a:srgbClr val="996600"/>
              </a:solidFill>
              <a:round/>
              <a:headEnd/>
              <a:tailEnd/>
            </a:ln>
            <a:effectLst/>
          </p:spPr>
          <p:txBody>
            <a:bodyPr/>
            <a:lstStyle/>
            <a:p>
              <a:endParaRPr lang="en-US"/>
            </a:p>
          </p:txBody>
        </p:sp>
        <p:sp>
          <p:nvSpPr>
            <p:cNvPr id="2871" name="Line 823"/>
            <p:cNvSpPr>
              <a:spLocks noChangeShapeType="1"/>
            </p:cNvSpPr>
            <p:nvPr/>
          </p:nvSpPr>
          <p:spPr bwMode="auto">
            <a:xfrm>
              <a:off x="23254" y="9291"/>
              <a:ext cx="0" cy="1312"/>
            </a:xfrm>
            <a:prstGeom prst="line">
              <a:avLst/>
            </a:prstGeom>
            <a:noFill/>
            <a:ln w="38100">
              <a:solidFill>
                <a:srgbClr val="996600"/>
              </a:solidFill>
              <a:round/>
              <a:headEnd/>
              <a:tailEnd/>
            </a:ln>
            <a:effectLst/>
          </p:spPr>
          <p:txBody>
            <a:bodyPr/>
            <a:lstStyle/>
            <a:p>
              <a:endParaRPr lang="en-US"/>
            </a:p>
          </p:txBody>
        </p:sp>
        <p:sp>
          <p:nvSpPr>
            <p:cNvPr id="2872" name="Line 824"/>
            <p:cNvSpPr>
              <a:spLocks noChangeShapeType="1"/>
            </p:cNvSpPr>
            <p:nvPr/>
          </p:nvSpPr>
          <p:spPr bwMode="auto">
            <a:xfrm>
              <a:off x="23588" y="9309"/>
              <a:ext cx="0" cy="1312"/>
            </a:xfrm>
            <a:prstGeom prst="line">
              <a:avLst/>
            </a:prstGeom>
            <a:noFill/>
            <a:ln w="38100">
              <a:solidFill>
                <a:srgbClr val="996600"/>
              </a:solidFill>
              <a:round/>
              <a:headEnd/>
              <a:tailEnd/>
            </a:ln>
            <a:effectLst/>
          </p:spPr>
          <p:txBody>
            <a:bodyPr/>
            <a:lstStyle/>
            <a:p>
              <a:endParaRPr lang="en-US"/>
            </a:p>
          </p:txBody>
        </p:sp>
        <p:sp>
          <p:nvSpPr>
            <p:cNvPr id="2873" name="Line 825"/>
            <p:cNvSpPr>
              <a:spLocks noChangeShapeType="1"/>
            </p:cNvSpPr>
            <p:nvPr/>
          </p:nvSpPr>
          <p:spPr bwMode="auto">
            <a:xfrm>
              <a:off x="23876" y="9291"/>
              <a:ext cx="0" cy="1312"/>
            </a:xfrm>
            <a:prstGeom prst="line">
              <a:avLst/>
            </a:prstGeom>
            <a:noFill/>
            <a:ln w="38100">
              <a:solidFill>
                <a:srgbClr val="996600"/>
              </a:solidFill>
              <a:round/>
              <a:headEnd/>
              <a:tailEnd/>
            </a:ln>
            <a:effectLst/>
          </p:spPr>
          <p:txBody>
            <a:bodyPr/>
            <a:lstStyle/>
            <a:p>
              <a:endParaRPr lang="en-US"/>
            </a:p>
          </p:txBody>
        </p:sp>
        <p:sp>
          <p:nvSpPr>
            <p:cNvPr id="2874" name="Line 826"/>
            <p:cNvSpPr>
              <a:spLocks noChangeShapeType="1"/>
            </p:cNvSpPr>
            <p:nvPr/>
          </p:nvSpPr>
          <p:spPr bwMode="auto">
            <a:xfrm>
              <a:off x="24195" y="9291"/>
              <a:ext cx="0" cy="1312"/>
            </a:xfrm>
            <a:prstGeom prst="line">
              <a:avLst/>
            </a:prstGeom>
            <a:noFill/>
            <a:ln w="38100">
              <a:solidFill>
                <a:srgbClr val="996600"/>
              </a:solidFill>
              <a:round/>
              <a:headEnd/>
              <a:tailEnd/>
            </a:ln>
            <a:effectLst/>
          </p:spPr>
          <p:txBody>
            <a:bodyPr/>
            <a:lstStyle/>
            <a:p>
              <a:endParaRPr lang="en-US"/>
            </a:p>
          </p:txBody>
        </p:sp>
        <p:sp>
          <p:nvSpPr>
            <p:cNvPr id="2875" name="Line 827"/>
            <p:cNvSpPr>
              <a:spLocks noChangeShapeType="1"/>
            </p:cNvSpPr>
            <p:nvPr/>
          </p:nvSpPr>
          <p:spPr bwMode="auto">
            <a:xfrm>
              <a:off x="24529" y="9291"/>
              <a:ext cx="0" cy="1312"/>
            </a:xfrm>
            <a:prstGeom prst="line">
              <a:avLst/>
            </a:prstGeom>
            <a:noFill/>
            <a:ln w="38100">
              <a:solidFill>
                <a:srgbClr val="996600"/>
              </a:solidFill>
              <a:round/>
              <a:headEnd/>
              <a:tailEnd/>
            </a:ln>
            <a:effectLst/>
          </p:spPr>
          <p:txBody>
            <a:bodyPr/>
            <a:lstStyle/>
            <a:p>
              <a:endParaRPr lang="en-US"/>
            </a:p>
          </p:txBody>
        </p:sp>
        <p:sp>
          <p:nvSpPr>
            <p:cNvPr id="2876" name="Line 828"/>
            <p:cNvSpPr>
              <a:spLocks noChangeShapeType="1"/>
            </p:cNvSpPr>
            <p:nvPr/>
          </p:nvSpPr>
          <p:spPr bwMode="auto">
            <a:xfrm>
              <a:off x="24863" y="9291"/>
              <a:ext cx="0" cy="1312"/>
            </a:xfrm>
            <a:prstGeom prst="line">
              <a:avLst/>
            </a:prstGeom>
            <a:noFill/>
            <a:ln w="38100">
              <a:solidFill>
                <a:srgbClr val="996600"/>
              </a:solidFill>
              <a:round/>
              <a:headEnd/>
              <a:tailEnd/>
            </a:ln>
            <a:effectLst/>
          </p:spPr>
          <p:txBody>
            <a:bodyPr/>
            <a:lstStyle/>
            <a:p>
              <a:endParaRPr lang="en-US"/>
            </a:p>
          </p:txBody>
        </p:sp>
        <p:sp>
          <p:nvSpPr>
            <p:cNvPr id="2877" name="Line 829"/>
            <p:cNvSpPr>
              <a:spLocks noChangeShapeType="1"/>
            </p:cNvSpPr>
            <p:nvPr/>
          </p:nvSpPr>
          <p:spPr bwMode="auto">
            <a:xfrm>
              <a:off x="25167" y="9273"/>
              <a:ext cx="0" cy="1312"/>
            </a:xfrm>
            <a:prstGeom prst="line">
              <a:avLst/>
            </a:prstGeom>
            <a:noFill/>
            <a:ln w="38100">
              <a:solidFill>
                <a:srgbClr val="996600"/>
              </a:solidFill>
              <a:round/>
              <a:headEnd/>
              <a:tailEnd/>
            </a:ln>
            <a:effectLst/>
          </p:spPr>
          <p:txBody>
            <a:bodyPr/>
            <a:lstStyle/>
            <a:p>
              <a:endParaRPr lang="en-US"/>
            </a:p>
          </p:txBody>
        </p:sp>
        <p:sp>
          <p:nvSpPr>
            <p:cNvPr id="2878" name="Rectangle 830" descr="Oak"/>
            <p:cNvSpPr>
              <a:spLocks noChangeArrowheads="1"/>
            </p:cNvSpPr>
            <p:nvPr/>
          </p:nvSpPr>
          <p:spPr bwMode="auto">
            <a:xfrm>
              <a:off x="4926" y="9291"/>
              <a:ext cx="253" cy="1330"/>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79" name="Rectangle 831" descr="Oak"/>
            <p:cNvSpPr>
              <a:spLocks noChangeArrowheads="1"/>
            </p:cNvSpPr>
            <p:nvPr/>
          </p:nvSpPr>
          <p:spPr bwMode="auto">
            <a:xfrm>
              <a:off x="7173" y="9291"/>
              <a:ext cx="253" cy="1330"/>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80" name="Rectangle 832" descr="Oak"/>
            <p:cNvSpPr>
              <a:spLocks noChangeArrowheads="1"/>
            </p:cNvSpPr>
            <p:nvPr/>
          </p:nvSpPr>
          <p:spPr bwMode="auto">
            <a:xfrm>
              <a:off x="9481" y="9291"/>
              <a:ext cx="253" cy="1330"/>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81" name="Rectangle 833" descr="Oak"/>
            <p:cNvSpPr>
              <a:spLocks noChangeArrowheads="1"/>
            </p:cNvSpPr>
            <p:nvPr/>
          </p:nvSpPr>
          <p:spPr bwMode="auto">
            <a:xfrm>
              <a:off x="11728" y="9273"/>
              <a:ext cx="253" cy="1330"/>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82" name="Rectangle 834" descr="Oak"/>
            <p:cNvSpPr>
              <a:spLocks noChangeArrowheads="1"/>
            </p:cNvSpPr>
            <p:nvPr/>
          </p:nvSpPr>
          <p:spPr bwMode="auto">
            <a:xfrm>
              <a:off x="14082" y="9273"/>
              <a:ext cx="253" cy="1330"/>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83" name="Rectangle 835" descr="Oak"/>
            <p:cNvSpPr>
              <a:spLocks noChangeArrowheads="1"/>
            </p:cNvSpPr>
            <p:nvPr/>
          </p:nvSpPr>
          <p:spPr bwMode="auto">
            <a:xfrm>
              <a:off x="16299" y="9291"/>
              <a:ext cx="253" cy="1330"/>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84" name="Rectangle 836" descr="Oak"/>
            <p:cNvSpPr>
              <a:spLocks noChangeArrowheads="1"/>
            </p:cNvSpPr>
            <p:nvPr/>
          </p:nvSpPr>
          <p:spPr bwMode="auto">
            <a:xfrm>
              <a:off x="18653" y="9291"/>
              <a:ext cx="253" cy="1330"/>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85" name="Rectangle 837" descr="Oak"/>
            <p:cNvSpPr>
              <a:spLocks noChangeArrowheads="1"/>
            </p:cNvSpPr>
            <p:nvPr/>
          </p:nvSpPr>
          <p:spPr bwMode="auto">
            <a:xfrm>
              <a:off x="21097" y="9273"/>
              <a:ext cx="254" cy="1330"/>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86" name="Rectangle 838" descr="Oak"/>
            <p:cNvSpPr>
              <a:spLocks noChangeArrowheads="1"/>
            </p:cNvSpPr>
            <p:nvPr/>
          </p:nvSpPr>
          <p:spPr bwMode="auto">
            <a:xfrm>
              <a:off x="23223" y="9273"/>
              <a:ext cx="253" cy="1330"/>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87" name="Rectangle 839" descr="Oak"/>
            <p:cNvSpPr>
              <a:spLocks noChangeArrowheads="1"/>
            </p:cNvSpPr>
            <p:nvPr/>
          </p:nvSpPr>
          <p:spPr bwMode="auto">
            <a:xfrm>
              <a:off x="24985" y="9273"/>
              <a:ext cx="253" cy="1330"/>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88" name="Freeform 840" descr="Oak"/>
            <p:cNvSpPr>
              <a:spLocks/>
            </p:cNvSpPr>
            <p:nvPr/>
          </p:nvSpPr>
          <p:spPr bwMode="auto">
            <a:xfrm>
              <a:off x="21340" y="10621"/>
              <a:ext cx="5543" cy="3881"/>
            </a:xfrm>
            <a:custGeom>
              <a:avLst/>
              <a:gdLst/>
              <a:ahLst/>
              <a:cxnLst>
                <a:cxn ang="0">
                  <a:pos x="3" y="0"/>
                </a:cxn>
                <a:cxn ang="0">
                  <a:pos x="129" y="0"/>
                </a:cxn>
                <a:cxn ang="0">
                  <a:pos x="129" y="93"/>
                </a:cxn>
                <a:cxn ang="0">
                  <a:pos x="258" y="93"/>
                </a:cxn>
                <a:cxn ang="0">
                  <a:pos x="258" y="186"/>
                </a:cxn>
                <a:cxn ang="0">
                  <a:pos x="387" y="186"/>
                </a:cxn>
                <a:cxn ang="0">
                  <a:pos x="387" y="282"/>
                </a:cxn>
                <a:cxn ang="0">
                  <a:pos x="513" y="282"/>
                </a:cxn>
                <a:cxn ang="0">
                  <a:pos x="513" y="372"/>
                </a:cxn>
                <a:cxn ang="0">
                  <a:pos x="645" y="372"/>
                </a:cxn>
                <a:cxn ang="0">
                  <a:pos x="642" y="468"/>
                </a:cxn>
                <a:cxn ang="0">
                  <a:pos x="771" y="468"/>
                </a:cxn>
                <a:cxn ang="0">
                  <a:pos x="771" y="564"/>
                </a:cxn>
                <a:cxn ang="0">
                  <a:pos x="1095" y="564"/>
                </a:cxn>
                <a:cxn ang="0">
                  <a:pos x="1095" y="648"/>
                </a:cxn>
                <a:cxn ang="0">
                  <a:pos x="765" y="648"/>
                </a:cxn>
                <a:cxn ang="0">
                  <a:pos x="0" y="78"/>
                </a:cxn>
                <a:cxn ang="0">
                  <a:pos x="3" y="0"/>
                </a:cxn>
              </a:cxnLst>
              <a:rect l="0" t="0" r="r" b="b"/>
              <a:pathLst>
                <a:path w="1095" h="648">
                  <a:moveTo>
                    <a:pt x="3" y="0"/>
                  </a:moveTo>
                  <a:lnTo>
                    <a:pt x="129" y="0"/>
                  </a:lnTo>
                  <a:lnTo>
                    <a:pt x="129" y="93"/>
                  </a:lnTo>
                  <a:lnTo>
                    <a:pt x="258" y="93"/>
                  </a:lnTo>
                  <a:lnTo>
                    <a:pt x="258" y="186"/>
                  </a:lnTo>
                  <a:lnTo>
                    <a:pt x="387" y="186"/>
                  </a:lnTo>
                  <a:lnTo>
                    <a:pt x="387" y="282"/>
                  </a:lnTo>
                  <a:lnTo>
                    <a:pt x="513" y="282"/>
                  </a:lnTo>
                  <a:lnTo>
                    <a:pt x="513" y="372"/>
                  </a:lnTo>
                  <a:lnTo>
                    <a:pt x="645" y="372"/>
                  </a:lnTo>
                  <a:lnTo>
                    <a:pt x="642" y="468"/>
                  </a:lnTo>
                  <a:lnTo>
                    <a:pt x="771" y="468"/>
                  </a:lnTo>
                  <a:lnTo>
                    <a:pt x="771" y="564"/>
                  </a:lnTo>
                  <a:lnTo>
                    <a:pt x="1095" y="564"/>
                  </a:lnTo>
                  <a:lnTo>
                    <a:pt x="1095" y="648"/>
                  </a:lnTo>
                  <a:lnTo>
                    <a:pt x="765" y="648"/>
                  </a:lnTo>
                  <a:lnTo>
                    <a:pt x="0" y="78"/>
                  </a:lnTo>
                  <a:lnTo>
                    <a:pt x="3" y="0"/>
                  </a:lnTo>
                  <a:close/>
                </a:path>
              </a:pathLst>
            </a:custGeom>
            <a:blipFill dpi="0" rotWithShape="0">
              <a:blip r:embed="rId3" cstate="print"/>
              <a:srcRect/>
              <a:tile tx="0" ty="0" sx="100000" sy="100000" flip="none" algn="tl"/>
            </a:blipFill>
            <a:ln w="9525">
              <a:solidFill>
                <a:schemeClr val="tx1"/>
              </a:solidFill>
              <a:round/>
              <a:headEnd/>
              <a:tailEnd/>
            </a:ln>
            <a:effectLst/>
          </p:spPr>
          <p:txBody>
            <a:bodyPr/>
            <a:lstStyle/>
            <a:p>
              <a:endParaRPr lang="en-US"/>
            </a:p>
          </p:txBody>
        </p:sp>
        <p:sp>
          <p:nvSpPr>
            <p:cNvPr id="2889" name="Rectangle 841" descr="Oak"/>
            <p:cNvSpPr>
              <a:spLocks noChangeArrowheads="1"/>
            </p:cNvSpPr>
            <p:nvPr/>
          </p:nvSpPr>
          <p:spPr bwMode="auto">
            <a:xfrm>
              <a:off x="19351" y="10621"/>
              <a:ext cx="1989" cy="467"/>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90" name="Rectangle 842" descr="Oak"/>
            <p:cNvSpPr>
              <a:spLocks noChangeArrowheads="1"/>
            </p:cNvSpPr>
            <p:nvPr/>
          </p:nvSpPr>
          <p:spPr bwMode="auto">
            <a:xfrm>
              <a:off x="19382" y="9273"/>
              <a:ext cx="253" cy="1330"/>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91" name="Rectangle 843" descr="Oak"/>
            <p:cNvSpPr>
              <a:spLocks noChangeArrowheads="1"/>
            </p:cNvSpPr>
            <p:nvPr/>
          </p:nvSpPr>
          <p:spPr bwMode="auto">
            <a:xfrm>
              <a:off x="19366" y="9039"/>
              <a:ext cx="1990" cy="246"/>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92" name="Rectangle 844" descr="Oak"/>
            <p:cNvSpPr>
              <a:spLocks noChangeArrowheads="1"/>
            </p:cNvSpPr>
            <p:nvPr/>
          </p:nvSpPr>
          <p:spPr bwMode="auto">
            <a:xfrm>
              <a:off x="26655" y="12849"/>
              <a:ext cx="223" cy="1150"/>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93" name="Rectangle 845" descr="Oak"/>
            <p:cNvSpPr>
              <a:spLocks noChangeArrowheads="1"/>
            </p:cNvSpPr>
            <p:nvPr/>
          </p:nvSpPr>
          <p:spPr bwMode="auto">
            <a:xfrm>
              <a:off x="25278" y="12813"/>
              <a:ext cx="223" cy="1150"/>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94" name="Rectangle 846" descr="Oak"/>
            <p:cNvSpPr>
              <a:spLocks noChangeArrowheads="1"/>
            </p:cNvSpPr>
            <p:nvPr/>
          </p:nvSpPr>
          <p:spPr bwMode="auto">
            <a:xfrm>
              <a:off x="23471" y="11178"/>
              <a:ext cx="223" cy="1366"/>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95" name="Freeform 847" descr="Oak"/>
            <p:cNvSpPr>
              <a:spLocks/>
            </p:cNvSpPr>
            <p:nvPr/>
          </p:nvSpPr>
          <p:spPr bwMode="auto">
            <a:xfrm>
              <a:off x="21340" y="9039"/>
              <a:ext cx="5649" cy="3828"/>
            </a:xfrm>
            <a:custGeom>
              <a:avLst/>
              <a:gdLst/>
              <a:ahLst/>
              <a:cxnLst>
                <a:cxn ang="0">
                  <a:pos x="0" y="0"/>
                </a:cxn>
                <a:cxn ang="0">
                  <a:pos x="804" y="594"/>
                </a:cxn>
                <a:cxn ang="0">
                  <a:pos x="1116" y="594"/>
                </a:cxn>
                <a:cxn ang="0">
                  <a:pos x="1116" y="639"/>
                </a:cxn>
                <a:cxn ang="0">
                  <a:pos x="798" y="639"/>
                </a:cxn>
                <a:cxn ang="0">
                  <a:pos x="0" y="48"/>
                </a:cxn>
                <a:cxn ang="0">
                  <a:pos x="0" y="0"/>
                </a:cxn>
              </a:cxnLst>
              <a:rect l="0" t="0" r="r" b="b"/>
              <a:pathLst>
                <a:path w="1116" h="639">
                  <a:moveTo>
                    <a:pt x="0" y="0"/>
                  </a:moveTo>
                  <a:lnTo>
                    <a:pt x="804" y="594"/>
                  </a:lnTo>
                  <a:lnTo>
                    <a:pt x="1116" y="594"/>
                  </a:lnTo>
                  <a:lnTo>
                    <a:pt x="1116" y="639"/>
                  </a:lnTo>
                  <a:lnTo>
                    <a:pt x="798" y="639"/>
                  </a:lnTo>
                  <a:lnTo>
                    <a:pt x="0" y="48"/>
                  </a:lnTo>
                  <a:lnTo>
                    <a:pt x="0" y="0"/>
                  </a:lnTo>
                  <a:close/>
                </a:path>
              </a:pathLst>
            </a:custGeom>
            <a:blipFill dpi="0" rotWithShape="0">
              <a:blip r:embed="rId3" cstate="print"/>
              <a:srcRect/>
              <a:tile tx="0" ty="0" sx="100000" sy="100000" flip="none" algn="tl"/>
            </a:blipFill>
            <a:ln w="9525">
              <a:solidFill>
                <a:schemeClr val="tx1"/>
              </a:solidFill>
              <a:round/>
              <a:headEnd/>
              <a:tailEnd/>
            </a:ln>
            <a:effectLst/>
          </p:spPr>
          <p:txBody>
            <a:bodyPr/>
            <a:lstStyle/>
            <a:p>
              <a:endParaRPr lang="en-US"/>
            </a:p>
          </p:txBody>
        </p:sp>
        <p:sp>
          <p:nvSpPr>
            <p:cNvPr id="2896" name="Rectangle 848"/>
            <p:cNvSpPr>
              <a:spLocks noChangeArrowheads="1"/>
            </p:cNvSpPr>
            <p:nvPr/>
          </p:nvSpPr>
          <p:spPr bwMode="auto">
            <a:xfrm>
              <a:off x="25238" y="14508"/>
              <a:ext cx="273" cy="3055"/>
            </a:xfrm>
            <a:prstGeom prst="rect">
              <a:avLst/>
            </a:prstGeom>
            <a:gradFill rotWithShape="0">
              <a:gsLst>
                <a:gs pos="0">
                  <a:srgbClr val="CC9900">
                    <a:gamma/>
                    <a:shade val="46275"/>
                    <a:invGamma/>
                  </a:srgbClr>
                </a:gs>
                <a:gs pos="100000">
                  <a:srgbClr val="CC9900"/>
                </a:gs>
              </a:gsLst>
              <a:lin ang="0" scaled="1"/>
            </a:gradFill>
            <a:ln w="9525">
              <a:solidFill>
                <a:schemeClr val="tx1"/>
              </a:solidFill>
              <a:miter lim="800000"/>
              <a:headEnd/>
              <a:tailEnd/>
            </a:ln>
            <a:effectLst/>
          </p:spPr>
          <p:txBody>
            <a:bodyPr wrap="none" anchor="ctr"/>
            <a:lstStyle/>
            <a:p>
              <a:endParaRPr lang="en-US"/>
            </a:p>
          </p:txBody>
        </p:sp>
        <p:sp>
          <p:nvSpPr>
            <p:cNvPr id="2897" name="Rectangle 849"/>
            <p:cNvSpPr>
              <a:spLocks noChangeArrowheads="1"/>
            </p:cNvSpPr>
            <p:nvPr/>
          </p:nvSpPr>
          <p:spPr bwMode="auto">
            <a:xfrm>
              <a:off x="26589" y="14508"/>
              <a:ext cx="274" cy="3055"/>
            </a:xfrm>
            <a:prstGeom prst="rect">
              <a:avLst/>
            </a:prstGeom>
            <a:gradFill rotWithShape="0">
              <a:gsLst>
                <a:gs pos="0">
                  <a:srgbClr val="CC9900">
                    <a:gamma/>
                    <a:shade val="46275"/>
                    <a:invGamma/>
                  </a:srgbClr>
                </a:gs>
                <a:gs pos="100000">
                  <a:srgbClr val="CC9900"/>
                </a:gs>
              </a:gsLst>
              <a:lin ang="0" scaled="1"/>
            </a:gradFill>
            <a:ln w="9525">
              <a:solidFill>
                <a:schemeClr val="tx1"/>
              </a:solidFill>
              <a:miter lim="800000"/>
              <a:headEnd/>
              <a:tailEnd/>
            </a:ln>
            <a:effectLst/>
          </p:spPr>
          <p:txBody>
            <a:bodyPr wrap="none" anchor="ctr"/>
            <a:lstStyle/>
            <a:p>
              <a:endParaRPr lang="en-US"/>
            </a:p>
          </p:txBody>
        </p:sp>
        <p:sp>
          <p:nvSpPr>
            <p:cNvPr id="2898" name="Rectangle 850"/>
            <p:cNvSpPr>
              <a:spLocks noChangeArrowheads="1"/>
            </p:cNvSpPr>
            <p:nvPr/>
          </p:nvSpPr>
          <p:spPr bwMode="auto">
            <a:xfrm>
              <a:off x="19366" y="11076"/>
              <a:ext cx="274" cy="6434"/>
            </a:xfrm>
            <a:prstGeom prst="rect">
              <a:avLst/>
            </a:prstGeom>
            <a:gradFill rotWithShape="0">
              <a:gsLst>
                <a:gs pos="0">
                  <a:srgbClr val="CC9900">
                    <a:gamma/>
                    <a:shade val="46275"/>
                    <a:invGamma/>
                  </a:srgbClr>
                </a:gs>
                <a:gs pos="100000">
                  <a:srgbClr val="CC9900"/>
                </a:gs>
              </a:gsLst>
              <a:lin ang="0" scaled="1"/>
            </a:gradFill>
            <a:ln w="9525">
              <a:solidFill>
                <a:schemeClr val="tx1"/>
              </a:solidFill>
              <a:miter lim="800000"/>
              <a:headEnd/>
              <a:tailEnd/>
            </a:ln>
            <a:effectLst/>
          </p:spPr>
          <p:txBody>
            <a:bodyPr wrap="none" anchor="ctr"/>
            <a:lstStyle/>
            <a:p>
              <a:endParaRPr lang="en-US"/>
            </a:p>
          </p:txBody>
        </p:sp>
        <p:sp>
          <p:nvSpPr>
            <p:cNvPr id="2899" name="Rectangle 851"/>
            <p:cNvSpPr>
              <a:spLocks noChangeArrowheads="1"/>
            </p:cNvSpPr>
            <p:nvPr/>
          </p:nvSpPr>
          <p:spPr bwMode="auto">
            <a:xfrm>
              <a:off x="21067" y="11076"/>
              <a:ext cx="273" cy="6434"/>
            </a:xfrm>
            <a:prstGeom prst="rect">
              <a:avLst/>
            </a:prstGeom>
            <a:gradFill rotWithShape="0">
              <a:gsLst>
                <a:gs pos="0">
                  <a:srgbClr val="CC9900">
                    <a:gamma/>
                    <a:shade val="46275"/>
                    <a:invGamma/>
                  </a:srgbClr>
                </a:gs>
                <a:gs pos="100000">
                  <a:srgbClr val="CC9900"/>
                </a:gs>
              </a:gsLst>
              <a:lin ang="0" scaled="1"/>
            </a:gradFill>
            <a:ln w="9525">
              <a:solidFill>
                <a:schemeClr val="tx1"/>
              </a:solidFill>
              <a:miter lim="800000"/>
              <a:headEnd/>
              <a:tailEnd/>
            </a:ln>
            <a:effectLst/>
          </p:spPr>
          <p:txBody>
            <a:bodyPr wrap="none" anchor="ctr"/>
            <a:lstStyle/>
            <a:p>
              <a:endParaRPr lang="en-US"/>
            </a:p>
          </p:txBody>
        </p:sp>
        <p:sp>
          <p:nvSpPr>
            <p:cNvPr id="2900" name="Line 852"/>
            <p:cNvSpPr>
              <a:spLocks noChangeShapeType="1"/>
            </p:cNvSpPr>
            <p:nvPr/>
          </p:nvSpPr>
          <p:spPr bwMode="auto">
            <a:xfrm>
              <a:off x="21568" y="9525"/>
              <a:ext cx="0" cy="1311"/>
            </a:xfrm>
            <a:prstGeom prst="line">
              <a:avLst/>
            </a:prstGeom>
            <a:noFill/>
            <a:ln w="38100">
              <a:solidFill>
                <a:srgbClr val="996600"/>
              </a:solidFill>
              <a:round/>
              <a:headEnd/>
              <a:tailEnd/>
            </a:ln>
            <a:effectLst/>
          </p:spPr>
          <p:txBody>
            <a:bodyPr/>
            <a:lstStyle/>
            <a:p>
              <a:endParaRPr lang="en-US"/>
            </a:p>
          </p:txBody>
        </p:sp>
        <p:sp>
          <p:nvSpPr>
            <p:cNvPr id="2901" name="Line 853"/>
            <p:cNvSpPr>
              <a:spLocks noChangeShapeType="1"/>
            </p:cNvSpPr>
            <p:nvPr/>
          </p:nvSpPr>
          <p:spPr bwMode="auto">
            <a:xfrm>
              <a:off x="21842" y="9740"/>
              <a:ext cx="0" cy="1312"/>
            </a:xfrm>
            <a:prstGeom prst="line">
              <a:avLst/>
            </a:prstGeom>
            <a:noFill/>
            <a:ln w="38100">
              <a:solidFill>
                <a:srgbClr val="996600"/>
              </a:solidFill>
              <a:round/>
              <a:headEnd/>
              <a:tailEnd/>
            </a:ln>
            <a:effectLst/>
          </p:spPr>
          <p:txBody>
            <a:bodyPr/>
            <a:lstStyle/>
            <a:p>
              <a:endParaRPr lang="en-US"/>
            </a:p>
          </p:txBody>
        </p:sp>
        <p:sp>
          <p:nvSpPr>
            <p:cNvPr id="2902" name="Line 854"/>
            <p:cNvSpPr>
              <a:spLocks noChangeShapeType="1"/>
            </p:cNvSpPr>
            <p:nvPr/>
          </p:nvSpPr>
          <p:spPr bwMode="auto">
            <a:xfrm>
              <a:off x="22160" y="10064"/>
              <a:ext cx="0" cy="1312"/>
            </a:xfrm>
            <a:prstGeom prst="line">
              <a:avLst/>
            </a:prstGeom>
            <a:noFill/>
            <a:ln w="38100">
              <a:solidFill>
                <a:srgbClr val="996600"/>
              </a:solidFill>
              <a:round/>
              <a:headEnd/>
              <a:tailEnd/>
            </a:ln>
            <a:effectLst/>
          </p:spPr>
          <p:txBody>
            <a:bodyPr/>
            <a:lstStyle/>
            <a:p>
              <a:endParaRPr lang="en-US"/>
            </a:p>
          </p:txBody>
        </p:sp>
        <p:sp>
          <p:nvSpPr>
            <p:cNvPr id="2903" name="Line 855"/>
            <p:cNvSpPr>
              <a:spLocks noChangeShapeType="1"/>
            </p:cNvSpPr>
            <p:nvPr/>
          </p:nvSpPr>
          <p:spPr bwMode="auto">
            <a:xfrm>
              <a:off x="22464" y="10315"/>
              <a:ext cx="0" cy="1312"/>
            </a:xfrm>
            <a:prstGeom prst="line">
              <a:avLst/>
            </a:prstGeom>
            <a:noFill/>
            <a:ln w="38100">
              <a:solidFill>
                <a:srgbClr val="996600"/>
              </a:solidFill>
              <a:round/>
              <a:headEnd/>
              <a:tailEnd/>
            </a:ln>
            <a:effectLst/>
          </p:spPr>
          <p:txBody>
            <a:bodyPr/>
            <a:lstStyle/>
            <a:p>
              <a:endParaRPr lang="en-US"/>
            </a:p>
          </p:txBody>
        </p:sp>
        <p:sp>
          <p:nvSpPr>
            <p:cNvPr id="2904" name="Line 856"/>
            <p:cNvSpPr>
              <a:spLocks noChangeShapeType="1"/>
            </p:cNvSpPr>
            <p:nvPr/>
          </p:nvSpPr>
          <p:spPr bwMode="auto">
            <a:xfrm>
              <a:off x="22783" y="10603"/>
              <a:ext cx="0" cy="1312"/>
            </a:xfrm>
            <a:prstGeom prst="line">
              <a:avLst/>
            </a:prstGeom>
            <a:noFill/>
            <a:ln w="38100">
              <a:solidFill>
                <a:srgbClr val="996600"/>
              </a:solidFill>
              <a:round/>
              <a:headEnd/>
              <a:tailEnd/>
            </a:ln>
            <a:effectLst/>
          </p:spPr>
          <p:txBody>
            <a:bodyPr/>
            <a:lstStyle/>
            <a:p>
              <a:endParaRPr lang="en-US"/>
            </a:p>
          </p:txBody>
        </p:sp>
        <p:sp>
          <p:nvSpPr>
            <p:cNvPr id="2905" name="Line 857"/>
            <p:cNvSpPr>
              <a:spLocks noChangeShapeType="1"/>
            </p:cNvSpPr>
            <p:nvPr/>
          </p:nvSpPr>
          <p:spPr bwMode="auto">
            <a:xfrm>
              <a:off x="23056" y="10836"/>
              <a:ext cx="0" cy="1312"/>
            </a:xfrm>
            <a:prstGeom prst="line">
              <a:avLst/>
            </a:prstGeom>
            <a:noFill/>
            <a:ln w="38100">
              <a:solidFill>
                <a:srgbClr val="996600"/>
              </a:solidFill>
              <a:round/>
              <a:headEnd/>
              <a:tailEnd/>
            </a:ln>
            <a:effectLst/>
          </p:spPr>
          <p:txBody>
            <a:bodyPr/>
            <a:lstStyle/>
            <a:p>
              <a:endParaRPr lang="en-US"/>
            </a:p>
          </p:txBody>
        </p:sp>
        <p:sp>
          <p:nvSpPr>
            <p:cNvPr id="2906" name="Line 858"/>
            <p:cNvSpPr>
              <a:spLocks noChangeShapeType="1"/>
            </p:cNvSpPr>
            <p:nvPr/>
          </p:nvSpPr>
          <p:spPr bwMode="auto">
            <a:xfrm>
              <a:off x="23330" y="11052"/>
              <a:ext cx="0" cy="1312"/>
            </a:xfrm>
            <a:prstGeom prst="line">
              <a:avLst/>
            </a:prstGeom>
            <a:noFill/>
            <a:ln w="38100">
              <a:solidFill>
                <a:srgbClr val="996600"/>
              </a:solidFill>
              <a:round/>
              <a:headEnd/>
              <a:tailEnd/>
            </a:ln>
            <a:effectLst/>
          </p:spPr>
          <p:txBody>
            <a:bodyPr/>
            <a:lstStyle/>
            <a:p>
              <a:endParaRPr lang="en-US"/>
            </a:p>
          </p:txBody>
        </p:sp>
        <p:sp>
          <p:nvSpPr>
            <p:cNvPr id="2907" name="Line 859"/>
            <p:cNvSpPr>
              <a:spLocks noChangeShapeType="1"/>
            </p:cNvSpPr>
            <p:nvPr/>
          </p:nvSpPr>
          <p:spPr bwMode="auto">
            <a:xfrm>
              <a:off x="23952" y="11627"/>
              <a:ext cx="0" cy="1312"/>
            </a:xfrm>
            <a:prstGeom prst="line">
              <a:avLst/>
            </a:prstGeom>
            <a:noFill/>
            <a:ln w="38100">
              <a:solidFill>
                <a:srgbClr val="996600"/>
              </a:solidFill>
              <a:round/>
              <a:headEnd/>
              <a:tailEnd/>
            </a:ln>
            <a:effectLst/>
          </p:spPr>
          <p:txBody>
            <a:bodyPr/>
            <a:lstStyle/>
            <a:p>
              <a:endParaRPr lang="en-US"/>
            </a:p>
          </p:txBody>
        </p:sp>
        <p:sp>
          <p:nvSpPr>
            <p:cNvPr id="2908" name="Line 860"/>
            <p:cNvSpPr>
              <a:spLocks noChangeShapeType="1"/>
            </p:cNvSpPr>
            <p:nvPr/>
          </p:nvSpPr>
          <p:spPr bwMode="auto">
            <a:xfrm>
              <a:off x="24271" y="11915"/>
              <a:ext cx="0" cy="1312"/>
            </a:xfrm>
            <a:prstGeom prst="line">
              <a:avLst/>
            </a:prstGeom>
            <a:noFill/>
            <a:ln w="38100">
              <a:solidFill>
                <a:srgbClr val="996600"/>
              </a:solidFill>
              <a:round/>
              <a:headEnd/>
              <a:tailEnd/>
            </a:ln>
            <a:effectLst/>
          </p:spPr>
          <p:txBody>
            <a:bodyPr/>
            <a:lstStyle/>
            <a:p>
              <a:endParaRPr lang="en-US"/>
            </a:p>
          </p:txBody>
        </p:sp>
        <p:sp>
          <p:nvSpPr>
            <p:cNvPr id="2909" name="Line 861"/>
            <p:cNvSpPr>
              <a:spLocks noChangeShapeType="1"/>
            </p:cNvSpPr>
            <p:nvPr/>
          </p:nvSpPr>
          <p:spPr bwMode="auto">
            <a:xfrm>
              <a:off x="24575" y="12130"/>
              <a:ext cx="0" cy="1312"/>
            </a:xfrm>
            <a:prstGeom prst="line">
              <a:avLst/>
            </a:prstGeom>
            <a:noFill/>
            <a:ln w="38100">
              <a:solidFill>
                <a:srgbClr val="996600"/>
              </a:solidFill>
              <a:round/>
              <a:headEnd/>
              <a:tailEnd/>
            </a:ln>
            <a:effectLst/>
          </p:spPr>
          <p:txBody>
            <a:bodyPr/>
            <a:lstStyle/>
            <a:p>
              <a:endParaRPr lang="en-US"/>
            </a:p>
          </p:txBody>
        </p:sp>
        <p:sp>
          <p:nvSpPr>
            <p:cNvPr id="2910" name="Line 862"/>
            <p:cNvSpPr>
              <a:spLocks noChangeShapeType="1"/>
            </p:cNvSpPr>
            <p:nvPr/>
          </p:nvSpPr>
          <p:spPr bwMode="auto">
            <a:xfrm>
              <a:off x="24848" y="12382"/>
              <a:ext cx="0" cy="1312"/>
            </a:xfrm>
            <a:prstGeom prst="line">
              <a:avLst/>
            </a:prstGeom>
            <a:noFill/>
            <a:ln w="38100">
              <a:solidFill>
                <a:srgbClr val="996600"/>
              </a:solidFill>
              <a:round/>
              <a:headEnd/>
              <a:tailEnd/>
            </a:ln>
            <a:effectLst/>
          </p:spPr>
          <p:txBody>
            <a:bodyPr/>
            <a:lstStyle/>
            <a:p>
              <a:endParaRPr lang="en-US"/>
            </a:p>
          </p:txBody>
        </p:sp>
        <p:sp>
          <p:nvSpPr>
            <p:cNvPr id="2911" name="Line 863"/>
            <p:cNvSpPr>
              <a:spLocks noChangeShapeType="1"/>
            </p:cNvSpPr>
            <p:nvPr/>
          </p:nvSpPr>
          <p:spPr bwMode="auto">
            <a:xfrm>
              <a:off x="25167" y="12669"/>
              <a:ext cx="0" cy="1312"/>
            </a:xfrm>
            <a:prstGeom prst="line">
              <a:avLst/>
            </a:prstGeom>
            <a:noFill/>
            <a:ln w="38100">
              <a:solidFill>
                <a:srgbClr val="996600"/>
              </a:solidFill>
              <a:round/>
              <a:headEnd/>
              <a:tailEnd/>
            </a:ln>
            <a:effectLst/>
          </p:spPr>
          <p:txBody>
            <a:bodyPr/>
            <a:lstStyle/>
            <a:p>
              <a:endParaRPr lang="en-US"/>
            </a:p>
          </p:txBody>
        </p:sp>
        <p:sp>
          <p:nvSpPr>
            <p:cNvPr id="2912" name="Line 864"/>
            <p:cNvSpPr>
              <a:spLocks noChangeShapeType="1"/>
            </p:cNvSpPr>
            <p:nvPr/>
          </p:nvSpPr>
          <p:spPr bwMode="auto">
            <a:xfrm>
              <a:off x="25759" y="12885"/>
              <a:ext cx="0" cy="1096"/>
            </a:xfrm>
            <a:prstGeom prst="line">
              <a:avLst/>
            </a:prstGeom>
            <a:noFill/>
            <a:ln w="38100">
              <a:solidFill>
                <a:srgbClr val="996600"/>
              </a:solidFill>
              <a:round/>
              <a:headEnd/>
              <a:tailEnd/>
            </a:ln>
            <a:effectLst/>
          </p:spPr>
          <p:txBody>
            <a:bodyPr/>
            <a:lstStyle/>
            <a:p>
              <a:endParaRPr lang="en-US"/>
            </a:p>
          </p:txBody>
        </p:sp>
        <p:sp>
          <p:nvSpPr>
            <p:cNvPr id="2913" name="Line 865"/>
            <p:cNvSpPr>
              <a:spLocks noChangeShapeType="1"/>
            </p:cNvSpPr>
            <p:nvPr/>
          </p:nvSpPr>
          <p:spPr bwMode="auto">
            <a:xfrm>
              <a:off x="26078" y="12885"/>
              <a:ext cx="0" cy="1114"/>
            </a:xfrm>
            <a:prstGeom prst="line">
              <a:avLst/>
            </a:prstGeom>
            <a:noFill/>
            <a:ln w="38100">
              <a:solidFill>
                <a:srgbClr val="996600"/>
              </a:solidFill>
              <a:round/>
              <a:headEnd/>
              <a:tailEnd/>
            </a:ln>
            <a:effectLst/>
          </p:spPr>
          <p:txBody>
            <a:bodyPr/>
            <a:lstStyle/>
            <a:p>
              <a:endParaRPr lang="en-US"/>
            </a:p>
          </p:txBody>
        </p:sp>
        <p:sp>
          <p:nvSpPr>
            <p:cNvPr id="2914" name="Line 866"/>
            <p:cNvSpPr>
              <a:spLocks noChangeShapeType="1"/>
            </p:cNvSpPr>
            <p:nvPr/>
          </p:nvSpPr>
          <p:spPr bwMode="auto">
            <a:xfrm>
              <a:off x="26412" y="12885"/>
              <a:ext cx="0" cy="1096"/>
            </a:xfrm>
            <a:prstGeom prst="line">
              <a:avLst/>
            </a:prstGeom>
            <a:noFill/>
            <a:ln w="38100">
              <a:solidFill>
                <a:srgbClr val="996600"/>
              </a:solidFill>
              <a:round/>
              <a:headEnd/>
              <a:tailEnd/>
            </a:ln>
            <a:effectLst/>
          </p:spPr>
          <p:txBody>
            <a:bodyPr/>
            <a:lstStyle/>
            <a:p>
              <a:endParaRPr lang="en-US"/>
            </a:p>
          </p:txBody>
        </p:sp>
        <p:sp>
          <p:nvSpPr>
            <p:cNvPr id="2915" name="Rectangle 867" descr="Oak"/>
            <p:cNvSpPr>
              <a:spLocks noChangeArrowheads="1"/>
            </p:cNvSpPr>
            <p:nvPr/>
          </p:nvSpPr>
          <p:spPr bwMode="auto">
            <a:xfrm flipH="1">
              <a:off x="1327" y="14514"/>
              <a:ext cx="1427" cy="1079"/>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916" name="Line 868" descr="Walnut"/>
            <p:cNvSpPr>
              <a:spLocks noChangeShapeType="1"/>
            </p:cNvSpPr>
            <p:nvPr/>
          </p:nvSpPr>
          <p:spPr bwMode="auto">
            <a:xfrm flipH="1">
              <a:off x="8054" y="9321"/>
              <a:ext cx="0" cy="1312"/>
            </a:xfrm>
            <a:prstGeom prst="line">
              <a:avLst/>
            </a:prstGeom>
            <a:noFill/>
            <a:ln w="38100">
              <a:solidFill>
                <a:srgbClr val="996600"/>
              </a:solidFill>
              <a:round/>
              <a:headEnd/>
              <a:tailEnd/>
            </a:ln>
            <a:effectLst/>
          </p:spPr>
          <p:txBody>
            <a:bodyPr/>
            <a:lstStyle/>
            <a:p>
              <a:endParaRPr lang="en-US"/>
            </a:p>
          </p:txBody>
        </p:sp>
        <p:sp>
          <p:nvSpPr>
            <p:cNvPr id="2917" name="Line 869" descr="Walnut"/>
            <p:cNvSpPr>
              <a:spLocks noChangeShapeType="1"/>
            </p:cNvSpPr>
            <p:nvPr/>
          </p:nvSpPr>
          <p:spPr bwMode="auto">
            <a:xfrm flipH="1">
              <a:off x="7735" y="9321"/>
              <a:ext cx="0" cy="1312"/>
            </a:xfrm>
            <a:prstGeom prst="line">
              <a:avLst/>
            </a:prstGeom>
            <a:noFill/>
            <a:ln w="38100">
              <a:solidFill>
                <a:srgbClr val="996600"/>
              </a:solidFill>
              <a:round/>
              <a:headEnd/>
              <a:tailEnd/>
            </a:ln>
            <a:effectLst/>
          </p:spPr>
          <p:txBody>
            <a:bodyPr/>
            <a:lstStyle/>
            <a:p>
              <a:endParaRPr lang="en-US"/>
            </a:p>
          </p:txBody>
        </p:sp>
        <p:sp>
          <p:nvSpPr>
            <p:cNvPr id="2918" name="Line 870" descr="Walnut"/>
            <p:cNvSpPr>
              <a:spLocks noChangeShapeType="1"/>
            </p:cNvSpPr>
            <p:nvPr/>
          </p:nvSpPr>
          <p:spPr bwMode="auto">
            <a:xfrm flipH="1">
              <a:off x="7401" y="9321"/>
              <a:ext cx="0" cy="1312"/>
            </a:xfrm>
            <a:prstGeom prst="line">
              <a:avLst/>
            </a:prstGeom>
            <a:noFill/>
            <a:ln w="38100">
              <a:solidFill>
                <a:srgbClr val="996600"/>
              </a:solidFill>
              <a:round/>
              <a:headEnd/>
              <a:tailEnd/>
            </a:ln>
            <a:effectLst/>
          </p:spPr>
          <p:txBody>
            <a:bodyPr/>
            <a:lstStyle/>
            <a:p>
              <a:endParaRPr lang="en-US"/>
            </a:p>
          </p:txBody>
        </p:sp>
        <p:sp>
          <p:nvSpPr>
            <p:cNvPr id="2919" name="Line 871" descr="Walnut"/>
            <p:cNvSpPr>
              <a:spLocks noChangeShapeType="1"/>
            </p:cNvSpPr>
            <p:nvPr/>
          </p:nvSpPr>
          <p:spPr bwMode="auto">
            <a:xfrm flipH="1">
              <a:off x="7067" y="9339"/>
              <a:ext cx="0" cy="1312"/>
            </a:xfrm>
            <a:prstGeom prst="line">
              <a:avLst/>
            </a:prstGeom>
            <a:noFill/>
            <a:ln w="38100">
              <a:solidFill>
                <a:srgbClr val="996600"/>
              </a:solidFill>
              <a:round/>
              <a:headEnd/>
              <a:tailEnd/>
            </a:ln>
            <a:effectLst/>
          </p:spPr>
          <p:txBody>
            <a:bodyPr/>
            <a:lstStyle/>
            <a:p>
              <a:endParaRPr lang="en-US"/>
            </a:p>
          </p:txBody>
        </p:sp>
        <p:sp>
          <p:nvSpPr>
            <p:cNvPr id="2920" name="Line 872" descr="Walnut"/>
            <p:cNvSpPr>
              <a:spLocks noChangeShapeType="1"/>
            </p:cNvSpPr>
            <p:nvPr/>
          </p:nvSpPr>
          <p:spPr bwMode="auto">
            <a:xfrm flipH="1">
              <a:off x="6733" y="9339"/>
              <a:ext cx="0" cy="1312"/>
            </a:xfrm>
            <a:prstGeom prst="line">
              <a:avLst/>
            </a:prstGeom>
            <a:noFill/>
            <a:ln w="38100">
              <a:solidFill>
                <a:srgbClr val="996600"/>
              </a:solidFill>
              <a:round/>
              <a:headEnd/>
              <a:tailEnd/>
            </a:ln>
            <a:effectLst/>
          </p:spPr>
          <p:txBody>
            <a:bodyPr/>
            <a:lstStyle/>
            <a:p>
              <a:endParaRPr lang="en-US"/>
            </a:p>
          </p:txBody>
        </p:sp>
        <p:sp>
          <p:nvSpPr>
            <p:cNvPr id="2921" name="Line 873" descr="Walnut"/>
            <p:cNvSpPr>
              <a:spLocks noChangeShapeType="1"/>
            </p:cNvSpPr>
            <p:nvPr/>
          </p:nvSpPr>
          <p:spPr bwMode="auto">
            <a:xfrm flipH="1">
              <a:off x="6414" y="9339"/>
              <a:ext cx="0" cy="1312"/>
            </a:xfrm>
            <a:prstGeom prst="line">
              <a:avLst/>
            </a:prstGeom>
            <a:noFill/>
            <a:ln w="38100">
              <a:solidFill>
                <a:srgbClr val="996600"/>
              </a:solidFill>
              <a:round/>
              <a:headEnd/>
              <a:tailEnd/>
            </a:ln>
            <a:effectLst/>
          </p:spPr>
          <p:txBody>
            <a:bodyPr/>
            <a:lstStyle/>
            <a:p>
              <a:endParaRPr lang="en-US"/>
            </a:p>
          </p:txBody>
        </p:sp>
        <p:sp>
          <p:nvSpPr>
            <p:cNvPr id="2922" name="Rectangle 874" descr="Oak"/>
            <p:cNvSpPr>
              <a:spLocks noChangeArrowheads="1"/>
            </p:cNvSpPr>
            <p:nvPr/>
          </p:nvSpPr>
          <p:spPr bwMode="auto">
            <a:xfrm flipH="1">
              <a:off x="6692" y="9321"/>
              <a:ext cx="253" cy="1330"/>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923" name="Freeform 875" descr="Oak"/>
            <p:cNvSpPr>
              <a:spLocks/>
            </p:cNvSpPr>
            <p:nvPr/>
          </p:nvSpPr>
          <p:spPr bwMode="auto">
            <a:xfrm flipH="1">
              <a:off x="1160" y="10669"/>
              <a:ext cx="5542" cy="3881"/>
            </a:xfrm>
            <a:custGeom>
              <a:avLst/>
              <a:gdLst/>
              <a:ahLst/>
              <a:cxnLst>
                <a:cxn ang="0">
                  <a:pos x="3" y="0"/>
                </a:cxn>
                <a:cxn ang="0">
                  <a:pos x="129" y="0"/>
                </a:cxn>
                <a:cxn ang="0">
                  <a:pos x="129" y="93"/>
                </a:cxn>
                <a:cxn ang="0">
                  <a:pos x="258" y="93"/>
                </a:cxn>
                <a:cxn ang="0">
                  <a:pos x="258" y="186"/>
                </a:cxn>
                <a:cxn ang="0">
                  <a:pos x="387" y="186"/>
                </a:cxn>
                <a:cxn ang="0">
                  <a:pos x="387" y="282"/>
                </a:cxn>
                <a:cxn ang="0">
                  <a:pos x="513" y="282"/>
                </a:cxn>
                <a:cxn ang="0">
                  <a:pos x="513" y="372"/>
                </a:cxn>
                <a:cxn ang="0">
                  <a:pos x="645" y="372"/>
                </a:cxn>
                <a:cxn ang="0">
                  <a:pos x="642" y="468"/>
                </a:cxn>
                <a:cxn ang="0">
                  <a:pos x="771" y="468"/>
                </a:cxn>
                <a:cxn ang="0">
                  <a:pos x="771" y="564"/>
                </a:cxn>
                <a:cxn ang="0">
                  <a:pos x="1095" y="564"/>
                </a:cxn>
                <a:cxn ang="0">
                  <a:pos x="1095" y="648"/>
                </a:cxn>
                <a:cxn ang="0">
                  <a:pos x="765" y="648"/>
                </a:cxn>
                <a:cxn ang="0">
                  <a:pos x="0" y="78"/>
                </a:cxn>
                <a:cxn ang="0">
                  <a:pos x="3" y="0"/>
                </a:cxn>
              </a:cxnLst>
              <a:rect l="0" t="0" r="r" b="b"/>
              <a:pathLst>
                <a:path w="1095" h="648">
                  <a:moveTo>
                    <a:pt x="3" y="0"/>
                  </a:moveTo>
                  <a:lnTo>
                    <a:pt x="129" y="0"/>
                  </a:lnTo>
                  <a:lnTo>
                    <a:pt x="129" y="93"/>
                  </a:lnTo>
                  <a:lnTo>
                    <a:pt x="258" y="93"/>
                  </a:lnTo>
                  <a:lnTo>
                    <a:pt x="258" y="186"/>
                  </a:lnTo>
                  <a:lnTo>
                    <a:pt x="387" y="186"/>
                  </a:lnTo>
                  <a:lnTo>
                    <a:pt x="387" y="282"/>
                  </a:lnTo>
                  <a:lnTo>
                    <a:pt x="513" y="282"/>
                  </a:lnTo>
                  <a:lnTo>
                    <a:pt x="513" y="372"/>
                  </a:lnTo>
                  <a:lnTo>
                    <a:pt x="645" y="372"/>
                  </a:lnTo>
                  <a:lnTo>
                    <a:pt x="642" y="468"/>
                  </a:lnTo>
                  <a:lnTo>
                    <a:pt x="771" y="468"/>
                  </a:lnTo>
                  <a:lnTo>
                    <a:pt x="771" y="564"/>
                  </a:lnTo>
                  <a:lnTo>
                    <a:pt x="1095" y="564"/>
                  </a:lnTo>
                  <a:lnTo>
                    <a:pt x="1095" y="648"/>
                  </a:lnTo>
                  <a:lnTo>
                    <a:pt x="765" y="648"/>
                  </a:lnTo>
                  <a:lnTo>
                    <a:pt x="0" y="78"/>
                  </a:lnTo>
                  <a:lnTo>
                    <a:pt x="3" y="0"/>
                  </a:lnTo>
                  <a:close/>
                </a:path>
              </a:pathLst>
            </a:custGeom>
            <a:blipFill dpi="0" rotWithShape="0">
              <a:blip r:embed="rId3" cstate="print"/>
              <a:srcRect/>
              <a:tile tx="0" ty="0" sx="100000" sy="100000" flip="none" algn="tl"/>
            </a:blipFill>
            <a:ln w="9525">
              <a:solidFill>
                <a:schemeClr val="tx1"/>
              </a:solidFill>
              <a:round/>
              <a:headEnd/>
              <a:tailEnd/>
            </a:ln>
            <a:effectLst/>
          </p:spPr>
          <p:txBody>
            <a:bodyPr/>
            <a:lstStyle/>
            <a:p>
              <a:endParaRPr lang="en-US"/>
            </a:p>
          </p:txBody>
        </p:sp>
        <p:sp>
          <p:nvSpPr>
            <p:cNvPr id="2924" name="Rectangle 876" descr="Oak"/>
            <p:cNvSpPr>
              <a:spLocks noChangeArrowheads="1"/>
            </p:cNvSpPr>
            <p:nvPr/>
          </p:nvSpPr>
          <p:spPr bwMode="auto">
            <a:xfrm flipH="1">
              <a:off x="6702" y="10669"/>
              <a:ext cx="1989" cy="467"/>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925" name="Rectangle 877" descr="Oak"/>
            <p:cNvSpPr>
              <a:spLocks noChangeArrowheads="1"/>
            </p:cNvSpPr>
            <p:nvPr/>
          </p:nvSpPr>
          <p:spPr bwMode="auto">
            <a:xfrm flipH="1">
              <a:off x="8408" y="9321"/>
              <a:ext cx="253" cy="1330"/>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926" name="Rectangle 878" descr="Walnut"/>
            <p:cNvSpPr>
              <a:spLocks noChangeArrowheads="1"/>
            </p:cNvSpPr>
            <p:nvPr/>
          </p:nvSpPr>
          <p:spPr bwMode="auto">
            <a:xfrm flipH="1">
              <a:off x="6687" y="9087"/>
              <a:ext cx="1989" cy="246"/>
            </a:xfrm>
            <a:prstGeom prst="rect">
              <a:avLst/>
            </a:prstGeom>
            <a:blipFill dpi="0" rotWithShape="0">
              <a:blip r:embed="rId5"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927" name="Rectangle 879" descr="Oak"/>
            <p:cNvSpPr>
              <a:spLocks noChangeArrowheads="1"/>
            </p:cNvSpPr>
            <p:nvPr/>
          </p:nvSpPr>
          <p:spPr bwMode="auto">
            <a:xfrm flipH="1">
              <a:off x="1165" y="12897"/>
              <a:ext cx="222" cy="1150"/>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928" name="Rectangle 880" descr="Oak"/>
            <p:cNvSpPr>
              <a:spLocks noChangeArrowheads="1"/>
            </p:cNvSpPr>
            <p:nvPr/>
          </p:nvSpPr>
          <p:spPr bwMode="auto">
            <a:xfrm flipH="1">
              <a:off x="2542" y="12861"/>
              <a:ext cx="222" cy="1150"/>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929" name="Rectangle 881" descr="Oak"/>
            <p:cNvSpPr>
              <a:spLocks noChangeArrowheads="1"/>
            </p:cNvSpPr>
            <p:nvPr/>
          </p:nvSpPr>
          <p:spPr bwMode="auto">
            <a:xfrm flipH="1">
              <a:off x="4349" y="11226"/>
              <a:ext cx="222" cy="1366"/>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930" name="Freeform 882" descr="Oak"/>
            <p:cNvSpPr>
              <a:spLocks/>
            </p:cNvSpPr>
            <p:nvPr/>
          </p:nvSpPr>
          <p:spPr bwMode="auto">
            <a:xfrm flipH="1">
              <a:off x="1053" y="9087"/>
              <a:ext cx="5649" cy="3828"/>
            </a:xfrm>
            <a:custGeom>
              <a:avLst/>
              <a:gdLst/>
              <a:ahLst/>
              <a:cxnLst>
                <a:cxn ang="0">
                  <a:pos x="0" y="0"/>
                </a:cxn>
                <a:cxn ang="0">
                  <a:pos x="804" y="594"/>
                </a:cxn>
                <a:cxn ang="0">
                  <a:pos x="1116" y="594"/>
                </a:cxn>
                <a:cxn ang="0">
                  <a:pos x="1116" y="639"/>
                </a:cxn>
                <a:cxn ang="0">
                  <a:pos x="798" y="639"/>
                </a:cxn>
                <a:cxn ang="0">
                  <a:pos x="0" y="48"/>
                </a:cxn>
                <a:cxn ang="0">
                  <a:pos x="0" y="0"/>
                </a:cxn>
              </a:cxnLst>
              <a:rect l="0" t="0" r="r" b="b"/>
              <a:pathLst>
                <a:path w="1116" h="639">
                  <a:moveTo>
                    <a:pt x="0" y="0"/>
                  </a:moveTo>
                  <a:lnTo>
                    <a:pt x="804" y="594"/>
                  </a:lnTo>
                  <a:lnTo>
                    <a:pt x="1116" y="594"/>
                  </a:lnTo>
                  <a:lnTo>
                    <a:pt x="1116" y="639"/>
                  </a:lnTo>
                  <a:lnTo>
                    <a:pt x="798" y="639"/>
                  </a:lnTo>
                  <a:lnTo>
                    <a:pt x="0" y="48"/>
                  </a:lnTo>
                  <a:lnTo>
                    <a:pt x="0" y="0"/>
                  </a:lnTo>
                  <a:close/>
                </a:path>
              </a:pathLst>
            </a:custGeom>
            <a:blipFill dpi="0" rotWithShape="0">
              <a:blip r:embed="rId3" cstate="print"/>
              <a:srcRect/>
              <a:tile tx="0" ty="0" sx="100000" sy="100000" flip="none" algn="tl"/>
            </a:blipFill>
            <a:ln w="9525">
              <a:solidFill>
                <a:schemeClr val="tx1"/>
              </a:solidFill>
              <a:round/>
              <a:headEnd/>
              <a:tailEnd/>
            </a:ln>
            <a:effectLst/>
          </p:spPr>
          <p:txBody>
            <a:bodyPr/>
            <a:lstStyle/>
            <a:p>
              <a:endParaRPr lang="en-US"/>
            </a:p>
          </p:txBody>
        </p:sp>
        <p:sp>
          <p:nvSpPr>
            <p:cNvPr id="2931" name="Rectangle 883"/>
            <p:cNvSpPr>
              <a:spLocks noChangeArrowheads="1"/>
            </p:cNvSpPr>
            <p:nvPr/>
          </p:nvSpPr>
          <p:spPr bwMode="auto">
            <a:xfrm flipH="1">
              <a:off x="2531" y="14556"/>
              <a:ext cx="274" cy="3055"/>
            </a:xfrm>
            <a:prstGeom prst="rect">
              <a:avLst/>
            </a:prstGeom>
            <a:gradFill rotWithShape="0">
              <a:gsLst>
                <a:gs pos="0">
                  <a:srgbClr val="CC9900">
                    <a:gamma/>
                    <a:shade val="46275"/>
                    <a:invGamma/>
                  </a:srgbClr>
                </a:gs>
                <a:gs pos="100000">
                  <a:srgbClr val="CC9900"/>
                </a:gs>
              </a:gsLst>
              <a:lin ang="0" scaled="1"/>
            </a:gradFill>
            <a:ln w="9525">
              <a:solidFill>
                <a:schemeClr val="tx1"/>
              </a:solidFill>
              <a:miter lim="800000"/>
              <a:headEnd/>
              <a:tailEnd/>
            </a:ln>
            <a:effectLst/>
          </p:spPr>
          <p:txBody>
            <a:bodyPr wrap="none" anchor="ctr"/>
            <a:lstStyle/>
            <a:p>
              <a:endParaRPr lang="en-US"/>
            </a:p>
          </p:txBody>
        </p:sp>
        <p:sp>
          <p:nvSpPr>
            <p:cNvPr id="2932" name="Rectangle 884"/>
            <p:cNvSpPr>
              <a:spLocks noChangeArrowheads="1"/>
            </p:cNvSpPr>
            <p:nvPr/>
          </p:nvSpPr>
          <p:spPr bwMode="auto">
            <a:xfrm flipH="1">
              <a:off x="1180" y="14556"/>
              <a:ext cx="273" cy="3055"/>
            </a:xfrm>
            <a:prstGeom prst="rect">
              <a:avLst/>
            </a:prstGeom>
            <a:gradFill rotWithShape="0">
              <a:gsLst>
                <a:gs pos="0">
                  <a:srgbClr val="CC9900">
                    <a:gamma/>
                    <a:shade val="46275"/>
                    <a:invGamma/>
                  </a:srgbClr>
                </a:gs>
                <a:gs pos="100000">
                  <a:srgbClr val="CC9900"/>
                </a:gs>
              </a:gsLst>
              <a:lin ang="0" scaled="1"/>
            </a:gradFill>
            <a:ln w="9525">
              <a:solidFill>
                <a:schemeClr val="tx1"/>
              </a:solidFill>
              <a:miter lim="800000"/>
              <a:headEnd/>
              <a:tailEnd/>
            </a:ln>
            <a:effectLst/>
          </p:spPr>
          <p:txBody>
            <a:bodyPr wrap="none" anchor="ctr"/>
            <a:lstStyle/>
            <a:p>
              <a:endParaRPr lang="en-US"/>
            </a:p>
          </p:txBody>
        </p:sp>
        <p:sp>
          <p:nvSpPr>
            <p:cNvPr id="2933" name="Rectangle 885"/>
            <p:cNvSpPr>
              <a:spLocks noChangeArrowheads="1"/>
            </p:cNvSpPr>
            <p:nvPr/>
          </p:nvSpPr>
          <p:spPr bwMode="auto">
            <a:xfrm flipH="1">
              <a:off x="8403" y="11124"/>
              <a:ext cx="273" cy="6434"/>
            </a:xfrm>
            <a:prstGeom prst="rect">
              <a:avLst/>
            </a:prstGeom>
            <a:gradFill rotWithShape="0">
              <a:gsLst>
                <a:gs pos="0">
                  <a:srgbClr val="CC9900">
                    <a:gamma/>
                    <a:shade val="46275"/>
                    <a:invGamma/>
                  </a:srgbClr>
                </a:gs>
                <a:gs pos="100000">
                  <a:srgbClr val="CC9900"/>
                </a:gs>
              </a:gsLst>
              <a:lin ang="0" scaled="1"/>
            </a:gradFill>
            <a:ln w="9525">
              <a:solidFill>
                <a:schemeClr val="tx1"/>
              </a:solidFill>
              <a:miter lim="800000"/>
              <a:headEnd/>
              <a:tailEnd/>
            </a:ln>
            <a:effectLst/>
          </p:spPr>
          <p:txBody>
            <a:bodyPr wrap="none" anchor="ctr"/>
            <a:lstStyle/>
            <a:p>
              <a:endParaRPr lang="en-US"/>
            </a:p>
          </p:txBody>
        </p:sp>
        <p:sp>
          <p:nvSpPr>
            <p:cNvPr id="2934" name="Rectangle 886"/>
            <p:cNvSpPr>
              <a:spLocks noChangeArrowheads="1"/>
            </p:cNvSpPr>
            <p:nvPr/>
          </p:nvSpPr>
          <p:spPr bwMode="auto">
            <a:xfrm flipH="1">
              <a:off x="6702" y="11124"/>
              <a:ext cx="274" cy="6434"/>
            </a:xfrm>
            <a:prstGeom prst="rect">
              <a:avLst/>
            </a:prstGeom>
            <a:gradFill rotWithShape="0">
              <a:gsLst>
                <a:gs pos="0">
                  <a:srgbClr val="CC9900">
                    <a:gamma/>
                    <a:shade val="46275"/>
                    <a:invGamma/>
                  </a:srgbClr>
                </a:gs>
                <a:gs pos="100000">
                  <a:srgbClr val="CC9900"/>
                </a:gs>
              </a:gsLst>
              <a:lin ang="0" scaled="1"/>
            </a:gradFill>
            <a:ln w="9525">
              <a:solidFill>
                <a:schemeClr val="tx1"/>
              </a:solidFill>
              <a:miter lim="800000"/>
              <a:headEnd/>
              <a:tailEnd/>
            </a:ln>
            <a:effectLst/>
          </p:spPr>
          <p:txBody>
            <a:bodyPr wrap="none" anchor="ctr"/>
            <a:lstStyle/>
            <a:p>
              <a:endParaRPr lang="en-US"/>
            </a:p>
          </p:txBody>
        </p:sp>
        <p:sp>
          <p:nvSpPr>
            <p:cNvPr id="2935" name="Line 887" descr="Walnut"/>
            <p:cNvSpPr>
              <a:spLocks noChangeShapeType="1"/>
            </p:cNvSpPr>
            <p:nvPr/>
          </p:nvSpPr>
          <p:spPr bwMode="auto">
            <a:xfrm flipH="1">
              <a:off x="6474" y="9572"/>
              <a:ext cx="0" cy="1312"/>
            </a:xfrm>
            <a:prstGeom prst="line">
              <a:avLst/>
            </a:prstGeom>
            <a:noFill/>
            <a:ln w="38100">
              <a:solidFill>
                <a:srgbClr val="996600"/>
              </a:solidFill>
              <a:round/>
              <a:headEnd/>
              <a:tailEnd/>
            </a:ln>
            <a:effectLst/>
          </p:spPr>
          <p:txBody>
            <a:bodyPr/>
            <a:lstStyle/>
            <a:p>
              <a:endParaRPr lang="en-US"/>
            </a:p>
          </p:txBody>
        </p:sp>
        <p:sp>
          <p:nvSpPr>
            <p:cNvPr id="2936" name="Line 888" descr="Walnut"/>
            <p:cNvSpPr>
              <a:spLocks noChangeShapeType="1"/>
            </p:cNvSpPr>
            <p:nvPr/>
          </p:nvSpPr>
          <p:spPr bwMode="auto">
            <a:xfrm flipH="1">
              <a:off x="6201" y="9788"/>
              <a:ext cx="0" cy="1312"/>
            </a:xfrm>
            <a:prstGeom prst="line">
              <a:avLst/>
            </a:prstGeom>
            <a:noFill/>
            <a:ln w="38100">
              <a:solidFill>
                <a:srgbClr val="996600"/>
              </a:solidFill>
              <a:round/>
              <a:headEnd/>
              <a:tailEnd/>
            </a:ln>
            <a:effectLst/>
          </p:spPr>
          <p:txBody>
            <a:bodyPr/>
            <a:lstStyle/>
            <a:p>
              <a:endParaRPr lang="en-US"/>
            </a:p>
          </p:txBody>
        </p:sp>
        <p:sp>
          <p:nvSpPr>
            <p:cNvPr id="2937" name="Line 889" descr="Walnut"/>
            <p:cNvSpPr>
              <a:spLocks noChangeShapeType="1"/>
            </p:cNvSpPr>
            <p:nvPr/>
          </p:nvSpPr>
          <p:spPr bwMode="auto">
            <a:xfrm flipH="1">
              <a:off x="5882" y="10112"/>
              <a:ext cx="0" cy="1311"/>
            </a:xfrm>
            <a:prstGeom prst="line">
              <a:avLst/>
            </a:prstGeom>
            <a:noFill/>
            <a:ln w="38100">
              <a:solidFill>
                <a:srgbClr val="996600"/>
              </a:solidFill>
              <a:round/>
              <a:headEnd/>
              <a:tailEnd/>
            </a:ln>
            <a:effectLst/>
          </p:spPr>
          <p:txBody>
            <a:bodyPr/>
            <a:lstStyle/>
            <a:p>
              <a:endParaRPr lang="en-US"/>
            </a:p>
          </p:txBody>
        </p:sp>
        <p:sp>
          <p:nvSpPr>
            <p:cNvPr id="2938" name="Line 890" descr="Walnut"/>
            <p:cNvSpPr>
              <a:spLocks noChangeShapeType="1"/>
            </p:cNvSpPr>
            <p:nvPr/>
          </p:nvSpPr>
          <p:spPr bwMode="auto">
            <a:xfrm flipH="1">
              <a:off x="5579" y="10363"/>
              <a:ext cx="0" cy="1312"/>
            </a:xfrm>
            <a:prstGeom prst="line">
              <a:avLst/>
            </a:prstGeom>
            <a:noFill/>
            <a:ln w="38100">
              <a:solidFill>
                <a:srgbClr val="996600"/>
              </a:solidFill>
              <a:round/>
              <a:headEnd/>
              <a:tailEnd/>
            </a:ln>
            <a:effectLst/>
          </p:spPr>
          <p:txBody>
            <a:bodyPr/>
            <a:lstStyle/>
            <a:p>
              <a:endParaRPr lang="en-US"/>
            </a:p>
          </p:txBody>
        </p:sp>
        <p:sp>
          <p:nvSpPr>
            <p:cNvPr id="2939" name="Line 891" descr="Walnut"/>
            <p:cNvSpPr>
              <a:spLocks noChangeShapeType="1"/>
            </p:cNvSpPr>
            <p:nvPr/>
          </p:nvSpPr>
          <p:spPr bwMode="auto">
            <a:xfrm flipH="1">
              <a:off x="5260" y="10651"/>
              <a:ext cx="0" cy="1312"/>
            </a:xfrm>
            <a:prstGeom prst="line">
              <a:avLst/>
            </a:prstGeom>
            <a:noFill/>
            <a:ln w="38100">
              <a:solidFill>
                <a:srgbClr val="996600"/>
              </a:solidFill>
              <a:round/>
              <a:headEnd/>
              <a:tailEnd/>
            </a:ln>
            <a:effectLst/>
          </p:spPr>
          <p:txBody>
            <a:bodyPr/>
            <a:lstStyle/>
            <a:p>
              <a:endParaRPr lang="en-US"/>
            </a:p>
          </p:txBody>
        </p:sp>
        <p:sp>
          <p:nvSpPr>
            <p:cNvPr id="2940" name="Line 892" descr="Walnut"/>
            <p:cNvSpPr>
              <a:spLocks noChangeShapeType="1"/>
            </p:cNvSpPr>
            <p:nvPr/>
          </p:nvSpPr>
          <p:spPr bwMode="auto">
            <a:xfrm flipH="1">
              <a:off x="4986" y="10884"/>
              <a:ext cx="0" cy="1312"/>
            </a:xfrm>
            <a:prstGeom prst="line">
              <a:avLst/>
            </a:prstGeom>
            <a:noFill/>
            <a:ln w="38100">
              <a:solidFill>
                <a:srgbClr val="996600"/>
              </a:solidFill>
              <a:round/>
              <a:headEnd/>
              <a:tailEnd/>
            </a:ln>
            <a:effectLst/>
          </p:spPr>
          <p:txBody>
            <a:bodyPr/>
            <a:lstStyle/>
            <a:p>
              <a:endParaRPr lang="en-US"/>
            </a:p>
          </p:txBody>
        </p:sp>
        <p:sp>
          <p:nvSpPr>
            <p:cNvPr id="2941" name="Line 893" descr="Walnut"/>
            <p:cNvSpPr>
              <a:spLocks noChangeShapeType="1"/>
            </p:cNvSpPr>
            <p:nvPr/>
          </p:nvSpPr>
          <p:spPr bwMode="auto">
            <a:xfrm flipH="1">
              <a:off x="4713" y="11100"/>
              <a:ext cx="0" cy="1312"/>
            </a:xfrm>
            <a:prstGeom prst="line">
              <a:avLst/>
            </a:prstGeom>
            <a:noFill/>
            <a:ln w="38100">
              <a:solidFill>
                <a:srgbClr val="996600"/>
              </a:solidFill>
              <a:round/>
              <a:headEnd/>
              <a:tailEnd/>
            </a:ln>
            <a:effectLst/>
          </p:spPr>
          <p:txBody>
            <a:bodyPr/>
            <a:lstStyle/>
            <a:p>
              <a:endParaRPr lang="en-US"/>
            </a:p>
          </p:txBody>
        </p:sp>
        <p:sp>
          <p:nvSpPr>
            <p:cNvPr id="2942" name="Line 894" descr="Walnut"/>
            <p:cNvSpPr>
              <a:spLocks noChangeShapeType="1"/>
            </p:cNvSpPr>
            <p:nvPr/>
          </p:nvSpPr>
          <p:spPr bwMode="auto">
            <a:xfrm flipH="1">
              <a:off x="4090" y="11675"/>
              <a:ext cx="0" cy="1312"/>
            </a:xfrm>
            <a:prstGeom prst="line">
              <a:avLst/>
            </a:prstGeom>
            <a:noFill/>
            <a:ln w="38100">
              <a:solidFill>
                <a:srgbClr val="996600"/>
              </a:solidFill>
              <a:round/>
              <a:headEnd/>
              <a:tailEnd/>
            </a:ln>
            <a:effectLst/>
          </p:spPr>
          <p:txBody>
            <a:bodyPr/>
            <a:lstStyle/>
            <a:p>
              <a:endParaRPr lang="en-US"/>
            </a:p>
          </p:txBody>
        </p:sp>
        <p:sp>
          <p:nvSpPr>
            <p:cNvPr id="2943" name="Line 895" descr="Walnut"/>
            <p:cNvSpPr>
              <a:spLocks noChangeShapeType="1"/>
            </p:cNvSpPr>
            <p:nvPr/>
          </p:nvSpPr>
          <p:spPr bwMode="auto">
            <a:xfrm flipH="1">
              <a:off x="3772" y="11963"/>
              <a:ext cx="0" cy="1311"/>
            </a:xfrm>
            <a:prstGeom prst="line">
              <a:avLst/>
            </a:prstGeom>
            <a:noFill/>
            <a:ln w="38100">
              <a:solidFill>
                <a:srgbClr val="996600"/>
              </a:solidFill>
              <a:round/>
              <a:headEnd/>
              <a:tailEnd/>
            </a:ln>
            <a:effectLst/>
          </p:spPr>
          <p:txBody>
            <a:bodyPr/>
            <a:lstStyle/>
            <a:p>
              <a:endParaRPr lang="en-US"/>
            </a:p>
          </p:txBody>
        </p:sp>
        <p:sp>
          <p:nvSpPr>
            <p:cNvPr id="2944" name="Line 896" descr="Walnut"/>
            <p:cNvSpPr>
              <a:spLocks noChangeShapeType="1"/>
            </p:cNvSpPr>
            <p:nvPr/>
          </p:nvSpPr>
          <p:spPr bwMode="auto">
            <a:xfrm flipH="1">
              <a:off x="3468" y="12178"/>
              <a:ext cx="0" cy="1312"/>
            </a:xfrm>
            <a:prstGeom prst="line">
              <a:avLst/>
            </a:prstGeom>
            <a:noFill/>
            <a:ln w="38100">
              <a:solidFill>
                <a:srgbClr val="996600"/>
              </a:solidFill>
              <a:round/>
              <a:headEnd/>
              <a:tailEnd/>
            </a:ln>
            <a:effectLst/>
          </p:spPr>
          <p:txBody>
            <a:bodyPr/>
            <a:lstStyle/>
            <a:p>
              <a:endParaRPr lang="en-US"/>
            </a:p>
          </p:txBody>
        </p:sp>
        <p:sp>
          <p:nvSpPr>
            <p:cNvPr id="2945" name="Line 897" descr="Walnut"/>
            <p:cNvSpPr>
              <a:spLocks noChangeShapeType="1"/>
            </p:cNvSpPr>
            <p:nvPr/>
          </p:nvSpPr>
          <p:spPr bwMode="auto">
            <a:xfrm flipH="1">
              <a:off x="3194" y="12430"/>
              <a:ext cx="0" cy="1312"/>
            </a:xfrm>
            <a:prstGeom prst="line">
              <a:avLst/>
            </a:prstGeom>
            <a:noFill/>
            <a:ln w="38100">
              <a:solidFill>
                <a:srgbClr val="996600"/>
              </a:solidFill>
              <a:round/>
              <a:headEnd/>
              <a:tailEnd/>
            </a:ln>
            <a:effectLst/>
          </p:spPr>
          <p:txBody>
            <a:bodyPr/>
            <a:lstStyle/>
            <a:p>
              <a:endParaRPr lang="en-US"/>
            </a:p>
          </p:txBody>
        </p:sp>
        <p:sp>
          <p:nvSpPr>
            <p:cNvPr id="2946" name="Line 898" descr="Walnut"/>
            <p:cNvSpPr>
              <a:spLocks noChangeShapeType="1"/>
            </p:cNvSpPr>
            <p:nvPr/>
          </p:nvSpPr>
          <p:spPr bwMode="auto">
            <a:xfrm flipH="1">
              <a:off x="2876" y="12717"/>
              <a:ext cx="0" cy="1312"/>
            </a:xfrm>
            <a:prstGeom prst="line">
              <a:avLst/>
            </a:prstGeom>
            <a:noFill/>
            <a:ln w="38100">
              <a:solidFill>
                <a:srgbClr val="996600"/>
              </a:solidFill>
              <a:round/>
              <a:headEnd/>
              <a:tailEnd/>
            </a:ln>
            <a:effectLst/>
          </p:spPr>
          <p:txBody>
            <a:bodyPr/>
            <a:lstStyle/>
            <a:p>
              <a:endParaRPr lang="en-US"/>
            </a:p>
          </p:txBody>
        </p:sp>
        <p:sp>
          <p:nvSpPr>
            <p:cNvPr id="2947" name="Line 899" descr="Walnut"/>
            <p:cNvSpPr>
              <a:spLocks noChangeShapeType="1"/>
            </p:cNvSpPr>
            <p:nvPr/>
          </p:nvSpPr>
          <p:spPr bwMode="auto">
            <a:xfrm flipH="1">
              <a:off x="2283" y="12933"/>
              <a:ext cx="0" cy="1096"/>
            </a:xfrm>
            <a:prstGeom prst="line">
              <a:avLst/>
            </a:prstGeom>
            <a:noFill/>
            <a:ln w="38100">
              <a:solidFill>
                <a:srgbClr val="996600"/>
              </a:solidFill>
              <a:round/>
              <a:headEnd/>
              <a:tailEnd/>
            </a:ln>
            <a:effectLst/>
          </p:spPr>
          <p:txBody>
            <a:bodyPr/>
            <a:lstStyle/>
            <a:p>
              <a:endParaRPr lang="en-US"/>
            </a:p>
          </p:txBody>
        </p:sp>
        <p:sp>
          <p:nvSpPr>
            <p:cNvPr id="2948" name="Line 900" descr="Walnut"/>
            <p:cNvSpPr>
              <a:spLocks noChangeShapeType="1"/>
            </p:cNvSpPr>
            <p:nvPr/>
          </p:nvSpPr>
          <p:spPr bwMode="auto">
            <a:xfrm flipH="1">
              <a:off x="1965" y="12933"/>
              <a:ext cx="0" cy="1114"/>
            </a:xfrm>
            <a:prstGeom prst="line">
              <a:avLst/>
            </a:prstGeom>
            <a:noFill/>
            <a:ln w="38100">
              <a:solidFill>
                <a:srgbClr val="996600"/>
              </a:solidFill>
              <a:round/>
              <a:headEnd/>
              <a:tailEnd/>
            </a:ln>
            <a:effectLst/>
          </p:spPr>
          <p:txBody>
            <a:bodyPr/>
            <a:lstStyle/>
            <a:p>
              <a:endParaRPr lang="en-US"/>
            </a:p>
          </p:txBody>
        </p:sp>
        <p:sp>
          <p:nvSpPr>
            <p:cNvPr id="2949" name="Line 901" descr="Walnut"/>
            <p:cNvSpPr>
              <a:spLocks noChangeShapeType="1"/>
            </p:cNvSpPr>
            <p:nvPr/>
          </p:nvSpPr>
          <p:spPr bwMode="auto">
            <a:xfrm flipH="1">
              <a:off x="1630" y="12933"/>
              <a:ext cx="0" cy="1096"/>
            </a:xfrm>
            <a:prstGeom prst="line">
              <a:avLst/>
            </a:prstGeom>
            <a:noFill/>
            <a:ln w="38100">
              <a:solidFill>
                <a:srgbClr val="996600"/>
              </a:solidFill>
              <a:round/>
              <a:headEnd/>
              <a:tailEnd/>
            </a:ln>
            <a:effectLst/>
          </p:spPr>
          <p:txBody>
            <a:bodyPr/>
            <a:lstStyle/>
            <a:p>
              <a:endParaRPr lang="en-US"/>
            </a:p>
          </p:txBody>
        </p:sp>
        <p:sp>
          <p:nvSpPr>
            <p:cNvPr id="2950" name="Rectangle 902"/>
            <p:cNvSpPr>
              <a:spLocks noChangeArrowheads="1"/>
            </p:cNvSpPr>
            <p:nvPr/>
          </p:nvSpPr>
          <p:spPr bwMode="auto">
            <a:xfrm>
              <a:off x="7148" y="7224"/>
              <a:ext cx="136" cy="1456"/>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951" name="Rectangle 903"/>
            <p:cNvSpPr>
              <a:spLocks noChangeArrowheads="1"/>
            </p:cNvSpPr>
            <p:nvPr/>
          </p:nvSpPr>
          <p:spPr bwMode="auto">
            <a:xfrm>
              <a:off x="8150" y="7224"/>
              <a:ext cx="136" cy="1456"/>
            </a:xfrm>
            <a:prstGeom prst="rect">
              <a:avLst/>
            </a:prstGeom>
            <a:solidFill>
              <a:srgbClr val="C0C0C0"/>
            </a:solidFill>
            <a:ln w="9525">
              <a:solidFill>
                <a:schemeClr val="tx1"/>
              </a:solidFill>
              <a:miter lim="800000"/>
              <a:headEnd/>
              <a:tailEnd/>
            </a:ln>
            <a:effectLst/>
          </p:spPr>
          <p:txBody>
            <a:bodyPr wrap="none" anchor="ctr"/>
            <a:lstStyle/>
            <a:p>
              <a:endParaRPr lang="en-US"/>
            </a:p>
          </p:txBody>
        </p:sp>
        <p:grpSp>
          <p:nvGrpSpPr>
            <p:cNvPr id="8" name="Group 904"/>
            <p:cNvGrpSpPr>
              <a:grpSpLocks/>
            </p:cNvGrpSpPr>
            <p:nvPr/>
          </p:nvGrpSpPr>
          <p:grpSpPr bwMode="auto">
            <a:xfrm>
              <a:off x="10073" y="6871"/>
              <a:ext cx="2086" cy="2162"/>
              <a:chOff x="3005" y="1248"/>
              <a:chExt cx="265" cy="361"/>
            </a:xfrm>
          </p:grpSpPr>
          <p:sp>
            <p:nvSpPr>
              <p:cNvPr id="2953" name="Rectangle 905"/>
              <p:cNvSpPr>
                <a:spLocks noChangeArrowheads="1"/>
              </p:cNvSpPr>
              <p:nvPr/>
            </p:nvSpPr>
            <p:spPr bwMode="auto">
              <a:xfrm>
                <a:off x="3005" y="1248"/>
                <a:ext cx="265" cy="361"/>
              </a:xfrm>
              <a:prstGeom prst="rect">
                <a:avLst/>
              </a:prstGeom>
              <a:solidFill>
                <a:srgbClr val="00CCFF">
                  <a:alpha val="50000"/>
                </a:srgbClr>
              </a:solidFill>
              <a:ln w="9525">
                <a:solidFill>
                  <a:schemeClr val="tx1"/>
                </a:solidFill>
                <a:miter lim="800000"/>
                <a:headEnd/>
                <a:tailEnd/>
              </a:ln>
              <a:effectLst/>
            </p:spPr>
            <p:txBody>
              <a:bodyPr wrap="none" anchor="ctr"/>
              <a:lstStyle/>
              <a:p>
                <a:endParaRPr lang="en-US"/>
              </a:p>
            </p:txBody>
          </p:sp>
          <p:sp>
            <p:nvSpPr>
              <p:cNvPr id="2954" name="Rectangle 906"/>
              <p:cNvSpPr>
                <a:spLocks noChangeArrowheads="1"/>
              </p:cNvSpPr>
              <p:nvPr/>
            </p:nvSpPr>
            <p:spPr bwMode="auto">
              <a:xfrm>
                <a:off x="3020" y="1260"/>
                <a:ext cx="232" cy="337"/>
              </a:xfrm>
              <a:prstGeom prst="rect">
                <a:avLst/>
              </a:prstGeom>
              <a:solidFill>
                <a:srgbClr val="00B0F0">
                  <a:alpha val="50000"/>
                </a:srgbClr>
              </a:solidFill>
              <a:ln w="9525">
                <a:solidFill>
                  <a:schemeClr val="tx1"/>
                </a:solidFill>
                <a:miter lim="800000"/>
                <a:headEnd/>
                <a:tailEnd/>
              </a:ln>
              <a:effectLst/>
            </p:spPr>
            <p:txBody>
              <a:bodyPr wrap="none" anchor="ctr"/>
              <a:lstStyle/>
              <a:p>
                <a:endParaRPr lang="en-US"/>
              </a:p>
            </p:txBody>
          </p:sp>
          <p:sp>
            <p:nvSpPr>
              <p:cNvPr id="2955" name="Line 907"/>
              <p:cNvSpPr>
                <a:spLocks noChangeShapeType="1"/>
              </p:cNvSpPr>
              <p:nvPr/>
            </p:nvSpPr>
            <p:spPr bwMode="auto">
              <a:xfrm flipH="1">
                <a:off x="3069" y="1320"/>
                <a:ext cx="63" cy="108"/>
              </a:xfrm>
              <a:prstGeom prst="line">
                <a:avLst/>
              </a:prstGeom>
              <a:noFill/>
              <a:ln w="9525">
                <a:solidFill>
                  <a:schemeClr val="tx1"/>
                </a:solidFill>
                <a:round/>
                <a:headEnd/>
                <a:tailEnd/>
              </a:ln>
              <a:effectLst/>
            </p:spPr>
            <p:txBody>
              <a:bodyPr/>
              <a:lstStyle/>
              <a:p>
                <a:endParaRPr lang="en-US"/>
              </a:p>
            </p:txBody>
          </p:sp>
          <p:sp>
            <p:nvSpPr>
              <p:cNvPr id="2956" name="Line 908"/>
              <p:cNvSpPr>
                <a:spLocks noChangeShapeType="1"/>
              </p:cNvSpPr>
              <p:nvPr/>
            </p:nvSpPr>
            <p:spPr bwMode="auto">
              <a:xfrm flipH="1">
                <a:off x="3135" y="1380"/>
                <a:ext cx="75" cy="126"/>
              </a:xfrm>
              <a:prstGeom prst="line">
                <a:avLst/>
              </a:prstGeom>
              <a:noFill/>
              <a:ln w="9525">
                <a:solidFill>
                  <a:schemeClr val="tx1"/>
                </a:solidFill>
                <a:round/>
                <a:headEnd/>
                <a:tailEnd/>
              </a:ln>
              <a:effectLst/>
            </p:spPr>
            <p:txBody>
              <a:bodyPr/>
              <a:lstStyle/>
              <a:p>
                <a:endParaRPr lang="en-US"/>
              </a:p>
            </p:txBody>
          </p:sp>
        </p:grpSp>
        <p:grpSp>
          <p:nvGrpSpPr>
            <p:cNvPr id="9" name="Group 909"/>
            <p:cNvGrpSpPr>
              <a:grpSpLocks/>
            </p:cNvGrpSpPr>
            <p:nvPr/>
          </p:nvGrpSpPr>
          <p:grpSpPr bwMode="auto">
            <a:xfrm>
              <a:off x="13480" y="6973"/>
              <a:ext cx="1336" cy="2168"/>
              <a:chOff x="3005" y="1248"/>
              <a:chExt cx="265" cy="361"/>
            </a:xfrm>
          </p:grpSpPr>
          <p:sp>
            <p:nvSpPr>
              <p:cNvPr id="2958" name="Rectangle 910"/>
              <p:cNvSpPr>
                <a:spLocks noChangeArrowheads="1"/>
              </p:cNvSpPr>
              <p:nvPr/>
            </p:nvSpPr>
            <p:spPr bwMode="auto">
              <a:xfrm>
                <a:off x="3005" y="1248"/>
                <a:ext cx="265" cy="361"/>
              </a:xfrm>
              <a:prstGeom prst="rect">
                <a:avLst/>
              </a:prstGeom>
              <a:solidFill>
                <a:srgbClr val="00CCFF"/>
              </a:solidFill>
              <a:ln w="9525">
                <a:solidFill>
                  <a:schemeClr val="tx1"/>
                </a:solidFill>
                <a:miter lim="800000"/>
                <a:headEnd/>
                <a:tailEnd/>
              </a:ln>
              <a:effectLst/>
            </p:spPr>
            <p:txBody>
              <a:bodyPr wrap="none" anchor="ctr"/>
              <a:lstStyle/>
              <a:p>
                <a:endParaRPr lang="en-US"/>
              </a:p>
            </p:txBody>
          </p:sp>
          <p:sp>
            <p:nvSpPr>
              <p:cNvPr id="2959" name="Rectangle 911"/>
              <p:cNvSpPr>
                <a:spLocks noChangeArrowheads="1"/>
              </p:cNvSpPr>
              <p:nvPr/>
            </p:nvSpPr>
            <p:spPr bwMode="auto">
              <a:xfrm>
                <a:off x="3020" y="1260"/>
                <a:ext cx="232" cy="337"/>
              </a:xfrm>
              <a:prstGeom prst="rect">
                <a:avLst/>
              </a:prstGeom>
              <a:solidFill>
                <a:srgbClr val="00B0F0">
                  <a:alpha val="50000"/>
                </a:srgbClr>
              </a:solidFill>
              <a:ln w="9525">
                <a:solidFill>
                  <a:schemeClr val="tx1"/>
                </a:solidFill>
                <a:miter lim="800000"/>
                <a:headEnd/>
                <a:tailEnd/>
              </a:ln>
              <a:effectLst/>
            </p:spPr>
            <p:txBody>
              <a:bodyPr wrap="none" anchor="ctr"/>
              <a:lstStyle/>
              <a:p>
                <a:endParaRPr lang="en-US"/>
              </a:p>
            </p:txBody>
          </p:sp>
          <p:sp>
            <p:nvSpPr>
              <p:cNvPr id="2960" name="Line 912"/>
              <p:cNvSpPr>
                <a:spLocks noChangeShapeType="1"/>
              </p:cNvSpPr>
              <p:nvPr/>
            </p:nvSpPr>
            <p:spPr bwMode="auto">
              <a:xfrm flipH="1">
                <a:off x="3069" y="1320"/>
                <a:ext cx="63" cy="108"/>
              </a:xfrm>
              <a:prstGeom prst="line">
                <a:avLst/>
              </a:prstGeom>
              <a:noFill/>
              <a:ln w="9525">
                <a:solidFill>
                  <a:schemeClr val="tx1"/>
                </a:solidFill>
                <a:round/>
                <a:headEnd/>
                <a:tailEnd/>
              </a:ln>
              <a:effectLst/>
            </p:spPr>
            <p:txBody>
              <a:bodyPr/>
              <a:lstStyle/>
              <a:p>
                <a:endParaRPr lang="en-US"/>
              </a:p>
            </p:txBody>
          </p:sp>
          <p:sp>
            <p:nvSpPr>
              <p:cNvPr id="2961" name="Line 913"/>
              <p:cNvSpPr>
                <a:spLocks noChangeShapeType="1"/>
              </p:cNvSpPr>
              <p:nvPr/>
            </p:nvSpPr>
            <p:spPr bwMode="auto">
              <a:xfrm flipH="1">
                <a:off x="3135" y="1380"/>
                <a:ext cx="75" cy="126"/>
              </a:xfrm>
              <a:prstGeom prst="line">
                <a:avLst/>
              </a:prstGeom>
              <a:noFill/>
              <a:ln w="9525">
                <a:solidFill>
                  <a:schemeClr val="tx1"/>
                </a:solidFill>
                <a:round/>
                <a:headEnd/>
                <a:tailEnd/>
              </a:ln>
              <a:effectLst/>
            </p:spPr>
            <p:txBody>
              <a:bodyPr/>
              <a:lstStyle/>
              <a:p>
                <a:endParaRPr lang="en-US"/>
              </a:p>
            </p:txBody>
          </p:sp>
        </p:grpSp>
        <p:sp>
          <p:nvSpPr>
            <p:cNvPr id="2962" name="Rectangle 914" descr="Oak"/>
            <p:cNvSpPr>
              <a:spLocks noChangeArrowheads="1"/>
            </p:cNvSpPr>
            <p:nvPr/>
          </p:nvSpPr>
          <p:spPr bwMode="auto">
            <a:xfrm>
              <a:off x="2552" y="9063"/>
              <a:ext cx="22711" cy="228"/>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sp>
        <p:nvSpPr>
          <p:cNvPr id="416" name="TextBox 415"/>
          <p:cNvSpPr txBox="1"/>
          <p:nvPr/>
        </p:nvSpPr>
        <p:spPr>
          <a:xfrm>
            <a:off x="2" y="1"/>
            <a:ext cx="8813260" cy="769441"/>
          </a:xfrm>
          <a:prstGeom prst="rect">
            <a:avLst/>
          </a:prstGeom>
          <a:noFill/>
        </p:spPr>
        <p:txBody>
          <a:bodyPr wrap="square" rtlCol="0">
            <a:spAutoFit/>
          </a:bodyPr>
          <a:lstStyle/>
          <a:p>
            <a:pPr algn="ctr"/>
            <a:r>
              <a:rPr lang="en-US" sz="4400" b="1" dirty="0">
                <a:solidFill>
                  <a:schemeClr val="bg1"/>
                </a:solidFill>
              </a:rPr>
              <a:t>VE &amp; Coastal AE Zone Construction</a:t>
            </a:r>
          </a:p>
        </p:txBody>
      </p:sp>
      <p:sp>
        <p:nvSpPr>
          <p:cNvPr id="417" name="TextBox 416"/>
          <p:cNvSpPr txBox="1"/>
          <p:nvPr/>
        </p:nvSpPr>
        <p:spPr>
          <a:xfrm>
            <a:off x="-186426" y="5726281"/>
            <a:ext cx="9561304" cy="1477328"/>
          </a:xfrm>
          <a:prstGeom prst="rect">
            <a:avLst/>
          </a:prstGeom>
          <a:noFill/>
        </p:spPr>
        <p:txBody>
          <a:bodyPr wrap="square" rtlCol="0">
            <a:spAutoFit/>
          </a:bodyPr>
          <a:lstStyle/>
          <a:p>
            <a:r>
              <a:rPr lang="en-US" b="1" dirty="0">
                <a:solidFill>
                  <a:schemeClr val="bg1"/>
                </a:solidFill>
              </a:rPr>
              <a:t>Lowest horizontal structural member above BFE. No utilities below BFE. Parking, access, storage.</a:t>
            </a:r>
          </a:p>
          <a:p>
            <a:r>
              <a:rPr lang="en-US" b="1" dirty="0">
                <a:solidFill>
                  <a:schemeClr val="bg1"/>
                </a:solidFill>
              </a:rPr>
              <a:t>Pier, post, or pile foundation and no fill for structural support. No alteration of sand dunes.</a:t>
            </a:r>
          </a:p>
          <a:p>
            <a:r>
              <a:rPr lang="en-US" b="1" dirty="0">
                <a:solidFill>
                  <a:schemeClr val="bg1"/>
                </a:solidFill>
              </a:rPr>
              <a:t>Breakaway  walls, lattice or open design (free of obstruction).</a:t>
            </a:r>
          </a:p>
          <a:p>
            <a:r>
              <a:rPr lang="en-US" b="1" dirty="0">
                <a:solidFill>
                  <a:schemeClr val="bg1"/>
                </a:solidFill>
              </a:rPr>
              <a:t>Building be certified to withstand both wind and water loads acting on it (engineer, architect). </a:t>
            </a:r>
          </a:p>
          <a:p>
            <a:r>
              <a:rPr lang="en-US" b="1" dirty="0"/>
              <a:t>	</a:t>
            </a:r>
          </a:p>
        </p:txBody>
      </p:sp>
      <p:sp>
        <p:nvSpPr>
          <p:cNvPr id="410" name="TextBox 409"/>
          <p:cNvSpPr txBox="1"/>
          <p:nvPr/>
        </p:nvSpPr>
        <p:spPr>
          <a:xfrm>
            <a:off x="-400747" y="914944"/>
            <a:ext cx="5350327" cy="646331"/>
          </a:xfrm>
          <a:prstGeom prst="rect">
            <a:avLst/>
          </a:prstGeom>
          <a:noFill/>
        </p:spPr>
        <p:txBody>
          <a:bodyPr wrap="square" rtlCol="0">
            <a:spAutoFit/>
          </a:bodyPr>
          <a:lstStyle/>
          <a:p>
            <a:r>
              <a:rPr lang="en-US" sz="1200" i="1" dirty="0"/>
              <a:t>FEMA Technical Bulletin 5 – Free of Obstruction</a:t>
            </a:r>
          </a:p>
          <a:p>
            <a:r>
              <a:rPr lang="en-US" sz="1200" i="1" dirty="0"/>
              <a:t>FEMA Technical Bulletin 4 – Elevator Installation</a:t>
            </a:r>
          </a:p>
          <a:p>
            <a:r>
              <a:rPr lang="en-US" sz="1200" i="1" dirty="0"/>
              <a:t>FEMA Technical Bulletin 9 – Design and Construction Guidance for Breakaway Walls </a:t>
            </a:r>
          </a:p>
        </p:txBody>
      </p:sp>
    </p:spTree>
    <p:extLst>
      <p:ext uri="{BB962C8B-B14F-4D97-AF65-F5344CB8AC3E}">
        <p14:creationId xmlns:p14="http://schemas.microsoft.com/office/powerpoint/2010/main" val="402440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4757" y="0"/>
            <a:ext cx="8692512" cy="1143000"/>
          </a:xfrm>
        </p:spPr>
        <p:txBody>
          <a:bodyPr/>
          <a:lstStyle/>
          <a:p>
            <a:pPr algn="l"/>
            <a:r>
              <a:rPr lang="en-US" dirty="0"/>
              <a:t>Homeowner’s versus Flood Insurance</a:t>
            </a:r>
          </a:p>
        </p:txBody>
      </p:sp>
      <p:sp>
        <p:nvSpPr>
          <p:cNvPr id="10" name="Content Placeholder 9"/>
          <p:cNvSpPr>
            <a:spLocks noGrp="1"/>
          </p:cNvSpPr>
          <p:nvPr>
            <p:ph idx="1"/>
          </p:nvPr>
        </p:nvSpPr>
        <p:spPr>
          <a:xfrm>
            <a:off x="387178" y="1013254"/>
            <a:ext cx="8452022" cy="4168346"/>
          </a:xfrm>
        </p:spPr>
        <p:txBody>
          <a:bodyPr/>
          <a:lstStyle/>
          <a:p>
            <a:r>
              <a:rPr lang="en-US">
                <a:solidFill>
                  <a:schemeClr val="bg1"/>
                </a:solidFill>
              </a:rPr>
              <a:t>Water </a:t>
            </a:r>
            <a:r>
              <a:rPr lang="en-US" dirty="0">
                <a:solidFill>
                  <a:schemeClr val="bg1"/>
                </a:solidFill>
              </a:rPr>
              <a:t>that falls from the sky that damages your </a:t>
            </a:r>
            <a:r>
              <a:rPr lang="en-US">
                <a:solidFill>
                  <a:schemeClr val="bg1"/>
                </a:solidFill>
              </a:rPr>
              <a:t>home is </a:t>
            </a:r>
            <a:r>
              <a:rPr lang="en-US" dirty="0">
                <a:solidFill>
                  <a:schemeClr val="bg1"/>
                </a:solidFill>
              </a:rPr>
              <a:t>covered by your Homeowner’s Insurance Policy.</a:t>
            </a:r>
          </a:p>
          <a:p>
            <a:r>
              <a:rPr lang="en-US" dirty="0">
                <a:solidFill>
                  <a:schemeClr val="bg1"/>
                </a:solidFill>
              </a:rPr>
              <a:t>Broken pipe, sewer backflow covered by homeowner’s policy or separate policy rider.</a:t>
            </a:r>
          </a:p>
          <a:p>
            <a:r>
              <a:rPr lang="en-US" dirty="0">
                <a:solidFill>
                  <a:schemeClr val="bg1"/>
                </a:solidFill>
              </a:rPr>
              <a:t>If water flows over the ground from a watercourse or ocean, it is covered by a separate flood insurance policy.</a:t>
            </a:r>
          </a:p>
        </p:txBody>
      </p:sp>
    </p:spTree>
    <p:extLst>
      <p:ext uri="{BB962C8B-B14F-4D97-AF65-F5344CB8AC3E}">
        <p14:creationId xmlns:p14="http://schemas.microsoft.com/office/powerpoint/2010/main" val="2854570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052" y="0"/>
            <a:ext cx="8539217" cy="1143000"/>
          </a:xfrm>
        </p:spPr>
        <p:txBody>
          <a:bodyPr/>
          <a:lstStyle/>
          <a:p>
            <a:pPr algn="l"/>
            <a:r>
              <a:rPr lang="en-US" sz="4000" b="1" dirty="0">
                <a:solidFill>
                  <a:srgbClr val="0070C0"/>
                </a:solidFill>
              </a:rPr>
              <a:t>Risk Rating 2.0 – October 1, 2021</a:t>
            </a:r>
          </a:p>
        </p:txBody>
      </p:sp>
      <p:sp>
        <p:nvSpPr>
          <p:cNvPr id="10" name="Content Placeholder 9"/>
          <p:cNvSpPr>
            <a:spLocks noGrp="1"/>
          </p:cNvSpPr>
          <p:nvPr>
            <p:ph idx="1"/>
          </p:nvPr>
        </p:nvSpPr>
        <p:spPr>
          <a:xfrm>
            <a:off x="143466" y="873211"/>
            <a:ext cx="8539216" cy="4726550"/>
          </a:xfrm>
        </p:spPr>
        <p:txBody>
          <a:bodyPr/>
          <a:lstStyle/>
          <a:p>
            <a:r>
              <a:rPr lang="en-US" sz="2800" dirty="0">
                <a:solidFill>
                  <a:schemeClr val="bg1"/>
                </a:solidFill>
              </a:rPr>
              <a:t>Fundamental change to rating flood risk.</a:t>
            </a:r>
          </a:p>
          <a:p>
            <a:r>
              <a:rPr lang="en-US" sz="2800" dirty="0">
                <a:solidFill>
                  <a:schemeClr val="bg1"/>
                </a:solidFill>
              </a:rPr>
              <a:t>Individualized property risk.</a:t>
            </a:r>
          </a:p>
          <a:p>
            <a:r>
              <a:rPr lang="en-US" sz="2800" dirty="0">
                <a:solidFill>
                  <a:schemeClr val="bg1"/>
                </a:solidFill>
              </a:rPr>
              <a:t>Many more data points used in rating algorithm.</a:t>
            </a:r>
          </a:p>
          <a:p>
            <a:r>
              <a:rPr lang="en-US" sz="2800" dirty="0">
                <a:solidFill>
                  <a:schemeClr val="bg1"/>
                </a:solidFill>
              </a:rPr>
              <a:t>Federal and commercial data sets.</a:t>
            </a:r>
          </a:p>
          <a:p>
            <a:r>
              <a:rPr lang="en-US" sz="2800" dirty="0">
                <a:solidFill>
                  <a:schemeClr val="bg1"/>
                </a:solidFill>
              </a:rPr>
              <a:t>Rates that are easier to understand for agent and policyholder.</a:t>
            </a:r>
          </a:p>
          <a:p>
            <a:r>
              <a:rPr lang="en-US" sz="2800" dirty="0">
                <a:solidFill>
                  <a:schemeClr val="bg1"/>
                </a:solidFill>
              </a:rPr>
              <a:t>New policies rated with RR 2.0 on </a:t>
            </a:r>
            <a:r>
              <a:rPr lang="en-US" sz="2800" dirty="0">
                <a:solidFill>
                  <a:schemeClr val="accent2">
                    <a:lumMod val="75000"/>
                  </a:schemeClr>
                </a:solidFill>
              </a:rPr>
              <a:t>October 1, 2021</a:t>
            </a:r>
            <a:r>
              <a:rPr lang="en-US" sz="2800" dirty="0">
                <a:solidFill>
                  <a:schemeClr val="bg1"/>
                </a:solidFill>
              </a:rPr>
              <a:t>.</a:t>
            </a:r>
          </a:p>
          <a:p>
            <a:r>
              <a:rPr lang="en-US" sz="2800" dirty="0">
                <a:solidFill>
                  <a:schemeClr val="bg1"/>
                </a:solidFill>
              </a:rPr>
              <a:t>Renewed policies rated with RR 2.0 on </a:t>
            </a:r>
            <a:r>
              <a:rPr lang="en-US" sz="2800" dirty="0">
                <a:solidFill>
                  <a:schemeClr val="accent2">
                    <a:lumMod val="75000"/>
                  </a:schemeClr>
                </a:solidFill>
              </a:rPr>
              <a:t>April 1, 2022</a:t>
            </a:r>
            <a:r>
              <a:rPr lang="en-US" sz="2800" b="1" dirty="0">
                <a:solidFill>
                  <a:schemeClr val="bg1"/>
                </a:solidFill>
              </a:rPr>
              <a:t>.</a:t>
            </a:r>
          </a:p>
          <a:p>
            <a:r>
              <a:rPr lang="en-US" sz="2800" dirty="0">
                <a:solidFill>
                  <a:schemeClr val="bg1"/>
                </a:solidFill>
              </a:rPr>
              <a:t>Previous grandfathering rules/rates slowly phased out to actuarial rate.</a:t>
            </a:r>
          </a:p>
          <a:p>
            <a:pPr marL="0" lvl="0" indent="0">
              <a:buNone/>
            </a:pPr>
            <a:endParaRPr lang="en-US" b="1" dirty="0">
              <a:solidFill>
                <a:schemeClr val="bg1"/>
              </a:solidFill>
            </a:endParaRPr>
          </a:p>
          <a:p>
            <a:pPr lvl="0"/>
            <a:endParaRPr lang="en-US" b="1" dirty="0">
              <a:solidFill>
                <a:schemeClr val="bg1"/>
              </a:solidFill>
            </a:endParaRPr>
          </a:p>
          <a:p>
            <a:pPr lvl="0"/>
            <a:endParaRPr lang="en-US" b="1" dirty="0">
              <a:solidFill>
                <a:schemeClr val="bg1"/>
              </a:solidFill>
            </a:endParaRPr>
          </a:p>
          <a:p>
            <a:pPr marL="514350" indent="-514350"/>
            <a:endParaRPr lang="en-US" sz="3200" b="1" dirty="0">
              <a:solidFill>
                <a:schemeClr val="bg1"/>
              </a:solidFill>
            </a:endParaRPr>
          </a:p>
        </p:txBody>
      </p:sp>
    </p:spTree>
    <p:extLst>
      <p:ext uri="{BB962C8B-B14F-4D97-AF65-F5344CB8AC3E}">
        <p14:creationId xmlns:p14="http://schemas.microsoft.com/office/powerpoint/2010/main" val="3611273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052" y="0"/>
            <a:ext cx="8539217" cy="1143000"/>
          </a:xfrm>
        </p:spPr>
        <p:txBody>
          <a:bodyPr/>
          <a:lstStyle/>
          <a:p>
            <a:pPr algn="l"/>
            <a:r>
              <a:rPr lang="en-US" sz="4000" b="1" dirty="0">
                <a:solidFill>
                  <a:srgbClr val="0070C0"/>
                </a:solidFill>
              </a:rPr>
              <a:t>Risk Rating 2.0  - Rating Criteria</a:t>
            </a:r>
          </a:p>
        </p:txBody>
      </p:sp>
      <p:sp>
        <p:nvSpPr>
          <p:cNvPr id="10" name="Content Placeholder 9"/>
          <p:cNvSpPr>
            <a:spLocks noGrp="1"/>
          </p:cNvSpPr>
          <p:nvPr>
            <p:ph idx="1"/>
          </p:nvPr>
        </p:nvSpPr>
        <p:spPr>
          <a:xfrm>
            <a:off x="0" y="769257"/>
            <a:ext cx="9144000" cy="4830504"/>
          </a:xfrm>
        </p:spPr>
        <p:txBody>
          <a:bodyPr/>
          <a:lstStyle/>
          <a:p>
            <a:r>
              <a:rPr lang="en-US" sz="2200" dirty="0">
                <a:solidFill>
                  <a:schemeClr val="bg1"/>
                </a:solidFill>
              </a:rPr>
              <a:t>Distance to the flooding source/water</a:t>
            </a:r>
          </a:p>
          <a:p>
            <a:r>
              <a:rPr lang="en-US" sz="2200" dirty="0">
                <a:solidFill>
                  <a:schemeClr val="bg1"/>
                </a:solidFill>
              </a:rPr>
              <a:t>Stream order</a:t>
            </a:r>
          </a:p>
          <a:p>
            <a:r>
              <a:rPr lang="en-US" sz="2200" dirty="0">
                <a:solidFill>
                  <a:schemeClr val="bg1"/>
                </a:solidFill>
              </a:rPr>
              <a:t>Broader range of flood frequencies (10, 50, 100, 500 year)</a:t>
            </a:r>
          </a:p>
          <a:p>
            <a:r>
              <a:rPr lang="en-US" sz="2200" dirty="0">
                <a:solidFill>
                  <a:schemeClr val="bg1"/>
                </a:solidFill>
              </a:rPr>
              <a:t>Flood type (coastal, riverine, ponding)</a:t>
            </a:r>
          </a:p>
          <a:p>
            <a:r>
              <a:rPr lang="en-US" sz="2200" dirty="0">
                <a:solidFill>
                  <a:schemeClr val="bg1"/>
                </a:solidFill>
              </a:rPr>
              <a:t>Ground elevation (topography)</a:t>
            </a:r>
          </a:p>
          <a:p>
            <a:r>
              <a:rPr lang="en-US" sz="2200" dirty="0">
                <a:solidFill>
                  <a:schemeClr val="bg1"/>
                </a:solidFill>
              </a:rPr>
              <a:t>First floor height (not basement floor height)</a:t>
            </a:r>
          </a:p>
          <a:p>
            <a:r>
              <a:rPr lang="en-US" sz="2200" dirty="0">
                <a:solidFill>
                  <a:schemeClr val="bg1"/>
                </a:solidFill>
              </a:rPr>
              <a:t>Number of floors</a:t>
            </a:r>
          </a:p>
          <a:p>
            <a:r>
              <a:rPr lang="en-US" sz="2200" dirty="0">
                <a:solidFill>
                  <a:schemeClr val="bg1"/>
                </a:solidFill>
              </a:rPr>
              <a:t>Foundation type (slab on grade, crawlspace, basement, elevated)</a:t>
            </a:r>
          </a:p>
          <a:p>
            <a:r>
              <a:rPr lang="en-US" sz="2200" dirty="0">
                <a:solidFill>
                  <a:schemeClr val="bg1"/>
                </a:solidFill>
              </a:rPr>
              <a:t>Construction type (wood, masonry)</a:t>
            </a:r>
          </a:p>
          <a:p>
            <a:r>
              <a:rPr lang="en-US" sz="2200" dirty="0">
                <a:solidFill>
                  <a:schemeClr val="bg1"/>
                </a:solidFill>
              </a:rPr>
              <a:t>Building occupancy (residential, commercial)</a:t>
            </a:r>
          </a:p>
          <a:p>
            <a:r>
              <a:rPr lang="en-US" sz="2200" dirty="0">
                <a:solidFill>
                  <a:schemeClr val="bg1"/>
                </a:solidFill>
              </a:rPr>
              <a:t>Prior claims</a:t>
            </a:r>
          </a:p>
          <a:p>
            <a:r>
              <a:rPr lang="en-US" sz="2200" dirty="0">
                <a:solidFill>
                  <a:schemeClr val="bg1"/>
                </a:solidFill>
              </a:rPr>
              <a:t>Cost to rebuild (affordability)</a:t>
            </a:r>
          </a:p>
          <a:p>
            <a:endParaRPr lang="en-US" sz="2800" b="1" dirty="0">
              <a:solidFill>
                <a:schemeClr val="bg1"/>
              </a:solidFill>
            </a:endParaRPr>
          </a:p>
          <a:p>
            <a:pPr marL="0" lvl="0" indent="0">
              <a:buNone/>
            </a:pPr>
            <a:endParaRPr lang="en-US" b="1" dirty="0">
              <a:solidFill>
                <a:schemeClr val="bg1"/>
              </a:solidFill>
            </a:endParaRPr>
          </a:p>
          <a:p>
            <a:pPr lvl="0"/>
            <a:endParaRPr lang="en-US" b="1" dirty="0">
              <a:solidFill>
                <a:schemeClr val="bg1"/>
              </a:solidFill>
            </a:endParaRPr>
          </a:p>
          <a:p>
            <a:pPr lvl="0"/>
            <a:endParaRPr lang="en-US" b="1" dirty="0">
              <a:solidFill>
                <a:schemeClr val="bg1"/>
              </a:solidFill>
            </a:endParaRPr>
          </a:p>
          <a:p>
            <a:pPr marL="514350" indent="-514350"/>
            <a:endParaRPr lang="en-US" sz="3200" b="1" dirty="0">
              <a:solidFill>
                <a:schemeClr val="bg1"/>
              </a:solidFill>
            </a:endParaRPr>
          </a:p>
        </p:txBody>
      </p:sp>
    </p:spTree>
    <p:extLst>
      <p:ext uri="{BB962C8B-B14F-4D97-AF65-F5344CB8AC3E}">
        <p14:creationId xmlns:p14="http://schemas.microsoft.com/office/powerpoint/2010/main" val="4142158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052" y="0"/>
            <a:ext cx="8539217" cy="1143000"/>
          </a:xfrm>
        </p:spPr>
        <p:txBody>
          <a:bodyPr/>
          <a:lstStyle/>
          <a:p>
            <a:pPr algn="l"/>
            <a:r>
              <a:rPr lang="en-US" sz="4000" b="1" dirty="0">
                <a:solidFill>
                  <a:srgbClr val="0070C0"/>
                </a:solidFill>
              </a:rPr>
              <a:t>Legacy Rating (Old Rating Structure)</a:t>
            </a:r>
          </a:p>
        </p:txBody>
      </p:sp>
      <p:sp>
        <p:nvSpPr>
          <p:cNvPr id="10" name="Content Placeholder 9"/>
          <p:cNvSpPr>
            <a:spLocks noGrp="1"/>
          </p:cNvSpPr>
          <p:nvPr>
            <p:ph idx="1"/>
          </p:nvPr>
        </p:nvSpPr>
        <p:spPr>
          <a:xfrm>
            <a:off x="0" y="769257"/>
            <a:ext cx="9144000" cy="4830504"/>
          </a:xfrm>
        </p:spPr>
        <p:txBody>
          <a:bodyPr/>
          <a:lstStyle/>
          <a:p>
            <a:r>
              <a:rPr lang="en-US" dirty="0">
                <a:solidFill>
                  <a:schemeClr val="bg1"/>
                </a:solidFill>
              </a:rPr>
              <a:t>Flood zone from the flood map</a:t>
            </a:r>
          </a:p>
          <a:p>
            <a:r>
              <a:rPr lang="en-US" dirty="0">
                <a:solidFill>
                  <a:schemeClr val="bg1"/>
                </a:solidFill>
              </a:rPr>
              <a:t>Base flood elevation ( BFE)</a:t>
            </a:r>
          </a:p>
          <a:p>
            <a:r>
              <a:rPr lang="en-US" dirty="0">
                <a:solidFill>
                  <a:schemeClr val="bg1"/>
                </a:solidFill>
              </a:rPr>
              <a:t>Lowest floor elevation</a:t>
            </a:r>
          </a:p>
          <a:p>
            <a:r>
              <a:rPr lang="en-US" dirty="0">
                <a:solidFill>
                  <a:schemeClr val="bg1"/>
                </a:solidFill>
              </a:rPr>
              <a:t>Foundation Type </a:t>
            </a:r>
          </a:p>
          <a:p>
            <a:r>
              <a:rPr lang="en-US" dirty="0">
                <a:solidFill>
                  <a:schemeClr val="bg1"/>
                </a:solidFill>
              </a:rPr>
              <a:t>Date of Construction</a:t>
            </a:r>
          </a:p>
          <a:p>
            <a:endParaRPr lang="en-US" sz="2200" dirty="0">
              <a:solidFill>
                <a:schemeClr val="bg1"/>
              </a:solidFill>
            </a:endParaRPr>
          </a:p>
          <a:p>
            <a:endParaRPr lang="en-US" sz="2800" b="1" dirty="0">
              <a:solidFill>
                <a:schemeClr val="bg1"/>
              </a:solidFill>
            </a:endParaRPr>
          </a:p>
          <a:p>
            <a:pPr marL="0" lvl="0" indent="0">
              <a:buNone/>
            </a:pPr>
            <a:r>
              <a:rPr lang="en-US" b="1" dirty="0">
                <a:solidFill>
                  <a:srgbClr val="FFFF00"/>
                </a:solidFill>
              </a:rPr>
              <a:t>Elevation Certificate is optional for rating under RR2.0 but can be helpful for proper rating</a:t>
            </a:r>
          </a:p>
          <a:p>
            <a:pPr lvl="0"/>
            <a:endParaRPr lang="en-US" b="1" dirty="0">
              <a:solidFill>
                <a:srgbClr val="FFFF00"/>
              </a:solidFill>
            </a:endParaRPr>
          </a:p>
          <a:p>
            <a:pPr lvl="0"/>
            <a:endParaRPr lang="en-US" b="1" dirty="0">
              <a:solidFill>
                <a:schemeClr val="bg1"/>
              </a:solidFill>
            </a:endParaRPr>
          </a:p>
          <a:p>
            <a:pPr marL="514350" indent="-514350"/>
            <a:endParaRPr lang="en-US" sz="3200" b="1" dirty="0">
              <a:solidFill>
                <a:schemeClr val="bg1"/>
              </a:solidFill>
            </a:endParaRPr>
          </a:p>
        </p:txBody>
      </p:sp>
    </p:spTree>
    <p:extLst>
      <p:ext uri="{BB962C8B-B14F-4D97-AF65-F5344CB8AC3E}">
        <p14:creationId xmlns:p14="http://schemas.microsoft.com/office/powerpoint/2010/main" val="1264861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052" y="0"/>
            <a:ext cx="8539217" cy="1143000"/>
          </a:xfrm>
        </p:spPr>
        <p:txBody>
          <a:bodyPr/>
          <a:lstStyle/>
          <a:p>
            <a:pPr algn="l"/>
            <a:r>
              <a:rPr lang="en-US" sz="4000" b="1" dirty="0">
                <a:solidFill>
                  <a:srgbClr val="0070C0"/>
                </a:solidFill>
              </a:rPr>
              <a:t>Risk Rating 2.0  - Mitigation Discounts</a:t>
            </a:r>
          </a:p>
        </p:txBody>
      </p:sp>
      <p:sp>
        <p:nvSpPr>
          <p:cNvPr id="10" name="Content Placeholder 9"/>
          <p:cNvSpPr>
            <a:spLocks noGrp="1"/>
          </p:cNvSpPr>
          <p:nvPr>
            <p:ph idx="1"/>
          </p:nvPr>
        </p:nvSpPr>
        <p:spPr>
          <a:xfrm>
            <a:off x="0" y="769257"/>
            <a:ext cx="9144000" cy="4830504"/>
          </a:xfrm>
        </p:spPr>
        <p:txBody>
          <a:bodyPr/>
          <a:lstStyle/>
          <a:p>
            <a:endParaRPr lang="en-US" sz="2800" b="1" dirty="0">
              <a:solidFill>
                <a:schemeClr val="bg1"/>
              </a:solidFill>
            </a:endParaRPr>
          </a:p>
          <a:p>
            <a:pPr lvl="0"/>
            <a:r>
              <a:rPr lang="en-US" b="1" dirty="0">
                <a:solidFill>
                  <a:schemeClr val="bg1"/>
                </a:solidFill>
              </a:rPr>
              <a:t>Flood  Vents</a:t>
            </a:r>
          </a:p>
          <a:p>
            <a:pPr lvl="0"/>
            <a:r>
              <a:rPr lang="en-US" b="1" dirty="0">
                <a:solidFill>
                  <a:schemeClr val="bg1"/>
                </a:solidFill>
              </a:rPr>
              <a:t>Elevation of machinery and equipment to first floor or above</a:t>
            </a:r>
          </a:p>
          <a:p>
            <a:pPr lvl="0"/>
            <a:r>
              <a:rPr lang="en-US" b="1" dirty="0">
                <a:solidFill>
                  <a:schemeClr val="bg1"/>
                </a:solidFill>
              </a:rPr>
              <a:t>Dry floodproofing of non-residential structure</a:t>
            </a:r>
          </a:p>
          <a:p>
            <a:pPr marL="514350" indent="-514350"/>
            <a:endParaRPr lang="en-US" sz="3200" b="1" dirty="0">
              <a:solidFill>
                <a:schemeClr val="bg1"/>
              </a:solidFill>
            </a:endParaRPr>
          </a:p>
        </p:txBody>
      </p:sp>
    </p:spTree>
    <p:extLst>
      <p:ext uri="{BB962C8B-B14F-4D97-AF65-F5344CB8AC3E}">
        <p14:creationId xmlns:p14="http://schemas.microsoft.com/office/powerpoint/2010/main" val="1846121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6932" y="-46494"/>
            <a:ext cx="8229600" cy="1143000"/>
          </a:xfrm>
        </p:spPr>
        <p:txBody>
          <a:bodyPr/>
          <a:lstStyle/>
          <a:p>
            <a:r>
              <a:rPr lang="en-US" dirty="0"/>
              <a:t>Questions?</a:t>
            </a:r>
          </a:p>
        </p:txBody>
      </p:sp>
      <p:sp>
        <p:nvSpPr>
          <p:cNvPr id="4" name="TextBox 3"/>
          <p:cNvSpPr txBox="1"/>
          <p:nvPr/>
        </p:nvSpPr>
        <p:spPr>
          <a:xfrm>
            <a:off x="762393" y="1813894"/>
            <a:ext cx="7881257" cy="1754326"/>
          </a:xfrm>
          <a:prstGeom prst="rect">
            <a:avLst/>
          </a:prstGeom>
          <a:noFill/>
        </p:spPr>
        <p:txBody>
          <a:bodyPr wrap="square" rtlCol="0">
            <a:spAutoFit/>
          </a:bodyPr>
          <a:lstStyle/>
          <a:p>
            <a:r>
              <a:rPr lang="en-US" sz="3600" b="1" dirty="0"/>
              <a:t>Diane Ifkovic, State NFIP Coordinator</a:t>
            </a:r>
          </a:p>
          <a:p>
            <a:r>
              <a:rPr lang="en-US" sz="3600" b="1" dirty="0"/>
              <a:t>Phone:  (860) 424-3537</a:t>
            </a:r>
          </a:p>
          <a:p>
            <a:r>
              <a:rPr lang="en-US" sz="3600" b="1" dirty="0"/>
              <a:t>Email:  diane.Ifkovic@ct.gov</a:t>
            </a:r>
          </a:p>
        </p:txBody>
      </p:sp>
    </p:spTree>
    <p:extLst>
      <p:ext uri="{BB962C8B-B14F-4D97-AF65-F5344CB8AC3E}">
        <p14:creationId xmlns:p14="http://schemas.microsoft.com/office/powerpoint/2010/main" val="35276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7708" y="0"/>
            <a:ext cx="8872151" cy="1143000"/>
          </a:xfrm>
        </p:spPr>
        <p:txBody>
          <a:bodyPr/>
          <a:lstStyle/>
          <a:p>
            <a:pPr algn="l"/>
            <a:r>
              <a:rPr lang="en-US" dirty="0"/>
              <a:t>Roles and Responsibilities</a:t>
            </a:r>
          </a:p>
        </p:txBody>
      </p:sp>
      <p:sp>
        <p:nvSpPr>
          <p:cNvPr id="10" name="Content Placeholder 9"/>
          <p:cNvSpPr>
            <a:spLocks noGrp="1"/>
          </p:cNvSpPr>
          <p:nvPr>
            <p:ph idx="1"/>
          </p:nvPr>
        </p:nvSpPr>
        <p:spPr>
          <a:xfrm>
            <a:off x="420130" y="994310"/>
            <a:ext cx="8419070" cy="5105865"/>
          </a:xfrm>
        </p:spPr>
        <p:txBody>
          <a:bodyPr/>
          <a:lstStyle/>
          <a:p>
            <a:pPr marL="0" indent="0">
              <a:buNone/>
            </a:pPr>
            <a:r>
              <a:rPr lang="en-US" b="1" dirty="0">
                <a:solidFill>
                  <a:srgbClr val="FF0000"/>
                </a:solidFill>
              </a:rPr>
              <a:t>Federal Emergency Management Agency</a:t>
            </a:r>
          </a:p>
          <a:p>
            <a:pPr marL="0" indent="0">
              <a:buNone/>
            </a:pPr>
            <a:endParaRPr lang="en-US" dirty="0">
              <a:solidFill>
                <a:srgbClr val="FF0000"/>
              </a:solidFill>
            </a:endParaRPr>
          </a:p>
          <a:p>
            <a:pPr marL="0" indent="0">
              <a:buNone/>
            </a:pPr>
            <a:r>
              <a:rPr lang="en-US" dirty="0">
                <a:solidFill>
                  <a:schemeClr val="bg1"/>
                </a:solidFill>
              </a:rPr>
              <a:t>				           </a:t>
            </a:r>
          </a:p>
          <a:p>
            <a:pPr marL="0" indent="0">
              <a:buNone/>
            </a:pPr>
            <a:r>
              <a:rPr lang="en-US" sz="2800" dirty="0">
                <a:solidFill>
                  <a:schemeClr val="bg1"/>
                </a:solidFill>
              </a:rPr>
              <a:t>					</a:t>
            </a:r>
            <a:r>
              <a:rPr lang="en-US" sz="2800" b="1" dirty="0">
                <a:solidFill>
                  <a:srgbClr val="00FF00"/>
                </a:solidFill>
              </a:rPr>
              <a:t>State NFIP Coordinating</a:t>
            </a:r>
          </a:p>
          <a:p>
            <a:pPr marL="0" indent="0">
              <a:buNone/>
            </a:pPr>
            <a:r>
              <a:rPr lang="en-US" sz="2800" b="1" dirty="0">
                <a:solidFill>
                  <a:srgbClr val="00FF00"/>
                </a:solidFill>
              </a:rPr>
              <a:t>					 Agency - </a:t>
            </a:r>
            <a:r>
              <a:rPr lang="en-US" b="1" dirty="0">
                <a:solidFill>
                  <a:srgbClr val="00FF00"/>
                </a:solidFill>
              </a:rPr>
              <a:t>CTDEEP</a:t>
            </a:r>
          </a:p>
          <a:p>
            <a:pPr marL="0" indent="0">
              <a:buNone/>
            </a:pPr>
            <a:endParaRPr lang="en-US" dirty="0">
              <a:solidFill>
                <a:srgbClr val="00B050"/>
              </a:solidFill>
            </a:endParaRPr>
          </a:p>
          <a:p>
            <a:pPr marL="0" indent="0">
              <a:buNone/>
            </a:pPr>
            <a:endParaRPr lang="en-US" dirty="0">
              <a:solidFill>
                <a:srgbClr val="FFFF00"/>
              </a:solidFill>
            </a:endParaRPr>
          </a:p>
          <a:p>
            <a:pPr marL="0" indent="0">
              <a:buNone/>
            </a:pPr>
            <a:r>
              <a:rPr lang="en-US" b="1" dirty="0">
                <a:solidFill>
                  <a:srgbClr val="FFFF00"/>
                </a:solidFill>
              </a:rPr>
              <a:t>Community</a:t>
            </a:r>
            <a:r>
              <a:rPr lang="en-US" dirty="0">
                <a:solidFill>
                  <a:srgbClr val="FFFF00"/>
                </a:solidFill>
              </a:rPr>
              <a:t> </a:t>
            </a:r>
            <a:r>
              <a:rPr lang="en-US" sz="2400" b="1" dirty="0">
                <a:solidFill>
                  <a:schemeClr val="bg1"/>
                </a:solidFill>
              </a:rPr>
              <a:t>(Town, City, Borough, Fire District, Association –</a:t>
            </a:r>
          </a:p>
          <a:p>
            <a:pPr marL="0" indent="0">
              <a:buNone/>
            </a:pPr>
            <a:r>
              <a:rPr lang="en-US" sz="2400" b="1" dirty="0">
                <a:solidFill>
                  <a:schemeClr val="bg1"/>
                </a:solidFill>
              </a:rPr>
              <a:t>                                  regulates development through zoning)</a:t>
            </a:r>
          </a:p>
        </p:txBody>
      </p:sp>
      <p:cxnSp>
        <p:nvCxnSpPr>
          <p:cNvPr id="5" name="Straight Arrow Connector 4"/>
          <p:cNvCxnSpPr/>
          <p:nvPr/>
        </p:nvCxnSpPr>
        <p:spPr>
          <a:xfrm flipH="1">
            <a:off x="1474573" y="1526059"/>
            <a:ext cx="1" cy="3424882"/>
          </a:xfrm>
          <a:prstGeom prst="straightConnector1">
            <a:avLst/>
          </a:prstGeom>
          <a:ln w="1270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504304" y="3451525"/>
            <a:ext cx="2405447" cy="1472235"/>
          </a:xfrm>
          <a:prstGeom prst="straightConnector1">
            <a:avLst/>
          </a:prstGeom>
          <a:ln>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57600" y="1526059"/>
            <a:ext cx="1334530" cy="1307757"/>
          </a:xfrm>
          <a:prstGeom prst="straightConnector1">
            <a:avLst/>
          </a:prstGeom>
          <a:ln>
            <a:prstDash val="sysDot"/>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7" name="Picture 1" descr="DHS_fema_S"/>
          <p:cNvPicPr>
            <a:picLocks noChangeAspect="1" noChangeArrowheads="1"/>
          </p:cNvPicPr>
          <p:nvPr/>
        </p:nvPicPr>
        <p:blipFill>
          <a:blip r:embed="rId2" cstate="print"/>
          <a:srcRect/>
          <a:stretch>
            <a:fillRect/>
          </a:stretch>
        </p:blipFill>
        <p:spPr bwMode="auto">
          <a:xfrm>
            <a:off x="7488194" y="1067350"/>
            <a:ext cx="1581665" cy="756401"/>
          </a:xfrm>
          <a:prstGeom prst="rect">
            <a:avLst/>
          </a:prstGeom>
          <a:noFill/>
          <a:ln w="9525">
            <a:noFill/>
            <a:miter lim="800000"/>
            <a:headEnd/>
            <a:tailEnd/>
          </a:ln>
        </p:spPr>
      </p:pic>
    </p:spTree>
    <p:extLst>
      <p:ext uri="{BB962C8B-B14F-4D97-AF65-F5344CB8AC3E}">
        <p14:creationId xmlns:p14="http://schemas.microsoft.com/office/powerpoint/2010/main" val="1049787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7708" y="0"/>
            <a:ext cx="8872151" cy="1143000"/>
          </a:xfrm>
        </p:spPr>
        <p:txBody>
          <a:bodyPr/>
          <a:lstStyle/>
          <a:p>
            <a:pPr algn="l"/>
            <a:r>
              <a:rPr lang="en-US" dirty="0"/>
              <a:t>Flood Maps and Flood Studies</a:t>
            </a:r>
          </a:p>
        </p:txBody>
      </p:sp>
      <p:sp>
        <p:nvSpPr>
          <p:cNvPr id="10" name="Content Placeholder 9"/>
          <p:cNvSpPr>
            <a:spLocks noGrp="1"/>
          </p:cNvSpPr>
          <p:nvPr>
            <p:ph idx="1"/>
          </p:nvPr>
        </p:nvSpPr>
        <p:spPr>
          <a:xfrm>
            <a:off x="420130" y="1143000"/>
            <a:ext cx="8419070" cy="4038600"/>
          </a:xfrm>
        </p:spPr>
        <p:txBody>
          <a:bodyPr/>
          <a:lstStyle/>
          <a:p>
            <a:endParaRPr lang="en-US" dirty="0">
              <a:solidFill>
                <a:schemeClr val="bg1"/>
              </a:solidFill>
            </a:endParaRPr>
          </a:p>
          <a:p>
            <a:endParaRPr lang="en-US" dirty="0">
              <a:solidFill>
                <a:schemeClr val="bg1"/>
              </a:solidFill>
            </a:endParaRPr>
          </a:p>
        </p:txBody>
      </p:sp>
      <p:sp>
        <p:nvSpPr>
          <p:cNvPr id="4" name="Content Placeholder 9"/>
          <p:cNvSpPr txBox="1">
            <a:spLocks/>
          </p:cNvSpPr>
          <p:nvPr/>
        </p:nvSpPr>
        <p:spPr>
          <a:xfrm>
            <a:off x="0" y="795130"/>
            <a:ext cx="9144000" cy="495252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pPr>
            <a:r>
              <a:rPr lang="en-US" sz="800" dirty="0"/>
              <a:t>The NFIP is administered by the Federal Emergency Management Agency (FEMA).  </a:t>
            </a:r>
          </a:p>
          <a:p>
            <a:r>
              <a:rPr lang="en-US" sz="2400" b="1" dirty="0">
                <a:solidFill>
                  <a:schemeClr val="bg1"/>
                </a:solidFill>
              </a:rPr>
              <a:t>Flood Insurance Rate Map (FIRM)</a:t>
            </a:r>
          </a:p>
          <a:p>
            <a:r>
              <a:rPr lang="en-US" sz="2400" b="1" dirty="0">
                <a:solidFill>
                  <a:schemeClr val="bg1"/>
                </a:solidFill>
              </a:rPr>
              <a:t>Primary floodplain management tool.  It all starts with the FIRM.</a:t>
            </a:r>
          </a:p>
          <a:p>
            <a:r>
              <a:rPr lang="en-US" sz="2400" b="1" dirty="0">
                <a:solidFill>
                  <a:schemeClr val="bg1"/>
                </a:solidFill>
              </a:rPr>
              <a:t>Product of the Flood Insurance Study (FIS). </a:t>
            </a:r>
          </a:p>
          <a:p>
            <a:r>
              <a:rPr lang="en-US" sz="2400" b="1" dirty="0">
                <a:solidFill>
                  <a:schemeClr val="bg1"/>
                </a:solidFill>
              </a:rPr>
              <a:t>Identifies flood zones in your community</a:t>
            </a:r>
          </a:p>
          <a:p>
            <a:r>
              <a:rPr lang="en-US" sz="2400" b="1" dirty="0">
                <a:solidFill>
                  <a:schemeClr val="bg1"/>
                </a:solidFill>
              </a:rPr>
              <a:t>Product is used by many audiences</a:t>
            </a:r>
          </a:p>
          <a:p>
            <a:pPr lvl="1"/>
            <a:r>
              <a:rPr lang="en-US" sz="2000" b="1" dirty="0">
                <a:solidFill>
                  <a:schemeClr val="accent1">
                    <a:lumMod val="75000"/>
                  </a:schemeClr>
                </a:solidFill>
              </a:rPr>
              <a:t>Government Officials</a:t>
            </a:r>
          </a:p>
          <a:p>
            <a:pPr lvl="1"/>
            <a:r>
              <a:rPr lang="en-US" sz="2000" b="1" dirty="0">
                <a:solidFill>
                  <a:schemeClr val="accent1">
                    <a:lumMod val="75000"/>
                  </a:schemeClr>
                </a:solidFill>
              </a:rPr>
              <a:t>Lenders</a:t>
            </a:r>
          </a:p>
          <a:p>
            <a:pPr lvl="1"/>
            <a:r>
              <a:rPr lang="en-US" sz="2000" b="1" dirty="0">
                <a:solidFill>
                  <a:schemeClr val="accent1">
                    <a:lumMod val="75000"/>
                  </a:schemeClr>
                </a:solidFill>
              </a:rPr>
              <a:t> Insurance Agents</a:t>
            </a:r>
          </a:p>
          <a:p>
            <a:pPr lvl="1"/>
            <a:r>
              <a:rPr lang="en-US" sz="2000" b="1" dirty="0">
                <a:solidFill>
                  <a:schemeClr val="accent1">
                    <a:lumMod val="75000"/>
                  </a:schemeClr>
                </a:solidFill>
              </a:rPr>
              <a:t>Surveyors</a:t>
            </a:r>
          </a:p>
          <a:p>
            <a:pPr lvl="1"/>
            <a:r>
              <a:rPr lang="en-US" sz="2000" b="1" dirty="0">
                <a:solidFill>
                  <a:schemeClr val="accent1">
                    <a:lumMod val="75000"/>
                  </a:schemeClr>
                </a:solidFill>
              </a:rPr>
              <a:t>Design Professionals</a:t>
            </a:r>
          </a:p>
          <a:p>
            <a:pPr lvl="1"/>
            <a:r>
              <a:rPr lang="en-US" sz="2000" b="1" dirty="0">
                <a:solidFill>
                  <a:schemeClr val="accent1">
                    <a:lumMod val="75000"/>
                  </a:schemeClr>
                </a:solidFill>
              </a:rPr>
              <a:t>Realtors</a:t>
            </a:r>
          </a:p>
          <a:p>
            <a:pPr lvl="1"/>
            <a:r>
              <a:rPr lang="en-US" sz="2000" b="1" dirty="0">
                <a:solidFill>
                  <a:schemeClr val="accent1">
                    <a:lumMod val="75000"/>
                  </a:schemeClr>
                </a:solidFill>
              </a:rPr>
              <a:t>Residents</a:t>
            </a:r>
          </a:p>
          <a:p>
            <a:pPr lvl="1"/>
            <a:endParaRPr lang="en-US" sz="2000" dirty="0">
              <a:solidFill>
                <a:schemeClr val="bg1"/>
              </a:solidFill>
            </a:endParaRPr>
          </a:p>
          <a:p>
            <a:pPr lvl="1">
              <a:buFont typeface="Arial" pitchFamily="34" charset="0"/>
              <a:buNone/>
            </a:pPr>
            <a:endParaRPr lang="en-US" dirty="0">
              <a:solidFill>
                <a:schemeClr val="bg1"/>
              </a:solidFill>
            </a:endParaRPr>
          </a:p>
        </p:txBody>
      </p:sp>
      <p:pic>
        <p:nvPicPr>
          <p:cNvPr id="8" name="Picture 5" descr="riqg_p9_coll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1313" y="2737850"/>
            <a:ext cx="3812687" cy="38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239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0"/>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defRPr/>
            </a:pPr>
            <a:endParaRPr lang="en-US" sz="1400" dirty="0">
              <a:solidFill>
                <a:srgbClr val="FFFFFF"/>
              </a:solidFill>
              <a:effectLst>
                <a:outerShdw blurRad="38100" dist="38100" dir="2700000" algn="tl">
                  <a:srgbClr val="000000"/>
                </a:outerShdw>
              </a:effectLst>
            </a:endParaRPr>
          </a:p>
        </p:txBody>
      </p:sp>
      <p:pic>
        <p:nvPicPr>
          <p:cNvPr id="536580" name="Picture 4"/>
          <p:cNvPicPr>
            <a:picLocks noChangeAspect="1" noChangeArrowheads="1"/>
          </p:cNvPicPr>
          <p:nvPr/>
        </p:nvPicPr>
        <p:blipFill>
          <a:blip r:embed="rId3" cstate="print"/>
          <a:srcRect/>
          <a:stretch>
            <a:fillRect/>
          </a:stretch>
        </p:blipFill>
        <p:spPr bwMode="auto">
          <a:xfrm>
            <a:off x="457200" y="803275"/>
            <a:ext cx="3538538" cy="4454525"/>
          </a:xfrm>
          <a:prstGeom prst="rect">
            <a:avLst/>
          </a:prstGeom>
          <a:noFill/>
          <a:ln w="19050">
            <a:solidFill>
              <a:schemeClr val="tx1"/>
            </a:solidFill>
            <a:miter lim="800000"/>
            <a:headEnd/>
            <a:tailEnd/>
          </a:ln>
          <a:effectLst>
            <a:outerShdw dist="107763" dir="2700000" algn="ctr" rotWithShape="0">
              <a:srgbClr val="000000">
                <a:alpha val="50000"/>
              </a:srgbClr>
            </a:outerShdw>
          </a:effectLst>
        </p:spPr>
      </p:pic>
      <p:pic>
        <p:nvPicPr>
          <p:cNvPr id="536582" name="Picture 6"/>
          <p:cNvPicPr>
            <a:picLocks noChangeAspect="1" noChangeArrowheads="1"/>
          </p:cNvPicPr>
          <p:nvPr/>
        </p:nvPicPr>
        <p:blipFill>
          <a:blip r:embed="rId4" cstate="print"/>
          <a:srcRect/>
          <a:stretch>
            <a:fillRect/>
          </a:stretch>
        </p:blipFill>
        <p:spPr bwMode="auto">
          <a:xfrm>
            <a:off x="2735263" y="381000"/>
            <a:ext cx="5951537" cy="4233863"/>
          </a:xfrm>
          <a:prstGeom prst="rect">
            <a:avLst/>
          </a:prstGeom>
          <a:noFill/>
          <a:ln w="19050">
            <a:solidFill>
              <a:schemeClr val="tx1"/>
            </a:solidFill>
            <a:miter lim="800000"/>
            <a:headEnd/>
            <a:tailEnd/>
          </a:ln>
          <a:effectLst>
            <a:outerShdw dist="107763" dir="2700000" algn="ctr" rotWithShape="0">
              <a:srgbClr val="000000">
                <a:alpha val="50000"/>
              </a:srgbClr>
            </a:outerShdw>
          </a:effectLst>
        </p:spPr>
      </p:pic>
      <p:pic>
        <p:nvPicPr>
          <p:cNvPr id="536583" name="Picture 7"/>
          <p:cNvPicPr>
            <a:picLocks noChangeAspect="1" noChangeArrowheads="1"/>
          </p:cNvPicPr>
          <p:nvPr/>
        </p:nvPicPr>
        <p:blipFill>
          <a:blip r:embed="rId5" cstate="print"/>
          <a:srcRect/>
          <a:stretch>
            <a:fillRect/>
          </a:stretch>
        </p:blipFill>
        <p:spPr bwMode="auto">
          <a:xfrm>
            <a:off x="1295400" y="1690688"/>
            <a:ext cx="6858000" cy="4457700"/>
          </a:xfrm>
          <a:prstGeom prst="rect">
            <a:avLst/>
          </a:prstGeom>
          <a:noFill/>
          <a:ln w="19050">
            <a:solidFill>
              <a:schemeClr val="tx1"/>
            </a:solidFill>
            <a:miter lim="800000"/>
            <a:headEnd/>
            <a:tailEnd/>
          </a:ln>
          <a:effectLst>
            <a:outerShdw dist="107763" dir="2700000" algn="ctr" rotWithShape="0">
              <a:srgbClr val="000000">
                <a:alpha val="50000"/>
              </a:srgbClr>
            </a:outerShdw>
          </a:effectLst>
        </p:spPr>
      </p:pic>
    </p:spTree>
    <p:extLst>
      <p:ext uri="{BB962C8B-B14F-4D97-AF65-F5344CB8AC3E}">
        <p14:creationId xmlns:p14="http://schemas.microsoft.com/office/powerpoint/2010/main" val="205008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65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6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8" name="Rectangle 58"/>
          <p:cNvSpPr>
            <a:spLocks noChangeArrowheads="1"/>
          </p:cNvSpPr>
          <p:nvPr/>
        </p:nvSpPr>
        <p:spPr bwMode="auto">
          <a:xfrm>
            <a:off x="-29777" y="-68219"/>
            <a:ext cx="9144000" cy="6858000"/>
          </a:xfrm>
          <a:prstGeom prst="rect">
            <a:avLst/>
          </a:prstGeom>
          <a:solidFill>
            <a:schemeClr val="bg2">
              <a:lumMod val="50000"/>
            </a:schemeClr>
          </a:solidFill>
          <a:ln>
            <a:noFill/>
          </a:ln>
          <a:effectLst/>
        </p:spPr>
        <p:txBody>
          <a:bodyPr wrap="none" anchor="ctr"/>
          <a:lstStyle/>
          <a:p>
            <a:endParaRPr lang="en-US"/>
          </a:p>
        </p:txBody>
      </p:sp>
      <p:sp>
        <p:nvSpPr>
          <p:cNvPr id="20483" name="Rectangle 3"/>
          <p:cNvSpPr>
            <a:spLocks noGrp="1" noChangeArrowheads="1"/>
          </p:cNvSpPr>
          <p:nvPr>
            <p:ph type="title"/>
          </p:nvPr>
        </p:nvSpPr>
        <p:spPr>
          <a:xfrm>
            <a:off x="65902" y="142876"/>
            <a:ext cx="9144000" cy="1143000"/>
          </a:xfrm>
          <a:noFill/>
          <a:ln/>
        </p:spPr>
        <p:txBody>
          <a:bodyPr lIns="92068" tIns="46035" rIns="92068" bIns="46035"/>
          <a:lstStyle/>
          <a:p>
            <a:r>
              <a:rPr lang="en-US" altLang="en-US" b="1" dirty="0">
                <a:solidFill>
                  <a:srgbClr val="00FFFF"/>
                </a:solidFill>
              </a:rPr>
              <a:t>What is the 100-Year Floodplain?</a:t>
            </a:r>
            <a:endParaRPr lang="en-US" altLang="en-US" i="1" dirty="0"/>
          </a:p>
        </p:txBody>
      </p:sp>
      <p:grpSp>
        <p:nvGrpSpPr>
          <p:cNvPr id="20537" name="Group 57"/>
          <p:cNvGrpSpPr>
            <a:grpSpLocks/>
          </p:cNvGrpSpPr>
          <p:nvPr/>
        </p:nvGrpSpPr>
        <p:grpSpPr bwMode="auto">
          <a:xfrm>
            <a:off x="358795" y="960480"/>
            <a:ext cx="8558213" cy="5829301"/>
            <a:chOff x="494" y="1410"/>
            <a:chExt cx="5391" cy="3672"/>
          </a:xfrm>
        </p:grpSpPr>
        <p:sp>
          <p:nvSpPr>
            <p:cNvPr id="20482" name="Rectangle 2"/>
            <p:cNvSpPr>
              <a:spLocks noChangeArrowheads="1"/>
            </p:cNvSpPr>
            <p:nvPr/>
          </p:nvSpPr>
          <p:spPr bwMode="auto">
            <a:xfrm>
              <a:off x="648" y="1410"/>
              <a:ext cx="5034" cy="2760"/>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8" name="Freeform 8"/>
            <p:cNvSpPr>
              <a:spLocks/>
            </p:cNvSpPr>
            <p:nvPr/>
          </p:nvSpPr>
          <p:spPr bwMode="auto">
            <a:xfrm>
              <a:off x="1506" y="2934"/>
              <a:ext cx="3774" cy="864"/>
            </a:xfrm>
            <a:custGeom>
              <a:avLst/>
              <a:gdLst>
                <a:gd name="T0" fmla="*/ 0 w 3774"/>
                <a:gd name="T1" fmla="*/ 0 h 864"/>
                <a:gd name="T2" fmla="*/ 3774 w 3774"/>
                <a:gd name="T3" fmla="*/ 0 h 864"/>
                <a:gd name="T4" fmla="*/ 3414 w 3774"/>
                <a:gd name="T5" fmla="*/ 288 h 864"/>
                <a:gd name="T6" fmla="*/ 2958 w 3774"/>
                <a:gd name="T7" fmla="*/ 534 h 864"/>
                <a:gd name="T8" fmla="*/ 2322 w 3774"/>
                <a:gd name="T9" fmla="*/ 546 h 864"/>
                <a:gd name="T10" fmla="*/ 2100 w 3774"/>
                <a:gd name="T11" fmla="*/ 864 h 864"/>
                <a:gd name="T12" fmla="*/ 1626 w 3774"/>
                <a:gd name="T13" fmla="*/ 864 h 864"/>
                <a:gd name="T14" fmla="*/ 1470 w 3774"/>
                <a:gd name="T15" fmla="*/ 546 h 864"/>
                <a:gd name="T16" fmla="*/ 408 w 3774"/>
                <a:gd name="T17" fmla="*/ 474 h 864"/>
                <a:gd name="T18" fmla="*/ 72 w 3774"/>
                <a:gd name="T19" fmla="*/ 216 h 864"/>
                <a:gd name="T20" fmla="*/ 0 w 3774"/>
                <a:gd name="T21"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4" h="864">
                  <a:moveTo>
                    <a:pt x="0" y="0"/>
                  </a:moveTo>
                  <a:lnTo>
                    <a:pt x="3774" y="0"/>
                  </a:lnTo>
                  <a:lnTo>
                    <a:pt x="3414" y="288"/>
                  </a:lnTo>
                  <a:lnTo>
                    <a:pt x="2958" y="534"/>
                  </a:lnTo>
                  <a:lnTo>
                    <a:pt x="2322" y="546"/>
                  </a:lnTo>
                  <a:lnTo>
                    <a:pt x="2100" y="864"/>
                  </a:lnTo>
                  <a:lnTo>
                    <a:pt x="1626" y="864"/>
                  </a:lnTo>
                  <a:lnTo>
                    <a:pt x="1470" y="546"/>
                  </a:lnTo>
                  <a:lnTo>
                    <a:pt x="408" y="474"/>
                  </a:lnTo>
                  <a:lnTo>
                    <a:pt x="72" y="216"/>
                  </a:lnTo>
                  <a:lnTo>
                    <a:pt x="0" y="0"/>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9" name="Freeform 9"/>
            <p:cNvSpPr>
              <a:spLocks/>
            </p:cNvSpPr>
            <p:nvPr/>
          </p:nvSpPr>
          <p:spPr bwMode="auto">
            <a:xfrm>
              <a:off x="494" y="2797"/>
              <a:ext cx="5182" cy="1373"/>
            </a:xfrm>
            <a:custGeom>
              <a:avLst/>
              <a:gdLst>
                <a:gd name="T0" fmla="*/ 147 w 5170"/>
                <a:gd name="T1" fmla="*/ 23 h 1373"/>
                <a:gd name="T2" fmla="*/ 369 w 5170"/>
                <a:gd name="T3" fmla="*/ 17 h 1373"/>
                <a:gd name="T4" fmla="*/ 573 w 5170"/>
                <a:gd name="T5" fmla="*/ 47 h 1373"/>
                <a:gd name="T6" fmla="*/ 807 w 5170"/>
                <a:gd name="T7" fmla="*/ 17 h 1373"/>
                <a:gd name="T8" fmla="*/ 1017 w 5170"/>
                <a:gd name="T9" fmla="*/ 131 h 1373"/>
                <a:gd name="T10" fmla="*/ 1257 w 5170"/>
                <a:gd name="T11" fmla="*/ 347 h 1373"/>
                <a:gd name="T12" fmla="*/ 1449 w 5170"/>
                <a:gd name="T13" fmla="*/ 485 h 1373"/>
                <a:gd name="T14" fmla="*/ 1791 w 5170"/>
                <a:gd name="T15" fmla="*/ 557 h 1373"/>
                <a:gd name="T16" fmla="*/ 2223 w 5170"/>
                <a:gd name="T17" fmla="*/ 587 h 1373"/>
                <a:gd name="T18" fmla="*/ 2553 w 5170"/>
                <a:gd name="T19" fmla="*/ 599 h 1373"/>
                <a:gd name="T20" fmla="*/ 2631 w 5170"/>
                <a:gd name="T21" fmla="*/ 671 h 1373"/>
                <a:gd name="T22" fmla="*/ 2691 w 5170"/>
                <a:gd name="T23" fmla="*/ 803 h 1373"/>
                <a:gd name="T24" fmla="*/ 2853 w 5170"/>
                <a:gd name="T25" fmla="*/ 875 h 1373"/>
                <a:gd name="T26" fmla="*/ 3075 w 5170"/>
                <a:gd name="T27" fmla="*/ 863 h 1373"/>
                <a:gd name="T28" fmla="*/ 3201 w 5170"/>
                <a:gd name="T29" fmla="*/ 713 h 1373"/>
                <a:gd name="T30" fmla="*/ 3201 w 5170"/>
                <a:gd name="T31" fmla="*/ 599 h 1373"/>
                <a:gd name="T32" fmla="*/ 3411 w 5170"/>
                <a:gd name="T33" fmla="*/ 581 h 1373"/>
                <a:gd name="T34" fmla="*/ 3735 w 5170"/>
                <a:gd name="T35" fmla="*/ 599 h 1373"/>
                <a:gd name="T36" fmla="*/ 4005 w 5170"/>
                <a:gd name="T37" fmla="*/ 575 h 1373"/>
                <a:gd name="T38" fmla="*/ 4221 w 5170"/>
                <a:gd name="T39" fmla="*/ 455 h 1373"/>
                <a:gd name="T40" fmla="*/ 4431 w 5170"/>
                <a:gd name="T41" fmla="*/ 209 h 1373"/>
                <a:gd name="T42" fmla="*/ 4755 w 5170"/>
                <a:gd name="T43" fmla="*/ 125 h 1373"/>
                <a:gd name="T44" fmla="*/ 5163 w 5170"/>
                <a:gd name="T45" fmla="*/ 53 h 1373"/>
                <a:gd name="T46" fmla="*/ 5169 w 5170"/>
                <a:gd name="T47" fmla="*/ 443 h 1373"/>
                <a:gd name="T48" fmla="*/ 5169 w 5170"/>
                <a:gd name="T49" fmla="*/ 1103 h 1373"/>
                <a:gd name="T50" fmla="*/ 5169 w 5170"/>
                <a:gd name="T51" fmla="*/ 1373 h 1373"/>
                <a:gd name="T52" fmla="*/ 4743 w 5170"/>
                <a:gd name="T53" fmla="*/ 1373 h 1373"/>
                <a:gd name="T54" fmla="*/ 2865 w 5170"/>
                <a:gd name="T55" fmla="*/ 1373 h 1373"/>
                <a:gd name="T56" fmla="*/ 453 w 5170"/>
                <a:gd name="T57" fmla="*/ 1373 h 1373"/>
                <a:gd name="T58" fmla="*/ 147 w 5170"/>
                <a:gd name="T59" fmla="*/ 1373 h 1373"/>
                <a:gd name="T60" fmla="*/ 147 w 5170"/>
                <a:gd name="T61" fmla="*/ 623 h 1373"/>
                <a:gd name="T62" fmla="*/ 147 w 5170"/>
                <a:gd name="T63" fmla="*/ 311 h 1373"/>
                <a:gd name="T64" fmla="*/ 147 w 5170"/>
                <a:gd name="T65" fmla="*/ 23 h 1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70" h="1373">
                  <a:moveTo>
                    <a:pt x="147" y="23"/>
                  </a:moveTo>
                  <a:cubicBezTo>
                    <a:pt x="255" y="29"/>
                    <a:pt x="298" y="13"/>
                    <a:pt x="369" y="17"/>
                  </a:cubicBezTo>
                  <a:cubicBezTo>
                    <a:pt x="440" y="21"/>
                    <a:pt x="500" y="47"/>
                    <a:pt x="573" y="47"/>
                  </a:cubicBezTo>
                  <a:cubicBezTo>
                    <a:pt x="646" y="47"/>
                    <a:pt x="733" y="3"/>
                    <a:pt x="807" y="17"/>
                  </a:cubicBezTo>
                  <a:cubicBezTo>
                    <a:pt x="881" y="31"/>
                    <a:pt x="942" y="76"/>
                    <a:pt x="1017" y="131"/>
                  </a:cubicBezTo>
                  <a:cubicBezTo>
                    <a:pt x="1092" y="186"/>
                    <a:pt x="1185" y="288"/>
                    <a:pt x="1257" y="347"/>
                  </a:cubicBezTo>
                  <a:cubicBezTo>
                    <a:pt x="1329" y="406"/>
                    <a:pt x="1360" y="450"/>
                    <a:pt x="1449" y="485"/>
                  </a:cubicBezTo>
                  <a:cubicBezTo>
                    <a:pt x="1538" y="520"/>
                    <a:pt x="1662" y="540"/>
                    <a:pt x="1791" y="557"/>
                  </a:cubicBezTo>
                  <a:cubicBezTo>
                    <a:pt x="1920" y="574"/>
                    <a:pt x="2096" y="580"/>
                    <a:pt x="2223" y="587"/>
                  </a:cubicBezTo>
                  <a:cubicBezTo>
                    <a:pt x="2350" y="594"/>
                    <a:pt x="2485" y="585"/>
                    <a:pt x="2553" y="599"/>
                  </a:cubicBezTo>
                  <a:cubicBezTo>
                    <a:pt x="2621" y="613"/>
                    <a:pt x="2608" y="637"/>
                    <a:pt x="2631" y="671"/>
                  </a:cubicBezTo>
                  <a:cubicBezTo>
                    <a:pt x="2654" y="705"/>
                    <a:pt x="2654" y="769"/>
                    <a:pt x="2691" y="803"/>
                  </a:cubicBezTo>
                  <a:cubicBezTo>
                    <a:pt x="2728" y="837"/>
                    <a:pt x="2789" y="865"/>
                    <a:pt x="2853" y="875"/>
                  </a:cubicBezTo>
                  <a:cubicBezTo>
                    <a:pt x="2917" y="885"/>
                    <a:pt x="3017" y="890"/>
                    <a:pt x="3075" y="863"/>
                  </a:cubicBezTo>
                  <a:cubicBezTo>
                    <a:pt x="3133" y="836"/>
                    <a:pt x="3180" y="757"/>
                    <a:pt x="3201" y="713"/>
                  </a:cubicBezTo>
                  <a:cubicBezTo>
                    <a:pt x="3222" y="669"/>
                    <a:pt x="3166" y="621"/>
                    <a:pt x="3201" y="599"/>
                  </a:cubicBezTo>
                  <a:cubicBezTo>
                    <a:pt x="3236" y="577"/>
                    <a:pt x="3322" y="581"/>
                    <a:pt x="3411" y="581"/>
                  </a:cubicBezTo>
                  <a:cubicBezTo>
                    <a:pt x="3500" y="581"/>
                    <a:pt x="3636" y="600"/>
                    <a:pt x="3735" y="599"/>
                  </a:cubicBezTo>
                  <a:cubicBezTo>
                    <a:pt x="3834" y="598"/>
                    <a:pt x="3924" y="599"/>
                    <a:pt x="4005" y="575"/>
                  </a:cubicBezTo>
                  <a:cubicBezTo>
                    <a:pt x="4086" y="551"/>
                    <a:pt x="4150" y="516"/>
                    <a:pt x="4221" y="455"/>
                  </a:cubicBezTo>
                  <a:cubicBezTo>
                    <a:pt x="4292" y="394"/>
                    <a:pt x="4342" y="264"/>
                    <a:pt x="4431" y="209"/>
                  </a:cubicBezTo>
                  <a:cubicBezTo>
                    <a:pt x="4520" y="154"/>
                    <a:pt x="4633" y="151"/>
                    <a:pt x="4755" y="125"/>
                  </a:cubicBezTo>
                  <a:cubicBezTo>
                    <a:pt x="4877" y="99"/>
                    <a:pt x="5094" y="0"/>
                    <a:pt x="5163" y="53"/>
                  </a:cubicBezTo>
                  <a:cubicBezTo>
                    <a:pt x="5169" y="233"/>
                    <a:pt x="5168" y="268"/>
                    <a:pt x="5169" y="443"/>
                  </a:cubicBezTo>
                  <a:cubicBezTo>
                    <a:pt x="5170" y="618"/>
                    <a:pt x="5169" y="948"/>
                    <a:pt x="5169" y="1103"/>
                  </a:cubicBezTo>
                  <a:cubicBezTo>
                    <a:pt x="5169" y="1258"/>
                    <a:pt x="5163" y="1235"/>
                    <a:pt x="5169" y="1373"/>
                  </a:cubicBezTo>
                  <a:cubicBezTo>
                    <a:pt x="4965" y="1367"/>
                    <a:pt x="5127" y="1373"/>
                    <a:pt x="4743" y="1373"/>
                  </a:cubicBezTo>
                  <a:cubicBezTo>
                    <a:pt x="4359" y="1373"/>
                    <a:pt x="3580" y="1373"/>
                    <a:pt x="2865" y="1373"/>
                  </a:cubicBezTo>
                  <a:cubicBezTo>
                    <a:pt x="2150" y="1373"/>
                    <a:pt x="906" y="1373"/>
                    <a:pt x="453" y="1373"/>
                  </a:cubicBezTo>
                  <a:cubicBezTo>
                    <a:pt x="0" y="1373"/>
                    <a:pt x="297" y="1373"/>
                    <a:pt x="147" y="1373"/>
                  </a:cubicBezTo>
                  <a:cubicBezTo>
                    <a:pt x="147" y="1193"/>
                    <a:pt x="148" y="798"/>
                    <a:pt x="147" y="623"/>
                  </a:cubicBezTo>
                  <a:cubicBezTo>
                    <a:pt x="147" y="446"/>
                    <a:pt x="147" y="411"/>
                    <a:pt x="147" y="311"/>
                  </a:cubicBezTo>
                  <a:cubicBezTo>
                    <a:pt x="147" y="211"/>
                    <a:pt x="147" y="83"/>
                    <a:pt x="147" y="23"/>
                  </a:cubicBezTo>
                  <a:close/>
                </a:path>
              </a:pathLst>
            </a:custGeom>
            <a:solidFill>
              <a:srgbClr val="FF99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0" name="Line 10"/>
            <p:cNvSpPr>
              <a:spLocks noChangeShapeType="1"/>
            </p:cNvSpPr>
            <p:nvPr/>
          </p:nvSpPr>
          <p:spPr bwMode="auto">
            <a:xfrm flipV="1">
              <a:off x="1728" y="1782"/>
              <a:ext cx="0" cy="13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1" name="Line 11"/>
            <p:cNvSpPr>
              <a:spLocks noChangeShapeType="1"/>
            </p:cNvSpPr>
            <p:nvPr/>
          </p:nvSpPr>
          <p:spPr bwMode="auto">
            <a:xfrm flipV="1">
              <a:off x="2784" y="1776"/>
              <a:ext cx="0" cy="16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2" name="Line 12"/>
            <p:cNvSpPr>
              <a:spLocks noChangeShapeType="1"/>
            </p:cNvSpPr>
            <p:nvPr/>
          </p:nvSpPr>
          <p:spPr bwMode="auto">
            <a:xfrm flipV="1">
              <a:off x="3918" y="1782"/>
              <a:ext cx="6" cy="16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3" name="Line 13"/>
            <p:cNvSpPr>
              <a:spLocks noChangeShapeType="1"/>
            </p:cNvSpPr>
            <p:nvPr/>
          </p:nvSpPr>
          <p:spPr bwMode="auto">
            <a:xfrm flipV="1">
              <a:off x="4908" y="1782"/>
              <a:ext cx="0" cy="12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4" name="Line 14"/>
            <p:cNvSpPr>
              <a:spLocks noChangeShapeType="1"/>
            </p:cNvSpPr>
            <p:nvPr/>
          </p:nvSpPr>
          <p:spPr bwMode="auto">
            <a:xfrm>
              <a:off x="1752" y="1812"/>
              <a:ext cx="1008" cy="0"/>
            </a:xfrm>
            <a:prstGeom prst="line">
              <a:avLst/>
            </a:prstGeom>
            <a:noFill/>
            <a:ln w="1905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5" name="Line 15"/>
            <p:cNvSpPr>
              <a:spLocks noChangeShapeType="1"/>
            </p:cNvSpPr>
            <p:nvPr/>
          </p:nvSpPr>
          <p:spPr bwMode="auto">
            <a:xfrm>
              <a:off x="2820" y="1812"/>
              <a:ext cx="1092" cy="0"/>
            </a:xfrm>
            <a:prstGeom prst="line">
              <a:avLst/>
            </a:prstGeom>
            <a:noFill/>
            <a:ln w="1905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6" name="Line 16"/>
            <p:cNvSpPr>
              <a:spLocks noChangeShapeType="1"/>
            </p:cNvSpPr>
            <p:nvPr/>
          </p:nvSpPr>
          <p:spPr bwMode="auto">
            <a:xfrm>
              <a:off x="3942" y="1812"/>
              <a:ext cx="966" cy="0"/>
            </a:xfrm>
            <a:prstGeom prst="line">
              <a:avLst/>
            </a:prstGeom>
            <a:noFill/>
            <a:ln w="1905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7" name="Text Box 17"/>
            <p:cNvSpPr txBox="1">
              <a:spLocks noChangeArrowheads="1"/>
            </p:cNvSpPr>
            <p:nvPr/>
          </p:nvSpPr>
          <p:spPr bwMode="auto">
            <a:xfrm>
              <a:off x="1896" y="1710"/>
              <a:ext cx="750" cy="179"/>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p>
              <a:pPr algn="ctr"/>
              <a:r>
                <a:rPr lang="en-US" altLang="en-US" sz="1200" dirty="0">
                  <a:solidFill>
                    <a:schemeClr val="tx2"/>
                  </a:solidFill>
                  <a:latin typeface="Arial" panose="020B0604020202020204" pitchFamily="34" charset="0"/>
                </a:rPr>
                <a:t>Flood Fringe</a:t>
              </a:r>
            </a:p>
          </p:txBody>
        </p:sp>
        <p:sp>
          <p:nvSpPr>
            <p:cNvPr id="20498" name="Text Box 18"/>
            <p:cNvSpPr txBox="1">
              <a:spLocks noChangeArrowheads="1"/>
            </p:cNvSpPr>
            <p:nvPr/>
          </p:nvSpPr>
          <p:spPr bwMode="auto">
            <a:xfrm>
              <a:off x="3000" y="1716"/>
              <a:ext cx="750" cy="179"/>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p>
              <a:pPr algn="ctr"/>
              <a:r>
                <a:rPr lang="en-US" altLang="en-US" sz="1200" dirty="0">
                  <a:solidFill>
                    <a:schemeClr val="tx2"/>
                  </a:solidFill>
                  <a:latin typeface="Arial" panose="020B0604020202020204" pitchFamily="34" charset="0"/>
                </a:rPr>
                <a:t>Floodway</a:t>
              </a:r>
            </a:p>
          </p:txBody>
        </p:sp>
        <p:sp>
          <p:nvSpPr>
            <p:cNvPr id="20499" name="Text Box 19"/>
            <p:cNvSpPr txBox="1">
              <a:spLocks noChangeArrowheads="1"/>
            </p:cNvSpPr>
            <p:nvPr/>
          </p:nvSpPr>
          <p:spPr bwMode="auto">
            <a:xfrm>
              <a:off x="4050" y="1710"/>
              <a:ext cx="750" cy="179"/>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p>
              <a:pPr algn="ctr"/>
              <a:r>
                <a:rPr lang="en-US" altLang="en-US" sz="1200" dirty="0">
                  <a:solidFill>
                    <a:schemeClr val="tx2"/>
                  </a:solidFill>
                  <a:latin typeface="Arial" panose="020B0604020202020204" pitchFamily="34" charset="0"/>
                </a:rPr>
                <a:t>Flood Fringe</a:t>
              </a:r>
            </a:p>
          </p:txBody>
        </p:sp>
        <p:sp>
          <p:nvSpPr>
            <p:cNvPr id="20500" name="Line 20"/>
            <p:cNvSpPr>
              <a:spLocks noChangeShapeType="1"/>
            </p:cNvSpPr>
            <p:nvPr/>
          </p:nvSpPr>
          <p:spPr bwMode="auto">
            <a:xfrm>
              <a:off x="1746" y="1536"/>
              <a:ext cx="3162" cy="0"/>
            </a:xfrm>
            <a:prstGeom prst="line">
              <a:avLst/>
            </a:prstGeom>
            <a:noFill/>
            <a:ln w="254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1" name="Line 21"/>
            <p:cNvSpPr>
              <a:spLocks noChangeShapeType="1"/>
            </p:cNvSpPr>
            <p:nvPr/>
          </p:nvSpPr>
          <p:spPr bwMode="auto">
            <a:xfrm>
              <a:off x="1728" y="1422"/>
              <a:ext cx="0" cy="2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2" name="Line 22"/>
            <p:cNvSpPr>
              <a:spLocks noChangeShapeType="1"/>
            </p:cNvSpPr>
            <p:nvPr/>
          </p:nvSpPr>
          <p:spPr bwMode="auto">
            <a:xfrm>
              <a:off x="4914" y="1428"/>
              <a:ext cx="0" cy="2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3" name="Text Box 23"/>
            <p:cNvSpPr txBox="1">
              <a:spLocks noChangeArrowheads="1"/>
            </p:cNvSpPr>
            <p:nvPr/>
          </p:nvSpPr>
          <p:spPr bwMode="auto">
            <a:xfrm>
              <a:off x="2766" y="1440"/>
              <a:ext cx="1182" cy="179"/>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p>
              <a:pPr algn="ctr"/>
              <a:r>
                <a:rPr lang="en-US" altLang="en-US" sz="1200" dirty="0">
                  <a:solidFill>
                    <a:schemeClr val="tx2"/>
                  </a:solidFill>
                  <a:latin typeface="Arial" panose="020B0604020202020204" pitchFamily="34" charset="0"/>
                </a:rPr>
                <a:t>100 Year Floodplain</a:t>
              </a:r>
            </a:p>
          </p:txBody>
        </p:sp>
        <p:sp>
          <p:nvSpPr>
            <p:cNvPr id="20504" name="Line 24"/>
            <p:cNvSpPr>
              <a:spLocks noChangeShapeType="1"/>
            </p:cNvSpPr>
            <p:nvPr/>
          </p:nvSpPr>
          <p:spPr bwMode="auto">
            <a:xfrm>
              <a:off x="2382" y="2754"/>
              <a:ext cx="33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5" name="Text Box 25"/>
            <p:cNvSpPr txBox="1">
              <a:spLocks noChangeArrowheads="1"/>
            </p:cNvSpPr>
            <p:nvPr/>
          </p:nvSpPr>
          <p:spPr bwMode="auto">
            <a:xfrm>
              <a:off x="2322" y="2742"/>
              <a:ext cx="450" cy="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p>
              <a:r>
                <a:rPr lang="en-US" altLang="en-US" sz="1600" dirty="0">
                  <a:solidFill>
                    <a:schemeClr val="tx2"/>
                  </a:solidFill>
                  <a:latin typeface="Arial" panose="020B0604020202020204" pitchFamily="34" charset="0"/>
                  <a:sym typeface="WP MathA" pitchFamily="2" charset="2"/>
                </a:rPr>
                <a:t>1 </a:t>
              </a:r>
              <a:r>
                <a:rPr lang="en-US" altLang="en-US" sz="1600" dirty="0" err="1">
                  <a:solidFill>
                    <a:schemeClr val="tx2"/>
                  </a:solidFill>
                  <a:latin typeface="Arial" panose="020B0604020202020204" pitchFamily="34" charset="0"/>
                  <a:sym typeface="WP MathA" pitchFamily="2" charset="2"/>
                </a:rPr>
                <a:t>ft</a:t>
              </a:r>
              <a:endParaRPr lang="en-US" altLang="en-US" sz="1600" b="0" dirty="0">
                <a:solidFill>
                  <a:schemeClr val="tx2"/>
                </a:solidFill>
              </a:endParaRPr>
            </a:p>
          </p:txBody>
        </p:sp>
        <p:sp>
          <p:nvSpPr>
            <p:cNvPr id="20506" name="Line 26"/>
            <p:cNvSpPr>
              <a:spLocks noChangeShapeType="1"/>
            </p:cNvSpPr>
            <p:nvPr/>
          </p:nvSpPr>
          <p:spPr bwMode="auto">
            <a:xfrm flipV="1">
              <a:off x="2394" y="2922"/>
              <a:ext cx="0" cy="168"/>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7" name="Line 27"/>
            <p:cNvSpPr>
              <a:spLocks noChangeShapeType="1"/>
            </p:cNvSpPr>
            <p:nvPr/>
          </p:nvSpPr>
          <p:spPr bwMode="auto">
            <a:xfrm flipV="1">
              <a:off x="2406" y="2574"/>
              <a:ext cx="0" cy="168"/>
            </a:xfrm>
            <a:prstGeom prst="line">
              <a:avLst/>
            </a:prstGeom>
            <a:noFill/>
            <a:ln w="28575">
              <a:solidFill>
                <a:schemeClr val="tx1"/>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8" name="Text Box 28"/>
            <p:cNvSpPr txBox="1">
              <a:spLocks noChangeArrowheads="1"/>
            </p:cNvSpPr>
            <p:nvPr/>
          </p:nvSpPr>
          <p:spPr bwMode="auto">
            <a:xfrm>
              <a:off x="3968" y="2635"/>
              <a:ext cx="1917" cy="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3" tIns="45717" rIns="91433" bIns="45717">
              <a:spAutoFit/>
            </a:bodyPr>
            <a:lstStyle/>
            <a:p>
              <a:r>
                <a:rPr lang="en-US" altLang="en-US" sz="1600" b="1" dirty="0">
                  <a:solidFill>
                    <a:schemeClr val="tx2"/>
                  </a:solidFill>
                  <a:latin typeface="Arial" panose="020B0604020202020204" pitchFamily="34" charset="0"/>
                </a:rPr>
                <a:t>Base Flood Elevation (BFE)</a:t>
              </a:r>
            </a:p>
          </p:txBody>
        </p:sp>
        <p:sp>
          <p:nvSpPr>
            <p:cNvPr id="20509" name="Line 29"/>
            <p:cNvSpPr>
              <a:spLocks noChangeShapeType="1"/>
            </p:cNvSpPr>
            <p:nvPr/>
          </p:nvSpPr>
          <p:spPr bwMode="auto">
            <a:xfrm>
              <a:off x="1938" y="3054"/>
              <a:ext cx="318"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0" name="Line 30"/>
            <p:cNvSpPr>
              <a:spLocks noChangeShapeType="1"/>
            </p:cNvSpPr>
            <p:nvPr/>
          </p:nvSpPr>
          <p:spPr bwMode="auto">
            <a:xfrm>
              <a:off x="1944" y="3210"/>
              <a:ext cx="318"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1" name="Line 31"/>
            <p:cNvSpPr>
              <a:spLocks noChangeShapeType="1"/>
            </p:cNvSpPr>
            <p:nvPr/>
          </p:nvSpPr>
          <p:spPr bwMode="auto">
            <a:xfrm>
              <a:off x="4386" y="3072"/>
              <a:ext cx="318" cy="0"/>
            </a:xfrm>
            <a:prstGeom prst="line">
              <a:avLst/>
            </a:prstGeom>
            <a:noFill/>
            <a:ln w="28575">
              <a:solidFill>
                <a:schemeClr val="tx1"/>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2" name="Line 32"/>
            <p:cNvSpPr>
              <a:spLocks noChangeShapeType="1"/>
            </p:cNvSpPr>
            <p:nvPr/>
          </p:nvSpPr>
          <p:spPr bwMode="auto">
            <a:xfrm>
              <a:off x="4392" y="3228"/>
              <a:ext cx="318" cy="0"/>
            </a:xfrm>
            <a:prstGeom prst="line">
              <a:avLst/>
            </a:prstGeom>
            <a:noFill/>
            <a:ln w="28575">
              <a:solidFill>
                <a:schemeClr val="tx1"/>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3" name="Line 33"/>
            <p:cNvSpPr>
              <a:spLocks noChangeShapeType="1"/>
            </p:cNvSpPr>
            <p:nvPr/>
          </p:nvSpPr>
          <p:spPr bwMode="auto">
            <a:xfrm>
              <a:off x="2634" y="3210"/>
              <a:ext cx="318"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4" name="Line 34"/>
            <p:cNvSpPr>
              <a:spLocks noChangeShapeType="1"/>
            </p:cNvSpPr>
            <p:nvPr/>
          </p:nvSpPr>
          <p:spPr bwMode="auto">
            <a:xfrm>
              <a:off x="3774" y="3228"/>
              <a:ext cx="318" cy="0"/>
            </a:xfrm>
            <a:prstGeom prst="line">
              <a:avLst/>
            </a:prstGeom>
            <a:noFill/>
            <a:ln w="28575">
              <a:solidFill>
                <a:schemeClr val="tx1"/>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5" name="Freeform 35"/>
            <p:cNvSpPr>
              <a:spLocks/>
            </p:cNvSpPr>
            <p:nvPr/>
          </p:nvSpPr>
          <p:spPr bwMode="auto">
            <a:xfrm>
              <a:off x="2634" y="2994"/>
              <a:ext cx="324" cy="62"/>
            </a:xfrm>
            <a:custGeom>
              <a:avLst/>
              <a:gdLst>
                <a:gd name="T0" fmla="*/ 0 w 324"/>
                <a:gd name="T1" fmla="*/ 60 h 62"/>
                <a:gd name="T2" fmla="*/ 156 w 324"/>
                <a:gd name="T3" fmla="*/ 60 h 62"/>
                <a:gd name="T4" fmla="*/ 252 w 324"/>
                <a:gd name="T5" fmla="*/ 48 h 62"/>
                <a:gd name="T6" fmla="*/ 324 w 324"/>
                <a:gd name="T7" fmla="*/ 0 h 62"/>
              </a:gdLst>
              <a:ahLst/>
              <a:cxnLst>
                <a:cxn ang="0">
                  <a:pos x="T0" y="T1"/>
                </a:cxn>
                <a:cxn ang="0">
                  <a:pos x="T2" y="T3"/>
                </a:cxn>
                <a:cxn ang="0">
                  <a:pos x="T4" y="T5"/>
                </a:cxn>
                <a:cxn ang="0">
                  <a:pos x="T6" y="T7"/>
                </a:cxn>
              </a:cxnLst>
              <a:rect l="0" t="0" r="r" b="b"/>
              <a:pathLst>
                <a:path w="324" h="62">
                  <a:moveTo>
                    <a:pt x="0" y="60"/>
                  </a:moveTo>
                  <a:cubicBezTo>
                    <a:pt x="57" y="61"/>
                    <a:pt x="114" y="62"/>
                    <a:pt x="156" y="60"/>
                  </a:cubicBezTo>
                  <a:cubicBezTo>
                    <a:pt x="198" y="58"/>
                    <a:pt x="224" y="58"/>
                    <a:pt x="252" y="48"/>
                  </a:cubicBezTo>
                  <a:cubicBezTo>
                    <a:pt x="280" y="38"/>
                    <a:pt x="302" y="19"/>
                    <a:pt x="324" y="0"/>
                  </a:cubicBezTo>
                </a:path>
              </a:pathLst>
            </a:custGeom>
            <a:noFill/>
            <a:ln w="28575">
              <a:solidFill>
                <a:schemeClr val="tx1"/>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6" name="Freeform 36"/>
            <p:cNvSpPr>
              <a:spLocks/>
            </p:cNvSpPr>
            <p:nvPr/>
          </p:nvSpPr>
          <p:spPr bwMode="auto">
            <a:xfrm flipH="1">
              <a:off x="3774" y="3012"/>
              <a:ext cx="324" cy="62"/>
            </a:xfrm>
            <a:custGeom>
              <a:avLst/>
              <a:gdLst>
                <a:gd name="T0" fmla="*/ 0 w 324"/>
                <a:gd name="T1" fmla="*/ 60 h 62"/>
                <a:gd name="T2" fmla="*/ 156 w 324"/>
                <a:gd name="T3" fmla="*/ 60 h 62"/>
                <a:gd name="T4" fmla="*/ 252 w 324"/>
                <a:gd name="T5" fmla="*/ 48 h 62"/>
                <a:gd name="T6" fmla="*/ 324 w 324"/>
                <a:gd name="T7" fmla="*/ 0 h 62"/>
              </a:gdLst>
              <a:ahLst/>
              <a:cxnLst>
                <a:cxn ang="0">
                  <a:pos x="T0" y="T1"/>
                </a:cxn>
                <a:cxn ang="0">
                  <a:pos x="T2" y="T3"/>
                </a:cxn>
                <a:cxn ang="0">
                  <a:pos x="T4" y="T5"/>
                </a:cxn>
                <a:cxn ang="0">
                  <a:pos x="T6" y="T7"/>
                </a:cxn>
              </a:cxnLst>
              <a:rect l="0" t="0" r="r" b="b"/>
              <a:pathLst>
                <a:path w="324" h="62">
                  <a:moveTo>
                    <a:pt x="0" y="60"/>
                  </a:moveTo>
                  <a:cubicBezTo>
                    <a:pt x="57" y="61"/>
                    <a:pt x="114" y="62"/>
                    <a:pt x="156" y="60"/>
                  </a:cubicBezTo>
                  <a:cubicBezTo>
                    <a:pt x="198" y="58"/>
                    <a:pt x="224" y="58"/>
                    <a:pt x="252" y="48"/>
                  </a:cubicBezTo>
                  <a:cubicBezTo>
                    <a:pt x="280" y="38"/>
                    <a:pt x="302" y="19"/>
                    <a:pt x="324" y="0"/>
                  </a:cubicBezTo>
                </a:path>
              </a:pathLst>
            </a:custGeom>
            <a:noFill/>
            <a:ln w="28575">
              <a:solidFill>
                <a:schemeClr val="tx1"/>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7" name="Rectangle 37"/>
            <p:cNvSpPr>
              <a:spLocks noChangeArrowheads="1"/>
            </p:cNvSpPr>
            <p:nvPr/>
          </p:nvSpPr>
          <p:spPr bwMode="auto">
            <a:xfrm>
              <a:off x="2790" y="2754"/>
              <a:ext cx="1122" cy="19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8" name="Line 38"/>
            <p:cNvSpPr>
              <a:spLocks noChangeShapeType="1"/>
            </p:cNvSpPr>
            <p:nvPr/>
          </p:nvSpPr>
          <p:spPr bwMode="auto">
            <a:xfrm>
              <a:off x="1308" y="2928"/>
              <a:ext cx="4206"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0" name="Text Box 40"/>
            <p:cNvSpPr txBox="1">
              <a:spLocks noChangeArrowheads="1"/>
            </p:cNvSpPr>
            <p:nvPr/>
          </p:nvSpPr>
          <p:spPr bwMode="auto">
            <a:xfrm>
              <a:off x="666" y="4248"/>
              <a:ext cx="5016" cy="8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3" tIns="45717" rIns="91433" bIns="45717">
              <a:spAutoFit/>
            </a:bodyPr>
            <a:lstStyle/>
            <a:p>
              <a:r>
                <a:rPr lang="en-US" altLang="en-US" sz="2000" b="1" dirty="0"/>
                <a:t>The 100-year floodplain is the land subject to a 1% or greater chance of flooding in any given year.  It is also called the Special Flood Hazard Area (SFHA) by FEMA.  Floodway is the channel and adjacent land reserved in order to discharge the base flood.   </a:t>
              </a:r>
            </a:p>
          </p:txBody>
        </p:sp>
      </p:grpSp>
      <p:sp>
        <p:nvSpPr>
          <p:cNvPr id="2" name="TextBox 1">
            <a:extLst>
              <a:ext uri="{FF2B5EF4-FFF2-40B4-BE49-F238E27FC236}">
                <a16:creationId xmlns:a16="http://schemas.microsoft.com/office/drawing/2014/main" id="{FE067E7D-6E9F-0987-21F2-1D082744E047}"/>
              </a:ext>
            </a:extLst>
          </p:cNvPr>
          <p:cNvSpPr txBox="1"/>
          <p:nvPr/>
        </p:nvSpPr>
        <p:spPr>
          <a:xfrm>
            <a:off x="746612" y="1739348"/>
            <a:ext cx="1581151" cy="1384995"/>
          </a:xfrm>
          <a:prstGeom prst="rect">
            <a:avLst/>
          </a:prstGeom>
          <a:noFill/>
        </p:spPr>
        <p:txBody>
          <a:bodyPr wrap="square" rtlCol="0">
            <a:spAutoFit/>
          </a:bodyPr>
          <a:lstStyle/>
          <a:p>
            <a:r>
              <a:rPr lang="en-US" sz="2800" b="1" dirty="0">
                <a:solidFill>
                  <a:schemeClr val="bg1">
                    <a:lumMod val="50000"/>
                  </a:schemeClr>
                </a:solidFill>
              </a:rPr>
              <a:t>Flood Zone AE &amp; Zone A</a:t>
            </a:r>
          </a:p>
        </p:txBody>
      </p:sp>
    </p:spTree>
    <p:extLst>
      <p:ext uri="{BB962C8B-B14F-4D97-AF65-F5344CB8AC3E}">
        <p14:creationId xmlns:p14="http://schemas.microsoft.com/office/powerpoint/2010/main" val="1336091775"/>
      </p:ext>
    </p:extLst>
  </p:cSld>
  <p:clrMapOvr>
    <a:masterClrMapping/>
  </p:clrMapOvr>
  <p:transition>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itle 2"/>
          <p:cNvSpPr>
            <a:spLocks noGrp="1"/>
          </p:cNvSpPr>
          <p:nvPr>
            <p:ph type="title"/>
          </p:nvPr>
        </p:nvSpPr>
        <p:spPr>
          <a:xfrm>
            <a:off x="0" y="0"/>
            <a:ext cx="9144000" cy="1143000"/>
          </a:xfrm>
        </p:spPr>
        <p:txBody>
          <a:bodyPr/>
          <a:lstStyle/>
          <a:p>
            <a:pPr algn="l"/>
            <a:endParaRPr lang="en-US" dirty="0"/>
          </a:p>
        </p:txBody>
      </p:sp>
      <p:sp>
        <p:nvSpPr>
          <p:cNvPr id="2" name="Content Placeholder 1"/>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0" y="501676"/>
            <a:ext cx="9144000" cy="4618971"/>
          </a:xfrm>
          <a:prstGeom prst="rect">
            <a:avLst/>
          </a:prstGeom>
        </p:spPr>
      </p:pic>
    </p:spTree>
    <p:extLst>
      <p:ext uri="{BB962C8B-B14F-4D97-AF65-F5344CB8AC3E}">
        <p14:creationId xmlns:p14="http://schemas.microsoft.com/office/powerpoint/2010/main" val="28795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7669" y="0"/>
            <a:ext cx="8229600" cy="1143000"/>
          </a:xfrm>
        </p:spPr>
        <p:txBody>
          <a:bodyPr/>
          <a:lstStyle/>
          <a:p>
            <a:pPr algn="l"/>
            <a:r>
              <a:rPr lang="en-US" dirty="0"/>
              <a:t>Coastal (VE and Coastal AE Zones)</a:t>
            </a:r>
          </a:p>
        </p:txBody>
      </p:sp>
      <p:sp>
        <p:nvSpPr>
          <p:cNvPr id="2" name="AutoShape 2" descr="Image result for floodproofed commercial structure picture"/>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floodproofed commercial structure picture"/>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49643"/>
            <a:ext cx="9109122" cy="5379307"/>
          </a:xfrm>
        </p:spPr>
      </p:pic>
    </p:spTree>
    <p:extLst>
      <p:ext uri="{BB962C8B-B14F-4D97-AF65-F5344CB8AC3E}">
        <p14:creationId xmlns:p14="http://schemas.microsoft.com/office/powerpoint/2010/main" val="1715605440"/>
      </p:ext>
    </p:extLst>
  </p:cSld>
  <p:clrMapOvr>
    <a:masterClrMapping/>
  </p:clrMapOvr>
</p:sld>
</file>

<file path=ppt/theme/theme1.xml><?xml version="1.0" encoding="utf-8"?>
<a:theme xmlns:a="http://schemas.openxmlformats.org/drawingml/2006/main" name="Dark Blue Sky theme">
  <a:themeElements>
    <a:clrScheme name="Dark Blue Theme">
      <a:dk1>
        <a:srgbClr val="FFFFFF"/>
      </a:dk1>
      <a:lt1>
        <a:srgbClr val="17375E"/>
      </a:lt1>
      <a:dk2>
        <a:srgbClr val="17375E"/>
      </a:dk2>
      <a:lt2>
        <a:srgbClr val="D4E1EE"/>
      </a:lt2>
      <a:accent1>
        <a:srgbClr val="FEFDDB"/>
      </a:accent1>
      <a:accent2>
        <a:srgbClr val="FFFF9F"/>
      </a:accent2>
      <a:accent3>
        <a:srgbClr val="C5DDDA"/>
      </a:accent3>
      <a:accent4>
        <a:srgbClr val="6CA8A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resh">
      <a:fillStyleLst>
        <a:solidFill>
          <a:schemeClr val="phClr"/>
        </a:solidFill>
        <a:solidFill>
          <a:schemeClr val="phClr">
            <a:tint val="70000"/>
            <a:satMod val="115000"/>
          </a:schemeClr>
        </a:solidFill>
        <a:solidFill>
          <a:schemeClr val="phClr">
            <a:shade val="80000"/>
            <a:satMod val="115000"/>
          </a:schemeClr>
        </a:solidFill>
      </a:fillStyleLst>
      <a:lnStyleLst>
        <a:ln w="25400" cap="flat" cmpd="sng" algn="ctr">
          <a:solidFill>
            <a:schemeClr val="phClr">
              <a:shade val="95000"/>
              <a:satMod val="105000"/>
            </a:schemeClr>
          </a:solidFill>
          <a:prstDash val="solid"/>
          <a:miter/>
        </a:ln>
        <a:ln w="50800" cap="flat" cmpd="sng" algn="ctr">
          <a:solidFill>
            <a:schemeClr val="phClr"/>
          </a:solidFill>
          <a:prstDash val="solid"/>
          <a:miter/>
        </a:ln>
        <a:ln w="76200" cap="flat" cmpd="thickThin" algn="ctr">
          <a:solidFill>
            <a:schemeClr val="phClr">
              <a:alpha val="80000"/>
            </a:schemeClr>
          </a:solidFill>
          <a:prstDash val="solid"/>
          <a:miter/>
        </a:ln>
      </a:lnStyleLst>
      <a:effectStyleLst>
        <a:effectStyle>
          <a:effectLst/>
        </a:effectStyle>
        <a:effectStyle>
          <a:effectLst>
            <a:outerShdw blurRad="63500" sx="101000" sy="101000" rotWithShape="0">
              <a:srgbClr val="FFFFFF">
                <a:alpha val="50000"/>
              </a:srgbClr>
            </a:outerShdw>
          </a:effectLst>
        </a:effectStyle>
        <a:effectStyle>
          <a:effectLst>
            <a:innerShdw blurRad="101600">
              <a:srgbClr val="FFFFFF">
                <a:alpha val="75000"/>
              </a:srgbClr>
            </a:innerShdw>
            <a:outerShdw blurRad="63500" sx="101000" sy="101000" rotWithShape="0">
              <a:srgbClr val="FFFFFF">
                <a:alpha val="50000"/>
              </a:srgbClr>
            </a:outerShdw>
            <a:reflection blurRad="12700" stA="30000" endPos="35000" dist="38100" dir="5400000" sy="-100000" rotWithShape="0"/>
          </a:effectLst>
          <a:scene3d>
            <a:camera prst="orthographicFront">
              <a:rot lat="0" lon="0" rev="0"/>
            </a:camera>
            <a:lightRig rig="balanced" dir="t">
              <a:rot lat="0" lon="0" rev="30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Dark Blue Sky theme</Template>
  <TotalTime>1034</TotalTime>
  <Words>3511</Words>
  <Application>Microsoft Office PowerPoint</Application>
  <PresentationFormat>On-screen Show (4:3)</PresentationFormat>
  <Paragraphs>370</Paragraphs>
  <Slides>37</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Berkeley-Medium</vt:lpstr>
      <vt:lpstr>Calibri</vt:lpstr>
      <vt:lpstr>Georgia</vt:lpstr>
      <vt:lpstr>Times New Roman</vt:lpstr>
      <vt:lpstr>Dark Blue Sky theme</vt:lpstr>
      <vt:lpstr>National Flood Insurance Program (NFIP) </vt:lpstr>
      <vt:lpstr>Certified Floodplain Manager (CFM)  This workshop is pre-approved for  6 Continuing Education Credits (CEC) from Association of State Floodplain Managers (ASFPM)</vt:lpstr>
      <vt:lpstr>National Flood Insurance Program Programtory and Flood Maps</vt:lpstr>
      <vt:lpstr>Roles and Responsibilities</vt:lpstr>
      <vt:lpstr>Flood Maps and Flood Studies</vt:lpstr>
      <vt:lpstr>PowerPoint Presentation</vt:lpstr>
      <vt:lpstr>What is the 100-Year Floodplain?</vt:lpstr>
      <vt:lpstr>PowerPoint Presentation</vt:lpstr>
      <vt:lpstr>Coastal (VE and Coastal AE Zones)</vt:lpstr>
      <vt:lpstr>PowerPoint Presentation</vt:lpstr>
      <vt:lpstr>Mapping Process Timeline</vt:lpstr>
      <vt:lpstr>CT Flood Map Updates - Watersheds  </vt:lpstr>
      <vt:lpstr>CT Flood Map Updates - Watersheds  </vt:lpstr>
      <vt:lpstr>CT Flood Map Updates - Watersheds  </vt:lpstr>
      <vt:lpstr>CT Flood Map Updates - Watersheds  </vt:lpstr>
      <vt:lpstr>CT Flood Map Updates – Coastal </vt:lpstr>
      <vt:lpstr>Where can I get a FIRM or FIS?</vt:lpstr>
      <vt:lpstr>Floodplain Regulations</vt:lpstr>
      <vt:lpstr>Permits and Enforcement</vt:lpstr>
      <vt:lpstr>State Building Code Update </vt:lpstr>
      <vt:lpstr>Hydrostatic Forces</vt:lpstr>
      <vt:lpstr>Hydrostatic Forces</vt:lpstr>
      <vt:lpstr>Hydrodynamic Forces</vt:lpstr>
      <vt:lpstr>Hydrodynamic Forces</vt:lpstr>
      <vt:lpstr>Buoyant Forces</vt:lpstr>
      <vt:lpstr>Debris Impact Forces</vt:lpstr>
      <vt:lpstr>Elevated Residential Structures in Riverine AE &amp; A Zones Lowest floor must be elevated at or above BFE </vt:lpstr>
      <vt:lpstr>Fully Enclosed Areas Below BFE FEMA Technical Bulletin 1, Openings in Foundation Walls and Walls of Enclosures FEMA Technical Bulletin 2, Flood Damage Resistant Materials FEMA Technical Bulletin 7, Wet Floodproofing Requirements</vt:lpstr>
      <vt:lpstr>PowerPoint Presentation</vt:lpstr>
      <vt:lpstr>Inland Non-Residential (A &amp; AE)</vt:lpstr>
      <vt:lpstr>PowerPoint Presentation</vt:lpstr>
      <vt:lpstr>Homeowner’s versus Flood Insurance</vt:lpstr>
      <vt:lpstr>Risk Rating 2.0 – October 1, 2021</vt:lpstr>
      <vt:lpstr>Risk Rating 2.0  - Rating Criteria</vt:lpstr>
      <vt:lpstr>Legacy Rating (Old Rating Structure)</vt:lpstr>
      <vt:lpstr>Risk Rating 2.0  - Mitigation Discounts</vt:lpstr>
      <vt:lpstr>Questions?</vt:lpstr>
    </vt:vector>
  </TitlesOfParts>
  <Company>Connecticut DEEP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Ifkovic</dc:creator>
  <cp:lastModifiedBy>Glowacki, Douglas</cp:lastModifiedBy>
  <cp:revision>190</cp:revision>
  <dcterms:created xsi:type="dcterms:W3CDTF">2018-09-05T13:23:18Z</dcterms:created>
  <dcterms:modified xsi:type="dcterms:W3CDTF">2023-05-18T11:55:22Z</dcterms:modified>
</cp:coreProperties>
</file>