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tags/tag3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0.xml" ContentType="application/vnd.openxmlformats-officedocument.theme+xml"/>
  <Override PartName="/ppt/tags/tag4.xml" ContentType="application/vnd.openxmlformats-officedocument.presentationml.tags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7" r:id="rId2"/>
    <p:sldMasterId id="2147483674" r:id="rId3"/>
    <p:sldMasterId id="2147483691" r:id="rId4"/>
    <p:sldMasterId id="2147483698" r:id="rId5"/>
    <p:sldMasterId id="2147483707" r:id="rId6"/>
    <p:sldMasterId id="2147483714" r:id="rId7"/>
    <p:sldMasterId id="2147483731" r:id="rId8"/>
    <p:sldMasterId id="2147483740" r:id="rId9"/>
    <p:sldMasterId id="2147483749" r:id="rId10"/>
  </p:sldMasterIdLst>
  <p:notesMasterIdLst>
    <p:notesMasterId r:id="rId50"/>
  </p:notesMasterIdLst>
  <p:sldIdLst>
    <p:sldId id="256" r:id="rId11"/>
    <p:sldId id="258" r:id="rId12"/>
    <p:sldId id="339" r:id="rId13"/>
    <p:sldId id="353" r:id="rId14"/>
    <p:sldId id="370" r:id="rId15"/>
    <p:sldId id="340" r:id="rId16"/>
    <p:sldId id="344" r:id="rId17"/>
    <p:sldId id="345" r:id="rId18"/>
    <p:sldId id="346" r:id="rId19"/>
    <p:sldId id="326" r:id="rId20"/>
    <p:sldId id="284" r:id="rId21"/>
    <p:sldId id="281" r:id="rId22"/>
    <p:sldId id="329" r:id="rId23"/>
    <p:sldId id="283" r:id="rId24"/>
    <p:sldId id="301" r:id="rId25"/>
    <p:sldId id="368" r:id="rId26"/>
    <p:sldId id="371" r:id="rId27"/>
    <p:sldId id="367" r:id="rId28"/>
    <p:sldId id="362" r:id="rId29"/>
    <p:sldId id="363" r:id="rId30"/>
    <p:sldId id="267" r:id="rId31"/>
    <p:sldId id="365" r:id="rId32"/>
    <p:sldId id="366" r:id="rId33"/>
    <p:sldId id="305" r:id="rId34"/>
    <p:sldId id="372" r:id="rId35"/>
    <p:sldId id="268" r:id="rId36"/>
    <p:sldId id="369" r:id="rId37"/>
    <p:sldId id="304" r:id="rId38"/>
    <p:sldId id="279" r:id="rId39"/>
    <p:sldId id="333" r:id="rId40"/>
    <p:sldId id="364" r:id="rId41"/>
    <p:sldId id="347" r:id="rId42"/>
    <p:sldId id="272" r:id="rId43"/>
    <p:sldId id="257" r:id="rId44"/>
    <p:sldId id="337" r:id="rId45"/>
    <p:sldId id="300" r:id="rId46"/>
    <p:sldId id="338" r:id="rId47"/>
    <p:sldId id="286" r:id="rId48"/>
    <p:sldId id="335" r:id="rId49"/>
  </p:sldIdLst>
  <p:sldSz cx="12192000" cy="6858000"/>
  <p:notesSz cx="6858000" cy="9144000"/>
  <p:embeddedFontLst>
    <p:embeddedFont>
      <p:font typeface="Candara" panose="020E0502030303020204" pitchFamily="34" charset="0"/>
      <p:regular r:id="rId51"/>
      <p:bold r:id="rId52"/>
      <p:italic r:id="rId53"/>
      <p:boldItalic r:id="rId54"/>
    </p:embeddedFont>
    <p:embeddedFont>
      <p:font typeface="Helvetica Neue" panose="020B0604020202020204" charset="0"/>
      <p:regular r:id="rId55"/>
      <p:bold r:id="rId56"/>
      <p:italic r:id="rId57"/>
      <p:boldItalic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Source Sans Pro" panose="020B0604020202020204" charset="0"/>
      <p:regular r:id="rId63"/>
      <p:bold r:id="rId64"/>
      <p:italic r:id="rId65"/>
      <p:boldItalic r:id="rId66"/>
    </p:embeddedFont>
    <p:embeddedFont>
      <p:font typeface="Nunito" panose="020B0604020202020204" charset="0"/>
      <p:regular r:id="rId67"/>
      <p:bold r:id="rId68"/>
      <p:italic r:id="rId69"/>
      <p:boldItalic r:id="rId70"/>
    </p:embeddedFont>
    <p:embeddedFont>
      <p:font typeface="Verdana" panose="020B0604030504040204" pitchFamily="34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1DB3CE26-7720-47AC-892D-6DBC801597A8}">
          <p14:sldIdLst>
            <p14:sldId id="256"/>
            <p14:sldId id="258"/>
            <p14:sldId id="339"/>
            <p14:sldId id="353"/>
            <p14:sldId id="370"/>
            <p14:sldId id="340"/>
            <p14:sldId id="344"/>
            <p14:sldId id="345"/>
            <p14:sldId id="346"/>
            <p14:sldId id="326"/>
            <p14:sldId id="284"/>
            <p14:sldId id="281"/>
            <p14:sldId id="329"/>
            <p14:sldId id="283"/>
            <p14:sldId id="301"/>
            <p14:sldId id="368"/>
            <p14:sldId id="371"/>
          </p14:sldIdLst>
        </p14:section>
        <p14:section name="IDSS" id="{F2B4A801-1528-4423-B982-7CA3B900291F}">
          <p14:sldIdLst>
            <p14:sldId id="367"/>
            <p14:sldId id="362"/>
            <p14:sldId id="363"/>
            <p14:sldId id="267"/>
            <p14:sldId id="365"/>
            <p14:sldId id="366"/>
            <p14:sldId id="305"/>
            <p14:sldId id="372"/>
            <p14:sldId id="268"/>
            <p14:sldId id="369"/>
            <p14:sldId id="304"/>
            <p14:sldId id="279"/>
            <p14:sldId id="333"/>
            <p14:sldId id="364"/>
            <p14:sldId id="347"/>
            <p14:sldId id="272"/>
          </p14:sldIdLst>
        </p14:section>
        <p14:section name="Additional Slides" id="{15BD7FFA-28D4-494F-9F77-2B11D3C82843}">
          <p14:sldIdLst>
            <p14:sldId id="257"/>
            <p14:sldId id="337"/>
            <p14:sldId id="300"/>
            <p14:sldId id="338"/>
            <p14:sldId id="286"/>
            <p14:sldId id="335"/>
          </p14:sldIdLst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5" roundtripDataSignature="AMtx7mhaDDPn7CcLHEYkE3Vf+cv/CFSh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font" Target="fonts/font24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1.fntdata"/><Relationship Id="rId95" Type="http://customschemas.google.com/relationships/presentationmetadata" Target="meta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font" Target="fonts/font23.fntdata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.fntdata"/><Relationship Id="rId72" Type="http://schemas.openxmlformats.org/officeDocument/2006/relationships/font" Target="fonts/font22.fntdata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CWA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Heat</c:v>
                </c:pt>
                <c:pt idx="1">
                  <c:v>Storm Surge</c:v>
                </c:pt>
                <c:pt idx="2">
                  <c:v>Rip Currents</c:v>
                </c:pt>
                <c:pt idx="3">
                  <c:v>Flood</c:v>
                </c:pt>
                <c:pt idx="4">
                  <c:v>Tropical Winds</c:v>
                </c:pt>
                <c:pt idx="5">
                  <c:v>Winter Wx</c:v>
                </c:pt>
                <c:pt idx="6">
                  <c:v>High Winds</c:v>
                </c:pt>
                <c:pt idx="7">
                  <c:v>Cold</c:v>
                </c:pt>
                <c:pt idx="8">
                  <c:v>Tstm winds </c:v>
                </c:pt>
                <c:pt idx="9">
                  <c:v>Lightning</c:v>
                </c:pt>
                <c:pt idx="10">
                  <c:v>Marine Tstm winds</c:v>
                </c:pt>
                <c:pt idx="11">
                  <c:v>Tornado</c:v>
                </c:pt>
                <c:pt idx="12">
                  <c:v>High Surf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44</c:v>
                </c:pt>
                <c:pt idx="1">
                  <c:v>41</c:v>
                </c:pt>
                <c:pt idx="2">
                  <c:v>41</c:v>
                </c:pt>
                <c:pt idx="3">
                  <c:v>35</c:v>
                </c:pt>
                <c:pt idx="4">
                  <c:v>25</c:v>
                </c:pt>
                <c:pt idx="5">
                  <c:v>18</c:v>
                </c:pt>
                <c:pt idx="6">
                  <c:v>15</c:v>
                </c:pt>
                <c:pt idx="7">
                  <c:v>14</c:v>
                </c:pt>
                <c:pt idx="8">
                  <c:v>12</c:v>
                </c:pt>
                <c:pt idx="9">
                  <c:v>6</c:v>
                </c:pt>
                <c:pt idx="10">
                  <c:v>4</c:v>
                </c:pt>
                <c:pt idx="11">
                  <c:v>2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31-47D3-9636-62BCCC5A78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9513184"/>
        <c:axId val="169504656"/>
      </c:barChart>
      <c:catAx>
        <c:axId val="16951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504656"/>
        <c:crosses val="autoZero"/>
        <c:auto val="1"/>
        <c:lblAlgn val="ctr"/>
        <c:lblOffset val="100"/>
        <c:noMultiLvlLbl val="0"/>
      </c:catAx>
      <c:valAx>
        <c:axId val="169504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513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0.26673</cdr:x>
      <cdr:y>0.79292</cdr:y>
    </cdr:from>
    <cdr:to>
      <cdr:x>0.32895</cdr:x>
      <cdr:y>0.88545</cdr:y>
    </cdr:to>
    <cdr:sp macro="" textlink="">
      <cdr:nvSpPr>
        <cdr:cNvPr id="6" name="Rounded Rectangle 5"/>
        <cdr:cNvSpPr/>
      </cdr:nvSpPr>
      <cdr:spPr>
        <a:xfrm xmlns:a="http://schemas.openxmlformats.org/drawingml/2006/main">
          <a:off x="2138797" y="3834378"/>
          <a:ext cx="498895" cy="447454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25400" cap="flat">
          <a:solidFill>
            <a:srgbClr val="FF0000"/>
          </a:solidFill>
          <a:prstDash val="solid"/>
          <a:round/>
        </a:ln>
        <a:effectLst xmlns:a="http://schemas.openxmlformats.org/drawingml/2006/main">
          <a:outerShdw blurRad="38100" dist="23000" dir="5400000" rotWithShape="0">
            <a:srgbClr val="000000">
              <a:alpha val="35000"/>
            </a:srgbClr>
          </a:outerShdw>
        </a:effectLst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="horz" wrap="square" lIns="45719" tIns="45719" rIns="45719" bIns="45719" numCol="1" spcCol="38100" rtlCol="0" anchor="ctr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hangingPunct="0"/>
          <a:endParaRPr lang="en-US">
            <a:solidFill>
              <a:srgbClr val="000000"/>
            </a:solidFill>
            <a:sym typeface="Calibri"/>
          </a:endParaRPr>
        </a:p>
      </cdr:txBody>
    </cdr:sp>
  </cdr:relSizeAnchor>
  <cdr:relSizeAnchor xmlns:cdr="http://schemas.openxmlformats.org/drawingml/2006/chartDrawing">
    <cdr:from>
      <cdr:x>0.33885</cdr:x>
      <cdr:y>0.79293</cdr:y>
    </cdr:from>
    <cdr:to>
      <cdr:x>0.40107</cdr:x>
      <cdr:y>0.88546</cdr:y>
    </cdr:to>
    <cdr:sp macro="" textlink="">
      <cdr:nvSpPr>
        <cdr:cNvPr id="4" name="Rounded Rectangle 3"/>
        <cdr:cNvSpPr/>
      </cdr:nvSpPr>
      <cdr:spPr>
        <a:xfrm xmlns:a="http://schemas.openxmlformats.org/drawingml/2006/main">
          <a:off x="2717135" y="3834403"/>
          <a:ext cx="498917" cy="447454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25400" cap="flat">
          <a:solidFill>
            <a:srgbClr val="FF0000"/>
          </a:solidFill>
          <a:prstDash val="solid"/>
          <a:round/>
        </a:ln>
        <a:effectLst xmlns:a="http://schemas.openxmlformats.org/drawingml/2006/main">
          <a:outerShdw blurRad="38100" dist="23000" dir="5400000" rotWithShape="0">
            <a:srgbClr val="000000">
              <a:alpha val="35000"/>
            </a:srgbClr>
          </a:outerShdw>
        </a:effectLst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="horz" wrap="square" lIns="45719" tIns="45719" rIns="45719" bIns="45719" numCol="1" spcCol="38100" rtlCol="0" anchor="ctr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hangingPunct="0"/>
          <a:endParaRPr lang="en-US">
            <a:solidFill>
              <a:srgbClr val="000000"/>
            </a:solidFill>
            <a:sym typeface="Calibri"/>
          </a:endParaRPr>
        </a:p>
      </cdr:txBody>
    </cdr:sp>
  </cdr:relSizeAnchor>
  <cdr:relSizeAnchor xmlns:cdr="http://schemas.openxmlformats.org/drawingml/2006/chartDrawing">
    <cdr:from>
      <cdr:x>0.19083</cdr:x>
      <cdr:y>0.79292</cdr:y>
    </cdr:from>
    <cdr:to>
      <cdr:x>0.26096</cdr:x>
      <cdr:y>0.88545</cdr:y>
    </cdr:to>
    <cdr:sp macro="" textlink="">
      <cdr:nvSpPr>
        <cdr:cNvPr id="5" name="Rounded Rectangle 4"/>
        <cdr:cNvSpPr/>
      </cdr:nvSpPr>
      <cdr:spPr>
        <a:xfrm xmlns:a="http://schemas.openxmlformats.org/drawingml/2006/main">
          <a:off x="1530175" y="3834400"/>
          <a:ext cx="562395" cy="447454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25400" cap="flat">
          <a:solidFill>
            <a:srgbClr val="FF0000"/>
          </a:solidFill>
          <a:prstDash val="solid"/>
          <a:round/>
        </a:ln>
        <a:effectLst xmlns:a="http://schemas.openxmlformats.org/drawingml/2006/main">
          <a:outerShdw blurRad="38100" dist="23000" dir="5400000" rotWithShape="0">
            <a:srgbClr val="000000">
              <a:alpha val="35000"/>
            </a:srgbClr>
          </a:outerShdw>
        </a:effectLst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="horz" wrap="square" lIns="45719" tIns="45719" rIns="45719" bIns="45719" numCol="1" spcCol="38100" rtlCol="0" anchor="ctr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hangingPunct="0"/>
          <a:endParaRPr lang="en-US">
            <a:solidFill>
              <a:srgbClr val="000000"/>
            </a:solidFill>
            <a:sym typeface="Calibri"/>
          </a:endParaRPr>
        </a:p>
      </cdr:txBody>
    </cdr:sp>
  </cdr:relSizeAnchor>
  <cdr:relSizeAnchor xmlns:cdr="http://schemas.openxmlformats.org/drawingml/2006/chartDrawing">
    <cdr:from>
      <cdr:x>0.05373</cdr:x>
      <cdr:y>0.79293</cdr:y>
    </cdr:from>
    <cdr:to>
      <cdr:x>0.11595</cdr:x>
      <cdr:y>0.88546</cdr:y>
    </cdr:to>
    <cdr:sp macro="" textlink="">
      <cdr:nvSpPr>
        <cdr:cNvPr id="7" name="Rounded Rectangle 6"/>
        <cdr:cNvSpPr/>
      </cdr:nvSpPr>
      <cdr:spPr>
        <a:xfrm xmlns:a="http://schemas.openxmlformats.org/drawingml/2006/main">
          <a:off x="430823" y="3834403"/>
          <a:ext cx="498916" cy="447454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25400" cap="flat">
          <a:solidFill>
            <a:schemeClr val="accent1"/>
          </a:solidFill>
          <a:prstDash val="solid"/>
          <a:round/>
        </a:ln>
        <a:effectLst xmlns:a="http://schemas.openxmlformats.org/drawingml/2006/main">
          <a:outerShdw blurRad="38100" dist="23000" dir="5400000" rotWithShape="0">
            <a:srgbClr val="000000">
              <a:alpha val="35000"/>
            </a:srgbClr>
          </a:outerShdw>
        </a:effectLst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="horz" wrap="square" lIns="45719" tIns="45719" rIns="45719" bIns="45719" numCol="1" spcCol="38100" rtlCol="0" anchor="ctr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hangingPunct="0"/>
          <a:endParaRPr lang="en-US">
            <a:solidFill>
              <a:srgbClr val="000000"/>
            </a:solidFill>
            <a:sym typeface="Calibri"/>
          </a:endParaRPr>
        </a:p>
      </cdr:txBody>
    </cdr:sp>
  </cdr:relSizeAnchor>
  <cdr:relSizeAnchor xmlns:cdr="http://schemas.openxmlformats.org/drawingml/2006/chartDrawing">
    <cdr:from>
      <cdr:x>0.11797</cdr:x>
      <cdr:y>0.79292</cdr:y>
    </cdr:from>
    <cdr:to>
      <cdr:x>0.1881</cdr:x>
      <cdr:y>0.88545</cdr:y>
    </cdr:to>
    <cdr:sp macro="" textlink="">
      <cdr:nvSpPr>
        <cdr:cNvPr id="8" name="Rounded Rectangle 7"/>
        <cdr:cNvSpPr/>
      </cdr:nvSpPr>
      <cdr:spPr>
        <a:xfrm xmlns:a="http://schemas.openxmlformats.org/drawingml/2006/main">
          <a:off x="945987" y="3834378"/>
          <a:ext cx="562343" cy="447454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25400" cap="flat">
          <a:solidFill>
            <a:srgbClr val="FF0000"/>
          </a:solidFill>
          <a:prstDash val="solid"/>
          <a:round/>
        </a:ln>
        <a:effectLst xmlns:a="http://schemas.openxmlformats.org/drawingml/2006/main">
          <a:outerShdw blurRad="38100" dist="23000" dir="5400000" rotWithShape="0">
            <a:srgbClr val="000000">
              <a:alpha val="35000"/>
            </a:srgbClr>
          </a:outerShdw>
        </a:effectLst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="horz" wrap="square" lIns="45719" tIns="45719" rIns="45719" bIns="45719" numCol="1" spcCol="38100" rtlCol="0" anchor="ctr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hangingPunct="0"/>
          <a:endParaRPr lang="en-US">
            <a:solidFill>
              <a:srgbClr val="000000"/>
            </a:solidFill>
            <a:sym typeface="Calibri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a37e514c3c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a37e514c3c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4845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38:notes"/>
          <p:cNvSpPr txBox="1">
            <a:spLocks noGrp="1"/>
          </p:cNvSpPr>
          <p:nvPr>
            <p:ph type="body" idx="1"/>
          </p:nvPr>
        </p:nvSpPr>
        <p:spPr>
          <a:xfrm>
            <a:off x="693738" y="4386263"/>
            <a:ext cx="5546700" cy="4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92150"/>
            <a:ext cx="6153150" cy="3462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5257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4326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1737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56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6027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069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531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4404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3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5754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02804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7" name="Google Shape;99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NV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9606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34ebd9093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742950"/>
            <a:ext cx="6611938" cy="3719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34ebd90931_0_24:notes"/>
          <p:cNvSpPr txBox="1">
            <a:spLocks noGrp="1"/>
          </p:cNvSpPr>
          <p:nvPr>
            <p:ph type="body" idx="1"/>
          </p:nvPr>
        </p:nvSpPr>
        <p:spPr>
          <a:xfrm>
            <a:off x="736092" y="4710176"/>
            <a:ext cx="5888736" cy="4462272"/>
          </a:xfrm>
          <a:prstGeom prst="rect">
            <a:avLst/>
          </a:prstGeom>
        </p:spPr>
        <p:txBody>
          <a:bodyPr spcFirstLastPara="1" wrap="square" lIns="98482" tIns="98482" rIns="98482" bIns="98482" anchor="t" anchorCtr="0">
            <a:noAutofit/>
          </a:bodyPr>
          <a:lstStyle/>
          <a:p>
            <a:endParaRPr/>
          </a:p>
        </p:txBody>
      </p:sp>
      <p:sp>
        <p:nvSpPr>
          <p:cNvPr id="997" name="Google Shape;997;g34ebd90931_0_24:notes"/>
          <p:cNvSpPr txBox="1">
            <a:spLocks noGrp="1"/>
          </p:cNvSpPr>
          <p:nvPr>
            <p:ph type="sldNum" idx="12"/>
          </p:nvPr>
        </p:nvSpPr>
        <p:spPr>
          <a:xfrm>
            <a:off x="4169485" y="9418631"/>
            <a:ext cx="3189732" cy="495808"/>
          </a:xfrm>
          <a:prstGeom prst="rect">
            <a:avLst/>
          </a:prstGeom>
        </p:spPr>
        <p:txBody>
          <a:bodyPr spcFirstLastPara="1" wrap="square" lIns="98482" tIns="49227" rIns="98482" bIns="49227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6862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0" name="Google Shape;23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>
                <a:latin typeface="Calibri"/>
                <a:ea typeface="Calibri"/>
                <a:cs typeface="Calibri"/>
                <a:sym typeface="Calibri"/>
              </a:rPr>
              <a:t>FINAL SLIDE - </a:t>
            </a:r>
            <a:r>
              <a:rPr lang="en-US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(MANDATORY)</a:t>
            </a:r>
            <a:endParaRPr sz="105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If it is </a:t>
            </a:r>
            <a:r>
              <a:rPr lang="en-US" b="1" i="1"/>
              <a:t>NOT</a:t>
            </a:r>
            <a:r>
              <a:rPr lang="en-US"/>
              <a:t> your final briefing, then make sure the Approximate time of the next briefing is filled out (ONLY USE the hour, not the minutes - i.e. 12 or 3), along with whether it will be “Today” or “Tomorrow”. Also make sure to select the Next Briefing Method.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If it </a:t>
            </a:r>
            <a:r>
              <a:rPr lang="en-US" b="1" i="1"/>
              <a:t>IS</a:t>
            </a:r>
            <a:r>
              <a:rPr lang="en-US"/>
              <a:t> your final briefing, select only the “Final Briefing” option and leave everything else blank.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>
                <a:latin typeface="Calibri"/>
                <a:ea typeface="Calibri"/>
                <a:cs typeface="Calibri"/>
                <a:sym typeface="Calibri"/>
              </a:rPr>
              <a:t>HIDE UNNECESSARY SLIDES</a:t>
            </a:r>
            <a:endParaRPr sz="105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Once you have finished running through the GUI, hide any slides you dont want in the PowerPoint presentation.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>
                <a:latin typeface="Calibri"/>
                <a:ea typeface="Calibri"/>
                <a:cs typeface="Calibri"/>
                <a:sym typeface="Calibri"/>
              </a:rPr>
              <a:t>SAVE AND ARCHIVE</a:t>
            </a:r>
            <a:endParaRPr sz="105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 </a:t>
            </a:r>
            <a:r>
              <a:rPr lang="en-US" b="1" i="1"/>
              <a:t>SAVE and ARCHIVE</a:t>
            </a:r>
            <a:r>
              <a:rPr lang="en-US"/>
              <a:t> the entire briefing packet: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b="1"/>
              <a:t>Click the “Save and Archive PPT and PDF Files” button under the “Custom Templates” tab. </a:t>
            </a:r>
            <a:r>
              <a:rPr lang="en-US"/>
              <a:t>This will save a .pdf file and a .pptm file to our default folder location.  </a:t>
            </a:r>
            <a:endParaRPr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/>
              <a:t>Y:\Weather Briefing\yyyy Briefings\ddmmmyyyy-#</a:t>
            </a:r>
            <a:r>
              <a:rPr lang="en-US"/>
              <a:t>, where “yyyy” is the current year on the day it is saved and the “#” refers to the number of files saved on that day. An example: …\2018 Briefings\09Feb2018-1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vision going forward: To Build a Weather-Ready Nation where society is prepared for and responds to Weather-Dependent events</a:t>
            </a:r>
            <a:endParaRPr/>
          </a:p>
        </p:txBody>
      </p:sp>
      <p:sp>
        <p:nvSpPr>
          <p:cNvPr id="60" name="Google Shape;6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34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36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6" name="Google Shape;6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700088"/>
            <a:ext cx="6203950" cy="34909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7" name="Google Shape;687;p4:notes"/>
          <p:cNvSpPr txBox="1">
            <a:spLocks noGrp="1"/>
          </p:cNvSpPr>
          <p:nvPr>
            <p:ph type="body" idx="1"/>
          </p:nvPr>
        </p:nvSpPr>
        <p:spPr>
          <a:xfrm>
            <a:off x="935038" y="4422775"/>
            <a:ext cx="5146675" cy="4186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1814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6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 New Roman"/>
                <a:buNone/>
                <a:tabLst/>
                <a:defRPr/>
              </a:pPr>
              <a:t>37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1" name="Google Shape;7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2" name="Google Shape;702;p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7275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69E42-1524-43E7-9C9E-BA2BD8DDE1C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2312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a37e514c3c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a37e514c3c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45965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54a8e4798b_0_8:notes"/>
          <p:cNvSpPr txBox="1">
            <a:spLocks noGrp="1"/>
          </p:cNvSpPr>
          <p:nvPr>
            <p:ph type="body" idx="1"/>
          </p:nvPr>
        </p:nvSpPr>
        <p:spPr>
          <a:xfrm>
            <a:off x="728425" y="4678681"/>
            <a:ext cx="5824035" cy="4431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spcBef>
                <a:spcPts val="381"/>
              </a:spcBef>
              <a:buClr>
                <a:srgbClr val="000000"/>
              </a:buClr>
              <a:buSzPts val="1400"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g54a8e4798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738188"/>
            <a:ext cx="6564313" cy="3692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36199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2" name="Google Shape;842;p1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vision going forward: To Build a Weather-Ready Nation where society is prepared for and responds to Weather-Dependent events</a:t>
            </a:r>
            <a:endParaRPr/>
          </a:p>
        </p:txBody>
      </p:sp>
      <p:sp>
        <p:nvSpPr>
          <p:cNvPr id="843" name="Google Shape;843;p18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06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5408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a37e514c3c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a37e514c3c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564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a37e514c3c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a37e514c3c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2465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a37e514c3c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a37e514c3c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Hazardous Weather Event Briefing Template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77884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a37e514c3c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a37e514c3c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Hazardous Weather Event Briefing Template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8267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6"/>
          <p:cNvSpPr txBox="1">
            <a:spLocks noGrp="1"/>
          </p:cNvSpPr>
          <p:nvPr>
            <p:ph type="title"/>
          </p:nvPr>
        </p:nvSpPr>
        <p:spPr>
          <a:xfrm>
            <a:off x="3288029" y="198246"/>
            <a:ext cx="5615940" cy="69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body" idx="1"/>
          </p:nvPr>
        </p:nvSpPr>
        <p:spPr>
          <a:xfrm>
            <a:off x="460502" y="1808226"/>
            <a:ext cx="11270995" cy="3318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ftr" idx="11"/>
          </p:nvPr>
        </p:nvSpPr>
        <p:spPr>
          <a:xfrm>
            <a:off x="4041775" y="6443907"/>
            <a:ext cx="4029709" cy="30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11704319" y="6601459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3333"/>
              </a:lnSpc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l">
              <a:lnSpc>
                <a:spcPct val="103333"/>
              </a:lnSpc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l">
              <a:lnSpc>
                <a:spcPct val="103333"/>
              </a:lnSpc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l">
              <a:lnSpc>
                <a:spcPct val="103333"/>
              </a:lnSpc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l">
              <a:lnSpc>
                <a:spcPct val="103333"/>
              </a:lnSpc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l">
              <a:lnSpc>
                <a:spcPct val="103333"/>
              </a:lnSpc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l">
              <a:lnSpc>
                <a:spcPct val="103333"/>
              </a:lnSpc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l">
              <a:lnSpc>
                <a:spcPct val="103333"/>
              </a:lnSpc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l">
              <a:lnSpc>
                <a:spcPct val="103333"/>
              </a:lnSpc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5"/>
          <p:cNvSpPr txBox="1">
            <a:spLocks noGrp="1"/>
          </p:cNvSpPr>
          <p:nvPr>
            <p:ph type="title"/>
          </p:nvPr>
        </p:nvSpPr>
        <p:spPr>
          <a:xfrm>
            <a:off x="1971549" y="97282"/>
            <a:ext cx="824890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5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5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5"/>
          <p:cNvSpPr txBox="1">
            <a:spLocks noGrp="1"/>
          </p:cNvSpPr>
          <p:nvPr>
            <p:ph type="sldNum" idx="12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7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6"/>
          <p:cNvSpPr/>
          <p:nvPr/>
        </p:nvSpPr>
        <p:spPr>
          <a:xfrm>
            <a:off x="1" y="0"/>
            <a:ext cx="8174567" cy="6172200"/>
          </a:xfrm>
          <a:custGeom>
            <a:avLst/>
            <a:gdLst/>
            <a:ahLst/>
            <a:cxnLst/>
            <a:rect l="l" t="t" r="r" b="b"/>
            <a:pathLst>
              <a:path w="6130925" h="6172200" extrusionOk="0">
                <a:moveTo>
                  <a:pt x="725487" y="0"/>
                </a:moveTo>
                <a:lnTo>
                  <a:pt x="0" y="0"/>
                </a:lnTo>
                <a:lnTo>
                  <a:pt x="0" y="763524"/>
                </a:lnTo>
                <a:lnTo>
                  <a:pt x="5387975" y="6172200"/>
                </a:lnTo>
                <a:lnTo>
                  <a:pt x="6130925" y="5426075"/>
                </a:lnTo>
                <a:lnTo>
                  <a:pt x="725487" y="0"/>
                </a:lnTo>
                <a:close/>
              </a:path>
            </a:pathLst>
          </a:custGeom>
          <a:solidFill>
            <a:srgbClr val="0066FF">
              <a:alpha val="49803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76"/>
          <p:cNvSpPr/>
          <p:nvPr/>
        </p:nvSpPr>
        <p:spPr>
          <a:xfrm>
            <a:off x="1820334" y="1"/>
            <a:ext cx="7182273" cy="5114925"/>
          </a:xfrm>
          <a:custGeom>
            <a:avLst/>
            <a:gdLst/>
            <a:ahLst/>
            <a:cxnLst/>
            <a:rect l="l" t="t" r="r" b="b"/>
            <a:pathLst>
              <a:path w="5386705" h="5114925" extrusionOk="0">
                <a:moveTo>
                  <a:pt x="587375" y="0"/>
                </a:moveTo>
                <a:lnTo>
                  <a:pt x="0" y="0"/>
                </a:lnTo>
                <a:lnTo>
                  <a:pt x="5092700" y="5114925"/>
                </a:lnTo>
                <a:lnTo>
                  <a:pt x="5386324" y="4819650"/>
                </a:lnTo>
                <a:lnTo>
                  <a:pt x="587375" y="0"/>
                </a:lnTo>
                <a:close/>
              </a:path>
            </a:pathLst>
          </a:custGeom>
          <a:solidFill>
            <a:srgbClr val="0066FF">
              <a:alpha val="49803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76"/>
          <p:cNvSpPr/>
          <p:nvPr/>
        </p:nvSpPr>
        <p:spPr>
          <a:xfrm>
            <a:off x="4629236" y="1"/>
            <a:ext cx="6049433" cy="4056379"/>
          </a:xfrm>
          <a:custGeom>
            <a:avLst/>
            <a:gdLst/>
            <a:ahLst/>
            <a:cxnLst/>
            <a:rect l="l" t="t" r="r" b="b"/>
            <a:pathLst>
              <a:path w="4537075" h="4056379" extrusionOk="0">
                <a:moveTo>
                  <a:pt x="1000125" y="0"/>
                </a:moveTo>
                <a:lnTo>
                  <a:pt x="0" y="0"/>
                </a:lnTo>
                <a:lnTo>
                  <a:pt x="4036949" y="4055999"/>
                </a:lnTo>
                <a:lnTo>
                  <a:pt x="4537075" y="3552825"/>
                </a:lnTo>
                <a:lnTo>
                  <a:pt x="1000125" y="0"/>
                </a:lnTo>
                <a:close/>
              </a:path>
            </a:pathLst>
          </a:custGeom>
          <a:solidFill>
            <a:srgbClr val="0066FF">
              <a:alpha val="49803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76"/>
          <p:cNvSpPr/>
          <p:nvPr/>
        </p:nvSpPr>
        <p:spPr>
          <a:xfrm>
            <a:off x="6466502" y="0"/>
            <a:ext cx="4837005" cy="3365500"/>
          </a:xfrm>
          <a:custGeom>
            <a:avLst/>
            <a:gdLst/>
            <a:ahLst/>
            <a:cxnLst/>
            <a:rect l="l" t="t" r="r" b="b"/>
            <a:pathLst>
              <a:path w="3627754" h="3365500" extrusionOk="0">
                <a:moveTo>
                  <a:pt x="552450" y="0"/>
                </a:moveTo>
                <a:lnTo>
                  <a:pt x="0" y="0"/>
                </a:lnTo>
                <a:lnTo>
                  <a:pt x="3351149" y="3365500"/>
                </a:lnTo>
                <a:lnTo>
                  <a:pt x="3627374" y="3087624"/>
                </a:lnTo>
                <a:lnTo>
                  <a:pt x="552450" y="0"/>
                </a:lnTo>
                <a:close/>
              </a:path>
            </a:pathLst>
          </a:custGeom>
          <a:solidFill>
            <a:srgbClr val="0066FF">
              <a:alpha val="49803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6"/>
          <p:cNvSpPr txBox="1">
            <a:spLocks noGrp="1"/>
          </p:cNvSpPr>
          <p:nvPr>
            <p:ph type="sldNum" idx="12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02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5"/>
          <p:cNvSpPr txBox="1">
            <a:spLocks noGrp="1"/>
          </p:cNvSpPr>
          <p:nvPr>
            <p:ph type="title"/>
          </p:nvPr>
        </p:nvSpPr>
        <p:spPr>
          <a:xfrm>
            <a:off x="19304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5"/>
          <p:cNvSpPr txBox="1">
            <a:spLocks noGrp="1"/>
          </p:cNvSpPr>
          <p:nvPr>
            <p:ph type="body" idx="1"/>
          </p:nvPr>
        </p:nvSpPr>
        <p:spPr>
          <a:xfrm>
            <a:off x="914400" y="1676400"/>
            <a:ext cx="103632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6" name="Google Shape;76;p45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5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5"/>
          <p:cNvSpPr txBox="1">
            <a:spLocks noGrp="1"/>
          </p:cNvSpPr>
          <p:nvPr>
            <p:ph type="sldNum" idx="12"/>
          </p:nvPr>
        </p:nvSpPr>
        <p:spPr>
          <a:xfrm>
            <a:off x="944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76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9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1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1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1"/>
          <p:cNvSpPr txBox="1">
            <a:spLocks noGrp="1"/>
          </p:cNvSpPr>
          <p:nvPr>
            <p:ph type="sldNum" idx="12"/>
          </p:nvPr>
        </p:nvSpPr>
        <p:spPr>
          <a:xfrm>
            <a:off x="944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21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2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92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88" name="Google Shape;88;p92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92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92"/>
          <p:cNvSpPr txBox="1">
            <a:spLocks noGrp="1"/>
          </p:cNvSpPr>
          <p:nvPr>
            <p:ph type="sldNum" idx="12"/>
          </p:nvPr>
        </p:nvSpPr>
        <p:spPr>
          <a:xfrm>
            <a:off x="944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11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3"/>
          <p:cNvSpPr txBox="1">
            <a:spLocks noGrp="1"/>
          </p:cNvSpPr>
          <p:nvPr>
            <p:ph type="title"/>
          </p:nvPr>
        </p:nvSpPr>
        <p:spPr>
          <a:xfrm>
            <a:off x="19304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93"/>
          <p:cNvSpPr txBox="1">
            <a:spLocks noGrp="1"/>
          </p:cNvSpPr>
          <p:nvPr>
            <p:ph type="body" idx="1"/>
          </p:nvPr>
        </p:nvSpPr>
        <p:spPr>
          <a:xfrm>
            <a:off x="914400" y="1676400"/>
            <a:ext cx="50800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94" name="Google Shape;94;p93"/>
          <p:cNvSpPr txBox="1">
            <a:spLocks noGrp="1"/>
          </p:cNvSpPr>
          <p:nvPr>
            <p:ph type="body" idx="2"/>
          </p:nvPr>
        </p:nvSpPr>
        <p:spPr>
          <a:xfrm>
            <a:off x="6197600" y="1676400"/>
            <a:ext cx="50800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95" name="Google Shape;95;p93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93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93"/>
          <p:cNvSpPr txBox="1">
            <a:spLocks noGrp="1"/>
          </p:cNvSpPr>
          <p:nvPr>
            <p:ph type="sldNum" idx="12"/>
          </p:nvPr>
        </p:nvSpPr>
        <p:spPr>
          <a:xfrm>
            <a:off x="944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36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94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01" name="Google Shape;101;p94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02" name="Google Shape;102;p94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03" name="Google Shape;103;p94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04" name="Google Shape;104;p94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94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94"/>
          <p:cNvSpPr txBox="1">
            <a:spLocks noGrp="1"/>
          </p:cNvSpPr>
          <p:nvPr>
            <p:ph type="sldNum" idx="12"/>
          </p:nvPr>
        </p:nvSpPr>
        <p:spPr>
          <a:xfrm>
            <a:off x="944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19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5"/>
          <p:cNvSpPr txBox="1">
            <a:spLocks noGrp="1"/>
          </p:cNvSpPr>
          <p:nvPr>
            <p:ph type="title"/>
          </p:nvPr>
        </p:nvSpPr>
        <p:spPr>
          <a:xfrm>
            <a:off x="19304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95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95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95"/>
          <p:cNvSpPr txBox="1">
            <a:spLocks noGrp="1"/>
          </p:cNvSpPr>
          <p:nvPr>
            <p:ph type="sldNum" idx="12"/>
          </p:nvPr>
        </p:nvSpPr>
        <p:spPr>
          <a:xfrm>
            <a:off x="944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91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96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6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15" name="Google Shape;115;p96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16" name="Google Shape;116;p96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96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96"/>
          <p:cNvSpPr txBox="1">
            <a:spLocks noGrp="1"/>
          </p:cNvSpPr>
          <p:nvPr>
            <p:ph type="sldNum" idx="12"/>
          </p:nvPr>
        </p:nvSpPr>
        <p:spPr>
          <a:xfrm>
            <a:off x="944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14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7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97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97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97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97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97"/>
          <p:cNvSpPr txBox="1">
            <a:spLocks noGrp="1"/>
          </p:cNvSpPr>
          <p:nvPr>
            <p:ph type="sldNum" idx="12"/>
          </p:nvPr>
        </p:nvSpPr>
        <p:spPr>
          <a:xfrm>
            <a:off x="944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78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ftr" idx="11"/>
          </p:nvPr>
        </p:nvSpPr>
        <p:spPr>
          <a:xfrm>
            <a:off x="4041775" y="6443907"/>
            <a:ext cx="4029709" cy="30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sldNum" idx="12"/>
          </p:nvPr>
        </p:nvSpPr>
        <p:spPr>
          <a:xfrm>
            <a:off x="11704319" y="6601459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8"/>
          <p:cNvSpPr txBox="1">
            <a:spLocks noGrp="1"/>
          </p:cNvSpPr>
          <p:nvPr>
            <p:ph type="title"/>
          </p:nvPr>
        </p:nvSpPr>
        <p:spPr>
          <a:xfrm>
            <a:off x="19304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98"/>
          <p:cNvSpPr txBox="1">
            <a:spLocks noGrp="1"/>
          </p:cNvSpPr>
          <p:nvPr>
            <p:ph type="body" idx="1"/>
          </p:nvPr>
        </p:nvSpPr>
        <p:spPr>
          <a:xfrm rot="5400000">
            <a:off x="3886200" y="-1295400"/>
            <a:ext cx="4419600" cy="103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9" name="Google Shape;129;p98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8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8"/>
          <p:cNvSpPr txBox="1">
            <a:spLocks noGrp="1"/>
          </p:cNvSpPr>
          <p:nvPr>
            <p:ph type="sldNum" idx="12"/>
          </p:nvPr>
        </p:nvSpPr>
        <p:spPr>
          <a:xfrm>
            <a:off x="944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67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9"/>
          <p:cNvSpPr txBox="1">
            <a:spLocks noGrp="1"/>
          </p:cNvSpPr>
          <p:nvPr>
            <p:ph type="title"/>
          </p:nvPr>
        </p:nvSpPr>
        <p:spPr>
          <a:xfrm rot="5400000">
            <a:off x="7048500" y="1866900"/>
            <a:ext cx="5867400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99"/>
          <p:cNvSpPr txBox="1">
            <a:spLocks noGrp="1"/>
          </p:cNvSpPr>
          <p:nvPr>
            <p:ph type="body" idx="1"/>
          </p:nvPr>
        </p:nvSpPr>
        <p:spPr>
          <a:xfrm rot="5400000">
            <a:off x="1765300" y="-622300"/>
            <a:ext cx="5867400" cy="75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5" name="Google Shape;135;p99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99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99"/>
          <p:cNvSpPr txBox="1">
            <a:spLocks noGrp="1"/>
          </p:cNvSpPr>
          <p:nvPr>
            <p:ph type="sldNum" idx="12"/>
          </p:nvPr>
        </p:nvSpPr>
        <p:spPr>
          <a:xfrm>
            <a:off x="944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75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 type="tbl">
  <p:cSld name="Title and Table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0"/>
          <p:cNvSpPr txBox="1">
            <a:spLocks noGrp="1"/>
          </p:cNvSpPr>
          <p:nvPr>
            <p:ph type="title"/>
          </p:nvPr>
        </p:nvSpPr>
        <p:spPr>
          <a:xfrm>
            <a:off x="19304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0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00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00"/>
          <p:cNvSpPr txBox="1">
            <a:spLocks noGrp="1"/>
          </p:cNvSpPr>
          <p:nvPr>
            <p:ph type="sldNum" idx="12"/>
          </p:nvPr>
        </p:nvSpPr>
        <p:spPr>
          <a:xfrm>
            <a:off x="944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26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2 Content" type="txAndTwoObj">
  <p:cSld name="Title, Text, and 2 Conten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1"/>
          <p:cNvSpPr txBox="1">
            <a:spLocks noGrp="1"/>
          </p:cNvSpPr>
          <p:nvPr>
            <p:ph type="title"/>
          </p:nvPr>
        </p:nvSpPr>
        <p:spPr>
          <a:xfrm>
            <a:off x="19304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01"/>
          <p:cNvSpPr txBox="1">
            <a:spLocks noGrp="1"/>
          </p:cNvSpPr>
          <p:nvPr>
            <p:ph type="body" idx="1"/>
          </p:nvPr>
        </p:nvSpPr>
        <p:spPr>
          <a:xfrm>
            <a:off x="914400" y="1676400"/>
            <a:ext cx="50800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6" name="Google Shape;146;p101"/>
          <p:cNvSpPr txBox="1">
            <a:spLocks noGrp="1"/>
          </p:cNvSpPr>
          <p:nvPr>
            <p:ph type="body" idx="2"/>
          </p:nvPr>
        </p:nvSpPr>
        <p:spPr>
          <a:xfrm>
            <a:off x="6197600" y="1676400"/>
            <a:ext cx="50800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7" name="Google Shape;147;p101"/>
          <p:cNvSpPr txBox="1">
            <a:spLocks noGrp="1"/>
          </p:cNvSpPr>
          <p:nvPr>
            <p:ph type="body" idx="3"/>
          </p:nvPr>
        </p:nvSpPr>
        <p:spPr>
          <a:xfrm>
            <a:off x="6197600" y="3962400"/>
            <a:ext cx="50800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8" name="Google Shape;148;p101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01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01"/>
          <p:cNvSpPr txBox="1">
            <a:spLocks noGrp="1"/>
          </p:cNvSpPr>
          <p:nvPr>
            <p:ph type="sldNum" idx="12"/>
          </p:nvPr>
        </p:nvSpPr>
        <p:spPr>
          <a:xfrm>
            <a:off x="944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91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ntent" type="fourObj">
  <p:cSld name="Title and 4 Conten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2"/>
          <p:cNvSpPr txBox="1">
            <a:spLocks noGrp="1"/>
          </p:cNvSpPr>
          <p:nvPr>
            <p:ph type="title"/>
          </p:nvPr>
        </p:nvSpPr>
        <p:spPr>
          <a:xfrm>
            <a:off x="19304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2"/>
          <p:cNvSpPr txBox="1">
            <a:spLocks noGrp="1"/>
          </p:cNvSpPr>
          <p:nvPr>
            <p:ph type="body" idx="1"/>
          </p:nvPr>
        </p:nvSpPr>
        <p:spPr>
          <a:xfrm>
            <a:off x="914400" y="1676400"/>
            <a:ext cx="50800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4" name="Google Shape;154;p102"/>
          <p:cNvSpPr txBox="1">
            <a:spLocks noGrp="1"/>
          </p:cNvSpPr>
          <p:nvPr>
            <p:ph type="body" idx="2"/>
          </p:nvPr>
        </p:nvSpPr>
        <p:spPr>
          <a:xfrm>
            <a:off x="6197600" y="1676400"/>
            <a:ext cx="50800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5" name="Google Shape;155;p102"/>
          <p:cNvSpPr txBox="1">
            <a:spLocks noGrp="1"/>
          </p:cNvSpPr>
          <p:nvPr>
            <p:ph type="body" idx="3"/>
          </p:nvPr>
        </p:nvSpPr>
        <p:spPr>
          <a:xfrm>
            <a:off x="914400" y="3962400"/>
            <a:ext cx="50800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6" name="Google Shape;156;p102"/>
          <p:cNvSpPr txBox="1">
            <a:spLocks noGrp="1"/>
          </p:cNvSpPr>
          <p:nvPr>
            <p:ph type="body" idx="4"/>
          </p:nvPr>
        </p:nvSpPr>
        <p:spPr>
          <a:xfrm>
            <a:off x="6197600" y="3962400"/>
            <a:ext cx="50800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7" name="Google Shape;157;p102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02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2"/>
          <p:cNvSpPr txBox="1">
            <a:spLocks noGrp="1"/>
          </p:cNvSpPr>
          <p:nvPr>
            <p:ph type="sldNum" idx="12"/>
          </p:nvPr>
        </p:nvSpPr>
        <p:spPr>
          <a:xfrm>
            <a:off x="944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70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hart" type="chart">
  <p:cSld name="Title and Char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3"/>
          <p:cNvSpPr txBox="1">
            <a:spLocks noGrp="1"/>
          </p:cNvSpPr>
          <p:nvPr>
            <p:ph type="title"/>
          </p:nvPr>
        </p:nvSpPr>
        <p:spPr>
          <a:xfrm>
            <a:off x="19304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03"/>
          <p:cNvSpPr>
            <a:spLocks noGrp="1"/>
          </p:cNvSpPr>
          <p:nvPr>
            <p:ph type="chart" idx="2"/>
          </p:nvPr>
        </p:nvSpPr>
        <p:spPr>
          <a:xfrm>
            <a:off x="914400" y="1676400"/>
            <a:ext cx="103632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103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03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03"/>
          <p:cNvSpPr txBox="1">
            <a:spLocks noGrp="1"/>
          </p:cNvSpPr>
          <p:nvPr>
            <p:ph type="sldNum" idx="12"/>
          </p:nvPr>
        </p:nvSpPr>
        <p:spPr>
          <a:xfrm>
            <a:off x="944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16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itle, Text, and Conten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4"/>
          <p:cNvSpPr txBox="1">
            <a:spLocks noGrp="1"/>
          </p:cNvSpPr>
          <p:nvPr>
            <p:ph type="title"/>
          </p:nvPr>
        </p:nvSpPr>
        <p:spPr>
          <a:xfrm>
            <a:off x="19304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04"/>
          <p:cNvSpPr txBox="1">
            <a:spLocks noGrp="1"/>
          </p:cNvSpPr>
          <p:nvPr>
            <p:ph type="body" idx="1"/>
          </p:nvPr>
        </p:nvSpPr>
        <p:spPr>
          <a:xfrm>
            <a:off x="914400" y="1676400"/>
            <a:ext cx="50800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69" name="Google Shape;169;p104"/>
          <p:cNvSpPr txBox="1">
            <a:spLocks noGrp="1"/>
          </p:cNvSpPr>
          <p:nvPr>
            <p:ph type="body" idx="2"/>
          </p:nvPr>
        </p:nvSpPr>
        <p:spPr>
          <a:xfrm>
            <a:off x="6197600" y="1676400"/>
            <a:ext cx="50800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70" name="Google Shape;170;p104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04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04"/>
          <p:cNvSpPr txBox="1">
            <a:spLocks noGrp="1"/>
          </p:cNvSpPr>
          <p:nvPr>
            <p:ph type="sldNum" idx="12"/>
          </p:nvPr>
        </p:nvSpPr>
        <p:spPr>
          <a:xfrm>
            <a:off x="944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82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preserve="1" userDrawn="1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1371600"/>
            <a:ext cx="11379200" cy="457200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itchFamily="34" charset="0"/>
              <a:buChar char="•"/>
              <a:defRPr sz="2400" b="1">
                <a:effectLst/>
                <a:latin typeface="Calibri" pitchFamily="34" charset="0"/>
                <a:cs typeface="Calibri" pitchFamily="34" charset="0"/>
              </a:defRPr>
            </a:lvl1pPr>
            <a:lvl2pPr marL="285750" indent="-285750">
              <a:buFont typeface="Arial" pitchFamily="34" charset="0"/>
              <a:buChar char="•"/>
              <a:defRPr sz="2400" b="1">
                <a:effectLst/>
                <a:latin typeface="Calibri" pitchFamily="34" charset="0"/>
                <a:cs typeface="Calibri" pitchFamily="34" charset="0"/>
              </a:defRPr>
            </a:lvl2pPr>
            <a:lvl3pPr marL="285750" indent="-285750">
              <a:buFont typeface="Arial" pitchFamily="34" charset="0"/>
              <a:buChar char="•"/>
              <a:defRPr sz="2400" b="1">
                <a:effectLst/>
                <a:latin typeface="Calibri" pitchFamily="34" charset="0"/>
                <a:cs typeface="Calibri" pitchFamily="34" charset="0"/>
              </a:defRPr>
            </a:lvl3pPr>
            <a:lvl4pPr marL="285750" indent="-285750">
              <a:buFont typeface="Arial" pitchFamily="34" charset="0"/>
              <a:buChar char="•"/>
              <a:defRPr sz="2400" b="1">
                <a:effectLst/>
                <a:latin typeface="Calibri" pitchFamily="34" charset="0"/>
                <a:cs typeface="Calibri" pitchFamily="34" charset="0"/>
              </a:defRPr>
            </a:lvl4pPr>
            <a:lvl5pPr marL="285750" indent="-285750">
              <a:buFont typeface="Arial" pitchFamily="34" charset="0"/>
              <a:buChar char="•"/>
              <a:defRPr sz="2400" b="1">
                <a:effectLst/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First point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point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Third point</a:t>
            </a:r>
          </a:p>
          <a:p>
            <a:pPr lvl="3"/>
            <a:endParaRPr lang="en-US" dirty="0"/>
          </a:p>
          <a:p>
            <a:pPr lvl="3"/>
            <a:r>
              <a:rPr lang="en-US" dirty="0"/>
              <a:t>Fourth point</a:t>
            </a:r>
          </a:p>
          <a:p>
            <a:pPr lvl="4"/>
            <a:endParaRPr lang="en-US" dirty="0"/>
          </a:p>
          <a:p>
            <a:pPr lvl="4"/>
            <a:r>
              <a:rPr lang="en-US" dirty="0"/>
              <a:t>Fifth point</a:t>
            </a:r>
          </a:p>
        </p:txBody>
      </p:sp>
      <p:sp>
        <p:nvSpPr>
          <p:cNvPr id="9" name="Shape 9"/>
          <p:cNvSpPr txBox="1">
            <a:spLocks noGrp="1"/>
          </p:cNvSpPr>
          <p:nvPr>
            <p:ph type="ctrTitle" hasCustomPrompt="1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defRPr>
            </a:lvl1pPr>
            <a:lvl2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10" name="Shape 8"/>
          <p:cNvSpPr txBox="1">
            <a:spLocks noGrp="1"/>
          </p:cNvSpPr>
          <p:nvPr>
            <p:ph type="subTitle" idx="11" hasCustomPrompt="1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Second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16001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preserve="1" userDrawn="1">
  <p:cSld name="1_title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"/>
          <p:cNvSpPr txBox="1">
            <a:spLocks noGrp="1"/>
          </p:cNvSpPr>
          <p:nvPr>
            <p:ph type="subTitle" idx="1" hasCustomPrompt="1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Second Title</a:t>
            </a:r>
            <a:endParaRPr dirty="0"/>
          </a:p>
        </p:txBody>
      </p:sp>
      <p:sp>
        <p:nvSpPr>
          <p:cNvPr id="5" name="Shape 9"/>
          <p:cNvSpPr txBox="1">
            <a:spLocks noGrp="1"/>
          </p:cNvSpPr>
          <p:nvPr>
            <p:ph type="ctrTitle" hasCustomPrompt="1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defRPr>
            </a:lvl1pPr>
            <a:lvl2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1320800" y="1600200"/>
            <a:ext cx="9550400" cy="3733800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b="1" dirty="0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279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preserve="1" userDrawn="1">
  <p:cSld name="1_title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"/>
          <p:cNvSpPr txBox="1">
            <a:spLocks noGrp="1"/>
          </p:cNvSpPr>
          <p:nvPr>
            <p:ph type="subTitle" idx="1" hasCustomPrompt="1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Second Title</a:t>
            </a:r>
            <a:endParaRPr dirty="0"/>
          </a:p>
        </p:txBody>
      </p:sp>
      <p:sp>
        <p:nvSpPr>
          <p:cNvPr id="5" name="Shape 9"/>
          <p:cNvSpPr txBox="1">
            <a:spLocks noGrp="1"/>
          </p:cNvSpPr>
          <p:nvPr>
            <p:ph type="ctrTitle" hasCustomPrompt="1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defRPr>
            </a:lvl1pPr>
            <a:lvl2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1"/>
          </p:nvPr>
        </p:nvSpPr>
        <p:spPr>
          <a:xfrm>
            <a:off x="1320800" y="1676400"/>
            <a:ext cx="9652000" cy="4038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671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ftr" idx="11"/>
          </p:nvPr>
        </p:nvSpPr>
        <p:spPr>
          <a:xfrm>
            <a:off x="4041775" y="6443907"/>
            <a:ext cx="4029709" cy="30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sldNum" idx="12"/>
          </p:nvPr>
        </p:nvSpPr>
        <p:spPr>
          <a:xfrm>
            <a:off x="11704319" y="6601459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preserve="1" userDrawn="1">
  <p:cSld name="1_title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"/>
          <p:cNvSpPr txBox="1">
            <a:spLocks noGrp="1"/>
          </p:cNvSpPr>
          <p:nvPr>
            <p:ph type="subTitle" idx="1" hasCustomPrompt="1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Second Title</a:t>
            </a:r>
            <a:endParaRPr dirty="0"/>
          </a:p>
        </p:txBody>
      </p:sp>
      <p:sp>
        <p:nvSpPr>
          <p:cNvPr id="5" name="Shape 9"/>
          <p:cNvSpPr txBox="1">
            <a:spLocks noGrp="1"/>
          </p:cNvSpPr>
          <p:nvPr>
            <p:ph type="ctrTitle" hasCustomPrompt="1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defRPr>
            </a:lvl1pPr>
            <a:lvl2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19200" y="1371600"/>
            <a:ext cx="9753600" cy="4495800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Calibri" pitchFamily="34" charset="0"/>
                <a:cs typeface="Calibri" pitchFamily="34" charset="0"/>
              </a:defRPr>
            </a:lvl1pPr>
            <a:lvl2pPr>
              <a:defRPr sz="1800" b="1">
                <a:latin typeface="Calibri" pitchFamily="34" charset="0"/>
                <a:cs typeface="Calibri" pitchFamily="34" charset="0"/>
              </a:defRPr>
            </a:lvl2pPr>
            <a:lvl3pPr>
              <a:defRPr sz="1800" b="1">
                <a:latin typeface="Calibri" pitchFamily="34" charset="0"/>
                <a:cs typeface="Calibri" pitchFamily="34" charset="0"/>
              </a:defRPr>
            </a:lvl3pPr>
            <a:lvl4pPr>
              <a:defRPr sz="1800" b="1">
                <a:latin typeface="Calibri" pitchFamily="34" charset="0"/>
                <a:cs typeface="Calibri" pitchFamily="34" charset="0"/>
              </a:defRPr>
            </a:lvl4pPr>
            <a:lvl5pPr>
              <a:defRPr sz="1800" b="1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1434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preserve="1" userDrawn="1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1371600"/>
            <a:ext cx="11379200" cy="4572000"/>
          </a:xfrm>
          <a:prstGeom prst="rect">
            <a:avLst/>
          </a:prstGeom>
        </p:spPr>
        <p:txBody>
          <a:bodyPr/>
          <a:lstStyle>
            <a:lvl1pPr marL="214313" indent="-214313">
              <a:buFont typeface="Arial" pitchFamily="34" charset="0"/>
              <a:buChar char="•"/>
              <a:defRPr sz="1800" b="1">
                <a:effectLst/>
                <a:latin typeface="Calibri" pitchFamily="34" charset="0"/>
                <a:cs typeface="Calibri" pitchFamily="34" charset="0"/>
              </a:defRPr>
            </a:lvl1pPr>
            <a:lvl2pPr marL="214313" indent="-214313">
              <a:buFont typeface="Arial" pitchFamily="34" charset="0"/>
              <a:buChar char="•"/>
              <a:defRPr sz="1800" b="1">
                <a:effectLst/>
                <a:latin typeface="Calibri" pitchFamily="34" charset="0"/>
                <a:cs typeface="Calibri" pitchFamily="34" charset="0"/>
              </a:defRPr>
            </a:lvl2pPr>
            <a:lvl3pPr marL="214313" indent="-214313">
              <a:buFont typeface="Arial" pitchFamily="34" charset="0"/>
              <a:buChar char="•"/>
              <a:defRPr sz="1800" b="1">
                <a:effectLst/>
                <a:latin typeface="Calibri" pitchFamily="34" charset="0"/>
                <a:cs typeface="Calibri" pitchFamily="34" charset="0"/>
              </a:defRPr>
            </a:lvl3pPr>
            <a:lvl4pPr marL="214313" indent="-214313">
              <a:buFont typeface="Arial" pitchFamily="34" charset="0"/>
              <a:buChar char="•"/>
              <a:defRPr sz="1800" b="1">
                <a:effectLst/>
                <a:latin typeface="Calibri" pitchFamily="34" charset="0"/>
                <a:cs typeface="Calibri" pitchFamily="34" charset="0"/>
              </a:defRPr>
            </a:lvl4pPr>
            <a:lvl5pPr marL="214313" indent="-214313">
              <a:buFont typeface="Arial" pitchFamily="34" charset="0"/>
              <a:buChar char="•"/>
              <a:defRPr sz="1800" b="1">
                <a:effectLst/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First point</a:t>
            </a:r>
          </a:p>
          <a:p>
            <a:pPr lvl="0"/>
            <a:endParaRPr lang="en-US" dirty="0" smtClean="0"/>
          </a:p>
          <a:p>
            <a:pPr lvl="1"/>
            <a:r>
              <a:rPr lang="en-US" dirty="0" smtClean="0"/>
              <a:t>Second point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Third point</a:t>
            </a:r>
          </a:p>
          <a:p>
            <a:pPr lvl="3"/>
            <a:endParaRPr lang="en-US" dirty="0" smtClean="0"/>
          </a:p>
          <a:p>
            <a:pPr lvl="3"/>
            <a:r>
              <a:rPr lang="en-US" dirty="0" smtClean="0"/>
              <a:t>Fourth point</a:t>
            </a:r>
          </a:p>
          <a:p>
            <a:pPr lvl="4"/>
            <a:endParaRPr lang="en-US" dirty="0" smtClean="0"/>
          </a:p>
          <a:p>
            <a:pPr lvl="4"/>
            <a:r>
              <a:rPr lang="en-US" dirty="0" smtClean="0"/>
              <a:t>Fifth point</a:t>
            </a:r>
            <a:endParaRPr lang="en-US" dirty="0"/>
          </a:p>
        </p:txBody>
      </p:sp>
      <p:sp>
        <p:nvSpPr>
          <p:cNvPr id="9" name="Shape 9"/>
          <p:cNvSpPr txBox="1">
            <a:spLocks noGrp="1"/>
          </p:cNvSpPr>
          <p:nvPr>
            <p:ph type="ctrTitle" hasCustomPrompt="1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700" b="1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defRPr>
            </a:lvl1pPr>
            <a:lvl2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Title</a:t>
            </a:r>
            <a:endParaRPr dirty="0"/>
          </a:p>
        </p:txBody>
      </p:sp>
      <p:sp>
        <p:nvSpPr>
          <p:cNvPr id="10" name="Shape 8"/>
          <p:cNvSpPr txBox="1">
            <a:spLocks noGrp="1"/>
          </p:cNvSpPr>
          <p:nvPr>
            <p:ph type="subTitle" idx="11" hasCustomPrompt="1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Second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1740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preserve="1" userDrawn="1">
  <p:cSld name="1_title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"/>
          <p:cNvSpPr txBox="1">
            <a:spLocks noGrp="1"/>
          </p:cNvSpPr>
          <p:nvPr>
            <p:ph type="subTitle" idx="1" hasCustomPrompt="1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Second Title</a:t>
            </a:r>
            <a:endParaRPr dirty="0"/>
          </a:p>
        </p:txBody>
      </p:sp>
      <p:sp>
        <p:nvSpPr>
          <p:cNvPr id="5" name="Shape 9"/>
          <p:cNvSpPr txBox="1">
            <a:spLocks noGrp="1"/>
          </p:cNvSpPr>
          <p:nvPr>
            <p:ph type="ctrTitle" hasCustomPrompt="1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700" b="1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defRPr>
            </a:lvl1pPr>
            <a:lvl2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Title</a:t>
            </a:r>
            <a:endParaRPr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1320800" y="1600200"/>
            <a:ext cx="9550400" cy="3733800"/>
          </a:xfrm>
          <a:prstGeom prst="rect">
            <a:avLst/>
          </a:prstGeom>
        </p:spPr>
        <p:txBody>
          <a:bodyPr/>
          <a:lstStyle>
            <a:lvl1pPr>
              <a:defRPr sz="1350"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b="1" dirty="0" smtClean="0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621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preserve="1" userDrawn="1">
  <p:cSld name="1_title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"/>
          <p:cNvSpPr txBox="1">
            <a:spLocks noGrp="1"/>
          </p:cNvSpPr>
          <p:nvPr>
            <p:ph type="subTitle" idx="1" hasCustomPrompt="1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Second Title</a:t>
            </a:r>
            <a:endParaRPr dirty="0"/>
          </a:p>
        </p:txBody>
      </p:sp>
      <p:sp>
        <p:nvSpPr>
          <p:cNvPr id="5" name="Shape 9"/>
          <p:cNvSpPr txBox="1">
            <a:spLocks noGrp="1"/>
          </p:cNvSpPr>
          <p:nvPr>
            <p:ph type="ctrTitle" hasCustomPrompt="1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700" b="1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defRPr>
            </a:lvl1pPr>
            <a:lvl2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Title</a:t>
            </a:r>
            <a:endParaRPr dirty="0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1"/>
          </p:nvPr>
        </p:nvSpPr>
        <p:spPr>
          <a:xfrm>
            <a:off x="1320800" y="1676400"/>
            <a:ext cx="9652000" cy="4038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294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preserve="1" userDrawn="1">
  <p:cSld name="1_title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"/>
          <p:cNvSpPr txBox="1">
            <a:spLocks noGrp="1"/>
          </p:cNvSpPr>
          <p:nvPr>
            <p:ph type="subTitle" idx="1" hasCustomPrompt="1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Second Title</a:t>
            </a:r>
            <a:endParaRPr dirty="0"/>
          </a:p>
        </p:txBody>
      </p:sp>
      <p:sp>
        <p:nvSpPr>
          <p:cNvPr id="5" name="Shape 9"/>
          <p:cNvSpPr txBox="1">
            <a:spLocks noGrp="1"/>
          </p:cNvSpPr>
          <p:nvPr>
            <p:ph type="ctrTitle" hasCustomPrompt="1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700" b="1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defRPr>
            </a:lvl1pPr>
            <a:lvl2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Title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19200" y="1371600"/>
            <a:ext cx="9753600" cy="4495800"/>
          </a:xfrm>
          <a:prstGeom prst="rect">
            <a:avLst/>
          </a:prstGeom>
        </p:spPr>
        <p:txBody>
          <a:bodyPr/>
          <a:lstStyle>
            <a:lvl1pPr>
              <a:defRPr sz="1350" b="1">
                <a:latin typeface="Calibri" pitchFamily="34" charset="0"/>
                <a:cs typeface="Calibri" pitchFamily="34" charset="0"/>
              </a:defRPr>
            </a:lvl1pPr>
            <a:lvl2pPr>
              <a:defRPr sz="1350" b="1">
                <a:latin typeface="Calibri" pitchFamily="34" charset="0"/>
                <a:cs typeface="Calibri" pitchFamily="34" charset="0"/>
              </a:defRPr>
            </a:lvl2pPr>
            <a:lvl3pPr>
              <a:defRPr sz="1350" b="1">
                <a:latin typeface="Calibri" pitchFamily="34" charset="0"/>
                <a:cs typeface="Calibri" pitchFamily="34" charset="0"/>
              </a:defRPr>
            </a:lvl3pPr>
            <a:lvl4pPr>
              <a:defRPr sz="1350" b="1">
                <a:latin typeface="Calibri" pitchFamily="34" charset="0"/>
                <a:cs typeface="Calibri" pitchFamily="34" charset="0"/>
              </a:defRPr>
            </a:lvl4pPr>
            <a:lvl5pPr>
              <a:defRPr sz="1350" b="1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552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0"/>
            <a:ext cx="10160000" cy="1371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11379200" cy="4876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347200" y="6553200"/>
            <a:ext cx="2844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D556B-21A1-40B2-8390-E90515BCE50C}" type="slidenum">
              <a:rPr lang="en-US" sz="105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pPr>
                <a:defRPr/>
              </a:pPr>
              <a:t>‹#›</a:t>
            </a:fld>
            <a:endParaRPr lang="en-US" sz="105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6463503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ntent">
  <p:cSld name="One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09600" y="714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09600" y="1141600"/>
            <a:ext cx="10972800" cy="52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378" marR="0" lvl="1" indent="-38099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66" marR="0" lvl="2" indent="-355591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-3428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943" marR="0" lvl="4" indent="-3428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132" marR="0" lvl="5" indent="-3428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428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428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42892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71919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787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280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4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9"/>
          <p:cNvSpPr txBox="1">
            <a:spLocks noGrp="1"/>
          </p:cNvSpPr>
          <p:nvPr>
            <p:ph type="title"/>
          </p:nvPr>
        </p:nvSpPr>
        <p:spPr>
          <a:xfrm>
            <a:off x="3288029" y="198246"/>
            <a:ext cx="5615940" cy="69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ftr" idx="11"/>
          </p:nvPr>
        </p:nvSpPr>
        <p:spPr>
          <a:xfrm>
            <a:off x="4041775" y="6443907"/>
            <a:ext cx="4029709" cy="30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sldNum" idx="12"/>
          </p:nvPr>
        </p:nvSpPr>
        <p:spPr>
          <a:xfrm>
            <a:off x="11704319" y="6601459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" y="0"/>
            <a:ext cx="8174567" cy="6172200"/>
          </a:xfrm>
          <a:custGeom>
            <a:avLst/>
            <a:gdLst/>
            <a:ahLst/>
            <a:cxnLst/>
            <a:rect l="l" t="t" r="r" b="b"/>
            <a:pathLst>
              <a:path w="6130925" h="6172200">
                <a:moveTo>
                  <a:pt x="725487" y="0"/>
                </a:moveTo>
                <a:lnTo>
                  <a:pt x="0" y="0"/>
                </a:lnTo>
                <a:lnTo>
                  <a:pt x="0" y="763524"/>
                </a:lnTo>
                <a:lnTo>
                  <a:pt x="5387975" y="6172200"/>
                </a:lnTo>
                <a:lnTo>
                  <a:pt x="6130925" y="5426075"/>
                </a:lnTo>
                <a:lnTo>
                  <a:pt x="725487" y="0"/>
                </a:lnTo>
                <a:close/>
              </a:path>
            </a:pathLst>
          </a:custGeom>
          <a:solidFill>
            <a:srgbClr val="0066FF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820334" y="1"/>
            <a:ext cx="7182273" cy="5114925"/>
          </a:xfrm>
          <a:custGeom>
            <a:avLst/>
            <a:gdLst/>
            <a:ahLst/>
            <a:cxnLst/>
            <a:rect l="l" t="t" r="r" b="b"/>
            <a:pathLst>
              <a:path w="5386705" h="5114925">
                <a:moveTo>
                  <a:pt x="587375" y="0"/>
                </a:moveTo>
                <a:lnTo>
                  <a:pt x="0" y="0"/>
                </a:lnTo>
                <a:lnTo>
                  <a:pt x="5092700" y="5114925"/>
                </a:lnTo>
                <a:lnTo>
                  <a:pt x="5386324" y="4819650"/>
                </a:lnTo>
                <a:lnTo>
                  <a:pt x="587375" y="0"/>
                </a:lnTo>
                <a:close/>
              </a:path>
            </a:pathLst>
          </a:custGeom>
          <a:solidFill>
            <a:srgbClr val="0066FF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4629236" y="1"/>
            <a:ext cx="6049433" cy="4056379"/>
          </a:xfrm>
          <a:custGeom>
            <a:avLst/>
            <a:gdLst/>
            <a:ahLst/>
            <a:cxnLst/>
            <a:rect l="l" t="t" r="r" b="b"/>
            <a:pathLst>
              <a:path w="4537075" h="4056379">
                <a:moveTo>
                  <a:pt x="1000125" y="0"/>
                </a:moveTo>
                <a:lnTo>
                  <a:pt x="0" y="0"/>
                </a:lnTo>
                <a:lnTo>
                  <a:pt x="4036949" y="4055999"/>
                </a:lnTo>
                <a:lnTo>
                  <a:pt x="4537075" y="3552825"/>
                </a:lnTo>
                <a:lnTo>
                  <a:pt x="1000125" y="0"/>
                </a:lnTo>
                <a:close/>
              </a:path>
            </a:pathLst>
          </a:custGeom>
          <a:solidFill>
            <a:srgbClr val="0066FF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6466502" y="0"/>
            <a:ext cx="4837005" cy="3365500"/>
          </a:xfrm>
          <a:custGeom>
            <a:avLst/>
            <a:gdLst/>
            <a:ahLst/>
            <a:cxnLst/>
            <a:rect l="l" t="t" r="r" b="b"/>
            <a:pathLst>
              <a:path w="3627754" h="3365500">
                <a:moveTo>
                  <a:pt x="552450" y="0"/>
                </a:moveTo>
                <a:lnTo>
                  <a:pt x="0" y="0"/>
                </a:lnTo>
                <a:lnTo>
                  <a:pt x="3351149" y="3365500"/>
                </a:lnTo>
                <a:lnTo>
                  <a:pt x="3627374" y="3087624"/>
                </a:lnTo>
                <a:lnTo>
                  <a:pt x="552450" y="0"/>
                </a:lnTo>
                <a:close/>
              </a:path>
            </a:pathLst>
          </a:custGeom>
          <a:solidFill>
            <a:srgbClr val="0066FF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61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" y="0"/>
            <a:ext cx="8174567" cy="6172200"/>
          </a:xfrm>
          <a:custGeom>
            <a:avLst/>
            <a:gdLst/>
            <a:ahLst/>
            <a:cxnLst/>
            <a:rect l="l" t="t" r="r" b="b"/>
            <a:pathLst>
              <a:path w="6130925" h="6172200">
                <a:moveTo>
                  <a:pt x="725487" y="0"/>
                </a:moveTo>
                <a:lnTo>
                  <a:pt x="0" y="0"/>
                </a:lnTo>
                <a:lnTo>
                  <a:pt x="0" y="763524"/>
                </a:lnTo>
                <a:lnTo>
                  <a:pt x="5387975" y="6172200"/>
                </a:lnTo>
                <a:lnTo>
                  <a:pt x="6130925" y="5426075"/>
                </a:lnTo>
                <a:lnTo>
                  <a:pt x="725487" y="0"/>
                </a:lnTo>
                <a:close/>
              </a:path>
            </a:pathLst>
          </a:custGeom>
          <a:solidFill>
            <a:srgbClr val="0066FF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820334" y="1"/>
            <a:ext cx="7182273" cy="5114925"/>
          </a:xfrm>
          <a:custGeom>
            <a:avLst/>
            <a:gdLst/>
            <a:ahLst/>
            <a:cxnLst/>
            <a:rect l="l" t="t" r="r" b="b"/>
            <a:pathLst>
              <a:path w="5386705" h="5114925">
                <a:moveTo>
                  <a:pt x="587375" y="0"/>
                </a:moveTo>
                <a:lnTo>
                  <a:pt x="0" y="0"/>
                </a:lnTo>
                <a:lnTo>
                  <a:pt x="5092700" y="5114925"/>
                </a:lnTo>
                <a:lnTo>
                  <a:pt x="5386324" y="4819650"/>
                </a:lnTo>
                <a:lnTo>
                  <a:pt x="587375" y="0"/>
                </a:lnTo>
                <a:close/>
              </a:path>
            </a:pathLst>
          </a:custGeom>
          <a:solidFill>
            <a:srgbClr val="0066FF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4629236" y="1"/>
            <a:ext cx="6049433" cy="4056379"/>
          </a:xfrm>
          <a:custGeom>
            <a:avLst/>
            <a:gdLst/>
            <a:ahLst/>
            <a:cxnLst/>
            <a:rect l="l" t="t" r="r" b="b"/>
            <a:pathLst>
              <a:path w="4537075" h="4056379">
                <a:moveTo>
                  <a:pt x="1000125" y="0"/>
                </a:moveTo>
                <a:lnTo>
                  <a:pt x="0" y="0"/>
                </a:lnTo>
                <a:lnTo>
                  <a:pt x="4036949" y="4055999"/>
                </a:lnTo>
                <a:lnTo>
                  <a:pt x="4537075" y="3552825"/>
                </a:lnTo>
                <a:lnTo>
                  <a:pt x="1000125" y="0"/>
                </a:lnTo>
                <a:close/>
              </a:path>
            </a:pathLst>
          </a:custGeom>
          <a:solidFill>
            <a:srgbClr val="0066FF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6466502" y="0"/>
            <a:ext cx="4837005" cy="3365500"/>
          </a:xfrm>
          <a:custGeom>
            <a:avLst/>
            <a:gdLst/>
            <a:ahLst/>
            <a:cxnLst/>
            <a:rect l="l" t="t" r="r" b="b"/>
            <a:pathLst>
              <a:path w="3627754" h="3365500">
                <a:moveTo>
                  <a:pt x="552450" y="0"/>
                </a:moveTo>
                <a:lnTo>
                  <a:pt x="0" y="0"/>
                </a:lnTo>
                <a:lnTo>
                  <a:pt x="3351149" y="3365500"/>
                </a:lnTo>
                <a:lnTo>
                  <a:pt x="3627374" y="3087624"/>
                </a:lnTo>
                <a:lnTo>
                  <a:pt x="552450" y="0"/>
                </a:lnTo>
                <a:close/>
              </a:path>
            </a:pathLst>
          </a:custGeom>
          <a:solidFill>
            <a:srgbClr val="0066FF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325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817467"/>
            <a:ext cx="9144000" cy="69249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27699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77941"/>
            <a:ext cx="2804160" cy="215444"/>
          </a:xfrm>
        </p:spPr>
        <p:txBody>
          <a:bodyPr/>
          <a:lstStyle/>
          <a:p>
            <a:fld id="{8E51B89E-1465-47A8-BDD2-2A52E7ABB168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5280" y="6377941"/>
            <a:ext cx="3901440" cy="2154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8240" y="6377941"/>
            <a:ext cx="2804160" cy="215444"/>
          </a:xfrm>
        </p:spPr>
        <p:txBody>
          <a:bodyPr/>
          <a:lstStyle/>
          <a:p>
            <a:fld id="{55E683FB-E489-40CA-BF4A-5E3828A8D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377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D8986-B5D7-46AB-80BD-18F2D346E8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1250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3122-14D0-4678-948C-B6C3ABBC79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74069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506C1-A668-47F0-9F70-AB67A7A100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80634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508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08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18A62-86C0-42B2-B568-64DFB7C1AD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2362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D1DFE-284A-4E99-8944-8D2233A739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3301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6D856-9E0C-4382-B1D3-E3CAEAAAD8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80238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685E0-AC80-425A-850E-751D54F0CD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740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0"/>
          <p:cNvSpPr txBox="1">
            <a:spLocks noGrp="1"/>
          </p:cNvSpPr>
          <p:nvPr>
            <p:ph type="title"/>
          </p:nvPr>
        </p:nvSpPr>
        <p:spPr>
          <a:xfrm>
            <a:off x="3288029" y="198246"/>
            <a:ext cx="5615940" cy="69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4041775" y="6443907"/>
            <a:ext cx="4029709" cy="30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sldNum" idx="12"/>
          </p:nvPr>
        </p:nvSpPr>
        <p:spPr>
          <a:xfrm>
            <a:off x="11704319" y="6601459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l">
              <a:lnSpc>
                <a:spcPct val="103333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28D85-C5C2-4BF7-8159-7F9675A53A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9998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09B16-74E0-4C9A-ACAB-CCC5778A62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6567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46FDF-8D91-46AC-9BDB-F8521B7517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2392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228600"/>
            <a:ext cx="25908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75692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A253F-BBAA-49E1-9B92-698CDAA31B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3653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676400"/>
            <a:ext cx="103632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8F2B8-0F63-4CAF-A413-78165E2F21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9783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76400"/>
            <a:ext cx="508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76400"/>
            <a:ext cx="508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62400"/>
            <a:ext cx="508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4A1AE-8701-4EA3-9AD1-7F7AA28CB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907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9304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676400"/>
            <a:ext cx="508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76400"/>
            <a:ext cx="508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3962400"/>
            <a:ext cx="508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62400"/>
            <a:ext cx="508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52744-6BE5-4007-B981-E755881F32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2956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676400"/>
            <a:ext cx="103632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0584C-F473-4F23-A0BF-5258807DA5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3487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76400"/>
            <a:ext cx="508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08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4D707-2CE8-42E4-A373-9AD8031073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5485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preserve="1" userDrawn="1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1371600"/>
            <a:ext cx="11379200" cy="4572000"/>
          </a:xfrm>
          <a:prstGeom prst="rect">
            <a:avLst/>
          </a:prstGeom>
        </p:spPr>
        <p:txBody>
          <a:bodyPr/>
          <a:lstStyle>
            <a:lvl1pPr marL="214313" indent="-214313">
              <a:buFont typeface="Arial" pitchFamily="34" charset="0"/>
              <a:buChar char="•"/>
              <a:defRPr sz="1800" b="1">
                <a:effectLst/>
                <a:latin typeface="Calibri" pitchFamily="34" charset="0"/>
                <a:cs typeface="Calibri" pitchFamily="34" charset="0"/>
              </a:defRPr>
            </a:lvl1pPr>
            <a:lvl2pPr marL="214313" indent="-214313">
              <a:buFont typeface="Arial" pitchFamily="34" charset="0"/>
              <a:buChar char="•"/>
              <a:defRPr sz="1800" b="1">
                <a:effectLst/>
                <a:latin typeface="Calibri" pitchFamily="34" charset="0"/>
                <a:cs typeface="Calibri" pitchFamily="34" charset="0"/>
              </a:defRPr>
            </a:lvl2pPr>
            <a:lvl3pPr marL="214313" indent="-214313">
              <a:buFont typeface="Arial" pitchFamily="34" charset="0"/>
              <a:buChar char="•"/>
              <a:defRPr sz="1800" b="1">
                <a:effectLst/>
                <a:latin typeface="Calibri" pitchFamily="34" charset="0"/>
                <a:cs typeface="Calibri" pitchFamily="34" charset="0"/>
              </a:defRPr>
            </a:lvl3pPr>
            <a:lvl4pPr marL="214313" indent="-214313">
              <a:buFont typeface="Arial" pitchFamily="34" charset="0"/>
              <a:buChar char="•"/>
              <a:defRPr sz="1800" b="1">
                <a:effectLst/>
                <a:latin typeface="Calibri" pitchFamily="34" charset="0"/>
                <a:cs typeface="Calibri" pitchFamily="34" charset="0"/>
              </a:defRPr>
            </a:lvl4pPr>
            <a:lvl5pPr marL="214313" indent="-214313">
              <a:buFont typeface="Arial" pitchFamily="34" charset="0"/>
              <a:buChar char="•"/>
              <a:defRPr sz="1800" b="1">
                <a:effectLst/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First point</a:t>
            </a:r>
          </a:p>
          <a:p>
            <a:pPr lvl="0"/>
            <a:endParaRPr lang="en-US" dirty="0" smtClean="0"/>
          </a:p>
          <a:p>
            <a:pPr lvl="1"/>
            <a:r>
              <a:rPr lang="en-US" dirty="0" smtClean="0"/>
              <a:t>Second point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Third point</a:t>
            </a:r>
          </a:p>
          <a:p>
            <a:pPr lvl="3"/>
            <a:endParaRPr lang="en-US" dirty="0" smtClean="0"/>
          </a:p>
          <a:p>
            <a:pPr lvl="3"/>
            <a:r>
              <a:rPr lang="en-US" dirty="0" smtClean="0"/>
              <a:t>Fourth point</a:t>
            </a:r>
          </a:p>
          <a:p>
            <a:pPr lvl="4"/>
            <a:endParaRPr lang="en-US" dirty="0" smtClean="0"/>
          </a:p>
          <a:p>
            <a:pPr lvl="4"/>
            <a:r>
              <a:rPr lang="en-US" dirty="0" smtClean="0"/>
              <a:t>Fifth point</a:t>
            </a:r>
            <a:endParaRPr lang="en-US" dirty="0"/>
          </a:p>
        </p:txBody>
      </p:sp>
      <p:sp>
        <p:nvSpPr>
          <p:cNvPr id="9" name="Shape 9"/>
          <p:cNvSpPr txBox="1">
            <a:spLocks noGrp="1"/>
          </p:cNvSpPr>
          <p:nvPr>
            <p:ph type="ctrTitle" hasCustomPrompt="1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700" b="1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defRPr>
            </a:lvl1pPr>
            <a:lvl2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Title</a:t>
            </a:r>
            <a:endParaRPr dirty="0"/>
          </a:p>
        </p:txBody>
      </p:sp>
      <p:sp>
        <p:nvSpPr>
          <p:cNvPr id="10" name="Shape 8"/>
          <p:cNvSpPr txBox="1">
            <a:spLocks noGrp="1"/>
          </p:cNvSpPr>
          <p:nvPr>
            <p:ph type="subTitle" idx="11" hasCustomPrompt="1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Second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901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algn="r"/>
            <a:fld id="{00000000-1234-1234-1234-123412341234}" type="slidenum">
              <a:rPr lang="en" smtClean="0"/>
              <a:pPr marL="0"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241391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preserve="1" userDrawn="1">
  <p:cSld name="1_title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"/>
          <p:cNvSpPr txBox="1">
            <a:spLocks noGrp="1"/>
          </p:cNvSpPr>
          <p:nvPr>
            <p:ph type="subTitle" idx="1" hasCustomPrompt="1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Second Title</a:t>
            </a:r>
            <a:endParaRPr dirty="0"/>
          </a:p>
        </p:txBody>
      </p:sp>
      <p:sp>
        <p:nvSpPr>
          <p:cNvPr id="5" name="Shape 9"/>
          <p:cNvSpPr txBox="1">
            <a:spLocks noGrp="1"/>
          </p:cNvSpPr>
          <p:nvPr>
            <p:ph type="ctrTitle" hasCustomPrompt="1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700" b="1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defRPr>
            </a:lvl1pPr>
            <a:lvl2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Title</a:t>
            </a:r>
            <a:endParaRPr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1320800" y="1600200"/>
            <a:ext cx="9550400" cy="3733800"/>
          </a:xfrm>
          <a:prstGeom prst="rect">
            <a:avLst/>
          </a:prstGeom>
        </p:spPr>
        <p:txBody>
          <a:bodyPr/>
          <a:lstStyle>
            <a:lvl1pPr>
              <a:defRPr sz="1350"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b="1" dirty="0" smtClean="0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085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preserve="1" userDrawn="1">
  <p:cSld name="1_title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"/>
          <p:cNvSpPr txBox="1">
            <a:spLocks noGrp="1"/>
          </p:cNvSpPr>
          <p:nvPr>
            <p:ph type="subTitle" idx="1" hasCustomPrompt="1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Second Title</a:t>
            </a:r>
            <a:endParaRPr dirty="0"/>
          </a:p>
        </p:txBody>
      </p:sp>
      <p:sp>
        <p:nvSpPr>
          <p:cNvPr id="5" name="Shape 9"/>
          <p:cNvSpPr txBox="1">
            <a:spLocks noGrp="1"/>
          </p:cNvSpPr>
          <p:nvPr>
            <p:ph type="ctrTitle" hasCustomPrompt="1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700" b="1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defRPr>
            </a:lvl1pPr>
            <a:lvl2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Title</a:t>
            </a:r>
            <a:endParaRPr dirty="0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1"/>
          </p:nvPr>
        </p:nvSpPr>
        <p:spPr>
          <a:xfrm>
            <a:off x="1320800" y="1676400"/>
            <a:ext cx="9652000" cy="4038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584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preserve="1" userDrawn="1">
  <p:cSld name="1_title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"/>
          <p:cNvSpPr txBox="1">
            <a:spLocks noGrp="1"/>
          </p:cNvSpPr>
          <p:nvPr>
            <p:ph type="subTitle" idx="1" hasCustomPrompt="1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42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25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Second Title</a:t>
            </a:r>
            <a:endParaRPr dirty="0"/>
          </a:p>
        </p:txBody>
      </p:sp>
      <p:sp>
        <p:nvSpPr>
          <p:cNvPr id="5" name="Shape 9"/>
          <p:cNvSpPr txBox="1">
            <a:spLocks noGrp="1"/>
          </p:cNvSpPr>
          <p:nvPr>
            <p:ph type="ctrTitle" hasCustomPrompt="1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700" b="1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defRPr>
            </a:lvl1pPr>
            <a:lvl2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Title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19200" y="1371600"/>
            <a:ext cx="9753600" cy="4495800"/>
          </a:xfrm>
          <a:prstGeom prst="rect">
            <a:avLst/>
          </a:prstGeom>
        </p:spPr>
        <p:txBody>
          <a:bodyPr/>
          <a:lstStyle>
            <a:lvl1pPr>
              <a:defRPr sz="1350" b="1">
                <a:latin typeface="Calibri" pitchFamily="34" charset="0"/>
                <a:cs typeface="Calibri" pitchFamily="34" charset="0"/>
              </a:defRPr>
            </a:lvl1pPr>
            <a:lvl2pPr>
              <a:defRPr sz="1350" b="1">
                <a:latin typeface="Calibri" pitchFamily="34" charset="0"/>
                <a:cs typeface="Calibri" pitchFamily="34" charset="0"/>
              </a:defRPr>
            </a:lvl2pPr>
            <a:lvl3pPr>
              <a:defRPr sz="1350" b="1">
                <a:latin typeface="Calibri" pitchFamily="34" charset="0"/>
                <a:cs typeface="Calibri" pitchFamily="34" charset="0"/>
              </a:defRPr>
            </a:lvl3pPr>
            <a:lvl4pPr>
              <a:defRPr sz="1350" b="1">
                <a:latin typeface="Calibri" pitchFamily="34" charset="0"/>
                <a:cs typeface="Calibri" pitchFamily="34" charset="0"/>
              </a:defRPr>
            </a:lvl4pPr>
            <a:lvl5pPr>
              <a:defRPr sz="1350" b="1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9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ntent">
  <p:cSld name="One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09600" y="714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09600" y="1141600"/>
            <a:ext cx="10972800" cy="52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378" marR="0" lvl="1" indent="-38099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66" marR="0" lvl="2" indent="-355591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-3428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943" marR="0" lvl="4" indent="-3428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132" marR="0" lvl="5" indent="-3428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428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428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42892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1679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BD2A-6C2C-4978-B6E2-E8DADF41EB32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262A-991E-42EE-8B3A-E04CB0CDC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068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9"/>
          <p:cNvSpPr txBox="1">
            <a:spLocks noGrp="1"/>
          </p:cNvSpPr>
          <p:nvPr>
            <p:ph type="title"/>
          </p:nvPr>
        </p:nvSpPr>
        <p:spPr>
          <a:xfrm>
            <a:off x="2032000" y="0"/>
            <a:ext cx="10160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9" name="Google Shape;289;p49"/>
          <p:cNvSpPr txBox="1">
            <a:spLocks noGrp="1"/>
          </p:cNvSpPr>
          <p:nvPr>
            <p:ph type="body" idx="1"/>
          </p:nvPr>
        </p:nvSpPr>
        <p:spPr>
          <a:xfrm>
            <a:off x="406400" y="1676400"/>
            <a:ext cx="113792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0" name="Google Shape;290;p49"/>
          <p:cNvSpPr txBox="1">
            <a:spLocks noGrp="1"/>
          </p:cNvSpPr>
          <p:nvPr>
            <p:ph type="sldNum" idx="12"/>
          </p:nvPr>
        </p:nvSpPr>
        <p:spPr>
          <a:xfrm>
            <a:off x="9347200" y="6553200"/>
            <a:ext cx="284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698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3"/>
          <p:cNvSpPr txBox="1">
            <a:spLocks noGrp="1"/>
          </p:cNvSpPr>
          <p:nvPr>
            <p:ph type="title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3" name="Google Shape;293;p53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4" name="Google Shape;294;p53"/>
          <p:cNvSpPr txBox="1">
            <a:spLocks noGrp="1"/>
          </p:cNvSpPr>
          <p:nvPr>
            <p:ph type="body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Google Shape;295;p5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Google Shape;296;p5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Google Shape;297;p5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921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>
  <p:cSld name="titleOnly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8"/>
          <p:cNvSpPr txBox="1">
            <a:spLocks noGrp="1"/>
          </p:cNvSpPr>
          <p:nvPr>
            <p:ph type="subTitle" idx="1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0" name="Google Shape;300;p58"/>
          <p:cNvSpPr txBox="1">
            <a:spLocks noGrp="1"/>
          </p:cNvSpPr>
          <p:nvPr>
            <p:ph type="ctrTitle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45649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>
  <p:cSld name="tx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05"/>
          <p:cNvSpPr txBox="1">
            <a:spLocks noGrp="1"/>
          </p:cNvSpPr>
          <p:nvPr>
            <p:ph type="body" idx="1"/>
          </p:nvPr>
        </p:nvSpPr>
        <p:spPr>
          <a:xfrm>
            <a:off x="406400" y="1371600"/>
            <a:ext cx="11379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3" name="Google Shape;303;p105"/>
          <p:cNvSpPr txBox="1">
            <a:spLocks noGrp="1"/>
          </p:cNvSpPr>
          <p:nvPr>
            <p:ph type="ctrTitle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4" name="Google Shape;304;p105"/>
          <p:cNvSpPr txBox="1">
            <a:spLocks noGrp="1"/>
          </p:cNvSpPr>
          <p:nvPr>
            <p:ph type="subTitle" idx="2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8410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>
  <p:cSld name="1_titleOnly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06"/>
          <p:cNvSpPr txBox="1">
            <a:spLocks noGrp="1"/>
          </p:cNvSpPr>
          <p:nvPr>
            <p:ph type="subTitle" idx="1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7" name="Google Shape;307;p106"/>
          <p:cNvSpPr txBox="1">
            <a:spLocks noGrp="1"/>
          </p:cNvSpPr>
          <p:nvPr>
            <p:ph type="ctrTitle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8" name="Google Shape;308;p106"/>
          <p:cNvSpPr>
            <a:spLocks noGrp="1"/>
          </p:cNvSpPr>
          <p:nvPr>
            <p:ph type="pic" idx="2"/>
          </p:nvPr>
        </p:nvSpPr>
        <p:spPr>
          <a:xfrm>
            <a:off x="1320800" y="1600200"/>
            <a:ext cx="9550400" cy="3733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6706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1"/>
          <p:cNvSpPr txBox="1">
            <a:spLocks noGrp="1"/>
          </p:cNvSpPr>
          <p:nvPr>
            <p:ph type="ctrTitle"/>
          </p:nvPr>
        </p:nvSpPr>
        <p:spPr>
          <a:xfrm>
            <a:off x="1524000" y="2817467"/>
            <a:ext cx="91440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1"/>
          <p:cNvSpPr txBox="1"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 sz="1500"/>
            </a:lvl2pPr>
            <a:lvl3pPr lvl="2" algn="ctr">
              <a:spcBef>
                <a:spcPts val="0"/>
              </a:spcBef>
              <a:spcAft>
                <a:spcPts val="0"/>
              </a:spcAft>
              <a:buSzPts val="1350"/>
              <a:buFont typeface="Calibri"/>
              <a:buNone/>
              <a:defRPr sz="135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41"/>
          <p:cNvSpPr txBox="1">
            <a:spLocks noGrp="1"/>
          </p:cNvSpPr>
          <p:nvPr>
            <p:ph type="dt" idx="10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1"/>
          <p:cNvSpPr txBox="1">
            <a:spLocks noGrp="1"/>
          </p:cNvSpPr>
          <p:nvPr>
            <p:ph type="ftr" idx="11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1"/>
          <p:cNvSpPr txBox="1">
            <a:spLocks noGrp="1"/>
          </p:cNvSpPr>
          <p:nvPr>
            <p:ph type="sldNum" idx="12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500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>
  <p:cSld name="1_titleOnly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07"/>
          <p:cNvSpPr txBox="1">
            <a:spLocks noGrp="1"/>
          </p:cNvSpPr>
          <p:nvPr>
            <p:ph type="subTitle" idx="1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1" name="Google Shape;311;p107"/>
          <p:cNvSpPr txBox="1">
            <a:spLocks noGrp="1"/>
          </p:cNvSpPr>
          <p:nvPr>
            <p:ph type="ctrTitle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2" name="Google Shape;312;p107"/>
          <p:cNvSpPr>
            <a:spLocks noGrp="1"/>
          </p:cNvSpPr>
          <p:nvPr>
            <p:ph type="media" idx="2"/>
          </p:nvPr>
        </p:nvSpPr>
        <p:spPr>
          <a:xfrm>
            <a:off x="1320800" y="1676400"/>
            <a:ext cx="96520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8476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>
  <p:cSld name="1_titleOnly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08"/>
          <p:cNvSpPr txBox="1">
            <a:spLocks noGrp="1"/>
          </p:cNvSpPr>
          <p:nvPr>
            <p:ph type="subTitle" idx="1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5" name="Google Shape;315;p108"/>
          <p:cNvSpPr txBox="1">
            <a:spLocks noGrp="1"/>
          </p:cNvSpPr>
          <p:nvPr>
            <p:ph type="ctrTitle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6" name="Google Shape;316;p108"/>
          <p:cNvSpPr txBox="1">
            <a:spLocks noGrp="1"/>
          </p:cNvSpPr>
          <p:nvPr>
            <p:ph type="body" idx="2"/>
          </p:nvPr>
        </p:nvSpPr>
        <p:spPr>
          <a:xfrm>
            <a:off x="1219200" y="1371600"/>
            <a:ext cx="9753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defRPr sz="13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defRPr sz="13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defRPr sz="13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defRPr sz="13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defRPr sz="13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02695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ntent">
  <p:cSld name="One Content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9"/>
          <p:cNvSpPr txBox="1">
            <a:spLocks noGrp="1"/>
          </p:cNvSpPr>
          <p:nvPr>
            <p:ph type="title"/>
          </p:nvPr>
        </p:nvSpPr>
        <p:spPr>
          <a:xfrm>
            <a:off x="609600" y="714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19" name="Google Shape;319;p109"/>
          <p:cNvSpPr txBox="1">
            <a:spLocks noGrp="1"/>
          </p:cNvSpPr>
          <p:nvPr>
            <p:ph type="body" idx="1"/>
          </p:nvPr>
        </p:nvSpPr>
        <p:spPr>
          <a:xfrm>
            <a:off x="609600" y="1141600"/>
            <a:ext cx="10972800" cy="52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0" name="Google Shape;320;p10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1" name="Google Shape;321;p10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2" name="Google Shape;322;p10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520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preserve="1" userDrawn="1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1371600"/>
            <a:ext cx="11379200" cy="457200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itchFamily="34" charset="0"/>
              <a:buChar char="•"/>
              <a:defRPr sz="2400" b="1">
                <a:effectLst/>
                <a:latin typeface="Calibri" pitchFamily="34" charset="0"/>
                <a:cs typeface="Calibri" pitchFamily="34" charset="0"/>
              </a:defRPr>
            </a:lvl1pPr>
            <a:lvl2pPr marL="285750" indent="-285750">
              <a:buFont typeface="Arial" pitchFamily="34" charset="0"/>
              <a:buChar char="•"/>
              <a:defRPr sz="2400" b="1">
                <a:effectLst/>
                <a:latin typeface="Calibri" pitchFamily="34" charset="0"/>
                <a:cs typeface="Calibri" pitchFamily="34" charset="0"/>
              </a:defRPr>
            </a:lvl2pPr>
            <a:lvl3pPr marL="285750" indent="-285750">
              <a:buFont typeface="Arial" pitchFamily="34" charset="0"/>
              <a:buChar char="•"/>
              <a:defRPr sz="2400" b="1">
                <a:effectLst/>
                <a:latin typeface="Calibri" pitchFamily="34" charset="0"/>
                <a:cs typeface="Calibri" pitchFamily="34" charset="0"/>
              </a:defRPr>
            </a:lvl3pPr>
            <a:lvl4pPr marL="285750" indent="-285750">
              <a:buFont typeface="Arial" pitchFamily="34" charset="0"/>
              <a:buChar char="•"/>
              <a:defRPr sz="2400" b="1">
                <a:effectLst/>
                <a:latin typeface="Calibri" pitchFamily="34" charset="0"/>
                <a:cs typeface="Calibri" pitchFamily="34" charset="0"/>
              </a:defRPr>
            </a:lvl4pPr>
            <a:lvl5pPr marL="285750" indent="-285750">
              <a:buFont typeface="Arial" pitchFamily="34" charset="0"/>
              <a:buChar char="•"/>
              <a:defRPr sz="2400" b="1">
                <a:effectLst/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First point</a:t>
            </a:r>
          </a:p>
          <a:p>
            <a:pPr lvl="0"/>
            <a:endParaRPr lang="en-US" dirty="0" smtClean="0"/>
          </a:p>
          <a:p>
            <a:pPr lvl="1"/>
            <a:r>
              <a:rPr lang="en-US" dirty="0" smtClean="0"/>
              <a:t>Second point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Third point</a:t>
            </a:r>
          </a:p>
          <a:p>
            <a:pPr lvl="3"/>
            <a:endParaRPr lang="en-US" dirty="0" smtClean="0"/>
          </a:p>
          <a:p>
            <a:pPr lvl="3"/>
            <a:r>
              <a:rPr lang="en-US" dirty="0" smtClean="0"/>
              <a:t>Fourth point</a:t>
            </a:r>
          </a:p>
          <a:p>
            <a:pPr lvl="4"/>
            <a:endParaRPr lang="en-US" dirty="0" smtClean="0"/>
          </a:p>
          <a:p>
            <a:pPr lvl="4"/>
            <a:r>
              <a:rPr lang="en-US" dirty="0" smtClean="0"/>
              <a:t>Fifth point</a:t>
            </a:r>
            <a:endParaRPr lang="en-US" dirty="0"/>
          </a:p>
        </p:txBody>
      </p:sp>
      <p:sp>
        <p:nvSpPr>
          <p:cNvPr id="9" name="Shape 9"/>
          <p:cNvSpPr txBox="1">
            <a:spLocks noGrp="1"/>
          </p:cNvSpPr>
          <p:nvPr>
            <p:ph type="ctrTitle" hasCustomPrompt="1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defRPr>
            </a:lvl1pPr>
            <a:lvl2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Title</a:t>
            </a:r>
            <a:endParaRPr dirty="0"/>
          </a:p>
        </p:txBody>
      </p:sp>
      <p:sp>
        <p:nvSpPr>
          <p:cNvPr id="10" name="Shape 8"/>
          <p:cNvSpPr txBox="1">
            <a:spLocks noGrp="1"/>
          </p:cNvSpPr>
          <p:nvPr>
            <p:ph type="subTitle" idx="11" hasCustomPrompt="1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Second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1830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userDrawn="1">
  <p:cSld name="title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"/>
          <p:cNvSpPr txBox="1">
            <a:spLocks noGrp="1"/>
          </p:cNvSpPr>
          <p:nvPr>
            <p:ph type="subTitle" idx="1" hasCustomPrompt="1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Second Title</a:t>
            </a:r>
            <a:endParaRPr dirty="0"/>
          </a:p>
        </p:txBody>
      </p:sp>
      <p:sp>
        <p:nvSpPr>
          <p:cNvPr id="5" name="Shape 9"/>
          <p:cNvSpPr txBox="1">
            <a:spLocks noGrp="1"/>
          </p:cNvSpPr>
          <p:nvPr>
            <p:ph type="ctrTitle" hasCustomPrompt="1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defRPr>
            </a:lvl1pPr>
            <a:lvl2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6312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preserve="1" userDrawn="1">
  <p:cSld name="1_title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"/>
          <p:cNvSpPr txBox="1">
            <a:spLocks noGrp="1"/>
          </p:cNvSpPr>
          <p:nvPr>
            <p:ph type="subTitle" idx="1" hasCustomPrompt="1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Second Title</a:t>
            </a:r>
            <a:endParaRPr dirty="0"/>
          </a:p>
        </p:txBody>
      </p:sp>
      <p:sp>
        <p:nvSpPr>
          <p:cNvPr id="5" name="Shape 9"/>
          <p:cNvSpPr txBox="1">
            <a:spLocks noGrp="1"/>
          </p:cNvSpPr>
          <p:nvPr>
            <p:ph type="ctrTitle" hasCustomPrompt="1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defRPr>
            </a:lvl1pPr>
            <a:lvl2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Title</a:t>
            </a:r>
            <a:endParaRPr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1320800" y="1600200"/>
            <a:ext cx="9550400" cy="3733800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b="1" dirty="0" smtClean="0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089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preserve="1" userDrawn="1">
  <p:cSld name="1_title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"/>
          <p:cNvSpPr txBox="1">
            <a:spLocks noGrp="1"/>
          </p:cNvSpPr>
          <p:nvPr>
            <p:ph type="subTitle" idx="1" hasCustomPrompt="1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Second Title</a:t>
            </a:r>
            <a:endParaRPr dirty="0"/>
          </a:p>
        </p:txBody>
      </p:sp>
      <p:sp>
        <p:nvSpPr>
          <p:cNvPr id="5" name="Shape 9"/>
          <p:cNvSpPr txBox="1">
            <a:spLocks noGrp="1"/>
          </p:cNvSpPr>
          <p:nvPr>
            <p:ph type="ctrTitle" hasCustomPrompt="1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defRPr>
            </a:lvl1pPr>
            <a:lvl2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Title</a:t>
            </a:r>
            <a:endParaRPr dirty="0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1"/>
          </p:nvPr>
        </p:nvSpPr>
        <p:spPr>
          <a:xfrm>
            <a:off x="1320800" y="1676400"/>
            <a:ext cx="9652000" cy="4038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862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preserve="1" userDrawn="1">
  <p:cSld name="1_title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"/>
          <p:cNvSpPr txBox="1">
            <a:spLocks noGrp="1"/>
          </p:cNvSpPr>
          <p:nvPr>
            <p:ph type="subTitle" idx="1" hasCustomPrompt="1"/>
          </p:nvPr>
        </p:nvSpPr>
        <p:spPr>
          <a:xfrm>
            <a:off x="1422400" y="609600"/>
            <a:ext cx="9347200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Second Title</a:t>
            </a:r>
            <a:endParaRPr dirty="0"/>
          </a:p>
        </p:txBody>
      </p:sp>
      <p:sp>
        <p:nvSpPr>
          <p:cNvPr id="5" name="Shape 9"/>
          <p:cNvSpPr txBox="1">
            <a:spLocks noGrp="1"/>
          </p:cNvSpPr>
          <p:nvPr>
            <p:ph type="ctrTitle" hasCustomPrompt="1"/>
          </p:nvPr>
        </p:nvSpPr>
        <p:spPr>
          <a:xfrm>
            <a:off x="1422400" y="76200"/>
            <a:ext cx="9347200" cy="5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defRPr>
            </a:lvl1pPr>
            <a:lvl2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Title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19200" y="1371600"/>
            <a:ext cx="9753600" cy="4495800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Calibri" pitchFamily="34" charset="0"/>
                <a:cs typeface="Calibri" pitchFamily="34" charset="0"/>
              </a:defRPr>
            </a:lvl1pPr>
            <a:lvl2pPr>
              <a:defRPr sz="1800" b="1">
                <a:latin typeface="Calibri" pitchFamily="34" charset="0"/>
                <a:cs typeface="Calibri" pitchFamily="34" charset="0"/>
              </a:defRPr>
            </a:lvl2pPr>
            <a:lvl3pPr>
              <a:defRPr sz="1800" b="1">
                <a:latin typeface="Calibri" pitchFamily="34" charset="0"/>
                <a:cs typeface="Calibri" pitchFamily="34" charset="0"/>
              </a:defRPr>
            </a:lvl3pPr>
            <a:lvl4pPr>
              <a:defRPr sz="1800" b="1">
                <a:latin typeface="Calibri" pitchFamily="34" charset="0"/>
                <a:cs typeface="Calibri" pitchFamily="34" charset="0"/>
              </a:defRPr>
            </a:lvl4pPr>
            <a:lvl5pPr>
              <a:defRPr sz="1800" b="1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648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0"/>
            <a:ext cx="10160000" cy="1371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11379200" cy="4876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347200" y="6553200"/>
            <a:ext cx="2844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D556B-21A1-40B2-8390-E90515BCE50C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pPr>
                <a:defRPr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7802815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914400" y="6248400"/>
            <a:ext cx="5892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FEMA Hurricane Readiness </a:t>
            </a:r>
            <a:r>
              <a:rPr lang="en-US">
                <a:sym typeface="Symbol" pitchFamily="18" charset="2"/>
              </a:rPr>
              <a:t> </a:t>
            </a:r>
            <a:r>
              <a:rPr lang="en-US"/>
              <a:t>Coastal Communities</a:t>
            </a:r>
          </a:p>
        </p:txBody>
      </p:sp>
    </p:spTree>
    <p:extLst>
      <p:ext uri="{BB962C8B-B14F-4D97-AF65-F5344CB8AC3E}">
        <p14:creationId xmlns:p14="http://schemas.microsoft.com/office/powerpoint/2010/main" val="2730469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0"/>
          <p:cNvSpPr txBox="1">
            <a:spLocks noGrp="1"/>
          </p:cNvSpPr>
          <p:nvPr>
            <p:ph type="title"/>
          </p:nvPr>
        </p:nvSpPr>
        <p:spPr>
          <a:xfrm>
            <a:off x="1971549" y="97282"/>
            <a:ext cx="824890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0"/>
          <p:cNvSpPr txBox="1">
            <a:spLocks noGrp="1"/>
          </p:cNvSpPr>
          <p:nvPr>
            <p:ph type="body" idx="1"/>
          </p:nvPr>
        </p:nvSpPr>
        <p:spPr>
          <a:xfrm>
            <a:off x="1443532" y="1080262"/>
            <a:ext cx="930493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0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0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0"/>
          <p:cNvSpPr txBox="1">
            <a:spLocks noGrp="1"/>
          </p:cNvSpPr>
          <p:nvPr>
            <p:ph type="sldNum" idx="12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6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4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4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4"/>
          <p:cNvSpPr txBox="1">
            <a:spLocks noGrp="1"/>
          </p:cNvSpPr>
          <p:nvPr>
            <p:ph type="sldNum" idx="12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7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7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6.xml"/><Relationship Id="rId9" Type="http://schemas.openxmlformats.org/officeDocument/2006/relationships/tags" Target="../tags/tag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ags" Target="../tags/tag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1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12191999" cy="685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0"/>
            <a:ext cx="12191999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6380989"/>
            <a:ext cx="12189714" cy="47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435351" y="6425178"/>
            <a:ext cx="1477518" cy="430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895344" y="6356603"/>
            <a:ext cx="2634233" cy="501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193535" y="6356603"/>
            <a:ext cx="421398" cy="501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278879" y="6356603"/>
            <a:ext cx="1956053" cy="50139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5"/>
          <p:cNvSpPr txBox="1">
            <a:spLocks noGrp="1"/>
          </p:cNvSpPr>
          <p:nvPr>
            <p:ph type="title"/>
          </p:nvPr>
        </p:nvSpPr>
        <p:spPr>
          <a:xfrm>
            <a:off x="3288029" y="198246"/>
            <a:ext cx="5615940" cy="69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body" idx="1"/>
          </p:nvPr>
        </p:nvSpPr>
        <p:spPr>
          <a:xfrm>
            <a:off x="460502" y="1808226"/>
            <a:ext cx="11270995" cy="3318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4041775" y="6443907"/>
            <a:ext cx="4029709" cy="30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ldNum" idx="12"/>
          </p:nvPr>
        </p:nvSpPr>
        <p:spPr>
          <a:xfrm>
            <a:off x="11704319" y="6601459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 rtl="0">
              <a:lnSpc>
                <a:spcPct val="103333"/>
              </a:lnSpc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l" rtl="0">
              <a:lnSpc>
                <a:spcPct val="103333"/>
              </a:lnSpc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l" rtl="0">
              <a:lnSpc>
                <a:spcPct val="103333"/>
              </a:lnSpc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l" rtl="0">
              <a:lnSpc>
                <a:spcPct val="103333"/>
              </a:lnSpc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l" rtl="0">
              <a:lnSpc>
                <a:spcPct val="103333"/>
              </a:lnSpc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l" rtl="0">
              <a:lnSpc>
                <a:spcPct val="103333"/>
              </a:lnSpc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l" rtl="0">
              <a:lnSpc>
                <a:spcPct val="103333"/>
              </a:lnSpc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l" rtl="0">
              <a:lnSpc>
                <a:spcPct val="103333"/>
              </a:lnSpc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l" rtl="0">
              <a:lnSpc>
                <a:spcPct val="103333"/>
              </a:lnSpc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8"/>
          <p:cNvSpPr/>
          <p:nvPr/>
        </p:nvSpPr>
        <p:spPr>
          <a:xfrm>
            <a:off x="-120575" y="-112295"/>
            <a:ext cx="12714489" cy="145977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</p:sp>
      <p:sp>
        <p:nvSpPr>
          <p:cNvPr id="8" name="Rectangle 7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1737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kern="0" dirty="0">
              <a:solidFill>
                <a:srgbClr val="000000"/>
              </a:solidFill>
              <a:sym typeface="Arial"/>
              <a:rtl val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25600" y="6444754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  <a:rtl val="0"/>
              </a:rPr>
              <a:t>Building a Weather-Ready Nation</a:t>
            </a:r>
            <a:endParaRPr lang="en-US" sz="2800" b="1" i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  <a:rtl val="0"/>
            </a:endParaRPr>
          </a:p>
        </p:txBody>
      </p:sp>
      <p:pic>
        <p:nvPicPr>
          <p:cNvPr id="10" name="Picture 9" descr="WRN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3200" y="6467670"/>
            <a:ext cx="1320800" cy="323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80510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</p:sldLayoutIdLst>
  <p:timing>
    <p:tnLst>
      <p:par>
        <p:cTn id="1" dur="indefinite" restart="never" nodeType="tmRoot"/>
      </p:par>
    </p:tnLst>
  </p:timing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>
            <a:spLocks noGrp="1"/>
          </p:cNvSpPr>
          <p:nvPr>
            <p:ph type="title"/>
          </p:nvPr>
        </p:nvSpPr>
        <p:spPr>
          <a:xfrm>
            <a:off x="1971549" y="97282"/>
            <a:ext cx="824890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0"/>
          <p:cNvSpPr txBox="1">
            <a:spLocks noGrp="1"/>
          </p:cNvSpPr>
          <p:nvPr>
            <p:ph type="body" idx="1"/>
          </p:nvPr>
        </p:nvSpPr>
        <p:spPr>
          <a:xfrm>
            <a:off x="1443532" y="1080262"/>
            <a:ext cx="930493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0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0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0"/>
          <p:cNvSpPr txBox="1">
            <a:spLocks noGrp="1"/>
          </p:cNvSpPr>
          <p:nvPr>
            <p:ph type="sldNum" idx="12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178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70" r:id="rId2"/>
    <p:sldLayoutId id="2147483671" r:id="rId3"/>
    <p:sldLayoutId id="2147483672" r:id="rId4"/>
    <p:sldLayoutId id="214748367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3"/>
          <p:cNvSpPr txBox="1">
            <a:spLocks noGrp="1"/>
          </p:cNvSpPr>
          <p:nvPr>
            <p:ph type="title"/>
          </p:nvPr>
        </p:nvSpPr>
        <p:spPr>
          <a:xfrm>
            <a:off x="19304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43"/>
          <p:cNvSpPr txBox="1">
            <a:spLocks noGrp="1"/>
          </p:cNvSpPr>
          <p:nvPr>
            <p:ph type="body" idx="1"/>
          </p:nvPr>
        </p:nvSpPr>
        <p:spPr>
          <a:xfrm>
            <a:off x="914400" y="1676400"/>
            <a:ext cx="103632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43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43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43"/>
          <p:cNvSpPr txBox="1">
            <a:spLocks noGrp="1"/>
          </p:cNvSpPr>
          <p:nvPr>
            <p:ph type="sldNum" idx="12"/>
          </p:nvPr>
        </p:nvSpPr>
        <p:spPr>
          <a:xfrm>
            <a:off x="944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5" name="Google Shape;65;p43"/>
          <p:cNvCxnSpPr/>
          <p:nvPr/>
        </p:nvCxnSpPr>
        <p:spPr>
          <a:xfrm>
            <a:off x="304800" y="1524000"/>
            <a:ext cx="11582400" cy="0"/>
          </a:xfrm>
          <a:prstGeom prst="straightConnector1">
            <a:avLst/>
          </a:pr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6" name="Google Shape;66;p4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04800" y="228601"/>
            <a:ext cx="1568451" cy="11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43" descr="doc_logo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261600" y="228600"/>
            <a:ext cx="1625600" cy="12128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43"/>
          <p:cNvSpPr txBox="1"/>
          <p:nvPr/>
        </p:nvSpPr>
        <p:spPr>
          <a:xfrm rot="-2700000">
            <a:off x="8331200" y="5105401"/>
            <a:ext cx="38608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544861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8"/>
          <p:cNvSpPr/>
          <p:nvPr/>
        </p:nvSpPr>
        <p:spPr>
          <a:xfrm>
            <a:off x="-120575" y="-112295"/>
            <a:ext cx="12714489" cy="145977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</p:sp>
      <p:sp>
        <p:nvSpPr>
          <p:cNvPr id="8" name="Rectangle 7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1737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kern="0" dirty="0">
              <a:solidFill>
                <a:srgbClr val="000000"/>
              </a:solidFill>
              <a:sym typeface="Arial"/>
              <a:rtl val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25600" y="6444754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  <a:rtl val="0"/>
              </a:rPr>
              <a:t>Building a Weather-Ready Nation</a:t>
            </a:r>
            <a:endParaRPr lang="en-US" sz="2800" b="1" i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  <a:rtl val="0"/>
            </a:endParaRPr>
          </a:p>
        </p:txBody>
      </p:sp>
      <p:pic>
        <p:nvPicPr>
          <p:cNvPr id="10" name="Picture 9" descr="WR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3200" y="6467670"/>
            <a:ext cx="1320800" cy="323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418220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4" r:id="rId2"/>
    <p:sldLayoutId id="2147483695" r:id="rId3"/>
    <p:sldLayoutId id="2147483696" r:id="rId4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8"/>
          <p:cNvSpPr/>
          <p:nvPr/>
        </p:nvSpPr>
        <p:spPr>
          <a:xfrm>
            <a:off x="-120574" y="-112295"/>
            <a:ext cx="12714489" cy="145977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</p:sp>
      <p:sp>
        <p:nvSpPr>
          <p:cNvPr id="8" name="Rectangle 7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1737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kern="0" dirty="0">
              <a:solidFill>
                <a:srgbClr val="000000"/>
              </a:solidFill>
              <a:sym typeface="Arial"/>
              <a:rtl val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625600" y="6444756"/>
            <a:ext cx="65024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500" b="1" i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  <a:rtl val="0"/>
              </a:rPr>
              <a:t>Building a Weather-Ready Nation</a:t>
            </a:r>
            <a:endParaRPr lang="en-US" sz="2100" b="1" i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  <a:rtl val="0"/>
            </a:endParaRPr>
          </a:p>
        </p:txBody>
      </p:sp>
      <p:pic>
        <p:nvPicPr>
          <p:cNvPr id="10" name="Picture 9" descr="WR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3200" y="6467672"/>
            <a:ext cx="1320800" cy="323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556283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p:timing>
    <p:tnLst>
      <p:par>
        <p:cTn id="1" dur="indefinite" restart="never" nodeType="tmRoot"/>
      </p:par>
    </p:tnLst>
  </p:timing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71549" y="97282"/>
            <a:ext cx="824890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43532" y="1080262"/>
            <a:ext cx="930493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12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304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814E417-8A9B-40F9-9F8C-9B34ED3C80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304800" y="1524000"/>
            <a:ext cx="115824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pic>
        <p:nvPicPr>
          <p:cNvPr id="1032" name="Picture 8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1"/>
            <a:ext cx="1568451" cy="11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12" descr="doc_logo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228600"/>
            <a:ext cx="16256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 Box 13"/>
          <p:cNvSpPr txBox="1">
            <a:spLocks noChangeArrowheads="1"/>
          </p:cNvSpPr>
          <p:nvPr userDrawn="1"/>
        </p:nvSpPr>
        <p:spPr bwMode="auto">
          <a:xfrm rot="-2700000">
            <a:off x="8331200" y="5105401"/>
            <a:ext cx="3860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000" smtClean="0">
                <a:solidFill>
                  <a:srgbClr val="DDDDDD"/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83012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8"/>
          <p:cNvSpPr/>
          <p:nvPr/>
        </p:nvSpPr>
        <p:spPr>
          <a:xfrm>
            <a:off x="-120574" y="-112295"/>
            <a:ext cx="12714489" cy="145977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</p:sp>
      <p:sp>
        <p:nvSpPr>
          <p:cNvPr id="8" name="Rectangle 7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1737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kern="0" dirty="0">
              <a:solidFill>
                <a:srgbClr val="000000"/>
              </a:solidFill>
              <a:sym typeface="Arial"/>
              <a:rtl val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625600" y="6444756"/>
            <a:ext cx="65024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500" b="1" i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  <a:rtl val="0"/>
              </a:rPr>
              <a:t>Building a Weather-Ready Nation</a:t>
            </a:r>
            <a:endParaRPr lang="en-US" sz="2100" b="1" i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  <a:rtl val="0"/>
            </a:endParaRPr>
          </a:p>
        </p:txBody>
      </p:sp>
      <p:pic>
        <p:nvPicPr>
          <p:cNvPr id="10" name="Picture 9" descr="WR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3200" y="6467672"/>
            <a:ext cx="1320800" cy="323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284427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4" r:id="rId2"/>
    <p:sldLayoutId id="2147483735" r:id="rId3"/>
    <p:sldLayoutId id="2147483736" r:id="rId4"/>
    <p:sldLayoutId id="2147483738" r:id="rId5"/>
    <p:sldLayoutId id="2147483739" r:id="rId6"/>
  </p:sldLayoutIdLst>
  <p:timing>
    <p:tnLst>
      <p:par>
        <p:cTn id="1" dur="indefinite" restart="never" nodeType="tmRoot"/>
      </p:par>
    </p:tnLst>
  </p:timing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8"/>
          <p:cNvSpPr/>
          <p:nvPr/>
        </p:nvSpPr>
        <p:spPr>
          <a:xfrm>
            <a:off x="-120574" y="-112295"/>
            <a:ext cx="12714489" cy="145977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84" name="Google Shape;284;p48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17375E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48"/>
          <p:cNvSpPr txBox="1"/>
          <p:nvPr/>
        </p:nvSpPr>
        <p:spPr>
          <a:xfrm>
            <a:off x="1625600" y="6444756"/>
            <a:ext cx="650240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Building a Weather-Ready Nation</a:t>
            </a:r>
            <a:endParaRPr sz="2100" b="1" i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48" descr="WRN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3200" y="6467672"/>
            <a:ext cx="1320800" cy="32346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24152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ws.noaa.gov/com/weatherreadynation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hyperlink" Target="https://www.weather.gov/okx/wwa_definitions" TargetMode="Externa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eather.gov/erh/ghwo?wfo=okx" TargetMode="External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hyperlink" Target="https://forecast.weather.gov/product.php?site=NWS&amp;issuedby=OKX&amp;product=HWO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forecast.weather.gov/gridpoint.php?site=okx&amp;TypeDefault=graphica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hyperlink" Target="https://www.weather.gov/forecastpoints" TargetMode="Externa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eather.gov/okx/emnew_winter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hyperlink" Target="https://www.weather.gov/okx/emnew_summer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inws.ncep.noaa.gov/" TargetMode="External"/><Relationship Id="rId4" Type="http://schemas.openxmlformats.org/officeDocument/2006/relationships/hyperlink" Target="https://nwschat.weather.gov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hyperlink" Target="http://inws.ncep.noaa.gov/" TargetMode="External"/><Relationship Id="rId4" Type="http://schemas.openxmlformats.org/officeDocument/2006/relationships/hyperlink" Target="https://nwschat.weather.gov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10" Type="http://schemas.openxmlformats.org/officeDocument/2006/relationships/image" Target="../media/image86.jfif"/><Relationship Id="rId4" Type="http://schemas.openxmlformats.org/officeDocument/2006/relationships/image" Target="../media/image76.png"/><Relationship Id="rId9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99.png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hyperlink" Target="https://www.weather.gov/spo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eather.gov/spot/" TargetMode="External"/><Relationship Id="rId3" Type="http://schemas.openxmlformats.org/officeDocument/2006/relationships/image" Target="../media/image110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5.png"/><Relationship Id="rId7" Type="http://schemas.openxmlformats.org/officeDocument/2006/relationships/image" Target="../media/image13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8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weather.gov/okx/wwa_definitions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hyperlink" Target="https://www.weather.gov/okx/" TargetMode="Externa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4041775" y="6419799"/>
            <a:ext cx="4029710" cy="33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Building a Weather-Ready Nation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"/>
          <p:cNvSpPr txBox="1">
            <a:spLocks noGrp="1"/>
          </p:cNvSpPr>
          <p:nvPr>
            <p:ph type="title"/>
          </p:nvPr>
        </p:nvSpPr>
        <p:spPr>
          <a:xfrm>
            <a:off x="961707" y="3325413"/>
            <a:ext cx="10223500" cy="211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635" lvl="0" algn="ctr">
              <a:spcBef>
                <a:spcPts val="85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NWS New York NY Impact Decision Support Services (IDSS)</a:t>
            </a:r>
            <a:br>
              <a:rPr lang="en-US" sz="3200" dirty="0" smtClean="0">
                <a:solidFill>
                  <a:srgbClr val="000000"/>
                </a:solidFill>
              </a:rPr>
            </a:br>
            <a:r>
              <a:rPr lang="en-US" sz="3200" dirty="0" smtClean="0">
                <a:solidFill>
                  <a:srgbClr val="000000"/>
                </a:solidFill>
              </a:rPr>
              <a:t/>
            </a:r>
            <a:br>
              <a:rPr lang="en-US" sz="3200" dirty="0" smtClean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CT DEMHS/Silver Jackets Flood Awareness Workshop – </a:t>
            </a:r>
            <a:r>
              <a:rPr lang="en-US" sz="2400" dirty="0" smtClean="0">
                <a:solidFill>
                  <a:srgbClr val="000000"/>
                </a:solidFill>
              </a:rPr>
              <a:t>Region2</a:t>
            </a: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United Illuminating</a:t>
            </a: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endParaRPr sz="2400" dirty="0"/>
          </a:p>
        </p:txBody>
      </p:sp>
      <p:sp>
        <p:nvSpPr>
          <p:cNvPr id="56" name="Google Shape;56;p1"/>
          <p:cNvSpPr txBox="1">
            <a:spLocks noGrp="1"/>
          </p:cNvSpPr>
          <p:nvPr>
            <p:ph type="body" idx="1"/>
          </p:nvPr>
        </p:nvSpPr>
        <p:spPr>
          <a:xfrm>
            <a:off x="543052" y="3979839"/>
            <a:ext cx="11270995" cy="1749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6650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Nelson </a:t>
            </a:r>
            <a:r>
              <a:rPr lang="en-US" sz="2400" dirty="0"/>
              <a:t>Vaz – Warning Coordination </a:t>
            </a:r>
            <a:r>
              <a:rPr lang="en-US" sz="2400" dirty="0" smtClean="0"/>
              <a:t>Meteorologist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1761533" y="381000"/>
            <a:ext cx="8670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buClr>
                <a:srgbClr val="FFFF00"/>
              </a:buClr>
              <a:buSzPts val="2100"/>
            </a:pPr>
            <a:r>
              <a:rPr lang="en-US" sz="4000" b="1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National Weather Service New York, NY</a:t>
            </a:r>
            <a:endParaRPr lang="en-US" sz="40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653;p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8834" y="1368530"/>
            <a:ext cx="2849246" cy="195688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/>
        </p:nvSpPr>
        <p:spPr>
          <a:xfrm>
            <a:off x="0" y="6322291"/>
            <a:ext cx="12192000" cy="53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80000"/>
              </a:lnSpc>
              <a:buSzPts val="935"/>
            </a:pPr>
            <a:endParaRPr sz="3253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028" y="1362853"/>
            <a:ext cx="5136310" cy="54329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1" name="Google Shape;111;p18"/>
          <p:cNvSpPr txBox="1"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11911">
              <a:lnSpc>
                <a:spcPct val="80000"/>
              </a:lnSpc>
              <a:buSzPts val="935"/>
            </a:pPr>
            <a:endParaRPr sz="3253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233" y="609832"/>
            <a:ext cx="12192000" cy="52482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0" rIns="0" bIns="0" anchor="ctr" anchorCtr="0">
            <a:noAutofit/>
          </a:bodyPr>
          <a:lstStyle/>
          <a:p>
            <a:pPr marL="1011911">
              <a:buClr>
                <a:schemeClr val="dk1"/>
              </a:buClr>
            </a:pPr>
            <a:endParaRPr sz="16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" y="87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122" y="6329173"/>
            <a:ext cx="2521305" cy="53644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8985500" y="6216068"/>
            <a:ext cx="3206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6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6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r"/>
            <a:r>
              <a:rPr lang="en" sz="16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6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9229333" y="1200"/>
            <a:ext cx="2962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r"/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1045200" y="546233"/>
            <a:ext cx="101628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2000" b="1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New York</a:t>
            </a:r>
            <a:endParaRPr sz="2000" b="1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1045200" y="-20800"/>
            <a:ext cx="101628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" sz="2667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New York </a:t>
            </a:r>
            <a:r>
              <a:rPr lang="en" sz="2667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Watch/Warning/Advisory/Statement Products </a:t>
            </a:r>
            <a:endParaRPr sz="2667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" name="Google Shape;425;g1056b626a9c_0_30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915" y="628747"/>
            <a:ext cx="4836660" cy="6219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7" name="Google Shape;435;g1056b626a9c_0_323"/>
          <p:cNvSpPr/>
          <p:nvPr/>
        </p:nvSpPr>
        <p:spPr>
          <a:xfrm>
            <a:off x="1923313" y="6101936"/>
            <a:ext cx="846236" cy="763685"/>
          </a:xfrm>
          <a:prstGeom prst="ellipse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800"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426;g1056b626a9c_0_305"/>
          <p:cNvCxnSpPr>
            <a:stCxn id="17" idx="7"/>
          </p:cNvCxnSpPr>
          <p:nvPr/>
        </p:nvCxnSpPr>
        <p:spPr>
          <a:xfrm flipV="1">
            <a:off x="2645621" y="829955"/>
            <a:ext cx="3016014" cy="538382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" name="Rectangle 2"/>
          <p:cNvSpPr/>
          <p:nvPr/>
        </p:nvSpPr>
        <p:spPr>
          <a:xfrm>
            <a:off x="764408" y="5056921"/>
            <a:ext cx="4078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7"/>
              </a:rPr>
              <a:t>https://www.weather.gov/okx/wwa_definitions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1408" y="578506"/>
            <a:ext cx="5819775" cy="809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1247" y="1599617"/>
            <a:ext cx="5604566" cy="51961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5571" y="1879134"/>
            <a:ext cx="4730509" cy="49116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32574" y="2146248"/>
            <a:ext cx="5611151" cy="46409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1474" y="2445371"/>
            <a:ext cx="5497662" cy="40384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67379" y="2711958"/>
            <a:ext cx="4990876" cy="2994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14305" y="3000070"/>
            <a:ext cx="4818618" cy="14229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239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576" y="982877"/>
            <a:ext cx="7038425" cy="3911473"/>
          </a:xfrm>
          <a:prstGeom prst="rect">
            <a:avLst/>
          </a:prstGeom>
        </p:spPr>
      </p:pic>
      <p:sp>
        <p:nvSpPr>
          <p:cNvPr id="111" name="Google Shape;111;p18"/>
          <p:cNvSpPr txBox="1"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11911">
              <a:lnSpc>
                <a:spcPct val="80000"/>
              </a:lnSpc>
              <a:buSzPts val="935"/>
            </a:pPr>
            <a:endParaRPr sz="3253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233" y="609833"/>
            <a:ext cx="12192000" cy="48613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0" rIns="0" bIns="0" anchor="ctr" anchorCtr="0">
            <a:noAutofit/>
          </a:bodyPr>
          <a:lstStyle/>
          <a:p>
            <a:pPr marL="1011911">
              <a:buClr>
                <a:schemeClr val="dk1"/>
              </a:buClr>
            </a:pPr>
            <a:endParaRPr sz="1600" b="1" dirty="0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" y="877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0" y="6322291"/>
            <a:ext cx="12192000" cy="53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80000"/>
              </a:lnSpc>
              <a:buSzPts val="935"/>
            </a:pPr>
            <a:endParaRPr sz="3253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122" y="6329173"/>
            <a:ext cx="2521305" cy="53644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8985500" y="6216068"/>
            <a:ext cx="3206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6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6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r"/>
            <a:r>
              <a:rPr lang="en" sz="16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6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9229333" y="1200"/>
            <a:ext cx="2962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r"/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1045200" y="546233"/>
            <a:ext cx="101628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2000" b="1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New York</a:t>
            </a:r>
            <a:endParaRPr sz="2000" b="1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1045200" y="-20800"/>
            <a:ext cx="101628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" sz="2667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New York </a:t>
            </a:r>
            <a:r>
              <a:rPr lang="en" sz="2667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Hazardous Weather Outlook</a:t>
            </a:r>
            <a:endParaRPr sz="2667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" name="Google Shape;425;g1056b626a9c_0_30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915" y="628747"/>
            <a:ext cx="4836660" cy="62199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435;g1056b626a9c_0_323"/>
          <p:cNvSpPr/>
          <p:nvPr/>
        </p:nvSpPr>
        <p:spPr>
          <a:xfrm>
            <a:off x="1139202" y="6084978"/>
            <a:ext cx="846236" cy="763685"/>
          </a:xfrm>
          <a:prstGeom prst="ellipse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800"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426;g1056b626a9c_0_305"/>
          <p:cNvCxnSpPr/>
          <p:nvPr/>
        </p:nvCxnSpPr>
        <p:spPr>
          <a:xfrm flipV="1">
            <a:off x="1822764" y="3432346"/>
            <a:ext cx="4858995" cy="2717153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3397" y="4894349"/>
            <a:ext cx="6908603" cy="167008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840931" y="4941242"/>
            <a:ext cx="4193777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hlinkClick r:id="rId8"/>
              </a:rPr>
              <a:t>https://www.weather.gov/erh/ghwo?wfo=okx</a:t>
            </a:r>
            <a:endParaRPr lang="en-US" sz="16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5036" y="573044"/>
            <a:ext cx="3546580" cy="47311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Google Shape;114;p18"/>
          <p:cNvSpPr txBox="1"/>
          <p:nvPr/>
        </p:nvSpPr>
        <p:spPr>
          <a:xfrm>
            <a:off x="3213173" y="6562249"/>
            <a:ext cx="7842551" cy="2934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>
              <a:lnSpc>
                <a:spcPct val="80000"/>
              </a:lnSpc>
              <a:buSzPts val="935"/>
            </a:pPr>
            <a:r>
              <a:rPr lang="en-US" sz="1467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  <a:hlinkClick r:id="rId10"/>
              </a:rPr>
              <a:t>https://forecast.weather.gov/product.php?site=NWS&amp;issuedby=OKX&amp;product=HWO</a:t>
            </a:r>
            <a:endParaRPr sz="1467" b="1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75774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11911">
              <a:lnSpc>
                <a:spcPct val="80000"/>
              </a:lnSpc>
              <a:buSzPts val="935"/>
            </a:pPr>
            <a:endParaRPr sz="3253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233" y="609832"/>
            <a:ext cx="12192000" cy="51385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0" rIns="0" bIns="0" anchor="ctr" anchorCtr="0">
            <a:noAutofit/>
          </a:bodyPr>
          <a:lstStyle/>
          <a:p>
            <a:pPr marL="1011911">
              <a:buClr>
                <a:schemeClr val="dk1"/>
              </a:buClr>
            </a:pPr>
            <a:endParaRPr sz="16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" y="877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0" y="6322291"/>
            <a:ext cx="12192000" cy="53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80000"/>
              </a:lnSpc>
              <a:buSzPts val="935"/>
            </a:pPr>
            <a:endParaRPr sz="3253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122" y="6329173"/>
            <a:ext cx="2521305" cy="53644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8985500" y="6216068"/>
            <a:ext cx="3206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6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6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r"/>
            <a:r>
              <a:rPr lang="en" sz="16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6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9229333" y="1200"/>
            <a:ext cx="2962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r"/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1045200" y="546233"/>
            <a:ext cx="101628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2000" b="1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New York</a:t>
            </a:r>
            <a:endParaRPr sz="2000" b="1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1045200" y="-20800"/>
            <a:ext cx="101628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" sz="2667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New </a:t>
            </a:r>
            <a:r>
              <a:rPr lang="en" sz="2667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York Hourly Weather Forecast Graph</a:t>
            </a:r>
            <a:endParaRPr sz="2667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" name="Google Shape;425;g1056b626a9c_0_3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0601" y="639175"/>
            <a:ext cx="4836660" cy="6219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Google Shape;427;g1056b626a9c_0_3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2304" y="1017461"/>
            <a:ext cx="5049696" cy="50531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16" name="Google Shape;426;g1056b626a9c_0_305"/>
          <p:cNvCxnSpPr>
            <a:stCxn id="17" idx="7"/>
          </p:cNvCxnSpPr>
          <p:nvPr/>
        </p:nvCxnSpPr>
        <p:spPr>
          <a:xfrm flipV="1">
            <a:off x="5715641" y="3432346"/>
            <a:ext cx="1623703" cy="2076993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" name="Rectangle 1"/>
          <p:cNvSpPr/>
          <p:nvPr/>
        </p:nvSpPr>
        <p:spPr>
          <a:xfrm>
            <a:off x="6048972" y="6095677"/>
            <a:ext cx="6143028" cy="30777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hlinkClick r:id="rId7"/>
              </a:rPr>
              <a:t>https://forecast.weather.gov/gridpoint.php?site=okx&amp;TypeDefault=graphical</a:t>
            </a:r>
            <a:endParaRPr lang="en-US" dirty="0"/>
          </a:p>
        </p:txBody>
      </p:sp>
      <p:sp>
        <p:nvSpPr>
          <p:cNvPr id="17" name="Google Shape;435;g1056b626a9c_0_323"/>
          <p:cNvSpPr/>
          <p:nvPr/>
        </p:nvSpPr>
        <p:spPr>
          <a:xfrm>
            <a:off x="4993333" y="5397500"/>
            <a:ext cx="846236" cy="763685"/>
          </a:xfrm>
          <a:prstGeom prst="ellipse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800"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278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11911">
              <a:lnSpc>
                <a:spcPct val="80000"/>
              </a:lnSpc>
              <a:buSzPts val="935"/>
            </a:pPr>
            <a:endParaRPr sz="3253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233" y="609833"/>
            <a:ext cx="12192000" cy="54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0" rIns="0" bIns="0" anchor="ctr" anchorCtr="0">
            <a:noAutofit/>
          </a:bodyPr>
          <a:lstStyle/>
          <a:p>
            <a:pPr marL="1011911">
              <a:buClr>
                <a:schemeClr val="dk1"/>
              </a:buClr>
            </a:pPr>
            <a:endParaRPr sz="16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" y="877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0" y="6322291"/>
            <a:ext cx="12192000" cy="53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80000"/>
              </a:lnSpc>
              <a:buSzPts val="935"/>
            </a:pPr>
            <a:endParaRPr sz="3253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122" y="6329173"/>
            <a:ext cx="2521305" cy="53644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8985500" y="6216068"/>
            <a:ext cx="3206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6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6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r"/>
            <a:r>
              <a:rPr lang="en" sz="16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6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9229333" y="1200"/>
            <a:ext cx="2962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r"/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1045200" y="546233"/>
            <a:ext cx="101628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2000" b="1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New York</a:t>
            </a:r>
            <a:endParaRPr sz="2000" b="1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1045200" y="-20800"/>
            <a:ext cx="101628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" sz="2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New York </a:t>
            </a:r>
            <a:r>
              <a:rPr lang="en-US" sz="2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Impact Decision Support Service (IDSS) </a:t>
            </a:r>
            <a:br>
              <a:rPr lang="en-US" sz="2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Prototype IDSS Forecast Points</a:t>
            </a:r>
            <a:endParaRPr sz="2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74084" y="6446307"/>
            <a:ext cx="326506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b="1" kern="1200" dirty="0">
                <a:latin typeface="Calibri"/>
                <a:ea typeface="+mn-ea"/>
                <a:cs typeface="+mn-cs"/>
                <a:hlinkClick r:id="rId5"/>
              </a:rPr>
              <a:t>https://www.weather.gov/forecastpoints</a:t>
            </a:r>
            <a:endParaRPr lang="en-US" b="1" kern="1200" dirty="0"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783" y="630400"/>
            <a:ext cx="4202993" cy="52915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0011" y="1015429"/>
            <a:ext cx="4551977" cy="53003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2942" y="1551569"/>
            <a:ext cx="4348824" cy="53140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685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11911">
              <a:lnSpc>
                <a:spcPct val="80000"/>
              </a:lnSpc>
              <a:buSzPts val="935"/>
            </a:pPr>
            <a:endParaRPr sz="3253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233" y="609833"/>
            <a:ext cx="12192000" cy="51414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0" rIns="0" bIns="0" anchor="ctr" anchorCtr="0">
            <a:noAutofit/>
          </a:bodyPr>
          <a:lstStyle/>
          <a:p>
            <a:pPr marL="1011911">
              <a:buClr>
                <a:schemeClr val="dk1"/>
              </a:buClr>
            </a:pPr>
            <a:endParaRPr sz="16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" y="877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0" y="6322291"/>
            <a:ext cx="12192000" cy="53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80000"/>
              </a:lnSpc>
              <a:buSzPts val="935"/>
            </a:pPr>
            <a:endParaRPr sz="3253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122" y="6329173"/>
            <a:ext cx="2521305" cy="53644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8985500" y="6216068"/>
            <a:ext cx="3206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6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6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r"/>
            <a:r>
              <a:rPr lang="en" sz="16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6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9229333" y="1200"/>
            <a:ext cx="2962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r"/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1045200" y="546233"/>
            <a:ext cx="101628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2000" b="1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New York</a:t>
            </a:r>
            <a:endParaRPr sz="2000" b="1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1045200" y="-20800"/>
            <a:ext cx="101628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" sz="2667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New York </a:t>
            </a:r>
            <a:r>
              <a:rPr lang="en" sz="2667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Emergency Manager Page</a:t>
            </a:r>
            <a:endParaRPr sz="2667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" name="Google Shape;425;g1056b626a9c_0_3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6915" y="628747"/>
            <a:ext cx="4836660" cy="6219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7" name="Google Shape;435;g1056b626a9c_0_323"/>
          <p:cNvSpPr/>
          <p:nvPr/>
        </p:nvSpPr>
        <p:spPr>
          <a:xfrm>
            <a:off x="3484462" y="6076103"/>
            <a:ext cx="846236" cy="763685"/>
          </a:xfrm>
          <a:prstGeom prst="ellipse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800"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445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8997" y="628747"/>
            <a:ext cx="3636194" cy="44192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Google Shape;446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88401" y="2870200"/>
            <a:ext cx="3417612" cy="39981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16" name="Google Shape;426;g1056b626a9c_0_305"/>
          <p:cNvCxnSpPr/>
          <p:nvPr/>
        </p:nvCxnSpPr>
        <p:spPr>
          <a:xfrm flipV="1">
            <a:off x="3944165" y="2398277"/>
            <a:ext cx="1402203" cy="3667399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1" name="Google Shape;444;p11"/>
          <p:cNvSpPr txBox="1"/>
          <p:nvPr/>
        </p:nvSpPr>
        <p:spPr>
          <a:xfrm>
            <a:off x="4362847" y="5696364"/>
            <a:ext cx="4411841" cy="7386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/>
            <a:r>
              <a:rPr lang="en-US" sz="1600" u="sng" dirty="0">
                <a:solidFill>
                  <a:schemeClr val="hlink"/>
                </a:solidFill>
                <a:hlinkClick r:id="rId8"/>
              </a:rPr>
              <a:t>https://</a:t>
            </a:r>
            <a:r>
              <a:rPr lang="en-US" sz="1600" u="sng" dirty="0" smtClean="0">
                <a:solidFill>
                  <a:schemeClr val="hlink"/>
                </a:solidFill>
                <a:hlinkClick r:id="rId8"/>
              </a:rPr>
              <a:t>www.weather.gov/okx/emnew_winter</a:t>
            </a:r>
            <a:endParaRPr lang="en-US" sz="1600" u="sng" dirty="0" smtClean="0">
              <a:solidFill>
                <a:schemeClr val="hlink"/>
              </a:solidFill>
            </a:endParaRPr>
          </a:p>
          <a:p>
            <a:r>
              <a:rPr lang="en-US" sz="1600" u="sng" dirty="0" smtClean="0">
                <a:solidFill>
                  <a:schemeClr val="hlink"/>
                </a:solidFill>
                <a:hlinkClick r:id="rId9"/>
              </a:rPr>
              <a:t>https://www.weather.gov/okx/emnew_summer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505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38"/>
          <p:cNvSpPr txBox="1"/>
          <p:nvPr/>
        </p:nvSpPr>
        <p:spPr>
          <a:xfrm>
            <a:off x="1535257" y="-22861"/>
            <a:ext cx="9144000" cy="809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94509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7" name="Google Shape;1137;p38"/>
          <p:cNvSpPr txBox="1"/>
          <p:nvPr/>
        </p:nvSpPr>
        <p:spPr>
          <a:xfrm>
            <a:off x="1886528" y="2012898"/>
            <a:ext cx="4579997" cy="185395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228600">
              <a:lnSpc>
                <a:spcPct val="90000"/>
              </a:lnSpc>
              <a:spcBef>
                <a:spcPts val="2000"/>
              </a:spcBef>
              <a:buClr>
                <a:srgbClr val="FFFFFF"/>
              </a:buClr>
              <a:buSzPts val="1800"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8" name="Google Shape;1138;p38"/>
          <p:cNvSpPr/>
          <p:nvPr/>
        </p:nvSpPr>
        <p:spPr>
          <a:xfrm>
            <a:off x="2259577" y="66490"/>
            <a:ext cx="7695360" cy="89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000" rIns="182875" bIns="45000" anchor="ctr" anchorCtr="0">
            <a:noAutofit/>
          </a:bodyPr>
          <a:lstStyle/>
          <a:p>
            <a:pPr lvl="0" defTabSz="914304">
              <a:buClrTx/>
              <a:defRPr/>
            </a:pPr>
            <a:r>
              <a:rPr lang="en-US" sz="2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Getting NWS Forecasts &amp; </a:t>
            </a:r>
            <a:r>
              <a:rPr lang="en-US" sz="28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Alert</a:t>
            </a:r>
          </a:p>
          <a:p>
            <a:pPr lvl="0" defTabSz="914304">
              <a:buClrTx/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Social </a:t>
            </a:r>
            <a:r>
              <a:rPr lang="en-US" sz="28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Media</a:t>
            </a:r>
            <a:endParaRPr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9" name="Google Shape;113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472" y="962782"/>
            <a:ext cx="3304111" cy="28542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40" name="Google Shape;1140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9617" y="3866850"/>
            <a:ext cx="3347405" cy="2991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42" name="Google Shape;1142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2696" y="943432"/>
            <a:ext cx="3156438" cy="39675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43" name="Google Shape;1143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08875" y="4438788"/>
            <a:ext cx="2504079" cy="2327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12" name="Google Shape;248;p17"/>
          <p:cNvGrpSpPr/>
          <p:nvPr/>
        </p:nvGrpSpPr>
        <p:grpSpPr>
          <a:xfrm>
            <a:off x="6825959" y="1947408"/>
            <a:ext cx="5250248" cy="3592587"/>
            <a:chOff x="414031" y="660"/>
            <a:chExt cx="3005888" cy="1903679"/>
          </a:xfrm>
        </p:grpSpPr>
        <p:sp>
          <p:nvSpPr>
            <p:cNvPr id="13" name="Google Shape;249;p17"/>
            <p:cNvSpPr/>
            <p:nvPr/>
          </p:nvSpPr>
          <p:spPr>
            <a:xfrm rot="10800000">
              <a:off x="937239" y="76199"/>
              <a:ext cx="2463617" cy="425844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BABABA"/>
                </a:gs>
                <a:gs pos="35000">
                  <a:srgbClr val="CFCFCF"/>
                </a:gs>
                <a:gs pos="100000">
                  <a:srgbClr val="EDEDED"/>
                </a:gs>
              </a:gsLst>
              <a:lin ang="0" scaled="0"/>
            </a:gra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0;p17"/>
            <p:cNvSpPr txBox="1"/>
            <p:nvPr/>
          </p:nvSpPr>
          <p:spPr>
            <a:xfrm>
              <a:off x="1043700" y="76199"/>
              <a:ext cx="2357156" cy="425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850" tIns="34275" rIns="640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Facebook:</a:t>
              </a: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400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366092"/>
                  </a:solidFill>
                  <a:latin typeface="Arial"/>
                  <a:ea typeface="Arial"/>
                  <a:cs typeface="Arial"/>
                  <a:sym typeface="Arial"/>
                </a:rPr>
                <a:t>http://www.facebook.com/NWSNewYorkNY</a:t>
              </a:r>
              <a:endParaRPr sz="1600" i="0" dirty="0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51;p17"/>
            <p:cNvSpPr/>
            <p:nvPr/>
          </p:nvSpPr>
          <p:spPr>
            <a:xfrm>
              <a:off x="414031" y="660"/>
              <a:ext cx="628308" cy="628308"/>
            </a:xfrm>
            <a:prstGeom prst="ellipse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2;p17"/>
            <p:cNvSpPr/>
            <p:nvPr/>
          </p:nvSpPr>
          <p:spPr>
            <a:xfrm rot="10800000">
              <a:off x="937239" y="685800"/>
              <a:ext cx="2463617" cy="425844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BABABA"/>
                </a:gs>
                <a:gs pos="35000">
                  <a:srgbClr val="CFCFCF"/>
                </a:gs>
                <a:gs pos="100000">
                  <a:srgbClr val="EDEDED"/>
                </a:gs>
              </a:gsLst>
              <a:lin ang="0" scaled="0"/>
            </a:gra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3;p17"/>
            <p:cNvSpPr txBox="1"/>
            <p:nvPr/>
          </p:nvSpPr>
          <p:spPr>
            <a:xfrm>
              <a:off x="1043700" y="685800"/>
              <a:ext cx="2357156" cy="425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850" tIns="34275" rIns="640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Twitter:</a:t>
              </a: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400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366092"/>
                  </a:solidFill>
                  <a:latin typeface="Arial"/>
                  <a:ea typeface="Arial"/>
                  <a:cs typeface="Arial"/>
                  <a:sym typeface="Arial"/>
                </a:rPr>
                <a:t>http://www.twitter.com/NWSNewYorkNY</a:t>
              </a:r>
              <a:endParaRPr sz="3200" dirty="0"/>
            </a:p>
          </p:txBody>
        </p:sp>
        <p:sp>
          <p:nvSpPr>
            <p:cNvPr id="18" name="Google Shape;254;p17"/>
            <p:cNvSpPr/>
            <p:nvPr/>
          </p:nvSpPr>
          <p:spPr>
            <a:xfrm>
              <a:off x="414031" y="638345"/>
              <a:ext cx="628308" cy="628308"/>
            </a:xfrm>
            <a:prstGeom prst="ellipse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5;p17"/>
            <p:cNvSpPr/>
            <p:nvPr/>
          </p:nvSpPr>
          <p:spPr>
            <a:xfrm rot="10800000">
              <a:off x="956302" y="1371600"/>
              <a:ext cx="2463617" cy="425844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BABABA"/>
                </a:gs>
                <a:gs pos="35000">
                  <a:srgbClr val="CFCFCF"/>
                </a:gs>
                <a:gs pos="100000">
                  <a:srgbClr val="EDEDED"/>
                </a:gs>
              </a:gsLst>
              <a:lin ang="0" scaled="0"/>
            </a:gra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6;p17"/>
            <p:cNvSpPr txBox="1"/>
            <p:nvPr/>
          </p:nvSpPr>
          <p:spPr>
            <a:xfrm>
              <a:off x="1062763" y="1371600"/>
              <a:ext cx="2357156" cy="425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850" tIns="34275" rIns="640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YouTube: </a:t>
              </a:r>
              <a:endParaRPr sz="2400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None/>
              </a:pPr>
              <a:r>
                <a:rPr lang="en-US" sz="1600" b="0" dirty="0">
                  <a:solidFill>
                    <a:srgbClr val="366092"/>
                  </a:solidFill>
                  <a:latin typeface="Arial"/>
                  <a:ea typeface="Arial"/>
                  <a:cs typeface="Arial"/>
                  <a:sym typeface="Arial"/>
                </a:rPr>
                <a:t>https</a:t>
              </a:r>
              <a:r>
                <a:rPr lang="en-US" sz="1600" b="1" dirty="0">
                  <a:solidFill>
                    <a:srgbClr val="366092"/>
                  </a:solidFill>
                  <a:latin typeface="Arial"/>
                  <a:ea typeface="Arial"/>
                  <a:cs typeface="Arial"/>
                  <a:sym typeface="Arial"/>
                </a:rPr>
                <a:t>://</a:t>
              </a:r>
              <a:r>
                <a:rPr lang="en-US" sz="1600" b="0" dirty="0">
                  <a:solidFill>
                    <a:srgbClr val="366092"/>
                  </a:solidFill>
                  <a:latin typeface="Arial"/>
                  <a:ea typeface="Arial"/>
                  <a:cs typeface="Arial"/>
                  <a:sym typeface="Arial"/>
                </a:rPr>
                <a:t>www.youtube.com/user/NWSNewYorkNY</a:t>
              </a:r>
              <a:endParaRPr sz="3200" dirty="0"/>
            </a:p>
          </p:txBody>
        </p:sp>
        <p:sp>
          <p:nvSpPr>
            <p:cNvPr id="21" name="Google Shape;257;p17"/>
            <p:cNvSpPr/>
            <p:nvPr/>
          </p:nvSpPr>
          <p:spPr>
            <a:xfrm>
              <a:off x="414031" y="1276031"/>
              <a:ext cx="628308" cy="628308"/>
            </a:xfrm>
            <a:prstGeom prst="ellipse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2195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71" y="1368598"/>
            <a:ext cx="4191000" cy="291264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481" y="3457545"/>
            <a:ext cx="5419480" cy="27210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986420" y="4818066"/>
            <a:ext cx="3398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linkClick r:id="rId4"/>
              </a:rPr>
              <a:t>https://nwschat.weather.gov/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31074" y="2864113"/>
            <a:ext cx="3043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linkClick r:id="rId5"/>
              </a:rPr>
              <a:t>http://inws.ncep.noaa.gov</a:t>
            </a:r>
            <a:endParaRPr lang="en-US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7026367" y="2240146"/>
            <a:ext cx="4217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1600" b="1" i="1" dirty="0" err="1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34" charset="0"/>
              </a:rPr>
              <a:t>iNWS</a:t>
            </a:r>
            <a:endParaRPr lang="en-US" altLang="en-US" sz="1600" b="1" i="1" dirty="0">
              <a:effectLst>
                <a:outerShdw blurRad="38100" dist="38100" dir="2700000" algn="tl">
                  <a:srgbClr val="04617B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US" altLang="en-US" sz="1600" b="1" i="1" dirty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34" charset="0"/>
              </a:rPr>
              <a:t>Text Messaging and E-mail for Core Partners</a:t>
            </a:r>
            <a:endParaRPr lang="en-US" altLang="en-US" sz="1600" b="1" dirty="0">
              <a:effectLst>
                <a:outerShdw blurRad="38100" dist="38100" dir="2700000" algn="tl">
                  <a:srgbClr val="04617B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6610" y="4294445"/>
            <a:ext cx="34185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1600" b="1" i="1" dirty="0" err="1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34" charset="0"/>
              </a:rPr>
              <a:t>NWSChat</a:t>
            </a:r>
            <a:endParaRPr lang="en-US" altLang="en-US" sz="1600" b="1" i="1" dirty="0">
              <a:effectLst>
                <a:outerShdw blurRad="38100" dist="38100" dir="2700000" algn="tl">
                  <a:srgbClr val="04617B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US" altLang="en-US" sz="1600" b="1" i="1" dirty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34" charset="0"/>
              </a:rPr>
              <a:t>NWS based Instant Messaging Service</a:t>
            </a:r>
            <a:endParaRPr lang="en-US" altLang="en-US" sz="1600" b="1" dirty="0">
              <a:effectLst>
                <a:outerShdw blurRad="38100" dist="38100" dir="2700000" algn="tl">
                  <a:srgbClr val="04617B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4" name="Google Shape;264;p18"/>
          <p:cNvSpPr txBox="1">
            <a:spLocks noGrp="1"/>
          </p:cNvSpPr>
          <p:nvPr>
            <p:ph type="title"/>
          </p:nvPr>
        </p:nvSpPr>
        <p:spPr>
          <a:xfrm>
            <a:off x="2806700" y="161446"/>
            <a:ext cx="702128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sz="32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Getting NWS Forecasts &amp; Alerts</a:t>
            </a:r>
            <a:r>
              <a:rPr lang="en-US" sz="3200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/>
            </a:r>
            <a:br>
              <a:rPr lang="en-US" sz="3200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</a:br>
            <a:r>
              <a:rPr lang="en-US" sz="2800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iNWS</a:t>
            </a:r>
            <a:r>
              <a:rPr lang="en-US" sz="2800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 and </a:t>
            </a:r>
            <a:r>
              <a:rPr lang="en-US" sz="2800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NWSChat</a:t>
            </a:r>
            <a:r>
              <a:rPr lang="en-US" sz="2800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/Slack</a:t>
            </a:r>
            <a:endParaRPr lang="en-US" sz="28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831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71" y="1368598"/>
            <a:ext cx="4191000" cy="291264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481" y="3457545"/>
            <a:ext cx="5419480" cy="27210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989287" y="2350654"/>
            <a:ext cx="3398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linkClick r:id="rId4"/>
              </a:rPr>
              <a:t>https://nwschat.weather.gov/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05517" y="4866018"/>
            <a:ext cx="3043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linkClick r:id="rId5"/>
              </a:rPr>
              <a:t>http://inws.ncep.noaa.gov</a:t>
            </a:r>
            <a:endParaRPr lang="en-US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697846" y="4281243"/>
            <a:ext cx="4217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1600" b="1" i="1" dirty="0" err="1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34" charset="0"/>
              </a:rPr>
              <a:t>iNWS</a:t>
            </a:r>
            <a:endParaRPr lang="en-US" altLang="en-US" sz="1600" b="1" i="1" dirty="0">
              <a:effectLst>
                <a:outerShdw blurRad="38100" dist="38100" dir="2700000" algn="tl">
                  <a:srgbClr val="04617B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US" altLang="en-US" sz="1600" b="1" i="1" dirty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34" charset="0"/>
              </a:rPr>
              <a:t>Text Messaging and E-mail for Core Partners</a:t>
            </a:r>
            <a:endParaRPr lang="en-US" altLang="en-US" sz="1600" b="1" dirty="0">
              <a:effectLst>
                <a:outerShdw blurRad="38100" dist="38100" dir="2700000" algn="tl">
                  <a:srgbClr val="04617B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25477" y="1670639"/>
            <a:ext cx="34185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1600" b="1" i="1" dirty="0" err="1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34" charset="0"/>
              </a:rPr>
              <a:t>NWSChat</a:t>
            </a:r>
            <a:endParaRPr lang="en-US" altLang="en-US" sz="1600" b="1" i="1" dirty="0">
              <a:effectLst>
                <a:outerShdw blurRad="38100" dist="38100" dir="2700000" algn="tl">
                  <a:srgbClr val="04617B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US" altLang="en-US" sz="1600" b="1" i="1" dirty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34" charset="0"/>
              </a:rPr>
              <a:t>NWS based Instant Messaging Service</a:t>
            </a:r>
            <a:endParaRPr lang="en-US" altLang="en-US" sz="1600" b="1" dirty="0">
              <a:effectLst>
                <a:outerShdw blurRad="38100" dist="38100" dir="2700000" algn="tl">
                  <a:srgbClr val="04617B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4" name="Google Shape;264;p18"/>
          <p:cNvSpPr txBox="1">
            <a:spLocks noGrp="1"/>
          </p:cNvSpPr>
          <p:nvPr>
            <p:ph type="title"/>
          </p:nvPr>
        </p:nvSpPr>
        <p:spPr>
          <a:xfrm>
            <a:off x="2806700" y="161446"/>
            <a:ext cx="702128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sz="32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Getting NWS Forecasts &amp; Alerts</a:t>
            </a:r>
            <a:r>
              <a:rPr lang="en-US" sz="3200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/>
            </a:r>
            <a:br>
              <a:rPr lang="en-US" sz="3200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</a:br>
            <a:r>
              <a:rPr lang="en-US" sz="2800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iNWS</a:t>
            </a:r>
            <a:r>
              <a:rPr lang="en-US" sz="2800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 and </a:t>
            </a:r>
            <a:r>
              <a:rPr lang="en-US" sz="2800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NWSChat</a:t>
            </a:r>
            <a:r>
              <a:rPr lang="en-US" sz="2800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/Slack</a:t>
            </a:r>
            <a:endParaRPr lang="en-US" sz="28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5477" y="31403"/>
            <a:ext cx="5227824" cy="67484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031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87434"/>
            <a:ext cx="11749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NWS vision is to build a Weather-Ready Nation; building community resilience in the face of increasing vulnerability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extreme weather, water, and climate events.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4" y="4267199"/>
            <a:ext cx="3708559" cy="20708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4" y="1926022"/>
            <a:ext cx="3702163" cy="20812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263" y="1926022"/>
            <a:ext cx="3683474" cy="20812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263" y="4267199"/>
            <a:ext cx="3683474" cy="20706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Google Shape;166;p12"/>
          <p:cNvSpPr txBox="1"/>
          <p:nvPr/>
        </p:nvSpPr>
        <p:spPr>
          <a:xfrm>
            <a:off x="1528827" y="67886"/>
            <a:ext cx="9132888" cy="64633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1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 Decision Support Services</a:t>
            </a:r>
            <a:endParaRPr dirty="0"/>
          </a:p>
        </p:txBody>
      </p:sp>
      <p:sp>
        <p:nvSpPr>
          <p:cNvPr id="14" name="Google Shape;173;p12"/>
          <p:cNvSpPr txBox="1"/>
          <p:nvPr/>
        </p:nvSpPr>
        <p:spPr>
          <a:xfrm>
            <a:off x="2277534" y="595822"/>
            <a:ext cx="79078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Pre-Season Education/Outreach – PARTNERSHIP BUILDING</a:t>
            </a:r>
            <a:endParaRPr sz="18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2706" y="4261446"/>
            <a:ext cx="3702424" cy="20764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3545" y="1926022"/>
            <a:ext cx="3701585" cy="20857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441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6;p12"/>
          <p:cNvSpPr txBox="1"/>
          <p:nvPr/>
        </p:nvSpPr>
        <p:spPr>
          <a:xfrm>
            <a:off x="1528827" y="67886"/>
            <a:ext cx="9132888" cy="64633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1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 Decision Support Services</a:t>
            </a:r>
            <a:endParaRPr dirty="0"/>
          </a:p>
        </p:txBody>
      </p:sp>
      <p:sp>
        <p:nvSpPr>
          <p:cNvPr id="7" name="Google Shape;173;p12"/>
          <p:cNvSpPr txBox="1"/>
          <p:nvPr/>
        </p:nvSpPr>
        <p:spPr>
          <a:xfrm>
            <a:off x="1169561" y="595798"/>
            <a:ext cx="985142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Consultation on Weather Risks and Preparedness </a:t>
            </a:r>
            <a:r>
              <a:rPr lang="en-US" sz="18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24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PARTNERSHIP </a:t>
            </a:r>
            <a:r>
              <a:rPr lang="en-US" sz="2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BUILDING</a:t>
            </a:r>
            <a:endParaRPr lang="en-US" dirty="0">
              <a:solidFill>
                <a:srgbClr val="FFFF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40" y="1035447"/>
            <a:ext cx="1979068" cy="25824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149" y="1022158"/>
            <a:ext cx="2014014" cy="25957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86" y="3688264"/>
            <a:ext cx="2376856" cy="31121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915" y="1022158"/>
            <a:ext cx="2018226" cy="25957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9231" y="1060310"/>
            <a:ext cx="2803624" cy="21444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5483" y="3211312"/>
            <a:ext cx="3622582" cy="1957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7923" y="1053787"/>
            <a:ext cx="2724856" cy="2094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1043" y="4986867"/>
            <a:ext cx="3383418" cy="18711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3621" y="3688264"/>
            <a:ext cx="2402162" cy="31121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653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title"/>
          </p:nvPr>
        </p:nvSpPr>
        <p:spPr>
          <a:xfrm>
            <a:off x="3200341" y="168138"/>
            <a:ext cx="5832388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NWS Weather 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Office</a:t>
            </a:r>
            <a:endParaRPr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2" name="Google Shape;7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91400" y="1905000"/>
            <a:ext cx="4635889" cy="372242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"/>
          <p:cNvSpPr txBox="1"/>
          <p:nvPr/>
        </p:nvSpPr>
        <p:spPr>
          <a:xfrm>
            <a:off x="288663" y="1554774"/>
            <a:ext cx="11082224" cy="4349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5" rIns="0" bIns="0" anchor="t" anchorCtr="0">
            <a:spAutoFit/>
          </a:bodyPr>
          <a:lstStyle/>
          <a:p>
            <a:pPr marL="355600" marR="0" lvl="0" indent="-34290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Weather Observations (Radar, surface, upper air, etc.)</a:t>
            </a:r>
            <a:endParaRPr lang="en-US" sz="20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marR="0" lvl="0" indent="-34290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weather forecasts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6285" marR="0" lvl="1" indent="-287019" algn="l" rtl="0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7-day forecast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55700" marR="0" lvl="2" indent="-22923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Precipitation, wind, sky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cover, 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temperature, etc.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lvl="0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warnings for hazardous weather conditions</a:t>
            </a:r>
          </a:p>
          <a:p>
            <a:pPr marL="756285" marR="2362200" lvl="1" indent="-287019">
              <a:spcBef>
                <a:spcPts val="470"/>
              </a:spcBef>
              <a:buClr>
                <a:schemeClr val="dk1"/>
              </a:buClr>
              <a:buSzPts val="1800"/>
              <a:buFont typeface="Arial"/>
              <a:buChar char="–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Winter storms, severe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thunderstorms/tornadoes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tropical cyclones, </a:t>
            </a:r>
          </a:p>
          <a:p>
            <a:pPr marL="469266" marR="2362200" lvl="1">
              <a:spcBef>
                <a:spcPts val="470"/>
              </a:spcBef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flooding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strong/damaging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winds, extreme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temperatures, etc.</a:t>
            </a:r>
            <a:endParaRPr lang="en-US" sz="24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marR="0" lvl="0" indent="-3429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Specialized forecast products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56285" lvl="1" indent="-287019">
              <a:spcBef>
                <a:spcPts val="430"/>
              </a:spcBef>
              <a:buClr>
                <a:schemeClr val="dk1"/>
              </a:buClr>
              <a:buSzPts val="1800"/>
              <a:buFont typeface="Arial"/>
              <a:buChar char="–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Aviation</a:t>
            </a:r>
          </a:p>
          <a:p>
            <a:pPr marL="756285" marR="0" lvl="1" indent="-287019" algn="l" rtl="0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Marine</a:t>
            </a:r>
          </a:p>
          <a:p>
            <a:pPr marL="756285" marR="0" lvl="1" indent="-287019" algn="l" rtl="0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Coastal Flooding</a:t>
            </a:r>
          </a:p>
          <a:p>
            <a:pPr marL="756285" marR="0" lvl="1" indent="-287019" algn="l" rtl="0"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Fire weather</a:t>
            </a:r>
          </a:p>
          <a:p>
            <a:pPr marL="756285" marR="0" lvl="1" indent="-287019" algn="l" rtl="0"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lang="en-US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 Decision Support Services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ftr" idx="11"/>
          </p:nvPr>
        </p:nvSpPr>
        <p:spPr>
          <a:xfrm>
            <a:off x="4041775" y="6443907"/>
            <a:ext cx="4029709" cy="30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15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Building a Weather-Ready Nation</a:t>
            </a:r>
            <a:endParaRPr/>
          </a:p>
        </p:txBody>
      </p:sp>
      <p:sp>
        <p:nvSpPr>
          <p:cNvPr id="75" name="Google Shape;75;p3"/>
          <p:cNvSpPr txBox="1"/>
          <p:nvPr/>
        </p:nvSpPr>
        <p:spPr>
          <a:xfrm>
            <a:off x="180238" y="6585610"/>
            <a:ext cx="687070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4/13/2021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3"/>
          <p:cNvSpPr txBox="1">
            <a:spLocks noGrp="1"/>
          </p:cNvSpPr>
          <p:nvPr>
            <p:ph type="sldNum" idx="12"/>
          </p:nvPr>
        </p:nvSpPr>
        <p:spPr>
          <a:xfrm>
            <a:off x="11704319" y="6601459"/>
            <a:ext cx="2317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2756619" y="888212"/>
            <a:ext cx="6886145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>
                <a:latin typeface="Candara"/>
                <a:ea typeface="Candara"/>
                <a:cs typeface="Candara"/>
                <a:sym typeface="Candara"/>
              </a:rPr>
              <a:t>MISSION </a:t>
            </a:r>
            <a:r>
              <a:rPr lang="en-US" sz="1600" b="1" dirty="0" smtClean="0">
                <a:latin typeface="Candara"/>
                <a:ea typeface="Candara"/>
                <a:cs typeface="Candara"/>
                <a:sym typeface="Candara"/>
              </a:rPr>
              <a:t>- </a:t>
            </a:r>
            <a:r>
              <a:rPr lang="en-US" b="1" dirty="0" smtClean="0">
                <a:latin typeface="Candara"/>
                <a:ea typeface="Candara"/>
                <a:cs typeface="Candara"/>
                <a:sym typeface="Candara"/>
              </a:rPr>
              <a:t>Protect </a:t>
            </a:r>
            <a:r>
              <a:rPr lang="en-US" b="1" dirty="0">
                <a:latin typeface="Candara"/>
                <a:ea typeface="Candara"/>
                <a:cs typeface="Candara"/>
                <a:sym typeface="Candara"/>
              </a:rPr>
              <a:t>life and </a:t>
            </a:r>
            <a:r>
              <a:rPr lang="en-US" b="1" dirty="0" smtClean="0">
                <a:latin typeface="Candara"/>
                <a:ea typeface="Candara"/>
                <a:cs typeface="Candara"/>
                <a:sym typeface="Candara"/>
              </a:rPr>
              <a:t>property and enhance </a:t>
            </a:r>
            <a:r>
              <a:rPr lang="en-US" b="1" dirty="0">
                <a:latin typeface="Candara"/>
                <a:ea typeface="Candara"/>
                <a:cs typeface="Candara"/>
                <a:sym typeface="Candara"/>
              </a:rPr>
              <a:t>the national </a:t>
            </a:r>
            <a:r>
              <a:rPr lang="en-US" b="1" dirty="0" smtClean="0">
                <a:latin typeface="Candara"/>
                <a:ea typeface="Candara"/>
                <a:cs typeface="Candara"/>
                <a:sym typeface="Candara"/>
              </a:rPr>
              <a:t>economy through timely and accurate weather and water observations, forecasts, warnings and IDSS.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6;p12"/>
          <p:cNvSpPr txBox="1"/>
          <p:nvPr/>
        </p:nvSpPr>
        <p:spPr>
          <a:xfrm>
            <a:off x="1528827" y="67886"/>
            <a:ext cx="9132888" cy="64633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1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 Decision Support Services</a:t>
            </a:r>
            <a:endParaRPr dirty="0"/>
          </a:p>
        </p:txBody>
      </p:sp>
      <p:sp>
        <p:nvSpPr>
          <p:cNvPr id="7" name="Google Shape;173;p12"/>
          <p:cNvSpPr txBox="1"/>
          <p:nvPr/>
        </p:nvSpPr>
        <p:spPr>
          <a:xfrm>
            <a:off x="1979066" y="598686"/>
            <a:ext cx="868264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4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Reaching </a:t>
            </a:r>
            <a:r>
              <a:rPr lang="en-US" sz="2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Historically Vulnerable </a:t>
            </a:r>
            <a:r>
              <a:rPr lang="en-US" sz="24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and Underserved Communities</a:t>
            </a:r>
            <a:endParaRPr sz="18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9" y="1591110"/>
            <a:ext cx="5420498" cy="23782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010" y="1585464"/>
            <a:ext cx="4016159" cy="1237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5969" y="4114516"/>
            <a:ext cx="3622609" cy="15815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7153" y="2856690"/>
            <a:ext cx="3928383" cy="12578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1344" y="5548669"/>
            <a:ext cx="3687264" cy="13093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956685" y="1135398"/>
            <a:ext cx="1027717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Leverage EM community outreach, academic partnerships, elected officials, and technology</a:t>
            </a:r>
            <a:endParaRPr lang="en-US" sz="18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553" y="4114516"/>
            <a:ext cx="5010150" cy="26003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534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448" y="1512820"/>
            <a:ext cx="3780523" cy="212816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6" name="Google Shape;166;p12"/>
          <p:cNvSpPr txBox="1"/>
          <p:nvPr/>
        </p:nvSpPr>
        <p:spPr>
          <a:xfrm>
            <a:off x="1524000" y="-11113"/>
            <a:ext cx="9132888" cy="64633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1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 Decision Support Services</a:t>
            </a:r>
            <a:endParaRPr dirty="0"/>
          </a:p>
        </p:txBody>
      </p:sp>
      <p:pic>
        <p:nvPicPr>
          <p:cNvPr id="167" name="Google Shape;16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0809" y="1318566"/>
            <a:ext cx="3276600" cy="246475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68" name="Google Shape;168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0810" y="3927889"/>
            <a:ext cx="3276600" cy="24647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70" name="Google Shape;170;p12" descr="Image result for gotomeet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74677" y="2174040"/>
            <a:ext cx="3070580" cy="149930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1" name="Google Shape;171;p12"/>
          <p:cNvSpPr/>
          <p:nvPr/>
        </p:nvSpPr>
        <p:spPr>
          <a:xfrm>
            <a:off x="4095189" y="3711039"/>
            <a:ext cx="744327" cy="28913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6A9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2" name="Google Shape;172;p12"/>
          <p:cNvSpPr/>
          <p:nvPr/>
        </p:nvSpPr>
        <p:spPr>
          <a:xfrm>
            <a:off x="8229463" y="3711039"/>
            <a:ext cx="744327" cy="28913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6A9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3" name="Google Shape;173;p12"/>
          <p:cNvSpPr txBox="1"/>
          <p:nvPr/>
        </p:nvSpPr>
        <p:spPr>
          <a:xfrm>
            <a:off x="3185170" y="577910"/>
            <a:ext cx="578862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NWS Weather 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Briefings and Webinars</a:t>
            </a:r>
            <a:endParaRPr sz="1800" dirty="0">
              <a:solidFill>
                <a:srgbClr val="FFFF00"/>
              </a:solidFill>
            </a:endParaRPr>
          </a:p>
        </p:txBody>
      </p:sp>
      <p:pic>
        <p:nvPicPr>
          <p:cNvPr id="174" name="Google Shape;174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8590" y="4082374"/>
            <a:ext cx="3794382" cy="21446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5" name="Google Shape;175;p12"/>
          <p:cNvSpPr txBox="1"/>
          <p:nvPr/>
        </p:nvSpPr>
        <p:spPr>
          <a:xfrm>
            <a:off x="1931673" y="1066937"/>
            <a:ext cx="1020216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Pagers</a:t>
            </a:r>
            <a:endParaRPr/>
          </a:p>
        </p:txBody>
      </p:sp>
      <p:sp>
        <p:nvSpPr>
          <p:cNvPr id="176" name="Google Shape;176;p12"/>
          <p:cNvSpPr txBox="1"/>
          <p:nvPr/>
        </p:nvSpPr>
        <p:spPr>
          <a:xfrm>
            <a:off x="5562601" y="1032029"/>
            <a:ext cx="1157433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PPT Briefings</a:t>
            </a:r>
            <a:endParaRPr/>
          </a:p>
        </p:txBody>
      </p:sp>
      <p:sp>
        <p:nvSpPr>
          <p:cNvPr id="177" name="Google Shape;177;p12"/>
          <p:cNvSpPr txBox="1"/>
          <p:nvPr/>
        </p:nvSpPr>
        <p:spPr>
          <a:xfrm>
            <a:off x="9886140" y="1021160"/>
            <a:ext cx="891013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Webinars</a:t>
            </a: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8278704" y="4693034"/>
            <a:ext cx="3685624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We are available 24/7 for phone </a:t>
            </a:r>
          </a:p>
          <a:p>
            <a:r>
              <a:rPr lang="en-US" sz="1800" b="1" dirty="0" smtClean="0"/>
              <a:t>Consultations and briefings!!</a:t>
            </a:r>
          </a:p>
          <a:p>
            <a:r>
              <a:rPr lang="en-US" sz="1800" b="1" dirty="0" smtClean="0"/>
              <a:t>EM only line: 631-924-0383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i.ross.dickman\Desktop\IMG-20121107-0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2" y="1208220"/>
            <a:ext cx="3212603" cy="293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" name="Google Shape;195;p14"/>
          <p:cNvSpPr txBox="1">
            <a:spLocks noGrp="1"/>
          </p:cNvSpPr>
          <p:nvPr>
            <p:ph type="title" idx="4294967295"/>
          </p:nvPr>
        </p:nvSpPr>
        <p:spPr>
          <a:xfrm>
            <a:off x="3048000" y="381000"/>
            <a:ext cx="601980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/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</p:txBody>
      </p:sp>
      <p:sp>
        <p:nvSpPr>
          <p:cNvPr id="196" name="Google Shape;196;p14"/>
          <p:cNvSpPr txBox="1"/>
          <p:nvPr/>
        </p:nvSpPr>
        <p:spPr>
          <a:xfrm>
            <a:off x="1667457" y="26019"/>
            <a:ext cx="9132888" cy="76944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1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 Decision Support Services</a:t>
            </a:r>
            <a:endParaRPr/>
          </a:p>
        </p:txBody>
      </p:sp>
      <p:sp>
        <p:nvSpPr>
          <p:cNvPr id="197" name="Google Shape;197;p14"/>
          <p:cNvSpPr txBox="1"/>
          <p:nvPr/>
        </p:nvSpPr>
        <p:spPr>
          <a:xfrm>
            <a:off x="2469824" y="699391"/>
            <a:ext cx="67757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NWS NY </a:t>
            </a:r>
            <a:r>
              <a:rPr lang="en-US" sz="24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High Impact Weather Support</a:t>
            </a:r>
            <a:endParaRPr lang="en-US" sz="24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2" y="3593425"/>
            <a:ext cx="3770294" cy="283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mbedded image permalink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40" y="1191742"/>
            <a:ext cx="3195175" cy="181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38" y="3071489"/>
            <a:ext cx="3195175" cy="17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february 2013 blizzard long isla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38" y="4907479"/>
            <a:ext cx="3195175" cy="194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1859" y="1191741"/>
            <a:ext cx="3247956" cy="18199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228" y="3071489"/>
            <a:ext cx="3262587" cy="17972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227" y="4907479"/>
            <a:ext cx="3262587" cy="19422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8904" y="1150441"/>
            <a:ext cx="6621657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Virtual/Onsite – Connecting weather information to your decision making!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664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85" y="3038433"/>
            <a:ext cx="3212859" cy="3208604"/>
          </a:xfrm>
          <a:prstGeom prst="rect">
            <a:avLst/>
          </a:prstGeom>
        </p:spPr>
      </p:pic>
      <p:sp>
        <p:nvSpPr>
          <p:cNvPr id="195" name="Google Shape;195;p14"/>
          <p:cNvSpPr txBox="1">
            <a:spLocks noGrp="1"/>
          </p:cNvSpPr>
          <p:nvPr>
            <p:ph type="title" idx="4294967295"/>
          </p:nvPr>
        </p:nvSpPr>
        <p:spPr>
          <a:xfrm>
            <a:off x="3048000" y="381000"/>
            <a:ext cx="601980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/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</p:txBody>
      </p:sp>
      <p:sp>
        <p:nvSpPr>
          <p:cNvPr id="196" name="Google Shape;196;p14"/>
          <p:cNvSpPr txBox="1"/>
          <p:nvPr/>
        </p:nvSpPr>
        <p:spPr>
          <a:xfrm>
            <a:off x="1667457" y="26019"/>
            <a:ext cx="9132888" cy="76944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1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 Decision Support Services</a:t>
            </a:r>
            <a:endParaRPr/>
          </a:p>
        </p:txBody>
      </p:sp>
      <p:sp>
        <p:nvSpPr>
          <p:cNvPr id="197" name="Google Shape;197;p14"/>
          <p:cNvSpPr txBox="1"/>
          <p:nvPr/>
        </p:nvSpPr>
        <p:spPr>
          <a:xfrm>
            <a:off x="2709178" y="660861"/>
            <a:ext cx="687004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NWS NY Public Safety/SEER Event Weather Support </a:t>
            </a:r>
          </a:p>
        </p:txBody>
      </p:sp>
      <p:pic>
        <p:nvPicPr>
          <p:cNvPr id="201" name="Google Shape;20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27" y="1098837"/>
            <a:ext cx="4052151" cy="1956357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2" name="Google Shape;20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391" y="3030501"/>
            <a:ext cx="4667003" cy="33532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71" y="1057999"/>
            <a:ext cx="4979455" cy="1820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1064" y="3420866"/>
            <a:ext cx="4046544" cy="2962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4039" y="3649062"/>
            <a:ext cx="2539774" cy="2506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3949" y="1115237"/>
            <a:ext cx="4143659" cy="221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Google Shape;1103;p35" descr="Image result for NYC steam pipe explos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" y="3366714"/>
            <a:ext cx="3990975" cy="299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680" y="1218453"/>
            <a:ext cx="8886825" cy="21482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05" name="Google Shape;1105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6252" y="3476073"/>
            <a:ext cx="5599748" cy="29918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06" name="Google Shape;1106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0000" y="1218452"/>
            <a:ext cx="4572000" cy="30639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07" name="Google Shape;1107;p35"/>
          <p:cNvSpPr txBox="1"/>
          <p:nvPr/>
        </p:nvSpPr>
        <p:spPr>
          <a:xfrm>
            <a:off x="1524000" y="2053"/>
            <a:ext cx="9132888" cy="64633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1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 Decision Support Services</a:t>
            </a:r>
            <a:endParaRPr/>
          </a:p>
        </p:txBody>
      </p:sp>
      <p:sp>
        <p:nvSpPr>
          <p:cNvPr id="1108" name="Google Shape;1108;p35"/>
          <p:cNvSpPr txBox="1"/>
          <p:nvPr/>
        </p:nvSpPr>
        <p:spPr>
          <a:xfrm>
            <a:off x="5030509" y="709025"/>
            <a:ext cx="258949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HAZMAT Incidents</a:t>
            </a:r>
            <a:endParaRPr sz="24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035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619" y="1389063"/>
            <a:ext cx="9448800" cy="4972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2" name="Google Shape;182;p13"/>
          <p:cNvSpPr txBox="1">
            <a:spLocks noGrp="1"/>
          </p:cNvSpPr>
          <p:nvPr>
            <p:ph type="title" idx="4294967295"/>
          </p:nvPr>
        </p:nvSpPr>
        <p:spPr>
          <a:xfrm>
            <a:off x="3048000" y="381000"/>
            <a:ext cx="601980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/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</p:txBody>
      </p:sp>
      <p:sp>
        <p:nvSpPr>
          <p:cNvPr id="183" name="Google Shape;183;p13"/>
          <p:cNvSpPr txBox="1"/>
          <p:nvPr/>
        </p:nvSpPr>
        <p:spPr>
          <a:xfrm>
            <a:off x="1667457" y="26019"/>
            <a:ext cx="9132888" cy="76944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1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 Decision Support Services</a:t>
            </a:r>
            <a:endParaRPr/>
          </a:p>
        </p:txBody>
      </p:sp>
      <p:sp>
        <p:nvSpPr>
          <p:cNvPr id="190" name="Google Shape;190;p13"/>
          <p:cNvSpPr txBox="1"/>
          <p:nvPr/>
        </p:nvSpPr>
        <p:spPr>
          <a:xfrm>
            <a:off x="3493637" y="737039"/>
            <a:ext cx="64404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Coastal Services</a:t>
            </a:r>
            <a:endParaRPr sz="24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0" y="1260777"/>
            <a:ext cx="2844004" cy="77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619" y="1389063"/>
            <a:ext cx="9448800" cy="4972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2" name="Google Shape;182;p13"/>
          <p:cNvSpPr txBox="1">
            <a:spLocks noGrp="1"/>
          </p:cNvSpPr>
          <p:nvPr>
            <p:ph type="title" idx="4294967295"/>
          </p:nvPr>
        </p:nvSpPr>
        <p:spPr>
          <a:xfrm>
            <a:off x="3048000" y="381000"/>
            <a:ext cx="601980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/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</p:txBody>
      </p:sp>
      <p:sp>
        <p:nvSpPr>
          <p:cNvPr id="183" name="Google Shape;183;p13"/>
          <p:cNvSpPr txBox="1"/>
          <p:nvPr/>
        </p:nvSpPr>
        <p:spPr>
          <a:xfrm>
            <a:off x="1667457" y="26019"/>
            <a:ext cx="9132888" cy="76944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1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 Decision Support Services</a:t>
            </a:r>
            <a:endParaRPr/>
          </a:p>
        </p:txBody>
      </p:sp>
      <p:sp>
        <p:nvSpPr>
          <p:cNvPr id="190" name="Google Shape;190;p13"/>
          <p:cNvSpPr txBox="1"/>
          <p:nvPr/>
        </p:nvSpPr>
        <p:spPr>
          <a:xfrm>
            <a:off x="3493637" y="737039"/>
            <a:ext cx="644043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Coastal Services</a:t>
            </a:r>
            <a:endParaRPr sz="20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27" y="1150441"/>
            <a:ext cx="5655773" cy="42361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800" y="1260777"/>
            <a:ext cx="2844004" cy="7718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5795" y="2497983"/>
            <a:ext cx="5570378" cy="41819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"/>
          <p:cNvSpPr txBox="1">
            <a:spLocks noGrp="1"/>
          </p:cNvSpPr>
          <p:nvPr>
            <p:ph type="title" idx="4294967295"/>
          </p:nvPr>
        </p:nvSpPr>
        <p:spPr>
          <a:xfrm>
            <a:off x="3048000" y="381000"/>
            <a:ext cx="601980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/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</p:txBody>
      </p:sp>
      <p:sp>
        <p:nvSpPr>
          <p:cNvPr id="183" name="Google Shape;183;p13"/>
          <p:cNvSpPr txBox="1"/>
          <p:nvPr/>
        </p:nvSpPr>
        <p:spPr>
          <a:xfrm>
            <a:off x="1667457" y="26019"/>
            <a:ext cx="9132888" cy="76944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1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 Decision Support Services</a:t>
            </a:r>
            <a:endParaRPr/>
          </a:p>
        </p:txBody>
      </p:sp>
      <p:pic>
        <p:nvPicPr>
          <p:cNvPr id="184" name="Google Shape;1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636" y="1287529"/>
            <a:ext cx="4534909" cy="157442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5" name="Google Shape;1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5813" y="1232199"/>
            <a:ext cx="4774192" cy="284909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6" name="Google Shape;1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49380" y="3010944"/>
            <a:ext cx="3942620" cy="2140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7" name="Google Shape;187;p13"/>
          <p:cNvSpPr txBox="1"/>
          <p:nvPr/>
        </p:nvSpPr>
        <p:spPr>
          <a:xfrm>
            <a:off x="25400" y="5934711"/>
            <a:ext cx="5449535" cy="923289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COIMBRA - Support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delivered to NOAA Emergency Response Division - Office of Response &amp; Restoration, USCG LI Sector, and NYS DEC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5730" y="2861392"/>
            <a:ext cx="3560913" cy="307331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0" name="Google Shape;190;p13"/>
          <p:cNvSpPr txBox="1"/>
          <p:nvPr/>
        </p:nvSpPr>
        <p:spPr>
          <a:xfrm>
            <a:off x="3426534" y="699391"/>
            <a:ext cx="644043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SAR, Recovery ops, and Maritime safety weather support </a:t>
            </a:r>
            <a:endParaRPr sz="20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099" y="4141475"/>
            <a:ext cx="3919636" cy="22548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31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2" name="Google Shape;109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7209" y="944900"/>
            <a:ext cx="4482883" cy="5819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93" name="Google Shape;1093;p34"/>
          <p:cNvSpPr txBox="1"/>
          <p:nvPr/>
        </p:nvSpPr>
        <p:spPr>
          <a:xfrm>
            <a:off x="1524000" y="-11113"/>
            <a:ext cx="9132888" cy="64633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1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 Decision Support Services</a:t>
            </a:r>
            <a:endParaRPr dirty="0"/>
          </a:p>
        </p:txBody>
      </p:sp>
      <p:sp>
        <p:nvSpPr>
          <p:cNvPr id="1094" name="Google Shape;1094;p34"/>
          <p:cNvSpPr txBox="1"/>
          <p:nvPr/>
        </p:nvSpPr>
        <p:spPr>
          <a:xfrm>
            <a:off x="3568224" y="544831"/>
            <a:ext cx="504443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SAR, Recovery ops, and Fire Weather Services</a:t>
            </a:r>
            <a:endParaRPr sz="20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5" name="Google Shape;1095;p34"/>
          <p:cNvSpPr txBox="1"/>
          <p:nvPr/>
        </p:nvSpPr>
        <p:spPr>
          <a:xfrm>
            <a:off x="-9560" y="6095524"/>
            <a:ext cx="5425440" cy="33851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Extensive relationship </a:t>
            </a:r>
            <a:r>
              <a:rPr lang="en-US" sz="1600" b="1" dirty="0" smtClean="0">
                <a:latin typeface="Calibri"/>
                <a:ea typeface="Calibri"/>
                <a:cs typeface="Calibri"/>
                <a:sym typeface="Calibri"/>
              </a:rPr>
              <a:t>building with </a:t>
            </a: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EM’s and fire managers</a:t>
            </a:r>
            <a:endParaRPr dirty="0"/>
          </a:p>
        </p:txBody>
      </p:sp>
      <p:pic>
        <p:nvPicPr>
          <p:cNvPr id="1098" name="Google Shape;109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191162"/>
            <a:ext cx="4175760" cy="26645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91" name="Google Shape;1091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54551" y="2782421"/>
            <a:ext cx="4642643" cy="3303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83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61" y="1245513"/>
            <a:ext cx="5610225" cy="199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473" y="1911978"/>
            <a:ext cx="4315015" cy="41147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32" name="Google Shape;332;p24"/>
          <p:cNvSpPr/>
          <p:nvPr/>
        </p:nvSpPr>
        <p:spPr>
          <a:xfrm>
            <a:off x="721335" y="4502665"/>
            <a:ext cx="3686628" cy="551325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3" name="Google Shape;333;p24"/>
          <p:cNvCxnSpPr/>
          <p:nvPr/>
        </p:nvCxnSpPr>
        <p:spPr>
          <a:xfrm flipV="1">
            <a:off x="4407963" y="3171635"/>
            <a:ext cx="1789638" cy="1461325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34" name="Google Shape;33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26567" y="887689"/>
            <a:ext cx="6543513" cy="5970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26567" y="887689"/>
            <a:ext cx="6543513" cy="594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47835" y="887689"/>
            <a:ext cx="6522245" cy="594211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8" name="Google Shape;338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45353" y="887689"/>
            <a:ext cx="6524727" cy="594211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" name="TextBox 17"/>
          <p:cNvSpPr txBox="1"/>
          <p:nvPr/>
        </p:nvSpPr>
        <p:spPr>
          <a:xfrm>
            <a:off x="26927" y="6026776"/>
            <a:ext cx="32624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rId9"/>
              </a:rPr>
              <a:t>https://www.weather.gov/spot/</a:t>
            </a:r>
            <a:endParaRPr lang="en-US" sz="1800" dirty="0"/>
          </a:p>
        </p:txBody>
      </p:sp>
      <p:sp>
        <p:nvSpPr>
          <p:cNvPr id="5" name="Rounded Rectangle 4"/>
          <p:cNvSpPr/>
          <p:nvPr/>
        </p:nvSpPr>
        <p:spPr>
          <a:xfrm>
            <a:off x="8199120" y="5440680"/>
            <a:ext cx="762000" cy="2590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093;p34"/>
          <p:cNvSpPr txBox="1"/>
          <p:nvPr/>
        </p:nvSpPr>
        <p:spPr>
          <a:xfrm>
            <a:off x="1524000" y="-11113"/>
            <a:ext cx="9132888" cy="64633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1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 Decision Support Services</a:t>
            </a:r>
            <a:endParaRPr dirty="0"/>
          </a:p>
        </p:txBody>
      </p:sp>
      <p:sp>
        <p:nvSpPr>
          <p:cNvPr id="15" name="Google Shape;1094;p34"/>
          <p:cNvSpPr txBox="1"/>
          <p:nvPr/>
        </p:nvSpPr>
        <p:spPr>
          <a:xfrm>
            <a:off x="5026322" y="519174"/>
            <a:ext cx="183579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Spot Forecasts</a:t>
            </a:r>
            <a:endParaRPr sz="20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140070" y="142552"/>
            <a:ext cx="8527930" cy="604578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8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20000"/>
                  <a:lumOff val="80000"/>
                  <a:alpha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40070" y="739141"/>
            <a:ext cx="8527931" cy="315685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85000"/>
                  <a:lumOff val="15000"/>
                </a:schemeClr>
              </a:gs>
              <a:gs pos="8700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50000"/>
                  <a:lumOff val="50000"/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      </a:t>
            </a:r>
            <a:r>
              <a:rPr lang="en-US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National Weather Service – New York, NY</a:t>
            </a:r>
          </a:p>
        </p:txBody>
      </p:sp>
      <p:pic>
        <p:nvPicPr>
          <p:cNvPr id="15" name="Picture 14" descr="http://2.bp.blogspot.com/-oJqr5hrhjqs/UJErtiO_46I/AAAAAAAAGNY/nE7dNgCrdOo/s1600/NWS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50" y="76200"/>
            <a:ext cx="1046214" cy="1029656"/>
          </a:xfrm>
          <a:prstGeom prst="rect">
            <a:avLst/>
          </a:prstGeom>
          <a:noFill/>
        </p:spPr>
      </p:pic>
      <p:sp>
        <p:nvSpPr>
          <p:cNvPr id="16" name="TextBox 12"/>
          <p:cNvSpPr txBox="1"/>
          <p:nvPr/>
        </p:nvSpPr>
        <p:spPr>
          <a:xfrm>
            <a:off x="2555708" y="152401"/>
            <a:ext cx="7807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Tri-State Area – Many High Impact Events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823784" y="1142854"/>
            <a:ext cx="1043734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5400" b="1" u="sng" kern="1200" dirty="0" smtClean="0">
                <a:solidFill>
                  <a:srgbClr val="D31BAC"/>
                </a:solidFill>
                <a:latin typeface="Candara" panose="020E0502030303020204" pitchFamily="34" charset="0"/>
                <a:ea typeface="+mn-ea"/>
                <a:cs typeface="+mn-cs"/>
              </a:rPr>
              <a:t>46</a:t>
            </a:r>
            <a:r>
              <a:rPr lang="en-US" sz="2800" b="1" kern="1200" dirty="0" smtClean="0">
                <a:solidFill>
                  <a:srgbClr val="FFFF00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en-US" sz="2800" b="1" kern="1200" dirty="0">
                <a:solidFill>
                  <a:prstClr val="black"/>
                </a:solidFill>
                <a:latin typeface="Candara" panose="020E0502030303020204" pitchFamily="34" charset="0"/>
                <a:ea typeface="+mn-ea"/>
                <a:cs typeface="+mn-cs"/>
              </a:rPr>
              <a:t>Presidential Major Disaster Declarations since 2010 for the Tri-State Area</a:t>
            </a:r>
            <a:endParaRPr lang="en-US" sz="2800" kern="1200" dirty="0">
              <a:solidFill>
                <a:prstClr val="black"/>
              </a:solidFill>
              <a:latin typeface="Candara" panose="020E0502030303020204" pitchFamily="34" charset="0"/>
              <a:ea typeface="+mn-ea"/>
              <a:cs typeface="+mn-cs"/>
            </a:endParaRPr>
          </a:p>
          <a:p>
            <a:pPr>
              <a:buClrTx/>
            </a:pPr>
            <a:r>
              <a:rPr lang="en-US" sz="3200" kern="1200" dirty="0">
                <a:solidFill>
                  <a:prstClr val="black"/>
                </a:solidFill>
                <a:latin typeface="Candara" panose="020E0502030303020204" pitchFamily="34" charset="0"/>
                <a:ea typeface="+mn-ea"/>
                <a:cs typeface="+mn-cs"/>
              </a:rPr>
              <a:t>    - </a:t>
            </a:r>
            <a:r>
              <a:rPr lang="en-US" sz="3200" kern="1200" dirty="0" smtClean="0">
                <a:solidFill>
                  <a:prstClr val="black"/>
                </a:solidFill>
                <a:latin typeface="Candara" panose="020E0502030303020204" pitchFamily="34" charset="0"/>
                <a:ea typeface="+mn-ea"/>
                <a:cs typeface="+mn-cs"/>
              </a:rPr>
              <a:t>19 </a:t>
            </a:r>
            <a:r>
              <a:rPr lang="en-US" sz="3200" kern="1200" dirty="0">
                <a:solidFill>
                  <a:prstClr val="black"/>
                </a:solidFill>
                <a:latin typeface="Candara" panose="020E0502030303020204" pitchFamily="34" charset="0"/>
                <a:ea typeface="+mn-ea"/>
                <a:cs typeface="+mn-cs"/>
              </a:rPr>
              <a:t>New York</a:t>
            </a:r>
          </a:p>
          <a:p>
            <a:pPr>
              <a:buClrTx/>
            </a:pPr>
            <a:r>
              <a:rPr lang="en-US" sz="3200" kern="1200" dirty="0">
                <a:solidFill>
                  <a:prstClr val="black"/>
                </a:solidFill>
                <a:latin typeface="Candara" panose="020E0502030303020204" pitchFamily="34" charset="0"/>
                <a:ea typeface="+mn-ea"/>
                <a:cs typeface="+mn-cs"/>
              </a:rPr>
              <a:t>    - 16 New Jersey</a:t>
            </a:r>
          </a:p>
          <a:p>
            <a:pPr>
              <a:buClrTx/>
            </a:pPr>
            <a:r>
              <a:rPr lang="en-US" sz="3200" kern="1200" dirty="0">
                <a:solidFill>
                  <a:prstClr val="black"/>
                </a:solidFill>
                <a:latin typeface="Candara" panose="020E0502030303020204" pitchFamily="34" charset="0"/>
                <a:ea typeface="+mn-ea"/>
                <a:cs typeface="+mn-cs"/>
              </a:rPr>
              <a:t>    - </a:t>
            </a:r>
            <a:r>
              <a:rPr lang="en-US" sz="3200" b="1" kern="1200" dirty="0">
                <a:solidFill>
                  <a:srgbClr val="FF0000"/>
                </a:solidFill>
                <a:latin typeface="Candara" panose="020E0502030303020204" pitchFamily="34" charset="0"/>
                <a:ea typeface="+mn-ea"/>
                <a:cs typeface="+mn-cs"/>
              </a:rPr>
              <a:t>11 Connecticut</a:t>
            </a:r>
            <a:r>
              <a:rPr lang="en-US" sz="3200" kern="1200" dirty="0">
                <a:solidFill>
                  <a:prstClr val="black"/>
                </a:solidFill>
                <a:latin typeface="Candara" panose="020E0502030303020204" pitchFamily="34" charset="0"/>
                <a:ea typeface="+mn-ea"/>
                <a:cs typeface="+mn-cs"/>
              </a:rPr>
              <a:t/>
            </a:r>
            <a:br>
              <a:rPr lang="en-US" sz="3200" kern="1200" dirty="0">
                <a:solidFill>
                  <a:prstClr val="black"/>
                </a:solidFill>
                <a:latin typeface="Candara" panose="020E0502030303020204" pitchFamily="34" charset="0"/>
                <a:ea typeface="+mn-ea"/>
                <a:cs typeface="+mn-cs"/>
              </a:rPr>
            </a:br>
            <a:endParaRPr lang="en-US" sz="3200" kern="1200" dirty="0">
              <a:solidFill>
                <a:prstClr val="black"/>
              </a:solidFill>
              <a:latin typeface="Candara" panose="020E0502030303020204" pitchFamily="34" charset="0"/>
              <a:ea typeface="+mn-ea"/>
              <a:cs typeface="+mn-cs"/>
            </a:endParaRPr>
          </a:p>
          <a:p>
            <a:pPr marL="457200" indent="-457200" fontAlgn="base">
              <a:buClrTx/>
              <a:buFont typeface="Wingdings" panose="05000000000000000000" pitchFamily="2" charset="2"/>
              <a:buChar char="§"/>
            </a:pPr>
            <a:r>
              <a:rPr lang="en-US" sz="3200" kern="1200" dirty="0">
                <a:solidFill>
                  <a:prstClr val="black"/>
                </a:solidFill>
                <a:latin typeface="Candara" panose="020E0502030303020204" pitchFamily="34" charset="0"/>
                <a:ea typeface="+mn-ea"/>
                <a:cs typeface="+mn-cs"/>
              </a:rPr>
              <a:t> Flooding</a:t>
            </a:r>
          </a:p>
          <a:p>
            <a:pPr marL="457200" indent="-457200" fontAlgn="base">
              <a:buClrTx/>
              <a:buFont typeface="Wingdings" panose="05000000000000000000" pitchFamily="2" charset="2"/>
              <a:buChar char="§"/>
            </a:pPr>
            <a:r>
              <a:rPr lang="en-US" sz="3200" kern="1200" dirty="0">
                <a:solidFill>
                  <a:prstClr val="black"/>
                </a:solidFill>
                <a:latin typeface="Candara" panose="020E0502030303020204" pitchFamily="34" charset="0"/>
                <a:ea typeface="+mn-ea"/>
                <a:cs typeface="+mn-cs"/>
              </a:rPr>
              <a:t> Severe Thunderstorms and Tornadoes</a:t>
            </a:r>
          </a:p>
          <a:p>
            <a:pPr marL="457200" indent="-457200" fontAlgn="base">
              <a:buClrTx/>
              <a:buFont typeface="Wingdings" panose="05000000000000000000" pitchFamily="2" charset="2"/>
              <a:buChar char="§"/>
            </a:pPr>
            <a:r>
              <a:rPr lang="en-US" sz="3200" kern="1200" dirty="0">
                <a:solidFill>
                  <a:prstClr val="black"/>
                </a:solidFill>
                <a:latin typeface="Candara" panose="020E0502030303020204" pitchFamily="34" charset="0"/>
                <a:ea typeface="+mn-ea"/>
                <a:cs typeface="+mn-cs"/>
              </a:rPr>
              <a:t> Tropical Cyclones and Remnants  </a:t>
            </a:r>
          </a:p>
          <a:p>
            <a:pPr marL="457200" indent="-457200" fontAlgn="base">
              <a:buClrTx/>
              <a:buFont typeface="Wingdings" panose="05000000000000000000" pitchFamily="2" charset="2"/>
              <a:buChar char="§"/>
            </a:pPr>
            <a:r>
              <a:rPr lang="en-US" sz="3200" kern="1200" dirty="0">
                <a:solidFill>
                  <a:prstClr val="black"/>
                </a:solidFill>
                <a:latin typeface="Candara" panose="020E0502030303020204" pitchFamily="34" charset="0"/>
                <a:ea typeface="+mn-ea"/>
                <a:cs typeface="+mn-cs"/>
              </a:rPr>
              <a:t> Blizzards and Winter </a:t>
            </a:r>
            <a:r>
              <a:rPr lang="en-US" sz="3200" kern="1200" dirty="0" smtClean="0">
                <a:solidFill>
                  <a:prstClr val="black"/>
                </a:solidFill>
                <a:latin typeface="Candara" panose="020E0502030303020204" pitchFamily="34" charset="0"/>
                <a:ea typeface="+mn-ea"/>
                <a:cs typeface="+mn-cs"/>
              </a:rPr>
              <a:t>Storms</a:t>
            </a:r>
            <a:endParaRPr lang="en-US" sz="3200" kern="1200" dirty="0">
              <a:solidFill>
                <a:prstClr val="black"/>
              </a:solidFill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15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093;p34"/>
          <p:cNvSpPr txBox="1"/>
          <p:nvPr/>
        </p:nvSpPr>
        <p:spPr>
          <a:xfrm>
            <a:off x="1524000" y="-11113"/>
            <a:ext cx="9132888" cy="64633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1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 Decision Support Services</a:t>
            </a:r>
            <a:endParaRPr dirty="0"/>
          </a:p>
        </p:txBody>
      </p:sp>
      <p:sp>
        <p:nvSpPr>
          <p:cNvPr id="13" name="Google Shape;1094;p34"/>
          <p:cNvSpPr txBox="1"/>
          <p:nvPr/>
        </p:nvSpPr>
        <p:spPr>
          <a:xfrm>
            <a:off x="5026322" y="519174"/>
            <a:ext cx="183579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Spot Forecasts</a:t>
            </a:r>
            <a:endParaRPr sz="20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61" y="1245513"/>
            <a:ext cx="5610225" cy="199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61" y="1888859"/>
            <a:ext cx="4315015" cy="4114798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4"/>
          <p:cNvSpPr/>
          <p:nvPr/>
        </p:nvSpPr>
        <p:spPr>
          <a:xfrm>
            <a:off x="208035" y="5062074"/>
            <a:ext cx="3686628" cy="551325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Google Shape;34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8103" y="1644999"/>
            <a:ext cx="7443897" cy="446948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33" name="Google Shape;333;p24"/>
          <p:cNvCxnSpPr/>
          <p:nvPr/>
        </p:nvCxnSpPr>
        <p:spPr>
          <a:xfrm flipV="1">
            <a:off x="3817993" y="3946258"/>
            <a:ext cx="1410113" cy="1131342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41" name="Google Shape;341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03703" y="21723"/>
            <a:ext cx="5188297" cy="685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2" name="Google Shape;342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22375" y="21723"/>
            <a:ext cx="3969625" cy="685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749866" y="6032606"/>
            <a:ext cx="32624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rId8"/>
              </a:rPr>
              <a:t>https://www.weather.gov/spot/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5032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28"/>
          <p:cNvSpPr txBox="1"/>
          <p:nvPr/>
        </p:nvSpPr>
        <p:spPr>
          <a:xfrm>
            <a:off x="8446000" y="85815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r"/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6" name="Google Shape;1006;p28"/>
          <p:cNvSpPr txBox="1"/>
          <p:nvPr/>
        </p:nvSpPr>
        <p:spPr>
          <a:xfrm>
            <a:off x="406400" y="1315350"/>
            <a:ext cx="11176000" cy="478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1" indent="-342900">
              <a:lnSpc>
                <a:spcPct val="115000"/>
              </a:lnSpc>
              <a:buSzPts val="1800"/>
              <a:buFont typeface="Arial"/>
              <a:buChar char="○"/>
            </a:pPr>
            <a:r>
              <a:rPr lang="en-US" sz="2000" b="1" dirty="0" smtClean="0"/>
              <a:t>Balance </a:t>
            </a:r>
            <a:r>
              <a:rPr lang="en-US" sz="2000" b="1" dirty="0"/>
              <a:t>between </a:t>
            </a:r>
            <a:r>
              <a:rPr lang="en-US" sz="2000" b="1" dirty="0" smtClean="0"/>
              <a:t>science and service </a:t>
            </a:r>
          </a:p>
          <a:p>
            <a:pPr marL="914400" lvl="1" indent="-342900">
              <a:lnSpc>
                <a:spcPct val="115000"/>
              </a:lnSpc>
              <a:buSzPts val="1800"/>
              <a:buFont typeface="Arial"/>
              <a:buChar char="○"/>
            </a:pPr>
            <a:endParaRPr sz="2000" b="1" dirty="0"/>
          </a:p>
          <a:p>
            <a:pPr marL="914400" lvl="1" indent="-342900">
              <a:lnSpc>
                <a:spcPct val="115000"/>
              </a:lnSpc>
              <a:buSzPts val="1800"/>
              <a:buFont typeface="Arial"/>
              <a:buChar char="○"/>
            </a:pPr>
            <a:r>
              <a:rPr lang="en-US" sz="2000" b="1" dirty="0" smtClean="0"/>
              <a:t>Consistent and clear communication of probability and uncertainty information.</a:t>
            </a:r>
          </a:p>
          <a:p>
            <a:pPr marL="571500" lvl="1">
              <a:lnSpc>
                <a:spcPct val="115000"/>
              </a:lnSpc>
              <a:buSzPts val="1800"/>
            </a:pPr>
            <a:endParaRPr lang="en-US" sz="2000" b="1" dirty="0" smtClean="0"/>
          </a:p>
          <a:p>
            <a:pPr marL="914400" lvl="1" indent="-342900">
              <a:lnSpc>
                <a:spcPct val="115000"/>
              </a:lnSpc>
              <a:buSzPts val="1800"/>
              <a:buFont typeface="Arial"/>
              <a:buChar char="○"/>
            </a:pPr>
            <a:r>
              <a:rPr lang="en-US" sz="2000" b="1" dirty="0"/>
              <a:t>One size doesn’t fit </a:t>
            </a:r>
            <a:r>
              <a:rPr lang="en-US" sz="2000" b="1" dirty="0" smtClean="0"/>
              <a:t>all </a:t>
            </a:r>
          </a:p>
          <a:p>
            <a:pPr marL="914400" lvl="1" indent="-342900">
              <a:lnSpc>
                <a:spcPct val="115000"/>
              </a:lnSpc>
              <a:buSzPts val="1800"/>
              <a:buFont typeface="Arial"/>
              <a:buChar char="○"/>
            </a:pPr>
            <a:endParaRPr lang="en-US" sz="2000" b="1" dirty="0"/>
          </a:p>
          <a:p>
            <a:pPr marL="914400" lvl="1" indent="-349250">
              <a:lnSpc>
                <a:spcPct val="115000"/>
              </a:lnSpc>
              <a:buSzPts val="1900"/>
              <a:buFont typeface="Arial"/>
              <a:buChar char="○"/>
            </a:pPr>
            <a:r>
              <a:rPr lang="en-US" sz="2000" b="1" dirty="0"/>
              <a:t>Message Integrity</a:t>
            </a:r>
          </a:p>
          <a:p>
            <a:pPr marL="1371600" lvl="2" indent="-330200">
              <a:lnSpc>
                <a:spcPct val="115000"/>
              </a:lnSpc>
              <a:buSzPts val="1600"/>
              <a:buFont typeface="Arial"/>
              <a:buChar char="■"/>
            </a:pPr>
            <a:r>
              <a:rPr lang="en-US" sz="2000" b="1" dirty="0"/>
              <a:t>Game of </a:t>
            </a:r>
            <a:r>
              <a:rPr lang="en-US" sz="2000" b="1" dirty="0" smtClean="0"/>
              <a:t>telephone</a:t>
            </a:r>
          </a:p>
          <a:p>
            <a:pPr marL="565150" lvl="1">
              <a:lnSpc>
                <a:spcPct val="115000"/>
              </a:lnSpc>
              <a:buSzPts val="1900"/>
            </a:pPr>
            <a:endParaRPr lang="en-US" sz="2000" b="1" dirty="0" smtClean="0"/>
          </a:p>
          <a:p>
            <a:pPr marL="914400" lvl="1" indent="-349250">
              <a:lnSpc>
                <a:spcPct val="115000"/>
              </a:lnSpc>
              <a:buSzPts val="1900"/>
              <a:buFont typeface="Arial"/>
              <a:buChar char="○"/>
            </a:pPr>
            <a:r>
              <a:rPr lang="en-US" sz="2000" b="1" dirty="0" smtClean="0"/>
              <a:t>Meteorology/hydrology </a:t>
            </a:r>
            <a:r>
              <a:rPr lang="en-US" sz="2000" b="1" dirty="0"/>
              <a:t>is often just </a:t>
            </a:r>
            <a:r>
              <a:rPr lang="en-US" sz="2000" b="1" u="sng" dirty="0"/>
              <a:t>one piece</a:t>
            </a:r>
            <a:r>
              <a:rPr lang="en-US" sz="2000" b="1" dirty="0"/>
              <a:t> of decision making</a:t>
            </a:r>
            <a:r>
              <a:rPr lang="en-US" sz="2000" b="1" dirty="0" smtClean="0"/>
              <a:t>.</a:t>
            </a:r>
          </a:p>
          <a:p>
            <a:pPr marL="914400" lvl="1" indent="-349250">
              <a:lnSpc>
                <a:spcPct val="115000"/>
              </a:lnSpc>
              <a:buSzPts val="1900"/>
              <a:buFont typeface="Arial"/>
              <a:buChar char="○"/>
            </a:pPr>
            <a:endParaRPr lang="en-US" sz="2000" b="1" dirty="0"/>
          </a:p>
          <a:p>
            <a:pPr marL="914400" lvl="1" indent="-349250">
              <a:lnSpc>
                <a:spcPct val="115000"/>
              </a:lnSpc>
              <a:buSzPts val="1900"/>
              <a:buFont typeface="Arial"/>
              <a:buChar char="○"/>
            </a:pPr>
            <a:r>
              <a:rPr lang="en-US" sz="2000" b="1" dirty="0" smtClean="0"/>
              <a:t>Political landscape and turnover</a:t>
            </a:r>
            <a:endParaRPr lang="en-US" sz="2000" b="1" dirty="0"/>
          </a:p>
          <a:p>
            <a:pPr marL="914400" lvl="1" indent="-342900">
              <a:lnSpc>
                <a:spcPct val="115000"/>
              </a:lnSpc>
              <a:buSzPts val="1800"/>
              <a:buFont typeface="Arial"/>
              <a:buChar char="○"/>
            </a:pPr>
            <a:endParaRPr sz="2000" b="1" dirty="0"/>
          </a:p>
        </p:txBody>
      </p:sp>
      <p:sp>
        <p:nvSpPr>
          <p:cNvPr id="5" name="Google Shape;1093;p34"/>
          <p:cNvSpPr txBox="1"/>
          <p:nvPr/>
        </p:nvSpPr>
        <p:spPr>
          <a:xfrm>
            <a:off x="1524000" y="-11113"/>
            <a:ext cx="9132888" cy="64633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1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 Decision Support Services</a:t>
            </a:r>
            <a:endParaRPr dirty="0"/>
          </a:p>
        </p:txBody>
      </p:sp>
      <p:sp>
        <p:nvSpPr>
          <p:cNvPr id="6" name="Google Shape;1094;p34"/>
          <p:cNvSpPr txBox="1"/>
          <p:nvPr/>
        </p:nvSpPr>
        <p:spPr>
          <a:xfrm>
            <a:off x="5306408" y="635218"/>
            <a:ext cx="16545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Challenges</a:t>
            </a:r>
            <a:endParaRPr sz="24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86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93"/>
          <p:cNvSpPr txBox="1"/>
          <p:nvPr/>
        </p:nvSpPr>
        <p:spPr>
          <a:xfrm>
            <a:off x="8743752" y="1238596"/>
            <a:ext cx="1696500" cy="130786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500"/>
            </a:pPr>
            <a:r>
              <a:rPr lang="en-US" sz="2000" b="1" kern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1" kern="1200" dirty="0">
                <a:latin typeface="Calibri"/>
                <a:ea typeface="Calibri"/>
                <a:cs typeface="Calibri"/>
                <a:sym typeface="Calibri"/>
              </a:rPr>
              <a:t>mpact-based</a:t>
            </a:r>
            <a:endParaRPr sz="1800" kern="1200" dirty="0">
              <a:latin typeface="Calibri"/>
              <a:ea typeface="+mn-ea"/>
              <a:cs typeface="+mn-cs"/>
            </a:endParaRPr>
          </a:p>
          <a:p>
            <a:pPr>
              <a:buSzPts val="500"/>
            </a:pPr>
            <a:r>
              <a:rPr lang="en-US" sz="2000" b="1" kern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000" b="1" kern="1200" dirty="0">
                <a:latin typeface="Calibri"/>
                <a:ea typeface="Calibri"/>
                <a:cs typeface="Calibri"/>
                <a:sym typeface="Calibri"/>
              </a:rPr>
              <a:t>ecision</a:t>
            </a:r>
            <a:endParaRPr sz="1800" kern="1200" dirty="0">
              <a:latin typeface="Calibri"/>
              <a:ea typeface="+mn-ea"/>
              <a:cs typeface="+mn-cs"/>
            </a:endParaRPr>
          </a:p>
          <a:p>
            <a:pPr>
              <a:buSzPts val="500"/>
            </a:pPr>
            <a:r>
              <a:rPr lang="en-US" sz="2000" b="1" kern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000" b="1" kern="1200" dirty="0">
                <a:latin typeface="Calibri"/>
                <a:ea typeface="Calibri"/>
                <a:cs typeface="Calibri"/>
                <a:sym typeface="Calibri"/>
              </a:rPr>
              <a:t>upport </a:t>
            </a:r>
            <a:endParaRPr sz="1800" kern="1200" dirty="0">
              <a:latin typeface="Calibri"/>
              <a:ea typeface="+mn-ea"/>
              <a:cs typeface="+mn-cs"/>
            </a:endParaRPr>
          </a:p>
          <a:p>
            <a:pPr>
              <a:buSzPts val="500"/>
            </a:pPr>
            <a:r>
              <a:rPr lang="en-US" sz="2000" b="1" kern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000" b="1" kern="1200" dirty="0">
                <a:latin typeface="Calibri"/>
                <a:ea typeface="Calibri"/>
                <a:cs typeface="Calibri"/>
                <a:sym typeface="Calibri"/>
              </a:rPr>
              <a:t>ervices</a:t>
            </a:r>
            <a:endParaRPr sz="18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1002" name="Google Shape;1002;p93"/>
          <p:cNvSpPr txBox="1"/>
          <p:nvPr/>
        </p:nvSpPr>
        <p:spPr>
          <a:xfrm>
            <a:off x="1673345" y="4629698"/>
            <a:ext cx="2282100" cy="1165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450"/>
            </a:pPr>
            <a:r>
              <a:rPr lang="en-US" sz="1800" b="1" kern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Providing the best </a:t>
            </a:r>
            <a:r>
              <a:rPr lang="en-US" sz="1800" b="1" kern="12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hydrometeorological</a:t>
            </a:r>
            <a:r>
              <a:rPr lang="en-US" sz="1800" b="1" kern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forecasting in the world</a:t>
            </a:r>
            <a:endParaRPr sz="1800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04" name="Google Shape;1004;p93"/>
          <p:cNvSpPr txBox="1"/>
          <p:nvPr/>
        </p:nvSpPr>
        <p:spPr>
          <a:xfrm>
            <a:off x="5029200" y="4626697"/>
            <a:ext cx="1582500" cy="1147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Tx/>
            </a:pPr>
            <a:r>
              <a:rPr lang="en-US" sz="1800" b="1" kern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Developing</a:t>
            </a:r>
            <a:endParaRPr sz="1800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  <a:p>
            <a:pPr>
              <a:buClrTx/>
            </a:pPr>
            <a:r>
              <a:rPr lang="en-US" sz="1800" b="1" kern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relationships / Knowing partner needs</a:t>
            </a:r>
            <a:endParaRPr sz="1800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09" name="Google Shape;1009;p93"/>
          <p:cNvSpPr txBox="1"/>
          <p:nvPr/>
        </p:nvSpPr>
        <p:spPr>
          <a:xfrm>
            <a:off x="8444000" y="2983100"/>
            <a:ext cx="2091532" cy="8964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Tx/>
            </a:pPr>
            <a:r>
              <a:rPr lang="en-US" sz="1800" b="1" kern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Fulfilling Mission</a:t>
            </a:r>
          </a:p>
          <a:p>
            <a:pPr algn="ctr">
              <a:buClrTx/>
            </a:pPr>
            <a:r>
              <a:rPr lang="en-US" sz="1800" b="1" kern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&amp;</a:t>
            </a:r>
          </a:p>
          <a:p>
            <a:pPr algn="ctr">
              <a:buClrTx/>
            </a:pPr>
            <a:r>
              <a:rPr lang="en-US" sz="1800" b="1" kern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Building Trust</a:t>
            </a:r>
            <a:endParaRPr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12" name="Google Shape;1012;p93"/>
          <p:cNvSpPr txBox="1"/>
          <p:nvPr/>
        </p:nvSpPr>
        <p:spPr>
          <a:xfrm>
            <a:off x="1801032" y="-33021"/>
            <a:ext cx="8734500" cy="97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Tx/>
            </a:pPr>
            <a:r>
              <a:rPr lang="en-US" sz="26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Building a Weather-Ready Nation… </a:t>
            </a:r>
          </a:p>
          <a:p>
            <a:pPr algn="ctr">
              <a:lnSpc>
                <a:spcPct val="90000"/>
              </a:lnSpc>
              <a:buClrTx/>
            </a:pPr>
            <a:r>
              <a:rPr lang="en-US" sz="2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Connecting NWS Forecasts to Decisions</a:t>
            </a:r>
          </a:p>
          <a:p>
            <a:pPr algn="ctr">
              <a:lnSpc>
                <a:spcPct val="90000"/>
              </a:lnSpc>
              <a:buClrTx/>
            </a:pPr>
            <a:r>
              <a:rPr lang="en-US" sz="26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Impact-Based Decision Support Services</a:t>
            </a:r>
            <a:endParaRPr sz="26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013" name="Google Shape;1013;p93"/>
          <p:cNvSpPr txBox="1"/>
          <p:nvPr/>
        </p:nvSpPr>
        <p:spPr>
          <a:xfrm>
            <a:off x="1921074" y="5814497"/>
            <a:ext cx="7603926" cy="5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25000"/>
              </a:lnSpc>
              <a:buClrTx/>
            </a:pPr>
            <a:r>
              <a:rPr lang="en-US" sz="3200" b="1" i="1" kern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“Ready, Responsive, Resilient Communities”</a:t>
            </a:r>
            <a:endParaRPr sz="2600" b="1" i="1" kern="1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93"/>
          <p:cNvSpPr txBox="1"/>
          <p:nvPr/>
        </p:nvSpPr>
        <p:spPr>
          <a:xfrm>
            <a:off x="1808894" y="1386527"/>
            <a:ext cx="2514000" cy="6453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500"/>
            </a:pPr>
            <a:r>
              <a:rPr lang="en-US" sz="2000" b="1" kern="1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Generating forecasts</a:t>
            </a:r>
            <a:endParaRPr sz="1800" kern="1200" dirty="0">
              <a:latin typeface="Calibri"/>
              <a:ea typeface="+mn-ea"/>
              <a:cs typeface="+mn-cs"/>
            </a:endParaRPr>
          </a:p>
          <a:p>
            <a:pPr algn="ctr">
              <a:buSzPts val="500"/>
            </a:pPr>
            <a:r>
              <a:rPr lang="en-US" sz="2000" b="1" kern="1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and warnings</a:t>
            </a:r>
            <a:endParaRPr sz="4000" b="1" kern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6" name="Google Shape;1016;p93"/>
          <p:cNvSpPr txBox="1"/>
          <p:nvPr/>
        </p:nvSpPr>
        <p:spPr>
          <a:xfrm>
            <a:off x="4704983" y="1234763"/>
            <a:ext cx="3670500" cy="982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500"/>
            </a:pPr>
            <a:r>
              <a:rPr lang="en-US" sz="2000" b="1" kern="1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Connecting those forecasts/warnings with partner decision-making process</a:t>
            </a:r>
            <a:endParaRPr sz="18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1017" name="Google Shape;1017;p93"/>
          <p:cNvSpPr txBox="1"/>
          <p:nvPr/>
        </p:nvSpPr>
        <p:spPr>
          <a:xfrm>
            <a:off x="4172595" y="1327991"/>
            <a:ext cx="678600" cy="677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350"/>
            </a:pPr>
            <a:r>
              <a:rPr lang="en-US" kern="12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kern="1200">
              <a:latin typeface="Calibri"/>
              <a:ea typeface="+mn-ea"/>
              <a:cs typeface="+mn-cs"/>
            </a:endParaRPr>
          </a:p>
        </p:txBody>
      </p:sp>
      <p:sp>
        <p:nvSpPr>
          <p:cNvPr id="1018" name="Google Shape;1018;p93"/>
          <p:cNvSpPr txBox="1"/>
          <p:nvPr/>
        </p:nvSpPr>
        <p:spPr>
          <a:xfrm>
            <a:off x="8338263" y="1408914"/>
            <a:ext cx="462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70C0"/>
              </a:buClr>
              <a:buSzPts val="1000"/>
            </a:pPr>
            <a:r>
              <a:rPr lang="en-US" sz="4000" b="1" kern="12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 sz="1800" kern="1200" dirty="0"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6" descr="https://c2.staticflickr.com/6/5483/14398636554_7f56d795a5_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r="1661"/>
          <a:stretch/>
        </p:blipFill>
        <p:spPr bwMode="auto">
          <a:xfrm>
            <a:off x="1618002" y="2208411"/>
            <a:ext cx="1161710" cy="1347155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faye.barthold\Downloads\IMG_08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9"/>
          <a:stretch/>
        </p:blipFill>
        <p:spPr bwMode="auto">
          <a:xfrm>
            <a:off x="2947584" y="2198496"/>
            <a:ext cx="1090629" cy="1347155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530" y="3615736"/>
            <a:ext cx="1191526" cy="943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18" y="3615737"/>
            <a:ext cx="1255596" cy="941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0218" y="4152527"/>
            <a:ext cx="3816955" cy="18125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67" y="2287320"/>
            <a:ext cx="2744672" cy="1825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01" y="2637547"/>
            <a:ext cx="1300448" cy="194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7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"/>
          <p:cNvSpPr/>
          <p:nvPr/>
        </p:nvSpPr>
        <p:spPr>
          <a:xfrm>
            <a:off x="207366" y="1611169"/>
            <a:ext cx="4898034" cy="3884854"/>
          </a:xfrm>
          <a:prstGeom prst="roundRect">
            <a:avLst>
              <a:gd name="adj" fmla="val 10870"/>
            </a:avLst>
          </a:prstGeom>
          <a:solidFill>
            <a:srgbClr val="AEDEF6">
              <a:alpha val="44705"/>
            </a:srgbClr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625" tIns="50300" rIns="100625" bIns="503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Nelson </a:t>
            </a:r>
            <a:r>
              <a:rPr lang="en-US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Vaz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Warning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Coordination Meteorologist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Nelson.Vaz@noaa.gov 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631 924 0037 x </a:t>
            </a:r>
            <a:r>
              <a:rPr lang="en-US" sz="2400" dirty="0" smtClean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223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 Ross </a:t>
            </a:r>
            <a:r>
              <a:rPr lang="en-US" sz="24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Dickman</a:t>
            </a:r>
            <a:endParaRPr lang="en-US" sz="2400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Meteorologist-In-Charge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I.Ross.Dickman@noaa.gov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631 924 0037 x 222</a:t>
            </a:r>
            <a:endParaRPr sz="1600" dirty="0"/>
          </a:p>
        </p:txBody>
      </p:sp>
      <p:grpSp>
        <p:nvGrpSpPr>
          <p:cNvPr id="238" name="Google Shape;238;p17"/>
          <p:cNvGrpSpPr/>
          <p:nvPr/>
        </p:nvGrpSpPr>
        <p:grpSpPr>
          <a:xfrm>
            <a:off x="5326615" y="1902019"/>
            <a:ext cx="6248400" cy="3032248"/>
            <a:chOff x="335802" y="638308"/>
            <a:chExt cx="2807133" cy="1266691"/>
          </a:xfrm>
        </p:grpSpPr>
        <p:sp>
          <p:nvSpPr>
            <p:cNvPr id="242" name="Google Shape;242;p17"/>
            <p:cNvSpPr/>
            <p:nvPr/>
          </p:nvSpPr>
          <p:spPr>
            <a:xfrm rot="10800000">
              <a:off x="679024" y="735406"/>
              <a:ext cx="2463911" cy="425895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BABABA"/>
                </a:gs>
                <a:gs pos="35000">
                  <a:srgbClr val="CFCFCF"/>
                </a:gs>
                <a:gs pos="100000">
                  <a:srgbClr val="EDEDED"/>
                </a:gs>
              </a:gsLst>
              <a:lin ang="0" scaled="0"/>
            </a:gra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7"/>
            <p:cNvSpPr txBox="1"/>
            <p:nvPr/>
          </p:nvSpPr>
          <p:spPr>
            <a:xfrm>
              <a:off x="785498" y="735406"/>
              <a:ext cx="2357437" cy="4258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850" tIns="34275" rIns="640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24/7 Operations: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4800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rgbClr val="366092"/>
                  </a:solidFill>
                  <a:latin typeface="Arial"/>
                  <a:ea typeface="Arial"/>
                  <a:cs typeface="Arial"/>
                  <a:sym typeface="Arial"/>
                </a:rPr>
                <a:t>631-924-0383</a:t>
              </a:r>
              <a:endParaRPr sz="2800" dirty="0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335802" y="638308"/>
              <a:ext cx="628383" cy="628383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43645" t="-42339" r="-44416" b="-49389"/>
              </a:stretch>
            </a:blip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7"/>
            <p:cNvSpPr/>
            <p:nvPr/>
          </p:nvSpPr>
          <p:spPr>
            <a:xfrm rot="10800000">
              <a:off x="673110" y="1425855"/>
              <a:ext cx="2463911" cy="425895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BABABA"/>
                </a:gs>
                <a:gs pos="35000">
                  <a:srgbClr val="CFCFCF"/>
                </a:gs>
                <a:gs pos="100000">
                  <a:srgbClr val="EDEDED"/>
                </a:gs>
              </a:gsLst>
              <a:lin ang="0" scaled="0"/>
            </a:gra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7"/>
            <p:cNvSpPr txBox="1"/>
            <p:nvPr/>
          </p:nvSpPr>
          <p:spPr>
            <a:xfrm>
              <a:off x="779584" y="1425855"/>
              <a:ext cx="2357437" cy="4258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850" tIns="34275" rIns="640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E-mail: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4800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rgbClr val="366092"/>
                  </a:solidFill>
                  <a:latin typeface="Arial"/>
                  <a:ea typeface="Arial"/>
                  <a:cs typeface="Arial"/>
                  <a:sym typeface="Arial"/>
                </a:rPr>
                <a:t>okx.operations@noaa.gov</a:t>
              </a:r>
              <a:endParaRPr sz="4800" dirty="0"/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335802" y="1276616"/>
              <a:ext cx="628383" cy="628383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27134" t="-14481" r="-12310" b="-31384"/>
              </a:stretch>
            </a:blip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8" name="Google Shape;258;p17"/>
          <p:cNvSpPr txBox="1">
            <a:spLocks noGrp="1"/>
          </p:cNvSpPr>
          <p:nvPr>
            <p:ph type="title"/>
          </p:nvPr>
        </p:nvSpPr>
        <p:spPr>
          <a:xfrm>
            <a:off x="4302331" y="233102"/>
            <a:ext cx="4725554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Contact Information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559" y="1198577"/>
            <a:ext cx="7527155" cy="502055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"/>
          <p:cNvSpPr/>
          <p:nvPr/>
        </p:nvSpPr>
        <p:spPr>
          <a:xfrm>
            <a:off x="2140070" y="142552"/>
            <a:ext cx="8527930" cy="604578"/>
          </a:xfrm>
          <a:prstGeom prst="rect">
            <a:avLst/>
          </a:prstGeom>
          <a:gradFill>
            <a:gsLst>
              <a:gs pos="0">
                <a:srgbClr val="17365D"/>
              </a:gs>
              <a:gs pos="58000">
                <a:srgbClr val="538CD5"/>
              </a:gs>
              <a:gs pos="100000">
                <a:srgbClr val="C5D8F1">
                  <a:alpha val="74901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2140070" y="739141"/>
            <a:ext cx="8527931" cy="315685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rgbClr val="262626"/>
              </a:gs>
              <a:gs pos="87000">
                <a:srgbClr val="7F7F7F"/>
              </a:gs>
              <a:gs pos="100000">
                <a:srgbClr val="7F7F7F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1800" b="1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National Weather Service – New York, NY</a:t>
            </a:r>
            <a:endParaRPr/>
          </a:p>
        </p:txBody>
      </p:sp>
      <p:sp>
        <p:nvSpPr>
          <p:cNvPr id="65" name="Google Shape;65;p2"/>
          <p:cNvSpPr txBox="1"/>
          <p:nvPr/>
        </p:nvSpPr>
        <p:spPr>
          <a:xfrm>
            <a:off x="2555708" y="152401"/>
            <a:ext cx="780749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NWS Overview – Mission</a:t>
            </a:r>
            <a:endParaRPr/>
          </a:p>
        </p:txBody>
      </p:sp>
      <p:sp>
        <p:nvSpPr>
          <p:cNvPr id="66" name="Google Shape;66;p2"/>
          <p:cNvSpPr txBox="1">
            <a:spLocks noGrp="1"/>
          </p:cNvSpPr>
          <p:nvPr>
            <p:ph type="body" idx="1"/>
          </p:nvPr>
        </p:nvSpPr>
        <p:spPr>
          <a:xfrm>
            <a:off x="8132919" y="2213429"/>
            <a:ext cx="3733800" cy="2416628"/>
          </a:xfrm>
          <a:prstGeom prst="rect">
            <a:avLst/>
          </a:prstGeom>
          <a:solidFill>
            <a:srgbClr val="D8D8D8">
              <a:alpha val="86666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latin typeface="Candara"/>
                <a:ea typeface="Candara"/>
                <a:cs typeface="Candara"/>
                <a:sym typeface="Candara"/>
              </a:rPr>
              <a:t>MISSION -</a:t>
            </a:r>
            <a:endParaRPr sz="3200" dirty="0" smtClean="0">
              <a:latin typeface="Candara"/>
              <a:ea typeface="Candara"/>
              <a:cs typeface="Candara"/>
              <a:sym typeface="Canda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latin typeface="Candara"/>
                <a:ea typeface="Candara"/>
                <a:cs typeface="Candara"/>
                <a:sym typeface="Candara"/>
              </a:rPr>
              <a:t>Protect life and property </a:t>
            </a:r>
            <a:endParaRPr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latin typeface="Candara"/>
                <a:ea typeface="Candara"/>
                <a:cs typeface="Candara"/>
                <a:sym typeface="Candara"/>
              </a:rPr>
              <a:t>Enhance the national economy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5198" y="907576"/>
            <a:ext cx="7108638" cy="338554"/>
          </a:xfrm>
          <a:custGeom>
            <a:avLst/>
            <a:gdLst>
              <a:gd name="connsiteX0" fmla="*/ 0 w 6129981"/>
              <a:gd name="connsiteY0" fmla="*/ 0 h 338554"/>
              <a:gd name="connsiteX1" fmla="*/ 6129981 w 6129981"/>
              <a:gd name="connsiteY1" fmla="*/ 0 h 338554"/>
              <a:gd name="connsiteX2" fmla="*/ 6129981 w 6129981"/>
              <a:gd name="connsiteY2" fmla="*/ 338554 h 338554"/>
              <a:gd name="connsiteX3" fmla="*/ 0 w 6129981"/>
              <a:gd name="connsiteY3" fmla="*/ 338554 h 338554"/>
              <a:gd name="connsiteX4" fmla="*/ 0 w 6129981"/>
              <a:gd name="connsiteY4" fmla="*/ 0 h 338554"/>
              <a:gd name="connsiteX0" fmla="*/ 311761 w 6441742"/>
              <a:gd name="connsiteY0" fmla="*/ 0 h 338554"/>
              <a:gd name="connsiteX1" fmla="*/ 6441742 w 6441742"/>
              <a:gd name="connsiteY1" fmla="*/ 0 h 338554"/>
              <a:gd name="connsiteX2" fmla="*/ 6441742 w 6441742"/>
              <a:gd name="connsiteY2" fmla="*/ 338554 h 338554"/>
              <a:gd name="connsiteX3" fmla="*/ 311761 w 6441742"/>
              <a:gd name="connsiteY3" fmla="*/ 338554 h 338554"/>
              <a:gd name="connsiteX4" fmla="*/ 0 w 6441742"/>
              <a:gd name="connsiteY4" fmla="*/ 245660 h 338554"/>
              <a:gd name="connsiteX5" fmla="*/ 311761 w 6441742"/>
              <a:gd name="connsiteY5" fmla="*/ 0 h 338554"/>
              <a:gd name="connsiteX0" fmla="*/ 995737 w 7125718"/>
              <a:gd name="connsiteY0" fmla="*/ 40943 h 379497"/>
              <a:gd name="connsiteX1" fmla="*/ 7125718 w 7125718"/>
              <a:gd name="connsiteY1" fmla="*/ 40943 h 379497"/>
              <a:gd name="connsiteX2" fmla="*/ 7125718 w 7125718"/>
              <a:gd name="connsiteY2" fmla="*/ 379497 h 379497"/>
              <a:gd name="connsiteX3" fmla="*/ 995737 w 7125718"/>
              <a:gd name="connsiteY3" fmla="*/ 379497 h 379497"/>
              <a:gd name="connsiteX4" fmla="*/ 683976 w 7125718"/>
              <a:gd name="connsiteY4" fmla="*/ 286603 h 379497"/>
              <a:gd name="connsiteX5" fmla="*/ 1588 w 7125718"/>
              <a:gd name="connsiteY5" fmla="*/ 0 h 379497"/>
              <a:gd name="connsiteX6" fmla="*/ 995737 w 7125718"/>
              <a:gd name="connsiteY6" fmla="*/ 40943 h 379497"/>
              <a:gd name="connsiteX0" fmla="*/ 996397 w 7126378"/>
              <a:gd name="connsiteY0" fmla="*/ 40943 h 379497"/>
              <a:gd name="connsiteX1" fmla="*/ 7126378 w 7126378"/>
              <a:gd name="connsiteY1" fmla="*/ 40943 h 379497"/>
              <a:gd name="connsiteX2" fmla="*/ 7126378 w 7126378"/>
              <a:gd name="connsiteY2" fmla="*/ 379497 h 379497"/>
              <a:gd name="connsiteX3" fmla="*/ 996397 w 7126378"/>
              <a:gd name="connsiteY3" fmla="*/ 379497 h 379497"/>
              <a:gd name="connsiteX4" fmla="*/ 452624 w 7126378"/>
              <a:gd name="connsiteY4" fmla="*/ 272955 h 379497"/>
              <a:gd name="connsiteX5" fmla="*/ 2248 w 7126378"/>
              <a:gd name="connsiteY5" fmla="*/ 0 h 379497"/>
              <a:gd name="connsiteX6" fmla="*/ 996397 w 7126378"/>
              <a:gd name="connsiteY6" fmla="*/ 40943 h 379497"/>
              <a:gd name="connsiteX0" fmla="*/ 996397 w 7126378"/>
              <a:gd name="connsiteY0" fmla="*/ 40943 h 379497"/>
              <a:gd name="connsiteX1" fmla="*/ 7126378 w 7126378"/>
              <a:gd name="connsiteY1" fmla="*/ 40943 h 379497"/>
              <a:gd name="connsiteX2" fmla="*/ 7126378 w 7126378"/>
              <a:gd name="connsiteY2" fmla="*/ 379497 h 379497"/>
              <a:gd name="connsiteX3" fmla="*/ 996397 w 7126378"/>
              <a:gd name="connsiteY3" fmla="*/ 379497 h 379497"/>
              <a:gd name="connsiteX4" fmla="*/ 452624 w 7126378"/>
              <a:gd name="connsiteY4" fmla="*/ 272955 h 379497"/>
              <a:gd name="connsiteX5" fmla="*/ 2248 w 7126378"/>
              <a:gd name="connsiteY5" fmla="*/ 0 h 379497"/>
              <a:gd name="connsiteX6" fmla="*/ 996397 w 7126378"/>
              <a:gd name="connsiteY6" fmla="*/ 40943 h 379497"/>
              <a:gd name="connsiteX0" fmla="*/ 997062 w 7127043"/>
              <a:gd name="connsiteY0" fmla="*/ 40943 h 379497"/>
              <a:gd name="connsiteX1" fmla="*/ 7127043 w 7127043"/>
              <a:gd name="connsiteY1" fmla="*/ 40943 h 379497"/>
              <a:gd name="connsiteX2" fmla="*/ 7127043 w 7127043"/>
              <a:gd name="connsiteY2" fmla="*/ 379497 h 379497"/>
              <a:gd name="connsiteX3" fmla="*/ 997062 w 7127043"/>
              <a:gd name="connsiteY3" fmla="*/ 379497 h 379497"/>
              <a:gd name="connsiteX4" fmla="*/ 453289 w 7127043"/>
              <a:gd name="connsiteY4" fmla="*/ 272955 h 379497"/>
              <a:gd name="connsiteX5" fmla="*/ 2913 w 7127043"/>
              <a:gd name="connsiteY5" fmla="*/ 0 h 379497"/>
              <a:gd name="connsiteX6" fmla="*/ 997062 w 7127043"/>
              <a:gd name="connsiteY6" fmla="*/ 40943 h 379497"/>
              <a:gd name="connsiteX0" fmla="*/ 997306 w 7127287"/>
              <a:gd name="connsiteY0" fmla="*/ 40943 h 379497"/>
              <a:gd name="connsiteX1" fmla="*/ 7127287 w 7127287"/>
              <a:gd name="connsiteY1" fmla="*/ 40943 h 379497"/>
              <a:gd name="connsiteX2" fmla="*/ 7127287 w 7127287"/>
              <a:gd name="connsiteY2" fmla="*/ 379497 h 379497"/>
              <a:gd name="connsiteX3" fmla="*/ 997306 w 7127287"/>
              <a:gd name="connsiteY3" fmla="*/ 379497 h 379497"/>
              <a:gd name="connsiteX4" fmla="*/ 453533 w 7127287"/>
              <a:gd name="connsiteY4" fmla="*/ 272955 h 379497"/>
              <a:gd name="connsiteX5" fmla="*/ 3157 w 7127287"/>
              <a:gd name="connsiteY5" fmla="*/ 0 h 379497"/>
              <a:gd name="connsiteX6" fmla="*/ 997306 w 7127287"/>
              <a:gd name="connsiteY6" fmla="*/ 40943 h 379497"/>
              <a:gd name="connsiteX0" fmla="*/ 997306 w 7127287"/>
              <a:gd name="connsiteY0" fmla="*/ 40943 h 379497"/>
              <a:gd name="connsiteX1" fmla="*/ 7127287 w 7127287"/>
              <a:gd name="connsiteY1" fmla="*/ 40943 h 379497"/>
              <a:gd name="connsiteX2" fmla="*/ 7127287 w 7127287"/>
              <a:gd name="connsiteY2" fmla="*/ 379497 h 379497"/>
              <a:gd name="connsiteX3" fmla="*/ 997306 w 7127287"/>
              <a:gd name="connsiteY3" fmla="*/ 379497 h 379497"/>
              <a:gd name="connsiteX4" fmla="*/ 453533 w 7127287"/>
              <a:gd name="connsiteY4" fmla="*/ 272955 h 379497"/>
              <a:gd name="connsiteX5" fmla="*/ 3157 w 7127287"/>
              <a:gd name="connsiteY5" fmla="*/ 0 h 379497"/>
              <a:gd name="connsiteX6" fmla="*/ 997306 w 7127287"/>
              <a:gd name="connsiteY6" fmla="*/ 40943 h 379497"/>
              <a:gd name="connsiteX0" fmla="*/ 997306 w 7127287"/>
              <a:gd name="connsiteY0" fmla="*/ 40943 h 379510"/>
              <a:gd name="connsiteX1" fmla="*/ 7127287 w 7127287"/>
              <a:gd name="connsiteY1" fmla="*/ 40943 h 379510"/>
              <a:gd name="connsiteX2" fmla="*/ 7127287 w 7127287"/>
              <a:gd name="connsiteY2" fmla="*/ 379497 h 379510"/>
              <a:gd name="connsiteX3" fmla="*/ 997306 w 7127287"/>
              <a:gd name="connsiteY3" fmla="*/ 379497 h 379510"/>
              <a:gd name="connsiteX4" fmla="*/ 453533 w 7127287"/>
              <a:gd name="connsiteY4" fmla="*/ 272955 h 379510"/>
              <a:gd name="connsiteX5" fmla="*/ 3157 w 7127287"/>
              <a:gd name="connsiteY5" fmla="*/ 0 h 379510"/>
              <a:gd name="connsiteX6" fmla="*/ 997306 w 7127287"/>
              <a:gd name="connsiteY6" fmla="*/ 40943 h 379510"/>
              <a:gd name="connsiteX0" fmla="*/ 970243 w 7100224"/>
              <a:gd name="connsiteY0" fmla="*/ 71540 h 410108"/>
              <a:gd name="connsiteX1" fmla="*/ 7100224 w 7100224"/>
              <a:gd name="connsiteY1" fmla="*/ 71540 h 410108"/>
              <a:gd name="connsiteX2" fmla="*/ 7100224 w 7100224"/>
              <a:gd name="connsiteY2" fmla="*/ 410094 h 410108"/>
              <a:gd name="connsiteX3" fmla="*/ 970243 w 7100224"/>
              <a:gd name="connsiteY3" fmla="*/ 410094 h 410108"/>
              <a:gd name="connsiteX4" fmla="*/ 426470 w 7100224"/>
              <a:gd name="connsiteY4" fmla="*/ 303552 h 410108"/>
              <a:gd name="connsiteX5" fmla="*/ 3389 w 7100224"/>
              <a:gd name="connsiteY5" fmla="*/ 0 h 410108"/>
              <a:gd name="connsiteX6" fmla="*/ 970243 w 7100224"/>
              <a:gd name="connsiteY6" fmla="*/ 71540 h 410108"/>
              <a:gd name="connsiteX0" fmla="*/ 1017625 w 7147606"/>
              <a:gd name="connsiteY0" fmla="*/ 2698 h 341266"/>
              <a:gd name="connsiteX1" fmla="*/ 7147606 w 7147606"/>
              <a:gd name="connsiteY1" fmla="*/ 2698 h 341266"/>
              <a:gd name="connsiteX2" fmla="*/ 7147606 w 7147606"/>
              <a:gd name="connsiteY2" fmla="*/ 341252 h 341266"/>
              <a:gd name="connsiteX3" fmla="*/ 1017625 w 7147606"/>
              <a:gd name="connsiteY3" fmla="*/ 341252 h 341266"/>
              <a:gd name="connsiteX4" fmla="*/ 473852 w 7147606"/>
              <a:gd name="connsiteY4" fmla="*/ 234710 h 341266"/>
              <a:gd name="connsiteX5" fmla="*/ 3004 w 7147606"/>
              <a:gd name="connsiteY5" fmla="*/ 0 h 341266"/>
              <a:gd name="connsiteX6" fmla="*/ 1017625 w 7147606"/>
              <a:gd name="connsiteY6" fmla="*/ 2698 h 341266"/>
              <a:gd name="connsiteX0" fmla="*/ 1014621 w 7144602"/>
              <a:gd name="connsiteY0" fmla="*/ 2698 h 341266"/>
              <a:gd name="connsiteX1" fmla="*/ 7144602 w 7144602"/>
              <a:gd name="connsiteY1" fmla="*/ 2698 h 341266"/>
              <a:gd name="connsiteX2" fmla="*/ 7144602 w 7144602"/>
              <a:gd name="connsiteY2" fmla="*/ 341252 h 341266"/>
              <a:gd name="connsiteX3" fmla="*/ 1014621 w 7144602"/>
              <a:gd name="connsiteY3" fmla="*/ 341252 h 341266"/>
              <a:gd name="connsiteX4" fmla="*/ 470848 w 7144602"/>
              <a:gd name="connsiteY4" fmla="*/ 234710 h 341266"/>
              <a:gd name="connsiteX5" fmla="*/ 0 w 7144602"/>
              <a:gd name="connsiteY5" fmla="*/ 0 h 341266"/>
              <a:gd name="connsiteX6" fmla="*/ 1014621 w 7144602"/>
              <a:gd name="connsiteY6" fmla="*/ 2698 h 34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44602" h="341266">
                <a:moveTo>
                  <a:pt x="1014621" y="2698"/>
                </a:moveTo>
                <a:lnTo>
                  <a:pt x="7144602" y="2698"/>
                </a:lnTo>
                <a:lnTo>
                  <a:pt x="7144602" y="341252"/>
                </a:lnTo>
                <a:lnTo>
                  <a:pt x="1014621" y="341252"/>
                </a:lnTo>
                <a:cubicBezTo>
                  <a:pt x="867483" y="342334"/>
                  <a:pt x="549747" y="282222"/>
                  <a:pt x="470848" y="234710"/>
                </a:cubicBezTo>
                <a:cubicBezTo>
                  <a:pt x="348017" y="177844"/>
                  <a:pt x="81887" y="74641"/>
                  <a:pt x="0" y="0"/>
                </a:cubicBezTo>
                <a:lnTo>
                  <a:pt x="1014621" y="2698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43000">
                <a:schemeClr val="bg1"/>
              </a:gs>
              <a:gs pos="100000">
                <a:schemeClr val="tx2">
                  <a:lumMod val="75000"/>
                  <a:alpha val="0"/>
                </a:schemeClr>
              </a:gs>
            </a:gsLst>
            <a:lin ang="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                 Weather Forecast Office New York, NY</a:t>
            </a:r>
          </a:p>
        </p:txBody>
      </p:sp>
      <p:sp>
        <p:nvSpPr>
          <p:cNvPr id="5" name="Rectangle 4"/>
          <p:cNvSpPr/>
          <p:nvPr/>
        </p:nvSpPr>
        <p:spPr>
          <a:xfrm>
            <a:off x="274321" y="228600"/>
            <a:ext cx="11703130" cy="67786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43000">
                <a:schemeClr val="tx2">
                  <a:lumMod val="72000"/>
                  <a:lumOff val="28000"/>
                </a:schemeClr>
              </a:gs>
              <a:gs pos="85000">
                <a:schemeClr val="tx2">
                  <a:lumMod val="7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6264" y="255519"/>
            <a:ext cx="7114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Collaborative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 Forecast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" y="1358901"/>
            <a:ext cx="40767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+mn-ea"/>
                <a:cs typeface="Arial"/>
                <a:sym typeface="Arial"/>
              </a:rPr>
              <a:t>In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+mn-ea"/>
                <a:cs typeface="Arial"/>
                <a:sym typeface="Arial"/>
              </a:rPr>
              <a:t>addition…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+mn-ea"/>
                <a:cs typeface="Arial"/>
                <a:sym typeface="Arial"/>
              </a:rPr>
              <a:t>More than 12 National Centers: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+mn-ea"/>
                <a:cs typeface="Arial"/>
                <a:sym typeface="Arial"/>
              </a:rPr>
              <a:t>Storm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+mn-ea"/>
                <a:cs typeface="Arial"/>
                <a:sym typeface="Arial"/>
              </a:rPr>
              <a:t>Prediction Center (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+mn-ea"/>
                <a:cs typeface="Arial"/>
                <a:sym typeface="Arial"/>
              </a:rPr>
              <a:t>SPC)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+mn-ea"/>
                <a:cs typeface="Arial"/>
                <a:sym typeface="Arial"/>
              </a:rPr>
              <a:t>National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+mn-ea"/>
                <a:cs typeface="Arial"/>
                <a:sym typeface="Arial"/>
              </a:rPr>
              <a:t>Hurricane Center (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+mn-ea"/>
                <a:cs typeface="Arial"/>
                <a:sym typeface="Arial"/>
              </a:rPr>
              <a:t>NHC)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+mn-ea"/>
                <a:cs typeface="Arial"/>
                <a:sym typeface="Arial"/>
              </a:rPr>
              <a:t>Weather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+mn-ea"/>
                <a:cs typeface="Arial"/>
                <a:sym typeface="Arial"/>
              </a:rPr>
              <a:t>Prediction Center (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+mn-ea"/>
                <a:cs typeface="Arial"/>
                <a:sym typeface="Arial"/>
              </a:rPr>
              <a:t>WPC)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+mn-ea"/>
                <a:cs typeface="Arial"/>
                <a:sym typeface="Arial"/>
              </a:rPr>
              <a:t>Climate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+mn-ea"/>
                <a:cs typeface="Arial"/>
                <a:sym typeface="Arial"/>
              </a:rPr>
              <a:t>Prediction Center (CPC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+mn-ea"/>
                <a:cs typeface="Arial"/>
                <a:sym typeface="Arial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+mn-ea"/>
                <a:cs typeface="Arial"/>
                <a:sym typeface="Arial"/>
              </a:rPr>
              <a:t>National Water Center (NWC)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+mn-ea"/>
                <a:cs typeface="Arial"/>
                <a:sym typeface="Arial"/>
              </a:rPr>
              <a:t>Aviation Weather Center (AWC)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+mn-ea"/>
                <a:cs typeface="Arial"/>
                <a:sym typeface="Arial"/>
              </a:rPr>
              <a:t>NERFC River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+mn-ea"/>
                <a:cs typeface="Arial"/>
                <a:sym typeface="Arial"/>
              </a:rPr>
              <a:t>Forecast Centers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Google Shape;667;p2" descr="http://cdn8.triplepundit.com/wp-content/uploads/2013/02/NOAA-Transparent-Logo-300x30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1225" y="48738"/>
            <a:ext cx="944502" cy="944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Google Shape;668;p2" descr="http://2.bp.blogspot.com/-oJqr5hrhjqs/UJErtiO_46I/AAAAAAAAGNY/nE7dNgCrdOo/s1600/NWS_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8359" y="48738"/>
            <a:ext cx="929091" cy="9203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998" y="1215294"/>
            <a:ext cx="3543765" cy="1820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748" y="4954398"/>
            <a:ext cx="3571409" cy="17632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9748" y="1225108"/>
            <a:ext cx="3571408" cy="18104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0998" y="3093182"/>
            <a:ext cx="3543765" cy="17835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9747" y="3092669"/>
            <a:ext cx="3571409" cy="1784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0999" y="4967098"/>
            <a:ext cx="3543765" cy="17632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303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"/>
          <p:cNvSpPr txBox="1">
            <a:spLocks noGrp="1"/>
          </p:cNvSpPr>
          <p:nvPr>
            <p:ph type="title"/>
          </p:nvPr>
        </p:nvSpPr>
        <p:spPr>
          <a:xfrm>
            <a:off x="2971800" y="228600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200" dirty="0">
                <a:solidFill>
                  <a:schemeClr val="dk1"/>
                </a:solidFill>
              </a:rPr>
              <a:t>WFO New York, NY </a:t>
            </a:r>
            <a:br>
              <a:rPr lang="en-US" sz="3200" dirty="0">
                <a:solidFill>
                  <a:schemeClr val="dk1"/>
                </a:solidFill>
              </a:rPr>
            </a:br>
            <a:r>
              <a:rPr lang="en-US" sz="3200" dirty="0">
                <a:solidFill>
                  <a:schemeClr val="dk1"/>
                </a:solidFill>
              </a:rPr>
              <a:t>Partners</a:t>
            </a:r>
            <a:endParaRPr sz="3200" dirty="0"/>
          </a:p>
        </p:txBody>
      </p:sp>
      <p:sp>
        <p:nvSpPr>
          <p:cNvPr id="690" name="Google Shape;690;p4"/>
          <p:cNvSpPr txBox="1">
            <a:spLocks noGrp="1"/>
          </p:cNvSpPr>
          <p:nvPr>
            <p:ph type="body" idx="1"/>
          </p:nvPr>
        </p:nvSpPr>
        <p:spPr>
          <a:xfrm>
            <a:off x="660400" y="1600200"/>
            <a:ext cx="10947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2000"/>
            </a:pPr>
            <a:r>
              <a:rPr lang="en-US" sz="2400" dirty="0"/>
              <a:t>Federal, State, Local EMs and Public Safety</a:t>
            </a:r>
            <a:endParaRPr sz="2400" dirty="0"/>
          </a:p>
          <a:p>
            <a:pPr marL="742950" lvl="1" indent="-285750">
              <a:spcBef>
                <a:spcPts val="260"/>
              </a:spcBef>
              <a:buSzPts val="1300"/>
            </a:pPr>
            <a:r>
              <a:rPr lang="en-US" sz="1400" dirty="0"/>
              <a:t>NYC - New York City Office of Emergency Management (8 ½ to 11 Million people)</a:t>
            </a:r>
            <a:endParaRPr sz="1400" dirty="0"/>
          </a:p>
          <a:p>
            <a:pPr marL="742950" lvl="1" indent="-285750">
              <a:spcBef>
                <a:spcPts val="260"/>
              </a:spcBef>
              <a:buSzPts val="1300"/>
            </a:pPr>
            <a:r>
              <a:rPr lang="en-US" sz="1400" dirty="0"/>
              <a:t>State, County, Local - NYS DHSES, NJ OEM, CT </a:t>
            </a:r>
            <a:r>
              <a:rPr lang="en-US" sz="1400" dirty="0" smtClean="0"/>
              <a:t>DEMHS </a:t>
            </a:r>
            <a:r>
              <a:rPr lang="en-US" sz="1400" dirty="0"/>
              <a:t>+ NY and NJ County + local Tri-State EM’s </a:t>
            </a:r>
            <a:endParaRPr sz="2800" dirty="0"/>
          </a:p>
          <a:p>
            <a:pPr marL="742950" lvl="1" indent="-285750">
              <a:spcBef>
                <a:spcPts val="260"/>
              </a:spcBef>
              <a:buSzPts val="1300"/>
            </a:pPr>
            <a:r>
              <a:rPr lang="en-US" sz="1400" dirty="0"/>
              <a:t>Aviation - FAA, CWSU, TRACON, AWC, ATCSCC, Airlines</a:t>
            </a:r>
            <a:endParaRPr sz="1400" dirty="0"/>
          </a:p>
          <a:p>
            <a:pPr marL="742950" lvl="1" indent="-285750">
              <a:spcBef>
                <a:spcPts val="260"/>
              </a:spcBef>
              <a:buSzPts val="1300"/>
            </a:pPr>
            <a:r>
              <a:rPr lang="en-US" sz="1400" dirty="0"/>
              <a:t>Port Authority of NY/NJ - Airports (LGA, JFK, EWR, TEB, SWF), NY/NJ Port, Rail, Bus, Bridges &amp; Tunnels</a:t>
            </a:r>
            <a:endParaRPr sz="2800" dirty="0"/>
          </a:p>
          <a:p>
            <a:pPr marL="742950" lvl="1" indent="-285750">
              <a:spcBef>
                <a:spcPts val="260"/>
              </a:spcBef>
              <a:buSzPts val="1300"/>
            </a:pPr>
            <a:r>
              <a:rPr lang="en-US" sz="1400" dirty="0"/>
              <a:t>Transportation - NY,CT and NJ DOTs, NYS Thruway</a:t>
            </a:r>
            <a:endParaRPr sz="1400" dirty="0"/>
          </a:p>
          <a:p>
            <a:pPr marL="742950" lvl="1" indent="-285750">
              <a:spcBef>
                <a:spcPts val="260"/>
              </a:spcBef>
              <a:buSzPts val="1300"/>
            </a:pPr>
            <a:r>
              <a:rPr lang="en-US" sz="1400" dirty="0"/>
              <a:t>Marine – USCG NY and LI Sector</a:t>
            </a:r>
            <a:endParaRPr sz="1400" dirty="0"/>
          </a:p>
          <a:p>
            <a:pPr marL="742950" lvl="1" indent="-285750">
              <a:spcBef>
                <a:spcPts val="260"/>
              </a:spcBef>
              <a:buSzPts val="1300"/>
            </a:pPr>
            <a:r>
              <a:rPr lang="en-US" sz="1400" dirty="0"/>
              <a:t>Utilities - National Grid, PSEG LI-NJ, LIPA, Con Ed, ORU, NYSEG, NYPA, </a:t>
            </a:r>
            <a:r>
              <a:rPr lang="en-US" sz="1400" dirty="0" err="1"/>
              <a:t>Eversource</a:t>
            </a:r>
            <a:r>
              <a:rPr lang="en-US" sz="1400" dirty="0"/>
              <a:t>, CT United Illuminating</a:t>
            </a:r>
            <a:endParaRPr sz="2800" dirty="0"/>
          </a:p>
          <a:p>
            <a:pPr marL="742950" lvl="1" indent="-285750">
              <a:spcBef>
                <a:spcPts val="260"/>
              </a:spcBef>
              <a:buSzPts val="1300"/>
            </a:pPr>
            <a:r>
              <a:rPr lang="en-US" sz="1400" dirty="0"/>
              <a:t>Hospital Systems – </a:t>
            </a:r>
            <a:r>
              <a:rPr lang="en-US" sz="1400" dirty="0" err="1"/>
              <a:t>NYPresbyterian</a:t>
            </a:r>
            <a:r>
              <a:rPr lang="en-US" sz="1400" dirty="0"/>
              <a:t>, NYU, NYC Health and Hospitals, North Shore, </a:t>
            </a:r>
            <a:r>
              <a:rPr lang="en-US" sz="1400" dirty="0" err="1"/>
              <a:t>Northwell</a:t>
            </a:r>
            <a:r>
              <a:rPr lang="en-US" sz="1400" dirty="0"/>
              <a:t>, NJ Hospital </a:t>
            </a:r>
            <a:r>
              <a:rPr lang="en-US" sz="1400" dirty="0" err="1"/>
              <a:t>Assoc</a:t>
            </a:r>
            <a:r>
              <a:rPr lang="en-US" sz="1400" dirty="0"/>
              <a:t>,  </a:t>
            </a:r>
            <a:endParaRPr sz="1400" dirty="0"/>
          </a:p>
          <a:p>
            <a:pPr marL="742950" lvl="1" indent="-285750">
              <a:spcBef>
                <a:spcPts val="260"/>
              </a:spcBef>
              <a:buSzPts val="1300"/>
            </a:pPr>
            <a:r>
              <a:rPr lang="en-US" sz="1400" dirty="0"/>
              <a:t>Other - USGS, USACE, DEPs, DECs</a:t>
            </a:r>
            <a:endParaRPr sz="1400" dirty="0"/>
          </a:p>
          <a:p>
            <a:pPr marL="342900">
              <a:spcBef>
                <a:spcPts val="400"/>
              </a:spcBef>
              <a:buSzPts val="2000"/>
            </a:pPr>
            <a:r>
              <a:rPr lang="en-US" sz="2400" dirty="0"/>
              <a:t>Academia </a:t>
            </a:r>
            <a:endParaRPr sz="3200" dirty="0"/>
          </a:p>
          <a:p>
            <a:pPr marL="742950" lvl="1" indent="-285750">
              <a:spcBef>
                <a:spcPts val="260"/>
              </a:spcBef>
              <a:buSzPts val="1300"/>
            </a:pPr>
            <a:r>
              <a:rPr lang="en-US" sz="1400" dirty="0"/>
              <a:t>NY </a:t>
            </a:r>
            <a:r>
              <a:rPr lang="en-US" sz="1400" dirty="0" err="1"/>
              <a:t>SeaGrant</a:t>
            </a:r>
            <a:r>
              <a:rPr lang="en-US" sz="1400" dirty="0"/>
              <a:t>, Hofstra, NYU, Stony Brook, CUNY, Stevens Institute, UCONN, etc. </a:t>
            </a:r>
            <a:endParaRPr sz="1400" dirty="0"/>
          </a:p>
          <a:p>
            <a:pPr marL="342900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ts val="2000"/>
            </a:pPr>
            <a:r>
              <a:rPr lang="en-US" sz="2400" dirty="0">
                <a:solidFill>
                  <a:srgbClr val="000000"/>
                </a:solidFill>
              </a:rPr>
              <a:t>Media - #1 Media Market in US</a:t>
            </a:r>
            <a:endParaRPr sz="3200" dirty="0"/>
          </a:p>
          <a:p>
            <a:pPr marL="742950" lvl="1" indent="-285750">
              <a:lnSpc>
                <a:spcPct val="90000"/>
              </a:lnSpc>
              <a:spcBef>
                <a:spcPts val="260"/>
              </a:spcBef>
              <a:buClr>
                <a:srgbClr val="000000"/>
              </a:buClr>
              <a:buSzPts val="1300"/>
            </a:pPr>
            <a:r>
              <a:rPr lang="en-US" sz="1400" dirty="0">
                <a:solidFill>
                  <a:srgbClr val="000000"/>
                </a:solidFill>
              </a:rPr>
              <a:t>Average 10 per day (fair weather) </a:t>
            </a:r>
            <a:endParaRPr sz="1400" dirty="0">
              <a:solidFill>
                <a:srgbClr val="000000"/>
              </a:solidFill>
            </a:endParaRPr>
          </a:p>
          <a:p>
            <a:pPr marL="1143000" lvl="2" indent="-196850">
              <a:lnSpc>
                <a:spcPct val="90000"/>
              </a:lnSpc>
              <a:spcBef>
                <a:spcPts val="260"/>
              </a:spcBef>
              <a:buClr>
                <a:srgbClr val="000000"/>
              </a:buClr>
              <a:buSzPts val="1300"/>
            </a:pPr>
            <a:r>
              <a:rPr lang="en-US" sz="1400" dirty="0">
                <a:solidFill>
                  <a:srgbClr val="000000"/>
                </a:solidFill>
              </a:rPr>
              <a:t>Exponential increases during high impact events</a:t>
            </a:r>
            <a:endParaRPr sz="2400" dirty="0"/>
          </a:p>
          <a:p>
            <a:pPr marL="742950" lvl="1" indent="-285750">
              <a:lnSpc>
                <a:spcPct val="90000"/>
              </a:lnSpc>
              <a:spcBef>
                <a:spcPts val="260"/>
              </a:spcBef>
              <a:buClr>
                <a:srgbClr val="000000"/>
              </a:buClr>
              <a:buSzPts val="1300"/>
            </a:pPr>
            <a:r>
              <a:rPr lang="en-US" sz="1400" dirty="0">
                <a:solidFill>
                  <a:srgbClr val="000000"/>
                </a:solidFill>
              </a:rPr>
              <a:t>Ethnic Media – 360 outlets in NYC alone</a:t>
            </a:r>
            <a:endParaRPr sz="2800" dirty="0"/>
          </a:p>
          <a:p>
            <a:pPr marL="742950" lvl="1" indent="-285750">
              <a:lnSpc>
                <a:spcPct val="90000"/>
              </a:lnSpc>
              <a:spcBef>
                <a:spcPts val="260"/>
              </a:spcBef>
              <a:buClr>
                <a:srgbClr val="000000"/>
              </a:buClr>
              <a:buSzPts val="1300"/>
            </a:pPr>
            <a:r>
              <a:rPr lang="en-US" sz="1400" dirty="0">
                <a:solidFill>
                  <a:srgbClr val="000000"/>
                </a:solidFill>
              </a:rPr>
              <a:t>National media </a:t>
            </a:r>
            <a:r>
              <a:rPr lang="en-US" sz="1400" dirty="0" smtClean="0">
                <a:solidFill>
                  <a:srgbClr val="000000"/>
                </a:solidFill>
              </a:rPr>
              <a:t>requests</a:t>
            </a:r>
            <a:endParaRPr dirty="0">
              <a:solidFill>
                <a:srgbClr val="000000"/>
              </a:solidFill>
            </a:endParaRPr>
          </a:p>
          <a:p>
            <a:pPr marL="342900">
              <a:lnSpc>
                <a:spcPct val="90000"/>
              </a:lnSpc>
              <a:spcBef>
                <a:spcPts val="560"/>
              </a:spcBef>
              <a:buSzPts val="2800"/>
              <a:buNone/>
            </a:pPr>
            <a:endParaRPr dirty="0"/>
          </a:p>
          <a:p>
            <a:pPr marL="342900">
              <a:lnSpc>
                <a:spcPct val="90000"/>
              </a:lnSpc>
              <a:spcBef>
                <a:spcPts val="560"/>
              </a:spcBef>
              <a:buSzPts val="2800"/>
              <a:buNone/>
            </a:pPr>
            <a:endParaRPr dirty="0">
              <a:solidFill>
                <a:srgbClr val="FFFF00"/>
              </a:solidFill>
            </a:endParaRPr>
          </a:p>
        </p:txBody>
      </p:sp>
      <p:sp>
        <p:nvSpPr>
          <p:cNvPr id="692" name="Google Shape;692;p4"/>
          <p:cNvSpPr txBox="1"/>
          <p:nvPr/>
        </p:nvSpPr>
        <p:spPr>
          <a:xfrm>
            <a:off x="4546600" y="4120628"/>
            <a:ext cx="7315200" cy="47677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500"/>
            </a:pP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Connecting our forecasts/warnings with partner decision-making process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1" name="Google Shape;69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7267" y="4508500"/>
            <a:ext cx="3420533" cy="223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572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6"/>
          <p:cNvSpPr txBox="1">
            <a:spLocks noGrp="1"/>
          </p:cNvSpPr>
          <p:nvPr>
            <p:ph type="title"/>
          </p:nvPr>
        </p:nvSpPr>
        <p:spPr>
          <a:xfrm>
            <a:off x="2971800" y="228600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WFO New York</a:t>
            </a:r>
            <a:br>
              <a:rPr lang="en-US" sz="3200"/>
            </a:br>
            <a:r>
              <a:rPr lang="en-US" sz="3200"/>
              <a:t>Key Challenges</a:t>
            </a:r>
            <a:endParaRPr/>
          </a:p>
        </p:txBody>
      </p:sp>
      <p:sp>
        <p:nvSpPr>
          <p:cNvPr id="705" name="Google Shape;705;p6"/>
          <p:cNvSpPr txBox="1">
            <a:spLocks noGrp="1"/>
          </p:cNvSpPr>
          <p:nvPr>
            <p:ph type="body" idx="1"/>
          </p:nvPr>
        </p:nvSpPr>
        <p:spPr>
          <a:xfrm>
            <a:off x="2133600" y="1524000"/>
            <a:ext cx="81915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/>
            </a:r>
            <a:br>
              <a:rPr lang="en-US" sz="2000"/>
            </a:br>
            <a:endParaRPr sz="2000"/>
          </a:p>
          <a:p>
            <a:pPr indent="-2159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0" indent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       </a:t>
            </a:r>
            <a:endParaRPr/>
          </a:p>
          <a:p>
            <a:pPr indent="-19050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indent="-19050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706" name="Google Shape;706;p6"/>
          <p:cNvSpPr/>
          <p:nvPr/>
        </p:nvSpPr>
        <p:spPr>
          <a:xfrm>
            <a:off x="378941" y="1591775"/>
            <a:ext cx="11055178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330200">
              <a:buSzPts val="1600"/>
              <a:buFont typeface="Arial"/>
              <a:buChar char="●"/>
            </a:pPr>
            <a:r>
              <a:rPr lang="en-US" sz="1600" b="1" kern="1200" dirty="0"/>
              <a:t>Decision Support Services</a:t>
            </a:r>
            <a:endParaRPr sz="1800" kern="1200" dirty="0">
              <a:ea typeface="+mn-ea"/>
              <a:cs typeface="+mn-cs"/>
            </a:endParaRPr>
          </a:p>
          <a:p>
            <a:pPr marL="914400" lvl="1" indent="-317500">
              <a:buSzPts val="1400"/>
              <a:buFont typeface="Arial"/>
              <a:buChar char="○"/>
            </a:pPr>
            <a:r>
              <a:rPr lang="en-US" kern="1200" dirty="0"/>
              <a:t>New York City (8 ½ -11 million people) + 3 States, 11 Counties, and dozens of Local Emergency </a:t>
            </a:r>
            <a:r>
              <a:rPr lang="en-US" kern="1200" dirty="0" smtClean="0"/>
              <a:t>Managers (19 million people)</a:t>
            </a:r>
            <a:endParaRPr sz="1800" kern="1200" dirty="0">
              <a:ea typeface="+mn-ea"/>
              <a:cs typeface="+mn-cs"/>
            </a:endParaRPr>
          </a:p>
          <a:p>
            <a:pPr marL="914400" lvl="1" indent="-317500">
              <a:buSzPts val="1400"/>
              <a:buFont typeface="Arial"/>
              <a:buChar char="○"/>
            </a:pPr>
            <a:r>
              <a:rPr lang="en-US" kern="1200" dirty="0"/>
              <a:t>Transportation, Utilities, Hospital Systems, Port Authority NY/NJ etc. (Public/Private)</a:t>
            </a:r>
            <a:endParaRPr kern="1200" dirty="0"/>
          </a:p>
          <a:p>
            <a:pPr marL="457200" indent="-330200">
              <a:buSzPts val="1600"/>
              <a:buFont typeface="Arial"/>
              <a:buChar char="●"/>
            </a:pPr>
            <a:r>
              <a:rPr lang="en-US" sz="1600" b="1" kern="1200" dirty="0"/>
              <a:t>Aviation Weather Services</a:t>
            </a:r>
            <a:r>
              <a:rPr lang="en-US" sz="1600" kern="1200" dirty="0"/>
              <a:t> -  Aviation is a high priority</a:t>
            </a:r>
            <a:endParaRPr sz="1800" kern="1200" dirty="0">
              <a:ea typeface="+mn-ea"/>
              <a:cs typeface="+mn-cs"/>
            </a:endParaRPr>
          </a:p>
          <a:p>
            <a:pPr marL="914400" lvl="1" indent="-342900">
              <a:buSzPts val="1800"/>
              <a:buFont typeface="Arial"/>
              <a:buChar char="○"/>
            </a:pPr>
            <a:r>
              <a:rPr lang="en-US" kern="1200" dirty="0"/>
              <a:t>3 Major airports - 45% of CONUS air travel and ⅔ of delays through NYC</a:t>
            </a:r>
            <a:endParaRPr sz="1800" kern="1200" dirty="0"/>
          </a:p>
          <a:p>
            <a:pPr marL="457200" indent="-330200">
              <a:buSzPts val="1600"/>
              <a:buFont typeface="Arial"/>
              <a:buChar char="●"/>
            </a:pPr>
            <a:r>
              <a:rPr lang="en-US" sz="1600" b="1" kern="1200" dirty="0"/>
              <a:t>Marine/Coastal Services</a:t>
            </a:r>
            <a:endParaRPr sz="1800" kern="1200" dirty="0">
              <a:ea typeface="+mn-ea"/>
              <a:cs typeface="+mn-cs"/>
            </a:endParaRPr>
          </a:p>
          <a:p>
            <a:pPr marL="914400" lvl="1" indent="-317500">
              <a:buSzPts val="1400"/>
              <a:buFont typeface="Arial"/>
              <a:buChar char="○"/>
            </a:pPr>
            <a:r>
              <a:rPr lang="en-US" kern="1200" dirty="0"/>
              <a:t>Busiest Port in the Nation (NY/NJ Harbor)</a:t>
            </a:r>
            <a:endParaRPr sz="1800" kern="1200" dirty="0">
              <a:ea typeface="+mn-ea"/>
              <a:cs typeface="+mn-cs"/>
            </a:endParaRPr>
          </a:p>
          <a:p>
            <a:pPr marL="914400" lvl="1" indent="-317500">
              <a:buSzPts val="1400"/>
              <a:buFont typeface="Arial"/>
              <a:buChar char="○"/>
            </a:pPr>
            <a:r>
              <a:rPr lang="en-US" kern="1200" dirty="0"/>
              <a:t>4 million residents susceptible to storm surge</a:t>
            </a:r>
            <a:endParaRPr sz="1800" kern="1200" dirty="0">
              <a:ea typeface="+mn-ea"/>
              <a:cs typeface="+mn-cs"/>
            </a:endParaRPr>
          </a:p>
          <a:p>
            <a:pPr marL="457200" indent="-330200">
              <a:buSzPts val="1600"/>
              <a:buFont typeface="Arial"/>
              <a:buChar char="●"/>
            </a:pPr>
            <a:r>
              <a:rPr lang="en-US" sz="1600" b="1" kern="1200" dirty="0"/>
              <a:t>#1 Media Market + Ethnic Media</a:t>
            </a:r>
            <a:endParaRPr sz="1600" b="1" kern="1200" dirty="0"/>
          </a:p>
          <a:p>
            <a:pPr marL="457200" indent="-330200">
              <a:buSzPts val="1600"/>
              <a:buFont typeface="Arial"/>
              <a:buChar char="●"/>
            </a:pPr>
            <a:r>
              <a:rPr lang="en-US" sz="1600" b="1" kern="1200" dirty="0"/>
              <a:t>Diversity of Population (NYC alone) </a:t>
            </a:r>
            <a:endParaRPr sz="1800" kern="1200" dirty="0">
              <a:ea typeface="+mn-ea"/>
              <a:cs typeface="+mn-cs"/>
            </a:endParaRPr>
          </a:p>
          <a:p>
            <a:pPr marL="914400" lvl="1" indent="-317500">
              <a:buSzPts val="1400"/>
              <a:buFont typeface="Arial"/>
              <a:buChar char="○"/>
            </a:pPr>
            <a:r>
              <a:rPr lang="en-US" kern="1200" dirty="0"/>
              <a:t>Over 3.0 million Foreign-Born (over 37%)</a:t>
            </a:r>
            <a:endParaRPr sz="1800" kern="1200" dirty="0">
              <a:ea typeface="+mn-ea"/>
              <a:cs typeface="+mn-cs"/>
            </a:endParaRPr>
          </a:p>
          <a:p>
            <a:pPr marL="914400" lvl="1" indent="-317500">
              <a:buSzPts val="1400"/>
              <a:buFont typeface="Arial"/>
              <a:buChar char="○"/>
            </a:pPr>
            <a:r>
              <a:rPr lang="en-US" kern="1200" dirty="0"/>
              <a:t>Over 2 million are </a:t>
            </a:r>
            <a:r>
              <a:rPr lang="en-US" kern="1200" dirty="0" err="1"/>
              <a:t>non-english</a:t>
            </a:r>
            <a:r>
              <a:rPr lang="en-US" kern="1200" dirty="0"/>
              <a:t> proficient</a:t>
            </a:r>
            <a:endParaRPr sz="1800" kern="1200" dirty="0">
              <a:ea typeface="+mn-ea"/>
              <a:cs typeface="+mn-cs"/>
            </a:endParaRPr>
          </a:p>
          <a:p>
            <a:pPr marL="457200" indent="-330200">
              <a:buSzPts val="1600"/>
              <a:buFont typeface="Arial"/>
              <a:buChar char="●"/>
            </a:pPr>
            <a:r>
              <a:rPr lang="en-US" sz="1600" b="1" kern="1200" dirty="0"/>
              <a:t>Diversity of Weather Hazards:</a:t>
            </a:r>
            <a:endParaRPr sz="1800" kern="1200" dirty="0">
              <a:ea typeface="+mn-ea"/>
              <a:cs typeface="+mn-cs"/>
            </a:endParaRPr>
          </a:p>
          <a:p>
            <a:pPr marL="914400" lvl="1" indent="-317500">
              <a:buSzPts val="1400"/>
              <a:buFont typeface="Arial"/>
              <a:buChar char="○"/>
            </a:pPr>
            <a:r>
              <a:rPr lang="en-US" kern="1200" dirty="0"/>
              <a:t>Severe Weather and Flash Flooding in a highly urbanized area</a:t>
            </a:r>
            <a:endParaRPr sz="1800" kern="1200" dirty="0">
              <a:ea typeface="+mn-ea"/>
              <a:cs typeface="+mn-cs"/>
            </a:endParaRPr>
          </a:p>
          <a:p>
            <a:pPr marL="914400" lvl="1" indent="-317500">
              <a:buSzPts val="1400"/>
              <a:buFont typeface="Arial"/>
              <a:buChar char="○"/>
            </a:pPr>
            <a:r>
              <a:rPr lang="en-US" kern="1200" dirty="0"/>
              <a:t>Hurricane and </a:t>
            </a:r>
            <a:r>
              <a:rPr lang="en-US" kern="1200" dirty="0" err="1"/>
              <a:t>Nor’Easters</a:t>
            </a:r>
            <a:r>
              <a:rPr lang="en-US" kern="1200" dirty="0"/>
              <a:t> (High winds, heavy </a:t>
            </a:r>
            <a:r>
              <a:rPr lang="en-US" kern="1200" dirty="0" err="1"/>
              <a:t>precip</a:t>
            </a:r>
            <a:r>
              <a:rPr lang="en-US" kern="1200" dirty="0"/>
              <a:t>, storm surge)</a:t>
            </a:r>
            <a:endParaRPr sz="1800" kern="1200" dirty="0">
              <a:ea typeface="+mn-ea"/>
              <a:cs typeface="+mn-cs"/>
            </a:endParaRPr>
          </a:p>
          <a:p>
            <a:pPr marL="914400" lvl="1" indent="-317500">
              <a:buSzPts val="1400"/>
              <a:buFont typeface="Arial"/>
              <a:buChar char="○"/>
            </a:pPr>
            <a:r>
              <a:rPr lang="en-US" kern="1200" dirty="0"/>
              <a:t>Heavy Snow Banding and Winter Precipitation type predictability issues</a:t>
            </a:r>
            <a:endParaRPr sz="1800" kern="1200" dirty="0">
              <a:ea typeface="+mn-ea"/>
              <a:cs typeface="+mn-cs"/>
            </a:endParaRPr>
          </a:p>
          <a:p>
            <a:pPr marL="457200" indent="-317500">
              <a:buSzPts val="1400"/>
              <a:buFont typeface="Arial"/>
              <a:buChar char="○"/>
            </a:pPr>
            <a:r>
              <a:rPr lang="en-US" sz="1600" b="1" kern="1200" dirty="0"/>
              <a:t>Upper Air Responsibilities</a:t>
            </a:r>
            <a:endParaRPr sz="1800" kern="1200" dirty="0">
              <a:ea typeface="+mn-ea"/>
              <a:cs typeface="+mn-cs"/>
            </a:endParaRPr>
          </a:p>
          <a:p>
            <a:pPr marL="457200" indent="-317500">
              <a:buSzPts val="1400"/>
              <a:buFont typeface="Arial"/>
              <a:buChar char="○"/>
            </a:pPr>
            <a:r>
              <a:rPr lang="en-US" sz="1600" b="1" kern="1200" dirty="0"/>
              <a:t>Outreach Staff Hours:  </a:t>
            </a:r>
            <a:r>
              <a:rPr lang="en-US" sz="1600" kern="1200" dirty="0"/>
              <a:t>More than 1000 hours per year -  ER Annual </a:t>
            </a:r>
            <a:r>
              <a:rPr lang="en-US" sz="1600" kern="1200" dirty="0" err="1"/>
              <a:t>Avg</a:t>
            </a:r>
            <a:r>
              <a:rPr lang="en-US" sz="1600" kern="1200" dirty="0"/>
              <a:t>:  457 Hours</a:t>
            </a:r>
            <a:endParaRPr sz="1800" kern="1200" dirty="0">
              <a:ea typeface="+mn-ea"/>
              <a:cs typeface="+mn-cs"/>
            </a:endParaRPr>
          </a:p>
          <a:p>
            <a:pPr marL="457200" indent="-317500">
              <a:buSzPts val="1400"/>
              <a:buFont typeface="Arial"/>
              <a:buChar char="○"/>
            </a:pPr>
            <a:r>
              <a:rPr lang="en-US" sz="1600" b="1" kern="1200" dirty="0"/>
              <a:t>Logistics: </a:t>
            </a:r>
            <a:r>
              <a:rPr lang="en-US" sz="1600" kern="1200" dirty="0"/>
              <a:t>Need to take Ferry and travel over bridges (2-3 </a:t>
            </a:r>
            <a:r>
              <a:rPr lang="en-US" sz="1600" kern="1200" dirty="0" err="1"/>
              <a:t>hrs</a:t>
            </a:r>
            <a:r>
              <a:rPr lang="en-US" sz="1600" kern="1200" dirty="0"/>
              <a:t> one way) to fix equipment and outreach</a:t>
            </a:r>
            <a:endParaRPr sz="1600" kern="1200" dirty="0"/>
          </a:p>
          <a:p>
            <a:pPr marL="457200" indent="-330200">
              <a:buSzPts val="1600"/>
              <a:buFontTx/>
              <a:buChar char="○"/>
            </a:pPr>
            <a:r>
              <a:rPr lang="en-US" sz="1600" b="1" kern="1200" dirty="0">
                <a:ea typeface="+mn-ea"/>
                <a:cs typeface="+mn-cs"/>
              </a:rPr>
              <a:t>Cost of </a:t>
            </a:r>
            <a:r>
              <a:rPr lang="en-US" sz="1600" b="1" kern="1200" dirty="0" smtClean="0">
                <a:ea typeface="+mn-ea"/>
                <a:cs typeface="+mn-cs"/>
              </a:rPr>
              <a:t>Living</a:t>
            </a:r>
            <a:endParaRPr sz="1600" b="1" kern="1200" dirty="0">
              <a:ea typeface="+mn-ea"/>
              <a:cs typeface="+mn-cs"/>
            </a:endParaRPr>
          </a:p>
        </p:txBody>
      </p:sp>
      <p:pic>
        <p:nvPicPr>
          <p:cNvPr id="707" name="Google Shape;70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0195" y="2895600"/>
            <a:ext cx="4141424" cy="167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483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990" y="827843"/>
            <a:ext cx="7192452" cy="5382431"/>
          </a:xfrm>
          <a:prstGeom prst="rect">
            <a:avLst/>
          </a:prstGeom>
        </p:spPr>
      </p:pic>
      <p:sp>
        <p:nvSpPr>
          <p:cNvPr id="111" name="Google Shape;111;p18"/>
          <p:cNvSpPr txBox="1"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11911">
              <a:lnSpc>
                <a:spcPct val="80000"/>
              </a:lnSpc>
              <a:buSzPts val="935"/>
            </a:pPr>
            <a:endParaRPr sz="3253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233" y="609832"/>
            <a:ext cx="12192000" cy="51078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0" rIns="0" bIns="0" anchor="ctr" anchorCtr="0">
            <a:noAutofit/>
          </a:bodyPr>
          <a:lstStyle/>
          <a:p>
            <a:pPr marL="1011911">
              <a:buClr>
                <a:schemeClr val="dk1"/>
              </a:buClr>
            </a:pPr>
            <a:endParaRPr sz="16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" y="877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0" y="6322291"/>
            <a:ext cx="12192000" cy="53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80000"/>
              </a:lnSpc>
              <a:buSzPts val="935"/>
            </a:pPr>
            <a:endParaRPr sz="3253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122" y="6329173"/>
            <a:ext cx="2521305" cy="53644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8985500" y="6216068"/>
            <a:ext cx="3206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6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6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r"/>
            <a:r>
              <a:rPr lang="en" sz="16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6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9229333" y="1200"/>
            <a:ext cx="2962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r"/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1045200" y="546233"/>
            <a:ext cx="101628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2000" b="1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New York Outlook, Watch, Warning, Advisory Definitions </a:t>
            </a:r>
            <a:endParaRPr sz="2000" b="1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1045200" y="-20800"/>
            <a:ext cx="101628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" sz="2667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New York </a:t>
            </a:r>
            <a:r>
              <a:rPr lang="en" sz="2667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Products </a:t>
            </a:r>
            <a:r>
              <a:rPr lang="en" sz="2667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Services</a:t>
            </a:r>
            <a:endParaRPr sz="2667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04486" y="5714561"/>
            <a:ext cx="4980851" cy="37965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867" dirty="0">
                <a:hlinkClick r:id="rId6"/>
              </a:rPr>
              <a:t>https://www.weather.gov/okx/wwa_definitions</a:t>
            </a:r>
            <a:endParaRPr lang="en-US" sz="1867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8262" y="919231"/>
            <a:ext cx="3348697" cy="5316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6452" y="920484"/>
            <a:ext cx="3694314" cy="531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8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"/>
          <p:cNvSpPr txBox="1"/>
          <p:nvPr/>
        </p:nvSpPr>
        <p:spPr>
          <a:xfrm>
            <a:off x="1535257" y="-22861"/>
            <a:ext cx="9144000" cy="809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9451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2400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74" name="Google Shape;574;p77"/>
          <p:cNvSpPr txBox="1"/>
          <p:nvPr/>
        </p:nvSpPr>
        <p:spPr>
          <a:xfrm>
            <a:off x="1886528" y="2012898"/>
            <a:ext cx="4579997" cy="185395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90000"/>
              </a:lnSpc>
              <a:spcBef>
                <a:spcPts val="2000"/>
              </a:spcBef>
              <a:buClr>
                <a:srgbClr val="FFFFFF"/>
              </a:buClr>
              <a:buSzPts val="1800"/>
              <a:buFont typeface="Calibri"/>
              <a:buChar char="●"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3176"/>
            <a:ext cx="7044729" cy="36960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870" y="1135514"/>
            <a:ext cx="5509130" cy="30396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683" y="1613176"/>
            <a:ext cx="2920777" cy="2129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3964" y="3657335"/>
            <a:ext cx="3472923" cy="3149503"/>
          </a:xfrm>
          <a:prstGeom prst="rect">
            <a:avLst/>
          </a:prstGeom>
        </p:spPr>
      </p:pic>
      <p:sp>
        <p:nvSpPr>
          <p:cNvPr id="10" name="Google Shape;264;p18"/>
          <p:cNvSpPr txBox="1">
            <a:spLocks noGrp="1"/>
          </p:cNvSpPr>
          <p:nvPr>
            <p:ph type="title"/>
          </p:nvPr>
        </p:nvSpPr>
        <p:spPr>
          <a:xfrm>
            <a:off x="2806700" y="161446"/>
            <a:ext cx="702128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sz="32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Getting NWS Forecasts &amp; Alerts</a:t>
            </a:r>
            <a:r>
              <a:rPr lang="en-US" sz="3200" kern="1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/>
            </a:r>
            <a:br>
              <a:rPr lang="en-US" sz="3200" kern="1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</a:br>
            <a:r>
              <a:rPr lang="en-US" sz="2800" kern="1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Wireless Emergency Alerts (WEA)</a:t>
            </a:r>
            <a:endParaRPr lang="en-US" sz="28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797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526" y="1052117"/>
            <a:ext cx="9878574" cy="52586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0" name="Title 1"/>
          <p:cNvSpPr txBox="1">
            <a:spLocks noGrp="1"/>
          </p:cNvSpPr>
          <p:nvPr>
            <p:ph type="title"/>
          </p:nvPr>
        </p:nvSpPr>
        <p:spPr>
          <a:xfrm>
            <a:off x="2736695" y="194866"/>
            <a:ext cx="6858000" cy="8572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z="2400" dirty="0"/>
              <a:t>Billion Dollar Disaster </a:t>
            </a:r>
            <a:r>
              <a:rPr lang="en-US" sz="2400" dirty="0" err="1" smtClean="0"/>
              <a:t>Conneticut</a:t>
            </a:r>
            <a:r>
              <a:rPr lang="en-US" sz="2400" dirty="0"/>
              <a:t/>
            </a:r>
            <a:br>
              <a:rPr lang="en-US" sz="2400" dirty="0"/>
            </a:br>
            <a:r>
              <a:rPr sz="2400" dirty="0"/>
              <a:t>(</a:t>
            </a:r>
            <a:r>
              <a:rPr lang="en-US" sz="2400" dirty="0"/>
              <a:t>1980</a:t>
            </a:r>
            <a:r>
              <a:rPr sz="2400" dirty="0"/>
              <a:t>-</a:t>
            </a:r>
            <a:r>
              <a:rPr lang="en-US" sz="2400" dirty="0"/>
              <a:t>2022</a:t>
            </a:r>
            <a:r>
              <a:rPr sz="2400" dirty="0"/>
              <a:t>)</a:t>
            </a:r>
            <a:r>
              <a:rPr lang="en-US" sz="1500" dirty="0"/>
              <a:t> From NOAA NCEI</a:t>
            </a:r>
            <a:endParaRPr sz="1500" dirty="0"/>
          </a:p>
        </p:txBody>
      </p:sp>
      <p:sp>
        <p:nvSpPr>
          <p:cNvPr id="9" name="Rounded Rectangle 8"/>
          <p:cNvSpPr/>
          <p:nvPr/>
        </p:nvSpPr>
        <p:spPr>
          <a:xfrm>
            <a:off x="10175961" y="3599013"/>
            <a:ext cx="913867" cy="29115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58532" y="4485999"/>
            <a:ext cx="913867" cy="26141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10924" y="4478200"/>
            <a:ext cx="1184677" cy="2692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27732" y="3608782"/>
            <a:ext cx="1184677" cy="28138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710924" y="3127861"/>
            <a:ext cx="1184677" cy="28138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53133" y="2283730"/>
            <a:ext cx="1142468" cy="25609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858532" y="3153148"/>
            <a:ext cx="913867" cy="2813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067761" y="3608782"/>
            <a:ext cx="913867" cy="29115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242122" y="4485999"/>
            <a:ext cx="913867" cy="29115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175960" y="4503526"/>
            <a:ext cx="913867" cy="2560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242121" y="3153148"/>
            <a:ext cx="913867" cy="2813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242121" y="3599014"/>
            <a:ext cx="913867" cy="28339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858531" y="3608782"/>
            <a:ext cx="913867" cy="29061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067760" y="3149499"/>
            <a:ext cx="913867" cy="29061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067759" y="2266468"/>
            <a:ext cx="913867" cy="29061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175959" y="3148500"/>
            <a:ext cx="913867" cy="29061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178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itle 1"/>
          <p:cNvSpPr txBox="1">
            <a:spLocks noGrp="1"/>
          </p:cNvSpPr>
          <p:nvPr>
            <p:ph type="title"/>
          </p:nvPr>
        </p:nvSpPr>
        <p:spPr>
          <a:xfrm>
            <a:off x="2736695" y="194866"/>
            <a:ext cx="6858000" cy="8572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z="2400" dirty="0"/>
              <a:t>Billion Dollar Disaster </a:t>
            </a:r>
            <a:r>
              <a:rPr lang="en-US" sz="2400" dirty="0" err="1" smtClean="0"/>
              <a:t>Conneticut</a:t>
            </a:r>
            <a:r>
              <a:rPr lang="en-US" sz="2400" dirty="0"/>
              <a:t/>
            </a:r>
            <a:br>
              <a:rPr lang="en-US" sz="2400" dirty="0"/>
            </a:br>
            <a:r>
              <a:rPr sz="2400" dirty="0"/>
              <a:t>(</a:t>
            </a:r>
            <a:r>
              <a:rPr lang="en-US" sz="2400" dirty="0"/>
              <a:t>1980</a:t>
            </a:r>
            <a:r>
              <a:rPr sz="2400" dirty="0"/>
              <a:t>-</a:t>
            </a:r>
            <a:r>
              <a:rPr lang="en-US" sz="2400" dirty="0"/>
              <a:t>2022</a:t>
            </a:r>
            <a:r>
              <a:rPr sz="2400" dirty="0"/>
              <a:t>)</a:t>
            </a:r>
            <a:r>
              <a:rPr lang="en-US" sz="1500" dirty="0"/>
              <a:t> From NOAA NCEI</a:t>
            </a:r>
            <a:endParaRPr sz="1500" dirty="0"/>
          </a:p>
        </p:txBody>
      </p:sp>
      <p:sp>
        <p:nvSpPr>
          <p:cNvPr id="9" name="Rounded Rectangle 8"/>
          <p:cNvSpPr/>
          <p:nvPr/>
        </p:nvSpPr>
        <p:spPr>
          <a:xfrm>
            <a:off x="10175961" y="3599013"/>
            <a:ext cx="913867" cy="29115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58532" y="4485999"/>
            <a:ext cx="913867" cy="26141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10924" y="4478200"/>
            <a:ext cx="1184677" cy="2692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27732" y="3608782"/>
            <a:ext cx="1184677" cy="28138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710924" y="3127861"/>
            <a:ext cx="1184677" cy="28138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53133" y="2283730"/>
            <a:ext cx="1142468" cy="25609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858532" y="3153148"/>
            <a:ext cx="913867" cy="2813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067761" y="3608782"/>
            <a:ext cx="913867" cy="29115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242122" y="4485999"/>
            <a:ext cx="913867" cy="29115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175960" y="4503526"/>
            <a:ext cx="913867" cy="2560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067760" y="4491320"/>
            <a:ext cx="913867" cy="2560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242121" y="3153148"/>
            <a:ext cx="913867" cy="2813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242121" y="3599014"/>
            <a:ext cx="913867" cy="28339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858531" y="3608782"/>
            <a:ext cx="913867" cy="29061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067760" y="3149499"/>
            <a:ext cx="913867" cy="29061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067759" y="2266468"/>
            <a:ext cx="913867" cy="29061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175959" y="3148500"/>
            <a:ext cx="913867" cy="29061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23" y="1211897"/>
            <a:ext cx="11535472" cy="5057625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495300" y="3666676"/>
            <a:ext cx="9680659" cy="34652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95299" y="2650163"/>
            <a:ext cx="9680659" cy="34652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95298" y="4671803"/>
            <a:ext cx="9680659" cy="34652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175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itle 1"/>
          <p:cNvSpPr txBox="1">
            <a:spLocks noGrp="1"/>
          </p:cNvSpPr>
          <p:nvPr>
            <p:ph type="title"/>
          </p:nvPr>
        </p:nvSpPr>
        <p:spPr>
          <a:xfrm>
            <a:off x="2736695" y="194866"/>
            <a:ext cx="6858000" cy="8572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z="2400" dirty="0"/>
              <a:t>Weather Related </a:t>
            </a:r>
            <a:r>
              <a:rPr sz="2400" dirty="0"/>
              <a:t>Fatalities </a:t>
            </a:r>
            <a:r>
              <a:rPr lang="en-US" sz="2400" dirty="0"/>
              <a:t>for Local Tri-State </a:t>
            </a:r>
            <a:br>
              <a:rPr lang="en-US" sz="2400" dirty="0"/>
            </a:br>
            <a:r>
              <a:rPr sz="2400" dirty="0"/>
              <a:t>(200</a:t>
            </a:r>
            <a:r>
              <a:rPr lang="en-US" sz="2400" dirty="0"/>
              <a:t>7</a:t>
            </a:r>
            <a:r>
              <a:rPr sz="2400" dirty="0"/>
              <a:t>-</a:t>
            </a:r>
            <a:r>
              <a:rPr lang="en-US" sz="2400" dirty="0"/>
              <a:t>2021</a:t>
            </a:r>
            <a:r>
              <a:rPr sz="2400" dirty="0"/>
              <a:t>)</a:t>
            </a:r>
            <a:r>
              <a:rPr lang="en-US" sz="1500" dirty="0"/>
              <a:t>Based on Storm Data </a:t>
            </a:r>
            <a:endParaRPr sz="15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329628782"/>
              </p:ext>
            </p:extLst>
          </p:nvPr>
        </p:nvGraphicFramePr>
        <p:xfrm>
          <a:off x="2007578" y="1178170"/>
          <a:ext cx="8018585" cy="4835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77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Google Shape;84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217" y="0"/>
            <a:ext cx="100168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8"/>
          <p:cNvSpPr/>
          <p:nvPr/>
        </p:nvSpPr>
        <p:spPr>
          <a:xfrm>
            <a:off x="2140070" y="142552"/>
            <a:ext cx="8527930" cy="604578"/>
          </a:xfrm>
          <a:prstGeom prst="rect">
            <a:avLst/>
          </a:prstGeom>
          <a:gradFill>
            <a:gsLst>
              <a:gs pos="0">
                <a:srgbClr val="17365D"/>
              </a:gs>
              <a:gs pos="58000">
                <a:srgbClr val="538CD5"/>
              </a:gs>
              <a:gs pos="100000">
                <a:srgbClr val="C5D8F1">
                  <a:alpha val="74901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18"/>
          <p:cNvSpPr/>
          <p:nvPr/>
        </p:nvSpPr>
        <p:spPr>
          <a:xfrm>
            <a:off x="2140070" y="739141"/>
            <a:ext cx="8527931" cy="315685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rgbClr val="262626"/>
              </a:gs>
              <a:gs pos="87000">
                <a:srgbClr val="7F7F7F"/>
              </a:gs>
              <a:gs pos="100000">
                <a:srgbClr val="7F7F7F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18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National Weather Service – New York, NY</a:t>
            </a:r>
            <a:endParaRPr sz="1800" b="1" i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8" name="Google Shape;848;p18" descr="http://2.bp.blogspot.com/-oJqr5hrhjqs/UJErtiO_46I/AAAAAAAAGNY/nE7dNgCrdOo/s1600/NWS_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1450" y="76200"/>
            <a:ext cx="1046214" cy="1029656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18"/>
          <p:cNvSpPr txBox="1"/>
          <p:nvPr/>
        </p:nvSpPr>
        <p:spPr>
          <a:xfrm>
            <a:off x="2555708" y="152401"/>
            <a:ext cx="780749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NWS Overview – Vision</a:t>
            </a:r>
            <a:endParaRPr sz="32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18"/>
          <p:cNvSpPr txBox="1">
            <a:spLocks noGrp="1"/>
          </p:cNvSpPr>
          <p:nvPr>
            <p:ph type="body" idx="1"/>
          </p:nvPr>
        </p:nvSpPr>
        <p:spPr>
          <a:xfrm>
            <a:off x="1524000" y="4572000"/>
            <a:ext cx="3733800" cy="2286001"/>
          </a:xfrm>
          <a:prstGeom prst="rect">
            <a:avLst/>
          </a:prstGeom>
          <a:solidFill>
            <a:srgbClr val="D8D8D8">
              <a:alpha val="86666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rmAutofit fontScale="62500" lnSpcReduction="20000"/>
          </a:bodyPr>
          <a:lstStyle/>
          <a:p>
            <a:pPr marL="0" indent="0">
              <a:buClr>
                <a:schemeClr val="dk1"/>
              </a:buClr>
              <a:buSzPct val="100000"/>
            </a:pPr>
            <a:r>
              <a:rPr lang="en-US" sz="4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VISION</a:t>
            </a:r>
            <a:endParaRPr/>
          </a:p>
          <a:p>
            <a:pPr marL="0" indent="0">
              <a:buClr>
                <a:schemeClr val="dk1"/>
              </a:buClr>
              <a:buSzPct val="100000"/>
            </a:pPr>
            <a:r>
              <a:rPr lang="en-US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 weather-ready nation: </a:t>
            </a:r>
            <a:endParaRPr/>
          </a:p>
          <a:p>
            <a:pPr marL="0" indent="0">
              <a:buClr>
                <a:schemeClr val="lt1"/>
              </a:buClr>
              <a:buSzPct val="100000"/>
            </a:pPr>
            <a:endParaRPr b="1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indent="0">
              <a:buClr>
                <a:schemeClr val="dk1"/>
              </a:buClr>
              <a:buSzPct val="100000"/>
            </a:pPr>
            <a:r>
              <a:rPr lang="en-US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Society is prepared for and responds to weather, water, and climate-dependent events.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71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" name="Google Shape;857;p19" descr="https://lh6.googleusercontent.com/1tct0VDLfQPUUrRQE-NhB1TubxpGeMCGegR-OcBaLMgIM2w25bFlUNtcf-8R9cc-RWe-tPZSRfN7x_TR1TszwQ0FxNeZgd-Cbit9pMWqGOzK1EGZTLWJNN2xsDOePO4mbfAzctcxWWDFxc26usy_U3Uoxyfz2p-94kUAH7folSMWP1xXjwiv31cvg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7143" y="1103035"/>
            <a:ext cx="9134572" cy="5128182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19"/>
          <p:cNvSpPr txBox="1"/>
          <p:nvPr/>
        </p:nvSpPr>
        <p:spPr>
          <a:xfrm>
            <a:off x="5486401" y="3667126"/>
            <a:ext cx="195091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(Event/Partner Specific)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19"/>
          <p:cNvSpPr txBox="1"/>
          <p:nvPr/>
        </p:nvSpPr>
        <p:spPr>
          <a:xfrm>
            <a:off x="5847761" y="2970434"/>
            <a:ext cx="14956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(Virtual or Onsite)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66;p12"/>
          <p:cNvSpPr txBox="1"/>
          <p:nvPr/>
        </p:nvSpPr>
        <p:spPr>
          <a:xfrm>
            <a:off x="1528827" y="143301"/>
            <a:ext cx="9132888" cy="64633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1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 Decision Support Services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758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621691" y="150399"/>
            <a:ext cx="7164859" cy="64633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New York Home Webpage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58" y="3506870"/>
            <a:ext cx="3919538" cy="27327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9358" y="3517234"/>
            <a:ext cx="1157288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9358" y="4967748"/>
            <a:ext cx="1371600" cy="11031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055" y="3497344"/>
            <a:ext cx="3810000" cy="2742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742" y="1165335"/>
            <a:ext cx="3533775" cy="30479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372769" y="4963066"/>
            <a:ext cx="3091552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buClrTx/>
            </a:pPr>
            <a:r>
              <a:rPr lang="en-US" sz="1800" kern="1200" dirty="0">
                <a:latin typeface="Calibri"/>
                <a:ea typeface="+mn-ea"/>
                <a:cs typeface="+mn-cs"/>
                <a:hlinkClick r:id="rId5"/>
              </a:rPr>
              <a:t>https://www.weather.gov/okx/</a:t>
            </a:r>
            <a:endParaRPr lang="en-US" sz="1800" kern="1200" dirty="0"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3707" y="1304827"/>
            <a:ext cx="3876675" cy="19218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526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q2A0csTQQfWFQygtbDX1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q2A0csTQQfWFQygtbDX1M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q2A0csTQQfWFQygtbDX1M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q2A0csTQQfWFQygtbDX1M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ROC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ROC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ROC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Office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ROC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1383</Words>
  <Application>Microsoft Office PowerPoint</Application>
  <PresentationFormat>Widescreen</PresentationFormat>
  <Paragraphs>288</Paragraphs>
  <Slides>39</Slides>
  <Notes>31</Notes>
  <HiddenSlides>11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39</vt:i4>
      </vt:variant>
    </vt:vector>
  </HeadingPairs>
  <TitlesOfParts>
    <vt:vector size="59" baseType="lpstr">
      <vt:lpstr>Times New Roman</vt:lpstr>
      <vt:lpstr>Candara</vt:lpstr>
      <vt:lpstr>Symbol</vt:lpstr>
      <vt:lpstr>Arial</vt:lpstr>
      <vt:lpstr>Helvetica Neue</vt:lpstr>
      <vt:lpstr>Calibri</vt:lpstr>
      <vt:lpstr>Source Sans Pro</vt:lpstr>
      <vt:lpstr>Wingdings</vt:lpstr>
      <vt:lpstr>Nunito</vt:lpstr>
      <vt:lpstr>Verdana</vt:lpstr>
      <vt:lpstr>1_Office Theme</vt:lpstr>
      <vt:lpstr>2_Office Theme</vt:lpstr>
      <vt:lpstr>1_Default Design</vt:lpstr>
      <vt:lpstr>3_Office Theme</vt:lpstr>
      <vt:lpstr>4_Office Theme</vt:lpstr>
      <vt:lpstr>5_Office Theme</vt:lpstr>
      <vt:lpstr>2_Default Design</vt:lpstr>
      <vt:lpstr>6_Office Theme</vt:lpstr>
      <vt:lpstr>7_Office Theme</vt:lpstr>
      <vt:lpstr>8_Office Theme</vt:lpstr>
      <vt:lpstr>NWS New York NY Impact Decision Support Services (IDSS)  CT DEMHS/Silver Jackets Flood Awareness Workshop – Region2 United Illuminating </vt:lpstr>
      <vt:lpstr>NWS Weather Forecast Office</vt:lpstr>
      <vt:lpstr>PowerPoint Presentation</vt:lpstr>
      <vt:lpstr>Billion Dollar Disaster Conneticut (1980-2022) From NOAA NCEI</vt:lpstr>
      <vt:lpstr>Billion Dollar Disaster Conneticut (1980-2022) From NOAA NCEI</vt:lpstr>
      <vt:lpstr>Weather Related Fatalities for Local Tri-State  (2007-2021)Based on Storm Data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Getting NWS Forecasts &amp; Alerts iNWS and NWSChat/Slack</vt:lpstr>
      <vt:lpstr>Getting NWS Forecasts &amp; Alerts iNWS and NWSChat/Slack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Information</vt:lpstr>
      <vt:lpstr>PowerPoint Presentation</vt:lpstr>
      <vt:lpstr>PowerPoint Presentation</vt:lpstr>
      <vt:lpstr>WFO New York, NY  Partners</vt:lpstr>
      <vt:lpstr>WFO New York Key Challenges</vt:lpstr>
      <vt:lpstr>PowerPoint Presentation</vt:lpstr>
      <vt:lpstr>Getting NWS Forecasts &amp; Alerts Wireless Emergency Alerts (WEA)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Weather Service New York, NY  Marine Products and Services</dc:title>
  <dc:creator>Da'Vel Johnson</dc:creator>
  <cp:lastModifiedBy>Vaz Family</cp:lastModifiedBy>
  <cp:revision>97</cp:revision>
  <dcterms:created xsi:type="dcterms:W3CDTF">2021-04-13T18:30:20Z</dcterms:created>
  <dcterms:modified xsi:type="dcterms:W3CDTF">2023-05-22T14:31:36Z</dcterms:modified>
</cp:coreProperties>
</file>