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0"/>
  </p:notesMasterIdLst>
  <p:handoutMasterIdLst>
    <p:handoutMasterId r:id="rId11"/>
  </p:handoutMasterIdLst>
  <p:sldIdLst>
    <p:sldId id="284" r:id="rId2"/>
    <p:sldId id="267" r:id="rId3"/>
    <p:sldId id="280" r:id="rId4"/>
    <p:sldId id="279" r:id="rId5"/>
    <p:sldId id="282" r:id="rId6"/>
    <p:sldId id="283" r:id="rId7"/>
    <p:sldId id="264" r:id="rId8"/>
    <p:sldId id="28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3" autoAdjust="0"/>
    <p:restoredTop sz="72907" autoAdjust="0"/>
  </p:normalViewPr>
  <p:slideViewPr>
    <p:cSldViewPr snapToGrid="0">
      <p:cViewPr varScale="1">
        <p:scale>
          <a:sx n="83" d="100"/>
          <a:sy n="83" d="100"/>
        </p:scale>
        <p:origin x="1386" y="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er, Danielle" userId="d7bc44d1-4b93-418e-b03c-7399db3b8c47" providerId="ADAL" clId="{36A71C99-4D19-4986-B657-FF8F031553FB}"/>
    <pc:docChg chg="undo custSel modSld">
      <pc:chgData name="Moyer, Danielle" userId="d7bc44d1-4b93-418e-b03c-7399db3b8c47" providerId="ADAL" clId="{36A71C99-4D19-4986-B657-FF8F031553FB}" dt="2023-05-03T19:01:24.567" v="99" actId="20577"/>
      <pc:docMkLst>
        <pc:docMk/>
      </pc:docMkLst>
      <pc:sldChg chg="modSp mod">
        <pc:chgData name="Moyer, Danielle" userId="d7bc44d1-4b93-418e-b03c-7399db3b8c47" providerId="ADAL" clId="{36A71C99-4D19-4986-B657-FF8F031553FB}" dt="2023-05-03T19:01:15.633" v="97"/>
        <pc:sldMkLst>
          <pc:docMk/>
          <pc:sldMk cId="3721176523" sldId="264"/>
        </pc:sldMkLst>
        <pc:spChg chg="mod">
          <ac:chgData name="Moyer, Danielle" userId="d7bc44d1-4b93-418e-b03c-7399db3b8c47" providerId="ADAL" clId="{36A71C99-4D19-4986-B657-FF8F031553FB}" dt="2023-05-03T19:01:15.633" v="97"/>
          <ac:spMkLst>
            <pc:docMk/>
            <pc:sldMk cId="3721176523" sldId="264"/>
            <ac:spMk id="6" creationId="{00000000-0000-0000-0000-000000000000}"/>
          </ac:spMkLst>
        </pc:spChg>
      </pc:sldChg>
      <pc:sldChg chg="modSp mod">
        <pc:chgData name="Moyer, Danielle" userId="d7bc44d1-4b93-418e-b03c-7399db3b8c47" providerId="ADAL" clId="{36A71C99-4D19-4986-B657-FF8F031553FB}" dt="2023-05-03T19:00:55.977" v="95" actId="20577"/>
        <pc:sldMkLst>
          <pc:docMk/>
          <pc:sldMk cId="1443934660" sldId="282"/>
        </pc:sldMkLst>
        <pc:spChg chg="mod">
          <ac:chgData name="Moyer, Danielle" userId="d7bc44d1-4b93-418e-b03c-7399db3b8c47" providerId="ADAL" clId="{36A71C99-4D19-4986-B657-FF8F031553FB}" dt="2023-05-03T19:00:55.977" v="95" actId="20577"/>
          <ac:spMkLst>
            <pc:docMk/>
            <pc:sldMk cId="1443934660" sldId="282"/>
            <ac:spMk id="6" creationId="{00000000-0000-0000-0000-000000000000}"/>
          </ac:spMkLst>
        </pc:spChg>
        <pc:spChg chg="mod">
          <ac:chgData name="Moyer, Danielle" userId="d7bc44d1-4b93-418e-b03c-7399db3b8c47" providerId="ADAL" clId="{36A71C99-4D19-4986-B657-FF8F031553FB}" dt="2023-05-03T19:00:25.810" v="55"/>
          <ac:spMkLst>
            <pc:docMk/>
            <pc:sldMk cId="1443934660" sldId="282"/>
            <ac:spMk id="7" creationId="{00000000-0000-0000-0000-000000000000}"/>
          </ac:spMkLst>
        </pc:spChg>
      </pc:sldChg>
      <pc:sldChg chg="modSp mod">
        <pc:chgData name="Moyer, Danielle" userId="d7bc44d1-4b93-418e-b03c-7399db3b8c47" providerId="ADAL" clId="{36A71C99-4D19-4986-B657-FF8F031553FB}" dt="2023-05-03T19:01:24.567" v="99" actId="20577"/>
        <pc:sldMkLst>
          <pc:docMk/>
          <pc:sldMk cId="1052224902" sldId="283"/>
        </pc:sldMkLst>
        <pc:spChg chg="mod">
          <ac:chgData name="Moyer, Danielle" userId="d7bc44d1-4b93-418e-b03c-7399db3b8c47" providerId="ADAL" clId="{36A71C99-4D19-4986-B657-FF8F031553FB}" dt="2023-05-03T19:01:24.567" v="99" actId="20577"/>
          <ac:spMkLst>
            <pc:docMk/>
            <pc:sldMk cId="1052224902" sldId="283"/>
            <ac:spMk id="6"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5B2C11-2522-497B-99AA-CED6EA64FAE6}"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6B8F5958-5862-4CC5-BE08-8760B28F19C4}">
      <dgm:prSet phldrT="[Text]" custT="1"/>
      <dgm:spPr/>
      <dgm:t>
        <a:bodyPr anchor="ctr"/>
        <a:lstStyle/>
        <a:p>
          <a:pPr algn="ctr">
            <a:lnSpc>
              <a:spcPct val="100000"/>
            </a:lnSpc>
            <a:spcBef>
              <a:spcPts val="600"/>
            </a:spcBef>
            <a:spcAft>
              <a:spcPts val="0"/>
            </a:spcAft>
          </a:pPr>
          <a:r>
            <a:rPr lang="en-US" sz="1600" dirty="0"/>
            <a:t>Disaster-dependent</a:t>
          </a:r>
        </a:p>
        <a:p>
          <a:pPr algn="ctr">
            <a:lnSpc>
              <a:spcPct val="100000"/>
            </a:lnSpc>
            <a:spcBef>
              <a:spcPts val="600"/>
            </a:spcBef>
            <a:spcAft>
              <a:spcPts val="0"/>
            </a:spcAft>
          </a:pPr>
          <a:br>
            <a:rPr lang="en-US" sz="1600" dirty="0"/>
          </a:br>
          <a:r>
            <a:rPr lang="en-US" sz="1600" dirty="0"/>
            <a:t>State-managed and competitive</a:t>
          </a:r>
        </a:p>
        <a:p>
          <a:pPr algn="ctr">
            <a:lnSpc>
              <a:spcPct val="100000"/>
            </a:lnSpc>
            <a:spcBef>
              <a:spcPts val="600"/>
            </a:spcBef>
            <a:spcAft>
              <a:spcPts val="0"/>
            </a:spcAft>
          </a:pPr>
          <a:endParaRPr lang="en-US" sz="1600" dirty="0"/>
        </a:p>
        <a:p>
          <a:pPr algn="ctr">
            <a:lnSpc>
              <a:spcPct val="90000"/>
            </a:lnSpc>
            <a:spcBef>
              <a:spcPct val="0"/>
            </a:spcBef>
            <a:spcAft>
              <a:spcPct val="35000"/>
            </a:spcAft>
          </a:pPr>
          <a:r>
            <a:rPr lang="en-US" sz="1600" dirty="0"/>
            <a:t>15% of the first $2 billion in Public Assistance Award</a:t>
          </a:r>
        </a:p>
      </dgm:t>
    </dgm:pt>
    <dgm:pt modelId="{EB232F8B-246F-4D03-B742-9E38A1C39B3A}" type="parTrans" cxnId="{E940716C-3609-4AB5-BF97-280273386FF9}">
      <dgm:prSet/>
      <dgm:spPr/>
      <dgm:t>
        <a:bodyPr/>
        <a:lstStyle/>
        <a:p>
          <a:endParaRPr lang="en-US"/>
        </a:p>
      </dgm:t>
    </dgm:pt>
    <dgm:pt modelId="{65CC9860-DA1A-431C-B57C-3A3AD96E9BE4}" type="sibTrans" cxnId="{E940716C-3609-4AB5-BF97-280273386FF9}">
      <dgm:prSet/>
      <dgm:spPr/>
      <dgm:t>
        <a:bodyPr/>
        <a:lstStyle/>
        <a:p>
          <a:endParaRPr lang="en-US"/>
        </a:p>
      </dgm:t>
    </dgm:pt>
    <dgm:pt modelId="{E7F83CF4-81A4-4DD3-941D-3CDC01A0EDA4}">
      <dgm:prSet phldrT="[Text]" custT="1"/>
      <dgm:spPr/>
      <dgm:t>
        <a:bodyPr anchor="ctr"/>
        <a:lstStyle/>
        <a:p>
          <a:pPr algn="ctr"/>
          <a:r>
            <a:rPr lang="en-US" sz="1600" dirty="0"/>
            <a:t>Nationally competitive</a:t>
          </a:r>
        </a:p>
        <a:p>
          <a:pPr algn="ctr"/>
          <a:endParaRPr lang="en-US" sz="1600" dirty="0"/>
        </a:p>
        <a:p>
          <a:pPr algn="ctr"/>
          <a:r>
            <a:rPr lang="en-US" sz="1600" dirty="0"/>
            <a:t>Annual program</a:t>
          </a:r>
        </a:p>
        <a:p>
          <a:pPr algn="ctr"/>
          <a:endParaRPr lang="en-US" sz="1600" dirty="0"/>
        </a:p>
        <a:p>
          <a:pPr algn="ctr"/>
          <a:r>
            <a:rPr lang="en-US" sz="1600" dirty="0"/>
            <a:t>Reducing losses to National Flood Insurance Policy Properties</a:t>
          </a:r>
        </a:p>
      </dgm:t>
    </dgm:pt>
    <dgm:pt modelId="{FABBE96C-3B8B-49B5-8809-8B67C061D4BB}" type="parTrans" cxnId="{540D14B7-8F10-44E9-8391-954475CD3265}">
      <dgm:prSet/>
      <dgm:spPr/>
      <dgm:t>
        <a:bodyPr/>
        <a:lstStyle/>
        <a:p>
          <a:endParaRPr lang="en-US"/>
        </a:p>
      </dgm:t>
    </dgm:pt>
    <dgm:pt modelId="{E3AA8D8F-D56E-4D4B-A58A-0AAD657F6AAD}" type="sibTrans" cxnId="{540D14B7-8F10-44E9-8391-954475CD3265}">
      <dgm:prSet/>
      <dgm:spPr/>
      <dgm:t>
        <a:bodyPr/>
        <a:lstStyle/>
        <a:p>
          <a:endParaRPr lang="en-US"/>
        </a:p>
      </dgm:t>
    </dgm:pt>
    <dgm:pt modelId="{CE9A00C7-34BA-480E-BC0C-6BB2CEF882A0}">
      <dgm:prSet/>
      <dgm:spPr/>
      <dgm:t>
        <a:bodyPr/>
        <a:lstStyle/>
        <a:p>
          <a:r>
            <a:rPr lang="en-US" dirty="0"/>
            <a:t>Nationally competitive</a:t>
          </a:r>
        </a:p>
        <a:p>
          <a:r>
            <a:rPr lang="en-US" dirty="0"/>
            <a:t>Annual program</a:t>
          </a:r>
        </a:p>
        <a:p>
          <a:r>
            <a:rPr lang="en-US" dirty="0"/>
            <a:t>Replaced Pre-Disaster Mitigation (PDM) in 2020</a:t>
          </a:r>
        </a:p>
      </dgm:t>
    </dgm:pt>
    <dgm:pt modelId="{61ACCB3B-3C26-40BB-A85F-2281D8B19C91}" type="parTrans" cxnId="{126FE997-56A9-4B94-9EB5-A4200989AF79}">
      <dgm:prSet/>
      <dgm:spPr/>
      <dgm:t>
        <a:bodyPr/>
        <a:lstStyle/>
        <a:p>
          <a:endParaRPr lang="en-US"/>
        </a:p>
      </dgm:t>
    </dgm:pt>
    <dgm:pt modelId="{F3DEC960-69EF-4EE4-81F4-A9FBE2756E52}" type="sibTrans" cxnId="{126FE997-56A9-4B94-9EB5-A4200989AF79}">
      <dgm:prSet/>
      <dgm:spPr/>
      <dgm:t>
        <a:bodyPr/>
        <a:lstStyle/>
        <a:p>
          <a:endParaRPr lang="en-US"/>
        </a:p>
      </dgm:t>
    </dgm:pt>
    <dgm:pt modelId="{AEFCB390-DE7B-40F8-A497-2B79C733725A}">
      <dgm:prSet/>
      <dgm:spPr/>
      <dgm:t>
        <a:bodyPr/>
        <a:lstStyle/>
        <a:p>
          <a:pPr algn="ctr">
            <a:lnSpc>
              <a:spcPct val="100000"/>
            </a:lnSpc>
          </a:pPr>
          <a:r>
            <a:rPr lang="en-US" dirty="0"/>
            <a:t>Nationally competitive</a:t>
          </a:r>
        </a:p>
        <a:p>
          <a:pPr algn="ctr">
            <a:lnSpc>
              <a:spcPct val="100000"/>
            </a:lnSpc>
          </a:pPr>
          <a:endParaRPr lang="en-US" dirty="0"/>
        </a:p>
        <a:p>
          <a:pPr algn="ctr">
            <a:lnSpc>
              <a:spcPct val="100000"/>
            </a:lnSpc>
          </a:pPr>
          <a:r>
            <a:rPr lang="en-US" dirty="0"/>
            <a:t>Annual program</a:t>
          </a:r>
        </a:p>
        <a:p>
          <a:pPr algn="ctr">
            <a:lnSpc>
              <a:spcPct val="100000"/>
            </a:lnSpc>
          </a:pPr>
          <a:endParaRPr lang="en-US" dirty="0"/>
        </a:p>
        <a:p>
          <a:pPr algn="ctr">
            <a:lnSpc>
              <a:spcPct val="100000"/>
            </a:lnSpc>
          </a:pPr>
          <a:r>
            <a:rPr lang="en-US" dirty="0"/>
            <a:t>Replaced Pre-Disaster Mitigation (PDM) in 2020</a:t>
          </a:r>
        </a:p>
      </dgm:t>
    </dgm:pt>
    <dgm:pt modelId="{2BD3E0BB-98D0-4C8E-B279-5FB34C6CFDC0}" type="parTrans" cxnId="{E7237E07-8B9A-4E2C-A538-C35985A9AA22}">
      <dgm:prSet/>
      <dgm:spPr/>
      <dgm:t>
        <a:bodyPr/>
        <a:lstStyle/>
        <a:p>
          <a:endParaRPr lang="en-US"/>
        </a:p>
      </dgm:t>
    </dgm:pt>
    <dgm:pt modelId="{AD8EAF26-B983-4CD9-851D-FE5235F56AA5}" type="sibTrans" cxnId="{E7237E07-8B9A-4E2C-A538-C35985A9AA22}">
      <dgm:prSet/>
      <dgm:spPr/>
      <dgm:t>
        <a:bodyPr/>
        <a:lstStyle/>
        <a:p>
          <a:endParaRPr lang="en-US"/>
        </a:p>
      </dgm:t>
    </dgm:pt>
    <dgm:pt modelId="{77F88FAE-952C-45A5-8AFF-3003D72F8FBD}" type="pres">
      <dgm:prSet presAssocID="{935B2C11-2522-497B-99AA-CED6EA64FAE6}" presName="Name0" presStyleCnt="0">
        <dgm:presLayoutVars>
          <dgm:dir/>
          <dgm:resizeHandles val="exact"/>
        </dgm:presLayoutVars>
      </dgm:prSet>
      <dgm:spPr/>
    </dgm:pt>
    <dgm:pt modelId="{AA78AC11-AEE0-4B11-895A-8152D12B33E8}" type="pres">
      <dgm:prSet presAssocID="{935B2C11-2522-497B-99AA-CED6EA64FAE6}" presName="bkgdShp" presStyleLbl="alignAccFollowNode1" presStyleIdx="0" presStyleCnt="1" custScaleY="104938" custLinFactNeighborX="129"/>
      <dgm:spPr/>
    </dgm:pt>
    <dgm:pt modelId="{C0618D9D-E108-4CEE-87E1-F9860652F355}" type="pres">
      <dgm:prSet presAssocID="{935B2C11-2522-497B-99AA-CED6EA64FAE6}" presName="linComp" presStyleCnt="0"/>
      <dgm:spPr/>
    </dgm:pt>
    <dgm:pt modelId="{9737DA6B-2B2C-4173-BFA1-EA81F3753085}" type="pres">
      <dgm:prSet presAssocID="{6B8F5958-5862-4CC5-BE08-8760B28F19C4}" presName="compNode" presStyleCnt="0"/>
      <dgm:spPr/>
    </dgm:pt>
    <dgm:pt modelId="{60478CB4-8F0E-4E16-93E2-F770963091C4}" type="pres">
      <dgm:prSet presAssocID="{6B8F5958-5862-4CC5-BE08-8760B28F19C4}" presName="node" presStyleLbl="node1" presStyleIdx="0" presStyleCnt="4" custLinFactNeighborY="447">
        <dgm:presLayoutVars>
          <dgm:bulletEnabled val="1"/>
        </dgm:presLayoutVars>
      </dgm:prSet>
      <dgm:spPr/>
    </dgm:pt>
    <dgm:pt modelId="{47F120A8-355D-46D5-A853-5CD37311F5FF}" type="pres">
      <dgm:prSet presAssocID="{6B8F5958-5862-4CC5-BE08-8760B28F19C4}" presName="invisiNode" presStyleLbl="node1" presStyleIdx="0" presStyleCnt="4"/>
      <dgm:spPr/>
    </dgm:pt>
    <dgm:pt modelId="{0B7BA76F-A82C-4A5A-9B33-DD53C22BC5A9}" type="pres">
      <dgm:prSet presAssocID="{6B8F5958-5862-4CC5-BE08-8760B28F19C4}" presName="imagNode" presStyleLbl="fgImgPlace1" presStyleIdx="0" presStyleCnt="4" custLinFactNeighborX="0" custLinFactNeighborY="-215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179" t="-12659" r="-17369" b="-16945"/>
          </a:stretch>
        </a:blipFill>
      </dgm:spPr>
    </dgm:pt>
    <dgm:pt modelId="{DAB91124-13C8-4F2F-B990-0017A5791942}" type="pres">
      <dgm:prSet presAssocID="{65CC9860-DA1A-431C-B57C-3A3AD96E9BE4}" presName="sibTrans" presStyleLbl="sibTrans2D1" presStyleIdx="0" presStyleCnt="0"/>
      <dgm:spPr/>
    </dgm:pt>
    <dgm:pt modelId="{A71C5CAB-CF72-40B0-8CEE-9E8C702B2145}" type="pres">
      <dgm:prSet presAssocID="{CE9A00C7-34BA-480E-BC0C-6BB2CEF882A0}" presName="compNode" presStyleCnt="0"/>
      <dgm:spPr/>
    </dgm:pt>
    <dgm:pt modelId="{9892F5BC-A687-43E6-8816-7DE1F25F162F}" type="pres">
      <dgm:prSet presAssocID="{CE9A00C7-34BA-480E-BC0C-6BB2CEF882A0}" presName="node" presStyleLbl="node1" presStyleIdx="1" presStyleCnt="4" custLinFactNeighborX="54519">
        <dgm:presLayoutVars>
          <dgm:bulletEnabled val="1"/>
        </dgm:presLayoutVars>
      </dgm:prSet>
      <dgm:spPr/>
    </dgm:pt>
    <dgm:pt modelId="{62AB236D-F890-4E0C-AE7A-CEDF4ABA93E4}" type="pres">
      <dgm:prSet presAssocID="{CE9A00C7-34BA-480E-BC0C-6BB2CEF882A0}" presName="invisiNode" presStyleLbl="node1" presStyleIdx="1" presStyleCnt="4"/>
      <dgm:spPr/>
    </dgm:pt>
    <dgm:pt modelId="{5C51E48E-C000-4D9A-B26C-D09C97E07608}" type="pres">
      <dgm:prSet presAssocID="{CE9A00C7-34BA-480E-BC0C-6BB2CEF882A0}" presName="imagNode" presStyleLbl="fgImgPlace1" presStyleIdx="1" presStyleCnt="4" custLinFactNeighborX="0" custLinFactNeighborY="-2152"/>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 b="-11099"/>
          </a:stretch>
        </a:blipFill>
      </dgm:spPr>
    </dgm:pt>
    <dgm:pt modelId="{0AF87E84-D190-4658-B5B2-F41C74E38D4C}" type="pres">
      <dgm:prSet presAssocID="{F3DEC960-69EF-4EE4-81F4-A9FBE2756E52}" presName="sibTrans" presStyleLbl="sibTrans2D1" presStyleIdx="0" presStyleCnt="0"/>
      <dgm:spPr/>
    </dgm:pt>
    <dgm:pt modelId="{82AE57DE-A96B-422E-8255-A2FA3ED40D63}" type="pres">
      <dgm:prSet presAssocID="{AEFCB390-DE7B-40F8-A497-2B79C733725A}" presName="compNode" presStyleCnt="0"/>
      <dgm:spPr/>
    </dgm:pt>
    <dgm:pt modelId="{E9EAD504-6ACA-4897-8B2D-422B597560F7}" type="pres">
      <dgm:prSet presAssocID="{AEFCB390-DE7B-40F8-A497-2B79C733725A}" presName="node" presStyleLbl="node1" presStyleIdx="2" presStyleCnt="4" custLinFactNeighborX="-55481">
        <dgm:presLayoutVars>
          <dgm:bulletEnabled val="1"/>
        </dgm:presLayoutVars>
      </dgm:prSet>
      <dgm:spPr/>
    </dgm:pt>
    <dgm:pt modelId="{549EF1A7-5FB6-46EF-A18C-18A2C38EC609}" type="pres">
      <dgm:prSet presAssocID="{AEFCB390-DE7B-40F8-A497-2B79C733725A}" presName="invisiNode" presStyleLbl="node1" presStyleIdx="2" presStyleCnt="4"/>
      <dgm:spPr/>
    </dgm:pt>
    <dgm:pt modelId="{45F85AC8-E2C8-47D0-9E7D-AEF723D1516F}" type="pres">
      <dgm:prSet presAssocID="{AEFCB390-DE7B-40F8-A497-2B79C733725A}" presName="imagNode" presStyleLbl="fgImgPlace1" presStyleIdx="2" presStyleCnt="4" custLinFactNeighborX="0" custLinFactNeighborY="-2152"/>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A0AA165A-2050-4983-A4E6-808CCFD2EC2A}" type="pres">
      <dgm:prSet presAssocID="{AD8EAF26-B983-4CD9-851D-FE5235F56AA5}" presName="sibTrans" presStyleLbl="sibTrans2D1" presStyleIdx="0" presStyleCnt="0"/>
      <dgm:spPr/>
    </dgm:pt>
    <dgm:pt modelId="{963015EA-54C6-4045-BBEF-7603E7669C77}" type="pres">
      <dgm:prSet presAssocID="{E7F83CF4-81A4-4DD3-941D-3CDC01A0EDA4}" presName="compNode" presStyleCnt="0"/>
      <dgm:spPr/>
    </dgm:pt>
    <dgm:pt modelId="{88265716-84C9-43D9-8327-94FBED2B5751}" type="pres">
      <dgm:prSet presAssocID="{E7F83CF4-81A4-4DD3-941D-3CDC01A0EDA4}" presName="node" presStyleLbl="node1" presStyleIdx="3" presStyleCnt="4" custLinFactNeighborX="0">
        <dgm:presLayoutVars>
          <dgm:bulletEnabled val="1"/>
        </dgm:presLayoutVars>
      </dgm:prSet>
      <dgm:spPr/>
    </dgm:pt>
    <dgm:pt modelId="{23E2B58C-E00A-4485-8D4F-5247F809680B}" type="pres">
      <dgm:prSet presAssocID="{E7F83CF4-81A4-4DD3-941D-3CDC01A0EDA4}" presName="invisiNode" presStyleLbl="node1" presStyleIdx="3" presStyleCnt="4"/>
      <dgm:spPr/>
    </dgm:pt>
    <dgm:pt modelId="{EFC9F694-A5A4-4704-B8C7-A1D24B452F3D}" type="pres">
      <dgm:prSet presAssocID="{E7F83CF4-81A4-4DD3-941D-3CDC01A0EDA4}" presName="imagNode" presStyleLbl="fgImgPlace1" presStyleIdx="3" presStyleCnt="4" custLinFactNeighborX="0" custLinFactNeighborY="-215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dgm:spPr>
    </dgm:pt>
  </dgm:ptLst>
  <dgm:cxnLst>
    <dgm:cxn modelId="{E7237E07-8B9A-4E2C-A538-C35985A9AA22}" srcId="{935B2C11-2522-497B-99AA-CED6EA64FAE6}" destId="{AEFCB390-DE7B-40F8-A497-2B79C733725A}" srcOrd="2" destOrd="0" parTransId="{2BD3E0BB-98D0-4C8E-B279-5FB34C6CFDC0}" sibTransId="{AD8EAF26-B983-4CD9-851D-FE5235F56AA5}"/>
    <dgm:cxn modelId="{E361076B-39C9-4937-97F3-A0F3EE4BADB0}" type="presOf" srcId="{65CC9860-DA1A-431C-B57C-3A3AD96E9BE4}" destId="{DAB91124-13C8-4F2F-B990-0017A5791942}" srcOrd="0" destOrd="0" presId="urn:microsoft.com/office/officeart/2005/8/layout/pList2"/>
    <dgm:cxn modelId="{E940716C-3609-4AB5-BF97-280273386FF9}" srcId="{935B2C11-2522-497B-99AA-CED6EA64FAE6}" destId="{6B8F5958-5862-4CC5-BE08-8760B28F19C4}" srcOrd="0" destOrd="0" parTransId="{EB232F8B-246F-4D03-B742-9E38A1C39B3A}" sibTransId="{65CC9860-DA1A-431C-B57C-3A3AD96E9BE4}"/>
    <dgm:cxn modelId="{00B6E653-73DF-4874-8743-FDBA801CCDF3}" type="presOf" srcId="{E7F83CF4-81A4-4DD3-941D-3CDC01A0EDA4}" destId="{88265716-84C9-43D9-8327-94FBED2B5751}" srcOrd="0" destOrd="0" presId="urn:microsoft.com/office/officeart/2005/8/layout/pList2"/>
    <dgm:cxn modelId="{09B29755-9A66-4A75-B951-64031A53015D}" type="presOf" srcId="{935B2C11-2522-497B-99AA-CED6EA64FAE6}" destId="{77F88FAE-952C-45A5-8AFF-3003D72F8FBD}" srcOrd="0" destOrd="0" presId="urn:microsoft.com/office/officeart/2005/8/layout/pList2"/>
    <dgm:cxn modelId="{3C4CAD76-0C13-42AB-9711-2B6FD7ABDC5E}" type="presOf" srcId="{CE9A00C7-34BA-480E-BC0C-6BB2CEF882A0}" destId="{9892F5BC-A687-43E6-8816-7DE1F25F162F}" srcOrd="0" destOrd="0" presId="urn:microsoft.com/office/officeart/2005/8/layout/pList2"/>
    <dgm:cxn modelId="{7B519E88-6612-4CB2-A1F8-82158AD23B13}" type="presOf" srcId="{6B8F5958-5862-4CC5-BE08-8760B28F19C4}" destId="{60478CB4-8F0E-4E16-93E2-F770963091C4}" srcOrd="0" destOrd="0" presId="urn:microsoft.com/office/officeart/2005/8/layout/pList2"/>
    <dgm:cxn modelId="{80CDDF96-76D6-4F0B-86B7-AFFDCC217068}" type="presOf" srcId="{AEFCB390-DE7B-40F8-A497-2B79C733725A}" destId="{E9EAD504-6ACA-4897-8B2D-422B597560F7}" srcOrd="0" destOrd="0" presId="urn:microsoft.com/office/officeart/2005/8/layout/pList2"/>
    <dgm:cxn modelId="{126FE997-56A9-4B94-9EB5-A4200989AF79}" srcId="{935B2C11-2522-497B-99AA-CED6EA64FAE6}" destId="{CE9A00C7-34BA-480E-BC0C-6BB2CEF882A0}" srcOrd="1" destOrd="0" parTransId="{61ACCB3B-3C26-40BB-A85F-2281D8B19C91}" sibTransId="{F3DEC960-69EF-4EE4-81F4-A9FBE2756E52}"/>
    <dgm:cxn modelId="{540D14B7-8F10-44E9-8391-954475CD3265}" srcId="{935B2C11-2522-497B-99AA-CED6EA64FAE6}" destId="{E7F83CF4-81A4-4DD3-941D-3CDC01A0EDA4}" srcOrd="3" destOrd="0" parTransId="{FABBE96C-3B8B-49B5-8809-8B67C061D4BB}" sibTransId="{E3AA8D8F-D56E-4D4B-A58A-0AAD657F6AAD}"/>
    <dgm:cxn modelId="{6CBB92D8-1197-4D97-B9B0-6C26CD0A8E6C}" type="presOf" srcId="{F3DEC960-69EF-4EE4-81F4-A9FBE2756E52}" destId="{0AF87E84-D190-4658-B5B2-F41C74E38D4C}" srcOrd="0" destOrd="0" presId="urn:microsoft.com/office/officeart/2005/8/layout/pList2"/>
    <dgm:cxn modelId="{DC327DFE-884A-4B56-A20E-EA95BAEE3E54}" type="presOf" srcId="{AD8EAF26-B983-4CD9-851D-FE5235F56AA5}" destId="{A0AA165A-2050-4983-A4E6-808CCFD2EC2A}" srcOrd="0" destOrd="0" presId="urn:microsoft.com/office/officeart/2005/8/layout/pList2"/>
    <dgm:cxn modelId="{9CC06947-DD6D-4255-96E5-400423A178E0}" type="presParOf" srcId="{77F88FAE-952C-45A5-8AFF-3003D72F8FBD}" destId="{AA78AC11-AEE0-4B11-895A-8152D12B33E8}" srcOrd="0" destOrd="0" presId="urn:microsoft.com/office/officeart/2005/8/layout/pList2"/>
    <dgm:cxn modelId="{8A334D32-AE24-469A-9FAB-425C4ACDE173}" type="presParOf" srcId="{77F88FAE-952C-45A5-8AFF-3003D72F8FBD}" destId="{C0618D9D-E108-4CEE-87E1-F9860652F355}" srcOrd="1" destOrd="0" presId="urn:microsoft.com/office/officeart/2005/8/layout/pList2"/>
    <dgm:cxn modelId="{DFC6E9B3-41BF-46FB-B48F-D8EA176BD004}" type="presParOf" srcId="{C0618D9D-E108-4CEE-87E1-F9860652F355}" destId="{9737DA6B-2B2C-4173-BFA1-EA81F3753085}" srcOrd="0" destOrd="0" presId="urn:microsoft.com/office/officeart/2005/8/layout/pList2"/>
    <dgm:cxn modelId="{D105ACCE-E266-457E-B4C1-C342D2F9C54B}" type="presParOf" srcId="{9737DA6B-2B2C-4173-BFA1-EA81F3753085}" destId="{60478CB4-8F0E-4E16-93E2-F770963091C4}" srcOrd="0" destOrd="0" presId="urn:microsoft.com/office/officeart/2005/8/layout/pList2"/>
    <dgm:cxn modelId="{2721C79D-30D2-4CAE-B383-033940A0938A}" type="presParOf" srcId="{9737DA6B-2B2C-4173-BFA1-EA81F3753085}" destId="{47F120A8-355D-46D5-A853-5CD37311F5FF}" srcOrd="1" destOrd="0" presId="urn:microsoft.com/office/officeart/2005/8/layout/pList2"/>
    <dgm:cxn modelId="{858F710C-3B09-44A9-ADF8-B9FCCC8A403D}" type="presParOf" srcId="{9737DA6B-2B2C-4173-BFA1-EA81F3753085}" destId="{0B7BA76F-A82C-4A5A-9B33-DD53C22BC5A9}" srcOrd="2" destOrd="0" presId="urn:microsoft.com/office/officeart/2005/8/layout/pList2"/>
    <dgm:cxn modelId="{64FD3426-AF0A-4615-B96E-F9EDF085C3C6}" type="presParOf" srcId="{C0618D9D-E108-4CEE-87E1-F9860652F355}" destId="{DAB91124-13C8-4F2F-B990-0017A5791942}" srcOrd="1" destOrd="0" presId="urn:microsoft.com/office/officeart/2005/8/layout/pList2"/>
    <dgm:cxn modelId="{18482FAA-8A71-49FB-A2DA-C67D0F227BD6}" type="presParOf" srcId="{C0618D9D-E108-4CEE-87E1-F9860652F355}" destId="{A71C5CAB-CF72-40B0-8CEE-9E8C702B2145}" srcOrd="2" destOrd="0" presId="urn:microsoft.com/office/officeart/2005/8/layout/pList2"/>
    <dgm:cxn modelId="{97CB88E0-81E8-4E90-934A-BF084A862630}" type="presParOf" srcId="{A71C5CAB-CF72-40B0-8CEE-9E8C702B2145}" destId="{9892F5BC-A687-43E6-8816-7DE1F25F162F}" srcOrd="0" destOrd="0" presId="urn:microsoft.com/office/officeart/2005/8/layout/pList2"/>
    <dgm:cxn modelId="{CE0966C4-4107-4CBC-9350-F5CA6B0B7D7D}" type="presParOf" srcId="{A71C5CAB-CF72-40B0-8CEE-9E8C702B2145}" destId="{62AB236D-F890-4E0C-AE7A-CEDF4ABA93E4}" srcOrd="1" destOrd="0" presId="urn:microsoft.com/office/officeart/2005/8/layout/pList2"/>
    <dgm:cxn modelId="{CE43B564-6D92-47DF-B3B6-955A3C02B85D}" type="presParOf" srcId="{A71C5CAB-CF72-40B0-8CEE-9E8C702B2145}" destId="{5C51E48E-C000-4D9A-B26C-D09C97E07608}" srcOrd="2" destOrd="0" presId="urn:microsoft.com/office/officeart/2005/8/layout/pList2"/>
    <dgm:cxn modelId="{707DB56B-4A17-4DB1-B790-4507A6525138}" type="presParOf" srcId="{C0618D9D-E108-4CEE-87E1-F9860652F355}" destId="{0AF87E84-D190-4658-B5B2-F41C74E38D4C}" srcOrd="3" destOrd="0" presId="urn:microsoft.com/office/officeart/2005/8/layout/pList2"/>
    <dgm:cxn modelId="{A96469B8-ED5B-48D3-9E5E-4127AF764BBA}" type="presParOf" srcId="{C0618D9D-E108-4CEE-87E1-F9860652F355}" destId="{82AE57DE-A96B-422E-8255-A2FA3ED40D63}" srcOrd="4" destOrd="0" presId="urn:microsoft.com/office/officeart/2005/8/layout/pList2"/>
    <dgm:cxn modelId="{325A2587-62BF-4B1C-9DA3-04FDC2F43BBC}" type="presParOf" srcId="{82AE57DE-A96B-422E-8255-A2FA3ED40D63}" destId="{E9EAD504-6ACA-4897-8B2D-422B597560F7}" srcOrd="0" destOrd="0" presId="urn:microsoft.com/office/officeart/2005/8/layout/pList2"/>
    <dgm:cxn modelId="{06FE91DC-45BD-40E5-A765-4630F04F4A90}" type="presParOf" srcId="{82AE57DE-A96B-422E-8255-A2FA3ED40D63}" destId="{549EF1A7-5FB6-46EF-A18C-18A2C38EC609}" srcOrd="1" destOrd="0" presId="urn:microsoft.com/office/officeart/2005/8/layout/pList2"/>
    <dgm:cxn modelId="{B510B37D-F55B-4B30-B214-CB379416EA88}" type="presParOf" srcId="{82AE57DE-A96B-422E-8255-A2FA3ED40D63}" destId="{45F85AC8-E2C8-47D0-9E7D-AEF723D1516F}" srcOrd="2" destOrd="0" presId="urn:microsoft.com/office/officeart/2005/8/layout/pList2"/>
    <dgm:cxn modelId="{23755121-2EEF-455C-9120-9D262DF77786}" type="presParOf" srcId="{C0618D9D-E108-4CEE-87E1-F9860652F355}" destId="{A0AA165A-2050-4983-A4E6-808CCFD2EC2A}" srcOrd="5" destOrd="0" presId="urn:microsoft.com/office/officeart/2005/8/layout/pList2"/>
    <dgm:cxn modelId="{C0CE0C00-1414-49C8-A1BE-497D574C13F7}" type="presParOf" srcId="{C0618D9D-E108-4CEE-87E1-F9860652F355}" destId="{963015EA-54C6-4045-BBEF-7603E7669C77}" srcOrd="6" destOrd="0" presId="urn:microsoft.com/office/officeart/2005/8/layout/pList2"/>
    <dgm:cxn modelId="{8FF099DB-8E4B-41C5-A5BC-F446F8C463FC}" type="presParOf" srcId="{963015EA-54C6-4045-BBEF-7603E7669C77}" destId="{88265716-84C9-43D9-8327-94FBED2B5751}" srcOrd="0" destOrd="0" presId="urn:microsoft.com/office/officeart/2005/8/layout/pList2"/>
    <dgm:cxn modelId="{33462F72-D789-421D-A27A-392A0E5A188B}" type="presParOf" srcId="{963015EA-54C6-4045-BBEF-7603E7669C77}" destId="{23E2B58C-E00A-4485-8D4F-5247F809680B}" srcOrd="1" destOrd="0" presId="urn:microsoft.com/office/officeart/2005/8/layout/pList2"/>
    <dgm:cxn modelId="{6866752D-929B-4D33-A81D-9D7D3B4F2BD0}" type="presParOf" srcId="{963015EA-54C6-4045-BBEF-7603E7669C77}" destId="{EFC9F694-A5A4-4704-B8C7-A1D24B452F3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17AB1-7D44-4F56-A6D3-0B84AA9000B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B75A369-4C6B-455D-8BBE-15053A8F1647}">
      <dgm:prSet phldrT="[Text]" custT="1"/>
      <dgm:spPr>
        <a:solidFill>
          <a:srgbClr val="C00000"/>
        </a:solidFill>
      </dgm:spPr>
      <dgm:t>
        <a:bodyPr/>
        <a:lstStyle/>
        <a:p>
          <a:r>
            <a:rPr lang="en-US" sz="1100" dirty="0"/>
            <a:t>Disaster or Emergency</a:t>
          </a:r>
        </a:p>
      </dgm:t>
    </dgm:pt>
    <dgm:pt modelId="{F7AEEE80-2B14-4CB9-A1A9-695B35DBEE78}" type="parTrans" cxnId="{D60E02F8-7990-4913-8574-80C5EC4AD0F5}">
      <dgm:prSet/>
      <dgm:spPr/>
      <dgm:t>
        <a:bodyPr/>
        <a:lstStyle/>
        <a:p>
          <a:endParaRPr lang="en-US"/>
        </a:p>
      </dgm:t>
    </dgm:pt>
    <dgm:pt modelId="{AA1F02DF-AF26-4FF7-A351-E8858BCF0D7F}" type="sibTrans" cxnId="{D60E02F8-7990-4913-8574-80C5EC4AD0F5}">
      <dgm:prSet custT="1"/>
      <dgm:spPr>
        <a:solidFill>
          <a:schemeClr val="tx2"/>
        </a:solidFill>
      </dgm:spPr>
      <dgm:t>
        <a:bodyPr/>
        <a:lstStyle/>
        <a:p>
          <a:endParaRPr lang="en-US" sz="1000" dirty="0"/>
        </a:p>
      </dgm:t>
    </dgm:pt>
    <dgm:pt modelId="{97B1AF41-166F-4D66-80BC-BEC330F287E0}">
      <dgm:prSet phldrT="[Text]" custT="1"/>
      <dgm:spPr/>
      <dgm:t>
        <a:bodyPr/>
        <a:lstStyle/>
        <a:p>
          <a:r>
            <a:rPr lang="en-US" sz="1200" dirty="0"/>
            <a:t>Presidential Disaster Declaration</a:t>
          </a:r>
        </a:p>
      </dgm:t>
    </dgm:pt>
    <dgm:pt modelId="{BAF625BD-FBE1-413D-913A-B62B4D63C3C9}" type="parTrans" cxnId="{227B1CFA-BBAD-4E6D-9198-31E06F9DBFC5}">
      <dgm:prSet/>
      <dgm:spPr/>
      <dgm:t>
        <a:bodyPr/>
        <a:lstStyle/>
        <a:p>
          <a:endParaRPr lang="en-US"/>
        </a:p>
      </dgm:t>
    </dgm:pt>
    <dgm:pt modelId="{54C24BF7-D247-4389-890B-63DDE39FE352}" type="sibTrans" cxnId="{227B1CFA-BBAD-4E6D-9198-31E06F9DBFC5}">
      <dgm:prSet custT="1"/>
      <dgm:spPr>
        <a:solidFill>
          <a:schemeClr val="tx2"/>
        </a:solidFill>
      </dgm:spPr>
      <dgm:t>
        <a:bodyPr/>
        <a:lstStyle/>
        <a:p>
          <a:endParaRPr lang="en-US" sz="1000" dirty="0"/>
        </a:p>
      </dgm:t>
    </dgm:pt>
    <dgm:pt modelId="{E726C52B-6656-43F6-8AC6-597D06C37755}">
      <dgm:prSet phldrT="[Text]" custT="1"/>
      <dgm:spPr>
        <a:solidFill>
          <a:schemeClr val="accent6">
            <a:lumMod val="75000"/>
          </a:schemeClr>
        </a:solidFill>
      </dgm:spPr>
      <dgm:t>
        <a:bodyPr/>
        <a:lstStyle/>
        <a:p>
          <a:r>
            <a:rPr lang="en-US" sz="1200" dirty="0"/>
            <a:t>HMGP Application Period: </a:t>
          </a:r>
        </a:p>
        <a:p>
          <a:r>
            <a:rPr lang="en-US" sz="1200" dirty="0"/>
            <a:t>1 year from Date of Declaration</a:t>
          </a:r>
        </a:p>
      </dgm:t>
    </dgm:pt>
    <dgm:pt modelId="{CC4B13C2-3CA4-4E0E-A28B-BFDE6AAF4538}" type="parTrans" cxnId="{B6FA3052-953D-4A0B-AAEB-D33B91C96BF7}">
      <dgm:prSet/>
      <dgm:spPr/>
      <dgm:t>
        <a:bodyPr/>
        <a:lstStyle/>
        <a:p>
          <a:endParaRPr lang="en-US"/>
        </a:p>
      </dgm:t>
    </dgm:pt>
    <dgm:pt modelId="{F9AEEEDF-45DF-400D-88BC-2F6DC1463026}" type="sibTrans" cxnId="{B6FA3052-953D-4A0B-AAEB-D33B91C96BF7}">
      <dgm:prSet custT="1"/>
      <dgm:spPr>
        <a:solidFill>
          <a:schemeClr val="tx2"/>
        </a:solidFill>
      </dgm:spPr>
      <dgm:t>
        <a:bodyPr/>
        <a:lstStyle/>
        <a:p>
          <a:endParaRPr lang="en-US" sz="1000" dirty="0"/>
        </a:p>
      </dgm:t>
    </dgm:pt>
    <dgm:pt modelId="{4C475226-B8B6-42E2-B26B-E7620A5BD165}">
      <dgm:prSet phldrT="[Text]" custT="1"/>
      <dgm:spPr>
        <a:solidFill>
          <a:schemeClr val="accent6">
            <a:lumMod val="75000"/>
          </a:schemeClr>
        </a:solidFill>
      </dgm:spPr>
      <dgm:t>
        <a:bodyPr/>
        <a:lstStyle/>
        <a:p>
          <a:r>
            <a:rPr lang="en-US" sz="1200" dirty="0"/>
            <a:t>HMGP Notice of Sub-Application Intent</a:t>
          </a:r>
        </a:p>
      </dgm:t>
    </dgm:pt>
    <dgm:pt modelId="{4831CD0A-46CC-4B92-BBD1-40E5B60703BB}" type="parTrans" cxnId="{0255F63D-579B-4122-9E26-C5B5745A7E8D}">
      <dgm:prSet/>
      <dgm:spPr/>
      <dgm:t>
        <a:bodyPr/>
        <a:lstStyle/>
        <a:p>
          <a:endParaRPr lang="en-US"/>
        </a:p>
      </dgm:t>
    </dgm:pt>
    <dgm:pt modelId="{02545CAC-E87B-434A-9FF1-8B3F6D69DD4A}" type="sibTrans" cxnId="{0255F63D-579B-4122-9E26-C5B5745A7E8D}">
      <dgm:prSet custT="1"/>
      <dgm:spPr>
        <a:solidFill>
          <a:schemeClr val="tx2"/>
        </a:solidFill>
      </dgm:spPr>
      <dgm:t>
        <a:bodyPr/>
        <a:lstStyle/>
        <a:p>
          <a:endParaRPr lang="en-US" sz="1000" dirty="0"/>
        </a:p>
      </dgm:t>
    </dgm:pt>
    <dgm:pt modelId="{5396FD24-52E7-4603-90F7-4D1BBFF2060E}">
      <dgm:prSet phldrT="[Text]" custT="1"/>
      <dgm:spPr>
        <a:solidFill>
          <a:schemeClr val="accent6">
            <a:lumMod val="75000"/>
          </a:schemeClr>
        </a:solidFill>
      </dgm:spPr>
      <dgm:t>
        <a:bodyPr/>
        <a:lstStyle/>
        <a:p>
          <a:r>
            <a:rPr lang="en-US" sz="1200" dirty="0"/>
            <a:t>FEMA Review </a:t>
          </a:r>
          <a:br>
            <a:rPr lang="en-US" sz="1200" dirty="0"/>
          </a:br>
          <a:r>
            <a:rPr lang="en-US" sz="1200" dirty="0"/>
            <a:t>and RFI</a:t>
          </a:r>
        </a:p>
      </dgm:t>
    </dgm:pt>
    <dgm:pt modelId="{D0055635-E175-4BDA-B910-A3925B1B418A}" type="parTrans" cxnId="{F759F764-B384-4A93-A861-2C83424C3FDC}">
      <dgm:prSet/>
      <dgm:spPr/>
      <dgm:t>
        <a:bodyPr/>
        <a:lstStyle/>
        <a:p>
          <a:endParaRPr lang="en-US"/>
        </a:p>
      </dgm:t>
    </dgm:pt>
    <dgm:pt modelId="{16B84000-A52E-445A-A161-9655D1A93270}" type="sibTrans" cxnId="{F759F764-B384-4A93-A861-2C83424C3FDC}">
      <dgm:prSet custT="1"/>
      <dgm:spPr>
        <a:solidFill>
          <a:schemeClr val="tx2"/>
        </a:solidFill>
      </dgm:spPr>
      <dgm:t>
        <a:bodyPr/>
        <a:lstStyle/>
        <a:p>
          <a:endParaRPr lang="en-US" sz="1000" dirty="0"/>
        </a:p>
      </dgm:t>
    </dgm:pt>
    <dgm:pt modelId="{0C69C212-D67B-4EDF-9BF5-B5D1A819AF0E}">
      <dgm:prSet phldrT="[Text]" custT="1"/>
      <dgm:spPr>
        <a:solidFill>
          <a:srgbClr val="007A37"/>
        </a:solidFill>
      </dgm:spPr>
      <dgm:t>
        <a:bodyPr/>
        <a:lstStyle/>
        <a:p>
          <a:r>
            <a:rPr lang="en-US" sz="1200" dirty="0"/>
            <a:t>FEMA Award and DEMHS Sub-Award</a:t>
          </a:r>
        </a:p>
      </dgm:t>
    </dgm:pt>
    <dgm:pt modelId="{50925849-8786-42DA-ACD3-C009B09875DD}" type="parTrans" cxnId="{713AA6A6-85BF-4D69-A71A-A9B13C4CBD46}">
      <dgm:prSet/>
      <dgm:spPr/>
      <dgm:t>
        <a:bodyPr/>
        <a:lstStyle/>
        <a:p>
          <a:endParaRPr lang="en-US"/>
        </a:p>
      </dgm:t>
    </dgm:pt>
    <dgm:pt modelId="{FBE25C15-E95A-4978-904B-618FC226E3DF}" type="sibTrans" cxnId="{713AA6A6-85BF-4D69-A71A-A9B13C4CBD46}">
      <dgm:prSet custT="1"/>
      <dgm:spPr>
        <a:solidFill>
          <a:schemeClr val="tx2"/>
        </a:solidFill>
      </dgm:spPr>
      <dgm:t>
        <a:bodyPr/>
        <a:lstStyle/>
        <a:p>
          <a:endParaRPr lang="en-US" sz="1000" dirty="0"/>
        </a:p>
      </dgm:t>
    </dgm:pt>
    <dgm:pt modelId="{C72D68CD-08BF-46E8-9FE9-3B11556854E5}">
      <dgm:prSet phldrT="[Text]" custT="1"/>
      <dgm:spPr>
        <a:solidFill>
          <a:schemeClr val="accent6">
            <a:lumMod val="75000"/>
          </a:schemeClr>
        </a:solidFill>
      </dgm:spPr>
      <dgm:t>
        <a:bodyPr/>
        <a:lstStyle/>
        <a:p>
          <a:r>
            <a:rPr lang="en-US" sz="1200" dirty="0"/>
            <a:t>HMGP </a:t>
          </a:r>
          <a:br>
            <a:rPr lang="en-US" sz="1200" dirty="0"/>
          </a:br>
          <a:r>
            <a:rPr lang="en-US" sz="1200" dirty="0"/>
            <a:t>Sub-Application Submission</a:t>
          </a:r>
        </a:p>
      </dgm:t>
    </dgm:pt>
    <dgm:pt modelId="{92D8DABF-A0CF-4788-B664-D7DB9A3AAE7E}" type="parTrans" cxnId="{E63511B5-C5ED-41F6-8328-FDCD698356BC}">
      <dgm:prSet/>
      <dgm:spPr/>
      <dgm:t>
        <a:bodyPr/>
        <a:lstStyle/>
        <a:p>
          <a:endParaRPr lang="en-US"/>
        </a:p>
      </dgm:t>
    </dgm:pt>
    <dgm:pt modelId="{7154044B-3592-4010-A6EF-43CB0B9E720F}" type="sibTrans" cxnId="{E63511B5-C5ED-41F6-8328-FDCD698356BC}">
      <dgm:prSet custT="1"/>
      <dgm:spPr>
        <a:solidFill>
          <a:schemeClr val="tx2"/>
        </a:solidFill>
      </dgm:spPr>
      <dgm:t>
        <a:bodyPr/>
        <a:lstStyle/>
        <a:p>
          <a:endParaRPr lang="en-US" sz="1000" dirty="0"/>
        </a:p>
      </dgm:t>
    </dgm:pt>
    <dgm:pt modelId="{007A0CB4-FC48-4064-95DC-17002DB0B572}">
      <dgm:prSet phldrT="[Text]" custT="1"/>
      <dgm:spPr>
        <a:solidFill>
          <a:srgbClr val="007A37"/>
        </a:solidFill>
      </dgm:spPr>
      <dgm:t>
        <a:bodyPr/>
        <a:lstStyle/>
        <a:p>
          <a:r>
            <a:rPr lang="en-US" sz="1200" dirty="0"/>
            <a:t>Begin Period of Performance</a:t>
          </a:r>
        </a:p>
      </dgm:t>
    </dgm:pt>
    <dgm:pt modelId="{CE6D12D8-6723-4B0E-BC93-4795611712FC}" type="parTrans" cxnId="{43D09F0C-F46D-4182-A25C-44A949271A6E}">
      <dgm:prSet/>
      <dgm:spPr/>
      <dgm:t>
        <a:bodyPr/>
        <a:lstStyle/>
        <a:p>
          <a:endParaRPr lang="en-US"/>
        </a:p>
      </dgm:t>
    </dgm:pt>
    <dgm:pt modelId="{D3B424A8-6C76-48A0-827A-2295A14AD815}" type="sibTrans" cxnId="{43D09F0C-F46D-4182-A25C-44A949271A6E}">
      <dgm:prSet/>
      <dgm:spPr/>
      <dgm:t>
        <a:bodyPr/>
        <a:lstStyle/>
        <a:p>
          <a:endParaRPr lang="en-US"/>
        </a:p>
      </dgm:t>
    </dgm:pt>
    <dgm:pt modelId="{866B2317-0393-4FB7-8CF4-8FF2C5D4C45A}" type="pres">
      <dgm:prSet presAssocID="{D0517AB1-7D44-4F56-A6D3-0B84AA9000BC}" presName="diagram" presStyleCnt="0">
        <dgm:presLayoutVars>
          <dgm:dir/>
          <dgm:resizeHandles val="exact"/>
        </dgm:presLayoutVars>
      </dgm:prSet>
      <dgm:spPr/>
    </dgm:pt>
    <dgm:pt modelId="{B9BFD884-FD5A-49F8-BB19-92F37493E807}" type="pres">
      <dgm:prSet presAssocID="{DB75A369-4C6B-455D-8BBE-15053A8F1647}" presName="node" presStyleLbl="node1" presStyleIdx="0" presStyleCnt="8" custScaleY="164119">
        <dgm:presLayoutVars>
          <dgm:bulletEnabled val="1"/>
        </dgm:presLayoutVars>
      </dgm:prSet>
      <dgm:spPr>
        <a:prstGeom prst="irregularSeal1">
          <a:avLst/>
        </a:prstGeom>
      </dgm:spPr>
    </dgm:pt>
    <dgm:pt modelId="{1B2B0642-8E81-4CAF-84BD-784432E50F36}" type="pres">
      <dgm:prSet presAssocID="{AA1F02DF-AF26-4FF7-A351-E8858BCF0D7F}" presName="sibTrans" presStyleLbl="sibTrans2D1" presStyleIdx="0" presStyleCnt="7"/>
      <dgm:spPr/>
    </dgm:pt>
    <dgm:pt modelId="{C2B81C41-D7AD-436B-A982-2432A016E02D}" type="pres">
      <dgm:prSet presAssocID="{AA1F02DF-AF26-4FF7-A351-E8858BCF0D7F}" presName="connectorText" presStyleLbl="sibTrans2D1" presStyleIdx="0" presStyleCnt="7"/>
      <dgm:spPr/>
    </dgm:pt>
    <dgm:pt modelId="{299942C4-79CE-4E8B-B80A-D3FD11ADABB0}" type="pres">
      <dgm:prSet presAssocID="{97B1AF41-166F-4D66-80BC-BEC330F287E0}" presName="node" presStyleLbl="node1" presStyleIdx="1" presStyleCnt="8">
        <dgm:presLayoutVars>
          <dgm:bulletEnabled val="1"/>
        </dgm:presLayoutVars>
      </dgm:prSet>
      <dgm:spPr/>
    </dgm:pt>
    <dgm:pt modelId="{646F57F9-F439-4223-AB67-0CD01FF73897}" type="pres">
      <dgm:prSet presAssocID="{54C24BF7-D247-4389-890B-63DDE39FE352}" presName="sibTrans" presStyleLbl="sibTrans2D1" presStyleIdx="1" presStyleCnt="7"/>
      <dgm:spPr/>
    </dgm:pt>
    <dgm:pt modelId="{F882B02B-2AA6-4636-8407-58E65297EC01}" type="pres">
      <dgm:prSet presAssocID="{54C24BF7-D247-4389-890B-63DDE39FE352}" presName="connectorText" presStyleLbl="sibTrans2D1" presStyleIdx="1" presStyleCnt="7"/>
      <dgm:spPr/>
    </dgm:pt>
    <dgm:pt modelId="{194914FE-9E7B-4F94-B08A-AAC742AF8CB2}" type="pres">
      <dgm:prSet presAssocID="{E726C52B-6656-43F6-8AC6-597D06C37755}" presName="node" presStyleLbl="node1" presStyleIdx="2" presStyleCnt="8">
        <dgm:presLayoutVars>
          <dgm:bulletEnabled val="1"/>
        </dgm:presLayoutVars>
      </dgm:prSet>
      <dgm:spPr/>
    </dgm:pt>
    <dgm:pt modelId="{15D7EEF9-3815-4ED6-BFD0-928082E1F1F7}" type="pres">
      <dgm:prSet presAssocID="{F9AEEEDF-45DF-400D-88BC-2F6DC1463026}" presName="sibTrans" presStyleLbl="sibTrans2D1" presStyleIdx="2" presStyleCnt="7"/>
      <dgm:spPr/>
    </dgm:pt>
    <dgm:pt modelId="{DE28A81A-944A-4CB3-9542-A91392E21B4B}" type="pres">
      <dgm:prSet presAssocID="{F9AEEEDF-45DF-400D-88BC-2F6DC1463026}" presName="connectorText" presStyleLbl="sibTrans2D1" presStyleIdx="2" presStyleCnt="7"/>
      <dgm:spPr/>
    </dgm:pt>
    <dgm:pt modelId="{D9A80AA6-57D4-4FC5-B9A0-2A7D87353B33}" type="pres">
      <dgm:prSet presAssocID="{4C475226-B8B6-42E2-B26B-E7620A5BD165}" presName="node" presStyleLbl="node1" presStyleIdx="3" presStyleCnt="8">
        <dgm:presLayoutVars>
          <dgm:bulletEnabled val="1"/>
        </dgm:presLayoutVars>
      </dgm:prSet>
      <dgm:spPr/>
    </dgm:pt>
    <dgm:pt modelId="{F128ECBD-10A9-4319-A18A-2CD84AC49A62}" type="pres">
      <dgm:prSet presAssocID="{02545CAC-E87B-434A-9FF1-8B3F6D69DD4A}" presName="sibTrans" presStyleLbl="sibTrans2D1" presStyleIdx="3" presStyleCnt="7"/>
      <dgm:spPr/>
    </dgm:pt>
    <dgm:pt modelId="{62C2F2FF-6AEB-4478-9A00-47199B400F1B}" type="pres">
      <dgm:prSet presAssocID="{02545CAC-E87B-434A-9FF1-8B3F6D69DD4A}" presName="connectorText" presStyleLbl="sibTrans2D1" presStyleIdx="3" presStyleCnt="7"/>
      <dgm:spPr/>
    </dgm:pt>
    <dgm:pt modelId="{BDB817BC-7D23-408F-B918-57A6365CD157}" type="pres">
      <dgm:prSet presAssocID="{C72D68CD-08BF-46E8-9FE9-3B11556854E5}" presName="node" presStyleLbl="node1" presStyleIdx="4" presStyleCnt="8">
        <dgm:presLayoutVars>
          <dgm:bulletEnabled val="1"/>
        </dgm:presLayoutVars>
      </dgm:prSet>
      <dgm:spPr/>
    </dgm:pt>
    <dgm:pt modelId="{1633BA31-AAD4-4AC3-9CB4-02241BCA5B5C}" type="pres">
      <dgm:prSet presAssocID="{7154044B-3592-4010-A6EF-43CB0B9E720F}" presName="sibTrans" presStyleLbl="sibTrans2D1" presStyleIdx="4" presStyleCnt="7"/>
      <dgm:spPr/>
    </dgm:pt>
    <dgm:pt modelId="{A2090A67-D9C5-4580-A7BC-515DBCEE687F}" type="pres">
      <dgm:prSet presAssocID="{7154044B-3592-4010-A6EF-43CB0B9E720F}" presName="connectorText" presStyleLbl="sibTrans2D1" presStyleIdx="4" presStyleCnt="7"/>
      <dgm:spPr/>
    </dgm:pt>
    <dgm:pt modelId="{87200913-21F1-46C3-9186-B755E7C8DA45}" type="pres">
      <dgm:prSet presAssocID="{5396FD24-52E7-4603-90F7-4D1BBFF2060E}" presName="node" presStyleLbl="node1" presStyleIdx="5" presStyleCnt="8">
        <dgm:presLayoutVars>
          <dgm:bulletEnabled val="1"/>
        </dgm:presLayoutVars>
      </dgm:prSet>
      <dgm:spPr/>
    </dgm:pt>
    <dgm:pt modelId="{663AF49D-0BD1-42B0-A492-2ACBF9B87008}" type="pres">
      <dgm:prSet presAssocID="{16B84000-A52E-445A-A161-9655D1A93270}" presName="sibTrans" presStyleLbl="sibTrans2D1" presStyleIdx="5" presStyleCnt="7"/>
      <dgm:spPr/>
    </dgm:pt>
    <dgm:pt modelId="{B5E743D4-1FBB-4BBC-B568-B70D289BA14D}" type="pres">
      <dgm:prSet presAssocID="{16B84000-A52E-445A-A161-9655D1A93270}" presName="connectorText" presStyleLbl="sibTrans2D1" presStyleIdx="5" presStyleCnt="7"/>
      <dgm:spPr/>
    </dgm:pt>
    <dgm:pt modelId="{6D039DC4-0594-412B-85EF-F6D882B0E64B}" type="pres">
      <dgm:prSet presAssocID="{0C69C212-D67B-4EDF-9BF5-B5D1A819AF0E}" presName="node" presStyleLbl="node1" presStyleIdx="6" presStyleCnt="8">
        <dgm:presLayoutVars>
          <dgm:bulletEnabled val="1"/>
        </dgm:presLayoutVars>
      </dgm:prSet>
      <dgm:spPr/>
    </dgm:pt>
    <dgm:pt modelId="{5D992392-A589-4D42-BB98-730B6BE42DB6}" type="pres">
      <dgm:prSet presAssocID="{FBE25C15-E95A-4978-904B-618FC226E3DF}" presName="sibTrans" presStyleLbl="sibTrans2D1" presStyleIdx="6" presStyleCnt="7"/>
      <dgm:spPr/>
    </dgm:pt>
    <dgm:pt modelId="{0AB26BD8-16D5-430B-BBF8-4F996A6EC7A0}" type="pres">
      <dgm:prSet presAssocID="{FBE25C15-E95A-4978-904B-618FC226E3DF}" presName="connectorText" presStyleLbl="sibTrans2D1" presStyleIdx="6" presStyleCnt="7"/>
      <dgm:spPr/>
    </dgm:pt>
    <dgm:pt modelId="{19A44472-200C-4305-92FB-D3FDA6D294E9}" type="pres">
      <dgm:prSet presAssocID="{007A0CB4-FC48-4064-95DC-17002DB0B572}" presName="node" presStyleLbl="node1" presStyleIdx="7" presStyleCnt="8">
        <dgm:presLayoutVars>
          <dgm:bulletEnabled val="1"/>
        </dgm:presLayoutVars>
      </dgm:prSet>
      <dgm:spPr/>
    </dgm:pt>
  </dgm:ptLst>
  <dgm:cxnLst>
    <dgm:cxn modelId="{A97BAC09-5597-421E-A50F-0FBDCFBC5251}" type="presOf" srcId="{F9AEEEDF-45DF-400D-88BC-2F6DC1463026}" destId="{15D7EEF9-3815-4ED6-BFD0-928082E1F1F7}" srcOrd="0" destOrd="0" presId="urn:microsoft.com/office/officeart/2005/8/layout/process5"/>
    <dgm:cxn modelId="{43D09F0C-F46D-4182-A25C-44A949271A6E}" srcId="{D0517AB1-7D44-4F56-A6D3-0B84AA9000BC}" destId="{007A0CB4-FC48-4064-95DC-17002DB0B572}" srcOrd="7" destOrd="0" parTransId="{CE6D12D8-6723-4B0E-BC93-4795611712FC}" sibTransId="{D3B424A8-6C76-48A0-827A-2295A14AD815}"/>
    <dgm:cxn modelId="{6BE94C12-AB79-4543-9D3F-71E62F16D009}" type="presOf" srcId="{0C69C212-D67B-4EDF-9BF5-B5D1A819AF0E}" destId="{6D039DC4-0594-412B-85EF-F6D882B0E64B}" srcOrd="0" destOrd="0" presId="urn:microsoft.com/office/officeart/2005/8/layout/process5"/>
    <dgm:cxn modelId="{C4F37A19-5731-431B-93FD-B621BAFAD304}" type="presOf" srcId="{16B84000-A52E-445A-A161-9655D1A93270}" destId="{B5E743D4-1FBB-4BBC-B568-B70D289BA14D}" srcOrd="1" destOrd="0" presId="urn:microsoft.com/office/officeart/2005/8/layout/process5"/>
    <dgm:cxn modelId="{F0375523-C81F-4D87-A1CB-7AD6E4E48267}" type="presOf" srcId="{AA1F02DF-AF26-4FF7-A351-E8858BCF0D7F}" destId="{1B2B0642-8E81-4CAF-84BD-784432E50F36}" srcOrd="0" destOrd="0" presId="urn:microsoft.com/office/officeart/2005/8/layout/process5"/>
    <dgm:cxn modelId="{0255F63D-579B-4122-9E26-C5B5745A7E8D}" srcId="{D0517AB1-7D44-4F56-A6D3-0B84AA9000BC}" destId="{4C475226-B8B6-42E2-B26B-E7620A5BD165}" srcOrd="3" destOrd="0" parTransId="{4831CD0A-46CC-4B92-BBD1-40E5B60703BB}" sibTransId="{02545CAC-E87B-434A-9FF1-8B3F6D69DD4A}"/>
    <dgm:cxn modelId="{D85E985D-A5C4-47D7-B568-0B66BB967C49}" type="presOf" srcId="{54C24BF7-D247-4389-890B-63DDE39FE352}" destId="{F882B02B-2AA6-4636-8407-58E65297EC01}" srcOrd="1" destOrd="0" presId="urn:microsoft.com/office/officeart/2005/8/layout/process5"/>
    <dgm:cxn modelId="{F759F764-B384-4A93-A861-2C83424C3FDC}" srcId="{D0517AB1-7D44-4F56-A6D3-0B84AA9000BC}" destId="{5396FD24-52E7-4603-90F7-4D1BBFF2060E}" srcOrd="5" destOrd="0" parTransId="{D0055635-E175-4BDA-B910-A3925B1B418A}" sibTransId="{16B84000-A52E-445A-A161-9655D1A93270}"/>
    <dgm:cxn modelId="{79C9056B-18DB-4E7F-8E4C-AEB748764982}" type="presOf" srcId="{02545CAC-E87B-434A-9FF1-8B3F6D69DD4A}" destId="{62C2F2FF-6AEB-4478-9A00-47199B400F1B}" srcOrd="1" destOrd="0" presId="urn:microsoft.com/office/officeart/2005/8/layout/process5"/>
    <dgm:cxn modelId="{CF462451-17FE-41F9-9ECC-E292EA8BD18E}" type="presOf" srcId="{54C24BF7-D247-4389-890B-63DDE39FE352}" destId="{646F57F9-F439-4223-AB67-0CD01FF73897}" srcOrd="0" destOrd="0" presId="urn:microsoft.com/office/officeart/2005/8/layout/process5"/>
    <dgm:cxn modelId="{B6FA3052-953D-4A0B-AAEB-D33B91C96BF7}" srcId="{D0517AB1-7D44-4F56-A6D3-0B84AA9000BC}" destId="{E726C52B-6656-43F6-8AC6-597D06C37755}" srcOrd="2" destOrd="0" parTransId="{CC4B13C2-3CA4-4E0E-A28B-BFDE6AAF4538}" sibTransId="{F9AEEEDF-45DF-400D-88BC-2F6DC1463026}"/>
    <dgm:cxn modelId="{9C4D5E52-9C32-4F30-98E3-BA82B2223C05}" type="presOf" srcId="{AA1F02DF-AF26-4FF7-A351-E8858BCF0D7F}" destId="{C2B81C41-D7AD-436B-A982-2432A016E02D}" srcOrd="1" destOrd="0" presId="urn:microsoft.com/office/officeart/2005/8/layout/process5"/>
    <dgm:cxn modelId="{CA60CF9E-E932-4994-896A-6FC589FE1471}" type="presOf" srcId="{FBE25C15-E95A-4978-904B-618FC226E3DF}" destId="{0AB26BD8-16D5-430B-BBF8-4F996A6EC7A0}" srcOrd="1" destOrd="0" presId="urn:microsoft.com/office/officeart/2005/8/layout/process5"/>
    <dgm:cxn modelId="{8BE9A5A1-3E06-4334-9015-40909C8F1133}" type="presOf" srcId="{4C475226-B8B6-42E2-B26B-E7620A5BD165}" destId="{D9A80AA6-57D4-4FC5-B9A0-2A7D87353B33}" srcOrd="0" destOrd="0" presId="urn:microsoft.com/office/officeart/2005/8/layout/process5"/>
    <dgm:cxn modelId="{713AA6A6-85BF-4D69-A71A-A9B13C4CBD46}" srcId="{D0517AB1-7D44-4F56-A6D3-0B84AA9000BC}" destId="{0C69C212-D67B-4EDF-9BF5-B5D1A819AF0E}" srcOrd="6" destOrd="0" parTransId="{50925849-8786-42DA-ACD3-C009B09875DD}" sibTransId="{FBE25C15-E95A-4978-904B-618FC226E3DF}"/>
    <dgm:cxn modelId="{0A70BDAD-5967-4A29-A3E0-DB644D601E91}" type="presOf" srcId="{F9AEEEDF-45DF-400D-88BC-2F6DC1463026}" destId="{DE28A81A-944A-4CB3-9542-A91392E21B4B}" srcOrd="1" destOrd="0" presId="urn:microsoft.com/office/officeart/2005/8/layout/process5"/>
    <dgm:cxn modelId="{1A513BB0-3041-4F7E-881A-C62CEB252E8C}" type="presOf" srcId="{D0517AB1-7D44-4F56-A6D3-0B84AA9000BC}" destId="{866B2317-0393-4FB7-8CF4-8FF2C5D4C45A}" srcOrd="0" destOrd="0" presId="urn:microsoft.com/office/officeart/2005/8/layout/process5"/>
    <dgm:cxn modelId="{E63511B5-C5ED-41F6-8328-FDCD698356BC}" srcId="{D0517AB1-7D44-4F56-A6D3-0B84AA9000BC}" destId="{C72D68CD-08BF-46E8-9FE9-3B11556854E5}" srcOrd="4" destOrd="0" parTransId="{92D8DABF-A0CF-4788-B664-D7DB9A3AAE7E}" sibTransId="{7154044B-3592-4010-A6EF-43CB0B9E720F}"/>
    <dgm:cxn modelId="{93726BB5-5BA9-4755-8CBE-50E5C8BB8C1A}" type="presOf" srcId="{7154044B-3592-4010-A6EF-43CB0B9E720F}" destId="{A2090A67-D9C5-4580-A7BC-515DBCEE687F}" srcOrd="1" destOrd="0" presId="urn:microsoft.com/office/officeart/2005/8/layout/process5"/>
    <dgm:cxn modelId="{F1135FBC-9984-4669-8EA9-F2EF86B103E6}" type="presOf" srcId="{5396FD24-52E7-4603-90F7-4D1BBFF2060E}" destId="{87200913-21F1-46C3-9186-B755E7C8DA45}" srcOrd="0" destOrd="0" presId="urn:microsoft.com/office/officeart/2005/8/layout/process5"/>
    <dgm:cxn modelId="{CBDDB5BC-52DD-4CC5-A6F0-C8679C77A381}" type="presOf" srcId="{FBE25C15-E95A-4978-904B-618FC226E3DF}" destId="{5D992392-A589-4D42-BB98-730B6BE42DB6}" srcOrd="0" destOrd="0" presId="urn:microsoft.com/office/officeart/2005/8/layout/process5"/>
    <dgm:cxn modelId="{061A63C1-208D-4C7F-9C20-35E6CBE39275}" type="presOf" srcId="{007A0CB4-FC48-4064-95DC-17002DB0B572}" destId="{19A44472-200C-4305-92FB-D3FDA6D294E9}" srcOrd="0" destOrd="0" presId="urn:microsoft.com/office/officeart/2005/8/layout/process5"/>
    <dgm:cxn modelId="{E9FC06C6-55F0-4646-8412-3F2AEB9BDB36}" type="presOf" srcId="{C72D68CD-08BF-46E8-9FE9-3B11556854E5}" destId="{BDB817BC-7D23-408F-B918-57A6365CD157}" srcOrd="0" destOrd="0" presId="urn:microsoft.com/office/officeart/2005/8/layout/process5"/>
    <dgm:cxn modelId="{C0A59AC8-0483-4949-AF98-C94C56CB1203}" type="presOf" srcId="{97B1AF41-166F-4D66-80BC-BEC330F287E0}" destId="{299942C4-79CE-4E8B-B80A-D3FD11ADABB0}" srcOrd="0" destOrd="0" presId="urn:microsoft.com/office/officeart/2005/8/layout/process5"/>
    <dgm:cxn modelId="{F6B814D2-D2B2-44C9-984B-1D5F52E7FFFA}" type="presOf" srcId="{E726C52B-6656-43F6-8AC6-597D06C37755}" destId="{194914FE-9E7B-4F94-B08A-AAC742AF8CB2}" srcOrd="0" destOrd="0" presId="urn:microsoft.com/office/officeart/2005/8/layout/process5"/>
    <dgm:cxn modelId="{399DFBD2-CC0A-4764-A994-E0EE5AF17697}" type="presOf" srcId="{16B84000-A52E-445A-A161-9655D1A93270}" destId="{663AF49D-0BD1-42B0-A492-2ACBF9B87008}" srcOrd="0" destOrd="0" presId="urn:microsoft.com/office/officeart/2005/8/layout/process5"/>
    <dgm:cxn modelId="{1C798FEF-DB5E-4AA1-A0D9-5F55206C4EAE}" type="presOf" srcId="{7154044B-3592-4010-A6EF-43CB0B9E720F}" destId="{1633BA31-AAD4-4AC3-9CB4-02241BCA5B5C}" srcOrd="0" destOrd="0" presId="urn:microsoft.com/office/officeart/2005/8/layout/process5"/>
    <dgm:cxn modelId="{497D6FF6-972F-4FCE-B7A3-C617947BE0EC}" type="presOf" srcId="{DB75A369-4C6B-455D-8BBE-15053A8F1647}" destId="{B9BFD884-FD5A-49F8-BB19-92F37493E807}" srcOrd="0" destOrd="0" presId="urn:microsoft.com/office/officeart/2005/8/layout/process5"/>
    <dgm:cxn modelId="{D60E02F8-7990-4913-8574-80C5EC4AD0F5}" srcId="{D0517AB1-7D44-4F56-A6D3-0B84AA9000BC}" destId="{DB75A369-4C6B-455D-8BBE-15053A8F1647}" srcOrd="0" destOrd="0" parTransId="{F7AEEE80-2B14-4CB9-A1A9-695B35DBEE78}" sibTransId="{AA1F02DF-AF26-4FF7-A351-E8858BCF0D7F}"/>
    <dgm:cxn modelId="{8B0F15F8-1279-4D75-AE39-F7B3F483BDB4}" type="presOf" srcId="{02545CAC-E87B-434A-9FF1-8B3F6D69DD4A}" destId="{F128ECBD-10A9-4319-A18A-2CD84AC49A62}" srcOrd="0" destOrd="0" presId="urn:microsoft.com/office/officeart/2005/8/layout/process5"/>
    <dgm:cxn modelId="{227B1CFA-BBAD-4E6D-9198-31E06F9DBFC5}" srcId="{D0517AB1-7D44-4F56-A6D3-0B84AA9000BC}" destId="{97B1AF41-166F-4D66-80BC-BEC330F287E0}" srcOrd="1" destOrd="0" parTransId="{BAF625BD-FBE1-413D-913A-B62B4D63C3C9}" sibTransId="{54C24BF7-D247-4389-890B-63DDE39FE352}"/>
    <dgm:cxn modelId="{2CCF9751-CC87-44A5-9E08-D16EA6DF5460}" type="presParOf" srcId="{866B2317-0393-4FB7-8CF4-8FF2C5D4C45A}" destId="{B9BFD884-FD5A-49F8-BB19-92F37493E807}" srcOrd="0" destOrd="0" presId="urn:microsoft.com/office/officeart/2005/8/layout/process5"/>
    <dgm:cxn modelId="{0986602C-AF80-447F-97BF-303FAD4E5245}" type="presParOf" srcId="{866B2317-0393-4FB7-8CF4-8FF2C5D4C45A}" destId="{1B2B0642-8E81-4CAF-84BD-784432E50F36}" srcOrd="1" destOrd="0" presId="urn:microsoft.com/office/officeart/2005/8/layout/process5"/>
    <dgm:cxn modelId="{4AE8CF98-CC11-4D74-A9C0-87F25449E6E1}" type="presParOf" srcId="{1B2B0642-8E81-4CAF-84BD-784432E50F36}" destId="{C2B81C41-D7AD-436B-A982-2432A016E02D}" srcOrd="0" destOrd="0" presId="urn:microsoft.com/office/officeart/2005/8/layout/process5"/>
    <dgm:cxn modelId="{AFD0C7A1-A1FC-403E-A298-453C95282084}" type="presParOf" srcId="{866B2317-0393-4FB7-8CF4-8FF2C5D4C45A}" destId="{299942C4-79CE-4E8B-B80A-D3FD11ADABB0}" srcOrd="2" destOrd="0" presId="urn:microsoft.com/office/officeart/2005/8/layout/process5"/>
    <dgm:cxn modelId="{B990CBFA-A820-4AD6-93B2-7BBE8D90ED2A}" type="presParOf" srcId="{866B2317-0393-4FB7-8CF4-8FF2C5D4C45A}" destId="{646F57F9-F439-4223-AB67-0CD01FF73897}" srcOrd="3" destOrd="0" presId="urn:microsoft.com/office/officeart/2005/8/layout/process5"/>
    <dgm:cxn modelId="{43628471-51D5-4012-99E6-A67EB6023E86}" type="presParOf" srcId="{646F57F9-F439-4223-AB67-0CD01FF73897}" destId="{F882B02B-2AA6-4636-8407-58E65297EC01}" srcOrd="0" destOrd="0" presId="urn:microsoft.com/office/officeart/2005/8/layout/process5"/>
    <dgm:cxn modelId="{5DC3BDB7-8EA8-454B-A509-11CF4A8027A8}" type="presParOf" srcId="{866B2317-0393-4FB7-8CF4-8FF2C5D4C45A}" destId="{194914FE-9E7B-4F94-B08A-AAC742AF8CB2}" srcOrd="4" destOrd="0" presId="urn:microsoft.com/office/officeart/2005/8/layout/process5"/>
    <dgm:cxn modelId="{118EF259-EBC8-419F-8762-CEA578ED572F}" type="presParOf" srcId="{866B2317-0393-4FB7-8CF4-8FF2C5D4C45A}" destId="{15D7EEF9-3815-4ED6-BFD0-928082E1F1F7}" srcOrd="5" destOrd="0" presId="urn:microsoft.com/office/officeart/2005/8/layout/process5"/>
    <dgm:cxn modelId="{7403EDAE-E8FE-4773-B9A0-2C616FD368BE}" type="presParOf" srcId="{15D7EEF9-3815-4ED6-BFD0-928082E1F1F7}" destId="{DE28A81A-944A-4CB3-9542-A91392E21B4B}" srcOrd="0" destOrd="0" presId="urn:microsoft.com/office/officeart/2005/8/layout/process5"/>
    <dgm:cxn modelId="{121C2586-9BA2-4518-A4BE-9E9F87F8EC03}" type="presParOf" srcId="{866B2317-0393-4FB7-8CF4-8FF2C5D4C45A}" destId="{D9A80AA6-57D4-4FC5-B9A0-2A7D87353B33}" srcOrd="6" destOrd="0" presId="urn:microsoft.com/office/officeart/2005/8/layout/process5"/>
    <dgm:cxn modelId="{02C131FC-AC25-44B6-8E44-75C5AC2D39A6}" type="presParOf" srcId="{866B2317-0393-4FB7-8CF4-8FF2C5D4C45A}" destId="{F128ECBD-10A9-4319-A18A-2CD84AC49A62}" srcOrd="7" destOrd="0" presId="urn:microsoft.com/office/officeart/2005/8/layout/process5"/>
    <dgm:cxn modelId="{E20D3998-65DB-449D-9C89-77AC014E3A48}" type="presParOf" srcId="{F128ECBD-10A9-4319-A18A-2CD84AC49A62}" destId="{62C2F2FF-6AEB-4478-9A00-47199B400F1B}" srcOrd="0" destOrd="0" presId="urn:microsoft.com/office/officeart/2005/8/layout/process5"/>
    <dgm:cxn modelId="{559841B3-8EB9-458D-98CC-73C4962F7B8D}" type="presParOf" srcId="{866B2317-0393-4FB7-8CF4-8FF2C5D4C45A}" destId="{BDB817BC-7D23-408F-B918-57A6365CD157}" srcOrd="8" destOrd="0" presId="urn:microsoft.com/office/officeart/2005/8/layout/process5"/>
    <dgm:cxn modelId="{CC708CCE-DA12-49DA-8C5E-68620815F635}" type="presParOf" srcId="{866B2317-0393-4FB7-8CF4-8FF2C5D4C45A}" destId="{1633BA31-AAD4-4AC3-9CB4-02241BCA5B5C}" srcOrd="9" destOrd="0" presId="urn:microsoft.com/office/officeart/2005/8/layout/process5"/>
    <dgm:cxn modelId="{BF0F5159-54A7-41F7-898D-27DD70C1F2AE}" type="presParOf" srcId="{1633BA31-AAD4-4AC3-9CB4-02241BCA5B5C}" destId="{A2090A67-D9C5-4580-A7BC-515DBCEE687F}" srcOrd="0" destOrd="0" presId="urn:microsoft.com/office/officeart/2005/8/layout/process5"/>
    <dgm:cxn modelId="{4A527E0C-4E03-4849-ADB8-9C7FCAF82DD0}" type="presParOf" srcId="{866B2317-0393-4FB7-8CF4-8FF2C5D4C45A}" destId="{87200913-21F1-46C3-9186-B755E7C8DA45}" srcOrd="10" destOrd="0" presId="urn:microsoft.com/office/officeart/2005/8/layout/process5"/>
    <dgm:cxn modelId="{33B716DD-80CC-4715-ADE9-A8B1464046EB}" type="presParOf" srcId="{866B2317-0393-4FB7-8CF4-8FF2C5D4C45A}" destId="{663AF49D-0BD1-42B0-A492-2ACBF9B87008}" srcOrd="11" destOrd="0" presId="urn:microsoft.com/office/officeart/2005/8/layout/process5"/>
    <dgm:cxn modelId="{FA6F01C9-5A54-49CC-BEED-C499DE265550}" type="presParOf" srcId="{663AF49D-0BD1-42B0-A492-2ACBF9B87008}" destId="{B5E743D4-1FBB-4BBC-B568-B70D289BA14D}" srcOrd="0" destOrd="0" presId="urn:microsoft.com/office/officeart/2005/8/layout/process5"/>
    <dgm:cxn modelId="{4FF80C0B-D428-4AEF-9268-D7787C8E1FCC}" type="presParOf" srcId="{866B2317-0393-4FB7-8CF4-8FF2C5D4C45A}" destId="{6D039DC4-0594-412B-85EF-F6D882B0E64B}" srcOrd="12" destOrd="0" presId="urn:microsoft.com/office/officeart/2005/8/layout/process5"/>
    <dgm:cxn modelId="{21F5996A-9A6C-4A6E-948D-D4A4956409BD}" type="presParOf" srcId="{866B2317-0393-4FB7-8CF4-8FF2C5D4C45A}" destId="{5D992392-A589-4D42-BB98-730B6BE42DB6}" srcOrd="13" destOrd="0" presId="urn:microsoft.com/office/officeart/2005/8/layout/process5"/>
    <dgm:cxn modelId="{5775CA63-0A54-4A1B-81DF-562BC25D80E3}" type="presParOf" srcId="{5D992392-A589-4D42-BB98-730B6BE42DB6}" destId="{0AB26BD8-16D5-430B-BBF8-4F996A6EC7A0}" srcOrd="0" destOrd="0" presId="urn:microsoft.com/office/officeart/2005/8/layout/process5"/>
    <dgm:cxn modelId="{2EF6DF9C-BD8C-4E33-8754-FD5258AD6001}" type="presParOf" srcId="{866B2317-0393-4FB7-8CF4-8FF2C5D4C45A}" destId="{19A44472-200C-4305-92FB-D3FDA6D294E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8AC11-AEE0-4B11-895A-8152D12B33E8}">
      <dsp:nvSpPr>
        <dsp:cNvPr id="0" name=""/>
        <dsp:cNvSpPr/>
      </dsp:nvSpPr>
      <dsp:spPr>
        <a:xfrm>
          <a:off x="0" y="-27522"/>
          <a:ext cx="8863307" cy="233956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7BA76F-A82C-4A5A-9B33-DD53C22BC5A9}">
      <dsp:nvSpPr>
        <dsp:cNvPr id="0" name=""/>
        <dsp:cNvSpPr/>
      </dsp:nvSpPr>
      <dsp:spPr>
        <a:xfrm>
          <a:off x="268340" y="289601"/>
          <a:ext cx="1936424" cy="1634946"/>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179" t="-12659" r="-17369" b="-16945"/>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478CB4-8F0E-4E16-93E2-F770963091C4}">
      <dsp:nvSpPr>
        <dsp:cNvPr id="0" name=""/>
        <dsp:cNvSpPr/>
      </dsp:nvSpPr>
      <dsp:spPr>
        <a:xfrm rot="10800000">
          <a:off x="268340" y="2256995"/>
          <a:ext cx="1936424" cy="272491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en-US" sz="1600" kern="1200" dirty="0"/>
            <a:t>Disaster-dependent</a:t>
          </a:r>
        </a:p>
        <a:p>
          <a:pPr marL="0" lvl="0" indent="0" algn="ctr" defTabSz="711200">
            <a:lnSpc>
              <a:spcPct val="100000"/>
            </a:lnSpc>
            <a:spcBef>
              <a:spcPct val="0"/>
            </a:spcBef>
            <a:spcAft>
              <a:spcPts val="0"/>
            </a:spcAft>
            <a:buNone/>
          </a:pPr>
          <a:br>
            <a:rPr lang="en-US" sz="1600" kern="1200" dirty="0"/>
          </a:br>
          <a:r>
            <a:rPr lang="en-US" sz="1600" kern="1200" dirty="0"/>
            <a:t>State-managed and competitive</a:t>
          </a:r>
        </a:p>
        <a:p>
          <a:pPr marL="0" lvl="0" indent="0" algn="ctr" defTabSz="711200">
            <a:lnSpc>
              <a:spcPct val="100000"/>
            </a:lnSpc>
            <a:spcBef>
              <a:spcPct val="0"/>
            </a:spcBef>
            <a:spcAft>
              <a:spcPts val="0"/>
            </a:spcAft>
            <a:buNone/>
          </a:pPr>
          <a:endParaRPr lang="en-US" sz="1600" kern="1200" dirty="0"/>
        </a:p>
        <a:p>
          <a:pPr marL="0" lvl="0" indent="0" algn="ctr" defTabSz="711200">
            <a:lnSpc>
              <a:spcPct val="90000"/>
            </a:lnSpc>
            <a:spcBef>
              <a:spcPct val="0"/>
            </a:spcBef>
            <a:spcAft>
              <a:spcPct val="35000"/>
            </a:spcAft>
            <a:buNone/>
          </a:pPr>
          <a:r>
            <a:rPr lang="en-US" sz="1600" kern="1200" dirty="0"/>
            <a:t>15% of the first $2 billion in Public Assistance Award</a:t>
          </a:r>
        </a:p>
      </dsp:txBody>
      <dsp:txXfrm rot="10800000">
        <a:off x="327892" y="2256995"/>
        <a:ext cx="1817320" cy="2665359"/>
      </dsp:txXfrm>
    </dsp:sp>
    <dsp:sp modelId="{5C51E48E-C000-4D9A-B26C-D09C97E07608}">
      <dsp:nvSpPr>
        <dsp:cNvPr id="0" name=""/>
        <dsp:cNvSpPr/>
      </dsp:nvSpPr>
      <dsp:spPr>
        <a:xfrm>
          <a:off x="2398407" y="289601"/>
          <a:ext cx="1936424" cy="1634946"/>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1" b="-11099"/>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2F5BC-A687-43E6-8816-7DE1F25F162F}">
      <dsp:nvSpPr>
        <dsp:cNvPr id="0" name=""/>
        <dsp:cNvSpPr/>
      </dsp:nvSpPr>
      <dsp:spPr>
        <a:xfrm rot="10800000">
          <a:off x="3454126" y="2256995"/>
          <a:ext cx="1936424" cy="272491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Nationally competitive</a:t>
          </a:r>
        </a:p>
        <a:p>
          <a:pPr marL="0" lvl="0" indent="0" algn="ctr" defTabSz="711200">
            <a:lnSpc>
              <a:spcPct val="90000"/>
            </a:lnSpc>
            <a:spcBef>
              <a:spcPct val="0"/>
            </a:spcBef>
            <a:spcAft>
              <a:spcPct val="35000"/>
            </a:spcAft>
            <a:buNone/>
          </a:pPr>
          <a:r>
            <a:rPr lang="en-US" sz="1600" kern="1200" dirty="0"/>
            <a:t>Annual program</a:t>
          </a:r>
        </a:p>
        <a:p>
          <a:pPr marL="0" lvl="0" indent="0" algn="ctr" defTabSz="711200">
            <a:lnSpc>
              <a:spcPct val="90000"/>
            </a:lnSpc>
            <a:spcBef>
              <a:spcPct val="0"/>
            </a:spcBef>
            <a:spcAft>
              <a:spcPct val="35000"/>
            </a:spcAft>
            <a:buNone/>
          </a:pPr>
          <a:r>
            <a:rPr lang="en-US" sz="1600" kern="1200" dirty="0"/>
            <a:t>Replaced Pre-Disaster Mitigation (PDM) in 2020</a:t>
          </a:r>
        </a:p>
      </dsp:txBody>
      <dsp:txXfrm rot="10800000">
        <a:off x="3513678" y="2256995"/>
        <a:ext cx="1817320" cy="2665359"/>
      </dsp:txXfrm>
    </dsp:sp>
    <dsp:sp modelId="{45F85AC8-E2C8-47D0-9E7D-AEF723D1516F}">
      <dsp:nvSpPr>
        <dsp:cNvPr id="0" name=""/>
        <dsp:cNvSpPr/>
      </dsp:nvSpPr>
      <dsp:spPr>
        <a:xfrm>
          <a:off x="4528474" y="289601"/>
          <a:ext cx="1936424" cy="16349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AD504-6ACA-4897-8B2D-422B597560F7}">
      <dsp:nvSpPr>
        <dsp:cNvPr id="0" name=""/>
        <dsp:cNvSpPr/>
      </dsp:nvSpPr>
      <dsp:spPr>
        <a:xfrm rot="10800000">
          <a:off x="3454126" y="2256995"/>
          <a:ext cx="1936424" cy="272491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ct val="35000"/>
            </a:spcAft>
            <a:buNone/>
          </a:pPr>
          <a:r>
            <a:rPr lang="en-US" sz="1600" kern="1200" dirty="0"/>
            <a:t>Nationally competitive</a:t>
          </a:r>
        </a:p>
        <a:p>
          <a:pPr marL="0" lvl="0" indent="0" algn="ctr" defTabSz="711200">
            <a:lnSpc>
              <a:spcPct val="100000"/>
            </a:lnSpc>
            <a:spcBef>
              <a:spcPct val="0"/>
            </a:spcBef>
            <a:spcAft>
              <a:spcPct val="35000"/>
            </a:spcAft>
            <a:buNone/>
          </a:pPr>
          <a:endParaRPr lang="en-US" sz="1600" kern="1200" dirty="0"/>
        </a:p>
        <a:p>
          <a:pPr marL="0" lvl="0" indent="0" algn="ctr" defTabSz="711200">
            <a:lnSpc>
              <a:spcPct val="100000"/>
            </a:lnSpc>
            <a:spcBef>
              <a:spcPct val="0"/>
            </a:spcBef>
            <a:spcAft>
              <a:spcPct val="35000"/>
            </a:spcAft>
            <a:buNone/>
          </a:pPr>
          <a:r>
            <a:rPr lang="en-US" sz="1600" kern="1200" dirty="0"/>
            <a:t>Annual program</a:t>
          </a:r>
        </a:p>
        <a:p>
          <a:pPr marL="0" lvl="0" indent="0" algn="ctr" defTabSz="711200">
            <a:lnSpc>
              <a:spcPct val="100000"/>
            </a:lnSpc>
            <a:spcBef>
              <a:spcPct val="0"/>
            </a:spcBef>
            <a:spcAft>
              <a:spcPct val="35000"/>
            </a:spcAft>
            <a:buNone/>
          </a:pPr>
          <a:endParaRPr lang="en-US" sz="1600" kern="1200" dirty="0"/>
        </a:p>
        <a:p>
          <a:pPr marL="0" lvl="0" indent="0" algn="ctr" defTabSz="711200">
            <a:lnSpc>
              <a:spcPct val="100000"/>
            </a:lnSpc>
            <a:spcBef>
              <a:spcPct val="0"/>
            </a:spcBef>
            <a:spcAft>
              <a:spcPct val="35000"/>
            </a:spcAft>
            <a:buNone/>
          </a:pPr>
          <a:r>
            <a:rPr lang="en-US" sz="1600" kern="1200" dirty="0"/>
            <a:t>Replaced Pre-Disaster Mitigation (PDM) in 2020</a:t>
          </a:r>
        </a:p>
      </dsp:txBody>
      <dsp:txXfrm rot="10800000">
        <a:off x="3513678" y="2256995"/>
        <a:ext cx="1817320" cy="2665359"/>
      </dsp:txXfrm>
    </dsp:sp>
    <dsp:sp modelId="{EFC9F694-A5A4-4704-B8C7-A1D24B452F3D}">
      <dsp:nvSpPr>
        <dsp:cNvPr id="0" name=""/>
        <dsp:cNvSpPr/>
      </dsp:nvSpPr>
      <dsp:spPr>
        <a:xfrm>
          <a:off x="6658542" y="289601"/>
          <a:ext cx="1936424" cy="16349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65716-84C9-43D9-8327-94FBED2B5751}">
      <dsp:nvSpPr>
        <dsp:cNvPr id="0" name=""/>
        <dsp:cNvSpPr/>
      </dsp:nvSpPr>
      <dsp:spPr>
        <a:xfrm rot="10800000">
          <a:off x="6658542" y="2256995"/>
          <a:ext cx="1936424" cy="272491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Nationally competitive</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Annual program</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Reducing losses to National Flood Insurance Policy Properties</a:t>
          </a:r>
        </a:p>
      </dsp:txBody>
      <dsp:txXfrm rot="10800000">
        <a:off x="6718094" y="2256995"/>
        <a:ext cx="1817320" cy="2665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FD884-FD5A-49F8-BB19-92F37493E807}">
      <dsp:nvSpPr>
        <dsp:cNvPr id="0" name=""/>
        <dsp:cNvSpPr/>
      </dsp:nvSpPr>
      <dsp:spPr>
        <a:xfrm>
          <a:off x="698959" y="2772"/>
          <a:ext cx="1435278" cy="1413339"/>
        </a:xfrm>
        <a:prstGeom prst="irregularSeal1">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Disaster or Emergency</a:t>
          </a:r>
        </a:p>
      </dsp:txBody>
      <dsp:txXfrm>
        <a:off x="1006414" y="416305"/>
        <a:ext cx="802360" cy="498398"/>
      </dsp:txXfrm>
    </dsp:sp>
    <dsp:sp modelId="{1B2B0642-8E81-4CAF-84BD-784432E50F36}">
      <dsp:nvSpPr>
        <dsp:cNvPr id="0" name=""/>
        <dsp:cNvSpPr/>
      </dsp:nvSpPr>
      <dsp:spPr>
        <a:xfrm>
          <a:off x="2260542" y="531467"/>
          <a:ext cx="304279" cy="35594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60542" y="602657"/>
        <a:ext cx="212995" cy="213569"/>
      </dsp:txXfrm>
    </dsp:sp>
    <dsp:sp modelId="{299942C4-79CE-4E8B-B80A-D3FD11ADABB0}">
      <dsp:nvSpPr>
        <dsp:cNvPr id="0" name=""/>
        <dsp:cNvSpPr/>
      </dsp:nvSpPr>
      <dsp:spPr>
        <a:xfrm>
          <a:off x="2708349" y="278858"/>
          <a:ext cx="1435278" cy="86116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Presidential Disaster Declaration</a:t>
          </a:r>
        </a:p>
      </dsp:txBody>
      <dsp:txXfrm>
        <a:off x="2733572" y="304081"/>
        <a:ext cx="1384832" cy="810721"/>
      </dsp:txXfrm>
    </dsp:sp>
    <dsp:sp modelId="{646F57F9-F439-4223-AB67-0CD01FF73897}">
      <dsp:nvSpPr>
        <dsp:cNvPr id="0" name=""/>
        <dsp:cNvSpPr/>
      </dsp:nvSpPr>
      <dsp:spPr>
        <a:xfrm rot="5400000">
          <a:off x="3200686" y="1374397"/>
          <a:ext cx="450604" cy="35594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319204" y="1327070"/>
        <a:ext cx="213569" cy="343819"/>
      </dsp:txXfrm>
    </dsp:sp>
    <dsp:sp modelId="{194914FE-9E7B-4F94-B08A-AAC742AF8CB2}">
      <dsp:nvSpPr>
        <dsp:cNvPr id="0" name=""/>
        <dsp:cNvSpPr/>
      </dsp:nvSpPr>
      <dsp:spPr>
        <a:xfrm>
          <a:off x="2708349" y="1990223"/>
          <a:ext cx="1435278" cy="861167"/>
        </a:xfrm>
        <a:prstGeom prst="roundRect">
          <a:avLst>
            <a:gd name="adj" fmla="val 1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HMGP Application Period: </a:t>
          </a:r>
        </a:p>
        <a:p>
          <a:pPr marL="0" lvl="0" indent="0" algn="ctr" defTabSz="533400">
            <a:lnSpc>
              <a:spcPct val="90000"/>
            </a:lnSpc>
            <a:spcBef>
              <a:spcPct val="0"/>
            </a:spcBef>
            <a:spcAft>
              <a:spcPct val="35000"/>
            </a:spcAft>
            <a:buNone/>
          </a:pPr>
          <a:r>
            <a:rPr lang="en-US" sz="1200" kern="1200" dirty="0"/>
            <a:t>1 year from Date of Declaration</a:t>
          </a:r>
        </a:p>
      </dsp:txBody>
      <dsp:txXfrm>
        <a:off x="2733572" y="2015446"/>
        <a:ext cx="1384832" cy="810721"/>
      </dsp:txXfrm>
    </dsp:sp>
    <dsp:sp modelId="{15D7EEF9-3815-4ED6-BFD0-928082E1F1F7}">
      <dsp:nvSpPr>
        <dsp:cNvPr id="0" name=""/>
        <dsp:cNvSpPr/>
      </dsp:nvSpPr>
      <dsp:spPr>
        <a:xfrm rot="10800000">
          <a:off x="2277766" y="2242832"/>
          <a:ext cx="304279" cy="35594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369050" y="2314022"/>
        <a:ext cx="212995" cy="213569"/>
      </dsp:txXfrm>
    </dsp:sp>
    <dsp:sp modelId="{D9A80AA6-57D4-4FC5-B9A0-2A7D87353B33}">
      <dsp:nvSpPr>
        <dsp:cNvPr id="0" name=""/>
        <dsp:cNvSpPr/>
      </dsp:nvSpPr>
      <dsp:spPr>
        <a:xfrm>
          <a:off x="698959" y="1990223"/>
          <a:ext cx="1435278" cy="861167"/>
        </a:xfrm>
        <a:prstGeom prst="roundRect">
          <a:avLst>
            <a:gd name="adj" fmla="val 1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HMGP Notice of Sub-Application Intent</a:t>
          </a:r>
        </a:p>
      </dsp:txBody>
      <dsp:txXfrm>
        <a:off x="724182" y="2015446"/>
        <a:ext cx="1384832" cy="810721"/>
      </dsp:txXfrm>
    </dsp:sp>
    <dsp:sp modelId="{F128ECBD-10A9-4319-A18A-2CD84AC49A62}">
      <dsp:nvSpPr>
        <dsp:cNvPr id="0" name=""/>
        <dsp:cNvSpPr/>
      </dsp:nvSpPr>
      <dsp:spPr>
        <a:xfrm rot="5400000">
          <a:off x="1264459" y="2951860"/>
          <a:ext cx="304279" cy="35594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1309814" y="2977695"/>
        <a:ext cx="213569" cy="212995"/>
      </dsp:txXfrm>
    </dsp:sp>
    <dsp:sp modelId="{BDB817BC-7D23-408F-B918-57A6365CD157}">
      <dsp:nvSpPr>
        <dsp:cNvPr id="0" name=""/>
        <dsp:cNvSpPr/>
      </dsp:nvSpPr>
      <dsp:spPr>
        <a:xfrm>
          <a:off x="698959" y="3425502"/>
          <a:ext cx="1435278" cy="861167"/>
        </a:xfrm>
        <a:prstGeom prst="roundRect">
          <a:avLst>
            <a:gd name="adj" fmla="val 1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HMGP </a:t>
          </a:r>
          <a:br>
            <a:rPr lang="en-US" sz="1200" kern="1200" dirty="0"/>
          </a:br>
          <a:r>
            <a:rPr lang="en-US" sz="1200" kern="1200" dirty="0"/>
            <a:t>Sub-Application Submission</a:t>
          </a:r>
        </a:p>
      </dsp:txBody>
      <dsp:txXfrm>
        <a:off x="724182" y="3450725"/>
        <a:ext cx="1384832" cy="810721"/>
      </dsp:txXfrm>
    </dsp:sp>
    <dsp:sp modelId="{1633BA31-AAD4-4AC3-9CB4-02241BCA5B5C}">
      <dsp:nvSpPr>
        <dsp:cNvPr id="0" name=""/>
        <dsp:cNvSpPr/>
      </dsp:nvSpPr>
      <dsp:spPr>
        <a:xfrm>
          <a:off x="2260542" y="3678111"/>
          <a:ext cx="304279" cy="35594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60542" y="3749301"/>
        <a:ext cx="212995" cy="213569"/>
      </dsp:txXfrm>
    </dsp:sp>
    <dsp:sp modelId="{87200913-21F1-46C3-9186-B755E7C8DA45}">
      <dsp:nvSpPr>
        <dsp:cNvPr id="0" name=""/>
        <dsp:cNvSpPr/>
      </dsp:nvSpPr>
      <dsp:spPr>
        <a:xfrm>
          <a:off x="2708349" y="3425502"/>
          <a:ext cx="1435278" cy="861167"/>
        </a:xfrm>
        <a:prstGeom prst="roundRect">
          <a:avLst>
            <a:gd name="adj" fmla="val 1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FEMA Review </a:t>
          </a:r>
          <a:br>
            <a:rPr lang="en-US" sz="1200" kern="1200" dirty="0"/>
          </a:br>
          <a:r>
            <a:rPr lang="en-US" sz="1200" kern="1200" dirty="0"/>
            <a:t>and RFI</a:t>
          </a:r>
        </a:p>
      </dsp:txBody>
      <dsp:txXfrm>
        <a:off x="2733572" y="3450725"/>
        <a:ext cx="1384832" cy="810721"/>
      </dsp:txXfrm>
    </dsp:sp>
    <dsp:sp modelId="{663AF49D-0BD1-42B0-A492-2ACBF9B87008}">
      <dsp:nvSpPr>
        <dsp:cNvPr id="0" name=""/>
        <dsp:cNvSpPr/>
      </dsp:nvSpPr>
      <dsp:spPr>
        <a:xfrm rot="5400000">
          <a:off x="3273849" y="4387138"/>
          <a:ext cx="304279" cy="35594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3319204" y="4412973"/>
        <a:ext cx="213569" cy="212995"/>
      </dsp:txXfrm>
    </dsp:sp>
    <dsp:sp modelId="{6D039DC4-0594-412B-85EF-F6D882B0E64B}">
      <dsp:nvSpPr>
        <dsp:cNvPr id="0" name=""/>
        <dsp:cNvSpPr/>
      </dsp:nvSpPr>
      <dsp:spPr>
        <a:xfrm>
          <a:off x="2708349" y="4860780"/>
          <a:ext cx="1435278" cy="861167"/>
        </a:xfrm>
        <a:prstGeom prst="roundRect">
          <a:avLst>
            <a:gd name="adj" fmla="val 10000"/>
          </a:avLst>
        </a:prstGeom>
        <a:solidFill>
          <a:srgbClr val="007A3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FEMA Award and DEMHS Sub-Award</a:t>
          </a:r>
        </a:p>
      </dsp:txBody>
      <dsp:txXfrm>
        <a:off x="2733572" y="4886003"/>
        <a:ext cx="1384832" cy="810721"/>
      </dsp:txXfrm>
    </dsp:sp>
    <dsp:sp modelId="{5D992392-A589-4D42-BB98-730B6BE42DB6}">
      <dsp:nvSpPr>
        <dsp:cNvPr id="0" name=""/>
        <dsp:cNvSpPr/>
      </dsp:nvSpPr>
      <dsp:spPr>
        <a:xfrm rot="10800000">
          <a:off x="2277766" y="5113390"/>
          <a:ext cx="304279" cy="355949"/>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2369050" y="5184580"/>
        <a:ext cx="212995" cy="213569"/>
      </dsp:txXfrm>
    </dsp:sp>
    <dsp:sp modelId="{19A44472-200C-4305-92FB-D3FDA6D294E9}">
      <dsp:nvSpPr>
        <dsp:cNvPr id="0" name=""/>
        <dsp:cNvSpPr/>
      </dsp:nvSpPr>
      <dsp:spPr>
        <a:xfrm>
          <a:off x="698959" y="4860780"/>
          <a:ext cx="1435278" cy="861167"/>
        </a:xfrm>
        <a:prstGeom prst="roundRect">
          <a:avLst>
            <a:gd name="adj" fmla="val 10000"/>
          </a:avLst>
        </a:prstGeom>
        <a:solidFill>
          <a:srgbClr val="007A3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Begin Period of Performance</a:t>
          </a:r>
        </a:p>
      </dsp:txBody>
      <dsp:txXfrm>
        <a:off x="724182" y="4886003"/>
        <a:ext cx="1384832" cy="81072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558780-0C2B-F5AF-2526-E0D4833AB7A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4ED517-FECC-2358-17EA-26588208902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3AE288C-2666-4320-A297-5CBA9950A17F}" type="datetimeFigureOut">
              <a:rPr lang="en-US" smtClean="0"/>
              <a:t>5/3/2023</a:t>
            </a:fld>
            <a:endParaRPr lang="en-US"/>
          </a:p>
        </p:txBody>
      </p:sp>
      <p:sp>
        <p:nvSpPr>
          <p:cNvPr id="4" name="Footer Placeholder 3">
            <a:extLst>
              <a:ext uri="{FF2B5EF4-FFF2-40B4-BE49-F238E27FC236}">
                <a16:creationId xmlns:a16="http://schemas.microsoft.com/office/drawing/2014/main" id="{5C59077B-8180-4BEE-31EF-DE894CC5928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022C7A-73EF-C199-895D-A0F7C6AFEC7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05EECD0-A90D-4A8D-8E2F-4D28355C32F4}" type="slidenum">
              <a:rPr lang="en-US" smtClean="0"/>
              <a:t>‹#›</a:t>
            </a:fld>
            <a:endParaRPr lang="en-US"/>
          </a:p>
        </p:txBody>
      </p:sp>
    </p:spTree>
    <p:extLst>
      <p:ext uri="{BB962C8B-B14F-4D97-AF65-F5344CB8AC3E}">
        <p14:creationId xmlns:p14="http://schemas.microsoft.com/office/powerpoint/2010/main" val="215042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1354AA-CE01-4D0D-A67B-E08BF24EDF82}" type="datetimeFigureOut">
              <a:rPr lang="en-US" smtClean="0"/>
              <a:t>5/1/2023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61159B-D685-4FAF-BC15-4C0B4BB58431}" type="slidenum">
              <a:rPr lang="en-US" smtClean="0"/>
              <a:t>‹#›</a:t>
            </a:fld>
            <a:endParaRPr lang="en-US" dirty="0"/>
          </a:p>
        </p:txBody>
      </p:sp>
    </p:spTree>
    <p:extLst>
      <p:ext uri="{BB962C8B-B14F-4D97-AF65-F5344CB8AC3E}">
        <p14:creationId xmlns:p14="http://schemas.microsoft.com/office/powerpoint/2010/main" val="181960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61159B-D685-4FAF-BC15-4C0B4BB58431}" type="slidenum">
              <a:rPr lang="en-US" smtClean="0"/>
              <a:t>1</a:t>
            </a:fld>
            <a:endParaRPr lang="en-US" dirty="0"/>
          </a:p>
        </p:txBody>
      </p:sp>
    </p:spTree>
    <p:extLst>
      <p:ext uri="{BB962C8B-B14F-4D97-AF65-F5344CB8AC3E}">
        <p14:creationId xmlns:p14="http://schemas.microsoft.com/office/powerpoint/2010/main" val="369181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programs under the HMA umbrella</a:t>
            </a:r>
          </a:p>
          <a:p>
            <a:endParaRPr lang="en-US" dirty="0"/>
          </a:p>
          <a:p>
            <a:r>
              <a:rPr lang="en-US" dirty="0"/>
              <a:t>Images</a:t>
            </a:r>
            <a:r>
              <a:rPr lang="en-US" baseline="0" dirty="0"/>
              <a:t> are some eligible activities under each grant (</a:t>
            </a:r>
            <a:r>
              <a:rPr lang="en-US" dirty="0"/>
              <a:t>BRIC</a:t>
            </a:r>
            <a:r>
              <a:rPr lang="en-US" baseline="0" dirty="0"/>
              <a:t> picture posted is a stormwater management retention pond in Ohio)</a:t>
            </a:r>
          </a:p>
          <a:p>
            <a:endParaRPr lang="en-US" baseline="0" dirty="0"/>
          </a:p>
          <a:p>
            <a:r>
              <a:rPr lang="en-US" baseline="0" dirty="0"/>
              <a:t>All programs follow 2015 HMA guidance</a:t>
            </a:r>
            <a:endParaRPr lang="en-US" dirty="0"/>
          </a:p>
        </p:txBody>
      </p:sp>
      <p:sp>
        <p:nvSpPr>
          <p:cNvPr id="4" name="Slide Number Placeholder 3"/>
          <p:cNvSpPr>
            <a:spLocks noGrp="1"/>
          </p:cNvSpPr>
          <p:nvPr>
            <p:ph type="sldNum" sz="quarter" idx="10"/>
          </p:nvPr>
        </p:nvSpPr>
        <p:spPr/>
        <p:txBody>
          <a:bodyPr/>
          <a:lstStyle/>
          <a:p>
            <a:fld id="{E361159B-D685-4FAF-BC15-4C0B4BB58431}" type="slidenum">
              <a:rPr lang="en-US" smtClean="0"/>
              <a:t>2</a:t>
            </a:fld>
            <a:endParaRPr lang="en-US" dirty="0"/>
          </a:p>
        </p:txBody>
      </p:sp>
    </p:spTree>
    <p:extLst>
      <p:ext uri="{BB962C8B-B14F-4D97-AF65-F5344CB8AC3E}">
        <p14:creationId xmlns:p14="http://schemas.microsoft.com/office/powerpoint/2010/main" val="43033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1159B-D685-4FAF-BC15-4C0B4BB58431}" type="slidenum">
              <a:rPr lang="en-US" smtClean="0"/>
              <a:t>3</a:t>
            </a:fld>
            <a:endParaRPr lang="en-US" dirty="0"/>
          </a:p>
        </p:txBody>
      </p:sp>
    </p:spTree>
    <p:extLst>
      <p:ext uri="{BB962C8B-B14F-4D97-AF65-F5344CB8AC3E}">
        <p14:creationId xmlns:p14="http://schemas.microsoft.com/office/powerpoint/2010/main" val="381505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1159B-D685-4FAF-BC15-4C0B4BB58431}" type="slidenum">
              <a:rPr lang="en-US" smtClean="0"/>
              <a:t>4</a:t>
            </a:fld>
            <a:endParaRPr lang="en-US" dirty="0"/>
          </a:p>
        </p:txBody>
      </p:sp>
    </p:spTree>
    <p:extLst>
      <p:ext uri="{BB962C8B-B14F-4D97-AF65-F5344CB8AC3E}">
        <p14:creationId xmlns:p14="http://schemas.microsoft.com/office/powerpoint/2010/main" val="232701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flowchart – don’t need to go over</a:t>
            </a:r>
            <a:r>
              <a:rPr lang="en-US" baseline="0" dirty="0"/>
              <a:t> the first bullet, it was covered in the previous slide</a:t>
            </a:r>
            <a:endParaRPr lang="en-US" dirty="0"/>
          </a:p>
        </p:txBody>
      </p:sp>
      <p:sp>
        <p:nvSpPr>
          <p:cNvPr id="4" name="Slide Number Placeholder 3"/>
          <p:cNvSpPr>
            <a:spLocks noGrp="1"/>
          </p:cNvSpPr>
          <p:nvPr>
            <p:ph type="sldNum" sz="quarter" idx="10"/>
          </p:nvPr>
        </p:nvSpPr>
        <p:spPr/>
        <p:txBody>
          <a:bodyPr/>
          <a:lstStyle/>
          <a:p>
            <a:fld id="{E361159B-D685-4FAF-BC15-4C0B4BB58431}" type="slidenum">
              <a:rPr lang="en-US" smtClean="0"/>
              <a:t>5</a:t>
            </a:fld>
            <a:endParaRPr lang="en-US" dirty="0"/>
          </a:p>
        </p:txBody>
      </p:sp>
    </p:spTree>
    <p:extLst>
      <p:ext uri="{BB962C8B-B14F-4D97-AF65-F5344CB8AC3E}">
        <p14:creationId xmlns:p14="http://schemas.microsoft.com/office/powerpoint/2010/main" val="247321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a:t>
            </a:r>
            <a:r>
              <a:rPr lang="en-US" baseline="0" dirty="0"/>
              <a:t> on mitigating NFIP-insured properties</a:t>
            </a:r>
            <a:endParaRPr lang="en-US" dirty="0"/>
          </a:p>
        </p:txBody>
      </p:sp>
      <p:sp>
        <p:nvSpPr>
          <p:cNvPr id="4" name="Slide Number Placeholder 3"/>
          <p:cNvSpPr>
            <a:spLocks noGrp="1"/>
          </p:cNvSpPr>
          <p:nvPr>
            <p:ph type="sldNum" sz="quarter" idx="10"/>
          </p:nvPr>
        </p:nvSpPr>
        <p:spPr/>
        <p:txBody>
          <a:bodyPr/>
          <a:lstStyle/>
          <a:p>
            <a:fld id="{E361159B-D685-4FAF-BC15-4C0B4BB58431}" type="slidenum">
              <a:rPr lang="en-US" smtClean="0"/>
              <a:t>6</a:t>
            </a:fld>
            <a:endParaRPr lang="en-US" dirty="0"/>
          </a:p>
        </p:txBody>
      </p:sp>
    </p:spTree>
    <p:extLst>
      <p:ext uri="{BB962C8B-B14F-4D97-AF65-F5344CB8AC3E}">
        <p14:creationId xmlns:p14="http://schemas.microsoft.com/office/powerpoint/2010/main" val="32319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more on the differences from PDM</a:t>
            </a:r>
          </a:p>
          <a:p>
            <a:r>
              <a:rPr lang="en-US" dirty="0"/>
              <a:t>Community</a:t>
            </a:r>
            <a:r>
              <a:rPr lang="en-US" baseline="0" dirty="0"/>
              <a:t> Lifeline alignment </a:t>
            </a:r>
            <a:endParaRPr lang="en-US" dirty="0"/>
          </a:p>
          <a:p>
            <a:endParaRPr lang="en-US" dirty="0"/>
          </a:p>
          <a:p>
            <a:r>
              <a:rPr lang="en-US" dirty="0"/>
              <a:t> Individuals, businesses, and non-profit organizations are not eligible to apply for HMA funds; however, an eligible Applicant or </a:t>
            </a:r>
            <a:r>
              <a:rPr lang="en-US" dirty="0" err="1"/>
              <a:t>subapplicant</a:t>
            </a:r>
            <a:r>
              <a:rPr lang="en-US" dirty="0"/>
              <a:t> may apply for funding on behalf of individuals, businesses, and nonprofit organizations</a:t>
            </a:r>
          </a:p>
          <a:p>
            <a:endParaRPr lang="en-US" dirty="0"/>
          </a:p>
          <a:p>
            <a:r>
              <a:rPr lang="en-US" dirty="0"/>
              <a:t>Under</a:t>
            </a:r>
            <a:r>
              <a:rPr lang="en-US" baseline="0" dirty="0"/>
              <a:t> BRIC, t</a:t>
            </a:r>
            <a:r>
              <a:rPr lang="en-US" dirty="0"/>
              <a:t>o be eligible – State must have received a major disaster declaration under the Stafford Act in the 7 years prior to the annual grant application period start date. </a:t>
            </a:r>
            <a:r>
              <a:rPr lang="en-US" dirty="0">
                <a:sym typeface="Wingdings" panose="05000000000000000000" pitchFamily="2" charset="2"/>
              </a:rPr>
              <a:t> this is every state in the nation so far</a:t>
            </a:r>
          </a:p>
          <a:p>
            <a:endParaRPr lang="en-US" dirty="0">
              <a:sym typeface="Wingdings" panose="05000000000000000000" pitchFamily="2" charset="2"/>
            </a:endParaRPr>
          </a:p>
          <a:p>
            <a:pPr marL="182880" indent="-182880">
              <a:lnSpc>
                <a:spcPct val="110000"/>
              </a:lnSpc>
              <a:buFont typeface="Arial" panose="020B0604020202020204" pitchFamily="34" charset="0"/>
              <a:buChar char="•"/>
            </a:pPr>
            <a:r>
              <a:rPr lang="en-US" sz="2400" dirty="0"/>
              <a:t>More Federal Funding for Mitigation and Resiliency </a:t>
            </a:r>
          </a:p>
          <a:p>
            <a:pPr marL="578358" lvl="1" indent="-285750">
              <a:lnSpc>
                <a:spcPct val="110000"/>
              </a:lnSpc>
              <a:buFont typeface="Wingdings" panose="05000000000000000000" pitchFamily="2" charset="2"/>
              <a:buChar char="Ø"/>
            </a:pPr>
            <a:r>
              <a:rPr lang="en-US" sz="2200" dirty="0"/>
              <a:t>BRIC is funded by a 6% earmark from federal post-disaster grant funding</a:t>
            </a:r>
          </a:p>
          <a:p>
            <a:pPr marL="578358" lvl="1" indent="-285750">
              <a:lnSpc>
                <a:spcPct val="110000"/>
              </a:lnSpc>
              <a:buFont typeface="Wingdings" panose="05000000000000000000" pitchFamily="2" charset="2"/>
              <a:buChar char="Ø"/>
            </a:pPr>
            <a:r>
              <a:rPr lang="en-US" sz="2200" dirty="0"/>
              <a:t>The funding “pots” are:</a:t>
            </a:r>
          </a:p>
          <a:p>
            <a:pPr marL="761238" lvl="2" indent="-285750">
              <a:lnSpc>
                <a:spcPct val="110000"/>
              </a:lnSpc>
              <a:buFont typeface="Wingdings" panose="05000000000000000000" pitchFamily="2" charset="2"/>
              <a:buChar char="§"/>
            </a:pPr>
            <a:r>
              <a:rPr lang="en-US" sz="1600" dirty="0"/>
              <a:t>State and Territory Allocation</a:t>
            </a:r>
          </a:p>
          <a:p>
            <a:pPr marL="761238" lvl="2" indent="-285750">
              <a:lnSpc>
                <a:spcPct val="110000"/>
              </a:lnSpc>
              <a:buFont typeface="Wingdings" panose="05000000000000000000" pitchFamily="2" charset="2"/>
              <a:buChar char="§"/>
            </a:pPr>
            <a:r>
              <a:rPr lang="en-US" sz="1600" dirty="0"/>
              <a:t>Tribal Set-Aside</a:t>
            </a:r>
          </a:p>
          <a:p>
            <a:pPr marL="761238" lvl="2" indent="-285750">
              <a:lnSpc>
                <a:spcPct val="110000"/>
              </a:lnSpc>
              <a:buFont typeface="Wingdings" panose="05000000000000000000" pitchFamily="2" charset="2"/>
              <a:buChar char="§"/>
            </a:pPr>
            <a:r>
              <a:rPr lang="en-US" sz="1600" dirty="0"/>
              <a:t>National Mitigation Project Competition</a:t>
            </a:r>
            <a:endParaRPr lang="en-US" dirty="0"/>
          </a:p>
          <a:p>
            <a:pPr marL="182880" indent="-182880">
              <a:lnSpc>
                <a:spcPct val="110000"/>
              </a:lnSpc>
              <a:buFont typeface="Arial" panose="020B0604020202020204" pitchFamily="34" charset="0"/>
              <a:buChar char="•"/>
            </a:pPr>
            <a:r>
              <a:rPr lang="en-US" sz="2400" dirty="0"/>
              <a:t>Project Types</a:t>
            </a:r>
          </a:p>
          <a:p>
            <a:pPr marL="635508" lvl="1" indent="-342900">
              <a:lnSpc>
                <a:spcPct val="110000"/>
              </a:lnSpc>
              <a:buFont typeface="Wingdings" panose="05000000000000000000" pitchFamily="2" charset="2"/>
              <a:buChar char="Ø"/>
            </a:pPr>
            <a:r>
              <a:rPr lang="en-US" sz="2200" dirty="0"/>
              <a:t>Eligible Activities under HMA Guide 2015 for PDM</a:t>
            </a:r>
          </a:p>
          <a:p>
            <a:pPr marL="635508" lvl="1" indent="-342900">
              <a:lnSpc>
                <a:spcPct val="110000"/>
              </a:lnSpc>
              <a:buFont typeface="Wingdings" panose="05000000000000000000" pitchFamily="2" charset="2"/>
              <a:buChar char="Ø"/>
            </a:pPr>
            <a:r>
              <a:rPr lang="en-US" sz="2200" dirty="0"/>
              <a:t>Additional eligible activity types</a:t>
            </a:r>
          </a:p>
          <a:p>
            <a:pPr marL="818822" lvl="5" indent="-285750">
              <a:lnSpc>
                <a:spcPct val="110000"/>
              </a:lnSpc>
              <a:buFont typeface="Wingdings" panose="05000000000000000000" pitchFamily="2" charset="2"/>
              <a:buChar char="§"/>
            </a:pPr>
            <a:r>
              <a:rPr lang="en-US" sz="1600" dirty="0"/>
              <a:t>Capability &amp; Capacity Building (C&amp;CB) Activities</a:t>
            </a:r>
          </a:p>
          <a:p>
            <a:pPr marL="182880" indent="-182880">
              <a:lnSpc>
                <a:spcPct val="110000"/>
              </a:lnSpc>
              <a:buFont typeface="Arial" panose="020B0604020202020204" pitchFamily="34" charset="0"/>
              <a:buChar char="•"/>
            </a:pPr>
            <a:r>
              <a:rPr lang="en-US" sz="2400" dirty="0"/>
              <a:t>Cost Share is 75% Federal, 25% Non-Federal</a:t>
            </a:r>
          </a:p>
          <a:p>
            <a:pPr marL="635508" lvl="1" indent="-342900">
              <a:lnSpc>
                <a:spcPct val="110000"/>
              </a:lnSpc>
              <a:buFont typeface="Wingdings" panose="05000000000000000000" pitchFamily="2" charset="2"/>
              <a:buChar char="Ø"/>
            </a:pPr>
            <a:r>
              <a:rPr lang="en-US" sz="2200" dirty="0"/>
              <a:t>Small impoverished communities are eligible for an increase in cost share up to 90 percent federal/10 percent non-federal.</a:t>
            </a:r>
          </a:p>
          <a:p>
            <a:endParaRPr lang="en-US" dirty="0"/>
          </a:p>
        </p:txBody>
      </p:sp>
      <p:sp>
        <p:nvSpPr>
          <p:cNvPr id="4" name="Slide Number Placeholder 3"/>
          <p:cNvSpPr>
            <a:spLocks noGrp="1"/>
          </p:cNvSpPr>
          <p:nvPr>
            <p:ph type="sldNum" sz="quarter" idx="10"/>
          </p:nvPr>
        </p:nvSpPr>
        <p:spPr/>
        <p:txBody>
          <a:bodyPr/>
          <a:lstStyle/>
          <a:p>
            <a:fld id="{E361159B-D685-4FAF-BC15-4C0B4BB58431}" type="slidenum">
              <a:rPr lang="en-US" smtClean="0"/>
              <a:t>7</a:t>
            </a:fld>
            <a:endParaRPr lang="en-US" dirty="0"/>
          </a:p>
        </p:txBody>
      </p:sp>
    </p:spTree>
    <p:extLst>
      <p:ext uri="{BB962C8B-B14F-4D97-AF65-F5344CB8AC3E}">
        <p14:creationId xmlns:p14="http://schemas.microsoft.com/office/powerpoint/2010/main" val="80905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61159B-D685-4FAF-BC15-4C0B4BB58431}" type="slidenum">
              <a:rPr lang="en-US" smtClean="0"/>
              <a:t>8</a:t>
            </a:fld>
            <a:endParaRPr lang="en-US" dirty="0"/>
          </a:p>
        </p:txBody>
      </p:sp>
    </p:spTree>
    <p:extLst>
      <p:ext uri="{BB962C8B-B14F-4D97-AF65-F5344CB8AC3E}">
        <p14:creationId xmlns:p14="http://schemas.microsoft.com/office/powerpoint/2010/main" val="1804866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047874"/>
            <a:ext cx="10058400" cy="2277237"/>
          </a:xfrm>
        </p:spPr>
        <p:txBody>
          <a:bodyPr anchor="b">
            <a:normAutofit/>
          </a:bodyPr>
          <a:lstStyle>
            <a:lvl1pPr algn="l">
              <a:lnSpc>
                <a:spcPct val="85000"/>
              </a:lnSpc>
              <a:defRPr sz="72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4861451" y="5634584"/>
            <a:ext cx="2472271" cy="365125"/>
          </a:xfrm>
          <a:prstGeom prst="rect">
            <a:avLst/>
          </a:prstGeom>
        </p:spPr>
        <p:txBody>
          <a:bodyPr/>
          <a:lstStyle>
            <a:lvl1pPr algn="ctr">
              <a:defRPr sz="1050">
                <a:solidFill>
                  <a:schemeClr val="tx1"/>
                </a:solidFill>
              </a:defRPr>
            </a:lvl1pPr>
          </a:lstStyle>
          <a:p>
            <a:fld id="{0992BAB7-C449-4C45-B61C-546C248A643B}" type="datetime1">
              <a:rPr lang="en-US" smtClean="0"/>
              <a:t>5/1/2023</a:t>
            </a:fld>
            <a:endParaRPr lang="en-US" dirty="0"/>
          </a:p>
        </p:txBody>
      </p:sp>
      <p:sp>
        <p:nvSpPr>
          <p:cNvPr id="5" name="Footer Placeholder 4"/>
          <p:cNvSpPr>
            <a:spLocks noGrp="1"/>
          </p:cNvSpPr>
          <p:nvPr>
            <p:ph type="ftr" sz="quarter" idx="11"/>
          </p:nvPr>
        </p:nvSpPr>
        <p:spPr>
          <a:xfrm>
            <a:off x="0" y="6333115"/>
            <a:ext cx="12192000" cy="524885"/>
          </a:xfrm>
          <a:prstGeom prst="rect">
            <a:avLst/>
          </a:prstGeom>
          <a:solidFill>
            <a:srgbClr val="0C2D83"/>
          </a:solidFill>
          <a:ln w="28575">
            <a:solidFill>
              <a:srgbClr val="FFD300"/>
            </a:solidFill>
          </a:ln>
        </p:spPr>
        <p:txBody>
          <a:bodyPr/>
          <a:lstStyle>
            <a:lvl1pPr algn="ctr">
              <a:defRPr>
                <a:solidFill>
                  <a:schemeClr val="bg1"/>
                </a:solidFill>
              </a:defRPr>
            </a:lvl1pPr>
          </a:lstStyle>
          <a:p>
            <a:r>
              <a:rPr lang="en-US" sz="1200" i="1" dirty="0">
                <a:latin typeface="Arial" panose="020B0604020202020204" pitchFamily="34" charset="0"/>
                <a:cs typeface="Arial" panose="020B0604020202020204" pitchFamily="34" charset="0"/>
              </a:rPr>
              <a:t>Connecticut Division of Emergency Management &amp; Homeland Security </a:t>
            </a:r>
            <a:br>
              <a:rPr lang="en-US" sz="1200" i="1" dirty="0">
                <a:latin typeface="Arial" panose="020B0604020202020204" pitchFamily="34" charset="0"/>
                <a:cs typeface="Arial" panose="020B0604020202020204" pitchFamily="34" charset="0"/>
              </a:rPr>
            </a:br>
            <a:r>
              <a:rPr lang="en-US" sz="1050" i="1" dirty="0">
                <a:latin typeface="Arial" panose="020B0604020202020204" pitchFamily="34" charset="0"/>
                <a:cs typeface="Arial" panose="020B0604020202020204" pitchFamily="34" charset="0"/>
              </a:rPr>
              <a:t>A Division of the Connecticut Department of Emergency Services and Public Protection</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31576"/>
            <a:ext cx="914400" cy="897016"/>
          </a:xfrm>
          <a:prstGeom prst="rect">
            <a:avLst/>
          </a:prstGeom>
        </p:spPr>
      </p:pic>
    </p:spTree>
    <p:extLst>
      <p:ext uri="{BB962C8B-B14F-4D97-AF65-F5344CB8AC3E}">
        <p14:creationId xmlns:p14="http://schemas.microsoft.com/office/powerpoint/2010/main" val="18984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0"/>
          </p:nvPr>
        </p:nvSpPr>
        <p:spPr/>
        <p:txBody>
          <a:bodyPr/>
          <a:lstStyle/>
          <a:p>
            <a:r>
              <a:rPr lang="en-US" sz="1200" i="1" dirty="0">
                <a:latin typeface="Arial" panose="020B0604020202020204" pitchFamily="34" charset="0"/>
                <a:cs typeface="Arial" panose="020B0604020202020204" pitchFamily="34" charset="0"/>
              </a:rPr>
              <a:t>Connecticut Division of Emergency Management &amp; Homeland Security </a:t>
            </a:r>
            <a:br>
              <a:rPr lang="en-US" sz="1200" i="1" dirty="0">
                <a:latin typeface="Arial" panose="020B0604020202020204" pitchFamily="34" charset="0"/>
                <a:cs typeface="Arial" panose="020B0604020202020204" pitchFamily="34" charset="0"/>
              </a:rPr>
            </a:br>
            <a:r>
              <a:rPr lang="en-US" sz="1050" i="1" dirty="0">
                <a:latin typeface="Arial" panose="020B0604020202020204" pitchFamily="34" charset="0"/>
                <a:cs typeface="Arial" panose="020B0604020202020204" pitchFamily="34" charset="0"/>
              </a:rPr>
              <a:t>A Division of the Connecticut Department of Emergency Services and Public Protection</a:t>
            </a:r>
          </a:p>
        </p:txBody>
      </p:sp>
    </p:spTree>
    <p:extLst>
      <p:ext uri="{BB962C8B-B14F-4D97-AF65-F5344CB8AC3E}">
        <p14:creationId xmlns:p14="http://schemas.microsoft.com/office/powerpoint/2010/main" val="215288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0" y="6459785"/>
            <a:ext cx="12192000" cy="398215"/>
          </a:xfrm>
          <a:prstGeom prst="rect">
            <a:avLst/>
          </a:prstGeom>
        </p:spPr>
        <p:txBody>
          <a:bodyPr/>
          <a:lstStyle>
            <a:lvl1pPr>
              <a:defRPr sz="1050"/>
            </a:lvl1pPr>
          </a:lstStyle>
          <a:p>
            <a:r>
              <a:rPr lang="en-US" sz="1200" i="1" dirty="0">
                <a:latin typeface="Arial" panose="020B0604020202020204" pitchFamily="34" charset="0"/>
                <a:cs typeface="Arial" panose="020B0604020202020204" pitchFamily="34" charset="0"/>
              </a:rPr>
              <a:t>Connecticut Division of Emergency Management &amp; Homeland Security </a:t>
            </a:r>
            <a:br>
              <a:rPr lang="en-US" sz="1200" i="1" dirty="0">
                <a:latin typeface="Arial" panose="020B0604020202020204" pitchFamily="34" charset="0"/>
                <a:cs typeface="Arial" panose="020B0604020202020204" pitchFamily="34" charset="0"/>
              </a:rPr>
            </a:br>
            <a:r>
              <a:rPr lang="en-US" sz="1050" i="1" dirty="0">
                <a:latin typeface="Arial" panose="020B0604020202020204" pitchFamily="34" charset="0"/>
                <a:cs typeface="Arial" panose="020B0604020202020204" pitchFamily="34" charset="0"/>
              </a:rPr>
              <a:t>A Division of the Connecticut Department of Emergency Services and Public Protection</a:t>
            </a:r>
          </a:p>
        </p:txBody>
      </p:sp>
    </p:spTree>
    <p:extLst>
      <p:ext uri="{BB962C8B-B14F-4D97-AF65-F5344CB8AC3E}">
        <p14:creationId xmlns:p14="http://schemas.microsoft.com/office/powerpoint/2010/main" val="3845884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0" y="6459785"/>
            <a:ext cx="12191999" cy="398215"/>
          </a:xfrm>
          <a:prstGeom prst="rect">
            <a:avLst/>
          </a:prstGeom>
        </p:spPr>
        <p:txBody>
          <a:bodyPr/>
          <a:lstStyle/>
          <a:p>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Connecticut Division of Emergency Management &amp; Homeland Security  A Division of the Connecticut Department of Emergency Services and Public Protection</a:t>
            </a:r>
            <a:endParaRPr lang="en-US" dirty="0"/>
          </a:p>
        </p:txBody>
      </p:sp>
    </p:spTree>
    <p:extLst>
      <p:ext uri="{BB962C8B-B14F-4D97-AF65-F5344CB8AC3E}">
        <p14:creationId xmlns:p14="http://schemas.microsoft.com/office/powerpoint/2010/main" val="916689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alphaModFix amt="5000"/>
            <a:lum/>
            <a:extLst>
              <a:ext uri="{28A0092B-C50C-407E-A947-70E740481C1C}">
                <a14:useLocalDpi xmlns:a14="http://schemas.microsoft.com/office/drawing/2010/main" val="0"/>
              </a:ext>
            </a:extLst>
          </a:blip>
          <a:srcRect/>
          <a:stretch>
            <a:fillRect l="57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3"/>
          </p:nvPr>
        </p:nvSpPr>
        <p:spPr>
          <a:xfrm>
            <a:off x="0" y="6333115"/>
            <a:ext cx="12192000" cy="524885"/>
          </a:xfrm>
          <a:prstGeom prst="rect">
            <a:avLst/>
          </a:prstGeom>
          <a:solidFill>
            <a:srgbClr val="0C2D83"/>
          </a:solidFill>
          <a:ln w="28575">
            <a:solidFill>
              <a:srgbClr val="FFD300"/>
            </a:solidFill>
          </a:ln>
        </p:spPr>
        <p:txBody>
          <a:bodyPr/>
          <a:lstStyle>
            <a:lvl1pPr algn="ctr">
              <a:defRPr>
                <a:solidFill>
                  <a:schemeClr val="bg1"/>
                </a:solidFill>
              </a:defRPr>
            </a:lvl1pPr>
          </a:lstStyle>
          <a:p>
            <a:r>
              <a:rPr lang="en-US" sz="1200" i="1" dirty="0">
                <a:latin typeface="Arial" panose="020B0604020202020204" pitchFamily="34" charset="0"/>
                <a:cs typeface="Arial" panose="020B0604020202020204" pitchFamily="34" charset="0"/>
              </a:rPr>
              <a:t>Connecticut Division of Emergency Management &amp; Homeland Security </a:t>
            </a:r>
            <a:br>
              <a:rPr lang="en-US" sz="1200" i="1" dirty="0">
                <a:latin typeface="Arial" panose="020B0604020202020204" pitchFamily="34" charset="0"/>
                <a:cs typeface="Arial" panose="020B0604020202020204" pitchFamily="34" charset="0"/>
              </a:rPr>
            </a:br>
            <a:r>
              <a:rPr lang="en-US" sz="1050" i="1" dirty="0">
                <a:latin typeface="Arial" panose="020B0604020202020204" pitchFamily="34" charset="0"/>
                <a:cs typeface="Arial" panose="020B0604020202020204" pitchFamily="34" charset="0"/>
              </a:rPr>
              <a:t>A Division of the Connecticut Department of Emergency Services and Public Protection</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1576"/>
            <a:ext cx="914400" cy="897016"/>
          </a:xfrm>
          <a:prstGeom prst="rect">
            <a:avLst/>
          </a:prstGeom>
        </p:spPr>
      </p:pic>
    </p:spTree>
    <p:extLst>
      <p:ext uri="{BB962C8B-B14F-4D97-AF65-F5344CB8AC3E}">
        <p14:creationId xmlns:p14="http://schemas.microsoft.com/office/powerpoint/2010/main" val="23127405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9" r:id="rId3"/>
    <p:sldLayoutId id="2147483700" r:id="rId4"/>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DEMHS.HMGP@ct.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4FEC-B6B5-AC71-C5FB-2AF5A547F754}"/>
              </a:ext>
            </a:extLst>
          </p:cNvPr>
          <p:cNvSpPr>
            <a:spLocks noGrp="1"/>
          </p:cNvSpPr>
          <p:nvPr>
            <p:ph type="ctrTitle"/>
          </p:nvPr>
        </p:nvSpPr>
        <p:spPr>
          <a:xfrm>
            <a:off x="1100051" y="1151763"/>
            <a:ext cx="10058400" cy="2277237"/>
          </a:xfrm>
        </p:spPr>
        <p:txBody>
          <a:bodyPr/>
          <a:lstStyle/>
          <a:p>
            <a:r>
              <a:rPr lang="en-US" dirty="0"/>
              <a:t>FEMA Hazard Mitigation Assistance Programs </a:t>
            </a:r>
          </a:p>
        </p:txBody>
      </p:sp>
      <p:sp>
        <p:nvSpPr>
          <p:cNvPr id="3" name="Subtitle 2">
            <a:extLst>
              <a:ext uri="{FF2B5EF4-FFF2-40B4-BE49-F238E27FC236}">
                <a16:creationId xmlns:a16="http://schemas.microsoft.com/office/drawing/2014/main" id="{F1083F70-37D4-AA09-DD49-9493C6495003}"/>
              </a:ext>
            </a:extLst>
          </p:cNvPr>
          <p:cNvSpPr>
            <a:spLocks noGrp="1"/>
          </p:cNvSpPr>
          <p:nvPr>
            <p:ph type="subTitle" idx="1"/>
          </p:nvPr>
        </p:nvSpPr>
        <p:spPr>
          <a:xfrm>
            <a:off x="1100051" y="3692324"/>
            <a:ext cx="10058400" cy="1906297"/>
          </a:xfrm>
        </p:spPr>
        <p:txBody>
          <a:bodyPr>
            <a:normAutofit/>
          </a:bodyPr>
          <a:lstStyle/>
          <a:p>
            <a:r>
              <a:rPr lang="en-US" sz="2200" dirty="0"/>
              <a:t>Division of Emergency Management and Homeland Security</a:t>
            </a:r>
          </a:p>
          <a:p>
            <a:r>
              <a:rPr lang="en-US" sz="2200" i="1" cap="none" dirty="0"/>
              <a:t>Danielle Moyer – EMPS, Hazard Mitigation Unit</a:t>
            </a:r>
          </a:p>
          <a:p>
            <a:endParaRPr lang="en-US" dirty="0"/>
          </a:p>
        </p:txBody>
      </p:sp>
      <p:pic>
        <p:nvPicPr>
          <p:cNvPr id="5" name="Picture 4">
            <a:extLst>
              <a:ext uri="{FF2B5EF4-FFF2-40B4-BE49-F238E27FC236}">
                <a16:creationId xmlns:a16="http://schemas.microsoft.com/office/drawing/2014/main" id="{3A238A6D-A59F-3739-FF88-5666B79F603B}"/>
              </a:ext>
            </a:extLst>
          </p:cNvPr>
          <p:cNvPicPr>
            <a:picLocks noChangeAspect="1"/>
          </p:cNvPicPr>
          <p:nvPr/>
        </p:nvPicPr>
        <p:blipFill>
          <a:blip r:embed="rId3"/>
          <a:stretch>
            <a:fillRect/>
          </a:stretch>
        </p:blipFill>
        <p:spPr>
          <a:xfrm>
            <a:off x="982071" y="5910454"/>
            <a:ext cx="944962" cy="938865"/>
          </a:xfrm>
          <a:prstGeom prst="rect">
            <a:avLst/>
          </a:prstGeom>
        </p:spPr>
      </p:pic>
    </p:spTree>
    <p:extLst>
      <p:ext uri="{BB962C8B-B14F-4D97-AF65-F5344CB8AC3E}">
        <p14:creationId xmlns:p14="http://schemas.microsoft.com/office/powerpoint/2010/main" val="382589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139739"/>
            <a:ext cx="10058400" cy="1450757"/>
          </a:xfrm>
        </p:spPr>
        <p:txBody>
          <a:bodyPr/>
          <a:lstStyle/>
          <a:p>
            <a:r>
              <a:rPr lang="en-US" dirty="0"/>
              <a:t>FEMA Hazard Mitigation Assistance Programs</a:t>
            </a:r>
          </a:p>
        </p:txBody>
      </p:sp>
      <p:sp>
        <p:nvSpPr>
          <p:cNvPr id="5" name="TextBox 4"/>
          <p:cNvSpPr txBox="1"/>
          <p:nvPr/>
        </p:nvSpPr>
        <p:spPr>
          <a:xfrm>
            <a:off x="9758912" y="2558521"/>
            <a:ext cx="2509365" cy="2475369"/>
          </a:xfrm>
          <a:prstGeom prst="star24">
            <a:avLst/>
          </a:prstGeom>
          <a:solidFill>
            <a:srgbClr val="002060"/>
          </a:solidFill>
          <a:effectLst>
            <a:outerShdw blurRad="76200" dir="13500000" sy="23000" kx="1200000" algn="br" rotWithShape="0">
              <a:prstClr val="black">
                <a:alpha val="20000"/>
              </a:prstClr>
            </a:outerShdw>
          </a:effectLst>
        </p:spPr>
        <p:txBody>
          <a:bodyPr wrap="square" rtlCol="0" anchor="ctr">
            <a:spAutoFit/>
          </a:bodyPr>
          <a:lstStyle/>
          <a:p>
            <a:pPr algn="ctr"/>
            <a:r>
              <a:rPr lang="en-US" sz="1000" b="1" i="1" dirty="0">
                <a:solidFill>
                  <a:schemeClr val="bg1"/>
                </a:solidFill>
              </a:rPr>
              <a:t>All programs continue to follow project eligibility and programmatic policies in the </a:t>
            </a:r>
            <a:br>
              <a:rPr lang="en-US" sz="1000" b="1" i="1" dirty="0">
                <a:solidFill>
                  <a:schemeClr val="bg1"/>
                </a:solidFill>
              </a:rPr>
            </a:br>
            <a:r>
              <a:rPr lang="en-US" sz="1000" b="1" i="1" dirty="0">
                <a:solidFill>
                  <a:schemeClr val="bg1"/>
                </a:solidFill>
              </a:rPr>
              <a:t>2023 Hazard Mitigation Assistance Guide</a:t>
            </a:r>
          </a:p>
        </p:txBody>
      </p:sp>
      <p:graphicFrame>
        <p:nvGraphicFramePr>
          <p:cNvPr id="4" name="Diagram 3"/>
          <p:cNvGraphicFramePr/>
          <p:nvPr>
            <p:extLst>
              <p:ext uri="{D42A27DB-BD31-4B8C-83A1-F6EECF244321}">
                <p14:modId xmlns:p14="http://schemas.microsoft.com/office/powerpoint/2010/main" val="2832570162"/>
              </p:ext>
            </p:extLst>
          </p:nvPr>
        </p:nvGraphicFramePr>
        <p:xfrm>
          <a:off x="925829" y="1737360"/>
          <a:ext cx="8863307" cy="4954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35323" y="1693400"/>
            <a:ext cx="1828800" cy="369332"/>
          </a:xfrm>
          <a:prstGeom prst="rect">
            <a:avLst/>
          </a:prstGeom>
          <a:noFill/>
        </p:spPr>
        <p:txBody>
          <a:bodyPr wrap="square" rtlCol="0">
            <a:spAutoFit/>
          </a:bodyPr>
          <a:lstStyle/>
          <a:p>
            <a:pPr algn="ctr"/>
            <a:r>
              <a:rPr lang="en-US" dirty="0"/>
              <a:t>HMGP</a:t>
            </a:r>
          </a:p>
        </p:txBody>
      </p:sp>
      <p:sp>
        <p:nvSpPr>
          <p:cNvPr id="8" name="TextBox 7"/>
          <p:cNvSpPr txBox="1"/>
          <p:nvPr/>
        </p:nvSpPr>
        <p:spPr>
          <a:xfrm>
            <a:off x="4075429" y="1693400"/>
            <a:ext cx="2550743" cy="369332"/>
          </a:xfrm>
          <a:prstGeom prst="rect">
            <a:avLst/>
          </a:prstGeom>
          <a:noFill/>
        </p:spPr>
        <p:txBody>
          <a:bodyPr wrap="square" rtlCol="0">
            <a:spAutoFit/>
          </a:bodyPr>
          <a:lstStyle/>
          <a:p>
            <a:pPr algn="ctr"/>
            <a:r>
              <a:rPr lang="en-US" dirty="0"/>
              <a:t>BRIC</a:t>
            </a:r>
          </a:p>
        </p:txBody>
      </p:sp>
      <p:sp>
        <p:nvSpPr>
          <p:cNvPr id="9" name="TextBox 8"/>
          <p:cNvSpPr txBox="1"/>
          <p:nvPr/>
        </p:nvSpPr>
        <p:spPr>
          <a:xfrm>
            <a:off x="7608315" y="1693400"/>
            <a:ext cx="1828800" cy="369332"/>
          </a:xfrm>
          <a:prstGeom prst="rect">
            <a:avLst/>
          </a:prstGeom>
          <a:noFill/>
        </p:spPr>
        <p:txBody>
          <a:bodyPr wrap="square" rtlCol="0">
            <a:spAutoFit/>
          </a:bodyPr>
          <a:lstStyle/>
          <a:p>
            <a:pPr algn="ctr"/>
            <a:r>
              <a:rPr lang="en-US" dirty="0"/>
              <a:t>FMA</a:t>
            </a:r>
          </a:p>
        </p:txBody>
      </p:sp>
      <p:sp>
        <p:nvSpPr>
          <p:cNvPr id="10" name="TextBox 9"/>
          <p:cNvSpPr txBox="1"/>
          <p:nvPr/>
        </p:nvSpPr>
        <p:spPr>
          <a:xfrm>
            <a:off x="1247627" y="3613437"/>
            <a:ext cx="1828800" cy="430887"/>
          </a:xfrm>
          <a:prstGeom prst="rect">
            <a:avLst/>
          </a:prstGeom>
          <a:noFill/>
        </p:spPr>
        <p:txBody>
          <a:bodyPr wrap="square" rtlCol="0">
            <a:spAutoFit/>
          </a:bodyPr>
          <a:lstStyle/>
          <a:p>
            <a:pPr algn="ctr"/>
            <a:r>
              <a:rPr lang="en-US" sz="1100" i="1" dirty="0"/>
              <a:t>Home Acquisitions</a:t>
            </a:r>
          </a:p>
          <a:p>
            <a:pPr algn="ctr"/>
            <a:r>
              <a:rPr lang="en-US" sz="1100" i="1" dirty="0"/>
              <a:t>(pictured, Westport)</a:t>
            </a:r>
          </a:p>
        </p:txBody>
      </p:sp>
      <p:sp>
        <p:nvSpPr>
          <p:cNvPr id="11" name="TextBox 10"/>
          <p:cNvSpPr txBox="1"/>
          <p:nvPr/>
        </p:nvSpPr>
        <p:spPr>
          <a:xfrm>
            <a:off x="7643483" y="3624641"/>
            <a:ext cx="1828800" cy="430887"/>
          </a:xfrm>
          <a:prstGeom prst="rect">
            <a:avLst/>
          </a:prstGeom>
          <a:noFill/>
        </p:spPr>
        <p:txBody>
          <a:bodyPr wrap="square" rtlCol="0">
            <a:spAutoFit/>
          </a:bodyPr>
          <a:lstStyle/>
          <a:p>
            <a:pPr algn="ctr"/>
            <a:r>
              <a:rPr lang="en-US" sz="1100" i="1" dirty="0"/>
              <a:t>Home Elevation</a:t>
            </a:r>
          </a:p>
          <a:p>
            <a:pPr algn="ctr"/>
            <a:r>
              <a:rPr lang="en-US" sz="1100" i="1" dirty="0"/>
              <a:t>(pictured, Milford</a:t>
            </a:r>
          </a:p>
        </p:txBody>
      </p:sp>
      <p:sp>
        <p:nvSpPr>
          <p:cNvPr id="12" name="TextBox 11"/>
          <p:cNvSpPr txBox="1"/>
          <p:nvPr/>
        </p:nvSpPr>
        <p:spPr>
          <a:xfrm>
            <a:off x="3327888" y="3673096"/>
            <a:ext cx="2008678" cy="253916"/>
          </a:xfrm>
          <a:prstGeom prst="rect">
            <a:avLst/>
          </a:prstGeom>
          <a:noFill/>
        </p:spPr>
        <p:txBody>
          <a:bodyPr wrap="square" rtlCol="0">
            <a:spAutoFit/>
          </a:bodyPr>
          <a:lstStyle/>
          <a:p>
            <a:pPr algn="ctr"/>
            <a:r>
              <a:rPr lang="en-US" sz="1050" i="1" dirty="0"/>
              <a:t>Infrastructure Projects </a:t>
            </a:r>
          </a:p>
        </p:txBody>
      </p:sp>
      <p:sp>
        <p:nvSpPr>
          <p:cNvPr id="15" name="TextBox 14"/>
          <p:cNvSpPr txBox="1"/>
          <p:nvPr/>
        </p:nvSpPr>
        <p:spPr>
          <a:xfrm>
            <a:off x="5348175" y="3631531"/>
            <a:ext cx="2173643" cy="415498"/>
          </a:xfrm>
          <a:prstGeom prst="rect">
            <a:avLst/>
          </a:prstGeom>
          <a:noFill/>
        </p:spPr>
        <p:txBody>
          <a:bodyPr wrap="square" rtlCol="0">
            <a:spAutoFit/>
          </a:bodyPr>
          <a:lstStyle/>
          <a:p>
            <a:pPr algn="ctr"/>
            <a:r>
              <a:rPr lang="en-US" sz="1050" i="1" dirty="0"/>
              <a:t>Community and Capacity </a:t>
            </a:r>
            <a:br>
              <a:rPr lang="en-US" sz="1050" i="1" dirty="0"/>
            </a:br>
            <a:r>
              <a:rPr lang="en-US" sz="1050" i="1" dirty="0"/>
              <a:t>Building Activities</a:t>
            </a:r>
          </a:p>
        </p:txBody>
      </p:sp>
    </p:spTree>
    <p:extLst>
      <p:ext uri="{BB962C8B-B14F-4D97-AF65-F5344CB8AC3E}">
        <p14:creationId xmlns:p14="http://schemas.microsoft.com/office/powerpoint/2010/main" val="227039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9" y="155982"/>
            <a:ext cx="10058400" cy="789093"/>
          </a:xfrm>
        </p:spPr>
        <p:txBody>
          <a:bodyPr>
            <a:normAutofit/>
          </a:bodyPr>
          <a:lstStyle/>
          <a:p>
            <a:r>
              <a:rPr lang="en-US" dirty="0"/>
              <a:t>Eligible Mitigation Activities</a:t>
            </a:r>
          </a:p>
        </p:txBody>
      </p:sp>
      <p:sp>
        <p:nvSpPr>
          <p:cNvPr id="3" name="Content Placeholder 2"/>
          <p:cNvSpPr>
            <a:spLocks noGrp="1"/>
          </p:cNvSpPr>
          <p:nvPr>
            <p:ph sz="half" idx="1"/>
          </p:nvPr>
        </p:nvSpPr>
        <p:spPr>
          <a:xfrm>
            <a:off x="1097279" y="1321723"/>
            <a:ext cx="4937760" cy="5270269"/>
          </a:xfrm>
        </p:spPr>
        <p:txBody>
          <a:bodyPr>
            <a:normAutofit fontScale="92500"/>
          </a:bodyPr>
          <a:lstStyle/>
          <a:p>
            <a:pPr marL="182880" indent="-182880">
              <a:lnSpc>
                <a:spcPct val="120000"/>
              </a:lnSpc>
              <a:buFont typeface="Arial" panose="020B0604020202020204" pitchFamily="34" charset="0"/>
              <a:buChar char="•"/>
            </a:pPr>
            <a:r>
              <a:rPr lang="en-US" dirty="0"/>
              <a:t>Eligible mitigation activities as listed in the 2023 HMA Guide</a:t>
            </a:r>
          </a:p>
          <a:p>
            <a:pPr lvl="1">
              <a:buFont typeface="Wingdings" panose="05000000000000000000" pitchFamily="2" charset="2"/>
              <a:buChar char="Ø"/>
            </a:pPr>
            <a:r>
              <a:rPr lang="en-US" sz="1600" i="1" dirty="0"/>
              <a:t>Eligible activities under PDM are eligible under BRIC</a:t>
            </a:r>
          </a:p>
          <a:p>
            <a:pPr indent="-182880">
              <a:buFont typeface="Arial" panose="020B0604020202020204" pitchFamily="34" charset="0"/>
              <a:buChar char="•"/>
            </a:pPr>
            <a:r>
              <a:rPr lang="en-US" dirty="0"/>
              <a:t>Construction Mitigation Projects </a:t>
            </a:r>
          </a:p>
          <a:p>
            <a:pPr lvl="1">
              <a:buFont typeface="Wingdings" panose="05000000000000000000" pitchFamily="2" charset="2"/>
              <a:buChar char="Ø"/>
            </a:pPr>
            <a:r>
              <a:rPr lang="en-US" dirty="0"/>
              <a:t>Culverts and Drainage Projects</a:t>
            </a:r>
          </a:p>
          <a:p>
            <a:pPr lvl="1">
              <a:buFont typeface="Wingdings" panose="05000000000000000000" pitchFamily="2" charset="2"/>
              <a:buChar char="Ø"/>
            </a:pPr>
            <a:r>
              <a:rPr lang="en-US" dirty="0"/>
              <a:t>Generators for Critical Facilities</a:t>
            </a:r>
          </a:p>
          <a:p>
            <a:pPr lvl="1">
              <a:buFont typeface="Wingdings" panose="05000000000000000000" pitchFamily="2" charset="2"/>
              <a:buChar char="Ø"/>
            </a:pPr>
            <a:r>
              <a:rPr lang="en-US" dirty="0"/>
              <a:t>Property Elevation/Acquisition</a:t>
            </a:r>
          </a:p>
          <a:p>
            <a:pPr lvl="1">
              <a:buFont typeface="Wingdings" panose="05000000000000000000" pitchFamily="2" charset="2"/>
              <a:buChar char="Ø"/>
            </a:pPr>
            <a:r>
              <a:rPr lang="en-US" dirty="0"/>
              <a:t>Dry Floodproofing</a:t>
            </a:r>
          </a:p>
          <a:p>
            <a:pPr lvl="1">
              <a:buFont typeface="Wingdings" panose="05000000000000000000" pitchFamily="2" charset="2"/>
              <a:buChar char="Ø"/>
            </a:pPr>
            <a:r>
              <a:rPr lang="en-US" dirty="0"/>
              <a:t>Localized Flood Risk Reduction such as Seawall Upgrades</a:t>
            </a:r>
          </a:p>
          <a:p>
            <a:pPr lvl="1">
              <a:buFont typeface="Wingdings" panose="05000000000000000000" pitchFamily="2" charset="2"/>
              <a:buChar char="Ø"/>
            </a:pPr>
            <a:r>
              <a:rPr lang="en-US" dirty="0"/>
              <a:t>Mitigation Reconstruction</a:t>
            </a:r>
          </a:p>
          <a:p>
            <a:pPr indent="-182880">
              <a:buFont typeface="Arial" panose="020B0604020202020204" pitchFamily="34" charset="0"/>
              <a:buChar char="•"/>
            </a:pPr>
            <a:r>
              <a:rPr lang="en-US" dirty="0"/>
              <a:t>Hazard Mitigation Planning</a:t>
            </a:r>
          </a:p>
          <a:p>
            <a:pPr marL="182880" indent="-182880">
              <a:buFont typeface="Arial" panose="020B0604020202020204" pitchFamily="34" charset="0"/>
              <a:buChar char="•"/>
            </a:pPr>
            <a:r>
              <a:rPr lang="en-US" dirty="0"/>
              <a:t>Community and Capacity Building Activities</a:t>
            </a:r>
          </a:p>
          <a:p>
            <a:pPr lvl="1">
              <a:buFont typeface="Wingdings" panose="05000000000000000000" pitchFamily="2" charset="2"/>
              <a:buChar char="Ø"/>
            </a:pPr>
            <a:r>
              <a:rPr lang="en-US" sz="1600" i="1" dirty="0"/>
              <a:t>New under BRIC and FMA (2020)</a:t>
            </a:r>
          </a:p>
          <a:p>
            <a:pPr indent="-182880">
              <a:buFont typeface="Arial" panose="020B0604020202020204" pitchFamily="34" charset="0"/>
              <a:buChar char="•"/>
            </a:pPr>
            <a:r>
              <a:rPr lang="en-US" dirty="0"/>
              <a:t>Management Costs</a:t>
            </a:r>
          </a:p>
          <a:p>
            <a:endParaRPr lang="en-US" dirty="0"/>
          </a:p>
        </p:txBody>
      </p:sp>
      <p:pic>
        <p:nvPicPr>
          <p:cNvPr id="10" name="Content Placeholder 9">
            <a:extLst>
              <a:ext uri="{FF2B5EF4-FFF2-40B4-BE49-F238E27FC236}">
                <a16:creationId xmlns:a16="http://schemas.microsoft.com/office/drawing/2014/main" id="{15AFCC69-A651-8A27-5477-3F8BD5A88854}"/>
              </a:ext>
            </a:extLst>
          </p:cNvPr>
          <p:cNvPicPr>
            <a:picLocks noGrp="1" noChangeAspect="1"/>
          </p:cNvPicPr>
          <p:nvPr>
            <p:ph sz="half" idx="2"/>
          </p:nvPr>
        </p:nvPicPr>
        <p:blipFill>
          <a:blip r:embed="rId3"/>
          <a:stretch>
            <a:fillRect/>
          </a:stretch>
        </p:blipFill>
        <p:spPr>
          <a:xfrm>
            <a:off x="7379751" y="829919"/>
            <a:ext cx="4021312" cy="6028081"/>
          </a:xfrm>
        </p:spPr>
      </p:pic>
    </p:spTree>
    <p:extLst>
      <p:ext uri="{BB962C8B-B14F-4D97-AF65-F5344CB8AC3E}">
        <p14:creationId xmlns:p14="http://schemas.microsoft.com/office/powerpoint/2010/main" val="263920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F19D4E-A2C2-2AAA-D46A-D55C87D7C254}"/>
              </a:ext>
            </a:extLst>
          </p:cNvPr>
          <p:cNvPicPr>
            <a:picLocks noChangeAspect="1"/>
          </p:cNvPicPr>
          <p:nvPr/>
        </p:nvPicPr>
        <p:blipFill>
          <a:blip r:embed="rId3"/>
          <a:stretch>
            <a:fillRect/>
          </a:stretch>
        </p:blipFill>
        <p:spPr>
          <a:xfrm>
            <a:off x="7426674" y="4210951"/>
            <a:ext cx="2114020" cy="2153627"/>
          </a:xfrm>
          <a:prstGeom prst="rect">
            <a:avLst/>
          </a:prstGeom>
        </p:spPr>
      </p:pic>
      <p:sp>
        <p:nvSpPr>
          <p:cNvPr id="5" name="Title 4"/>
          <p:cNvSpPr>
            <a:spLocks noGrp="1"/>
          </p:cNvSpPr>
          <p:nvPr>
            <p:ph type="title"/>
          </p:nvPr>
        </p:nvSpPr>
        <p:spPr>
          <a:xfrm>
            <a:off x="163149" y="86675"/>
            <a:ext cx="10058400" cy="1450757"/>
          </a:xfrm>
        </p:spPr>
        <p:txBody>
          <a:bodyPr/>
          <a:lstStyle/>
          <a:p>
            <a:r>
              <a:rPr lang="en-US" dirty="0"/>
              <a:t>Common Mitigation </a:t>
            </a:r>
            <a:br>
              <a:rPr lang="en-US" dirty="0"/>
            </a:br>
            <a:r>
              <a:rPr lang="en-US" dirty="0"/>
              <a:t>Activities in Connecticut</a:t>
            </a:r>
          </a:p>
        </p:txBody>
      </p:sp>
      <p:sp>
        <p:nvSpPr>
          <p:cNvPr id="6" name="Content Placeholder 5"/>
          <p:cNvSpPr>
            <a:spLocks noGrp="1"/>
          </p:cNvSpPr>
          <p:nvPr>
            <p:ph sz="half" idx="1"/>
          </p:nvPr>
        </p:nvSpPr>
        <p:spPr>
          <a:xfrm>
            <a:off x="223565" y="1629564"/>
            <a:ext cx="4095070" cy="3040569"/>
          </a:xfrm>
        </p:spPr>
        <p:txBody>
          <a:bodyPr>
            <a:noAutofit/>
          </a:bodyPr>
          <a:lstStyle/>
          <a:p>
            <a:pPr indent="-182880">
              <a:buFont typeface="Arial" panose="020B0604020202020204" pitchFamily="34" charset="0"/>
              <a:buChar char="•"/>
            </a:pPr>
            <a:r>
              <a:rPr lang="en-US" sz="2200" dirty="0"/>
              <a:t>Mitigation Plan Updates</a:t>
            </a:r>
          </a:p>
          <a:p>
            <a:pPr indent="-182880">
              <a:buFont typeface="Arial" panose="020B0604020202020204" pitchFamily="34" charset="0"/>
              <a:buChar char="•"/>
            </a:pPr>
            <a:r>
              <a:rPr lang="en-US" sz="2200" dirty="0"/>
              <a:t>Project Scoping Activities</a:t>
            </a:r>
          </a:p>
          <a:p>
            <a:pPr indent="-182880">
              <a:buFont typeface="Arial" panose="020B0604020202020204" pitchFamily="34" charset="0"/>
              <a:buChar char="•"/>
            </a:pPr>
            <a:r>
              <a:rPr lang="en-US" sz="2200" dirty="0"/>
              <a:t>Culverts and Drainage Projects</a:t>
            </a:r>
          </a:p>
          <a:p>
            <a:pPr indent="-182880">
              <a:buFont typeface="Arial" panose="020B0604020202020204" pitchFamily="34" charset="0"/>
              <a:buChar char="•"/>
            </a:pPr>
            <a:r>
              <a:rPr lang="en-US" sz="2200" dirty="0"/>
              <a:t>Generators for Critical Facilities</a:t>
            </a:r>
          </a:p>
          <a:p>
            <a:pPr marL="182880" indent="-182880">
              <a:buFont typeface="Arial" panose="020B0604020202020204" pitchFamily="34" charset="0"/>
              <a:buChar char="•"/>
            </a:pPr>
            <a:r>
              <a:rPr lang="en-US" sz="2200" dirty="0"/>
              <a:t>Property Elevations and  Acquisitions</a:t>
            </a:r>
          </a:p>
          <a:p>
            <a:pPr indent="-182880">
              <a:buFont typeface="Arial" panose="020B0604020202020204" pitchFamily="34" charset="0"/>
              <a:buChar char="•"/>
            </a:pPr>
            <a:endParaRPr lang="en-US" sz="2200" dirty="0"/>
          </a:p>
        </p:txBody>
      </p:sp>
      <p:pic>
        <p:nvPicPr>
          <p:cNvPr id="8"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993341" y="2985521"/>
            <a:ext cx="2975094" cy="223132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361261" y="6364578"/>
            <a:ext cx="3760948" cy="253916"/>
          </a:xfrm>
          <a:prstGeom prst="rect">
            <a:avLst/>
          </a:prstGeom>
          <a:noFill/>
        </p:spPr>
        <p:txBody>
          <a:bodyPr wrap="square" rtlCol="0">
            <a:spAutoFit/>
          </a:bodyPr>
          <a:lstStyle/>
          <a:p>
            <a:pPr algn="ctr"/>
            <a:r>
              <a:rPr lang="en-US" sz="1050" i="1" dirty="0"/>
              <a:t>Meriden Harbor Brook Flood Control, Meriden: HMGP-4023</a:t>
            </a:r>
          </a:p>
        </p:txBody>
      </p:sp>
      <p:pic>
        <p:nvPicPr>
          <p:cNvPr id="10" name="Picture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6042" t="1678" r="10305" b="4378"/>
          <a:stretch/>
        </p:blipFill>
        <p:spPr>
          <a:xfrm>
            <a:off x="8382910" y="86675"/>
            <a:ext cx="2486523" cy="227228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6956363" y="2390571"/>
            <a:ext cx="5680992" cy="261610"/>
          </a:xfrm>
          <a:prstGeom prst="rect">
            <a:avLst/>
          </a:prstGeom>
          <a:noFill/>
        </p:spPr>
        <p:txBody>
          <a:bodyPr wrap="square" rtlCol="0">
            <a:spAutoFit/>
          </a:bodyPr>
          <a:lstStyle/>
          <a:p>
            <a:pPr algn="ctr"/>
            <a:r>
              <a:rPr lang="en-US" sz="1050" i="1" dirty="0"/>
              <a:t>Greater New Haven Water Pollution Control Facility Generators: HMGP-4106</a:t>
            </a:r>
          </a:p>
        </p:txBody>
      </p:sp>
      <p:pic>
        <p:nvPicPr>
          <p:cNvPr id="12" name="Picture 11"/>
          <p:cNvPicPr>
            <a:picLocks noChangeAspect="1"/>
          </p:cNvPicPr>
          <p:nvPr/>
        </p:nvPicPr>
        <p:blipFill rotWithShape="1">
          <a:blip r:embed="rId6"/>
          <a:srcRect r="1814" b="937"/>
          <a:stretch/>
        </p:blipFill>
        <p:spPr>
          <a:xfrm>
            <a:off x="4774068" y="1629564"/>
            <a:ext cx="2387403" cy="2864442"/>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4782734" y="4616677"/>
            <a:ext cx="2466168" cy="600164"/>
          </a:xfrm>
          <a:prstGeom prst="rect">
            <a:avLst/>
          </a:prstGeom>
          <a:noFill/>
        </p:spPr>
        <p:txBody>
          <a:bodyPr wrap="square" rtlCol="0">
            <a:spAutoFit/>
          </a:bodyPr>
          <a:lstStyle/>
          <a:p>
            <a:pPr algn="ctr"/>
            <a:r>
              <a:rPr lang="en-US" sz="1100" i="1" dirty="0"/>
              <a:t>Western COG Multi-Jurisdictional Mitigation Plan Update</a:t>
            </a:r>
            <a:br>
              <a:rPr lang="en-US" sz="1100" i="1" dirty="0"/>
            </a:br>
            <a:r>
              <a:rPr lang="en-US" sz="1100" i="1" dirty="0"/>
              <a:t>PDM-2018</a:t>
            </a:r>
          </a:p>
        </p:txBody>
      </p:sp>
      <p:sp>
        <p:nvSpPr>
          <p:cNvPr id="16" name="Rectangle 15"/>
          <p:cNvSpPr/>
          <p:nvPr/>
        </p:nvSpPr>
        <p:spPr>
          <a:xfrm>
            <a:off x="30479" y="5504527"/>
            <a:ext cx="6096000" cy="1323439"/>
          </a:xfrm>
          <a:prstGeom prst="rect">
            <a:avLst/>
          </a:prstGeom>
          <a:scene3d>
            <a:camera prst="orthographicFront"/>
            <a:lightRig rig="threePt" dir="t"/>
          </a:scene3d>
          <a:sp3d>
            <a:bevelT/>
          </a:sp3d>
        </p:spPr>
        <p:txBody>
          <a:bodyPr>
            <a:spAutoFit/>
          </a:bodyPr>
          <a:lstStyle/>
          <a:p>
            <a:r>
              <a:rPr lang="en-US" sz="1600" b="1" i="1" dirty="0"/>
              <a:t>Sub-applicants are required to have a FEMA-approved Local or Tribal Hazard Mitigation Plan in accordance with 44 CFR Part 201 by the Application deadline and at the time of obligation of grant funds for mitigation projects and C&amp;CB activities (with the exception of mitigation planning)</a:t>
            </a:r>
          </a:p>
        </p:txBody>
      </p:sp>
    </p:spTree>
    <p:extLst>
      <p:ext uri="{BB962C8B-B14F-4D97-AF65-F5344CB8AC3E}">
        <p14:creationId xmlns:p14="http://schemas.microsoft.com/office/powerpoint/2010/main" val="197423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3578" y="286603"/>
            <a:ext cx="10582102" cy="1450757"/>
          </a:xfrm>
        </p:spPr>
        <p:txBody>
          <a:bodyPr/>
          <a:lstStyle/>
          <a:p>
            <a:r>
              <a:rPr lang="en-US" dirty="0"/>
              <a:t>Hazard Mitigation Grant Program (HMGP)</a:t>
            </a:r>
          </a:p>
        </p:txBody>
      </p:sp>
      <p:sp>
        <p:nvSpPr>
          <p:cNvPr id="6" name="Content Placeholder 5"/>
          <p:cNvSpPr>
            <a:spLocks noGrp="1"/>
          </p:cNvSpPr>
          <p:nvPr>
            <p:ph sz="half" idx="1"/>
          </p:nvPr>
        </p:nvSpPr>
        <p:spPr>
          <a:xfrm>
            <a:off x="433136" y="1845733"/>
            <a:ext cx="5995655" cy="4880009"/>
          </a:xfrm>
        </p:spPr>
        <p:txBody>
          <a:bodyPr>
            <a:normAutofit fontScale="92500" lnSpcReduction="10000"/>
          </a:bodyPr>
          <a:lstStyle/>
          <a:p>
            <a:pPr marL="182880" indent="-182880">
              <a:lnSpc>
                <a:spcPct val="120000"/>
              </a:lnSpc>
              <a:buFont typeface="Arial" panose="020B0604020202020204" pitchFamily="34" charset="0"/>
              <a:buChar char="•"/>
            </a:pPr>
            <a:r>
              <a:rPr lang="en-US" dirty="0"/>
              <a:t>HMGP (Section 404 Robert T. Stafford Act) is awarded upon Presidential Disaster Declaration</a:t>
            </a:r>
          </a:p>
          <a:p>
            <a:pPr lvl="1">
              <a:lnSpc>
                <a:spcPct val="120000"/>
              </a:lnSpc>
              <a:buFont typeface="Wingdings" panose="05000000000000000000" pitchFamily="2" charset="2"/>
              <a:buChar char="Ø"/>
            </a:pPr>
            <a:r>
              <a:rPr lang="en-US" dirty="0"/>
              <a:t>15% of the total Public Assistance Award set aside for HMGP </a:t>
            </a:r>
            <a:r>
              <a:rPr lang="en-US" i="1" dirty="0"/>
              <a:t>(up to the first $2 Billion)</a:t>
            </a:r>
          </a:p>
          <a:p>
            <a:pPr lvl="1">
              <a:lnSpc>
                <a:spcPct val="120000"/>
              </a:lnSpc>
              <a:buFont typeface="Wingdings" panose="05000000000000000000" pitchFamily="2" charset="2"/>
              <a:buChar char="Ø"/>
            </a:pPr>
            <a:r>
              <a:rPr lang="en-US" dirty="0"/>
              <a:t>Application Period is 1 year from Disaster Declaration</a:t>
            </a:r>
          </a:p>
          <a:p>
            <a:pPr lvl="1">
              <a:lnSpc>
                <a:spcPct val="120000"/>
              </a:lnSpc>
              <a:buFont typeface="Wingdings" panose="05000000000000000000" pitchFamily="2" charset="2"/>
              <a:buChar char="Ø"/>
            </a:pPr>
            <a:r>
              <a:rPr lang="en-US" dirty="0"/>
              <a:t>Projects chosen and submitted by State to FEMA</a:t>
            </a:r>
          </a:p>
          <a:p>
            <a:pPr lvl="2">
              <a:buFont typeface="Wingdings" panose="05000000000000000000" pitchFamily="2" charset="2"/>
              <a:buChar char="§"/>
            </a:pPr>
            <a:r>
              <a:rPr lang="en-US" sz="1600" dirty="0"/>
              <a:t>State ranking process only</a:t>
            </a:r>
          </a:p>
          <a:p>
            <a:pPr marL="182880" indent="-182880">
              <a:lnSpc>
                <a:spcPct val="120000"/>
              </a:lnSpc>
              <a:buFont typeface="Arial" panose="020B0604020202020204" pitchFamily="34" charset="0"/>
              <a:buChar char="•"/>
            </a:pPr>
            <a:r>
              <a:rPr lang="en-US" sz="2300" dirty="0"/>
              <a:t>Eligible Sub-Applicants</a:t>
            </a:r>
          </a:p>
          <a:p>
            <a:pPr lvl="1">
              <a:lnSpc>
                <a:spcPct val="120000"/>
              </a:lnSpc>
              <a:buFont typeface="Wingdings" panose="05000000000000000000" pitchFamily="2" charset="2"/>
              <a:buChar char="Ø"/>
            </a:pPr>
            <a:r>
              <a:rPr lang="en-US" sz="2100" dirty="0"/>
              <a:t>State/Local Government</a:t>
            </a:r>
          </a:p>
          <a:p>
            <a:pPr lvl="1">
              <a:lnSpc>
                <a:spcPct val="120000"/>
              </a:lnSpc>
              <a:buFont typeface="Wingdings" panose="05000000000000000000" pitchFamily="2" charset="2"/>
              <a:buChar char="Ø"/>
            </a:pPr>
            <a:r>
              <a:rPr lang="en-US" sz="2100" dirty="0"/>
              <a:t>Non-Profit Organizations</a:t>
            </a:r>
          </a:p>
          <a:p>
            <a:pPr lvl="1">
              <a:lnSpc>
                <a:spcPct val="120000"/>
              </a:lnSpc>
              <a:buFont typeface="Wingdings" panose="05000000000000000000" pitchFamily="2" charset="2"/>
              <a:buChar char="Ø"/>
            </a:pPr>
            <a:r>
              <a:rPr lang="en-US" sz="2100" dirty="0"/>
              <a:t>Federally Recognized Tribal Governments</a:t>
            </a:r>
          </a:p>
          <a:p>
            <a:pPr marL="182880" indent="-182880">
              <a:lnSpc>
                <a:spcPct val="120000"/>
              </a:lnSpc>
              <a:buFont typeface="Arial" panose="020B0604020202020204" pitchFamily="34" charset="0"/>
              <a:buChar char="•"/>
            </a:pPr>
            <a:r>
              <a:rPr lang="en-US" sz="2300" dirty="0"/>
              <a:t>Cost Share is 75% Federal, 25% Non-Federal</a:t>
            </a:r>
          </a:p>
          <a:p>
            <a:endParaRPr lang="en-US" dirty="0"/>
          </a:p>
          <a:p>
            <a:endParaRPr lang="en-US" dirty="0"/>
          </a:p>
        </p:txBody>
      </p:sp>
      <p:sp>
        <p:nvSpPr>
          <p:cNvPr id="7" name="Content Placeholder 6"/>
          <p:cNvSpPr>
            <a:spLocks noGrp="1"/>
          </p:cNvSpPr>
          <p:nvPr>
            <p:ph sz="half" idx="2"/>
          </p:nvPr>
        </p:nvSpPr>
        <p:spPr>
          <a:xfrm>
            <a:off x="6217919" y="1845734"/>
            <a:ext cx="5789597" cy="4771634"/>
          </a:xfrm>
        </p:spPr>
        <p:txBody>
          <a:bodyPr>
            <a:normAutofit fontScale="92500" lnSpcReduction="10000"/>
          </a:bodyPr>
          <a:lstStyle/>
          <a:p>
            <a:pPr marL="0" indent="0">
              <a:buNone/>
            </a:pPr>
            <a:br>
              <a:rPr lang="en-US" dirty="0"/>
            </a:br>
            <a:endParaRPr lang="en-US" dirty="0"/>
          </a:p>
          <a:p>
            <a:endParaRPr lang="en-US" dirty="0"/>
          </a:p>
        </p:txBody>
      </p:sp>
      <p:graphicFrame>
        <p:nvGraphicFramePr>
          <p:cNvPr id="3" name="Diagram 2"/>
          <p:cNvGraphicFramePr/>
          <p:nvPr>
            <p:extLst>
              <p:ext uri="{D42A27DB-BD31-4B8C-83A1-F6EECF244321}">
                <p14:modId xmlns:p14="http://schemas.microsoft.com/office/powerpoint/2010/main" val="1340862730"/>
              </p:ext>
            </p:extLst>
          </p:nvPr>
        </p:nvGraphicFramePr>
        <p:xfrm>
          <a:off x="6941976" y="1086626"/>
          <a:ext cx="4842588" cy="572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93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990" y="401219"/>
            <a:ext cx="10582102" cy="888274"/>
          </a:xfrm>
        </p:spPr>
        <p:txBody>
          <a:bodyPr>
            <a:normAutofit fontScale="90000"/>
          </a:bodyPr>
          <a:lstStyle/>
          <a:p>
            <a:r>
              <a:rPr lang="en-US" dirty="0"/>
              <a:t>Flood Mitigation Assistance (FMA) Program</a:t>
            </a:r>
          </a:p>
        </p:txBody>
      </p:sp>
      <p:sp>
        <p:nvSpPr>
          <p:cNvPr id="6" name="Content Placeholder 5"/>
          <p:cNvSpPr>
            <a:spLocks noGrp="1"/>
          </p:cNvSpPr>
          <p:nvPr>
            <p:ph sz="half" idx="1"/>
          </p:nvPr>
        </p:nvSpPr>
        <p:spPr>
          <a:xfrm>
            <a:off x="470656" y="1464537"/>
            <a:ext cx="6396135" cy="5152831"/>
          </a:xfrm>
        </p:spPr>
        <p:txBody>
          <a:bodyPr>
            <a:normAutofit fontScale="92500" lnSpcReduction="20000"/>
          </a:bodyPr>
          <a:lstStyle/>
          <a:p>
            <a:pPr marL="182880" indent="-182880">
              <a:lnSpc>
                <a:spcPct val="120000"/>
              </a:lnSpc>
              <a:buFont typeface="Arial" panose="020B0604020202020204" pitchFamily="34" charset="0"/>
              <a:buChar char="•"/>
            </a:pPr>
            <a:r>
              <a:rPr lang="en-US" dirty="0"/>
              <a:t>Annual, non-disaster program</a:t>
            </a:r>
          </a:p>
          <a:p>
            <a:pPr marL="182880" indent="-182880">
              <a:lnSpc>
                <a:spcPct val="120000"/>
              </a:lnSpc>
              <a:buFont typeface="Arial" panose="020B0604020202020204" pitchFamily="34" charset="0"/>
              <a:buChar char="•"/>
            </a:pPr>
            <a:r>
              <a:rPr lang="en-US" dirty="0"/>
              <a:t>Funds projects to reduce or eliminate risk of flood damage to buildings that are </a:t>
            </a:r>
            <a:r>
              <a:rPr lang="en-US" u="sng" dirty="0"/>
              <a:t>insured under the National Flood Insurance Program (NFIP).</a:t>
            </a:r>
          </a:p>
          <a:p>
            <a:pPr marL="182880" indent="-182880">
              <a:lnSpc>
                <a:spcPct val="120000"/>
              </a:lnSpc>
              <a:buFont typeface="Arial" panose="020B0604020202020204" pitchFamily="34" charset="0"/>
              <a:buChar char="•"/>
            </a:pPr>
            <a:r>
              <a:rPr lang="en-US" dirty="0"/>
              <a:t>Eligible Sub-applicants</a:t>
            </a:r>
          </a:p>
          <a:p>
            <a:pPr lvl="1">
              <a:lnSpc>
                <a:spcPct val="120000"/>
              </a:lnSpc>
              <a:buFont typeface="Wingdings" panose="05000000000000000000" pitchFamily="2" charset="2"/>
              <a:buChar char="Ø"/>
            </a:pPr>
            <a:r>
              <a:rPr lang="en-US" dirty="0"/>
              <a:t>State/Local Government</a:t>
            </a:r>
          </a:p>
          <a:p>
            <a:pPr lvl="1">
              <a:lnSpc>
                <a:spcPct val="120000"/>
              </a:lnSpc>
              <a:buFont typeface="Wingdings" panose="05000000000000000000" pitchFamily="2" charset="2"/>
              <a:buChar char="Ø"/>
            </a:pPr>
            <a:r>
              <a:rPr lang="en-US" dirty="0"/>
              <a:t>Federally Recognized Tribal Governments</a:t>
            </a:r>
          </a:p>
          <a:p>
            <a:pPr marL="182880" indent="-182880">
              <a:lnSpc>
                <a:spcPct val="120000"/>
              </a:lnSpc>
              <a:buFont typeface="Arial" panose="020B0604020202020204" pitchFamily="34" charset="0"/>
              <a:buChar char="•"/>
            </a:pPr>
            <a:r>
              <a:rPr lang="en-US" dirty="0"/>
              <a:t>Cost Share</a:t>
            </a:r>
          </a:p>
          <a:p>
            <a:pPr lvl="1">
              <a:lnSpc>
                <a:spcPct val="120000"/>
              </a:lnSpc>
              <a:buFont typeface="Wingdings" panose="05000000000000000000" pitchFamily="2" charset="2"/>
              <a:buChar char="Ø"/>
            </a:pPr>
            <a:r>
              <a:rPr lang="en-US" dirty="0"/>
              <a:t>Severe Repetitive Loss Property Mitigation (100/0)</a:t>
            </a:r>
          </a:p>
          <a:p>
            <a:pPr lvl="1">
              <a:lnSpc>
                <a:spcPct val="120000"/>
              </a:lnSpc>
              <a:buFont typeface="Wingdings" panose="05000000000000000000" pitchFamily="2" charset="2"/>
              <a:buChar char="Ø"/>
            </a:pPr>
            <a:r>
              <a:rPr lang="en-US" dirty="0"/>
              <a:t>Repetitive Loss Property Mitigation (90/10)</a:t>
            </a:r>
          </a:p>
          <a:p>
            <a:pPr lvl="1">
              <a:lnSpc>
                <a:spcPct val="120000"/>
              </a:lnSpc>
              <a:buFont typeface="Wingdings" panose="05000000000000000000" pitchFamily="2" charset="2"/>
              <a:buChar char="Ø"/>
            </a:pPr>
            <a:r>
              <a:rPr lang="en-US" dirty="0"/>
              <a:t>All other eligible projects identified in the 2023 Hazard Mitigation Assistance Guidance and Notice of Funding Opportunity (75/25)</a:t>
            </a:r>
          </a:p>
          <a:p>
            <a:pPr>
              <a:lnSpc>
                <a:spcPct val="120000"/>
              </a:lnSpc>
            </a:pPr>
            <a:r>
              <a:rPr lang="en-US" sz="1400" i="1" u="sng" dirty="0"/>
              <a:t>*All projects must be in compliance with CT DEEP Regulations and Requirements*</a:t>
            </a:r>
            <a:endParaRPr lang="en-US" sz="1400" u="sng" dirty="0"/>
          </a:p>
        </p:txBody>
      </p:sp>
      <p:sp>
        <p:nvSpPr>
          <p:cNvPr id="7" name="Content Placeholder 6"/>
          <p:cNvSpPr>
            <a:spLocks noGrp="1"/>
          </p:cNvSpPr>
          <p:nvPr>
            <p:ph sz="half" idx="2"/>
          </p:nvPr>
        </p:nvSpPr>
        <p:spPr>
          <a:xfrm>
            <a:off x="6217919" y="1845734"/>
            <a:ext cx="5789597" cy="4771634"/>
          </a:xfrm>
        </p:spPr>
        <p:txBody>
          <a:bodyPr>
            <a:normAutofit fontScale="92500" lnSpcReduction="20000"/>
          </a:bodyPr>
          <a:lstStyle/>
          <a:p>
            <a:pPr marL="0" indent="0">
              <a:buNone/>
            </a:pPr>
            <a:br>
              <a:rPr lang="en-US" dirty="0"/>
            </a:br>
            <a:endParaRPr lang="en-US" dirty="0"/>
          </a:p>
          <a:p>
            <a:endParaRPr lang="en-US" dirty="0"/>
          </a:p>
        </p:txBody>
      </p:sp>
      <p:sp>
        <p:nvSpPr>
          <p:cNvPr id="3" name="Vertical Scroll 2"/>
          <p:cNvSpPr/>
          <p:nvPr/>
        </p:nvSpPr>
        <p:spPr>
          <a:xfrm>
            <a:off x="7517423" y="1464537"/>
            <a:ext cx="3727939" cy="4659923"/>
          </a:xfrm>
          <a:prstGeom prst="verticalScroll">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u="sng" dirty="0"/>
              <a:t>Examples of Eligible </a:t>
            </a:r>
            <a:br>
              <a:rPr lang="en-US" sz="1500" b="1" u="sng" dirty="0"/>
            </a:br>
            <a:r>
              <a:rPr lang="en-US" sz="1500" b="1" u="sng" dirty="0"/>
              <a:t>FMA Projects</a:t>
            </a:r>
          </a:p>
          <a:p>
            <a:pPr algn="ctr"/>
            <a:endParaRPr lang="en-US" sz="1500" dirty="0"/>
          </a:p>
          <a:p>
            <a:pPr algn="ctr"/>
            <a:r>
              <a:rPr lang="en-US" sz="1500" dirty="0"/>
              <a:t>Localized Flood Control</a:t>
            </a:r>
          </a:p>
          <a:p>
            <a:pPr algn="ctr"/>
            <a:endParaRPr lang="en-US" sz="1500" dirty="0"/>
          </a:p>
          <a:p>
            <a:pPr algn="ctr"/>
            <a:r>
              <a:rPr lang="en-US" sz="1500" dirty="0"/>
              <a:t>Property Elevation/Acquisitions</a:t>
            </a:r>
          </a:p>
          <a:p>
            <a:pPr algn="ctr"/>
            <a:r>
              <a:rPr lang="en-US" sz="1500" dirty="0"/>
              <a:t> </a:t>
            </a:r>
          </a:p>
          <a:p>
            <a:pPr algn="ctr"/>
            <a:r>
              <a:rPr lang="en-US" sz="1500" dirty="0"/>
              <a:t>Floodwater Storage &amp; Diversion </a:t>
            </a:r>
          </a:p>
          <a:p>
            <a:pPr algn="ctr"/>
            <a:endParaRPr lang="en-US" sz="1500" dirty="0"/>
          </a:p>
          <a:p>
            <a:pPr algn="ctr"/>
            <a:r>
              <a:rPr lang="en-US" sz="1500" dirty="0"/>
              <a:t>Floodplain and Stream Restoration </a:t>
            </a:r>
          </a:p>
          <a:p>
            <a:pPr algn="ctr"/>
            <a:endParaRPr lang="en-US" sz="1500" dirty="0"/>
          </a:p>
          <a:p>
            <a:pPr algn="ctr"/>
            <a:r>
              <a:rPr lang="en-US" sz="1500" dirty="0"/>
              <a:t>Stormwater Management </a:t>
            </a:r>
          </a:p>
          <a:p>
            <a:pPr algn="ctr"/>
            <a:endParaRPr lang="en-US" sz="1500" dirty="0"/>
          </a:p>
          <a:p>
            <a:pPr algn="ctr"/>
            <a:r>
              <a:rPr lang="en-US" sz="1500" dirty="0"/>
              <a:t>Wetland Restoration/Creation </a:t>
            </a:r>
          </a:p>
        </p:txBody>
      </p:sp>
    </p:spTree>
    <p:extLst>
      <p:ext uri="{BB962C8B-B14F-4D97-AF65-F5344CB8AC3E}">
        <p14:creationId xmlns:p14="http://schemas.microsoft.com/office/powerpoint/2010/main" val="105222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2148" y="101937"/>
            <a:ext cx="10582102" cy="1349673"/>
          </a:xfrm>
        </p:spPr>
        <p:txBody>
          <a:bodyPr/>
          <a:lstStyle/>
          <a:p>
            <a:r>
              <a:rPr lang="en-US" dirty="0"/>
              <a:t>Building Resilient Infrastructure and Communities (BRIC)</a:t>
            </a:r>
          </a:p>
        </p:txBody>
      </p:sp>
      <p:sp>
        <p:nvSpPr>
          <p:cNvPr id="6" name="Content Placeholder 5"/>
          <p:cNvSpPr>
            <a:spLocks noGrp="1"/>
          </p:cNvSpPr>
          <p:nvPr>
            <p:ph sz="half" idx="1"/>
          </p:nvPr>
        </p:nvSpPr>
        <p:spPr>
          <a:xfrm>
            <a:off x="356856" y="1451610"/>
            <a:ext cx="5379834" cy="5196933"/>
          </a:xfrm>
        </p:spPr>
        <p:txBody>
          <a:bodyPr>
            <a:noAutofit/>
          </a:bodyPr>
          <a:lstStyle/>
          <a:p>
            <a:pPr marL="182880" indent="-182880">
              <a:lnSpc>
                <a:spcPct val="100000"/>
              </a:lnSpc>
              <a:buFont typeface="Arial" panose="020B0604020202020204" pitchFamily="34" charset="0"/>
              <a:buChar char="•"/>
            </a:pPr>
            <a:r>
              <a:rPr lang="en-US" sz="1800" dirty="0"/>
              <a:t>The BRIC program provides federal funds to states, territories, tribal governments and local communities for pre-disaster mitigation activities </a:t>
            </a:r>
          </a:p>
          <a:p>
            <a:pPr marL="475488" lvl="1">
              <a:lnSpc>
                <a:spcPct val="100000"/>
              </a:lnSpc>
              <a:buFont typeface="Wingdings" panose="05000000000000000000" pitchFamily="2" charset="2"/>
              <a:buChar char="Ø"/>
            </a:pPr>
            <a:r>
              <a:rPr lang="en-US" sz="1600" dirty="0"/>
              <a:t>Disaster Recovery Reform Act, Section 1234 amended Section 203 of Stafford Act</a:t>
            </a:r>
          </a:p>
          <a:p>
            <a:pPr marL="182880" indent="-182880">
              <a:lnSpc>
                <a:spcPct val="100000"/>
              </a:lnSpc>
              <a:buFont typeface="Arial" panose="020B0604020202020204" pitchFamily="34" charset="0"/>
              <a:buChar char="•"/>
            </a:pPr>
            <a:r>
              <a:rPr lang="en-US" sz="1800" dirty="0"/>
              <a:t>Eligible Sub-Applicants</a:t>
            </a:r>
          </a:p>
          <a:p>
            <a:pPr lvl="1">
              <a:lnSpc>
                <a:spcPct val="100000"/>
              </a:lnSpc>
              <a:buFont typeface="Wingdings" panose="05000000000000000000" pitchFamily="2" charset="2"/>
              <a:buChar char="Ø"/>
            </a:pPr>
            <a:r>
              <a:rPr lang="en-US" sz="1600" dirty="0"/>
              <a:t>State/Local Government</a:t>
            </a:r>
          </a:p>
          <a:p>
            <a:pPr lvl="1">
              <a:lnSpc>
                <a:spcPct val="100000"/>
              </a:lnSpc>
              <a:buFont typeface="Wingdings" panose="05000000000000000000" pitchFamily="2" charset="2"/>
              <a:buChar char="Ø"/>
            </a:pPr>
            <a:r>
              <a:rPr lang="en-US" sz="1600" dirty="0"/>
              <a:t>Federally Recognized Tribal Governments</a:t>
            </a:r>
          </a:p>
          <a:p>
            <a:pPr lvl="1">
              <a:lnSpc>
                <a:spcPct val="120000"/>
              </a:lnSpc>
              <a:buFont typeface="Wingdings" panose="05000000000000000000" pitchFamily="2" charset="2"/>
              <a:buChar char="Ø"/>
            </a:pPr>
            <a:r>
              <a:rPr lang="en-US" sz="1600" dirty="0"/>
              <a:t>Non-Profit Organizations</a:t>
            </a:r>
          </a:p>
          <a:p>
            <a:pPr marL="182880" indent="-182880">
              <a:lnSpc>
                <a:spcPct val="100000"/>
              </a:lnSpc>
              <a:buFont typeface="Arial" panose="020B0604020202020204" pitchFamily="34" charset="0"/>
              <a:buChar char="•"/>
            </a:pPr>
            <a:r>
              <a:rPr lang="en-US" sz="1800" dirty="0"/>
              <a:t>Differences from Pre-Disaster Mitigation Program</a:t>
            </a:r>
          </a:p>
          <a:p>
            <a:pPr marL="635508" lvl="1" indent="-342900">
              <a:lnSpc>
                <a:spcPct val="100000"/>
              </a:lnSpc>
              <a:buFont typeface="Wingdings" panose="05000000000000000000" pitchFamily="2" charset="2"/>
              <a:buChar char="Ø"/>
            </a:pPr>
            <a:r>
              <a:rPr lang="en-US" sz="1600" dirty="0"/>
              <a:t>Focus on Community Lifelines &amp; Infrastructure Projects</a:t>
            </a:r>
          </a:p>
          <a:p>
            <a:pPr marL="635508" lvl="1" indent="-342900">
              <a:lnSpc>
                <a:spcPct val="100000"/>
              </a:lnSpc>
              <a:buFont typeface="Wingdings" panose="05000000000000000000" pitchFamily="2" charset="2"/>
              <a:buChar char="Ø"/>
            </a:pPr>
            <a:r>
              <a:rPr lang="en-US" sz="1600" dirty="0"/>
              <a:t>Encourages Building Code Projects</a:t>
            </a:r>
          </a:p>
          <a:p>
            <a:pPr marL="635508" lvl="1" indent="-342900">
              <a:lnSpc>
                <a:spcPct val="100000"/>
              </a:lnSpc>
              <a:buFont typeface="Wingdings" panose="05000000000000000000" pitchFamily="2" charset="2"/>
              <a:buChar char="Ø"/>
            </a:pPr>
            <a:r>
              <a:rPr lang="en-US" sz="1600" dirty="0"/>
              <a:t>Emphasis on Mutual/Shared Responsibility &amp; Partnerships</a:t>
            </a:r>
          </a:p>
          <a:p>
            <a:pPr marL="635508" lvl="1" indent="-342900">
              <a:lnSpc>
                <a:spcPct val="100000"/>
              </a:lnSpc>
              <a:buFont typeface="Wingdings" panose="05000000000000000000" pitchFamily="2" charset="2"/>
              <a:buChar char="Ø"/>
            </a:pPr>
            <a:r>
              <a:rPr lang="en-US" sz="1600" dirty="0"/>
              <a:t>Innovative Projects including Nature-Based Solutions</a:t>
            </a:r>
          </a:p>
        </p:txBody>
      </p:sp>
      <p:pic>
        <p:nvPicPr>
          <p:cNvPr id="2" name="Content Placeholder 1"/>
          <p:cNvPicPr>
            <a:picLocks noGrp="1" noChangeAspect="1"/>
          </p:cNvPicPr>
          <p:nvPr>
            <p:ph sz="half" idx="2"/>
          </p:nvPr>
        </p:nvPicPr>
        <p:blipFill>
          <a:blip r:embed="rId3"/>
          <a:stretch>
            <a:fillRect/>
          </a:stretch>
        </p:blipFill>
        <p:spPr>
          <a:xfrm>
            <a:off x="6244616" y="2602523"/>
            <a:ext cx="5851622" cy="322389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752542" y="2233191"/>
            <a:ext cx="4835770" cy="369332"/>
          </a:xfrm>
          <a:prstGeom prst="rect">
            <a:avLst/>
          </a:prstGeom>
          <a:noFill/>
        </p:spPr>
        <p:txBody>
          <a:bodyPr wrap="square" rtlCol="0">
            <a:spAutoFit/>
          </a:bodyPr>
          <a:lstStyle/>
          <a:p>
            <a:pPr algn="ctr"/>
            <a:r>
              <a:rPr lang="en-US" b="1" u="sng" dirty="0"/>
              <a:t>FEMA Community Lifelines</a:t>
            </a:r>
          </a:p>
        </p:txBody>
      </p:sp>
    </p:spTree>
    <p:extLst>
      <p:ext uri="{BB962C8B-B14F-4D97-AF65-F5344CB8AC3E}">
        <p14:creationId xmlns:p14="http://schemas.microsoft.com/office/powerpoint/2010/main" val="372117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AE88-5CC4-5CF9-DA54-C24025CC8765}"/>
              </a:ext>
            </a:extLst>
          </p:cNvPr>
          <p:cNvSpPr>
            <a:spLocks noGrp="1"/>
          </p:cNvSpPr>
          <p:nvPr>
            <p:ph type="ctrTitle"/>
          </p:nvPr>
        </p:nvSpPr>
        <p:spPr/>
        <p:txBody>
          <a:bodyPr>
            <a:normAutofit/>
          </a:bodyPr>
          <a:lstStyle/>
          <a:p>
            <a:pPr algn="ctr"/>
            <a:r>
              <a:rPr lang="en-US" sz="5400" dirty="0"/>
              <a:t>Questions, Comments, and Discussion:</a:t>
            </a:r>
            <a:br>
              <a:rPr lang="en-US" sz="5400" dirty="0"/>
            </a:br>
            <a:r>
              <a:rPr lang="en-US" sz="5400" dirty="0">
                <a:solidFill>
                  <a:schemeClr val="bg2">
                    <a:lumMod val="50000"/>
                  </a:schemeClr>
                </a:solidFill>
                <a:hlinkClick r:id="rId3">
                  <a:extLst>
                    <a:ext uri="{A12FA001-AC4F-418D-AE19-62706E023703}">
                      <ahyp:hlinkClr xmlns:ahyp="http://schemas.microsoft.com/office/drawing/2018/hyperlinkcolor" val="tx"/>
                    </a:ext>
                  </a:extLst>
                </a:hlinkClick>
              </a:rPr>
              <a:t>DEMHS.HMGP@ct.gov</a:t>
            </a:r>
            <a:endParaRPr lang="en-US" sz="5400" dirty="0"/>
          </a:p>
        </p:txBody>
      </p:sp>
      <p:sp>
        <p:nvSpPr>
          <p:cNvPr id="4" name="Footer Placeholder 3">
            <a:extLst>
              <a:ext uri="{FF2B5EF4-FFF2-40B4-BE49-F238E27FC236}">
                <a16:creationId xmlns:a16="http://schemas.microsoft.com/office/drawing/2014/main" id="{DA3AB729-C7B4-9719-A988-097B2BBA3316}"/>
              </a:ext>
            </a:extLst>
          </p:cNvPr>
          <p:cNvSpPr>
            <a:spLocks noGrp="1"/>
          </p:cNvSpPr>
          <p:nvPr>
            <p:ph type="ftr" sz="quarter" idx="11"/>
          </p:nvPr>
        </p:nvSpPr>
        <p:spPr/>
        <p:txBody>
          <a:bodyPr/>
          <a:lstStyle/>
          <a:p>
            <a:r>
              <a:rPr lang="en-US" sz="1200" i="1">
                <a:latin typeface="Arial" panose="020B0604020202020204" pitchFamily="34" charset="0"/>
                <a:cs typeface="Arial" panose="020B0604020202020204" pitchFamily="34" charset="0"/>
              </a:rPr>
              <a:t>Connecticut Division of Emergency Management &amp; Homeland Security </a:t>
            </a:r>
            <a:br>
              <a:rPr lang="en-US" sz="1200" i="1">
                <a:latin typeface="Arial" panose="020B0604020202020204" pitchFamily="34" charset="0"/>
                <a:cs typeface="Arial" panose="020B0604020202020204" pitchFamily="34" charset="0"/>
              </a:rPr>
            </a:br>
            <a:r>
              <a:rPr lang="en-US" sz="1050" i="1">
                <a:latin typeface="Arial" panose="020B0604020202020204" pitchFamily="34" charset="0"/>
                <a:cs typeface="Arial" panose="020B0604020202020204" pitchFamily="34" charset="0"/>
              </a:rPr>
              <a:t>A Division of the Connecticut Department of Emergency Services and Public Protection</a:t>
            </a:r>
            <a:endParaRPr lang="en-US" sz="10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790387"/>
      </p:ext>
    </p:extLst>
  </p:cSld>
  <p:clrMapOvr>
    <a:masterClrMapping/>
  </p:clrMapOvr>
</p:sld>
</file>

<file path=ppt/theme/theme1.xml><?xml version="1.0" encoding="utf-8"?>
<a:theme xmlns:a="http://schemas.openxmlformats.org/drawingml/2006/main" name="demhs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emhs theme" id="{DD0DFB3C-9AF6-416D-B61A-0B48BC09C144}" vid="{E615FC57-77B8-480D-AE46-9A2B27130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10964</TotalTime>
  <Words>908</Words>
  <Application>Microsoft Office PowerPoint</Application>
  <PresentationFormat>Widescreen</PresentationFormat>
  <Paragraphs>150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demhs theme</vt:lpstr>
      <vt:lpstr>FEMA Hazard Mitigation Assistance Programs </vt:lpstr>
      <vt:lpstr>FEMA Hazard Mitigation Assistance Programs</vt:lpstr>
      <vt:lpstr>Eligible Mitigation Activities</vt:lpstr>
      <vt:lpstr>Common Mitigation  Activities in Connecticut</vt:lpstr>
      <vt:lpstr>Hazard Mitigation Grant Program (HMGP)</vt:lpstr>
      <vt:lpstr>Flood Mitigation Assistance (FMA) Program</vt:lpstr>
      <vt:lpstr>Building Resilient Infrastructure and Communities (BRIC)</vt:lpstr>
      <vt:lpstr>Questions, Comments, and Discussion: DEMHS.HMGP@ct.gov</vt:lpstr>
    </vt:vector>
  </TitlesOfParts>
  <Company>DESPP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Ian</dc:creator>
  <cp:lastModifiedBy>Moyer, Danielle</cp:lastModifiedBy>
  <cp:revision>102</cp:revision>
  <cp:lastPrinted>2021-07-19T14:21:25Z</cp:lastPrinted>
  <dcterms:created xsi:type="dcterms:W3CDTF">2020-07-15T19:58:33Z</dcterms:created>
  <dcterms:modified xsi:type="dcterms:W3CDTF">2023-05-03T19:01:31Z</dcterms:modified>
</cp:coreProperties>
</file>