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Lst>
  <p:notesMasterIdLst>
    <p:notesMasterId r:id="rId16"/>
  </p:notesMasterIdLst>
  <p:handoutMasterIdLst>
    <p:handoutMasterId r:id="rId17"/>
  </p:handoutMasterIdLst>
  <p:sldIdLst>
    <p:sldId id="355" r:id="rId3"/>
    <p:sldId id="428" r:id="rId4"/>
    <p:sldId id="423" r:id="rId5"/>
    <p:sldId id="435" r:id="rId6"/>
    <p:sldId id="437" r:id="rId7"/>
    <p:sldId id="438" r:id="rId8"/>
    <p:sldId id="436" r:id="rId9"/>
    <p:sldId id="441" r:id="rId10"/>
    <p:sldId id="440" r:id="rId11"/>
    <p:sldId id="442" r:id="rId12"/>
    <p:sldId id="422" r:id="rId13"/>
    <p:sldId id="443" r:id="rId14"/>
    <p:sldId id="444"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age Creation" initials="IC" lastIdx="26" clrIdx="0"/>
  <p:cmAuthor id="2" name="Rebecca Frenc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0CD67-ED85-4290-A703-9D4A1B9E1036}" v="32" dt="2023-05-03T21:51:47.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9" autoAdjust="0"/>
    <p:restoredTop sz="94684"/>
  </p:normalViewPr>
  <p:slideViewPr>
    <p:cSldViewPr snapToGrid="0" snapToObjects="1">
      <p:cViewPr varScale="1">
        <p:scale>
          <a:sx n="104" d="100"/>
          <a:sy n="104" d="100"/>
        </p:scale>
        <p:origin x="1344" y="108"/>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0374F7-3585-DA43-A26F-3F0E15B9215F}" type="datetimeFigureOut">
              <a:rPr lang="en-US" smtClean="0"/>
              <a:t>5/3/2023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9608E0F-5240-4E48-9039-E20871CF4C1C}" type="slidenum">
              <a:rPr lang="en-US" smtClean="0"/>
              <a:t>‹#›</a:t>
            </a:fld>
            <a:endParaRPr lang="en-US" dirty="0"/>
          </a:p>
        </p:txBody>
      </p:sp>
    </p:spTree>
    <p:extLst>
      <p:ext uri="{BB962C8B-B14F-4D97-AF65-F5344CB8AC3E}">
        <p14:creationId xmlns:p14="http://schemas.microsoft.com/office/powerpoint/2010/main" val="2054812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6610459-4DC1-4A4D-B81D-5D2DC9D9C5AA}" type="datetimeFigureOut">
              <a:rPr lang="en-US" smtClean="0"/>
              <a:t>5/3/2023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307B9C-182E-1642-88C8-E5DE05DD2E8F}" type="slidenum">
              <a:rPr lang="en-US" smtClean="0"/>
              <a:t>‹#›</a:t>
            </a:fld>
            <a:endParaRPr lang="en-US" dirty="0"/>
          </a:p>
        </p:txBody>
      </p:sp>
    </p:spTree>
    <p:extLst>
      <p:ext uri="{BB962C8B-B14F-4D97-AF65-F5344CB8AC3E}">
        <p14:creationId xmlns:p14="http://schemas.microsoft.com/office/powerpoint/2010/main" val="3377482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07B9C-182E-1642-88C8-E5DE05DD2E8F}" type="slidenum">
              <a:rPr lang="en-US" smtClean="0"/>
              <a:t>1</a:t>
            </a:fld>
            <a:endParaRPr lang="en-US" dirty="0"/>
          </a:p>
        </p:txBody>
      </p:sp>
    </p:spTree>
    <p:extLst>
      <p:ext uri="{BB962C8B-B14F-4D97-AF65-F5344CB8AC3E}">
        <p14:creationId xmlns:p14="http://schemas.microsoft.com/office/powerpoint/2010/main" val="1625803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109007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137437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338160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E3F4-D557-4EF9-8D0B-9EF0CE55899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75A177-B520-457A-B4A6-3126A1DD97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EFC10B-32F2-4A8D-87BB-0C626F4AD44E}"/>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382DB318-2192-4248-855E-35D34C6CC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0A7E0-731B-476C-AD49-3F39CC7DFC23}"/>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14777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810F-F255-45AD-8E5A-868F5DDD4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FB74A-0CD1-4A76-BCA5-7E926388D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362A3-5B08-49A3-B1C8-B0DCB7EE512B}"/>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D358D11D-6936-44B3-A023-1677914D5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43D48-5E4D-4844-8142-363D8DA17CFD}"/>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3156158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C5DA-1A12-42B7-8E08-629942C03C0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2C584-BF9B-4593-B57A-05F51C992E8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BEA94E-EEE6-4F5F-914C-24D36C5D0B85}"/>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77AC01F2-0F47-4137-85A6-1A49A4C34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B3610-010A-47C1-B495-8E58DCD32B2A}"/>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105145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7D6F-55F0-4FE8-93C0-EAA32DFAC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9F773-EEE9-4068-BA34-076501280F1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06614-C22C-40ED-9946-C2A73499ABB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47E1A1-26CC-4C8A-926B-F8ADDD27D1AE}"/>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6" name="Footer Placeholder 5">
            <a:extLst>
              <a:ext uri="{FF2B5EF4-FFF2-40B4-BE49-F238E27FC236}">
                <a16:creationId xmlns:a16="http://schemas.microsoft.com/office/drawing/2014/main" id="{4D6E767D-578C-410C-8A76-E00C75050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DABDF-231D-4CE4-B1F5-80DB3EC83460}"/>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3585044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27AE-AE17-4B1D-ADAF-35C41F99F4C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CB1E47-BA12-43B9-BB4E-464ED07C97D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A84D0E-C503-44FB-AF72-4DDDE6A27FB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BF256-FEAD-4D56-A853-409C6BD78E7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668BA-BD08-4810-8B4F-8FF8ED0AD81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11CD85-F0A2-41A5-BA1C-F032A4889F9A}"/>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8" name="Footer Placeholder 7">
            <a:extLst>
              <a:ext uri="{FF2B5EF4-FFF2-40B4-BE49-F238E27FC236}">
                <a16:creationId xmlns:a16="http://schemas.microsoft.com/office/drawing/2014/main" id="{22816E3C-FB47-4A30-A409-9D6361788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FF724-9C0B-4A0D-99E3-21C8AB622664}"/>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244462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3E8F-157F-4B64-96B8-D4814359E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0D94B2-0BD5-43EA-AA0A-2391253F8A7B}"/>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4" name="Footer Placeholder 3">
            <a:extLst>
              <a:ext uri="{FF2B5EF4-FFF2-40B4-BE49-F238E27FC236}">
                <a16:creationId xmlns:a16="http://schemas.microsoft.com/office/drawing/2014/main" id="{CD328865-9A81-45FE-9B6E-10D5C3670B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400DE5-00F7-4176-883F-8259D988994E}"/>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210569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6FB5B-4A54-4205-B8FB-2003E9189037}"/>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3" name="Footer Placeholder 2">
            <a:extLst>
              <a:ext uri="{FF2B5EF4-FFF2-40B4-BE49-F238E27FC236}">
                <a16:creationId xmlns:a16="http://schemas.microsoft.com/office/drawing/2014/main" id="{C659AA67-C290-4EC7-82A1-96B8C5036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1BEA3E-3E14-4750-A261-2ECB0F94A315}"/>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235815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A755-4584-43F1-9162-29BD6168D3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922F84-0B41-439A-8D2C-36841586D25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6C00D-6541-42BD-AB95-5D2F4EF3B6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CBF1C-867A-4D93-9156-BA69B3605847}"/>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6" name="Footer Placeholder 5">
            <a:extLst>
              <a:ext uri="{FF2B5EF4-FFF2-40B4-BE49-F238E27FC236}">
                <a16:creationId xmlns:a16="http://schemas.microsoft.com/office/drawing/2014/main" id="{5A45FEB3-848F-4F46-9467-1BEBA870D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7DA8B-7F81-43C7-93E0-46B39EEF45F4}"/>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62418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16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832195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33F0-772B-4EBA-9EAB-0B5B919A27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EC525C-B3CB-418E-AAB1-6B63F74FA2E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5A0FD9-CD68-4C9A-A30A-893BB048549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7F366-D67E-44F8-AE68-BE32A3562D58}"/>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6" name="Footer Placeholder 5">
            <a:extLst>
              <a:ext uri="{FF2B5EF4-FFF2-40B4-BE49-F238E27FC236}">
                <a16:creationId xmlns:a16="http://schemas.microsoft.com/office/drawing/2014/main" id="{AF9590EA-7D1A-463D-A565-6B7C6DDDA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BC05C-79E4-496F-8DB0-621E8B887930}"/>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101344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75EE-0DED-473F-B99D-3D8D13E27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5921C-B4B4-480A-BCF8-9F0F6E9D8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DDEB2-D34A-4D8C-BB10-DBBFCB1E7620}"/>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E0FDF113-8CC0-49C0-9BC4-BAB3BCDE5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9DB94-8C3F-4BEC-87B0-1137BA666E19}"/>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1301553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E8AA1-EA5B-4B75-A705-0DB9A0B2ED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F9DB1-6533-4881-B8F7-61A78B2B717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AEFE4-FE77-4F96-BD13-D9EEFD608CD9}"/>
              </a:ext>
            </a:extLst>
          </p:cNvPr>
          <p:cNvSpPr>
            <a:spLocks noGrp="1"/>
          </p:cNvSpPr>
          <p:nvPr>
            <p:ph type="dt" sz="half" idx="10"/>
          </p:nvPr>
        </p:nvSpPr>
        <p:spPr/>
        <p:txBody>
          <a:body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24DA8DBF-FA7A-4CED-A74D-792BF13A5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3ECFB-39C0-4280-A654-E83A15439E8B}"/>
              </a:ext>
            </a:extLst>
          </p:cNvPr>
          <p:cNvSpPr>
            <a:spLocks noGrp="1"/>
          </p:cNvSpPr>
          <p:nvPr>
            <p:ph type="sldNum" sz="quarter" idx="12"/>
          </p:nvPr>
        </p:nvSpPr>
        <p:spPr/>
        <p:txBody>
          <a:bodyPr/>
          <a:lstStyle/>
          <a:p>
            <a:fld id="{26861E63-1DEC-4A29-ACA1-033022A76A01}" type="slidenum">
              <a:rPr lang="en-US" smtClean="0"/>
              <a:t>‹#›</a:t>
            </a:fld>
            <a:endParaRPr lang="en-US"/>
          </a:p>
        </p:txBody>
      </p:sp>
    </p:spTree>
    <p:extLst>
      <p:ext uri="{BB962C8B-B14F-4D97-AF65-F5344CB8AC3E}">
        <p14:creationId xmlns:p14="http://schemas.microsoft.com/office/powerpoint/2010/main" val="41594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225341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417707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191523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55224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51277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354783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A301-1DC3-6F43-B92A-8E746F3328C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8AFC2-6C70-5741-9524-AA5F422D6150}" type="slidenum">
              <a:rPr lang="en-US" smtClean="0"/>
              <a:t>‹#›</a:t>
            </a:fld>
            <a:endParaRPr lang="en-US" dirty="0"/>
          </a:p>
        </p:txBody>
      </p:sp>
    </p:spTree>
    <p:extLst>
      <p:ext uri="{BB962C8B-B14F-4D97-AF65-F5344CB8AC3E}">
        <p14:creationId xmlns:p14="http://schemas.microsoft.com/office/powerpoint/2010/main" val="41272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228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4A301-1DC3-6F43-B92A-8E746F3328C4}" type="datetimeFigureOut">
              <a:rPr lang="en-US" smtClean="0"/>
              <a:t>5/3/2023</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8AFC2-6C70-5741-9524-AA5F422D6150}" type="slidenum">
              <a:rPr lang="en-US" smtClean="0"/>
              <a:t>‹#›</a:t>
            </a:fld>
            <a:endParaRPr lang="en-US" dirty="0"/>
          </a:p>
        </p:txBody>
      </p:sp>
      <p:pic>
        <p:nvPicPr>
          <p:cNvPr id="8" name="Picture 7" descr="CIRCAlogo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54272" y="6072101"/>
            <a:ext cx="1702284" cy="568505"/>
          </a:xfrm>
          <a:prstGeom prst="rect">
            <a:avLst/>
          </a:prstGeom>
        </p:spPr>
      </p:pic>
    </p:spTree>
    <p:extLst>
      <p:ext uri="{BB962C8B-B14F-4D97-AF65-F5344CB8AC3E}">
        <p14:creationId xmlns:p14="http://schemas.microsoft.com/office/powerpoint/2010/main" val="4165721400"/>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84A43-D609-4F74-AB0A-41C3418EF6E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5CEAE9-4C18-4868-A968-F8E8F842836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81E6D-BDE1-427E-8C51-9BAACEF650A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F358C-3B53-4171-A613-1F1369DBDCA1}" type="datetimeFigureOut">
              <a:rPr lang="en-US" smtClean="0"/>
              <a:t>5/3/2023</a:t>
            </a:fld>
            <a:endParaRPr lang="en-US"/>
          </a:p>
        </p:txBody>
      </p:sp>
      <p:sp>
        <p:nvSpPr>
          <p:cNvPr id="5" name="Footer Placeholder 4">
            <a:extLst>
              <a:ext uri="{FF2B5EF4-FFF2-40B4-BE49-F238E27FC236}">
                <a16:creationId xmlns:a16="http://schemas.microsoft.com/office/drawing/2014/main" id="{0128371A-BEF0-4D38-B00C-DDD64A2AF2C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A0118D-A60A-443B-8752-BA158AD0D1E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61E63-1DEC-4A29-ACA1-033022A76A01}" type="slidenum">
              <a:rPr lang="en-US" smtClean="0"/>
              <a:t>‹#›</a:t>
            </a:fld>
            <a:endParaRPr lang="en-US"/>
          </a:p>
        </p:txBody>
      </p:sp>
    </p:spTree>
    <p:extLst>
      <p:ext uri="{BB962C8B-B14F-4D97-AF65-F5344CB8AC3E}">
        <p14:creationId xmlns:p14="http://schemas.microsoft.com/office/powerpoint/2010/main" val="3693964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15303"/>
            <a:ext cx="9144000" cy="1362075"/>
          </a:xfrm>
        </p:spPr>
        <p:txBody>
          <a:bodyPr>
            <a:normAutofit/>
          </a:bodyPr>
          <a:lstStyle/>
          <a:p>
            <a:pPr algn="ctr"/>
            <a:r>
              <a:rPr lang="en-US" sz="3200" b="1" dirty="0">
                <a:solidFill>
                  <a:schemeClr val="tx2">
                    <a:lumMod val="75000"/>
                  </a:schemeClr>
                </a:solidFill>
                <a:latin typeface="Abadi" panose="020B0604020104020204" pitchFamily="34" charset="0"/>
              </a:rPr>
              <a:t>Flood awareness workshops</a:t>
            </a:r>
            <a:br>
              <a:rPr lang="en-US" sz="3200" b="1" dirty="0">
                <a:solidFill>
                  <a:schemeClr val="tx2">
                    <a:lumMod val="75000"/>
                  </a:schemeClr>
                </a:solidFill>
                <a:latin typeface="Abadi" panose="020B0604020104020204" pitchFamily="34" charset="0"/>
              </a:rPr>
            </a:br>
            <a:r>
              <a:rPr lang="en-US" sz="3200" b="1" cap="none" dirty="0">
                <a:solidFill>
                  <a:schemeClr val="tx2">
                    <a:lumMod val="75000"/>
                  </a:schemeClr>
                </a:solidFill>
                <a:latin typeface="Abadi" panose="020B0604020104020204" pitchFamily="34" charset="0"/>
              </a:rPr>
              <a:t>May and June 2023</a:t>
            </a:r>
          </a:p>
        </p:txBody>
      </p:sp>
      <p:sp>
        <p:nvSpPr>
          <p:cNvPr id="3" name="Text Placeholder 2"/>
          <p:cNvSpPr>
            <a:spLocks noGrp="1"/>
          </p:cNvSpPr>
          <p:nvPr>
            <p:ph type="body" idx="1"/>
          </p:nvPr>
        </p:nvSpPr>
        <p:spPr>
          <a:xfrm>
            <a:off x="352949" y="3358798"/>
            <a:ext cx="8381475" cy="1500187"/>
          </a:xfrm>
        </p:spPr>
        <p:txBody>
          <a:bodyPr/>
          <a:lstStyle/>
          <a:p>
            <a:pPr algn="ctr"/>
            <a:r>
              <a:rPr lang="en-US" dirty="0"/>
              <a:t>The Impact of Climate Change on </a:t>
            </a:r>
          </a:p>
          <a:p>
            <a:pPr algn="ctr"/>
            <a:r>
              <a:rPr lang="en-US" dirty="0"/>
              <a:t>Flooding Caused by Intense Precipitation</a:t>
            </a:r>
          </a:p>
          <a:p>
            <a:pPr algn="ctr"/>
            <a:r>
              <a:rPr lang="en-US" dirty="0"/>
              <a:t>David Murphy, PE, CFM</a:t>
            </a:r>
          </a:p>
        </p:txBody>
      </p:sp>
      <p:pic>
        <p:nvPicPr>
          <p:cNvPr id="7" name="Picture 6" descr="A car driving under a bridge&#10;&#10;Description automatically generated">
            <a:extLst>
              <a:ext uri="{FF2B5EF4-FFF2-40B4-BE49-F238E27FC236}">
                <a16:creationId xmlns:a16="http://schemas.microsoft.com/office/drawing/2014/main" id="{CE4CCBC8-D56D-47CE-94C0-FAD0060F0CF7}"/>
              </a:ext>
            </a:extLst>
          </p:cNvPr>
          <p:cNvPicPr>
            <a:picLocks noChangeAspect="1"/>
          </p:cNvPicPr>
          <p:nvPr/>
        </p:nvPicPr>
        <p:blipFill>
          <a:blip r:embed="rId3"/>
          <a:stretch>
            <a:fillRect/>
          </a:stretch>
        </p:blipFill>
        <p:spPr>
          <a:xfrm>
            <a:off x="2203322" y="2042594"/>
            <a:ext cx="1951562" cy="1492102"/>
          </a:xfrm>
          <a:prstGeom prst="rect">
            <a:avLst/>
          </a:prstGeom>
        </p:spPr>
      </p:pic>
      <p:pic>
        <p:nvPicPr>
          <p:cNvPr id="9" name="Picture 8">
            <a:extLst>
              <a:ext uri="{FF2B5EF4-FFF2-40B4-BE49-F238E27FC236}">
                <a16:creationId xmlns:a16="http://schemas.microsoft.com/office/drawing/2014/main" id="{675476DB-4800-4F29-86BE-DC772B9AF1AC}"/>
              </a:ext>
            </a:extLst>
          </p:cNvPr>
          <p:cNvPicPr>
            <a:picLocks noChangeAspect="1"/>
          </p:cNvPicPr>
          <p:nvPr/>
        </p:nvPicPr>
        <p:blipFill>
          <a:blip r:embed="rId4"/>
          <a:srcRect t="15358" b="15358"/>
          <a:stretch/>
        </p:blipFill>
        <p:spPr>
          <a:xfrm>
            <a:off x="4221559" y="2042593"/>
            <a:ext cx="2865003" cy="1488761"/>
          </a:xfrm>
          <a:prstGeom prst="rect">
            <a:avLst/>
          </a:prstGeom>
        </p:spPr>
      </p:pic>
      <p:pic>
        <p:nvPicPr>
          <p:cNvPr id="17" name="Picture 16" descr="A road next to a body of water&#10;&#10;Description automatically generated with medium confidence">
            <a:extLst>
              <a:ext uri="{FF2B5EF4-FFF2-40B4-BE49-F238E27FC236}">
                <a16:creationId xmlns:a16="http://schemas.microsoft.com/office/drawing/2014/main" id="{1B64D850-4BB9-412D-BB39-0CF5CC9466CA}"/>
              </a:ext>
            </a:extLst>
          </p:cNvPr>
          <p:cNvPicPr>
            <a:picLocks noChangeAspect="1"/>
          </p:cNvPicPr>
          <p:nvPr/>
        </p:nvPicPr>
        <p:blipFill rotWithShape="1">
          <a:blip r:embed="rId5"/>
          <a:srcRect t="4773" b="1908"/>
          <a:stretch/>
        </p:blipFill>
        <p:spPr>
          <a:xfrm>
            <a:off x="0" y="2042594"/>
            <a:ext cx="2127122" cy="1488761"/>
          </a:xfrm>
          <a:prstGeom prst="rect">
            <a:avLst/>
          </a:prstGeom>
        </p:spPr>
      </p:pic>
      <p:pic>
        <p:nvPicPr>
          <p:cNvPr id="2" name="Picture 1" descr="A picture containing ground, tree, outdoor, sky&#10;&#10;Description automatically generated">
            <a:extLst>
              <a:ext uri="{FF2B5EF4-FFF2-40B4-BE49-F238E27FC236}">
                <a16:creationId xmlns:a16="http://schemas.microsoft.com/office/drawing/2014/main" id="{2C50B749-9DB2-7AB9-1AFE-07A72841E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552" y="2048777"/>
            <a:ext cx="1983923" cy="1488762"/>
          </a:xfrm>
          <a:prstGeom prst="rect">
            <a:avLst/>
          </a:prstGeom>
        </p:spPr>
      </p:pic>
    </p:spTree>
    <p:extLst>
      <p:ext uri="{BB962C8B-B14F-4D97-AF65-F5344CB8AC3E}">
        <p14:creationId xmlns:p14="http://schemas.microsoft.com/office/powerpoint/2010/main" val="771936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pic>
        <p:nvPicPr>
          <p:cNvPr id="5" name="Picture 4" descr="Text&#10;&#10;Description automatically generated">
            <a:extLst>
              <a:ext uri="{FF2B5EF4-FFF2-40B4-BE49-F238E27FC236}">
                <a16:creationId xmlns:a16="http://schemas.microsoft.com/office/drawing/2014/main" id="{FFEE2499-E8B7-8B22-BF0C-BF3C13AC5E1B}"/>
              </a:ext>
            </a:extLst>
          </p:cNvPr>
          <p:cNvPicPr>
            <a:picLocks noChangeAspect="1"/>
          </p:cNvPicPr>
          <p:nvPr/>
        </p:nvPicPr>
        <p:blipFill>
          <a:blip r:embed="rId2"/>
          <a:stretch>
            <a:fillRect/>
          </a:stretch>
        </p:blipFill>
        <p:spPr>
          <a:xfrm>
            <a:off x="3278356" y="1775962"/>
            <a:ext cx="4849644" cy="3747453"/>
          </a:xfrm>
          <a:prstGeom prst="rect">
            <a:avLst/>
          </a:prstGeom>
          <a:ln>
            <a:solidFill>
              <a:schemeClr val="tx1"/>
            </a:solidFill>
          </a:ln>
        </p:spPr>
      </p:pic>
      <p:sp>
        <p:nvSpPr>
          <p:cNvPr id="8" name="Content Placeholder 2">
            <a:extLst>
              <a:ext uri="{FF2B5EF4-FFF2-40B4-BE49-F238E27FC236}">
                <a16:creationId xmlns:a16="http://schemas.microsoft.com/office/drawing/2014/main" id="{1BE9B80D-0E7F-DD12-3325-2A4081164D9D}"/>
              </a:ext>
            </a:extLst>
          </p:cNvPr>
          <p:cNvSpPr>
            <a:spLocks noGrp="1"/>
          </p:cNvSpPr>
          <p:nvPr>
            <p:ph idx="1"/>
          </p:nvPr>
        </p:nvSpPr>
        <p:spPr>
          <a:xfrm>
            <a:off x="679058" y="1775962"/>
            <a:ext cx="2377440" cy="3819924"/>
          </a:xfrm>
        </p:spPr>
        <p:txBody>
          <a:bodyPr>
            <a:normAutofit fontScale="85000" lnSpcReduction="20000"/>
          </a:bodyPr>
          <a:lstStyle/>
          <a:p>
            <a:pPr marL="0" indent="0">
              <a:buNone/>
            </a:pPr>
            <a:r>
              <a:rPr lang="en-US" sz="2400" u="sng" dirty="0">
                <a:latin typeface="Avenir Next LT Pro" panose="020B0504020202020204" pitchFamily="34" charset="0"/>
              </a:rPr>
              <a:t>Highlights</a:t>
            </a:r>
          </a:p>
          <a:p>
            <a:r>
              <a:rPr lang="en-US" sz="2400" dirty="0">
                <a:latin typeface="Avenir Next LT Pro" panose="020B0504020202020204" pitchFamily="34" charset="0"/>
              </a:rPr>
              <a:t>Average annual precipitation expected to increase 8%</a:t>
            </a:r>
          </a:p>
          <a:p>
            <a:r>
              <a:rPr lang="en-US" sz="2400" dirty="0">
                <a:solidFill>
                  <a:srgbClr val="0070C0"/>
                </a:solidFill>
                <a:latin typeface="Avenir Next LT Pro" panose="020B0504020202020204" pitchFamily="34" charset="0"/>
              </a:rPr>
              <a:t>Number of days with heavy precipitation  to rise from 3 to 5 days</a:t>
            </a:r>
          </a:p>
          <a:p>
            <a:r>
              <a:rPr lang="en-US" sz="2400" b="1" dirty="0">
                <a:solidFill>
                  <a:srgbClr val="0070C0"/>
                </a:solidFill>
                <a:latin typeface="Avenir Next LT Pro" panose="020B0504020202020204" pitchFamily="34" charset="0"/>
              </a:rPr>
              <a:t>Maximum one-day precipitation to increase</a:t>
            </a:r>
          </a:p>
          <a:p>
            <a:endParaRPr lang="en-US" sz="2400"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966B2314-1EF0-B587-0977-616DB0A803E0}"/>
              </a:ext>
            </a:extLst>
          </p:cNvPr>
          <p:cNvSpPr txBox="1">
            <a:spLocks/>
          </p:cNvSpPr>
          <p:nvPr/>
        </p:nvSpPr>
        <p:spPr>
          <a:xfrm>
            <a:off x="457200" y="1216678"/>
            <a:ext cx="8229600" cy="41606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b="1" dirty="0">
                <a:latin typeface="Avenir Next LT Pro" panose="020B0504020202020204" pitchFamily="34" charset="0"/>
              </a:rPr>
              <a:t>Connecticut Physical Climate Science Assessment Report (2019)</a:t>
            </a:r>
          </a:p>
          <a:p>
            <a:endParaRPr lang="en-US" sz="2400" dirty="0">
              <a:latin typeface="Avenir Next LT Pro" panose="020B0504020202020204" pitchFamily="34" charset="0"/>
            </a:endParaRPr>
          </a:p>
        </p:txBody>
      </p:sp>
    </p:spTree>
    <p:extLst>
      <p:ext uri="{BB962C8B-B14F-4D97-AF65-F5344CB8AC3E}">
        <p14:creationId xmlns:p14="http://schemas.microsoft.com/office/powerpoint/2010/main" val="29072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sp>
        <p:nvSpPr>
          <p:cNvPr id="3" name="Content Placeholder 2"/>
          <p:cNvSpPr>
            <a:spLocks noGrp="1"/>
          </p:cNvSpPr>
          <p:nvPr>
            <p:ph idx="1"/>
          </p:nvPr>
        </p:nvSpPr>
        <p:spPr>
          <a:xfrm>
            <a:off x="457200" y="1216678"/>
            <a:ext cx="4521200" cy="4160633"/>
          </a:xfrm>
        </p:spPr>
        <p:txBody>
          <a:bodyPr>
            <a:normAutofit fontScale="70000" lnSpcReduction="20000"/>
          </a:bodyPr>
          <a:lstStyle/>
          <a:p>
            <a:r>
              <a:rPr lang="en-US" sz="2700" b="1" dirty="0">
                <a:latin typeface="Avenir Next LT Pro" panose="020B0504020202020204" pitchFamily="34" charset="0"/>
              </a:rPr>
              <a:t>NOAA Resources: NCEI State Climate Summary (2022)</a:t>
            </a:r>
          </a:p>
          <a:p>
            <a:pPr lvl="1"/>
            <a:r>
              <a:rPr lang="en-US" sz="2700" dirty="0">
                <a:latin typeface="Avenir Next LT Pro" panose="020B0504020202020204" pitchFamily="34" charset="0"/>
              </a:rPr>
              <a:t>Annual precipitation has been highly variable, with a slight increase since 1895. </a:t>
            </a:r>
          </a:p>
          <a:p>
            <a:pPr lvl="1"/>
            <a:r>
              <a:rPr lang="en-US" sz="2700" dirty="0">
                <a:latin typeface="Avenir Next LT Pro" panose="020B0504020202020204" pitchFamily="34" charset="0"/>
              </a:rPr>
              <a:t>Increases in the frequency and intensity of extreme precipitation events are projected, as are increases in winter and spring precipitation.</a:t>
            </a:r>
          </a:p>
          <a:p>
            <a:pPr lvl="1"/>
            <a:r>
              <a:rPr lang="en-US" sz="2700" b="1" dirty="0">
                <a:solidFill>
                  <a:srgbClr val="0070C0"/>
                </a:solidFill>
                <a:latin typeface="Avenir Next LT Pro" panose="020B0504020202020204" pitchFamily="34" charset="0"/>
              </a:rPr>
              <a:t>Increases in total precipitation and in the number of extreme precipitation events may increase inland flooding risks.</a:t>
            </a:r>
          </a:p>
        </p:txBody>
      </p:sp>
      <p:pic>
        <p:nvPicPr>
          <p:cNvPr id="5" name="Picture 4">
            <a:extLst>
              <a:ext uri="{FF2B5EF4-FFF2-40B4-BE49-F238E27FC236}">
                <a16:creationId xmlns:a16="http://schemas.microsoft.com/office/drawing/2014/main" id="{E2502400-10D6-D7FF-0816-43D53AC2D436}"/>
              </a:ext>
            </a:extLst>
          </p:cNvPr>
          <p:cNvPicPr>
            <a:picLocks noChangeAspect="1"/>
          </p:cNvPicPr>
          <p:nvPr/>
        </p:nvPicPr>
        <p:blipFill rotWithShape="1">
          <a:blip r:embed="rId2"/>
          <a:srcRect l="32555" t="14543" r="33667" b="6988"/>
          <a:stretch/>
        </p:blipFill>
        <p:spPr>
          <a:xfrm>
            <a:off x="5232400" y="698919"/>
            <a:ext cx="3576320" cy="4673312"/>
          </a:xfrm>
          <a:prstGeom prst="rect">
            <a:avLst/>
          </a:prstGeom>
          <a:ln>
            <a:solidFill>
              <a:schemeClr val="tx1"/>
            </a:solidFill>
          </a:ln>
        </p:spPr>
      </p:pic>
    </p:spTree>
    <p:extLst>
      <p:ext uri="{BB962C8B-B14F-4D97-AF65-F5344CB8AC3E}">
        <p14:creationId xmlns:p14="http://schemas.microsoft.com/office/powerpoint/2010/main" val="353683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sp>
        <p:nvSpPr>
          <p:cNvPr id="3" name="Content Placeholder 2"/>
          <p:cNvSpPr>
            <a:spLocks noGrp="1"/>
          </p:cNvSpPr>
          <p:nvPr>
            <p:ph idx="1"/>
          </p:nvPr>
        </p:nvSpPr>
        <p:spPr>
          <a:xfrm>
            <a:off x="457200" y="1216678"/>
            <a:ext cx="4521200" cy="4160633"/>
          </a:xfrm>
        </p:spPr>
        <p:txBody>
          <a:bodyPr>
            <a:normAutofit fontScale="62500" lnSpcReduction="20000"/>
          </a:bodyPr>
          <a:lstStyle/>
          <a:p>
            <a:r>
              <a:rPr lang="en-US" sz="2700" b="1" dirty="0">
                <a:latin typeface="Avenir Next LT Pro" panose="020B0504020202020204" pitchFamily="34" charset="0"/>
              </a:rPr>
              <a:t>NOAA Resources: Atlas 14 and Upcoming Atlas 15</a:t>
            </a:r>
          </a:p>
          <a:p>
            <a:pPr lvl="1"/>
            <a:r>
              <a:rPr lang="en-US" sz="2700" dirty="0">
                <a:latin typeface="Avenir Next LT Pro" panose="020B0504020202020204" pitchFamily="34" charset="0"/>
              </a:rPr>
              <a:t>With the 2022 Bipartisan Infrastructure Law, OWP received Federal funding to (1) update the NOAA Atlas 14 precipitation frequency standard while accounting for climate change, and (2) develop precipitation frequency estimates for the entire U.S. and its territories.</a:t>
            </a:r>
          </a:p>
          <a:p>
            <a:pPr lvl="1"/>
            <a:r>
              <a:rPr lang="en-US" sz="2700" b="1" dirty="0">
                <a:solidFill>
                  <a:srgbClr val="0070C0"/>
                </a:solidFill>
                <a:latin typeface="Avenir Next LT Pro" panose="020B0504020202020204" pitchFamily="34" charset="0"/>
              </a:rPr>
              <a:t>Volume 1 will account for temporal trends in historical observations</a:t>
            </a:r>
          </a:p>
          <a:p>
            <a:pPr lvl="1"/>
            <a:r>
              <a:rPr lang="en-US" sz="2700" b="1" dirty="0">
                <a:solidFill>
                  <a:srgbClr val="0070C0"/>
                </a:solidFill>
                <a:latin typeface="Avenir Next LT Pro" panose="020B0504020202020204" pitchFamily="34" charset="0"/>
              </a:rPr>
              <a:t>Volume 2 will use future climate model projections to generate adjustment factors for Volume 1</a:t>
            </a:r>
          </a:p>
        </p:txBody>
      </p:sp>
      <p:pic>
        <p:nvPicPr>
          <p:cNvPr id="6" name="Picture 5">
            <a:extLst>
              <a:ext uri="{FF2B5EF4-FFF2-40B4-BE49-F238E27FC236}">
                <a16:creationId xmlns:a16="http://schemas.microsoft.com/office/drawing/2014/main" id="{10B90E2B-5861-C60C-524E-8EA835BE7FF1}"/>
              </a:ext>
            </a:extLst>
          </p:cNvPr>
          <p:cNvPicPr>
            <a:picLocks noChangeAspect="1"/>
          </p:cNvPicPr>
          <p:nvPr/>
        </p:nvPicPr>
        <p:blipFill rotWithShape="1">
          <a:blip r:embed="rId2"/>
          <a:srcRect l="30667" t="14838" r="35000" b="6132"/>
          <a:stretch/>
        </p:blipFill>
        <p:spPr>
          <a:xfrm>
            <a:off x="5242559" y="673418"/>
            <a:ext cx="3513166" cy="4548822"/>
          </a:xfrm>
          <a:prstGeom prst="rect">
            <a:avLst/>
          </a:prstGeom>
          <a:ln>
            <a:solidFill>
              <a:schemeClr val="tx1"/>
            </a:solidFill>
          </a:ln>
        </p:spPr>
      </p:pic>
    </p:spTree>
    <p:extLst>
      <p:ext uri="{BB962C8B-B14F-4D97-AF65-F5344CB8AC3E}">
        <p14:creationId xmlns:p14="http://schemas.microsoft.com/office/powerpoint/2010/main" val="2440117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sp>
        <p:nvSpPr>
          <p:cNvPr id="3" name="Content Placeholder 2"/>
          <p:cNvSpPr>
            <a:spLocks noGrp="1"/>
          </p:cNvSpPr>
          <p:nvPr>
            <p:ph idx="1"/>
          </p:nvPr>
        </p:nvSpPr>
        <p:spPr>
          <a:xfrm>
            <a:off x="457200" y="1216678"/>
            <a:ext cx="7833360" cy="4160633"/>
          </a:xfrm>
        </p:spPr>
        <p:txBody>
          <a:bodyPr>
            <a:normAutofit/>
          </a:bodyPr>
          <a:lstStyle/>
          <a:p>
            <a:r>
              <a:rPr lang="en-US" sz="2700" b="1" dirty="0">
                <a:latin typeface="Avenir Next LT Pro" panose="020B0504020202020204" pitchFamily="34" charset="0"/>
              </a:rPr>
              <a:t>Example of Application from CIRCA’s Resilient Danbury Study</a:t>
            </a:r>
          </a:p>
        </p:txBody>
      </p:sp>
      <p:graphicFrame>
        <p:nvGraphicFramePr>
          <p:cNvPr id="4" name="Table 3">
            <a:extLst>
              <a:ext uri="{FF2B5EF4-FFF2-40B4-BE49-F238E27FC236}">
                <a16:creationId xmlns:a16="http://schemas.microsoft.com/office/drawing/2014/main" id="{00401BFB-20AF-8866-2F5C-ACA810178CB7}"/>
              </a:ext>
            </a:extLst>
          </p:cNvPr>
          <p:cNvGraphicFramePr>
            <a:graphicFrameLocks noGrp="1"/>
          </p:cNvGraphicFramePr>
          <p:nvPr>
            <p:extLst>
              <p:ext uri="{D42A27DB-BD31-4B8C-83A1-F6EECF244321}">
                <p14:modId xmlns:p14="http://schemas.microsoft.com/office/powerpoint/2010/main" val="3250099949"/>
              </p:ext>
            </p:extLst>
          </p:nvPr>
        </p:nvGraphicFramePr>
        <p:xfrm>
          <a:off x="243840" y="2235200"/>
          <a:ext cx="8595360" cy="3061997"/>
        </p:xfrm>
        <a:graphic>
          <a:graphicData uri="http://schemas.openxmlformats.org/drawingml/2006/table">
            <a:tbl>
              <a:tblPr>
                <a:tableStyleId>{BC89EF96-8CEA-46FF-86C4-4CE0E7609802}</a:tableStyleId>
              </a:tblPr>
              <a:tblGrid>
                <a:gridCol w="1351471">
                  <a:extLst>
                    <a:ext uri="{9D8B030D-6E8A-4147-A177-3AD203B41FA5}">
                      <a16:colId xmlns:a16="http://schemas.microsoft.com/office/drawing/2014/main" val="3522030596"/>
                    </a:ext>
                  </a:extLst>
                </a:gridCol>
                <a:gridCol w="1513649">
                  <a:extLst>
                    <a:ext uri="{9D8B030D-6E8A-4147-A177-3AD203B41FA5}">
                      <a16:colId xmlns:a16="http://schemas.microsoft.com/office/drawing/2014/main" val="2978530735"/>
                    </a:ext>
                  </a:extLst>
                </a:gridCol>
                <a:gridCol w="1432560">
                  <a:extLst>
                    <a:ext uri="{9D8B030D-6E8A-4147-A177-3AD203B41FA5}">
                      <a16:colId xmlns:a16="http://schemas.microsoft.com/office/drawing/2014/main" val="3055311806"/>
                    </a:ext>
                  </a:extLst>
                </a:gridCol>
                <a:gridCol w="1432560">
                  <a:extLst>
                    <a:ext uri="{9D8B030D-6E8A-4147-A177-3AD203B41FA5}">
                      <a16:colId xmlns:a16="http://schemas.microsoft.com/office/drawing/2014/main" val="3348670391"/>
                    </a:ext>
                  </a:extLst>
                </a:gridCol>
                <a:gridCol w="1432560">
                  <a:extLst>
                    <a:ext uri="{9D8B030D-6E8A-4147-A177-3AD203B41FA5}">
                      <a16:colId xmlns:a16="http://schemas.microsoft.com/office/drawing/2014/main" val="1061690092"/>
                    </a:ext>
                  </a:extLst>
                </a:gridCol>
                <a:gridCol w="1432560">
                  <a:extLst>
                    <a:ext uri="{9D8B030D-6E8A-4147-A177-3AD203B41FA5}">
                      <a16:colId xmlns:a16="http://schemas.microsoft.com/office/drawing/2014/main" val="1833727924"/>
                    </a:ext>
                  </a:extLst>
                </a:gridCol>
              </a:tblGrid>
              <a:tr h="1012165">
                <a:tc>
                  <a:txBody>
                    <a:bodyPr/>
                    <a:lstStyle/>
                    <a:p>
                      <a:pPr algn="ctr" fontAlgn="ctr"/>
                      <a:r>
                        <a:rPr lang="en-US" sz="1400" u="none" strike="noStrike" dirty="0">
                          <a:effectLst/>
                        </a:rPr>
                        <a:t>Storm Event </a:t>
                      </a:r>
                      <a:br>
                        <a:rPr lang="en-US" sz="1400" u="none" strike="noStrike" dirty="0">
                          <a:effectLst/>
                        </a:rPr>
                      </a:br>
                      <a:r>
                        <a:rPr lang="en-US" sz="1400" u="none" strike="noStrike" dirty="0">
                          <a:effectLst/>
                        </a:rPr>
                        <a:t>(24-hr duration)</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NOAA Atlas 14</a:t>
                      </a:r>
                      <a:br>
                        <a:rPr lang="en-US" sz="1400" u="none" strike="noStrike" dirty="0">
                          <a:effectLst/>
                        </a:rPr>
                      </a:br>
                      <a:r>
                        <a:rPr lang="en-US" sz="1400" u="none" strike="noStrike" dirty="0">
                          <a:effectLst/>
                        </a:rPr>
                        <a:t>Precipitation Depth</a:t>
                      </a:r>
                      <a:br>
                        <a:rPr lang="en-US" sz="1400" u="none" strike="noStrike" dirty="0">
                          <a:effectLst/>
                        </a:rPr>
                      </a:br>
                      <a:r>
                        <a:rPr lang="en-US" sz="1400" u="none" strike="noStrike" dirty="0">
                          <a:effectLst/>
                        </a:rPr>
                        <a:t>(in)</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Future Precipitation</a:t>
                      </a:r>
                      <a:br>
                        <a:rPr lang="en-US" sz="1400" u="none" strike="noStrike">
                          <a:effectLst/>
                        </a:rPr>
                      </a:br>
                      <a:r>
                        <a:rPr lang="en-US" sz="1400" u="none" strike="noStrike">
                          <a:effectLst/>
                        </a:rPr>
                        <a:t> Mid-century </a:t>
                      </a:r>
                      <a:br>
                        <a:rPr lang="en-US" sz="1400" u="none" strike="noStrike">
                          <a:effectLst/>
                        </a:rPr>
                      </a:br>
                      <a:r>
                        <a:rPr lang="en-US" sz="1400" u="none" strike="noStrike">
                          <a:effectLst/>
                        </a:rPr>
                        <a:t>CT PCSAR Projections </a:t>
                      </a:r>
                      <a:br>
                        <a:rPr lang="en-US" sz="1400" u="none" strike="noStrike">
                          <a:effectLst/>
                        </a:rPr>
                      </a:br>
                      <a:r>
                        <a:rPr lang="en-US" sz="1400" u="none" strike="noStrike">
                          <a:effectLst/>
                        </a:rPr>
                        <a:t>(%)</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Future Precipitation</a:t>
                      </a:r>
                      <a:br>
                        <a:rPr lang="en-US" sz="1400" u="none" strike="noStrike">
                          <a:effectLst/>
                        </a:rPr>
                      </a:br>
                      <a:r>
                        <a:rPr lang="en-US" sz="1400" u="none" strike="noStrike">
                          <a:effectLst/>
                        </a:rPr>
                        <a:t> Mid-century </a:t>
                      </a:r>
                      <a:br>
                        <a:rPr lang="en-US" sz="1400" u="none" strike="noStrike">
                          <a:effectLst/>
                        </a:rPr>
                      </a:br>
                      <a:r>
                        <a:rPr lang="en-US" sz="1400" u="none" strike="noStrike">
                          <a:effectLst/>
                        </a:rPr>
                        <a:t>CT PCSAR Projections </a:t>
                      </a:r>
                      <a:br>
                        <a:rPr lang="en-US" sz="1400" u="none" strike="noStrike">
                          <a:effectLst/>
                        </a:rPr>
                      </a:br>
                      <a:r>
                        <a:rPr lang="en-US" sz="1400" u="none" strike="noStrike">
                          <a:effectLst/>
                        </a:rPr>
                        <a:t>(in)</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Future Precipitation</a:t>
                      </a:r>
                      <a:br>
                        <a:rPr lang="en-US" sz="1400" u="none" strike="noStrike">
                          <a:effectLst/>
                        </a:rPr>
                      </a:br>
                      <a:r>
                        <a:rPr lang="en-US" sz="1400" u="none" strike="noStrike">
                          <a:effectLst/>
                        </a:rPr>
                        <a:t> Late Century</a:t>
                      </a:r>
                      <a:br>
                        <a:rPr lang="en-US" sz="1400" u="none" strike="noStrike">
                          <a:effectLst/>
                        </a:rPr>
                      </a:br>
                      <a:r>
                        <a:rPr lang="en-US" sz="1400" u="none" strike="noStrike">
                          <a:effectLst/>
                        </a:rPr>
                        <a:t> CT PCSAR Projections</a:t>
                      </a:r>
                      <a:br>
                        <a:rPr lang="en-US" sz="1400" u="none" strike="noStrike">
                          <a:effectLst/>
                        </a:rPr>
                      </a:b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Future Precipitation</a:t>
                      </a:r>
                      <a:br>
                        <a:rPr lang="en-US" sz="1400" u="none" strike="noStrike">
                          <a:effectLst/>
                        </a:rPr>
                      </a:br>
                      <a:r>
                        <a:rPr lang="en-US" sz="1400" u="none" strike="noStrike">
                          <a:effectLst/>
                        </a:rPr>
                        <a:t> Late Century</a:t>
                      </a:r>
                      <a:br>
                        <a:rPr lang="en-US" sz="1400" u="none" strike="noStrike">
                          <a:effectLst/>
                        </a:rPr>
                      </a:br>
                      <a:r>
                        <a:rPr lang="en-US" sz="1400" u="none" strike="noStrike">
                          <a:effectLst/>
                        </a:rPr>
                        <a:t> CT PCSAR Projections </a:t>
                      </a:r>
                      <a:br>
                        <a:rPr lang="en-US" sz="1400" u="none" strike="noStrike">
                          <a:effectLst/>
                        </a:rPr>
                      </a:br>
                      <a:r>
                        <a:rPr lang="en-US" sz="1400" u="none" strike="noStrike">
                          <a:effectLst/>
                        </a:rPr>
                        <a:t>(in)</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76237545"/>
                  </a:ext>
                </a:extLst>
              </a:tr>
              <a:tr h="253042">
                <a:tc>
                  <a:txBody>
                    <a:bodyPr/>
                    <a:lstStyle/>
                    <a:p>
                      <a:pPr algn="ctr" fontAlgn="ctr"/>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2.89</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27%</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3.67</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22%</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3.53</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915991562"/>
                  </a:ext>
                </a:extLst>
              </a:tr>
              <a:tr h="253042">
                <a:tc>
                  <a:txBody>
                    <a:bodyPr/>
                    <a:lstStyle/>
                    <a:p>
                      <a:pPr algn="ctr" fontAlgn="ctr"/>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3.55</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27%</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4.51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22%</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4.33</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966928565"/>
                  </a:ext>
                </a:extLst>
              </a:tr>
              <a:tr h="253042">
                <a:tc>
                  <a:txBody>
                    <a:bodyPr/>
                    <a:lstStyle/>
                    <a:p>
                      <a:pPr algn="ctr" fontAlgn="ctr"/>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4.63</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27%</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5.88</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22%</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5.65</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51294197"/>
                  </a:ext>
                </a:extLst>
              </a:tr>
              <a:tr h="253042">
                <a:tc>
                  <a:txBody>
                    <a:bodyPr/>
                    <a:lstStyle/>
                    <a:p>
                      <a:pPr algn="ctr" fontAlgn="ctr"/>
                      <a:r>
                        <a:rPr lang="en-US" sz="1400" u="none" strike="noStrike">
                          <a:effectLst/>
                        </a:rPr>
                        <a:t>10</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5.53</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49%</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8.24</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31%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7.24</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92773024"/>
                  </a:ext>
                </a:extLst>
              </a:tr>
              <a:tr h="253042">
                <a:tc>
                  <a:txBody>
                    <a:bodyPr/>
                    <a:lstStyle/>
                    <a:p>
                      <a:pPr algn="ctr" fontAlgn="ctr"/>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6.77</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59%</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10.76</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36%</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9.21</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86988516"/>
                  </a:ext>
                </a:extLst>
              </a:tr>
              <a:tr h="253042">
                <a:tc>
                  <a:txBody>
                    <a:bodyPr/>
                    <a:lstStyle/>
                    <a:p>
                      <a:pPr algn="ctr" fontAlgn="ctr"/>
                      <a:r>
                        <a:rPr lang="en-US" sz="1400" u="none" strike="noStrike">
                          <a:effectLst/>
                        </a:rPr>
                        <a:t>50</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7.68</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76%</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13.52</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42%</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10.91</a:t>
                      </a:r>
                      <a:endParaRPr lang="en-US" sz="1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124869264"/>
                  </a:ext>
                </a:extLst>
              </a:tr>
              <a:tr h="263585">
                <a:tc>
                  <a:txBody>
                    <a:bodyPr/>
                    <a:lstStyle/>
                    <a:p>
                      <a:pPr algn="ctr" fontAlgn="ctr"/>
                      <a:r>
                        <a:rPr lang="en-US" sz="1400" u="none" strike="noStrike">
                          <a:effectLst/>
                        </a:rPr>
                        <a:t>100</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8.68</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91%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16.58</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a:effectLst/>
                        </a:rPr>
                        <a:t>49%</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400" u="none" strike="noStrike" dirty="0">
                          <a:effectLst/>
                        </a:rPr>
                        <a:t>12.93</a:t>
                      </a:r>
                      <a:endParaRPr lang="en-US"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54038788"/>
                  </a:ext>
                </a:extLst>
              </a:tr>
            </a:tbl>
          </a:graphicData>
        </a:graphic>
      </p:graphicFrame>
      <p:sp>
        <p:nvSpPr>
          <p:cNvPr id="5" name="TextBox 4">
            <a:extLst>
              <a:ext uri="{FF2B5EF4-FFF2-40B4-BE49-F238E27FC236}">
                <a16:creationId xmlns:a16="http://schemas.microsoft.com/office/drawing/2014/main" id="{E7DD7FC1-44B6-0F95-8C93-72A9F42D5940}"/>
              </a:ext>
            </a:extLst>
          </p:cNvPr>
          <p:cNvSpPr txBox="1"/>
          <p:nvPr/>
        </p:nvSpPr>
        <p:spPr>
          <a:xfrm>
            <a:off x="243840" y="5397631"/>
            <a:ext cx="3464560" cy="323165"/>
          </a:xfrm>
          <a:prstGeom prst="rect">
            <a:avLst/>
          </a:prstGeom>
          <a:noFill/>
        </p:spPr>
        <p:txBody>
          <a:bodyPr wrap="square" rtlCol="0">
            <a:spAutoFit/>
          </a:bodyPr>
          <a:lstStyle/>
          <a:p>
            <a:r>
              <a:rPr lang="en-US" sz="1500" i="1" dirty="0"/>
              <a:t>Credit: Fuss &amp; O’Neill for CIRCA</a:t>
            </a:r>
          </a:p>
        </p:txBody>
      </p:sp>
    </p:spTree>
    <p:extLst>
      <p:ext uri="{BB962C8B-B14F-4D97-AF65-F5344CB8AC3E}">
        <p14:creationId xmlns:p14="http://schemas.microsoft.com/office/powerpoint/2010/main" val="1726293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Agenda</a:t>
            </a:r>
          </a:p>
        </p:txBody>
      </p:sp>
      <p:sp>
        <p:nvSpPr>
          <p:cNvPr id="3" name="Content Placeholder 2"/>
          <p:cNvSpPr>
            <a:spLocks noGrp="1"/>
          </p:cNvSpPr>
          <p:nvPr>
            <p:ph idx="1"/>
          </p:nvPr>
        </p:nvSpPr>
        <p:spPr>
          <a:xfrm>
            <a:off x="457200" y="1417638"/>
            <a:ext cx="8229600" cy="4160633"/>
          </a:xfrm>
        </p:spPr>
        <p:txBody>
          <a:bodyPr>
            <a:normAutofit/>
          </a:bodyPr>
          <a:lstStyle/>
          <a:p>
            <a:r>
              <a:rPr lang="en-US" sz="2400" dirty="0">
                <a:latin typeface="Avenir Next LT Pro" panose="020B0504020202020204" pitchFamily="34" charset="0"/>
              </a:rPr>
              <a:t>Recent Events</a:t>
            </a:r>
          </a:p>
          <a:p>
            <a:r>
              <a:rPr lang="en-US" sz="2400" dirty="0">
                <a:latin typeface="Avenir Next LT Pro" panose="020B0504020202020204" pitchFamily="34" charset="0"/>
              </a:rPr>
              <a:t>Figures for Connecticut</a:t>
            </a:r>
          </a:p>
          <a:p>
            <a:pPr lvl="1"/>
            <a:r>
              <a:rPr lang="en-US" sz="2000" dirty="0">
                <a:latin typeface="Avenir Next LT Pro" panose="020B0504020202020204" pitchFamily="34" charset="0"/>
              </a:rPr>
              <a:t>National Climate Assessment </a:t>
            </a:r>
          </a:p>
          <a:p>
            <a:pPr lvl="1"/>
            <a:r>
              <a:rPr lang="en-US" sz="2000" dirty="0">
                <a:latin typeface="Avenir Next LT Pro" panose="020B0504020202020204" pitchFamily="34" charset="0"/>
              </a:rPr>
              <a:t>Connecticut State Water Plan</a:t>
            </a:r>
          </a:p>
          <a:p>
            <a:pPr lvl="1"/>
            <a:r>
              <a:rPr lang="en-US" sz="2000" dirty="0">
                <a:latin typeface="Avenir Next LT Pro" panose="020B0504020202020204" pitchFamily="34" charset="0"/>
              </a:rPr>
              <a:t>Connecticut Physical Climate Science Assessment Report</a:t>
            </a:r>
          </a:p>
          <a:p>
            <a:pPr lvl="1"/>
            <a:r>
              <a:rPr lang="en-US" sz="2000" dirty="0">
                <a:latin typeface="Avenir Next LT Pro" panose="020B0504020202020204" pitchFamily="34" charset="0"/>
              </a:rPr>
              <a:t>NOAA Resources</a:t>
            </a:r>
          </a:p>
          <a:p>
            <a:endParaRPr lang="en-US" sz="2400" dirty="0">
              <a:latin typeface="Avenir Next LT Pro" panose="020B0504020202020204" pitchFamily="34" charset="0"/>
            </a:endParaRPr>
          </a:p>
          <a:p>
            <a:endParaRPr lang="en-US" sz="2400" dirty="0">
              <a:latin typeface="Avenir Next LT Pro" panose="020B0504020202020204" pitchFamily="34" charset="0"/>
            </a:endParaRPr>
          </a:p>
        </p:txBody>
      </p:sp>
    </p:spTree>
    <p:extLst>
      <p:ext uri="{BB962C8B-B14F-4D97-AF65-F5344CB8AC3E}">
        <p14:creationId xmlns:p14="http://schemas.microsoft.com/office/powerpoint/2010/main" val="280475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Recent Events</a:t>
            </a:r>
          </a:p>
        </p:txBody>
      </p:sp>
      <p:sp>
        <p:nvSpPr>
          <p:cNvPr id="3" name="Content Placeholder 2"/>
          <p:cNvSpPr>
            <a:spLocks noGrp="1"/>
          </p:cNvSpPr>
          <p:nvPr>
            <p:ph idx="1"/>
          </p:nvPr>
        </p:nvSpPr>
        <p:spPr>
          <a:xfrm>
            <a:off x="457200" y="1417638"/>
            <a:ext cx="4114800" cy="4160633"/>
          </a:xfrm>
        </p:spPr>
        <p:txBody>
          <a:bodyPr>
            <a:normAutofit lnSpcReduction="10000"/>
          </a:bodyPr>
          <a:lstStyle/>
          <a:p>
            <a:pPr marL="0" indent="0">
              <a:buNone/>
            </a:pPr>
            <a:r>
              <a:rPr lang="en-US" sz="2400" u="sng" dirty="0">
                <a:latin typeface="Avenir Next LT Pro" panose="020B0504020202020204" pitchFamily="34" charset="0"/>
              </a:rPr>
              <a:t>Flood of September 2018</a:t>
            </a:r>
          </a:p>
          <a:p>
            <a:r>
              <a:rPr lang="en-US" sz="2400" dirty="0">
                <a:latin typeface="Avenir Next LT Pro" panose="020B0504020202020204" pitchFamily="34" charset="0"/>
              </a:rPr>
              <a:t>A slow-moving storm system moved through Connecticut which resulted in torrential rainfall from Fairfield to Lebanon. </a:t>
            </a:r>
          </a:p>
          <a:p>
            <a:r>
              <a:rPr lang="en-US" sz="2400" dirty="0">
                <a:latin typeface="Avenir Next LT Pro" panose="020B0504020202020204" pitchFamily="34" charset="0"/>
              </a:rPr>
              <a:t>The event brought between 5 and 9 inches of rainfall in a 3-to-4-hour timeframe. </a:t>
            </a:r>
          </a:p>
          <a:p>
            <a:endParaRPr lang="en-US" sz="2400" dirty="0">
              <a:latin typeface="Avenir Next LT Pro" panose="020B0504020202020204" pitchFamily="34" charset="0"/>
            </a:endParaRPr>
          </a:p>
        </p:txBody>
      </p:sp>
      <p:pic>
        <p:nvPicPr>
          <p:cNvPr id="4" name="Picture 3">
            <a:extLst>
              <a:ext uri="{FF2B5EF4-FFF2-40B4-BE49-F238E27FC236}">
                <a16:creationId xmlns:a16="http://schemas.microsoft.com/office/drawing/2014/main" id="{8C179EE0-6414-88CA-74F0-43B68D8DEB69}"/>
              </a:ext>
            </a:extLst>
          </p:cNvPr>
          <p:cNvPicPr>
            <a:picLocks noChangeAspect="1"/>
          </p:cNvPicPr>
          <p:nvPr/>
        </p:nvPicPr>
        <p:blipFill>
          <a:blip r:embed="rId2"/>
          <a:stretch>
            <a:fillRect/>
          </a:stretch>
        </p:blipFill>
        <p:spPr>
          <a:xfrm>
            <a:off x="4713953" y="1464826"/>
            <a:ext cx="4043968" cy="3220720"/>
          </a:xfrm>
          <a:prstGeom prst="rect">
            <a:avLst/>
          </a:prstGeom>
          <a:ln>
            <a:solidFill>
              <a:schemeClr val="tx1"/>
            </a:solidFill>
          </a:ln>
        </p:spPr>
      </p:pic>
      <p:sp>
        <p:nvSpPr>
          <p:cNvPr id="5" name="TextBox 4">
            <a:extLst>
              <a:ext uri="{FF2B5EF4-FFF2-40B4-BE49-F238E27FC236}">
                <a16:creationId xmlns:a16="http://schemas.microsoft.com/office/drawing/2014/main" id="{F3CAC992-525B-5145-7B46-D3A6682FC5A3}"/>
              </a:ext>
            </a:extLst>
          </p:cNvPr>
          <p:cNvSpPr txBox="1"/>
          <p:nvPr/>
        </p:nvSpPr>
        <p:spPr>
          <a:xfrm>
            <a:off x="5344160" y="4685546"/>
            <a:ext cx="2621280" cy="369332"/>
          </a:xfrm>
          <a:prstGeom prst="rect">
            <a:avLst/>
          </a:prstGeom>
          <a:noFill/>
        </p:spPr>
        <p:txBody>
          <a:bodyPr wrap="square" rtlCol="0">
            <a:spAutoFit/>
          </a:bodyPr>
          <a:lstStyle/>
          <a:p>
            <a:pPr algn="ctr"/>
            <a:r>
              <a:rPr lang="en-US" dirty="0"/>
              <a:t>Courtesy of weather.gov</a:t>
            </a:r>
          </a:p>
        </p:txBody>
      </p:sp>
    </p:spTree>
    <p:extLst>
      <p:ext uri="{BB962C8B-B14F-4D97-AF65-F5344CB8AC3E}">
        <p14:creationId xmlns:p14="http://schemas.microsoft.com/office/powerpoint/2010/main" val="411441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Recent Events</a:t>
            </a:r>
          </a:p>
        </p:txBody>
      </p:sp>
      <p:sp>
        <p:nvSpPr>
          <p:cNvPr id="3" name="Content Placeholder 2"/>
          <p:cNvSpPr>
            <a:spLocks noGrp="1"/>
          </p:cNvSpPr>
          <p:nvPr>
            <p:ph idx="1"/>
          </p:nvPr>
        </p:nvSpPr>
        <p:spPr>
          <a:xfrm>
            <a:off x="457200" y="1417638"/>
            <a:ext cx="2143125" cy="4160633"/>
          </a:xfrm>
        </p:spPr>
        <p:txBody>
          <a:bodyPr>
            <a:normAutofit fontScale="92500"/>
          </a:bodyPr>
          <a:lstStyle/>
          <a:p>
            <a:pPr marL="0" indent="0">
              <a:buNone/>
            </a:pPr>
            <a:r>
              <a:rPr lang="en-US" sz="2400" u="sng" dirty="0">
                <a:latin typeface="Avenir Next LT Pro" panose="020B0504020202020204" pitchFamily="34" charset="0"/>
              </a:rPr>
              <a:t>Summer 2021</a:t>
            </a:r>
          </a:p>
          <a:p>
            <a:r>
              <a:rPr lang="en-US" sz="2400" dirty="0">
                <a:latin typeface="Avenir Next LT Pro" panose="020B0504020202020204" pitchFamily="34" charset="0"/>
              </a:rPr>
              <a:t>TS Elsa – up to 5”</a:t>
            </a:r>
          </a:p>
          <a:p>
            <a:r>
              <a:rPr lang="en-US" sz="2400" dirty="0">
                <a:latin typeface="Avenir Next LT Pro" panose="020B0504020202020204" pitchFamily="34" charset="0"/>
              </a:rPr>
              <a:t>Extratropical Storm Fred – up to 2”</a:t>
            </a:r>
          </a:p>
          <a:p>
            <a:r>
              <a:rPr lang="en-US" sz="2400" dirty="0">
                <a:latin typeface="Avenir Next LT Pro" panose="020B0504020202020204" pitchFamily="34" charset="0"/>
              </a:rPr>
              <a:t>TS Henri – up to 4”</a:t>
            </a:r>
          </a:p>
          <a:p>
            <a:r>
              <a:rPr lang="en-US" sz="2400" dirty="0">
                <a:latin typeface="Avenir Next LT Pro" panose="020B0504020202020204" pitchFamily="34" charset="0"/>
              </a:rPr>
              <a:t>Extratropical Storm Ida – up to 8”</a:t>
            </a:r>
          </a:p>
          <a:p>
            <a:endParaRPr lang="en-US" sz="2400" dirty="0">
              <a:latin typeface="Avenir Next LT Pro" panose="020B0504020202020204" pitchFamily="34" charset="0"/>
            </a:endParaRPr>
          </a:p>
        </p:txBody>
      </p:sp>
      <p:pic>
        <p:nvPicPr>
          <p:cNvPr id="8" name="Picture 7">
            <a:extLst>
              <a:ext uri="{FF2B5EF4-FFF2-40B4-BE49-F238E27FC236}">
                <a16:creationId xmlns:a16="http://schemas.microsoft.com/office/drawing/2014/main" id="{80554CB3-1BAE-4908-8EAA-3E4AD8F8E313}"/>
              </a:ext>
            </a:extLst>
          </p:cNvPr>
          <p:cNvPicPr>
            <a:picLocks noChangeAspect="1"/>
          </p:cNvPicPr>
          <p:nvPr/>
        </p:nvPicPr>
        <p:blipFill rotWithShape="1">
          <a:blip r:embed="rId2"/>
          <a:srcRect l="29179" t="23125" r="4351" b="14791"/>
          <a:stretch/>
        </p:blipFill>
        <p:spPr>
          <a:xfrm>
            <a:off x="2747862" y="1836349"/>
            <a:ext cx="6062763" cy="3185302"/>
          </a:xfrm>
          <a:prstGeom prst="rect">
            <a:avLst/>
          </a:prstGeom>
        </p:spPr>
      </p:pic>
    </p:spTree>
    <p:extLst>
      <p:ext uri="{BB962C8B-B14F-4D97-AF65-F5344CB8AC3E}">
        <p14:creationId xmlns:p14="http://schemas.microsoft.com/office/powerpoint/2010/main" val="280247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Recent Events</a:t>
            </a:r>
          </a:p>
        </p:txBody>
      </p:sp>
      <p:sp>
        <p:nvSpPr>
          <p:cNvPr id="3" name="Content Placeholder 2"/>
          <p:cNvSpPr>
            <a:spLocks noGrp="1"/>
          </p:cNvSpPr>
          <p:nvPr>
            <p:ph idx="1"/>
          </p:nvPr>
        </p:nvSpPr>
        <p:spPr>
          <a:xfrm>
            <a:off x="457200" y="1417638"/>
            <a:ext cx="3924300" cy="4160633"/>
          </a:xfrm>
        </p:spPr>
        <p:txBody>
          <a:bodyPr>
            <a:normAutofit/>
          </a:bodyPr>
          <a:lstStyle/>
          <a:p>
            <a:pPr marL="0" indent="0">
              <a:buNone/>
            </a:pPr>
            <a:r>
              <a:rPr lang="en-US" sz="2400" u="sng" dirty="0">
                <a:latin typeface="Avenir Next LT Pro" panose="020B0504020202020204" pitchFamily="34" charset="0"/>
              </a:rPr>
              <a:t>Summer 2021</a:t>
            </a:r>
          </a:p>
          <a:p>
            <a:endParaRPr lang="en-US" sz="2400" dirty="0">
              <a:latin typeface="Avenir Next LT Pro" panose="020B0504020202020204" pitchFamily="34" charset="0"/>
            </a:endParaRPr>
          </a:p>
        </p:txBody>
      </p:sp>
      <p:pic>
        <p:nvPicPr>
          <p:cNvPr id="5" name="Picture 4" descr="A picture containing ground, tree, outdoor, sky&#10;&#10;Description automatically generated">
            <a:extLst>
              <a:ext uri="{FF2B5EF4-FFF2-40B4-BE49-F238E27FC236}">
                <a16:creationId xmlns:a16="http://schemas.microsoft.com/office/drawing/2014/main" id="{DAA0182C-AAA6-D55C-A08E-D74E2EF721A1}"/>
              </a:ext>
            </a:extLst>
          </p:cNvPr>
          <p:cNvPicPr>
            <a:picLocks noChangeAspect="1"/>
          </p:cNvPicPr>
          <p:nvPr/>
        </p:nvPicPr>
        <p:blipFill>
          <a:blip r:embed="rId2"/>
          <a:stretch>
            <a:fillRect/>
          </a:stretch>
        </p:blipFill>
        <p:spPr>
          <a:xfrm>
            <a:off x="4876801" y="400050"/>
            <a:ext cx="3055007" cy="2292517"/>
          </a:xfrm>
          <a:prstGeom prst="rect">
            <a:avLst/>
          </a:prstGeom>
        </p:spPr>
      </p:pic>
      <p:pic>
        <p:nvPicPr>
          <p:cNvPr id="10" name="Picture 9" descr="A picture containing sky, outdoor, building, parked&#10;&#10;Description automatically generated">
            <a:extLst>
              <a:ext uri="{FF2B5EF4-FFF2-40B4-BE49-F238E27FC236}">
                <a16:creationId xmlns:a16="http://schemas.microsoft.com/office/drawing/2014/main" id="{84E53FB8-85E0-9B2A-685D-E94208CAC1FC}"/>
              </a:ext>
            </a:extLst>
          </p:cNvPr>
          <p:cNvPicPr>
            <a:picLocks noChangeAspect="1"/>
          </p:cNvPicPr>
          <p:nvPr/>
        </p:nvPicPr>
        <p:blipFill>
          <a:blip r:embed="rId3"/>
          <a:stretch>
            <a:fillRect/>
          </a:stretch>
        </p:blipFill>
        <p:spPr>
          <a:xfrm>
            <a:off x="4876801" y="3285754"/>
            <a:ext cx="3055006" cy="2292517"/>
          </a:xfrm>
          <a:prstGeom prst="rect">
            <a:avLst/>
          </a:prstGeom>
        </p:spPr>
      </p:pic>
      <p:pic>
        <p:nvPicPr>
          <p:cNvPr id="12" name="Picture 11" descr="A picture containing grass, outdoor, tree, dirt&#10;&#10;Description automatically generated">
            <a:extLst>
              <a:ext uri="{FF2B5EF4-FFF2-40B4-BE49-F238E27FC236}">
                <a16:creationId xmlns:a16="http://schemas.microsoft.com/office/drawing/2014/main" id="{6324432E-1A2D-DF43-1AED-4E25255648B2}"/>
              </a:ext>
            </a:extLst>
          </p:cNvPr>
          <p:cNvPicPr>
            <a:picLocks noChangeAspect="1"/>
          </p:cNvPicPr>
          <p:nvPr/>
        </p:nvPicPr>
        <p:blipFill>
          <a:blip r:embed="rId4"/>
          <a:stretch>
            <a:fillRect/>
          </a:stretch>
        </p:blipFill>
        <p:spPr>
          <a:xfrm>
            <a:off x="923925" y="2166342"/>
            <a:ext cx="3367087" cy="2525316"/>
          </a:xfrm>
          <a:prstGeom prst="rect">
            <a:avLst/>
          </a:prstGeom>
        </p:spPr>
      </p:pic>
      <p:sp>
        <p:nvSpPr>
          <p:cNvPr id="13" name="TextBox 12">
            <a:extLst>
              <a:ext uri="{FF2B5EF4-FFF2-40B4-BE49-F238E27FC236}">
                <a16:creationId xmlns:a16="http://schemas.microsoft.com/office/drawing/2014/main" id="{52B02ACC-4D94-7E8E-3B2B-E7533AE10E27}"/>
              </a:ext>
            </a:extLst>
          </p:cNvPr>
          <p:cNvSpPr txBox="1"/>
          <p:nvPr/>
        </p:nvSpPr>
        <p:spPr>
          <a:xfrm>
            <a:off x="1104900" y="4781550"/>
            <a:ext cx="3076575" cy="584775"/>
          </a:xfrm>
          <a:prstGeom prst="rect">
            <a:avLst/>
          </a:prstGeom>
          <a:noFill/>
        </p:spPr>
        <p:txBody>
          <a:bodyPr wrap="square" rtlCol="0">
            <a:spAutoFit/>
          </a:bodyPr>
          <a:lstStyle/>
          <a:p>
            <a:pPr algn="ctr"/>
            <a:r>
              <a:rPr lang="en-US" sz="1600" dirty="0"/>
              <a:t>TS Henri damage in Manchester (courtesy of the Town)</a:t>
            </a:r>
          </a:p>
        </p:txBody>
      </p:sp>
      <p:sp>
        <p:nvSpPr>
          <p:cNvPr id="14" name="TextBox 13">
            <a:extLst>
              <a:ext uri="{FF2B5EF4-FFF2-40B4-BE49-F238E27FC236}">
                <a16:creationId xmlns:a16="http://schemas.microsoft.com/office/drawing/2014/main" id="{636FD914-D107-4E28-9FB1-5BA69804CA43}"/>
              </a:ext>
            </a:extLst>
          </p:cNvPr>
          <p:cNvSpPr txBox="1"/>
          <p:nvPr/>
        </p:nvSpPr>
        <p:spPr>
          <a:xfrm>
            <a:off x="4848225" y="2714254"/>
            <a:ext cx="3105151" cy="584775"/>
          </a:xfrm>
          <a:prstGeom prst="rect">
            <a:avLst/>
          </a:prstGeom>
          <a:noFill/>
        </p:spPr>
        <p:txBody>
          <a:bodyPr wrap="square" rtlCol="0">
            <a:spAutoFit/>
          </a:bodyPr>
          <a:lstStyle/>
          <a:p>
            <a:pPr algn="ctr"/>
            <a:r>
              <a:rPr lang="en-US" sz="1600" dirty="0"/>
              <a:t>Storm Fred damage in </a:t>
            </a:r>
          </a:p>
          <a:p>
            <a:pPr algn="ctr"/>
            <a:r>
              <a:rPr lang="en-US" sz="1600" dirty="0"/>
              <a:t>West Hartford (my own pics)</a:t>
            </a:r>
          </a:p>
        </p:txBody>
      </p:sp>
    </p:spTree>
    <p:extLst>
      <p:ext uri="{BB962C8B-B14F-4D97-AF65-F5344CB8AC3E}">
        <p14:creationId xmlns:p14="http://schemas.microsoft.com/office/powerpoint/2010/main" val="119216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Recent Events</a:t>
            </a:r>
          </a:p>
        </p:txBody>
      </p:sp>
      <p:sp>
        <p:nvSpPr>
          <p:cNvPr id="3" name="Content Placeholder 2"/>
          <p:cNvSpPr>
            <a:spLocks noGrp="1"/>
          </p:cNvSpPr>
          <p:nvPr>
            <p:ph idx="1"/>
          </p:nvPr>
        </p:nvSpPr>
        <p:spPr>
          <a:xfrm>
            <a:off x="457200" y="1417638"/>
            <a:ext cx="3924300" cy="4160633"/>
          </a:xfrm>
        </p:spPr>
        <p:txBody>
          <a:bodyPr>
            <a:normAutofit/>
          </a:bodyPr>
          <a:lstStyle/>
          <a:p>
            <a:pPr marL="0" indent="0">
              <a:buNone/>
            </a:pPr>
            <a:r>
              <a:rPr lang="en-US" sz="2400" u="sng" dirty="0">
                <a:latin typeface="Avenir Next LT Pro" panose="020B0504020202020204" pitchFamily="34" charset="0"/>
              </a:rPr>
              <a:t>Summer 2021</a:t>
            </a:r>
          </a:p>
          <a:p>
            <a:endParaRPr lang="en-US" sz="2400" dirty="0">
              <a:latin typeface="Avenir Next LT Pro" panose="020B0504020202020204" pitchFamily="34" charset="0"/>
            </a:endParaRPr>
          </a:p>
        </p:txBody>
      </p:sp>
      <p:pic>
        <p:nvPicPr>
          <p:cNvPr id="6" name="Picture 5">
            <a:extLst>
              <a:ext uri="{FF2B5EF4-FFF2-40B4-BE49-F238E27FC236}">
                <a16:creationId xmlns:a16="http://schemas.microsoft.com/office/drawing/2014/main" id="{026EF7F0-1082-10CD-8518-DFA3EA7A902D}"/>
              </a:ext>
            </a:extLst>
          </p:cNvPr>
          <p:cNvPicPr>
            <a:picLocks noChangeAspect="1"/>
          </p:cNvPicPr>
          <p:nvPr/>
        </p:nvPicPr>
        <p:blipFill rotWithShape="1">
          <a:blip r:embed="rId2"/>
          <a:srcRect l="56250" t="7038" r="8854" b="18518"/>
          <a:stretch/>
        </p:blipFill>
        <p:spPr>
          <a:xfrm>
            <a:off x="1362075" y="1964216"/>
            <a:ext cx="6305550" cy="3783332"/>
          </a:xfrm>
          <a:prstGeom prst="rect">
            <a:avLst/>
          </a:prstGeom>
        </p:spPr>
      </p:pic>
      <p:sp>
        <p:nvSpPr>
          <p:cNvPr id="13" name="TextBox 12">
            <a:extLst>
              <a:ext uri="{FF2B5EF4-FFF2-40B4-BE49-F238E27FC236}">
                <a16:creationId xmlns:a16="http://schemas.microsoft.com/office/drawing/2014/main" id="{52B02ACC-4D94-7E8E-3B2B-E7533AE10E27}"/>
              </a:ext>
            </a:extLst>
          </p:cNvPr>
          <p:cNvSpPr txBox="1"/>
          <p:nvPr/>
        </p:nvSpPr>
        <p:spPr>
          <a:xfrm>
            <a:off x="5924550" y="3071052"/>
            <a:ext cx="2171700" cy="2554545"/>
          </a:xfrm>
          <a:prstGeom prst="rect">
            <a:avLst/>
          </a:prstGeom>
          <a:solidFill>
            <a:schemeClr val="bg1"/>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Unnamed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Storm caused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road washout  </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n Ashford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(courtesy of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NBC Connecticut)</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p:txBody>
      </p:sp>
    </p:spTree>
    <p:extLst>
      <p:ext uri="{BB962C8B-B14F-4D97-AF65-F5344CB8AC3E}">
        <p14:creationId xmlns:p14="http://schemas.microsoft.com/office/powerpoint/2010/main" val="234036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Recent Events</a:t>
            </a:r>
          </a:p>
        </p:txBody>
      </p:sp>
      <p:sp>
        <p:nvSpPr>
          <p:cNvPr id="3" name="Content Placeholder 2"/>
          <p:cNvSpPr>
            <a:spLocks noGrp="1"/>
          </p:cNvSpPr>
          <p:nvPr>
            <p:ph idx="1"/>
          </p:nvPr>
        </p:nvSpPr>
        <p:spPr>
          <a:xfrm>
            <a:off x="457200" y="1417638"/>
            <a:ext cx="3514725" cy="4160633"/>
          </a:xfrm>
        </p:spPr>
        <p:txBody>
          <a:bodyPr>
            <a:normAutofit/>
          </a:bodyPr>
          <a:lstStyle/>
          <a:p>
            <a:pPr marL="0" indent="0">
              <a:buNone/>
            </a:pPr>
            <a:r>
              <a:rPr lang="en-US" sz="2400" u="sng" dirty="0">
                <a:latin typeface="Avenir Next LT Pro" panose="020B0504020202020204" pitchFamily="34" charset="0"/>
              </a:rPr>
              <a:t>September 2022</a:t>
            </a:r>
          </a:p>
          <a:p>
            <a:r>
              <a:rPr lang="en-US" sz="2400" dirty="0">
                <a:latin typeface="Avenir Next LT Pro" panose="020B0504020202020204" pitchFamily="34" charset="0"/>
              </a:rPr>
              <a:t>A late summer storm caused more than 5” of rain in southeastern Connecticut </a:t>
            </a:r>
          </a:p>
          <a:p>
            <a:r>
              <a:rPr lang="en-US" sz="2400" dirty="0">
                <a:latin typeface="Avenir Next LT Pro" panose="020B0504020202020204" pitchFamily="34" charset="0"/>
              </a:rPr>
              <a:t>River flooding of </a:t>
            </a:r>
            <a:r>
              <a:rPr lang="en-US" sz="2400" dirty="0" err="1">
                <a:latin typeface="Avenir Next LT Pro" panose="020B0504020202020204" pitchFamily="34" charset="0"/>
              </a:rPr>
              <a:t>Yantic</a:t>
            </a:r>
            <a:r>
              <a:rPr lang="en-US" sz="2400" dirty="0">
                <a:latin typeface="Avenir Next LT Pro" panose="020B0504020202020204" pitchFamily="34" charset="0"/>
              </a:rPr>
              <a:t> River</a:t>
            </a:r>
          </a:p>
          <a:p>
            <a:r>
              <a:rPr lang="en-US" sz="2400" dirty="0">
                <a:latin typeface="Avenir Next LT Pro" panose="020B0504020202020204" pitchFamily="34" charset="0"/>
              </a:rPr>
              <a:t>Stormwater flooding in Lisbon (pictured)</a:t>
            </a:r>
          </a:p>
          <a:p>
            <a:endParaRPr lang="en-US" sz="2400" dirty="0">
              <a:latin typeface="Avenir Next LT Pro" panose="020B0504020202020204" pitchFamily="34" charset="0"/>
            </a:endParaRPr>
          </a:p>
        </p:txBody>
      </p:sp>
      <p:pic>
        <p:nvPicPr>
          <p:cNvPr id="4" name="Picture 3">
            <a:extLst>
              <a:ext uri="{FF2B5EF4-FFF2-40B4-BE49-F238E27FC236}">
                <a16:creationId xmlns:a16="http://schemas.microsoft.com/office/drawing/2014/main" id="{E0BDE5DF-A429-1785-3743-FD136F7C9719}"/>
              </a:ext>
            </a:extLst>
          </p:cNvPr>
          <p:cNvPicPr>
            <a:picLocks noChangeAspect="1"/>
          </p:cNvPicPr>
          <p:nvPr/>
        </p:nvPicPr>
        <p:blipFill rotWithShape="1">
          <a:blip r:embed="rId2"/>
          <a:srcRect l="18984" t="17500" r="49297" b="11944"/>
          <a:stretch/>
        </p:blipFill>
        <p:spPr>
          <a:xfrm>
            <a:off x="4167187" y="739571"/>
            <a:ext cx="3867151" cy="4838700"/>
          </a:xfrm>
          <a:prstGeom prst="rect">
            <a:avLst/>
          </a:prstGeom>
        </p:spPr>
      </p:pic>
    </p:spTree>
    <p:extLst>
      <p:ext uri="{BB962C8B-B14F-4D97-AF65-F5344CB8AC3E}">
        <p14:creationId xmlns:p14="http://schemas.microsoft.com/office/powerpoint/2010/main" val="70232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sp>
        <p:nvSpPr>
          <p:cNvPr id="3" name="Content Placeholder 2"/>
          <p:cNvSpPr>
            <a:spLocks noGrp="1"/>
          </p:cNvSpPr>
          <p:nvPr>
            <p:ph idx="1"/>
          </p:nvPr>
        </p:nvSpPr>
        <p:spPr>
          <a:xfrm>
            <a:off x="457200" y="1216678"/>
            <a:ext cx="8229600" cy="4160633"/>
          </a:xfrm>
        </p:spPr>
        <p:txBody>
          <a:bodyPr>
            <a:normAutofit fontScale="92500" lnSpcReduction="10000"/>
          </a:bodyPr>
          <a:lstStyle/>
          <a:p>
            <a:r>
              <a:rPr lang="en-US" sz="2400" b="1" dirty="0">
                <a:latin typeface="Avenir Next LT Pro" panose="020B0504020202020204" pitchFamily="34" charset="0"/>
              </a:rPr>
              <a:t>4</a:t>
            </a:r>
            <a:r>
              <a:rPr lang="en-US" sz="2400" b="1" baseline="30000" dirty="0">
                <a:latin typeface="Avenir Next LT Pro" panose="020B0504020202020204" pitchFamily="34" charset="0"/>
              </a:rPr>
              <a:t>th</a:t>
            </a:r>
            <a:r>
              <a:rPr lang="en-US" sz="2400" b="1" dirty="0">
                <a:latin typeface="Avenir Next LT Pro" panose="020B0504020202020204" pitchFamily="34" charset="0"/>
              </a:rPr>
              <a:t> National Climate Assessment (2018)</a:t>
            </a:r>
          </a:p>
          <a:p>
            <a:pPr lvl="1"/>
            <a:r>
              <a:rPr lang="en-US" sz="1900" dirty="0">
                <a:latin typeface="Avenir Next LT Pro" panose="020B0504020202020204" pitchFamily="34" charset="0"/>
              </a:rPr>
              <a:t>The recent dominant trend in precipitation throughout the Northeast has been towards increases in rainfall intensity, with recent increases in intensity exceeding those in other regions in the contiguous United States.</a:t>
            </a:r>
          </a:p>
          <a:p>
            <a:pPr lvl="1"/>
            <a:r>
              <a:rPr lang="en-US" sz="1900" dirty="0">
                <a:latin typeface="Avenir Next LT Pro" panose="020B0504020202020204" pitchFamily="34" charset="0"/>
              </a:rPr>
              <a:t>Further increases in rainfall intensity are expected, with increases in precipitation expected during the winter and spring with little change in the summer.</a:t>
            </a:r>
          </a:p>
          <a:p>
            <a:pPr lvl="1"/>
            <a:r>
              <a:rPr lang="en-US" sz="1900" dirty="0">
                <a:latin typeface="Avenir Next LT Pro" panose="020B0504020202020204" pitchFamily="34" charset="0"/>
              </a:rPr>
              <a:t>Monthly precipitation in the Northeast is projected to be about 1 inch greater for December through April by end of century (2070–2100) under the higher [emissions] scenario.</a:t>
            </a:r>
          </a:p>
          <a:p>
            <a:pPr lvl="1"/>
            <a:r>
              <a:rPr lang="en-US" sz="1900" b="1" dirty="0">
                <a:solidFill>
                  <a:srgbClr val="0070C0"/>
                </a:solidFill>
                <a:latin typeface="Avenir Next LT Pro" panose="020B0504020202020204" pitchFamily="34" charset="0"/>
              </a:rPr>
              <a:t>Although future projections of major floods remain ambiguous, more intense precipitation events have increased the risk of some types of inland floods.</a:t>
            </a:r>
          </a:p>
        </p:txBody>
      </p:sp>
    </p:spTree>
    <p:extLst>
      <p:ext uri="{BB962C8B-B14F-4D97-AF65-F5344CB8AC3E}">
        <p14:creationId xmlns:p14="http://schemas.microsoft.com/office/powerpoint/2010/main" val="2238570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tx2">
                    <a:lumMod val="75000"/>
                  </a:schemeClr>
                </a:solidFill>
                <a:latin typeface="Abadi" panose="020B0604020104020204" pitchFamily="34" charset="0"/>
              </a:rPr>
              <a:t>Figures for Connecticut</a:t>
            </a:r>
          </a:p>
        </p:txBody>
      </p:sp>
      <p:sp>
        <p:nvSpPr>
          <p:cNvPr id="3" name="Content Placeholder 2"/>
          <p:cNvSpPr>
            <a:spLocks noGrp="1"/>
          </p:cNvSpPr>
          <p:nvPr>
            <p:ph idx="1"/>
          </p:nvPr>
        </p:nvSpPr>
        <p:spPr>
          <a:xfrm>
            <a:off x="457200" y="1216678"/>
            <a:ext cx="8229600" cy="4160633"/>
          </a:xfrm>
        </p:spPr>
        <p:txBody>
          <a:bodyPr>
            <a:normAutofit fontScale="92500" lnSpcReduction="10000"/>
          </a:bodyPr>
          <a:lstStyle/>
          <a:p>
            <a:r>
              <a:rPr lang="en-US" sz="2400" b="1" dirty="0">
                <a:latin typeface="Avenir Next LT Pro" panose="020B0504020202020204" pitchFamily="34" charset="0"/>
              </a:rPr>
              <a:t>Connecticut State Water Plan (2018)</a:t>
            </a:r>
          </a:p>
          <a:p>
            <a:pPr lvl="1"/>
            <a:r>
              <a:rPr lang="en-US" sz="2000" dirty="0">
                <a:latin typeface="Avenir Next LT Pro" panose="020B0504020202020204" pitchFamily="34" charset="0"/>
              </a:rPr>
              <a:t>The Connecticut State Water Plan included a climate change analysis.  </a:t>
            </a:r>
          </a:p>
          <a:p>
            <a:pPr lvl="1"/>
            <a:r>
              <a:rPr lang="en-US" sz="2000" dirty="0">
                <a:latin typeface="Avenir Next LT Pro" panose="020B0504020202020204" pitchFamily="34" charset="0"/>
              </a:rPr>
              <a:t>Results of a "hybrid delta ensemble" (</a:t>
            </a:r>
            <a:r>
              <a:rPr lang="en-US" sz="2000" dirty="0" err="1">
                <a:latin typeface="Avenir Next LT Pro" panose="020B0504020202020204" pitchFamily="34" charset="0"/>
              </a:rPr>
              <a:t>HDe</a:t>
            </a:r>
            <a:r>
              <a:rPr lang="en-US" sz="2000" dirty="0">
                <a:latin typeface="Avenir Next LT Pro" panose="020B0504020202020204" pitchFamily="34" charset="0"/>
              </a:rPr>
              <a:t>) analysis were presented in the plan.  </a:t>
            </a:r>
          </a:p>
          <a:p>
            <a:pPr lvl="1"/>
            <a:r>
              <a:rPr lang="en-US" sz="2000" dirty="0">
                <a:latin typeface="Avenir Next LT Pro" panose="020B0504020202020204" pitchFamily="34" charset="0"/>
              </a:rPr>
              <a:t>Four scenarios were the focus of the analysis: "warm/dry," "warm/wet," "hot/dry," and "hot/wet.“</a:t>
            </a:r>
          </a:p>
          <a:p>
            <a:pPr lvl="1"/>
            <a:r>
              <a:rPr lang="en-US" sz="2000" dirty="0">
                <a:latin typeface="Avenir Next LT Pro" panose="020B0504020202020204" pitchFamily="34" charset="0"/>
              </a:rPr>
              <a:t>Precipitation projections are variable although consistently project a wetter future for all four scenarios.  </a:t>
            </a:r>
          </a:p>
          <a:p>
            <a:pPr lvl="1"/>
            <a:r>
              <a:rPr lang="en-US" sz="2000" b="1" dirty="0">
                <a:solidFill>
                  <a:srgbClr val="0070C0"/>
                </a:solidFill>
                <a:latin typeface="Avenir Next LT Pro" panose="020B0504020202020204" pitchFamily="34" charset="0"/>
              </a:rPr>
              <a:t>The largest precipitation increases are projected for the wetter months (higher percentiles) including extreme wet months.  </a:t>
            </a:r>
          </a:p>
          <a:p>
            <a:pPr lvl="1"/>
            <a:r>
              <a:rPr lang="en-US" sz="2000" dirty="0">
                <a:latin typeface="Avenir Next LT Pro" panose="020B0504020202020204" pitchFamily="34" charset="0"/>
              </a:rPr>
              <a:t>The seasonality plots in the plan show that winter and spring precipitation changes are projected to be larger than summer and autumn changes. </a:t>
            </a:r>
          </a:p>
          <a:p>
            <a:endParaRPr lang="en-US" sz="2400" dirty="0">
              <a:latin typeface="Avenir Next LT Pro" panose="020B0504020202020204" pitchFamily="34" charset="0"/>
            </a:endParaRPr>
          </a:p>
        </p:txBody>
      </p:sp>
    </p:spTree>
    <p:extLst>
      <p:ext uri="{BB962C8B-B14F-4D97-AF65-F5344CB8AC3E}">
        <p14:creationId xmlns:p14="http://schemas.microsoft.com/office/powerpoint/2010/main" val="934294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38317</TotalTime>
  <Words>783</Words>
  <Application>Microsoft Office PowerPoint</Application>
  <PresentationFormat>On-screen Show (4:3)</PresentationFormat>
  <Paragraphs>124</Paragraphs>
  <Slides>13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Abadi</vt:lpstr>
      <vt:lpstr>Arial</vt:lpstr>
      <vt:lpstr>Avenir Next LT Pro</vt:lpstr>
      <vt:lpstr>Calibri</vt:lpstr>
      <vt:lpstr>Calibri Light</vt:lpstr>
      <vt:lpstr>Office Theme</vt:lpstr>
      <vt:lpstr>Custom Design</vt:lpstr>
      <vt:lpstr>Flood awareness workshops May and June 2023</vt:lpstr>
      <vt:lpstr>Agenda</vt:lpstr>
      <vt:lpstr>Recent Events</vt:lpstr>
      <vt:lpstr>Recent Events</vt:lpstr>
      <vt:lpstr>Recent Events</vt:lpstr>
      <vt:lpstr>Recent Events</vt:lpstr>
      <vt:lpstr>Recent Events</vt:lpstr>
      <vt:lpstr>Figures for Connecticut</vt:lpstr>
      <vt:lpstr>Figures for Connecticut</vt:lpstr>
      <vt:lpstr>Figures for Connecticut</vt:lpstr>
      <vt:lpstr>Figures for Connecticut</vt:lpstr>
      <vt:lpstr>Figures for Connecticut</vt:lpstr>
      <vt:lpstr>Figures for Connecticut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CBallestrini</dc:creator>
  <cp:lastModifiedBy>Glowacki, Douglas</cp:lastModifiedBy>
  <cp:revision>264</cp:revision>
  <cp:lastPrinted>2016-03-15T19:32:17Z</cp:lastPrinted>
  <dcterms:created xsi:type="dcterms:W3CDTF">2013-10-10T18:53:03Z</dcterms:created>
  <dcterms:modified xsi:type="dcterms:W3CDTF">2023-05-04T00:19:59Z</dcterms:modified>
</cp:coreProperties>
</file>