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handoutMasterIdLst>
    <p:handoutMasterId r:id="rId38"/>
  </p:handoutMasterIdLst>
  <p:sldIdLst>
    <p:sldId id="256" r:id="rId2"/>
    <p:sldId id="257" r:id="rId3"/>
    <p:sldId id="258" r:id="rId4"/>
    <p:sldId id="259" r:id="rId5"/>
    <p:sldId id="260" r:id="rId6"/>
    <p:sldId id="261" r:id="rId7"/>
    <p:sldId id="271" r:id="rId8"/>
    <p:sldId id="263" r:id="rId9"/>
    <p:sldId id="264" r:id="rId10"/>
    <p:sldId id="265" r:id="rId11"/>
    <p:sldId id="266" r:id="rId12"/>
    <p:sldId id="267" r:id="rId13"/>
    <p:sldId id="268" r:id="rId14"/>
    <p:sldId id="302" r:id="rId15"/>
    <p:sldId id="269" r:id="rId16"/>
    <p:sldId id="270" r:id="rId17"/>
    <p:sldId id="272" r:id="rId18"/>
    <p:sldId id="273" r:id="rId19"/>
    <p:sldId id="276" r:id="rId20"/>
    <p:sldId id="274" r:id="rId21"/>
    <p:sldId id="275" r:id="rId22"/>
    <p:sldId id="277" r:id="rId23"/>
    <p:sldId id="279" r:id="rId24"/>
    <p:sldId id="280" r:id="rId25"/>
    <p:sldId id="283" r:id="rId26"/>
    <p:sldId id="284" r:id="rId27"/>
    <p:sldId id="289" r:id="rId28"/>
    <p:sldId id="290" r:id="rId29"/>
    <p:sldId id="303" r:id="rId30"/>
    <p:sldId id="291" r:id="rId31"/>
    <p:sldId id="292" r:id="rId32"/>
    <p:sldId id="293" r:id="rId33"/>
    <p:sldId id="295" r:id="rId34"/>
    <p:sldId id="296" r:id="rId35"/>
    <p:sldId id="294" r:id="rId36"/>
  </p:sldIdLst>
  <p:sldSz cx="9144000" cy="5143500" type="screen16x9"/>
  <p:notesSz cx="7010400" cy="9296400"/>
  <p:embeddedFontLst>
    <p:embeddedFont>
      <p:font typeface="Calibri" panose="020F0502020204030204" pitchFamily="34"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Helvetica Neue" panose="020B0604020202020204" charset="0"/>
      <p:regular r:id="rId47"/>
      <p:bold r:id="rId48"/>
      <p:italic r:id="rId49"/>
      <p:boldItalic r:id="rId50"/>
    </p:embeddedFont>
    <p:embeddedFont>
      <p:font typeface="Nunito"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DFE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60710C-E32E-44FE-B88E-814E0556B93A}">
  <a:tblStyle styleId="{8060710C-E32E-44FE-B88E-814E0556B9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4" autoAdjust="0"/>
    <p:restoredTop sz="82800" autoAdjust="0"/>
  </p:normalViewPr>
  <p:slideViewPr>
    <p:cSldViewPr snapToGrid="0">
      <p:cViewPr>
        <p:scale>
          <a:sx n="102" d="100"/>
          <a:sy n="102" d="100"/>
        </p:scale>
        <p:origin x="895" y="2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83267D9-F304-4829-B22B-E7CD2454D169}" type="datetimeFigureOut">
              <a:rPr lang="en-US" smtClean="0"/>
              <a:t>5/22/2023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A0A41A3-5373-4700-899B-CBF4D3B2C31B}" type="slidenum">
              <a:rPr lang="en-US" smtClean="0"/>
              <a:t>‹#›</a:t>
            </a:fld>
            <a:endParaRPr lang="en-US"/>
          </a:p>
        </p:txBody>
      </p:sp>
    </p:spTree>
    <p:extLst>
      <p:ext uri="{BB962C8B-B14F-4D97-AF65-F5344CB8AC3E}">
        <p14:creationId xmlns:p14="http://schemas.microsoft.com/office/powerpoint/2010/main" val="2975309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3a2e466f8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3a2e466f8d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Hazardous Weather Event Briefing Template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3a2e466f8d_0_28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3a2e466f8d_0_28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b="1" dirty="0" err="1">
                <a:solidFill>
                  <a:schemeClr val="accent1"/>
                </a:solidFill>
              </a:rPr>
              <a:t>Zoomable</a:t>
            </a:r>
            <a:r>
              <a:rPr lang="en-US" b="1" dirty="0">
                <a:solidFill>
                  <a:schemeClr val="accent1"/>
                </a:solidFill>
              </a:rPr>
              <a:t>, but if you go to our website you can get</a:t>
            </a:r>
            <a:r>
              <a:rPr lang="en-US" b="1" baseline="0" dirty="0">
                <a:solidFill>
                  <a:schemeClr val="accent1"/>
                </a:solidFill>
              </a:rPr>
              <a:t> a link that’s already zoomed-in on the Tri-State Area</a:t>
            </a:r>
            <a:r>
              <a:rPr lang="en-US" b="1" dirty="0">
                <a:solidFill>
                  <a:schemeClr val="accent1"/>
                </a:solidFill>
              </a:rPr>
              <a:t>…</a:t>
            </a:r>
            <a:endParaRPr b="1" dirty="0">
              <a:solidFill>
                <a:schemeClr val="accent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acec2af87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acec2af87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endParaRPr b="1">
              <a:solidFill>
                <a:schemeClr val="dk1"/>
              </a:solidFill>
              <a:highlight>
                <a:srgbClr val="FFFFFF"/>
              </a:highlight>
            </a:endParaRPr>
          </a:p>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3a2e466f8d_0_3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3a2e466f8d_0_3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1.5 to 3.0 inches</a:t>
            </a:r>
            <a:r>
              <a:rPr lang="en-US" b="1" baseline="0" dirty="0">
                <a:solidFill>
                  <a:schemeClr val="dk1"/>
                </a:solidFill>
                <a:highlight>
                  <a:srgbClr val="FFFFFF"/>
                </a:highlight>
              </a:rPr>
              <a:t> of rain had fallen right at the end of April into the beginning of this month.</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a2e466f8d_0_3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3a2e466f8d_0_3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Default View from when you click on our link</a:t>
            </a:r>
          </a:p>
          <a:p>
            <a:pPr marL="0" indent="0">
              <a:buNone/>
            </a:pPr>
            <a:r>
              <a:rPr lang="en-US" dirty="0"/>
              <a:t>Quick snapshot of observed + forecast river stages</a:t>
            </a:r>
          </a:p>
          <a:p>
            <a:pPr marL="0" indent="0">
              <a:buNone/>
            </a:pPr>
            <a:r>
              <a:rPr lang="en-US" dirty="0"/>
              <a:t>Color coded</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a2e466f8d_0_3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3a2e466f8d_0_3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endParaRPr b="1" dirty="0">
              <a:solidFill>
                <a:schemeClr val="dk1"/>
              </a:solidFill>
              <a:highlight>
                <a:srgbClr val="FFFFFF"/>
              </a:highlight>
            </a:endParaRPr>
          </a:p>
          <a:p>
            <a:pPr marL="0" indent="0">
              <a:buNone/>
            </a:pPr>
            <a:endParaRPr dirty="0"/>
          </a:p>
        </p:txBody>
      </p:sp>
    </p:spTree>
    <p:extLst>
      <p:ext uri="{BB962C8B-B14F-4D97-AF65-F5344CB8AC3E}">
        <p14:creationId xmlns:p14="http://schemas.microsoft.com/office/powerpoint/2010/main" val="4036984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3a2e466f8d_0_3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3a2e466f8d_0_33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 b="1" dirty="0">
                <a:solidFill>
                  <a:schemeClr val="dk1"/>
                </a:solidFill>
                <a:highlight>
                  <a:srgbClr val="FFFFFF"/>
                </a:highlight>
              </a:rPr>
              <a:t>Hydrograph</a:t>
            </a:r>
            <a:r>
              <a:rPr lang="en" b="1" baseline="0" dirty="0">
                <a:solidFill>
                  <a:schemeClr val="dk1"/>
                </a:solidFill>
                <a:highlight>
                  <a:srgbClr val="FFFFFF"/>
                </a:highlight>
              </a:rPr>
              <a:t> of a </a:t>
            </a:r>
            <a:r>
              <a:rPr lang="en" b="1" dirty="0">
                <a:solidFill>
                  <a:schemeClr val="dk1"/>
                </a:solidFill>
                <a:highlight>
                  <a:srgbClr val="FFFFFF"/>
                </a:highlight>
              </a:rPr>
              <a:t>FORECAST POINT – (purple line)</a:t>
            </a:r>
            <a:endParaRPr b="1" dirty="0">
              <a:solidFill>
                <a:schemeClr val="dk1"/>
              </a:solidFill>
              <a:highlight>
                <a:srgbClr val="FFFFFF"/>
              </a:highlight>
            </a:endParaRPr>
          </a:p>
          <a:p>
            <a:pPr marL="0" indent="0">
              <a:lnSpc>
                <a:spcPct val="138000"/>
              </a:lnSpc>
              <a:buNone/>
            </a:pPr>
            <a:r>
              <a:rPr lang="en" b="1" dirty="0">
                <a:solidFill>
                  <a:schemeClr val="dk1"/>
                </a:solidFill>
                <a:highlight>
                  <a:srgbClr val="FFFFFF"/>
                </a:highlight>
              </a:rPr>
              <a:t>Longer stem river, had a slower response than</a:t>
            </a:r>
            <a:r>
              <a:rPr lang="en" b="1" baseline="0" dirty="0">
                <a:solidFill>
                  <a:schemeClr val="dk1"/>
                </a:solidFill>
                <a:highlight>
                  <a:srgbClr val="FFFFFF"/>
                </a:highlight>
              </a:rPr>
              <a:t> the Quinnipiac – took at least a day and a half longer to crest.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3dcaffebd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3dcaffebd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An example</a:t>
            </a:r>
            <a:r>
              <a:rPr lang="en-US" baseline="0" dirty="0"/>
              <a:t> of something more typical of a “flashier” river</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3acec2af87_0_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3acec2af87_0_9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Their plan is to expand the focus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acec2af87_0_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3acec2af87_0_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NWC visualization services</a:t>
            </a:r>
            <a:r>
              <a:rPr lang="en-US" baseline="0" dirty="0"/>
              <a:t> – interactive map where you can select from different types of guidance</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3acec2af87_0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3acec2af87_0_8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Forecast for the next day. </a:t>
            </a:r>
          </a:p>
          <a:p>
            <a:pPr marL="0" indent="0">
              <a:buNone/>
            </a:pPr>
            <a:r>
              <a:rPr lang="en-US" dirty="0"/>
              <a:t>Color density </a:t>
            </a:r>
            <a:r>
              <a:rPr lang="en-US" dirty="0">
                <a:sym typeface="Wingdings" panose="05000000000000000000" pitchFamily="2" charset="2"/>
              </a:rPr>
              <a:t> accounts for smaller rivers &amp; streams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3a94731f31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3a94731f31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…which</a:t>
            </a:r>
            <a:r>
              <a:rPr lang="en-US" b="1" baseline="0" dirty="0">
                <a:solidFill>
                  <a:schemeClr val="dk1"/>
                </a:solidFill>
                <a:highlight>
                  <a:srgbClr val="FFFFFF"/>
                </a:highlight>
              </a:rPr>
              <a:t> involves accessing &amp; interpreting information that’s available to you</a:t>
            </a:r>
            <a:endParaRPr b="1" dirty="0">
              <a:solidFill>
                <a:schemeClr val="dk1"/>
              </a:solidFill>
              <a:highlight>
                <a:srgbClr val="FFFFFF"/>
              </a:highlight>
            </a:endParaRPr>
          </a:p>
          <a:p>
            <a:pPr marL="0" indent="0">
              <a:lnSpc>
                <a:spcPct val="138000"/>
              </a:lnSpc>
              <a:buNone/>
            </a:pP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3acec2af87_0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3acec2af87_0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Here’s an example of one of their outlooks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3acec2af87_0_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3acec2af87_0_6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Here’s an example of one of their discussions.</a:t>
            </a:r>
          </a:p>
          <a:p>
            <a:pPr marL="0" indent="0">
              <a:buNone/>
            </a:pPr>
            <a:r>
              <a:rPr lang="en-US" dirty="0"/>
              <a:t>Anticipated rainfall + rainfall rates</a:t>
            </a:r>
          </a:p>
          <a:p>
            <a:pPr marL="0" indent="0">
              <a:buNone/>
            </a:pPr>
            <a:r>
              <a:rPr lang="en-US" dirty="0"/>
              <a:t>Soil moisture</a:t>
            </a:r>
          </a:p>
          <a:p>
            <a:pPr marL="0" indent="0">
              <a:buNone/>
            </a:pPr>
            <a:r>
              <a:rPr lang="en-US" dirty="0"/>
              <a:t>Current streamflow</a:t>
            </a:r>
          </a:p>
          <a:p>
            <a:pPr marL="0" indent="0">
              <a:buNone/>
            </a:pPr>
            <a:r>
              <a:rPr lang="en-US" dirty="0"/>
              <a:t>Gives</a:t>
            </a:r>
            <a:r>
              <a:rPr lang="en-US" baseline="0" dirty="0"/>
              <a:t> us</a:t>
            </a:r>
            <a:r>
              <a:rPr lang="en-US" dirty="0"/>
              <a:t> the NWC’s meteorologists’ interpretation</a:t>
            </a:r>
            <a:r>
              <a:rPr lang="en-US" baseline="0" dirty="0"/>
              <a:t> of the National Water Model guidance and how it’s currently performing</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3a2e466f8d_0_3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3a2e466f8d_0_3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endParaRPr lang="en-US" dirty="0"/>
          </a:p>
          <a:p>
            <a:pPr marL="0" indent="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3a2e466f8d_0_4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3a2e466f8d_0_4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Quick</a:t>
            </a:r>
            <a:r>
              <a:rPr lang="en-US" baseline="0" dirty="0"/>
              <a:t> view of all of the river forecast points showing the MMEFS forecast</a:t>
            </a:r>
          </a:p>
          <a:p>
            <a:pPr marL="0" indent="0">
              <a:buNone/>
            </a:pPr>
            <a:endParaRPr lang="en-US" baseline="0" dirty="0"/>
          </a:p>
          <a:p>
            <a:pPr marL="0" indent="0">
              <a:buNone/>
            </a:pPr>
            <a:r>
              <a:rPr lang="en-US" baseline="0" dirty="0"/>
              <a:t>Clicking on one of these points brings you to a graph showing you the range of possible outcomes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3ac6dbf070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3ac6dbf070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Solid</a:t>
            </a:r>
            <a:r>
              <a:rPr lang="en-US" baseline="0" dirty="0"/>
              <a:t> blue line is the median or the 50</a:t>
            </a:r>
            <a:r>
              <a:rPr lang="en-US" baseline="30000" dirty="0"/>
              <a:t>th</a:t>
            </a:r>
            <a:r>
              <a:rPr lang="en-US" baseline="0" dirty="0"/>
              <a:t> percentile: half of the outcomes were higher than the blue line and half were below</a:t>
            </a:r>
          </a:p>
          <a:p>
            <a:pPr marL="0" indent="0">
              <a:buNone/>
            </a:pPr>
            <a:r>
              <a:rPr lang="en-US" baseline="0" dirty="0"/>
              <a:t>Shaded blue area is the area where the eventual river stage readings will most likely end up. </a:t>
            </a:r>
          </a:p>
          <a:p>
            <a:pPr marL="0" indent="0">
              <a:buNone/>
            </a:pPr>
            <a:r>
              <a:rPr lang="en-US" baseline="0" dirty="0"/>
              <a:t>Green areas are less likely</a:t>
            </a:r>
          </a:p>
          <a:p>
            <a:pPr marL="0" indent="0">
              <a:buNone/>
            </a:pPr>
            <a:r>
              <a:rPr lang="en-US" baseline="0" dirty="0"/>
              <a:t>Beige areas are the least likely</a:t>
            </a:r>
          </a:p>
          <a:p>
            <a:pPr marL="0" indent="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e1e9221026_0_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e1e9221026_0_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Especially when we’re within hours of the event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e1e9221026_0_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e1e9221026_0_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HREF </a:t>
            </a:r>
            <a:r>
              <a:rPr lang="en-US" dirty="0">
                <a:sym typeface="Wingdings" panose="05000000000000000000" pitchFamily="2" charset="2"/>
              </a:rPr>
              <a:t></a:t>
            </a:r>
            <a:r>
              <a:rPr lang="en-US" baseline="0" dirty="0"/>
              <a:t>ensemble type of </a:t>
            </a:r>
            <a:r>
              <a:rPr lang="en-US" baseline="0" dirty="0" err="1"/>
              <a:t>guidance</a:t>
            </a:r>
            <a:r>
              <a:rPr lang="en-US" baseline="0" dirty="0" err="1">
                <a:sym typeface="Wingdings" panose="05000000000000000000" pitchFamily="2" charset="2"/>
              </a:rPr>
              <a:t></a:t>
            </a:r>
            <a:r>
              <a:rPr lang="en-US" baseline="0" dirty="0" err="1"/>
              <a:t>attempts</a:t>
            </a:r>
            <a:r>
              <a:rPr lang="en-US" baseline="0" dirty="0"/>
              <a:t> to predict finer details</a:t>
            </a:r>
          </a:p>
          <a:p>
            <a:pPr marL="0" indent="0">
              <a:buNone/>
            </a:pPr>
            <a:r>
              <a:rPr lang="en-US" dirty="0"/>
              <a:t>WPC </a:t>
            </a:r>
            <a:r>
              <a:rPr lang="en-US" dirty="0" err="1"/>
              <a:t>ERO</a:t>
            </a:r>
            <a:r>
              <a:rPr lang="en-US" dirty="0" err="1">
                <a:sym typeface="Wingdings" panose="05000000000000000000" pitchFamily="2" charset="2"/>
              </a:rPr>
              <a:t>days</a:t>
            </a:r>
            <a:r>
              <a:rPr lang="en-US" dirty="0">
                <a:sym typeface="Wingdings" panose="05000000000000000000" pitchFamily="2" charset="2"/>
              </a:rPr>
              <a:t> 1-5</a:t>
            </a:r>
          </a:p>
          <a:p>
            <a:pPr marL="0" indent="0">
              <a:buNone/>
            </a:pPr>
            <a:r>
              <a:rPr lang="en-US" dirty="0">
                <a:sym typeface="Wingdings" panose="05000000000000000000" pitchFamily="2" charset="2"/>
              </a:rPr>
              <a:t>Mesoscale Precipitation </a:t>
            </a:r>
            <a:r>
              <a:rPr lang="en-US" dirty="0" err="1">
                <a:sym typeface="Wingdings" panose="05000000000000000000" pitchFamily="2" charset="2"/>
              </a:rPr>
              <a:t>Discussionnext</a:t>
            </a:r>
            <a:r>
              <a:rPr lang="en-US" dirty="0">
                <a:sym typeface="Wingdings" panose="05000000000000000000" pitchFamily="2" charset="2"/>
              </a:rPr>
              <a:t> 6 hours</a:t>
            </a:r>
            <a:endParaRPr lang="en-US" dirty="0"/>
          </a:p>
          <a:p>
            <a:pPr marL="0" indent="0">
              <a:buNone/>
            </a:pPr>
            <a:r>
              <a:rPr lang="en-US" baseline="0" dirty="0"/>
              <a:t>Both products will often mention current &amp; forecast </a:t>
            </a:r>
            <a:r>
              <a:rPr lang="en-US" b="1" baseline="0" dirty="0"/>
              <a:t>rainfall rates</a:t>
            </a:r>
            <a:r>
              <a:rPr lang="en-US" baseline="0" dirty="0"/>
              <a:t> &amp; the </a:t>
            </a:r>
            <a:r>
              <a:rPr lang="en-US" b="1" baseline="0" dirty="0"/>
              <a:t>implication on flooding potential</a:t>
            </a:r>
            <a:r>
              <a:rPr lang="en-US" baseline="0" dirty="0"/>
              <a:t>.</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3cade6e1a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3cade6e1ad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Synthesizing National/Regional Center guidance with our own analysis of </a:t>
            </a:r>
            <a:r>
              <a:rPr lang="en-US" b="1" dirty="0" err="1">
                <a:solidFill>
                  <a:schemeClr val="dk1"/>
                </a:solidFill>
                <a:highlight>
                  <a:srgbClr val="FFFFFF"/>
                </a:highlight>
              </a:rPr>
              <a:t>obs</a:t>
            </a:r>
            <a:r>
              <a:rPr lang="en-US" b="1" dirty="0">
                <a:solidFill>
                  <a:schemeClr val="dk1"/>
                </a:solidFill>
                <a:highlight>
                  <a:srgbClr val="FFFFFF"/>
                </a:highlight>
              </a:rPr>
              <a:t> &amp; guidance</a:t>
            </a:r>
          </a:p>
          <a:p>
            <a:pPr marL="0" indent="0">
              <a:lnSpc>
                <a:spcPct val="138000"/>
              </a:lnSpc>
              <a:buNone/>
            </a:pPr>
            <a:r>
              <a:rPr lang="en-US" b="1" dirty="0">
                <a:solidFill>
                  <a:schemeClr val="dk1"/>
                </a:solidFill>
                <a:highlight>
                  <a:srgbClr val="FFFFFF"/>
                </a:highlight>
              </a:rPr>
              <a:t>All 3 sections may</a:t>
            </a:r>
            <a:r>
              <a:rPr lang="en-US" b="1" baseline="0" dirty="0">
                <a:solidFill>
                  <a:schemeClr val="dk1"/>
                </a:solidFill>
                <a:highlight>
                  <a:srgbClr val="FFFFFF"/>
                </a:highlight>
              </a:rPr>
              <a:t> mention forecast rainfall amounts &amp; flooding potential</a:t>
            </a:r>
          </a:p>
          <a:p>
            <a:pPr marL="0" indent="0">
              <a:lnSpc>
                <a:spcPct val="138000"/>
              </a:lnSpc>
              <a:buNone/>
            </a:pPr>
            <a:r>
              <a:rPr lang="en-US" b="1" baseline="0" dirty="0">
                <a:solidFill>
                  <a:schemeClr val="dk1"/>
                </a:solidFill>
                <a:highlight>
                  <a:srgbClr val="FFFFFF"/>
                </a:highlight>
              </a:rPr>
              <a:t>Hydrology section typically goes into more detail.</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3cade6e1ad_0_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3cade6e1ad_0_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Hydro Section:</a:t>
            </a:r>
          </a:p>
          <a:p>
            <a:pPr marL="0" indent="0">
              <a:buNone/>
            </a:pPr>
            <a:r>
              <a:rPr lang="en-US" dirty="0"/>
              <a:t>rain</a:t>
            </a:r>
            <a:r>
              <a:rPr lang="en-US" baseline="0" dirty="0"/>
              <a:t> amounts</a:t>
            </a:r>
          </a:p>
          <a:p>
            <a:pPr marL="0" indent="0">
              <a:buNone/>
            </a:pPr>
            <a:r>
              <a:rPr lang="en-US" baseline="0" dirty="0"/>
              <a:t>timing &amp; location of the heaviest rainfall,</a:t>
            </a:r>
          </a:p>
          <a:p>
            <a:pPr marL="0" indent="0">
              <a:buNone/>
            </a:pPr>
            <a:r>
              <a:rPr lang="en-US" baseline="0" dirty="0"/>
              <a:t>anticipated flooding magnitude &amp; its associated impacts.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3cade6e1ad_0_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3cade6e1ad_0_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Hydro Section:</a:t>
            </a:r>
          </a:p>
          <a:p>
            <a:pPr marL="0" indent="0">
              <a:buNone/>
            </a:pPr>
            <a:r>
              <a:rPr lang="en-US" dirty="0"/>
              <a:t>rain</a:t>
            </a:r>
            <a:r>
              <a:rPr lang="en-US" baseline="0" dirty="0"/>
              <a:t> amounts</a:t>
            </a:r>
          </a:p>
          <a:p>
            <a:pPr marL="0" indent="0">
              <a:buNone/>
            </a:pPr>
            <a:r>
              <a:rPr lang="en-US" baseline="0" dirty="0"/>
              <a:t>timing &amp; location of the heaviest rainfall,</a:t>
            </a:r>
          </a:p>
          <a:p>
            <a:pPr marL="0" indent="0">
              <a:buNone/>
            </a:pPr>
            <a:r>
              <a:rPr lang="en-US" baseline="0" dirty="0"/>
              <a:t>anticipated flooding magnitude &amp; its associated impacts.</a:t>
            </a:r>
            <a:endParaRPr dirty="0"/>
          </a:p>
        </p:txBody>
      </p:sp>
    </p:spTree>
    <p:extLst>
      <p:ext uri="{BB962C8B-B14F-4D97-AF65-F5344CB8AC3E}">
        <p14:creationId xmlns:p14="http://schemas.microsoft.com/office/powerpoint/2010/main" val="391300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3a94731f31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3a94731f31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Hydrologic: antecedent conditions – River</a:t>
            </a:r>
            <a:r>
              <a:rPr lang="en-US" b="1" baseline="0" dirty="0">
                <a:solidFill>
                  <a:schemeClr val="dk1"/>
                </a:solidFill>
                <a:highlight>
                  <a:srgbClr val="FFFFFF"/>
                </a:highlight>
              </a:rPr>
              <a:t> Stage readings, Soil Moisture</a:t>
            </a:r>
            <a:endParaRPr b="1" dirty="0">
              <a:solidFill>
                <a:schemeClr val="dk1"/>
              </a:solidFill>
              <a:highlight>
                <a:srgbClr val="FFFFFF"/>
              </a:highlight>
            </a:endParaRPr>
          </a:p>
          <a:p>
            <a:pPr marL="0" indent="0">
              <a:lnSpc>
                <a:spcPct val="138000"/>
              </a:lnSpc>
              <a:buNone/>
            </a:pPr>
            <a:r>
              <a:rPr lang="en-US" b="1" dirty="0">
                <a:solidFill>
                  <a:schemeClr val="dk1"/>
                </a:solidFill>
                <a:highlight>
                  <a:srgbClr val="FFFFFF"/>
                </a:highlight>
              </a:rPr>
              <a:t>Meteorological:</a:t>
            </a:r>
            <a:r>
              <a:rPr lang="en-US" b="1" baseline="0" dirty="0">
                <a:solidFill>
                  <a:schemeClr val="dk1"/>
                </a:solidFill>
                <a:highlight>
                  <a:srgbClr val="FFFFFF"/>
                </a:highlight>
              </a:rPr>
              <a:t> Actual or anticipated rain amounts &amp; rain rates</a:t>
            </a:r>
          </a:p>
          <a:p>
            <a:pPr marL="0" indent="0">
              <a:lnSpc>
                <a:spcPct val="138000"/>
              </a:lnSpc>
              <a:buNone/>
            </a:pPr>
            <a:r>
              <a:rPr lang="en-US" b="1" baseline="0" dirty="0">
                <a:solidFill>
                  <a:schemeClr val="accent1"/>
                </a:solidFill>
                <a:highlight>
                  <a:srgbClr val="FFFFFF"/>
                </a:highlight>
              </a:rPr>
              <a:t>Qualitative</a:t>
            </a:r>
            <a:r>
              <a:rPr lang="en-US" b="1" baseline="0" dirty="0">
                <a:solidFill>
                  <a:schemeClr val="dk1"/>
                </a:solidFill>
                <a:highlight>
                  <a:srgbClr val="FFFFFF"/>
                </a:highlight>
              </a:rPr>
              <a:t>: General categories – Low/Medium/High</a:t>
            </a:r>
          </a:p>
          <a:p>
            <a:pPr marL="0" indent="0">
              <a:lnSpc>
                <a:spcPct val="138000"/>
              </a:lnSpc>
              <a:buNone/>
            </a:pPr>
            <a:r>
              <a:rPr lang="en-US" b="1" baseline="0" dirty="0">
                <a:solidFill>
                  <a:schemeClr val="dk1"/>
                </a:solidFill>
                <a:highlight>
                  <a:srgbClr val="FFFFFF"/>
                </a:highlight>
              </a:rPr>
              <a:t>Quantitative: More specific &amp; higher confidence - based on current observations or our forecasts and warnings</a:t>
            </a:r>
          </a:p>
          <a:p>
            <a:pPr marL="0" indent="0">
              <a:lnSpc>
                <a:spcPct val="138000"/>
              </a:lnSpc>
              <a:buNone/>
            </a:pPr>
            <a:endParaRPr b="1" dirty="0">
              <a:solidFill>
                <a:schemeClr val="dk1"/>
              </a:solidFill>
              <a:highlight>
                <a:srgbClr val="FFFFFF"/>
              </a:highlight>
            </a:endParaRPr>
          </a:p>
          <a:p>
            <a:pPr marL="0" indent="0">
              <a:lnSpc>
                <a:spcPct val="138000"/>
              </a:lnSpc>
              <a:buNone/>
            </a:pP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3cade6e1ad_0_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3cade6e1ad_0_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Especially if a Flood Watch is </a:t>
            </a:r>
            <a:r>
              <a:rPr lang="en-US" dirty="0" err="1"/>
              <a:t>issued</a:t>
            </a:r>
            <a:r>
              <a:rPr lang="en-US" dirty="0" err="1">
                <a:sym typeface="Wingdings" panose="05000000000000000000" pitchFamily="2" charset="2"/>
              </a:rPr>
              <a:t>emailed</a:t>
            </a:r>
            <a:r>
              <a:rPr lang="en-US" dirty="0">
                <a:sym typeface="Wingdings" panose="05000000000000000000" pitchFamily="2" charset="2"/>
              </a:rPr>
              <a:t> briefings (also on our website)has all of the details</a:t>
            </a:r>
            <a:endParaRPr lang="en-US" dirty="0"/>
          </a:p>
          <a:p>
            <a:pPr marL="0" indent="0">
              <a:buNone/>
            </a:pPr>
            <a:r>
              <a:rPr lang="en-US" dirty="0"/>
              <a:t>Detail</a:t>
            </a:r>
            <a:r>
              <a:rPr lang="en-US" baseline="0" dirty="0"/>
              <a:t> on the impacts</a:t>
            </a:r>
            <a:endParaRPr lang="en-US" dirty="0"/>
          </a:p>
          <a:p>
            <a:pPr marL="0" indent="0">
              <a:buNone/>
            </a:pPr>
            <a:r>
              <a:rPr lang="en-US" baseline="0" dirty="0"/>
              <a:t>Discussion on where </a:t>
            </a:r>
            <a:r>
              <a:rPr lang="en-US" b="1" baseline="0" dirty="0"/>
              <a:t>uncertainty</a:t>
            </a:r>
            <a:r>
              <a:rPr lang="en-US" baseline="0" dirty="0"/>
              <a:t> may lie and the overall level of </a:t>
            </a:r>
            <a:r>
              <a:rPr lang="en-US" b="1" baseline="0" dirty="0"/>
              <a:t>forecast confidence</a:t>
            </a:r>
            <a:r>
              <a:rPr lang="en-US" baseline="0" dirty="0"/>
              <a: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3cade6e1ad_0_6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3cade6e1ad_0_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 b="1" dirty="0">
                <a:solidFill>
                  <a:schemeClr val="dk1"/>
                </a:solidFill>
                <a:highlight>
                  <a:srgbClr val="FFFFFF"/>
                </a:highlight>
              </a:rPr>
              <a:t>Also included in the briefing</a:t>
            </a:r>
          </a:p>
          <a:p>
            <a:pPr marL="0" indent="0">
              <a:lnSpc>
                <a:spcPct val="138000"/>
              </a:lnSpc>
              <a:buNone/>
            </a:pPr>
            <a:r>
              <a:rPr lang="en" b="1" dirty="0">
                <a:solidFill>
                  <a:schemeClr val="dk1"/>
                </a:solidFill>
                <a:highlight>
                  <a:srgbClr val="FFFFFF"/>
                </a:highlight>
              </a:rPr>
              <a:t>Snapshot image from an RFC webpage</a:t>
            </a:r>
          </a:p>
          <a:p>
            <a:pPr marL="0" indent="0">
              <a:lnSpc>
                <a:spcPct val="138000"/>
              </a:lnSpc>
              <a:buNone/>
            </a:pPr>
            <a:r>
              <a:rPr lang="en" b="1" dirty="0">
                <a:solidFill>
                  <a:schemeClr val="dk1"/>
                </a:solidFill>
                <a:highlight>
                  <a:srgbClr val="FFFFFF"/>
                </a:highlight>
              </a:rPr>
              <a:t>Text summary of t</a:t>
            </a:r>
            <a:r>
              <a:rPr lang="en-US" b="1" dirty="0">
                <a:solidFill>
                  <a:schemeClr val="dk1"/>
                </a:solidFill>
                <a:highlight>
                  <a:srgbClr val="FFFFFF"/>
                </a:highlight>
              </a:rPr>
              <a:t>he</a:t>
            </a:r>
            <a:r>
              <a:rPr lang="en" b="1" dirty="0">
                <a:solidFill>
                  <a:schemeClr val="dk1"/>
                </a:solidFill>
                <a:highlight>
                  <a:srgbClr val="FFFFFF"/>
                </a:highlight>
              </a:rPr>
              <a:t> flooding forecast</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3cade6e1ad_0_8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3cade6e1ad_0_8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 b="1" dirty="0">
                <a:solidFill>
                  <a:schemeClr val="dk1"/>
                </a:solidFill>
                <a:highlight>
                  <a:srgbClr val="FFFFFF"/>
                </a:highlight>
              </a:rPr>
              <a:t>Right side:</a:t>
            </a:r>
          </a:p>
          <a:p>
            <a:pPr marL="0" indent="0">
              <a:lnSpc>
                <a:spcPct val="138000"/>
              </a:lnSpc>
              <a:buNone/>
            </a:pPr>
            <a:r>
              <a:rPr lang="en" b="1" dirty="0">
                <a:solidFill>
                  <a:schemeClr val="dk1"/>
                </a:solidFill>
                <a:highlight>
                  <a:srgbClr val="FFFFFF"/>
                </a:highlight>
              </a:rPr>
              <a:t>Current stage</a:t>
            </a:r>
          </a:p>
          <a:p>
            <a:pPr marL="0" indent="0">
              <a:lnSpc>
                <a:spcPct val="138000"/>
              </a:lnSpc>
              <a:buNone/>
            </a:pPr>
            <a:r>
              <a:rPr lang="en-US" b="1" dirty="0">
                <a:solidFill>
                  <a:schemeClr val="dk1"/>
                </a:solidFill>
                <a:highlight>
                  <a:srgbClr val="FFFFFF"/>
                </a:highlight>
              </a:rPr>
              <a:t>F</a:t>
            </a:r>
            <a:r>
              <a:rPr lang="en" b="1" dirty="0">
                <a:solidFill>
                  <a:schemeClr val="dk1"/>
                </a:solidFill>
                <a:highlight>
                  <a:srgbClr val="FFFFFF"/>
                </a:highlight>
              </a:rPr>
              <a:t>orecast stage</a:t>
            </a:r>
          </a:p>
          <a:p>
            <a:pPr marL="0" indent="0">
              <a:lnSpc>
                <a:spcPct val="138000"/>
              </a:lnSpc>
              <a:buNone/>
            </a:pPr>
            <a:r>
              <a:rPr lang="en-US" b="1" dirty="0">
                <a:solidFill>
                  <a:schemeClr val="dk1"/>
                </a:solidFill>
                <a:highlight>
                  <a:srgbClr val="FFFFFF"/>
                </a:highlight>
              </a:rPr>
              <a:t>I</a:t>
            </a:r>
            <a:r>
              <a:rPr lang="en" b="1" dirty="0">
                <a:solidFill>
                  <a:schemeClr val="dk1"/>
                </a:solidFill>
                <a:highlight>
                  <a:srgbClr val="FFFFFF"/>
                </a:highlight>
              </a:rPr>
              <a:t>mpacts for a given stage</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acec2af87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acec2af87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Where you can find text products on our website</a:t>
            </a:r>
            <a:endParaRPr dirty="0"/>
          </a:p>
        </p:txBody>
      </p:sp>
    </p:spTree>
    <p:extLst>
      <p:ext uri="{BB962C8B-B14F-4D97-AF65-F5344CB8AC3E}">
        <p14:creationId xmlns:p14="http://schemas.microsoft.com/office/powerpoint/2010/main" val="3149340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3acec2af87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3acec2af87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Flood section with all of the flood-related products</a:t>
            </a:r>
            <a:endParaRPr b="1" dirty="0">
              <a:solidFill>
                <a:schemeClr val="dk1"/>
              </a:solidFill>
              <a:highlight>
                <a:srgbClr val="FFFFFF"/>
              </a:highlight>
            </a:endParaRPr>
          </a:p>
          <a:p>
            <a:pPr marL="0" indent="0">
              <a:buNone/>
            </a:pPr>
            <a:endParaRPr dirty="0"/>
          </a:p>
        </p:txBody>
      </p:sp>
    </p:spTree>
    <p:extLst>
      <p:ext uri="{BB962C8B-B14F-4D97-AF65-F5344CB8AC3E}">
        <p14:creationId xmlns:p14="http://schemas.microsoft.com/office/powerpoint/2010/main" val="3929819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3cade6e1ad_0_1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3cade6e1ad_0_10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3a2e466f8d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3a2e466f8d_0_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dirty="0">
                <a:solidFill>
                  <a:schemeClr val="dk1"/>
                </a:solidFill>
                <a:highlight>
                  <a:srgbClr val="FFFFFF"/>
                </a:highlight>
              </a:rPr>
              <a:t>So if there’s potential for a (heavy) rain event…</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3a2e466f8d_0_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3a2e466f8d_0_1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US" b="1" baseline="0" dirty="0">
                <a:solidFill>
                  <a:schemeClr val="dk1"/>
                </a:solidFill>
                <a:highlight>
                  <a:srgbClr val="FFFFFF"/>
                </a:highlight>
              </a:rPr>
              <a:t>Already elevated River Stages &amp; a higher risk of Baseflow</a:t>
            </a:r>
          </a:p>
          <a:p>
            <a:pPr marL="0" indent="0">
              <a:lnSpc>
                <a:spcPct val="138000"/>
              </a:lnSpc>
              <a:buNone/>
            </a:pPr>
            <a:r>
              <a:rPr lang="en-US" b="1" baseline="0" dirty="0">
                <a:solidFill>
                  <a:schemeClr val="dk1"/>
                </a:solidFill>
                <a:highlight>
                  <a:srgbClr val="FFFFFF"/>
                </a:highlight>
              </a:rPr>
              <a:t>Soil Moisture 50-60%= conditions become more prone to </a:t>
            </a:r>
            <a:r>
              <a:rPr lang="en-US" b="1" baseline="0" dirty="0" err="1">
                <a:solidFill>
                  <a:schemeClr val="dk1"/>
                </a:solidFill>
                <a:highlight>
                  <a:srgbClr val="FFFFFF"/>
                </a:highlight>
              </a:rPr>
              <a:t>flooding</a:t>
            </a:r>
            <a:r>
              <a:rPr lang="en-US" b="1" baseline="0" dirty="0" err="1">
                <a:solidFill>
                  <a:schemeClr val="dk1"/>
                </a:solidFill>
                <a:highlight>
                  <a:srgbClr val="FFFFFF"/>
                </a:highlight>
                <a:sym typeface="Wingdings" panose="05000000000000000000" pitchFamily="2" charset="2"/>
              </a:rPr>
              <a:t></a:t>
            </a:r>
            <a:r>
              <a:rPr lang="en-US" b="1" baseline="0" dirty="0" err="1">
                <a:solidFill>
                  <a:schemeClr val="dk1"/>
                </a:solidFill>
                <a:highlight>
                  <a:srgbClr val="FFFFFF"/>
                </a:highlight>
              </a:rPr>
              <a:t>increases</a:t>
            </a:r>
            <a:r>
              <a:rPr lang="en-US" b="1" baseline="0" dirty="0">
                <a:solidFill>
                  <a:schemeClr val="dk1"/>
                </a:solidFill>
                <a:highlight>
                  <a:srgbClr val="FFFFFF"/>
                </a:highlight>
              </a:rPr>
              <a:t> the chances of runoff</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3a2e466f8d_0_2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3a2e466f8d_0_2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 b="1" dirty="0">
                <a:solidFill>
                  <a:schemeClr val="dk1"/>
                </a:solidFill>
                <a:highlight>
                  <a:srgbClr val="FFFFFF"/>
                </a:highlight>
              </a:rPr>
              <a:t>NERFC: </a:t>
            </a:r>
            <a:r>
              <a:rPr lang="en" b="1" baseline="0" dirty="0">
                <a:solidFill>
                  <a:schemeClr val="dk1"/>
                </a:solidFill>
                <a:highlight>
                  <a:srgbClr val="FFFFFF"/>
                </a:highlight>
              </a:rPr>
              <a:t>Their expertise is in assessing the antecedent conditions (soil moisture/anticipated snow melt) and estimating how much rainfall it would take to cause flooding.</a:t>
            </a:r>
          </a:p>
          <a:p>
            <a:pPr marL="0" indent="0">
              <a:lnSpc>
                <a:spcPct val="138000"/>
              </a:lnSpc>
              <a:buNone/>
            </a:pPr>
            <a:r>
              <a:rPr lang="en" b="1" baseline="0" dirty="0">
                <a:solidFill>
                  <a:schemeClr val="dk1"/>
                </a:solidFill>
                <a:highlight>
                  <a:srgbClr val="FFFFFF"/>
                </a:highlight>
              </a:rPr>
              <a:t>AHPS: Web-based source of river-related observations and forecasts.</a:t>
            </a:r>
          </a:p>
          <a:p>
            <a:pPr marL="0" indent="0">
              <a:lnSpc>
                <a:spcPct val="138000"/>
              </a:lnSpc>
              <a:buNone/>
            </a:pPr>
            <a:r>
              <a:rPr lang="en" b="1" baseline="0" dirty="0">
                <a:solidFill>
                  <a:schemeClr val="dk1"/>
                </a:solidFill>
                <a:highlight>
                  <a:srgbClr val="FFFFFF"/>
                </a:highlight>
              </a:rPr>
              <a:t>National Water Center: newer/emerging national center that I’ll talk about a little later on</a:t>
            </a:r>
          </a:p>
          <a:p>
            <a:pPr marL="0" indent="0">
              <a:lnSpc>
                <a:spcPct val="138000"/>
              </a:lnSpc>
              <a:buNone/>
            </a:pPr>
            <a:r>
              <a:rPr lang="en" b="1" baseline="0" dirty="0">
                <a:solidFill>
                  <a:schemeClr val="dk1"/>
                </a:solidFill>
                <a:highlight>
                  <a:srgbClr val="FFFFFF"/>
                </a:highlight>
              </a:rPr>
              <a:t>Later on we’ll take a look at some of the products that OUR office has avaialable to you based on our synthesis of all of this information from the National and Regional centers.</a:t>
            </a:r>
            <a:endParaRPr lang="en" b="1" dirty="0">
              <a:solidFill>
                <a:schemeClr val="dk1"/>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3a2e466f8d_0_3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3a2e466f8d_0_38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r>
              <a:rPr lang="en" b="1" dirty="0">
                <a:solidFill>
                  <a:schemeClr val="dk1"/>
                </a:solidFill>
                <a:highlight>
                  <a:srgbClr val="FFFFFF"/>
                </a:highlight>
              </a:rPr>
              <a:t>NERFC</a:t>
            </a:r>
            <a:r>
              <a:rPr lang="en" b="1" baseline="0" dirty="0">
                <a:solidFill>
                  <a:schemeClr val="dk1"/>
                </a:solidFill>
                <a:highlight>
                  <a:srgbClr val="FFFFFF"/>
                </a:highlight>
              </a:rPr>
              <a:t> routinely issues river stage forecasts for these points.</a:t>
            </a:r>
          </a:p>
          <a:p>
            <a:pPr marL="0" indent="0">
              <a:lnSpc>
                <a:spcPct val="138000"/>
              </a:lnSpc>
              <a:buNone/>
            </a:pPr>
            <a:r>
              <a:rPr lang="en" b="1" baseline="0" dirty="0">
                <a:solidFill>
                  <a:schemeClr val="dk1"/>
                </a:solidFill>
                <a:highlight>
                  <a:srgbClr val="FFFFFF"/>
                </a:highlight>
              </a:rPr>
              <a:t>If a River Flood Warning is issued, it will be issued by one of 3 Weather Forecast Offices</a:t>
            </a:r>
            <a:r>
              <a:rPr lang="en" b="1" dirty="0">
                <a:solidFill>
                  <a:schemeClr val="dk1"/>
                </a:solidFill>
                <a:highlight>
                  <a:srgbClr val="FFFFFF"/>
                </a:highlight>
              </a:rPr>
              <a:t>	</a:t>
            </a:r>
            <a:endParaRPr b="1" dirty="0">
              <a:solidFill>
                <a:schemeClr val="dk1"/>
              </a:solidFill>
              <a:highlight>
                <a:srgbClr val="FFFFFF"/>
              </a:highlight>
            </a:endParaRPr>
          </a:p>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3a2e466f8d_0_2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3a2e466f8d_0_2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endParaRPr b="1" dirty="0">
              <a:solidFill>
                <a:schemeClr val="dk1"/>
              </a:solidFill>
              <a:highlight>
                <a:srgbClr val="FFFFFF"/>
              </a:highlight>
            </a:endParaRPr>
          </a:p>
          <a:p>
            <a:pPr marL="0" indent="0">
              <a:buNone/>
            </a:pPr>
            <a:r>
              <a:rPr lang="en-US" dirty="0"/>
              <a:t>Issued around</a:t>
            </a:r>
            <a:r>
              <a:rPr lang="en-US" baseline="0" dirty="0"/>
              <a:t> noon every day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3a2e466f8d_0_2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3a2e466f8d_0_2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38000"/>
              </a:lnSpc>
              <a:buNone/>
            </a:pPr>
            <a:endParaRPr b="1" dirty="0">
              <a:solidFill>
                <a:schemeClr val="dk1"/>
              </a:solidFill>
              <a:highlight>
                <a:srgbClr val="FFFFFF"/>
              </a:highlight>
            </a:endParaRPr>
          </a:p>
          <a:p>
            <a:pPr marL="0" indent="0">
              <a:buNone/>
            </a:pPr>
            <a:r>
              <a:rPr lang="en-US" dirty="0"/>
              <a:t>5-Day</a:t>
            </a:r>
            <a:r>
              <a:rPr lang="en-US" baseline="0" dirty="0"/>
              <a:t> significant River Flood Outlook</a:t>
            </a:r>
          </a:p>
          <a:p>
            <a:pPr marL="0" indent="0">
              <a:buNone/>
            </a:pPr>
            <a:r>
              <a:rPr lang="en-US" baseline="0" dirty="0"/>
              <a:t>Risk categories are color coded</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ater.weather.gov/ahps/"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www.weather.gov/okx/"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water.weather.gov/ahps/" TargetMode="External"/><Relationship Id="rId4" Type="http://schemas.openxmlformats.org/officeDocument/2006/relationships/image" Target="../media/image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water.weather.gov/ahps/"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s://water.weather.gov/ahps/"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water.weather.gov/ahps/"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water.weather.gov/ahps/"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weather.gov/owp/operations"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hyperlink" Target="https://www.weather.gov/owp/operations"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viewer.weather.noaa.gov/water"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weather.gov/owp/operations-srfo"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weather.gov/owp/operations-ahd"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weather.gov/nerfc/"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www.weather.gov/erh/mmefs" TargetMode="External"/><Relationship Id="rId5" Type="http://schemas.openxmlformats.org/officeDocument/2006/relationships/hyperlink" Target="https://www.weather.gov/nerfc/"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www.weather.gov/erh/MMEFS"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spc.noaa.gov/exper/" TargetMode="External"/><Relationship Id="rId5" Type="http://schemas.openxmlformats.org/officeDocument/2006/relationships/hyperlink" Target="https://www.wpc.ncep.noaa.gov/qpf/excessive_rainfall_outlook_ero.php"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www.weather.gov/okx/" TargetMode="Externa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www.weather.gov/okx/" TargetMode="Externa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hyperlink" Target="https://www.weather.gov/okx/emnew_winter" TargetMode="External"/><Relationship Id="rId13" Type="http://schemas.openxmlformats.org/officeDocument/2006/relationships/hyperlink" Target="https://twitter.com/NWSNewYorkNY" TargetMode="External"/><Relationship Id="rId3" Type="http://schemas.openxmlformats.org/officeDocument/2006/relationships/image" Target="../media/image1.png"/><Relationship Id="rId7" Type="http://schemas.openxmlformats.org/officeDocument/2006/relationships/hyperlink" Target="https://www.weather.gov/okx/" TargetMode="External"/><Relationship Id="rId12" Type="http://schemas.openxmlformats.org/officeDocument/2006/relationships/hyperlink" Target="https://www.facebook.com/NWSNewYorkNY"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hyperlink" Target="https://water.weather.gov/ahps2/index.php?wfo=okx" TargetMode="External"/><Relationship Id="rId5" Type="http://schemas.openxmlformats.org/officeDocument/2006/relationships/hyperlink" Target="mailto:okx.operations@noaa.gov" TargetMode="External"/><Relationship Id="rId10" Type="http://schemas.openxmlformats.org/officeDocument/2006/relationships/hyperlink" Target="https://www.weather.gov/erh/coastalflood?wfo=okx" TargetMode="External"/><Relationship Id="rId4" Type="http://schemas.openxmlformats.org/officeDocument/2006/relationships/image" Target="../media/image2.png"/><Relationship Id="rId9" Type="http://schemas.openxmlformats.org/officeDocument/2006/relationships/hyperlink" Target="https://www.weather.gov/okx/winter" TargetMode="External"/><Relationship Id="rId14" Type="http://schemas.openxmlformats.org/officeDocument/2006/relationships/hyperlink" Target="https://www.weather.gov/okx/SubmitStormRepor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hyperlink" Target="https://www.weather.gov/owp/operations" TargetMode="External"/><Relationship Id="rId3" Type="http://schemas.openxmlformats.org/officeDocument/2006/relationships/image" Target="../media/image5.png"/><Relationship Id="rId7" Type="http://schemas.openxmlformats.org/officeDocument/2006/relationships/hyperlink" Target="https://water.weather.gov/ahp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weather.gov/nerfc/" TargetMode="External"/><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weather.gov/nerfc/"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weather.gov/nerfc/"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weather.gov/nerfc/"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55" name="Google Shape;55;p13"/>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pic>
        <p:nvPicPr>
          <p:cNvPr id="56" name="Google Shape;56;p13"/>
          <p:cNvPicPr preferRelativeResize="0"/>
          <p:nvPr/>
        </p:nvPicPr>
        <p:blipFill>
          <a:blip r:embed="rId3">
            <a:alphaModFix/>
          </a:blip>
          <a:stretch>
            <a:fillRect/>
          </a:stretch>
        </p:blipFill>
        <p:spPr>
          <a:xfrm>
            <a:off x="91440" y="6581"/>
            <a:ext cx="685800" cy="685800"/>
          </a:xfrm>
          <a:prstGeom prst="rect">
            <a:avLst/>
          </a:prstGeom>
          <a:noFill/>
          <a:ln>
            <a:noFill/>
          </a:ln>
        </p:spPr>
      </p:pic>
      <p:sp>
        <p:nvSpPr>
          <p:cNvPr id="57" name="Google Shape;57;p13"/>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58" name="Google Shape;58;p13"/>
          <p:cNvPicPr preferRelativeResize="0"/>
          <p:nvPr/>
        </p:nvPicPr>
        <p:blipFill>
          <a:blip r:embed="rId4">
            <a:alphaModFix/>
          </a:blip>
          <a:stretch>
            <a:fillRect/>
          </a:stretch>
        </p:blipFill>
        <p:spPr>
          <a:xfrm>
            <a:off x="93091" y="4746880"/>
            <a:ext cx="1890979" cy="402336"/>
          </a:xfrm>
          <a:prstGeom prst="rect">
            <a:avLst/>
          </a:prstGeom>
          <a:noFill/>
          <a:ln>
            <a:noFill/>
          </a:ln>
        </p:spPr>
      </p:pic>
      <p:sp>
        <p:nvSpPr>
          <p:cNvPr id="59" name="Google Shape;59;p13"/>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60" name="Google Shape;60;p13"/>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61" name="Google Shape;61;p13"/>
          <p:cNvSpPr/>
          <p:nvPr/>
        </p:nvSpPr>
        <p:spPr>
          <a:xfrm>
            <a:off x="783900" y="409675"/>
            <a:ext cx="7622100" cy="3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b="1" dirty="0">
                <a:solidFill>
                  <a:srgbClr val="072E63"/>
                </a:solidFill>
                <a:latin typeface="Helvetica Neue"/>
                <a:ea typeface="Helvetica Neue"/>
                <a:cs typeface="Helvetica Neue"/>
                <a:sym typeface="Helvetica Neue"/>
              </a:rPr>
              <a:t>May 23rd, 2023</a:t>
            </a:r>
            <a:endParaRPr sz="1500" b="1" dirty="0">
              <a:solidFill>
                <a:srgbClr val="072E63"/>
              </a:solidFill>
              <a:latin typeface="Helvetica Neue"/>
              <a:ea typeface="Helvetica Neue"/>
              <a:cs typeface="Helvetica Neue"/>
              <a:sym typeface="Helvetica Neue"/>
            </a:endParaRPr>
          </a:p>
        </p:txBody>
      </p:sp>
      <p:sp>
        <p:nvSpPr>
          <p:cNvPr id="62" name="Google Shape;62;p13"/>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sp>
        <p:nvSpPr>
          <p:cNvPr id="63" name="Google Shape;63;p13"/>
          <p:cNvSpPr txBox="1"/>
          <p:nvPr/>
        </p:nvSpPr>
        <p:spPr>
          <a:xfrm>
            <a:off x="5696400" y="3664575"/>
            <a:ext cx="32190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chemeClr val="lt1"/>
                </a:solidFill>
                <a:latin typeface="Helvetica Neue"/>
                <a:ea typeface="Helvetica Neue"/>
                <a:cs typeface="Helvetica Neue"/>
                <a:sym typeface="Helvetica Neue"/>
              </a:rPr>
              <a:t>John Cristantello</a:t>
            </a:r>
            <a:endParaRPr sz="2100" b="1" dirty="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b="1" dirty="0">
                <a:solidFill>
                  <a:schemeClr val="lt1"/>
                </a:solidFill>
                <a:latin typeface="Helvetica Neue"/>
                <a:ea typeface="Helvetica Neue"/>
                <a:cs typeface="Helvetica Neue"/>
                <a:sym typeface="Helvetica Neue"/>
              </a:rPr>
              <a:t>Lead Meteorologist</a:t>
            </a:r>
            <a:endParaRPr sz="1200" b="1" dirty="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b="1" dirty="0">
                <a:solidFill>
                  <a:schemeClr val="lt1"/>
                </a:solidFill>
                <a:latin typeface="Helvetica Neue"/>
                <a:ea typeface="Helvetica Neue"/>
                <a:cs typeface="Helvetica Neue"/>
                <a:sym typeface="Helvetica Neue"/>
              </a:rPr>
              <a:t>National Weather Service Forecast Office</a:t>
            </a:r>
            <a:endParaRPr sz="1200" b="1" dirty="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b="1" dirty="0">
                <a:solidFill>
                  <a:schemeClr val="lt1"/>
                </a:solidFill>
                <a:latin typeface="Helvetica Neue"/>
                <a:ea typeface="Helvetica Neue"/>
                <a:cs typeface="Helvetica Neue"/>
                <a:sym typeface="Helvetica Neue"/>
              </a:rPr>
              <a:t>New York, NY</a:t>
            </a:r>
            <a:r>
              <a:rPr lang="en" sz="1200" b="1" dirty="0">
                <a:solidFill>
                  <a:srgbClr val="072E63"/>
                </a:solidFill>
                <a:latin typeface="Helvetica Neue"/>
                <a:ea typeface="Helvetica Neue"/>
                <a:cs typeface="Helvetica Neue"/>
                <a:sym typeface="Helvetica Neue"/>
              </a:rPr>
              <a:t>	</a:t>
            </a:r>
            <a:endParaRPr sz="1200" b="1" dirty="0">
              <a:solidFill>
                <a:srgbClr val="072E63"/>
              </a:solidFill>
              <a:latin typeface="Helvetica Neue"/>
              <a:ea typeface="Helvetica Neue"/>
              <a:cs typeface="Helvetica Neue"/>
              <a:sym typeface="Helvetica Neue"/>
            </a:endParaRPr>
          </a:p>
        </p:txBody>
      </p:sp>
      <p:pic>
        <p:nvPicPr>
          <p:cNvPr id="64" name="Google Shape;64;p13"/>
          <p:cNvPicPr preferRelativeResize="0"/>
          <p:nvPr/>
        </p:nvPicPr>
        <p:blipFill>
          <a:blip r:embed="rId5">
            <a:alphaModFix/>
          </a:blip>
          <a:stretch>
            <a:fillRect/>
          </a:stretch>
        </p:blipFill>
        <p:spPr>
          <a:xfrm>
            <a:off x="75150" y="769150"/>
            <a:ext cx="5208481" cy="3892900"/>
          </a:xfrm>
          <a:prstGeom prst="rect">
            <a:avLst/>
          </a:prstGeom>
          <a:noFill/>
          <a:ln w="19050" cap="flat" cmpd="sng">
            <a:solidFill>
              <a:schemeClr val="dk1"/>
            </a:solidFill>
            <a:prstDash val="solid"/>
            <a:round/>
            <a:headEnd type="none" w="sm" len="sm"/>
            <a:tailEnd type="none" w="sm" len="sm"/>
          </a:ln>
        </p:spPr>
      </p:pic>
      <p:pic>
        <p:nvPicPr>
          <p:cNvPr id="65" name="Google Shape;65;p13"/>
          <p:cNvPicPr preferRelativeResize="0"/>
          <p:nvPr/>
        </p:nvPicPr>
        <p:blipFill>
          <a:blip r:embed="rId6">
            <a:alphaModFix/>
          </a:blip>
          <a:stretch>
            <a:fillRect/>
          </a:stretch>
        </p:blipFill>
        <p:spPr>
          <a:xfrm>
            <a:off x="6097725" y="809875"/>
            <a:ext cx="2168625" cy="28915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16" name="Google Shape;216;p22"/>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17" name="Google Shape;217;p22"/>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18" name="Google Shape;218;p22"/>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19" name="Google Shape;219;p22"/>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20" name="Google Shape;220;p22"/>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21" name="Google Shape;221;p22"/>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22" name="Google Shape;222;p22"/>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23" name="Google Shape;223;p22"/>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24" name="Google Shape;224;p22"/>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25" name="Google Shape;225;p22"/>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226" name="Google Shape;226;p22"/>
          <p:cNvSpPr txBox="1"/>
          <p:nvPr/>
        </p:nvSpPr>
        <p:spPr>
          <a:xfrm>
            <a:off x="6074725" y="794875"/>
            <a:ext cx="2750700" cy="1108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500" b="1">
                <a:solidFill>
                  <a:schemeClr val="dk1"/>
                </a:solidFill>
              </a:rPr>
              <a:t>Interactive map</a:t>
            </a:r>
            <a:endParaRPr sz="1500" b="1">
              <a:solidFill>
                <a:schemeClr val="dk1"/>
              </a:solidFill>
            </a:endParaRPr>
          </a:p>
          <a:p>
            <a:pPr marL="0" lvl="0" indent="0" algn="just" rtl="0">
              <a:spcBef>
                <a:spcPts val="0"/>
              </a:spcBef>
              <a:spcAft>
                <a:spcPts val="0"/>
              </a:spcAft>
              <a:buNone/>
            </a:pPr>
            <a:endParaRPr sz="1500" b="1">
              <a:solidFill>
                <a:schemeClr val="dk1"/>
              </a:solidFill>
            </a:endParaRPr>
          </a:p>
          <a:p>
            <a:pPr marL="0" lvl="0" indent="0" algn="just" rtl="0">
              <a:spcBef>
                <a:spcPts val="0"/>
              </a:spcBef>
              <a:spcAft>
                <a:spcPts val="0"/>
              </a:spcAft>
              <a:buNone/>
            </a:pPr>
            <a:r>
              <a:rPr lang="en" sz="1500" b="1">
                <a:solidFill>
                  <a:schemeClr val="dk1"/>
                </a:solidFill>
              </a:rPr>
              <a:t>Select </a:t>
            </a:r>
            <a:r>
              <a:rPr lang="en" sz="1500" b="1" i="1" u="sng">
                <a:solidFill>
                  <a:schemeClr val="dk1"/>
                </a:solidFill>
              </a:rPr>
              <a:t>Precipitation</a:t>
            </a:r>
            <a:r>
              <a:rPr lang="en" sz="1500" b="1">
                <a:solidFill>
                  <a:schemeClr val="dk1"/>
                </a:solidFill>
              </a:rPr>
              <a:t> tab to      get past / recent rainfall</a:t>
            </a:r>
            <a:endParaRPr sz="1500" b="1">
              <a:solidFill>
                <a:schemeClr val="dk1"/>
              </a:solidFill>
            </a:endParaRPr>
          </a:p>
        </p:txBody>
      </p:sp>
      <p:pic>
        <p:nvPicPr>
          <p:cNvPr id="227" name="Google Shape;227;p22"/>
          <p:cNvPicPr preferRelativeResize="0"/>
          <p:nvPr/>
        </p:nvPicPr>
        <p:blipFill>
          <a:blip r:embed="rId6">
            <a:alphaModFix/>
          </a:blip>
          <a:stretch>
            <a:fillRect/>
          </a:stretch>
        </p:blipFill>
        <p:spPr>
          <a:xfrm>
            <a:off x="152400" y="1218525"/>
            <a:ext cx="5672662" cy="3370800"/>
          </a:xfrm>
          <a:prstGeom prst="rect">
            <a:avLst/>
          </a:prstGeom>
          <a:noFill/>
          <a:ln w="19050" cap="flat" cmpd="sng">
            <a:solidFill>
              <a:schemeClr val="dk2"/>
            </a:solidFill>
            <a:prstDash val="solid"/>
            <a:round/>
            <a:headEnd type="none" w="sm" len="sm"/>
            <a:tailEnd type="none" w="sm" len="sm"/>
          </a:ln>
        </p:spPr>
      </p:pic>
      <p:sp>
        <p:nvSpPr>
          <p:cNvPr id="228" name="Google Shape;228;p22"/>
          <p:cNvSpPr/>
          <p:nvPr/>
        </p:nvSpPr>
        <p:spPr>
          <a:xfrm>
            <a:off x="3443250" y="1408425"/>
            <a:ext cx="645600" cy="19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3"/>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34" name="Google Shape;234;p23"/>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35" name="Google Shape;235;p23"/>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36" name="Google Shape;236;p2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37" name="Google Shape;237;p23"/>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38" name="Google Shape;238;p23"/>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39" name="Google Shape;239;p23"/>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dirty="0">
                <a:solidFill>
                  <a:srgbClr val="FFFFFF"/>
                </a:solidFill>
                <a:latin typeface="Helvetica Neue"/>
                <a:ea typeface="Helvetica Neue"/>
                <a:cs typeface="Helvetica Neue"/>
                <a:sym typeface="Helvetica Neue"/>
              </a:rPr>
              <a:t>River and Stream Flooding</a:t>
            </a:r>
            <a:endParaRPr sz="3000" b="1" dirty="0">
              <a:solidFill>
                <a:srgbClr val="FFFFFF"/>
              </a:solidFill>
              <a:latin typeface="Helvetica Neue"/>
              <a:ea typeface="Helvetica Neue"/>
              <a:cs typeface="Helvetica Neue"/>
              <a:sym typeface="Helvetica Neue"/>
            </a:endParaRPr>
          </a:p>
        </p:txBody>
      </p:sp>
      <p:pic>
        <p:nvPicPr>
          <p:cNvPr id="240" name="Google Shape;240;p2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41" name="Google Shape;241;p23"/>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42" name="Google Shape;242;p23"/>
          <p:cNvSpPr txBox="1"/>
          <p:nvPr/>
        </p:nvSpPr>
        <p:spPr>
          <a:xfrm>
            <a:off x="5549600" y="604425"/>
            <a:ext cx="25657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dirty="0">
                <a:solidFill>
                  <a:schemeClr val="hlink"/>
                </a:solidFill>
                <a:hlinkClick r:id="rId5"/>
              </a:rPr>
              <a:t>WFO - New York, NY</a:t>
            </a:r>
            <a:endParaRPr sz="1800" b="1" dirty="0">
              <a:solidFill>
                <a:schemeClr val="dk1"/>
              </a:solidFill>
            </a:endParaRPr>
          </a:p>
        </p:txBody>
      </p:sp>
      <p:sp>
        <p:nvSpPr>
          <p:cNvPr id="243" name="Google Shape;243;p23"/>
          <p:cNvSpPr txBox="1"/>
          <p:nvPr/>
        </p:nvSpPr>
        <p:spPr>
          <a:xfrm>
            <a:off x="5031925" y="1175875"/>
            <a:ext cx="3538800" cy="9234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200" b="1" dirty="0">
                <a:solidFill>
                  <a:schemeClr val="dk1"/>
                </a:solidFill>
              </a:rPr>
              <a:t>Scroll down webpage (</a:t>
            </a:r>
            <a:r>
              <a:rPr lang="en" sz="1200" b="1" dirty="0">
                <a:solidFill>
                  <a:schemeClr val="accent1">
                    <a:lumMod val="75000"/>
                  </a:schemeClr>
                </a:solidFill>
              </a:rPr>
              <a:t>weather.gov/nyc</a:t>
            </a:r>
            <a:r>
              <a:rPr lang="en" sz="1200" b="1" dirty="0">
                <a:solidFill>
                  <a:schemeClr val="dk1"/>
                </a:solidFill>
              </a:rPr>
              <a:t>)</a:t>
            </a:r>
            <a:endParaRPr sz="1200" b="1" dirty="0">
              <a:solidFill>
                <a:schemeClr val="dk1"/>
              </a:solidFill>
            </a:endParaRPr>
          </a:p>
          <a:p>
            <a:pPr marL="0" lvl="0" indent="0" algn="just" rtl="0">
              <a:spcBef>
                <a:spcPts val="0"/>
              </a:spcBef>
              <a:spcAft>
                <a:spcPts val="0"/>
              </a:spcAft>
              <a:buNone/>
            </a:pPr>
            <a:endParaRPr sz="1200" b="1" dirty="0">
              <a:solidFill>
                <a:schemeClr val="dk1"/>
              </a:solidFill>
            </a:endParaRPr>
          </a:p>
          <a:p>
            <a:pPr marL="0" lvl="0" indent="0" algn="just" rtl="0">
              <a:spcBef>
                <a:spcPts val="0"/>
              </a:spcBef>
              <a:spcAft>
                <a:spcPts val="0"/>
              </a:spcAft>
              <a:buNone/>
            </a:pPr>
            <a:r>
              <a:rPr lang="en" sz="1200" b="1" dirty="0">
                <a:solidFill>
                  <a:schemeClr val="dk1"/>
                </a:solidFill>
              </a:rPr>
              <a:t>Select </a:t>
            </a:r>
            <a:r>
              <a:rPr lang="en" sz="1200" b="1" i="1" u="sng" dirty="0">
                <a:solidFill>
                  <a:schemeClr val="dk1"/>
                </a:solidFill>
              </a:rPr>
              <a:t>Rivers &amp; Lakes</a:t>
            </a:r>
            <a:r>
              <a:rPr lang="en" sz="1200" b="1" dirty="0">
                <a:solidFill>
                  <a:schemeClr val="dk1"/>
                </a:solidFill>
              </a:rPr>
              <a:t> tile to access AHPS and gauges !</a:t>
            </a:r>
            <a:endParaRPr sz="1200" b="1" dirty="0">
              <a:solidFill>
                <a:schemeClr val="dk1"/>
              </a:solidFill>
            </a:endParaRPr>
          </a:p>
        </p:txBody>
      </p:sp>
      <p:pic>
        <p:nvPicPr>
          <p:cNvPr id="244" name="Google Shape;244;p23"/>
          <p:cNvPicPr preferRelativeResize="0"/>
          <p:nvPr/>
        </p:nvPicPr>
        <p:blipFill>
          <a:blip r:embed="rId6">
            <a:alphaModFix/>
          </a:blip>
          <a:stretch>
            <a:fillRect/>
          </a:stretch>
        </p:blipFill>
        <p:spPr>
          <a:xfrm>
            <a:off x="0" y="698962"/>
            <a:ext cx="4568874" cy="4042762"/>
          </a:xfrm>
          <a:prstGeom prst="rect">
            <a:avLst/>
          </a:prstGeom>
          <a:noFill/>
          <a:ln w="9525" cap="flat" cmpd="sng">
            <a:solidFill>
              <a:srgbClr val="000000"/>
            </a:solidFill>
            <a:prstDash val="solid"/>
            <a:round/>
            <a:headEnd type="none" w="sm" len="sm"/>
            <a:tailEnd type="none" w="sm" len="sm"/>
          </a:ln>
        </p:spPr>
      </p:pic>
      <p:pic>
        <p:nvPicPr>
          <p:cNvPr id="245" name="Google Shape;245;p23"/>
          <p:cNvPicPr preferRelativeResize="0"/>
          <p:nvPr/>
        </p:nvPicPr>
        <p:blipFill>
          <a:blip r:embed="rId7">
            <a:alphaModFix/>
          </a:blip>
          <a:stretch>
            <a:fillRect/>
          </a:stretch>
        </p:blipFill>
        <p:spPr>
          <a:xfrm>
            <a:off x="4721275" y="2513200"/>
            <a:ext cx="4361374" cy="2072649"/>
          </a:xfrm>
          <a:prstGeom prst="rect">
            <a:avLst/>
          </a:prstGeom>
          <a:noFill/>
          <a:ln w="9525" cap="flat" cmpd="sng">
            <a:solidFill>
              <a:srgbClr val="000000"/>
            </a:solidFill>
            <a:prstDash val="solid"/>
            <a:round/>
            <a:headEnd type="none" w="sm" len="sm"/>
            <a:tailEnd type="none" w="sm" len="sm"/>
          </a:ln>
        </p:spPr>
      </p:pic>
      <p:cxnSp>
        <p:nvCxnSpPr>
          <p:cNvPr id="246" name="Google Shape;246;p23"/>
          <p:cNvCxnSpPr/>
          <p:nvPr/>
        </p:nvCxnSpPr>
        <p:spPr>
          <a:xfrm>
            <a:off x="6363950" y="1855225"/>
            <a:ext cx="152400" cy="716400"/>
          </a:xfrm>
          <a:prstGeom prst="straightConnector1">
            <a:avLst/>
          </a:prstGeom>
          <a:noFill/>
          <a:ln w="38100" cap="flat" cmpd="sng">
            <a:solidFill>
              <a:schemeClr val="dk2"/>
            </a:solidFill>
            <a:prstDash val="solid"/>
            <a:round/>
            <a:headEnd type="none" w="med" len="med"/>
            <a:tailEnd type="triangle" w="med" len="med"/>
          </a:ln>
        </p:spPr>
      </p:cxnSp>
      <p:sp>
        <p:nvSpPr>
          <p:cNvPr id="247" name="Google Shape;247;p23"/>
          <p:cNvSpPr/>
          <p:nvPr/>
        </p:nvSpPr>
        <p:spPr>
          <a:xfrm>
            <a:off x="6291600" y="2635499"/>
            <a:ext cx="513600" cy="607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4"/>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53" name="Google Shape;253;p24"/>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54" name="Google Shape;254;p24"/>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55" name="Google Shape;255;p2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56" name="Google Shape;256;p24"/>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57" name="Google Shape;257;p24"/>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58" name="Google Shape;258;p24"/>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59" name="Google Shape;259;p2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60" name="Google Shape;260;p24"/>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61" name="Google Shape;261;p24"/>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62" name="Google Shape;262;p24"/>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263" name="Google Shape;263;p24"/>
          <p:cNvSpPr txBox="1"/>
          <p:nvPr/>
        </p:nvSpPr>
        <p:spPr>
          <a:xfrm>
            <a:off x="6142650" y="794875"/>
            <a:ext cx="2750700" cy="3785621"/>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500" b="1" dirty="0">
                <a:solidFill>
                  <a:schemeClr val="dk1"/>
                </a:solidFill>
              </a:rPr>
              <a:t>Interactive map:</a:t>
            </a:r>
            <a:endParaRPr sz="1500" b="1" dirty="0">
              <a:solidFill>
                <a:schemeClr val="dk1"/>
              </a:solidFill>
            </a:endParaRPr>
          </a:p>
          <a:p>
            <a:pPr marL="0" lvl="0" indent="0" algn="just" rtl="0">
              <a:spcBef>
                <a:spcPts val="0"/>
              </a:spcBef>
              <a:spcAft>
                <a:spcPts val="0"/>
              </a:spcAft>
              <a:buNone/>
            </a:pPr>
            <a:endParaRPr sz="1500" b="1" dirty="0">
              <a:solidFill>
                <a:schemeClr val="dk1"/>
              </a:solidFill>
            </a:endParaRPr>
          </a:p>
          <a:p>
            <a:pPr marL="0" lvl="0" indent="0" algn="just" rtl="0">
              <a:spcBef>
                <a:spcPts val="0"/>
              </a:spcBef>
              <a:spcAft>
                <a:spcPts val="0"/>
              </a:spcAft>
              <a:buNone/>
            </a:pPr>
            <a:endParaRPr lang="en" sz="1500" b="1" dirty="0">
              <a:solidFill>
                <a:schemeClr val="dk1"/>
              </a:solidFill>
            </a:endParaRPr>
          </a:p>
          <a:p>
            <a:pPr marL="0" lvl="0" indent="0" algn="just" rtl="0">
              <a:spcBef>
                <a:spcPts val="0"/>
              </a:spcBef>
              <a:spcAft>
                <a:spcPts val="0"/>
              </a:spcAft>
              <a:buNone/>
            </a:pPr>
            <a:endParaRPr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sz="1500" b="1" dirty="0">
              <a:solidFill>
                <a:schemeClr val="dk1"/>
              </a:solidFill>
            </a:endParaRPr>
          </a:p>
          <a:p>
            <a:pPr marL="0" lvl="0" indent="0" algn="just" rtl="0">
              <a:spcBef>
                <a:spcPts val="0"/>
              </a:spcBef>
              <a:spcAft>
                <a:spcPts val="0"/>
              </a:spcAft>
              <a:buNone/>
            </a:pPr>
            <a:r>
              <a:rPr lang="en" sz="1500" b="1" dirty="0">
                <a:solidFill>
                  <a:schemeClr val="dk1"/>
                </a:solidFill>
              </a:rPr>
              <a:t>- </a:t>
            </a:r>
            <a:r>
              <a:rPr lang="en" sz="1200" b="1" dirty="0">
                <a:solidFill>
                  <a:schemeClr val="dk1"/>
                </a:solidFill>
              </a:rPr>
              <a:t>This example shows the total amount of preciptation over the past 14 days, relative to normal.</a:t>
            </a:r>
            <a:endParaRPr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lang="en-US" sz="1500" b="1" dirty="0">
              <a:solidFill>
                <a:schemeClr val="dk1"/>
              </a:solidFill>
            </a:endParaRPr>
          </a:p>
          <a:p>
            <a:pPr marL="0" lvl="0" indent="0" algn="just" rtl="0">
              <a:spcBef>
                <a:spcPts val="0"/>
              </a:spcBef>
              <a:spcAft>
                <a:spcPts val="0"/>
              </a:spcAft>
              <a:buNone/>
            </a:pPr>
            <a:endParaRPr sz="1500" b="1" dirty="0">
              <a:solidFill>
                <a:schemeClr val="dk1"/>
              </a:solidFill>
            </a:endParaRPr>
          </a:p>
        </p:txBody>
      </p:sp>
      <p:pic>
        <p:nvPicPr>
          <p:cNvPr id="264" name="Google Shape;264;p24"/>
          <p:cNvPicPr preferRelativeResize="0"/>
          <p:nvPr/>
        </p:nvPicPr>
        <p:blipFill>
          <a:blip r:embed="rId6">
            <a:alphaModFix/>
          </a:blip>
          <a:stretch>
            <a:fillRect/>
          </a:stretch>
        </p:blipFill>
        <p:spPr>
          <a:xfrm>
            <a:off x="152400" y="1403750"/>
            <a:ext cx="5520805" cy="3185568"/>
          </a:xfrm>
          <a:prstGeom prst="rect">
            <a:avLst/>
          </a:prstGeom>
          <a:noFill/>
          <a:ln w="19050" cap="flat" cmpd="sng">
            <a:solidFill>
              <a:schemeClr val="dk1"/>
            </a:solidFill>
            <a:prstDash val="solid"/>
            <a:round/>
            <a:headEnd type="none" w="sm" len="sm"/>
            <a:tailEnd type="none" w="sm" len="sm"/>
          </a:ln>
        </p:spPr>
      </p:pic>
      <p:pic>
        <p:nvPicPr>
          <p:cNvPr id="3" name="Picture 2"/>
          <p:cNvPicPr>
            <a:picLocks noChangeAspect="1"/>
          </p:cNvPicPr>
          <p:nvPr/>
        </p:nvPicPr>
        <p:blipFill>
          <a:blip r:embed="rId7"/>
          <a:stretch>
            <a:fillRect/>
          </a:stretch>
        </p:blipFill>
        <p:spPr>
          <a:xfrm>
            <a:off x="159380" y="1419023"/>
            <a:ext cx="5509300" cy="3159958"/>
          </a:xfrm>
          <a:prstGeom prst="rect">
            <a:avLst/>
          </a:prstGeom>
        </p:spPr>
      </p:pic>
      <p:pic>
        <p:nvPicPr>
          <p:cNvPr id="4" name="Picture 3"/>
          <p:cNvPicPr>
            <a:picLocks noChangeAspect="1"/>
          </p:cNvPicPr>
          <p:nvPr/>
        </p:nvPicPr>
        <p:blipFill>
          <a:blip r:embed="rId8"/>
          <a:stretch>
            <a:fillRect/>
          </a:stretch>
        </p:blipFill>
        <p:spPr>
          <a:xfrm>
            <a:off x="6286510" y="3248715"/>
            <a:ext cx="2448267" cy="990738"/>
          </a:xfrm>
          <a:prstGeom prst="rect">
            <a:avLst/>
          </a:prstGeom>
        </p:spPr>
      </p:pic>
      <p:pic>
        <p:nvPicPr>
          <p:cNvPr id="5" name="Picture 4"/>
          <p:cNvPicPr>
            <a:picLocks noChangeAspect="1"/>
          </p:cNvPicPr>
          <p:nvPr/>
        </p:nvPicPr>
        <p:blipFill>
          <a:blip r:embed="rId9"/>
          <a:stretch>
            <a:fillRect/>
          </a:stretch>
        </p:blipFill>
        <p:spPr>
          <a:xfrm>
            <a:off x="6722551" y="1258342"/>
            <a:ext cx="1590897" cy="11050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70" name="Google Shape;270;p25"/>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71" name="Google Shape;271;p25"/>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72" name="Google Shape;272;p2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73" name="Google Shape;273;p25"/>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74" name="Google Shape;274;p25"/>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75" name="Google Shape;275;p25"/>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76" name="Google Shape;276;p2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77" name="Google Shape;277;p25"/>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78" name="Google Shape;278;p25"/>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79" name="Google Shape;279;p25"/>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280" name="Google Shape;280;p25"/>
          <p:cNvSpPr txBox="1"/>
          <p:nvPr/>
        </p:nvSpPr>
        <p:spPr>
          <a:xfrm>
            <a:off x="5707501" y="1198915"/>
            <a:ext cx="3436474" cy="41546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rtl="0">
              <a:spcBef>
                <a:spcPts val="0"/>
              </a:spcBef>
              <a:spcAft>
                <a:spcPts val="0"/>
              </a:spcAft>
              <a:buNone/>
            </a:pPr>
            <a:r>
              <a:rPr lang="en" sz="1500" b="1" dirty="0">
                <a:solidFill>
                  <a:schemeClr val="dk1"/>
                </a:solidFill>
              </a:rPr>
              <a:t>Click on a gauge for a hydrograph </a:t>
            </a:r>
            <a:endParaRPr sz="1500" b="1" dirty="0">
              <a:solidFill>
                <a:schemeClr val="dk1"/>
              </a:solidFill>
            </a:endParaRPr>
          </a:p>
        </p:txBody>
      </p:sp>
      <p:pic>
        <p:nvPicPr>
          <p:cNvPr id="3" name="Picture 2"/>
          <p:cNvPicPr>
            <a:picLocks noChangeAspect="1"/>
          </p:cNvPicPr>
          <p:nvPr/>
        </p:nvPicPr>
        <p:blipFill>
          <a:blip r:embed="rId6"/>
          <a:stretch>
            <a:fillRect/>
          </a:stretch>
        </p:blipFill>
        <p:spPr>
          <a:xfrm>
            <a:off x="675489" y="1204495"/>
            <a:ext cx="4895975" cy="3443197"/>
          </a:xfrm>
          <a:prstGeom prst="rect">
            <a:avLst/>
          </a:prstGeom>
        </p:spPr>
      </p:pic>
      <p:cxnSp>
        <p:nvCxnSpPr>
          <p:cNvPr id="17" name="Google Shape;299;p26"/>
          <p:cNvCxnSpPr/>
          <p:nvPr/>
        </p:nvCxnSpPr>
        <p:spPr>
          <a:xfrm flipH="1">
            <a:off x="3238868" y="1509823"/>
            <a:ext cx="2468632" cy="790836"/>
          </a:xfrm>
          <a:prstGeom prst="straightConnector1">
            <a:avLst/>
          </a:prstGeom>
          <a:noFill/>
          <a:ln w="28575" cap="flat" cmpd="sng">
            <a:solidFill>
              <a:schemeClr val="dk2"/>
            </a:solidFill>
            <a:prstDash val="solid"/>
            <a:round/>
            <a:headEnd type="none" w="med" len="med"/>
            <a:tailEnd type="triangle" w="med" len="med"/>
          </a:ln>
        </p:spPr>
      </p:cxnSp>
      <p:sp>
        <p:nvSpPr>
          <p:cNvPr id="2" name="Google Shape;280;p25">
            <a:extLst>
              <a:ext uri="{FF2B5EF4-FFF2-40B4-BE49-F238E27FC236}">
                <a16:creationId xmlns:a16="http://schemas.microsoft.com/office/drawing/2014/main" id="{17B46231-A444-4C6D-2F94-C155E80E75DE}"/>
              </a:ext>
            </a:extLst>
          </p:cNvPr>
          <p:cNvSpPr txBox="1"/>
          <p:nvPr/>
        </p:nvSpPr>
        <p:spPr>
          <a:xfrm>
            <a:off x="5625059" y="2175775"/>
            <a:ext cx="3518916" cy="1061799"/>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rtl="0">
              <a:spcBef>
                <a:spcPts val="0"/>
              </a:spcBef>
              <a:spcAft>
                <a:spcPts val="0"/>
              </a:spcAft>
              <a:buNone/>
            </a:pPr>
            <a:r>
              <a:rPr lang="en" b="1" dirty="0">
                <a:solidFill>
                  <a:schemeClr val="dk1"/>
                </a:solidFill>
              </a:rPr>
              <a:t>Quick snapshot of observed/forecast river stages</a:t>
            </a:r>
          </a:p>
          <a:p>
            <a:pPr marL="0" lvl="0" indent="0" rtl="0">
              <a:spcBef>
                <a:spcPts val="0"/>
              </a:spcBef>
              <a:spcAft>
                <a:spcPts val="0"/>
              </a:spcAft>
              <a:buNone/>
            </a:pPr>
            <a:endParaRPr lang="en" sz="1500" b="1" dirty="0">
              <a:solidFill>
                <a:schemeClr val="dk1"/>
              </a:solidFill>
            </a:endParaRPr>
          </a:p>
          <a:p>
            <a:pPr marL="0" lvl="0" indent="0" rtl="0">
              <a:spcBef>
                <a:spcPts val="0"/>
              </a:spcBef>
              <a:spcAft>
                <a:spcPts val="0"/>
              </a:spcAft>
              <a:buNone/>
            </a:pPr>
            <a:r>
              <a:rPr lang="en" b="1" dirty="0">
                <a:solidFill>
                  <a:schemeClr val="dk1"/>
                </a:solidFill>
              </a:rPr>
              <a:t>Color coded categories </a:t>
            </a:r>
            <a:endParaRPr b="1"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70" name="Google Shape;270;p25"/>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71" name="Google Shape;271;p25"/>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72" name="Google Shape;272;p2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73" name="Google Shape;273;p25"/>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74" name="Google Shape;274;p25"/>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75" name="Google Shape;275;p25"/>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76" name="Google Shape;276;p2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77" name="Google Shape;277;p25"/>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78" name="Google Shape;278;p25"/>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79" name="Google Shape;279;p25"/>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280" name="Google Shape;280;p25"/>
          <p:cNvSpPr txBox="1"/>
          <p:nvPr/>
        </p:nvSpPr>
        <p:spPr>
          <a:xfrm>
            <a:off x="5188688" y="1432837"/>
            <a:ext cx="3466214" cy="2769959"/>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rtl="0">
              <a:spcBef>
                <a:spcPts val="0"/>
              </a:spcBef>
              <a:spcAft>
                <a:spcPts val="0"/>
              </a:spcAft>
              <a:buNone/>
            </a:pPr>
            <a:r>
              <a:rPr lang="en" b="1" dirty="0">
                <a:solidFill>
                  <a:schemeClr val="dk1"/>
                </a:solidFill>
              </a:rPr>
              <a:t>- Quinnipiac River above Wallingford was just below “Action” stage at 7am on Monday, April 24th after a </a:t>
            </a:r>
            <a:endParaRPr b="1" dirty="0">
              <a:solidFill>
                <a:schemeClr val="dk1"/>
              </a:solidFill>
            </a:endParaRPr>
          </a:p>
          <a:p>
            <a:pPr marL="0" lvl="0" indent="0" rtl="0">
              <a:spcBef>
                <a:spcPts val="0"/>
              </a:spcBef>
              <a:spcAft>
                <a:spcPts val="0"/>
              </a:spcAft>
              <a:buNone/>
            </a:pPr>
            <a:r>
              <a:rPr lang="en" b="1" dirty="0">
                <a:solidFill>
                  <a:schemeClr val="dk1"/>
                </a:solidFill>
              </a:rPr>
              <a:t>~ 2 inch rain event</a:t>
            </a:r>
            <a:endParaRPr b="1" dirty="0">
              <a:solidFill>
                <a:schemeClr val="dk1"/>
              </a:solidFill>
            </a:endParaRPr>
          </a:p>
          <a:p>
            <a:pPr marL="0" lvl="0" indent="0" algn="just" rtl="0">
              <a:spcBef>
                <a:spcPts val="0"/>
              </a:spcBef>
              <a:spcAft>
                <a:spcPts val="0"/>
              </a:spcAft>
              <a:buNone/>
            </a:pPr>
            <a:endParaRPr b="1" dirty="0">
              <a:solidFill>
                <a:schemeClr val="dk1"/>
              </a:solidFill>
            </a:endParaRPr>
          </a:p>
          <a:p>
            <a:pPr lvl="0" algn="just" rtl="0">
              <a:spcBef>
                <a:spcPts val="0"/>
              </a:spcBef>
              <a:spcAft>
                <a:spcPts val="0"/>
              </a:spcAft>
            </a:pPr>
            <a:r>
              <a:rPr lang="en" b="1" dirty="0">
                <a:solidFill>
                  <a:schemeClr val="dk1"/>
                </a:solidFill>
              </a:rPr>
              <a:t>- Values then gradually fell well below action stage.</a:t>
            </a:r>
          </a:p>
          <a:p>
            <a:pPr marL="285750" lvl="0" indent="-285750" algn="just" rtl="0">
              <a:spcBef>
                <a:spcPts val="0"/>
              </a:spcBef>
              <a:spcAft>
                <a:spcPts val="0"/>
              </a:spcAft>
              <a:buFontTx/>
              <a:buChar char="-"/>
            </a:pPr>
            <a:endParaRPr lang="en" b="1" dirty="0">
              <a:solidFill>
                <a:schemeClr val="dk1"/>
              </a:solidFill>
            </a:endParaRPr>
          </a:p>
          <a:p>
            <a:pPr lvl="0" algn="just" rtl="0">
              <a:spcBef>
                <a:spcPts val="0"/>
              </a:spcBef>
              <a:spcAft>
                <a:spcPts val="0"/>
              </a:spcAft>
            </a:pPr>
            <a:r>
              <a:rPr lang="en" b="1" dirty="0">
                <a:solidFill>
                  <a:schemeClr val="dk1"/>
                </a:solidFill>
              </a:rPr>
              <a:t>- In spite of 2 inches of rain, no flooding occurred thanks to an extended relatively dry period that preceded it.</a:t>
            </a:r>
            <a:endParaRPr b="1" dirty="0">
              <a:solidFill>
                <a:schemeClr val="dk1"/>
              </a:solidFill>
            </a:endParaRPr>
          </a:p>
        </p:txBody>
      </p:sp>
      <p:pic>
        <p:nvPicPr>
          <p:cNvPr id="281" name="Google Shape;281;p25"/>
          <p:cNvPicPr preferRelativeResize="0"/>
          <p:nvPr/>
        </p:nvPicPr>
        <p:blipFill>
          <a:blip r:embed="rId6">
            <a:alphaModFix/>
          </a:blip>
          <a:stretch>
            <a:fillRect/>
          </a:stretch>
        </p:blipFill>
        <p:spPr>
          <a:xfrm>
            <a:off x="609600" y="1370925"/>
            <a:ext cx="4152765" cy="3218393"/>
          </a:xfrm>
          <a:prstGeom prst="rect">
            <a:avLst/>
          </a:prstGeom>
          <a:noFill/>
          <a:ln w="1905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20386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287" name="Google Shape;287;p26"/>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288" name="Google Shape;288;p26"/>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89" name="Google Shape;289;p2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90" name="Google Shape;290;p26"/>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91" name="Google Shape;291;p26"/>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92" name="Google Shape;292;p26"/>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93" name="Google Shape;293;p2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94" name="Google Shape;294;p26"/>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95" name="Google Shape;295;p26"/>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96" name="Google Shape;296;p26"/>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297" name="Google Shape;297;p26"/>
          <p:cNvSpPr txBox="1"/>
          <p:nvPr/>
        </p:nvSpPr>
        <p:spPr>
          <a:xfrm>
            <a:off x="6142650" y="1368620"/>
            <a:ext cx="2750700" cy="258529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200" b="1" dirty="0">
                <a:solidFill>
                  <a:schemeClr val="dk1"/>
                </a:solidFill>
              </a:rPr>
              <a:t>-</a:t>
            </a:r>
            <a:r>
              <a:rPr lang="en" sz="1200" dirty="0">
                <a:solidFill>
                  <a:schemeClr val="dk1"/>
                </a:solidFill>
              </a:rPr>
              <a:t> </a:t>
            </a:r>
            <a:r>
              <a:rPr lang="en" sz="1200" b="1" dirty="0">
                <a:solidFill>
                  <a:schemeClr val="dk1"/>
                </a:solidFill>
              </a:rPr>
              <a:t>Forecast point (purple line)</a:t>
            </a:r>
          </a:p>
          <a:p>
            <a:pPr marL="0" lvl="0" indent="0" algn="just" rtl="0">
              <a:spcBef>
                <a:spcPts val="0"/>
              </a:spcBef>
              <a:spcAft>
                <a:spcPts val="0"/>
              </a:spcAft>
              <a:buNone/>
            </a:pPr>
            <a:endParaRPr lang="en" sz="1200" b="1" dirty="0">
              <a:solidFill>
                <a:schemeClr val="dk1"/>
              </a:solidFill>
            </a:endParaRPr>
          </a:p>
          <a:p>
            <a:pPr marL="0" lvl="0" indent="0" rtl="0">
              <a:spcBef>
                <a:spcPts val="0"/>
              </a:spcBef>
              <a:spcAft>
                <a:spcPts val="0"/>
              </a:spcAft>
              <a:buNone/>
            </a:pPr>
            <a:r>
              <a:rPr lang="en" sz="1200" b="1" dirty="0">
                <a:solidFill>
                  <a:schemeClr val="dk1"/>
                </a:solidFill>
              </a:rPr>
              <a:t>- CT River at Middle Haddam touched minor flood stage at 7pm on Tuesday, April 25th after a ~ 2 inch rain event</a:t>
            </a:r>
            <a:endParaRPr sz="1200" b="1" dirty="0">
              <a:solidFill>
                <a:schemeClr val="dk1"/>
              </a:solidFill>
            </a:endParaRPr>
          </a:p>
          <a:p>
            <a:pPr marL="0" lvl="0" indent="0" algn="just" rtl="0">
              <a:spcBef>
                <a:spcPts val="0"/>
              </a:spcBef>
              <a:spcAft>
                <a:spcPts val="0"/>
              </a:spcAft>
              <a:buNone/>
            </a:pPr>
            <a:endParaRPr sz="1200" b="1" dirty="0">
              <a:solidFill>
                <a:schemeClr val="dk1"/>
              </a:solidFill>
            </a:endParaRPr>
          </a:p>
          <a:p>
            <a:pPr lvl="0" algn="just" rtl="0">
              <a:spcBef>
                <a:spcPts val="0"/>
              </a:spcBef>
              <a:spcAft>
                <a:spcPts val="0"/>
              </a:spcAft>
            </a:pPr>
            <a:r>
              <a:rPr lang="en" sz="1200" b="1" dirty="0">
                <a:solidFill>
                  <a:schemeClr val="dk1"/>
                </a:solidFill>
              </a:rPr>
              <a:t>- Slower response time, being a longer stem river</a:t>
            </a:r>
          </a:p>
          <a:p>
            <a:pPr marL="171450" lvl="0" indent="-171450" algn="just" rtl="0">
              <a:spcBef>
                <a:spcPts val="0"/>
              </a:spcBef>
              <a:spcAft>
                <a:spcPts val="0"/>
              </a:spcAft>
              <a:buFontTx/>
              <a:buChar char="-"/>
            </a:pPr>
            <a:endParaRPr lang="en" sz="1200" b="1" dirty="0">
              <a:solidFill>
                <a:schemeClr val="dk1"/>
              </a:solidFill>
            </a:endParaRPr>
          </a:p>
          <a:p>
            <a:pPr lvl="0" algn="just" rtl="0">
              <a:spcBef>
                <a:spcPts val="0"/>
              </a:spcBef>
              <a:spcAft>
                <a:spcPts val="0"/>
              </a:spcAft>
            </a:pPr>
            <a:r>
              <a:rPr lang="en" sz="1200" b="1" dirty="0">
                <a:solidFill>
                  <a:schemeClr val="dk1"/>
                </a:solidFill>
              </a:rPr>
              <a:t>-Tidal forcing helped push the stage to the threshold of minor flooding</a:t>
            </a:r>
            <a:endParaRPr sz="1200" b="1" dirty="0">
              <a:solidFill>
                <a:schemeClr val="dk1"/>
              </a:solidFill>
            </a:endParaRPr>
          </a:p>
        </p:txBody>
      </p:sp>
      <p:pic>
        <p:nvPicPr>
          <p:cNvPr id="298" name="Google Shape;298;p26"/>
          <p:cNvPicPr preferRelativeResize="0"/>
          <p:nvPr/>
        </p:nvPicPr>
        <p:blipFill>
          <a:blip r:embed="rId6">
            <a:alphaModFix/>
          </a:blip>
          <a:stretch>
            <a:fillRect/>
          </a:stretch>
        </p:blipFill>
        <p:spPr>
          <a:xfrm>
            <a:off x="609600" y="1370925"/>
            <a:ext cx="4152765" cy="3218393"/>
          </a:xfrm>
          <a:prstGeom prst="rect">
            <a:avLst/>
          </a:prstGeom>
          <a:noFill/>
          <a:ln w="19050" cap="flat" cmpd="sng">
            <a:solidFill>
              <a:schemeClr val="dk1"/>
            </a:solidFill>
            <a:prstDash val="solid"/>
            <a:round/>
            <a:headEnd type="none" w="sm" len="sm"/>
            <a:tailEnd type="none" w="sm" len="sm"/>
          </a:ln>
        </p:spPr>
      </p:pic>
      <p:cxnSp>
        <p:nvCxnSpPr>
          <p:cNvPr id="299" name="Google Shape;299;p26"/>
          <p:cNvCxnSpPr/>
          <p:nvPr/>
        </p:nvCxnSpPr>
        <p:spPr>
          <a:xfrm flipH="1">
            <a:off x="3600375" y="2235925"/>
            <a:ext cx="1795800" cy="628800"/>
          </a:xfrm>
          <a:prstGeom prst="straightConnector1">
            <a:avLst/>
          </a:prstGeom>
          <a:noFill/>
          <a:ln w="28575" cap="flat" cmpd="sng">
            <a:solidFill>
              <a:schemeClr val="dk2"/>
            </a:solidFill>
            <a:prstDash val="solid"/>
            <a:round/>
            <a:headEnd type="none" w="med" len="med"/>
            <a:tailEnd type="triangle" w="med" len="med"/>
          </a:ln>
        </p:spPr>
      </p:cxnSp>
      <p:sp>
        <p:nvSpPr>
          <p:cNvPr id="300" name="Google Shape;300;p26"/>
          <p:cNvSpPr txBox="1"/>
          <p:nvPr/>
        </p:nvSpPr>
        <p:spPr>
          <a:xfrm>
            <a:off x="4762375" y="1466200"/>
            <a:ext cx="142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Forecast portion </a:t>
            </a:r>
            <a:endParaRPr b="1"/>
          </a:p>
          <a:p>
            <a:pPr marL="0" lvl="0" indent="0" algn="l" rtl="0">
              <a:spcBef>
                <a:spcPts val="0"/>
              </a:spcBef>
              <a:spcAft>
                <a:spcPts val="0"/>
              </a:spcAft>
              <a:buNone/>
            </a:pPr>
            <a:r>
              <a:rPr lang="en" b="1"/>
              <a:t>of hydrograph</a:t>
            </a:r>
            <a:endParaRPr b="1"/>
          </a:p>
        </p:txBody>
      </p:sp>
      <p:sp>
        <p:nvSpPr>
          <p:cNvPr id="301" name="Google Shape;301;p26"/>
          <p:cNvSpPr txBox="1"/>
          <p:nvPr/>
        </p:nvSpPr>
        <p:spPr>
          <a:xfrm>
            <a:off x="4889325" y="4116400"/>
            <a:ext cx="4268700" cy="615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t>This particular site experiences </a:t>
            </a:r>
            <a:r>
              <a:rPr lang="en" b="1"/>
              <a:t>TIDAL FORCING</a:t>
            </a:r>
            <a:r>
              <a:rPr lang="en"/>
              <a:t>,</a:t>
            </a:r>
            <a:endParaRPr/>
          </a:p>
          <a:p>
            <a:pPr marL="0" lvl="0" indent="0" algn="l" rtl="0">
              <a:spcBef>
                <a:spcPts val="0"/>
              </a:spcBef>
              <a:spcAft>
                <a:spcPts val="0"/>
              </a:spcAft>
              <a:buNone/>
            </a:pPr>
            <a:r>
              <a:rPr lang="en"/>
              <a:t>Notice in this example the embedded tidal cycle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307" name="Google Shape;307;p27"/>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308" name="Google Shape;308;p27"/>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309" name="Google Shape;309;p2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10" name="Google Shape;310;p27"/>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11" name="Google Shape;311;p27"/>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312" name="Google Shape;312;p27"/>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313" name="Google Shape;313;p2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14" name="Google Shape;314;p27"/>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315" name="Google Shape;315;p27"/>
          <p:cNvSpPr txBox="1"/>
          <p:nvPr/>
        </p:nvSpPr>
        <p:spPr>
          <a:xfrm>
            <a:off x="57075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316" name="Google Shape;316;p27"/>
          <p:cNvSpPr txBox="1"/>
          <p:nvPr/>
        </p:nvSpPr>
        <p:spPr>
          <a:xfrm>
            <a:off x="520400" y="756825"/>
            <a:ext cx="55875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Advanced Hydrologic Prediction Service (AHPS)</a:t>
            </a:r>
            <a:endParaRPr sz="1800" b="1">
              <a:solidFill>
                <a:schemeClr val="dk1"/>
              </a:solidFill>
            </a:endParaRPr>
          </a:p>
        </p:txBody>
      </p:sp>
      <p:sp>
        <p:nvSpPr>
          <p:cNvPr id="317" name="Google Shape;317;p27"/>
          <p:cNvSpPr txBox="1"/>
          <p:nvPr/>
        </p:nvSpPr>
        <p:spPr>
          <a:xfrm>
            <a:off x="5106925" y="1164619"/>
            <a:ext cx="3830750" cy="2446793"/>
          </a:xfrm>
          <a:prstGeom prst="rect">
            <a:avLst/>
          </a:prstGeom>
          <a:noFill/>
          <a:ln w="19050" cap="flat" cmpd="sng">
            <a:solidFill>
              <a:srgbClr val="222222"/>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dirty="0">
                <a:solidFill>
                  <a:schemeClr val="dk1"/>
                </a:solidFill>
              </a:rPr>
              <a:t>April 29</a:t>
            </a:r>
            <a:r>
              <a:rPr lang="en-US" sz="1500" b="1" baseline="30000" dirty="0">
                <a:solidFill>
                  <a:schemeClr val="dk1"/>
                </a:solidFill>
              </a:rPr>
              <a:t>th</a:t>
            </a:r>
            <a:r>
              <a:rPr lang="en-US" sz="1500" b="1" dirty="0">
                <a:solidFill>
                  <a:schemeClr val="dk1"/>
                </a:solidFill>
              </a:rPr>
              <a:t>- May 1</a:t>
            </a:r>
            <a:r>
              <a:rPr lang="en-US" sz="1500" b="1" baseline="30000" dirty="0">
                <a:solidFill>
                  <a:schemeClr val="dk1"/>
                </a:solidFill>
              </a:rPr>
              <a:t>st</a:t>
            </a:r>
            <a:r>
              <a:rPr lang="en-US" sz="1500" b="1" dirty="0">
                <a:solidFill>
                  <a:schemeClr val="dk1"/>
                </a:solidFill>
              </a:rPr>
              <a:t> event</a:t>
            </a:r>
            <a:endParaRPr sz="1500" b="1" dirty="0">
              <a:solidFill>
                <a:schemeClr val="dk1"/>
              </a:solidFill>
            </a:endParaRPr>
          </a:p>
          <a:p>
            <a:pPr marL="0" lvl="0" indent="0" algn="just" rtl="0">
              <a:spcBef>
                <a:spcPts val="0"/>
              </a:spcBef>
              <a:spcAft>
                <a:spcPts val="0"/>
              </a:spcAft>
              <a:buNone/>
            </a:pPr>
            <a:endParaRPr sz="1500" b="1" dirty="0">
              <a:solidFill>
                <a:schemeClr val="dk1"/>
              </a:solidFill>
            </a:endParaRPr>
          </a:p>
          <a:p>
            <a:pPr marL="152400" lvl="0" rtl="0">
              <a:spcBef>
                <a:spcPts val="0"/>
              </a:spcBef>
              <a:spcAft>
                <a:spcPts val="0"/>
              </a:spcAft>
              <a:buClr>
                <a:schemeClr val="dk1"/>
              </a:buClr>
              <a:buSzPts val="1200"/>
            </a:pPr>
            <a:r>
              <a:rPr lang="en-US" sz="1200" b="1" dirty="0">
                <a:solidFill>
                  <a:schemeClr val="dk1"/>
                </a:solidFill>
              </a:rPr>
              <a:t>- </a:t>
            </a:r>
            <a:r>
              <a:rPr lang="en-US" sz="1300" b="1" dirty="0">
                <a:solidFill>
                  <a:schemeClr val="dk1"/>
                </a:solidFill>
              </a:rPr>
              <a:t>Example of a “flashy” river.</a:t>
            </a:r>
            <a:endParaRPr sz="1300" b="1" dirty="0">
              <a:solidFill>
                <a:schemeClr val="dk1"/>
              </a:solidFill>
            </a:endParaRPr>
          </a:p>
          <a:p>
            <a:pPr marL="152400" lvl="0" rtl="0">
              <a:spcBef>
                <a:spcPts val="0"/>
              </a:spcBef>
              <a:spcAft>
                <a:spcPts val="0"/>
              </a:spcAft>
              <a:buClr>
                <a:schemeClr val="dk1"/>
              </a:buClr>
              <a:buSzPts val="1200"/>
            </a:pPr>
            <a:endParaRPr lang="en" sz="1300" b="1" dirty="0">
              <a:solidFill>
                <a:schemeClr val="dk1"/>
              </a:solidFill>
            </a:endParaRPr>
          </a:p>
          <a:p>
            <a:pPr marL="152400">
              <a:buClr>
                <a:schemeClr val="dk1"/>
              </a:buClr>
              <a:buSzPts val="1200"/>
            </a:pPr>
            <a:r>
              <a:rPr lang="en-US" sz="1300" b="1" dirty="0">
                <a:solidFill>
                  <a:schemeClr val="dk1"/>
                </a:solidFill>
              </a:rPr>
              <a:t>- 2 peaks from the 2 periods of rain – faster response time.</a:t>
            </a:r>
          </a:p>
          <a:p>
            <a:pPr marL="152400">
              <a:buClr>
                <a:schemeClr val="dk1"/>
              </a:buClr>
              <a:buSzPts val="1200"/>
            </a:pPr>
            <a:endParaRPr lang="en-US" sz="1300" b="1" dirty="0">
              <a:solidFill>
                <a:schemeClr val="dk1"/>
              </a:solidFill>
            </a:endParaRPr>
          </a:p>
          <a:p>
            <a:pPr marL="152400">
              <a:buClr>
                <a:schemeClr val="dk1"/>
              </a:buClr>
              <a:buSzPts val="1200"/>
            </a:pPr>
            <a:r>
              <a:rPr lang="en-US" sz="1300" b="1" dirty="0">
                <a:solidFill>
                  <a:schemeClr val="dk1"/>
                </a:solidFill>
              </a:rPr>
              <a:t>-  More difficult to forecast.  Guidance from the National Water Center will eventually help more with forecasting the levels &amp; impacts with smaller rivers and streams.</a:t>
            </a:r>
          </a:p>
        </p:txBody>
      </p:sp>
      <p:pic>
        <p:nvPicPr>
          <p:cNvPr id="319" name="Google Shape;319;p27"/>
          <p:cNvPicPr preferRelativeResize="0"/>
          <p:nvPr/>
        </p:nvPicPr>
        <p:blipFill>
          <a:blip r:embed="rId6">
            <a:alphaModFix/>
          </a:blip>
          <a:stretch>
            <a:fillRect/>
          </a:stretch>
        </p:blipFill>
        <p:spPr>
          <a:xfrm>
            <a:off x="152400" y="1218525"/>
            <a:ext cx="4419601" cy="3403799"/>
          </a:xfrm>
          <a:prstGeom prst="rect">
            <a:avLst/>
          </a:prstGeom>
          <a:noFill/>
          <a:ln>
            <a:noFill/>
          </a:ln>
        </p:spPr>
      </p:pic>
      <p:cxnSp>
        <p:nvCxnSpPr>
          <p:cNvPr id="322" name="Google Shape;322;p27"/>
          <p:cNvCxnSpPr/>
          <p:nvPr/>
        </p:nvCxnSpPr>
        <p:spPr>
          <a:xfrm flipH="1">
            <a:off x="1748118" y="2868500"/>
            <a:ext cx="4057" cy="421547"/>
          </a:xfrm>
          <a:prstGeom prst="straightConnector1">
            <a:avLst/>
          </a:prstGeom>
          <a:noFill/>
          <a:ln w="19050" cap="flat" cmpd="sng">
            <a:solidFill>
              <a:schemeClr val="dk2"/>
            </a:solidFill>
            <a:prstDash val="solid"/>
            <a:round/>
            <a:headEnd type="none" w="med" len="med"/>
            <a:tailEnd type="none" w="med" len="med"/>
          </a:ln>
        </p:spPr>
      </p:cxnSp>
      <p:cxnSp>
        <p:nvCxnSpPr>
          <p:cNvPr id="323" name="Google Shape;323;p27"/>
          <p:cNvCxnSpPr/>
          <p:nvPr/>
        </p:nvCxnSpPr>
        <p:spPr>
          <a:xfrm>
            <a:off x="3580975" y="2774125"/>
            <a:ext cx="0" cy="445200"/>
          </a:xfrm>
          <a:prstGeom prst="straightConnector1">
            <a:avLst/>
          </a:prstGeom>
          <a:noFill/>
          <a:ln w="19050" cap="flat" cmpd="sng">
            <a:solidFill>
              <a:schemeClr val="dk2"/>
            </a:solidFill>
            <a:prstDash val="solid"/>
            <a:round/>
            <a:headEnd type="none" w="med" len="med"/>
            <a:tailEnd type="none" w="med" len="med"/>
          </a:ln>
        </p:spPr>
      </p:cxnSp>
      <p:sp>
        <p:nvSpPr>
          <p:cNvPr id="324" name="Google Shape;324;p27"/>
          <p:cNvSpPr txBox="1"/>
          <p:nvPr/>
        </p:nvSpPr>
        <p:spPr>
          <a:xfrm>
            <a:off x="1405000" y="2562175"/>
            <a:ext cx="90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1st Peak</a:t>
            </a:r>
            <a:endParaRPr sz="1200"/>
          </a:p>
        </p:txBody>
      </p:sp>
      <p:sp>
        <p:nvSpPr>
          <p:cNvPr id="325" name="Google Shape;325;p27"/>
          <p:cNvSpPr txBox="1"/>
          <p:nvPr/>
        </p:nvSpPr>
        <p:spPr>
          <a:xfrm>
            <a:off x="3233800" y="2485975"/>
            <a:ext cx="90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2nd Peak</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9"/>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350" name="Google Shape;350;p29"/>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351" name="Google Shape;351;p29"/>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352" name="Google Shape;352;p29"/>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53" name="Google Shape;353;p29"/>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54" name="Google Shape;354;p29"/>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355" name="Google Shape;355;p29"/>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356" name="Google Shape;356;p29"/>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57" name="Google Shape;357;p29"/>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Antecedent Conditions</a:t>
            </a:r>
            <a:endParaRPr b="1">
              <a:latin typeface="Georgia"/>
              <a:ea typeface="Georgia"/>
              <a:cs typeface="Georgia"/>
              <a:sym typeface="Georgia"/>
            </a:endParaRPr>
          </a:p>
        </p:txBody>
      </p:sp>
      <p:sp>
        <p:nvSpPr>
          <p:cNvPr id="358" name="Google Shape;358;p29"/>
          <p:cNvSpPr txBox="1"/>
          <p:nvPr/>
        </p:nvSpPr>
        <p:spPr>
          <a:xfrm>
            <a:off x="4134300" y="722775"/>
            <a:ext cx="49860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A  new “emerging” national center</a:t>
            </a:r>
            <a:endParaRPr sz="1800" b="1">
              <a:solidFill>
                <a:schemeClr val="dk1"/>
              </a:solidFill>
            </a:endParaRPr>
          </a:p>
        </p:txBody>
      </p:sp>
      <p:sp>
        <p:nvSpPr>
          <p:cNvPr id="359" name="Google Shape;359;p29"/>
          <p:cNvSpPr txBox="1"/>
          <p:nvPr/>
        </p:nvSpPr>
        <p:spPr>
          <a:xfrm>
            <a:off x="770125" y="707325"/>
            <a:ext cx="5086800" cy="492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000" b="1" u="sng">
                <a:solidFill>
                  <a:schemeClr val="hlink"/>
                </a:solidFill>
                <a:hlinkClick r:id="rId5"/>
              </a:rPr>
              <a:t>National Water Center (NWC)</a:t>
            </a:r>
            <a:endParaRPr sz="2000" b="1">
              <a:solidFill>
                <a:schemeClr val="dk1"/>
              </a:solidFill>
            </a:endParaRPr>
          </a:p>
        </p:txBody>
      </p:sp>
      <p:sp>
        <p:nvSpPr>
          <p:cNvPr id="360" name="Google Shape;360;p29"/>
          <p:cNvSpPr txBox="1"/>
          <p:nvPr/>
        </p:nvSpPr>
        <p:spPr>
          <a:xfrm>
            <a:off x="3849250" y="692375"/>
            <a:ext cx="14523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a:t>
            </a:r>
            <a:endParaRPr sz="1800" b="1">
              <a:solidFill>
                <a:schemeClr val="dk1"/>
              </a:solidFill>
            </a:endParaRPr>
          </a:p>
        </p:txBody>
      </p:sp>
      <p:sp>
        <p:nvSpPr>
          <p:cNvPr id="361" name="Google Shape;361;p29"/>
          <p:cNvSpPr txBox="1"/>
          <p:nvPr/>
        </p:nvSpPr>
        <p:spPr>
          <a:xfrm>
            <a:off x="464200" y="3752800"/>
            <a:ext cx="8217300" cy="769411"/>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49250" algn="just" rtl="0">
              <a:spcBef>
                <a:spcPts val="0"/>
              </a:spcBef>
              <a:spcAft>
                <a:spcPts val="0"/>
              </a:spcAft>
              <a:buClr>
                <a:schemeClr val="dk1"/>
              </a:buClr>
              <a:buSzPts val="1900"/>
              <a:buChar char="●"/>
            </a:pPr>
            <a:r>
              <a:rPr lang="en" sz="1900" b="1" dirty="0">
                <a:solidFill>
                  <a:schemeClr val="dk1"/>
                </a:solidFill>
              </a:rPr>
              <a:t>Expand the focus to includ</a:t>
            </a:r>
            <a:r>
              <a:rPr lang="en-US" sz="1900" b="1" dirty="0">
                <a:solidFill>
                  <a:schemeClr val="dk1"/>
                </a:solidFill>
              </a:rPr>
              <a:t>e</a:t>
            </a:r>
            <a:r>
              <a:rPr lang="en" sz="1900" b="1" dirty="0">
                <a:solidFill>
                  <a:schemeClr val="dk1"/>
                </a:solidFill>
              </a:rPr>
              <a:t> </a:t>
            </a:r>
            <a:r>
              <a:rPr lang="en" sz="1900" b="1" dirty="0">
                <a:solidFill>
                  <a:schemeClr val="accent1">
                    <a:lumMod val="75000"/>
                  </a:schemeClr>
                </a:solidFill>
              </a:rPr>
              <a:t>guidance for smaller rivers &amp; streams </a:t>
            </a:r>
            <a:r>
              <a:rPr lang="en" sz="1900" b="1" dirty="0">
                <a:solidFill>
                  <a:schemeClr val="tx1"/>
                </a:solidFill>
              </a:rPr>
              <a:t>(work in progress)</a:t>
            </a:r>
            <a:endParaRPr sz="1900" b="1" dirty="0">
              <a:solidFill>
                <a:schemeClr val="tx1"/>
              </a:solidFill>
            </a:endParaRPr>
          </a:p>
        </p:txBody>
      </p:sp>
      <p:sp>
        <p:nvSpPr>
          <p:cNvPr id="362" name="Google Shape;362;p29"/>
          <p:cNvSpPr txBox="1"/>
          <p:nvPr/>
        </p:nvSpPr>
        <p:spPr>
          <a:xfrm>
            <a:off x="464200" y="2994352"/>
            <a:ext cx="8217300" cy="477023"/>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indent="-349250" algn="just">
              <a:buClr>
                <a:schemeClr val="dk1"/>
              </a:buClr>
              <a:buSzPts val="1900"/>
              <a:buFont typeface="Arial"/>
              <a:buChar char="●"/>
            </a:pPr>
            <a:r>
              <a:rPr lang="en" sz="1900" b="1" dirty="0">
                <a:solidFill>
                  <a:schemeClr val="dk1"/>
                </a:solidFill>
              </a:rPr>
              <a:t>Uses the </a:t>
            </a:r>
            <a:r>
              <a:rPr lang="en" sz="1900" b="1" dirty="0">
                <a:solidFill>
                  <a:schemeClr val="accent1">
                    <a:lumMod val="75000"/>
                  </a:schemeClr>
                </a:solidFill>
              </a:rPr>
              <a:t>National Water Model </a:t>
            </a:r>
            <a:r>
              <a:rPr lang="en" sz="1900" b="1" dirty="0">
                <a:solidFill>
                  <a:schemeClr val="dk1"/>
                </a:solidFill>
              </a:rPr>
              <a:t>(NWM) / version </a:t>
            </a:r>
            <a:r>
              <a:rPr lang="en-US" sz="1900" b="1" dirty="0">
                <a:solidFill>
                  <a:schemeClr val="tx1"/>
                </a:solidFill>
              </a:rPr>
              <a:t>3.0 later this year</a:t>
            </a:r>
            <a:r>
              <a:rPr lang="en" sz="1900" b="1" dirty="0">
                <a:solidFill>
                  <a:schemeClr val="tx1"/>
                </a:solidFill>
              </a:rPr>
              <a:t> </a:t>
            </a:r>
            <a:endParaRPr sz="1900" b="1" dirty="0">
              <a:solidFill>
                <a:schemeClr val="tx1"/>
              </a:solidFill>
            </a:endParaRPr>
          </a:p>
        </p:txBody>
      </p:sp>
      <p:sp>
        <p:nvSpPr>
          <p:cNvPr id="364" name="Google Shape;364;p29"/>
          <p:cNvSpPr txBox="1"/>
          <p:nvPr/>
        </p:nvSpPr>
        <p:spPr>
          <a:xfrm>
            <a:off x="464200" y="1342759"/>
            <a:ext cx="8217300" cy="1354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49250" algn="just" rtl="0">
              <a:spcBef>
                <a:spcPts val="0"/>
              </a:spcBef>
              <a:spcAft>
                <a:spcPts val="0"/>
              </a:spcAft>
              <a:buClr>
                <a:schemeClr val="dk1"/>
              </a:buClr>
              <a:buSzPts val="1900"/>
              <a:buChar char="●"/>
            </a:pPr>
            <a:r>
              <a:rPr lang="en" sz="1900" b="1" dirty="0">
                <a:solidFill>
                  <a:schemeClr val="dk1"/>
                </a:solidFill>
              </a:rPr>
              <a:t>The establishment of the NWC to </a:t>
            </a:r>
            <a:r>
              <a:rPr lang="en" sz="1900" b="1" dirty="0">
                <a:solidFill>
                  <a:schemeClr val="accent1">
                    <a:lumMod val="75000"/>
                  </a:schemeClr>
                </a:solidFill>
              </a:rPr>
              <a:t>meet the nation’s water resources </a:t>
            </a:r>
            <a:r>
              <a:rPr lang="en" sz="1900" b="1">
                <a:solidFill>
                  <a:schemeClr val="accent1">
                    <a:lumMod val="75000"/>
                  </a:schemeClr>
                </a:solidFill>
              </a:rPr>
              <a:t>challenges due to </a:t>
            </a:r>
            <a:r>
              <a:rPr lang="en" sz="1900" b="1" dirty="0">
                <a:solidFill>
                  <a:schemeClr val="accent1">
                    <a:lumMod val="75000"/>
                  </a:schemeClr>
                </a:solidFill>
              </a:rPr>
              <a:t>extreme floods &amp; extreme droughts</a:t>
            </a:r>
            <a:r>
              <a:rPr lang="en" sz="1900" b="1" dirty="0">
                <a:solidFill>
                  <a:schemeClr val="dk1"/>
                </a:solidFill>
              </a:rPr>
              <a:t>, and to ensure optimal use of our increasingly limited water supply in the face of competing demands</a:t>
            </a:r>
            <a:endParaRPr sz="1900" b="1"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0"/>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370" name="Google Shape;370;p30"/>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371" name="Google Shape;371;p30"/>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372" name="Google Shape;372;p3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73" name="Google Shape;373;p30"/>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74" name="Google Shape;374;p30"/>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375" name="Google Shape;375;p30"/>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376" name="Google Shape;376;p3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77" name="Google Shape;377;p30"/>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Hydrologic and Meteorological Conditions</a:t>
            </a:r>
            <a:endParaRPr b="1">
              <a:latin typeface="Georgia"/>
              <a:ea typeface="Georgia"/>
              <a:cs typeface="Georgia"/>
              <a:sym typeface="Georgia"/>
            </a:endParaRPr>
          </a:p>
        </p:txBody>
      </p:sp>
      <p:sp>
        <p:nvSpPr>
          <p:cNvPr id="378" name="Google Shape;378;p30"/>
          <p:cNvSpPr txBox="1"/>
          <p:nvPr/>
        </p:nvSpPr>
        <p:spPr>
          <a:xfrm>
            <a:off x="3503575" y="772275"/>
            <a:ext cx="49860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Operational &amp; Experimental Products</a:t>
            </a:r>
            <a:endParaRPr sz="1800" b="1">
              <a:solidFill>
                <a:schemeClr val="dk1"/>
              </a:solidFill>
            </a:endParaRPr>
          </a:p>
        </p:txBody>
      </p:sp>
      <p:sp>
        <p:nvSpPr>
          <p:cNvPr id="379" name="Google Shape;379;p30"/>
          <p:cNvSpPr txBox="1"/>
          <p:nvPr/>
        </p:nvSpPr>
        <p:spPr>
          <a:xfrm>
            <a:off x="355988" y="756825"/>
            <a:ext cx="3496512"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dirty="0">
                <a:solidFill>
                  <a:schemeClr val="hlink"/>
                </a:solidFill>
                <a:hlinkClick r:id="rId5"/>
              </a:rPr>
              <a:t>National Water Center (NWC)</a:t>
            </a:r>
            <a:endParaRPr sz="1800" b="1" dirty="0">
              <a:solidFill>
                <a:schemeClr val="dk1"/>
              </a:solidFill>
            </a:endParaRPr>
          </a:p>
        </p:txBody>
      </p:sp>
      <p:sp>
        <p:nvSpPr>
          <p:cNvPr id="380" name="Google Shape;380;p30"/>
          <p:cNvSpPr txBox="1"/>
          <p:nvPr/>
        </p:nvSpPr>
        <p:spPr>
          <a:xfrm>
            <a:off x="3294725" y="741875"/>
            <a:ext cx="14523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a:t>
            </a:r>
            <a:endParaRPr sz="1800" b="1">
              <a:solidFill>
                <a:schemeClr val="dk1"/>
              </a:solidFill>
            </a:endParaRPr>
          </a:p>
        </p:txBody>
      </p:sp>
      <p:grpSp>
        <p:nvGrpSpPr>
          <p:cNvPr id="381" name="Google Shape;381;p30"/>
          <p:cNvGrpSpPr/>
          <p:nvPr/>
        </p:nvGrpSpPr>
        <p:grpSpPr>
          <a:xfrm>
            <a:off x="453707" y="1273577"/>
            <a:ext cx="6589264" cy="3315748"/>
            <a:chOff x="0" y="1273577"/>
            <a:chExt cx="6625774" cy="3315748"/>
          </a:xfrm>
        </p:grpSpPr>
        <p:pic>
          <p:nvPicPr>
            <p:cNvPr id="382" name="Google Shape;382;p30"/>
            <p:cNvPicPr preferRelativeResize="0"/>
            <p:nvPr/>
          </p:nvPicPr>
          <p:blipFill>
            <a:blip r:embed="rId6">
              <a:alphaModFix/>
            </a:blip>
            <a:stretch>
              <a:fillRect/>
            </a:stretch>
          </p:blipFill>
          <p:spPr>
            <a:xfrm>
              <a:off x="0" y="1273577"/>
              <a:ext cx="4479876" cy="3315748"/>
            </a:xfrm>
            <a:prstGeom prst="rect">
              <a:avLst/>
            </a:prstGeom>
            <a:noFill/>
            <a:ln w="19050" cap="flat" cmpd="sng">
              <a:solidFill>
                <a:schemeClr val="dk2"/>
              </a:solidFill>
              <a:prstDash val="solid"/>
              <a:round/>
              <a:headEnd type="none" w="sm" len="sm"/>
              <a:tailEnd type="none" w="sm" len="sm"/>
            </a:ln>
          </p:spPr>
        </p:pic>
        <p:pic>
          <p:nvPicPr>
            <p:cNvPr id="383" name="Google Shape;383;p30"/>
            <p:cNvPicPr preferRelativeResize="0"/>
            <p:nvPr/>
          </p:nvPicPr>
          <p:blipFill>
            <a:blip r:embed="rId7">
              <a:alphaModFix/>
            </a:blip>
            <a:stretch>
              <a:fillRect/>
            </a:stretch>
          </p:blipFill>
          <p:spPr>
            <a:xfrm>
              <a:off x="4403675" y="2582196"/>
              <a:ext cx="2222099" cy="1656229"/>
            </a:xfrm>
            <a:prstGeom prst="rect">
              <a:avLst/>
            </a:prstGeom>
            <a:noFill/>
            <a:ln w="19050" cap="flat" cmpd="sng">
              <a:solidFill>
                <a:schemeClr val="dk2"/>
              </a:solidFill>
              <a:prstDash val="solid"/>
              <a:round/>
              <a:headEnd type="none" w="sm" len="sm"/>
              <a:tailEnd type="none" w="sm" len="sm"/>
            </a:ln>
          </p:spPr>
        </p:pic>
      </p:grpSp>
      <p:cxnSp>
        <p:nvCxnSpPr>
          <p:cNvPr id="384" name="Google Shape;384;p30"/>
          <p:cNvCxnSpPr/>
          <p:nvPr/>
        </p:nvCxnSpPr>
        <p:spPr>
          <a:xfrm flipH="1">
            <a:off x="6177925" y="1683850"/>
            <a:ext cx="768000" cy="868200"/>
          </a:xfrm>
          <a:prstGeom prst="straightConnector1">
            <a:avLst/>
          </a:prstGeom>
          <a:noFill/>
          <a:ln w="28575" cap="flat" cmpd="sng">
            <a:solidFill>
              <a:schemeClr val="dk2"/>
            </a:solidFill>
            <a:prstDash val="solid"/>
            <a:round/>
            <a:headEnd type="none" w="med" len="med"/>
            <a:tailEnd type="triangle" w="med" len="med"/>
          </a:ln>
        </p:spPr>
      </p:cxnSp>
      <p:sp>
        <p:nvSpPr>
          <p:cNvPr id="385" name="Google Shape;385;p30"/>
          <p:cNvSpPr txBox="1"/>
          <p:nvPr/>
        </p:nvSpPr>
        <p:spPr>
          <a:xfrm>
            <a:off x="5175567" y="1359850"/>
            <a:ext cx="3779966"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dirty="0"/>
              <a:t>Interactive map with multiple guidance type selections </a:t>
            </a:r>
            <a:endParaRPr sz="1100" u="sng"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427" name="Google Shape;427;p33"/>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428" name="Google Shape;428;p33"/>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429" name="Google Shape;429;p3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30" name="Google Shape;430;p33"/>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31" name="Google Shape;431;p33"/>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432" name="Google Shape;432;p33"/>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433" name="Google Shape;433;p3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34" name="Google Shape;434;p33"/>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Hydrologic and Meteorological Conditions</a:t>
            </a:r>
            <a:endParaRPr b="1">
              <a:latin typeface="Georgia"/>
              <a:ea typeface="Georgia"/>
              <a:cs typeface="Georgia"/>
              <a:sym typeface="Georgia"/>
            </a:endParaRPr>
          </a:p>
        </p:txBody>
      </p:sp>
      <p:sp>
        <p:nvSpPr>
          <p:cNvPr id="435" name="Google Shape;435;p33"/>
          <p:cNvSpPr txBox="1"/>
          <p:nvPr/>
        </p:nvSpPr>
        <p:spPr>
          <a:xfrm>
            <a:off x="-13000" y="604425"/>
            <a:ext cx="74061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National Water Center (NWC) products via Map Viewer</a:t>
            </a:r>
            <a:endParaRPr sz="1800" b="1">
              <a:solidFill>
                <a:schemeClr val="dk1"/>
              </a:solidFill>
            </a:endParaRPr>
          </a:p>
        </p:txBody>
      </p:sp>
      <p:sp>
        <p:nvSpPr>
          <p:cNvPr id="437" name="Google Shape;437;p33"/>
          <p:cNvSpPr txBox="1"/>
          <p:nvPr/>
        </p:nvSpPr>
        <p:spPr>
          <a:xfrm>
            <a:off x="6538575" y="1197750"/>
            <a:ext cx="2445000" cy="24780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300" b="1" u="sng" dirty="0">
                <a:solidFill>
                  <a:schemeClr val="dk1"/>
                </a:solidFill>
              </a:rPr>
              <a:t>NWC Visualization Services </a:t>
            </a:r>
            <a:endParaRPr sz="1300" b="1" u="sng" dirty="0">
              <a:solidFill>
                <a:schemeClr val="dk1"/>
              </a:solidFill>
            </a:endParaRPr>
          </a:p>
          <a:p>
            <a:pPr marL="0" lvl="0" indent="0" algn="just" rtl="0">
              <a:spcBef>
                <a:spcPts val="0"/>
              </a:spcBef>
              <a:spcAft>
                <a:spcPts val="0"/>
              </a:spcAft>
              <a:buNone/>
            </a:pPr>
            <a:endParaRPr b="1" dirty="0">
              <a:solidFill>
                <a:schemeClr val="dk1"/>
              </a:solidFill>
            </a:endParaRPr>
          </a:p>
          <a:p>
            <a:pPr marL="0" lvl="0" indent="0" algn="just" rtl="0">
              <a:spcBef>
                <a:spcPts val="0"/>
              </a:spcBef>
              <a:spcAft>
                <a:spcPts val="0"/>
              </a:spcAft>
              <a:buNone/>
            </a:pPr>
            <a:r>
              <a:rPr lang="en" sz="1100" b="1" dirty="0">
                <a:solidFill>
                  <a:schemeClr val="dk1"/>
                </a:solidFill>
              </a:rPr>
              <a:t>Includes Experimental Products:</a:t>
            </a:r>
            <a:endParaRPr sz="1100" b="1" dirty="0">
              <a:solidFill>
                <a:schemeClr val="dk1"/>
              </a:solidFill>
            </a:endParaRPr>
          </a:p>
          <a:p>
            <a:pPr marL="0" lvl="0" indent="0" algn="just" rtl="0">
              <a:spcBef>
                <a:spcPts val="0"/>
              </a:spcBef>
              <a:spcAft>
                <a:spcPts val="0"/>
              </a:spcAft>
              <a:buNone/>
            </a:pPr>
            <a:endParaRPr sz="1100" b="1" dirty="0">
              <a:solidFill>
                <a:schemeClr val="dk1"/>
              </a:solidFill>
            </a:endParaRPr>
          </a:p>
          <a:p>
            <a:pPr marL="0" lvl="0" indent="0" algn="just" rtl="0">
              <a:spcBef>
                <a:spcPts val="0"/>
              </a:spcBef>
              <a:spcAft>
                <a:spcPts val="0"/>
              </a:spcAft>
              <a:buNone/>
            </a:pPr>
            <a:r>
              <a:rPr lang="en" sz="1200" b="1" dirty="0">
                <a:solidFill>
                  <a:schemeClr val="accent1">
                    <a:lumMod val="75000"/>
                  </a:schemeClr>
                </a:solidFill>
              </a:rPr>
              <a:t>Streamflow Anomaly Guidance</a:t>
            </a:r>
            <a:endParaRPr sz="1200" b="1" dirty="0">
              <a:solidFill>
                <a:schemeClr val="accent1">
                  <a:lumMod val="75000"/>
                </a:schemeClr>
              </a:solidFill>
            </a:endParaRPr>
          </a:p>
          <a:p>
            <a:pPr marL="0" lvl="0" indent="0" algn="just" rtl="0">
              <a:spcBef>
                <a:spcPts val="0"/>
              </a:spcBef>
              <a:spcAft>
                <a:spcPts val="0"/>
              </a:spcAft>
              <a:buNone/>
            </a:pPr>
            <a:endParaRPr sz="1100" b="1" dirty="0">
              <a:solidFill>
                <a:schemeClr val="dk1"/>
              </a:solidFill>
            </a:endParaRPr>
          </a:p>
          <a:p>
            <a:pPr marL="0" lvl="0" indent="0" algn="just" rtl="0">
              <a:spcBef>
                <a:spcPts val="0"/>
              </a:spcBef>
              <a:spcAft>
                <a:spcPts val="0"/>
              </a:spcAft>
              <a:buNone/>
            </a:pPr>
            <a:r>
              <a:rPr lang="en" sz="1100" b="1" dirty="0">
                <a:solidFill>
                  <a:schemeClr val="dk1"/>
                </a:solidFill>
              </a:rPr>
              <a:t>Also:</a:t>
            </a:r>
            <a:endParaRPr sz="1100" b="1" dirty="0">
              <a:solidFill>
                <a:schemeClr val="dk1"/>
              </a:solidFill>
            </a:endParaRPr>
          </a:p>
          <a:p>
            <a:pPr marL="0" lvl="0" indent="0" algn="just" rtl="0">
              <a:spcBef>
                <a:spcPts val="0"/>
              </a:spcBef>
              <a:spcAft>
                <a:spcPts val="0"/>
              </a:spcAft>
              <a:buNone/>
            </a:pPr>
            <a:endParaRPr sz="1100" b="1" dirty="0">
              <a:solidFill>
                <a:schemeClr val="dk1"/>
              </a:solidFill>
            </a:endParaRPr>
          </a:p>
          <a:p>
            <a:pPr marL="0" lvl="0" indent="0" algn="just" rtl="0">
              <a:spcBef>
                <a:spcPts val="0"/>
              </a:spcBef>
              <a:spcAft>
                <a:spcPts val="0"/>
              </a:spcAft>
              <a:buNone/>
            </a:pPr>
            <a:r>
              <a:rPr lang="en" sz="1100" b="1" dirty="0">
                <a:solidFill>
                  <a:schemeClr val="dk1"/>
                </a:solidFill>
              </a:rPr>
              <a:t>- High Flow Magnitude</a:t>
            </a:r>
            <a:endParaRPr sz="1100" b="1" dirty="0">
              <a:solidFill>
                <a:schemeClr val="dk1"/>
              </a:solidFill>
            </a:endParaRPr>
          </a:p>
          <a:p>
            <a:pPr marL="0" lvl="0" indent="0" algn="just" rtl="0">
              <a:spcBef>
                <a:spcPts val="0"/>
              </a:spcBef>
              <a:spcAft>
                <a:spcPts val="0"/>
              </a:spcAft>
              <a:buNone/>
            </a:pPr>
            <a:r>
              <a:rPr lang="en" sz="1100" b="1" dirty="0">
                <a:solidFill>
                  <a:schemeClr val="dk1"/>
                </a:solidFill>
              </a:rPr>
              <a:t>- High Water Arrival Time</a:t>
            </a:r>
            <a:endParaRPr sz="1100" b="1" dirty="0">
              <a:solidFill>
                <a:schemeClr val="dk1"/>
              </a:solidFill>
            </a:endParaRPr>
          </a:p>
          <a:p>
            <a:pPr marL="0" lvl="0" indent="0" algn="just" rtl="0">
              <a:spcBef>
                <a:spcPts val="0"/>
              </a:spcBef>
              <a:spcAft>
                <a:spcPts val="0"/>
              </a:spcAft>
              <a:buNone/>
            </a:pPr>
            <a:r>
              <a:rPr lang="en" sz="1100" b="1" dirty="0">
                <a:solidFill>
                  <a:schemeClr val="dk1"/>
                </a:solidFill>
              </a:rPr>
              <a:t>- High Water Probability</a:t>
            </a:r>
            <a:endParaRPr sz="1100" b="1" dirty="0">
              <a:solidFill>
                <a:schemeClr val="dk1"/>
              </a:solidFill>
            </a:endParaRPr>
          </a:p>
          <a:p>
            <a:pPr marL="0" lvl="0" indent="0" algn="just" rtl="0">
              <a:spcBef>
                <a:spcPts val="0"/>
              </a:spcBef>
              <a:spcAft>
                <a:spcPts val="0"/>
              </a:spcAft>
              <a:buNone/>
            </a:pPr>
            <a:r>
              <a:rPr lang="en" sz="1100" b="1" dirty="0">
                <a:solidFill>
                  <a:schemeClr val="dk1"/>
                </a:solidFill>
              </a:rPr>
              <a:t>- Rapid Onset Flooding</a:t>
            </a:r>
            <a:endParaRPr sz="1100" b="1" dirty="0">
              <a:solidFill>
                <a:schemeClr val="dk1"/>
              </a:solidFill>
            </a:endParaRPr>
          </a:p>
          <a:p>
            <a:pPr marL="0" lvl="0" indent="0" algn="just" rtl="0">
              <a:spcBef>
                <a:spcPts val="0"/>
              </a:spcBef>
              <a:spcAft>
                <a:spcPts val="0"/>
              </a:spcAft>
              <a:buNone/>
            </a:pPr>
            <a:endParaRPr sz="1100" b="1" dirty="0">
              <a:solidFill>
                <a:schemeClr val="dk1"/>
              </a:solidFill>
            </a:endParaRPr>
          </a:p>
        </p:txBody>
      </p:sp>
      <p:pic>
        <p:nvPicPr>
          <p:cNvPr id="438" name="Google Shape;438;p33"/>
          <p:cNvPicPr preferRelativeResize="0"/>
          <p:nvPr/>
        </p:nvPicPr>
        <p:blipFill>
          <a:blip r:embed="rId6">
            <a:alphaModFix/>
          </a:blip>
          <a:stretch>
            <a:fillRect/>
          </a:stretch>
        </p:blipFill>
        <p:spPr>
          <a:xfrm>
            <a:off x="0" y="1049850"/>
            <a:ext cx="6423926" cy="36918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71" name="Google Shape;71;p14"/>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72" name="Google Shape;72;p14"/>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73" name="Google Shape;73;p1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74" name="Google Shape;74;p14"/>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5" name="Google Shape;75;p14"/>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76" name="Google Shape;76;p14"/>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77" name="Google Shape;77;p1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78" name="Google Shape;78;p14"/>
          <p:cNvSpPr txBox="1"/>
          <p:nvPr/>
        </p:nvSpPr>
        <p:spPr>
          <a:xfrm>
            <a:off x="777250" y="356125"/>
            <a:ext cx="839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Georgia"/>
                <a:ea typeface="Georgia"/>
                <a:cs typeface="Georgia"/>
                <a:sym typeface="Georgia"/>
              </a:rPr>
              <a:t>Objective </a:t>
            </a:r>
            <a:endParaRPr sz="1900"/>
          </a:p>
        </p:txBody>
      </p:sp>
      <p:sp>
        <p:nvSpPr>
          <p:cNvPr id="79" name="Google Shape;79;p14"/>
          <p:cNvSpPr txBox="1"/>
          <p:nvPr/>
        </p:nvSpPr>
        <p:spPr>
          <a:xfrm>
            <a:off x="464200" y="1030875"/>
            <a:ext cx="8217300" cy="6003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2700" b="1" dirty="0">
                <a:solidFill>
                  <a:schemeClr val="dk1"/>
                </a:solidFill>
              </a:rPr>
              <a:t>The objective of this presentation is as follows:</a:t>
            </a:r>
            <a:endParaRPr sz="2700" b="1" dirty="0">
              <a:solidFill>
                <a:schemeClr val="dk1"/>
              </a:solidFill>
            </a:endParaRPr>
          </a:p>
        </p:txBody>
      </p:sp>
      <p:sp>
        <p:nvSpPr>
          <p:cNvPr id="80" name="Google Shape;80;p14"/>
          <p:cNvSpPr txBox="1"/>
          <p:nvPr/>
        </p:nvSpPr>
        <p:spPr>
          <a:xfrm>
            <a:off x="464200" y="2631075"/>
            <a:ext cx="8217300" cy="8619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dk1"/>
                </a:solidFill>
              </a:rPr>
              <a:t>To aid our partners in understanding &amp; evaluating </a:t>
            </a:r>
          </a:p>
          <a:p>
            <a:pPr marL="0" lvl="0" indent="0" algn="ctr" rtl="0">
              <a:spcBef>
                <a:spcPts val="0"/>
              </a:spcBef>
              <a:spcAft>
                <a:spcPts val="0"/>
              </a:spcAft>
              <a:buNone/>
            </a:pPr>
            <a:r>
              <a:rPr lang="en" sz="2200" b="1" dirty="0">
                <a:solidFill>
                  <a:schemeClr val="dk1"/>
                </a:solidFill>
              </a:rPr>
              <a:t>River Flooding Risk</a:t>
            </a:r>
            <a:endParaRPr sz="2200" b="1"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1"/>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391" name="Google Shape;391;p31"/>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392" name="Google Shape;392;p31"/>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393" name="Google Shape;393;p3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94" name="Google Shape;394;p31"/>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95" name="Google Shape;395;p31"/>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396" name="Google Shape;396;p31"/>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397" name="Google Shape;397;p3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98" name="Google Shape;398;p31"/>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Antecedent Conditions</a:t>
            </a:r>
            <a:endParaRPr b="1">
              <a:latin typeface="Georgia"/>
              <a:ea typeface="Georgia"/>
              <a:cs typeface="Georgia"/>
              <a:sym typeface="Georgia"/>
            </a:endParaRPr>
          </a:p>
        </p:txBody>
      </p:sp>
      <p:sp>
        <p:nvSpPr>
          <p:cNvPr id="399" name="Google Shape;399;p31"/>
          <p:cNvSpPr txBox="1"/>
          <p:nvPr/>
        </p:nvSpPr>
        <p:spPr>
          <a:xfrm>
            <a:off x="3503575" y="772275"/>
            <a:ext cx="49860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dirty="0">
                <a:solidFill>
                  <a:schemeClr val="dk1"/>
                </a:solidFill>
              </a:rPr>
              <a:t>Significant River Flood Outlook</a:t>
            </a:r>
            <a:endParaRPr sz="1800" b="1" dirty="0">
              <a:solidFill>
                <a:schemeClr val="dk1"/>
              </a:solidFill>
            </a:endParaRPr>
          </a:p>
        </p:txBody>
      </p:sp>
      <p:sp>
        <p:nvSpPr>
          <p:cNvPr id="400" name="Google Shape;400;p31"/>
          <p:cNvSpPr txBox="1"/>
          <p:nvPr/>
        </p:nvSpPr>
        <p:spPr>
          <a:xfrm>
            <a:off x="520400" y="756825"/>
            <a:ext cx="338866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dirty="0">
                <a:solidFill>
                  <a:schemeClr val="hlink"/>
                </a:solidFill>
                <a:hlinkClick r:id="rId5"/>
              </a:rPr>
              <a:t>National Water Center (NWC)</a:t>
            </a:r>
            <a:endParaRPr sz="1800" b="1" dirty="0">
              <a:solidFill>
                <a:schemeClr val="dk1"/>
              </a:solidFill>
            </a:endParaRPr>
          </a:p>
        </p:txBody>
      </p:sp>
      <p:sp>
        <p:nvSpPr>
          <p:cNvPr id="401" name="Google Shape;401;p31"/>
          <p:cNvSpPr txBox="1"/>
          <p:nvPr/>
        </p:nvSpPr>
        <p:spPr>
          <a:xfrm>
            <a:off x="3294725" y="741875"/>
            <a:ext cx="14523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a:t>
            </a:r>
            <a:endParaRPr sz="1800" b="1">
              <a:solidFill>
                <a:schemeClr val="dk1"/>
              </a:solidFill>
            </a:endParaRPr>
          </a:p>
        </p:txBody>
      </p:sp>
      <p:pic>
        <p:nvPicPr>
          <p:cNvPr id="402" name="Google Shape;402;p31"/>
          <p:cNvPicPr preferRelativeResize="0"/>
          <p:nvPr/>
        </p:nvPicPr>
        <p:blipFill>
          <a:blip r:embed="rId6">
            <a:alphaModFix/>
          </a:blip>
          <a:stretch>
            <a:fillRect/>
          </a:stretch>
        </p:blipFill>
        <p:spPr>
          <a:xfrm>
            <a:off x="152400" y="1386375"/>
            <a:ext cx="3855990" cy="3355350"/>
          </a:xfrm>
          <a:prstGeom prst="rect">
            <a:avLst/>
          </a:prstGeom>
          <a:noFill/>
          <a:ln>
            <a:noFill/>
          </a:ln>
        </p:spPr>
      </p:pic>
      <p:sp>
        <p:nvSpPr>
          <p:cNvPr id="403" name="Google Shape;403;p31"/>
          <p:cNvSpPr txBox="1"/>
          <p:nvPr/>
        </p:nvSpPr>
        <p:spPr>
          <a:xfrm>
            <a:off x="4069025" y="1937875"/>
            <a:ext cx="4614000" cy="1938962"/>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500" b="1" dirty="0">
                <a:solidFill>
                  <a:schemeClr val="dk1"/>
                </a:solidFill>
              </a:rPr>
              <a:t>A General Outlook for </a:t>
            </a:r>
            <a:r>
              <a:rPr lang="en" sz="1500" b="1" dirty="0">
                <a:solidFill>
                  <a:schemeClr val="accent1">
                    <a:lumMod val="75000"/>
                  </a:schemeClr>
                </a:solidFill>
              </a:rPr>
              <a:t>significant</a:t>
            </a:r>
            <a:r>
              <a:rPr lang="en" sz="1500" b="1" dirty="0">
                <a:solidFill>
                  <a:schemeClr val="dk1"/>
                </a:solidFill>
              </a:rPr>
              <a:t> river flooding covering the current day + next 5 days</a:t>
            </a:r>
            <a:endParaRPr sz="1500" b="1" dirty="0">
              <a:solidFill>
                <a:schemeClr val="dk1"/>
              </a:solidFill>
            </a:endParaRPr>
          </a:p>
          <a:p>
            <a:pPr marL="0" lvl="0" indent="0" algn="just" rtl="0">
              <a:spcBef>
                <a:spcPts val="0"/>
              </a:spcBef>
              <a:spcAft>
                <a:spcPts val="0"/>
              </a:spcAft>
              <a:buNone/>
            </a:pPr>
            <a:endParaRPr b="1" dirty="0">
              <a:solidFill>
                <a:schemeClr val="dk1"/>
              </a:solidFill>
            </a:endParaRPr>
          </a:p>
          <a:p>
            <a:pPr marL="0" lvl="0" indent="0" algn="just" rtl="0">
              <a:spcBef>
                <a:spcPts val="0"/>
              </a:spcBef>
              <a:spcAft>
                <a:spcPts val="0"/>
              </a:spcAft>
              <a:buNone/>
            </a:pPr>
            <a:r>
              <a:rPr lang="en" b="1" dirty="0">
                <a:solidFill>
                  <a:schemeClr val="dk1"/>
                </a:solidFill>
              </a:rPr>
              <a:t>Note: Not intended to depict all areas of minor or small-scale events</a:t>
            </a:r>
            <a:endParaRPr b="1" dirty="0">
              <a:solidFill>
                <a:schemeClr val="dk1"/>
              </a:solidFill>
            </a:endParaRPr>
          </a:p>
          <a:p>
            <a:pPr marL="0" lvl="0" indent="0" algn="just" rtl="0">
              <a:spcBef>
                <a:spcPts val="0"/>
              </a:spcBef>
              <a:spcAft>
                <a:spcPts val="0"/>
              </a:spcAft>
              <a:buNone/>
            </a:pPr>
            <a:endParaRPr b="1" dirty="0">
              <a:solidFill>
                <a:schemeClr val="dk1"/>
              </a:solidFill>
            </a:endParaRPr>
          </a:p>
          <a:p>
            <a:pPr marL="0" lvl="0" indent="0" algn="just" rtl="0">
              <a:spcBef>
                <a:spcPts val="0"/>
              </a:spcBef>
              <a:spcAft>
                <a:spcPts val="0"/>
              </a:spcAft>
              <a:buNone/>
            </a:pPr>
            <a:r>
              <a:rPr lang="en" b="1" dirty="0">
                <a:solidFill>
                  <a:schemeClr val="dk1"/>
                </a:solidFill>
              </a:rPr>
              <a:t>Go to the River Forecast Center for areas of minor flooding or small-scale events</a:t>
            </a:r>
            <a:endParaRPr b="1" dirty="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2"/>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409" name="Google Shape;409;p32"/>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410" name="Google Shape;410;p32"/>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411" name="Google Shape;411;p32"/>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12" name="Google Shape;412;p32"/>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13" name="Google Shape;413;p32"/>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414" name="Google Shape;414;p32"/>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415" name="Google Shape;415;p32"/>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16" name="Google Shape;416;p32"/>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Hydrologic and Meteorological Conditions</a:t>
            </a:r>
            <a:endParaRPr b="1">
              <a:latin typeface="Georgia"/>
              <a:ea typeface="Georgia"/>
              <a:cs typeface="Georgia"/>
              <a:sym typeface="Georgia"/>
            </a:endParaRPr>
          </a:p>
        </p:txBody>
      </p:sp>
      <p:sp>
        <p:nvSpPr>
          <p:cNvPr id="417" name="Google Shape;417;p32"/>
          <p:cNvSpPr txBox="1"/>
          <p:nvPr/>
        </p:nvSpPr>
        <p:spPr>
          <a:xfrm>
            <a:off x="3503575" y="696075"/>
            <a:ext cx="49860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Experimental Hydrologic Discussion</a:t>
            </a:r>
            <a:endParaRPr sz="1800" b="1">
              <a:solidFill>
                <a:schemeClr val="dk1"/>
              </a:solidFill>
            </a:endParaRPr>
          </a:p>
        </p:txBody>
      </p:sp>
      <p:sp>
        <p:nvSpPr>
          <p:cNvPr id="418" name="Google Shape;418;p32"/>
          <p:cNvSpPr txBox="1"/>
          <p:nvPr/>
        </p:nvSpPr>
        <p:spPr>
          <a:xfrm>
            <a:off x="533400" y="680625"/>
            <a:ext cx="3459480" cy="46163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800" b="1" u="sng" dirty="0">
                <a:solidFill>
                  <a:schemeClr val="hlink"/>
                </a:solidFill>
                <a:hlinkClick r:id="rId5"/>
              </a:rPr>
              <a:t>National Water Center (NWC)</a:t>
            </a:r>
            <a:endParaRPr sz="1800" b="1" dirty="0">
              <a:solidFill>
                <a:schemeClr val="dk1"/>
              </a:solidFill>
            </a:endParaRPr>
          </a:p>
        </p:txBody>
      </p:sp>
      <p:sp>
        <p:nvSpPr>
          <p:cNvPr id="419" name="Google Shape;419;p32"/>
          <p:cNvSpPr txBox="1"/>
          <p:nvPr/>
        </p:nvSpPr>
        <p:spPr>
          <a:xfrm>
            <a:off x="3294725" y="665675"/>
            <a:ext cx="1452300" cy="461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b="1">
                <a:solidFill>
                  <a:schemeClr val="dk1"/>
                </a:solidFill>
              </a:rPr>
              <a:t>-</a:t>
            </a:r>
            <a:endParaRPr sz="1800" b="1">
              <a:solidFill>
                <a:schemeClr val="dk1"/>
              </a:solidFill>
            </a:endParaRPr>
          </a:p>
        </p:txBody>
      </p:sp>
      <p:sp>
        <p:nvSpPr>
          <p:cNvPr id="420" name="Google Shape;420;p32"/>
          <p:cNvSpPr txBox="1"/>
          <p:nvPr/>
        </p:nvSpPr>
        <p:spPr>
          <a:xfrm>
            <a:off x="5837274" y="1139278"/>
            <a:ext cx="3115340" cy="2477571"/>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500" b="1" u="sng" dirty="0">
                <a:solidFill>
                  <a:schemeClr val="dk1"/>
                </a:solidFill>
              </a:rPr>
              <a:t>A new experimental product </a:t>
            </a:r>
            <a:endParaRPr sz="1500" b="1" u="sng" dirty="0">
              <a:solidFill>
                <a:schemeClr val="dk1"/>
              </a:solidFill>
            </a:endParaRPr>
          </a:p>
          <a:p>
            <a:pPr marL="0" lvl="0" indent="0" algn="just" rtl="0">
              <a:spcBef>
                <a:spcPts val="0"/>
              </a:spcBef>
              <a:spcAft>
                <a:spcPts val="0"/>
              </a:spcAft>
              <a:buNone/>
            </a:pPr>
            <a:endParaRPr b="1" dirty="0">
              <a:solidFill>
                <a:schemeClr val="dk1"/>
              </a:solidFill>
            </a:endParaRPr>
          </a:p>
          <a:p>
            <a:r>
              <a:rPr lang="en-US" sz="1200" b="1" dirty="0">
                <a:solidFill>
                  <a:schemeClr val="dk1"/>
                </a:solidFill>
              </a:rPr>
              <a:t>Gives forecasters a heads-up regarding high risk areas on a more regional scale.</a:t>
            </a:r>
          </a:p>
          <a:p>
            <a:pPr marL="0" lvl="0" indent="0" algn="just" rtl="0">
              <a:spcBef>
                <a:spcPts val="0"/>
              </a:spcBef>
              <a:spcAft>
                <a:spcPts val="0"/>
              </a:spcAft>
              <a:buNone/>
            </a:pPr>
            <a:endParaRPr lang="en" sz="1200" b="1" dirty="0">
              <a:solidFill>
                <a:schemeClr val="dk1"/>
              </a:solidFill>
            </a:endParaRPr>
          </a:p>
          <a:p>
            <a:pPr marL="0" lvl="0" indent="0" rtl="0">
              <a:spcBef>
                <a:spcPts val="0"/>
              </a:spcBef>
              <a:spcAft>
                <a:spcPts val="0"/>
              </a:spcAft>
              <a:buNone/>
            </a:pPr>
            <a:r>
              <a:rPr lang="en" sz="1200" b="1" dirty="0">
                <a:solidFill>
                  <a:schemeClr val="dk1"/>
                </a:solidFill>
              </a:rPr>
              <a:t>It utilizes the NWM (National Water Model)</a:t>
            </a:r>
            <a:r>
              <a:rPr lang="en-US" sz="1200" b="1" dirty="0">
                <a:solidFill>
                  <a:schemeClr val="dk1"/>
                </a:solidFill>
              </a:rPr>
              <a:t>, </a:t>
            </a:r>
            <a:r>
              <a:rPr lang="en" sz="1200" b="1" dirty="0">
                <a:solidFill>
                  <a:schemeClr val="dk1"/>
                </a:solidFill>
              </a:rPr>
              <a:t>taking into account antecedent conditions.</a:t>
            </a:r>
            <a:endParaRPr sz="1200" b="1" dirty="0">
              <a:solidFill>
                <a:schemeClr val="dk1"/>
              </a:solidFill>
            </a:endParaRPr>
          </a:p>
          <a:p>
            <a:pPr marL="0" lvl="0" indent="0" algn="just" rtl="0">
              <a:spcBef>
                <a:spcPts val="0"/>
              </a:spcBef>
              <a:spcAft>
                <a:spcPts val="0"/>
              </a:spcAft>
              <a:buNone/>
            </a:pPr>
            <a:endParaRPr sz="1200" b="1" dirty="0">
              <a:solidFill>
                <a:schemeClr val="dk1"/>
              </a:solidFill>
            </a:endParaRPr>
          </a:p>
          <a:p>
            <a:pPr marL="0" lvl="0" indent="0" algn="just" rtl="0">
              <a:spcBef>
                <a:spcPts val="0"/>
              </a:spcBef>
              <a:spcAft>
                <a:spcPts val="0"/>
              </a:spcAft>
              <a:buNone/>
            </a:pPr>
            <a:r>
              <a:rPr lang="en" sz="1200" b="1" dirty="0">
                <a:solidFill>
                  <a:schemeClr val="dk1"/>
                </a:solidFill>
              </a:rPr>
              <a:t>Provides additional input / perspective from a National Center going forward.</a:t>
            </a:r>
            <a:endParaRPr sz="1200" b="1" dirty="0">
              <a:solidFill>
                <a:schemeClr val="dk1"/>
              </a:solidFill>
            </a:endParaRPr>
          </a:p>
        </p:txBody>
      </p:sp>
      <p:pic>
        <p:nvPicPr>
          <p:cNvPr id="421" name="Google Shape;421;p32"/>
          <p:cNvPicPr preferRelativeResize="0"/>
          <p:nvPr/>
        </p:nvPicPr>
        <p:blipFill>
          <a:blip r:embed="rId6">
            <a:alphaModFix/>
          </a:blip>
          <a:stretch>
            <a:fillRect/>
          </a:stretch>
        </p:blipFill>
        <p:spPr>
          <a:xfrm>
            <a:off x="152400" y="1099150"/>
            <a:ext cx="5582976" cy="3612500"/>
          </a:xfrm>
          <a:prstGeom prst="rect">
            <a:avLst/>
          </a:prstGeom>
          <a:noFill/>
          <a:ln>
            <a:noFill/>
          </a:ln>
        </p:spPr>
      </p:pic>
      <p:sp>
        <p:nvSpPr>
          <p:cNvPr id="2" name="Google Shape;713;p48">
            <a:extLst>
              <a:ext uri="{FF2B5EF4-FFF2-40B4-BE49-F238E27FC236}">
                <a16:creationId xmlns:a16="http://schemas.microsoft.com/office/drawing/2014/main" id="{17FDB0FC-FBE9-0B4A-1920-61F6E8D18699}"/>
              </a:ext>
            </a:extLst>
          </p:cNvPr>
          <p:cNvSpPr/>
          <p:nvPr/>
        </p:nvSpPr>
        <p:spPr>
          <a:xfrm>
            <a:off x="202631" y="1748691"/>
            <a:ext cx="1225184" cy="39865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444" name="Google Shape;444;p34"/>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445" name="Google Shape;445;p34"/>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446" name="Google Shape;446;p34"/>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47" name="Google Shape;447;p34"/>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48" name="Google Shape;448;p34"/>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449" name="Google Shape;449;p34"/>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450" name="Google Shape;450;p34"/>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51" name="Google Shape;451;p34"/>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Georgia"/>
                <a:ea typeface="Georgia"/>
                <a:cs typeface="Georgia"/>
                <a:sym typeface="Georgia"/>
              </a:rPr>
              <a:t>Evaluating the Hydrology with the Meteorology</a:t>
            </a:r>
            <a:endParaRPr sz="1700" dirty="0"/>
          </a:p>
        </p:txBody>
      </p:sp>
      <p:sp>
        <p:nvSpPr>
          <p:cNvPr id="453" name="Google Shape;453;p34"/>
          <p:cNvSpPr txBox="1"/>
          <p:nvPr/>
        </p:nvSpPr>
        <p:spPr>
          <a:xfrm>
            <a:off x="2210977" y="799357"/>
            <a:ext cx="47484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dirty="0">
                <a:solidFill>
                  <a:schemeClr val="hlink"/>
                </a:solidFill>
                <a:hlinkClick r:id="rId5"/>
              </a:rPr>
              <a:t>Northeast River Forecast Center (NERFC)</a:t>
            </a:r>
            <a:endParaRPr sz="1800" b="1" dirty="0">
              <a:solidFill>
                <a:schemeClr val="dk1"/>
              </a:solidFill>
            </a:endParaRPr>
          </a:p>
        </p:txBody>
      </p:sp>
      <p:sp>
        <p:nvSpPr>
          <p:cNvPr id="454" name="Google Shape;454;p34"/>
          <p:cNvSpPr txBox="1"/>
          <p:nvPr/>
        </p:nvSpPr>
        <p:spPr>
          <a:xfrm>
            <a:off x="464200" y="1831847"/>
            <a:ext cx="8217300" cy="52319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dk1"/>
                </a:solidFill>
              </a:rPr>
              <a:t>Multi-Model Ensemble Forecast System (</a:t>
            </a:r>
            <a:r>
              <a:rPr lang="en" sz="2200" b="1" dirty="0">
                <a:solidFill>
                  <a:schemeClr val="accent1">
                    <a:lumMod val="75000"/>
                  </a:schemeClr>
                </a:solidFill>
              </a:rPr>
              <a:t>MMEFS</a:t>
            </a:r>
            <a:r>
              <a:rPr lang="en" sz="2200" b="1" dirty="0">
                <a:solidFill>
                  <a:schemeClr val="dk1"/>
                </a:solidFill>
              </a:rPr>
              <a:t>)</a:t>
            </a:r>
            <a:endParaRPr sz="2200" b="1" dirty="0">
              <a:solidFill>
                <a:schemeClr val="dk1"/>
              </a:solidFill>
            </a:endParaRPr>
          </a:p>
        </p:txBody>
      </p:sp>
      <p:sp>
        <p:nvSpPr>
          <p:cNvPr id="455" name="Google Shape;455;p34"/>
          <p:cNvSpPr txBox="1"/>
          <p:nvPr/>
        </p:nvSpPr>
        <p:spPr>
          <a:xfrm>
            <a:off x="464200" y="1232883"/>
            <a:ext cx="82173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dirty="0">
                <a:solidFill>
                  <a:schemeClr val="dk1"/>
                </a:solidFill>
              </a:rPr>
              <a:t> Ensemble Forecast Systems </a:t>
            </a:r>
            <a:endParaRPr sz="2100" b="1" dirty="0">
              <a:solidFill>
                <a:schemeClr val="dk1"/>
              </a:solidFill>
            </a:endParaRPr>
          </a:p>
        </p:txBody>
      </p:sp>
      <p:sp>
        <p:nvSpPr>
          <p:cNvPr id="2" name="Rectangle 1"/>
          <p:cNvSpPr/>
          <p:nvPr/>
        </p:nvSpPr>
        <p:spPr>
          <a:xfrm>
            <a:off x="464200" y="2669879"/>
            <a:ext cx="8217300" cy="1815882"/>
          </a:xfrm>
          <a:prstGeom prst="rect">
            <a:avLst/>
          </a:prstGeom>
        </p:spPr>
        <p:txBody>
          <a:bodyPr wrap="square">
            <a:spAutoFit/>
          </a:bodyPr>
          <a:lstStyle/>
          <a:p>
            <a:pPr marL="285750" indent="-285750">
              <a:buFont typeface="Arial" panose="020B0604020202020204" pitchFamily="34" charset="0"/>
              <a:buChar char="•"/>
            </a:pPr>
            <a:r>
              <a:rPr lang="en" sz="1600" b="1" dirty="0">
                <a:solidFill>
                  <a:schemeClr val="dk1"/>
                </a:solidFill>
              </a:rPr>
              <a:t>4-10 day outlook expressed in </a:t>
            </a:r>
            <a:r>
              <a:rPr lang="en" sz="1600" b="1" dirty="0">
                <a:solidFill>
                  <a:schemeClr val="accent1">
                    <a:lumMod val="75000"/>
                  </a:schemeClr>
                </a:solidFill>
              </a:rPr>
              <a:t>probabilistic terms</a:t>
            </a:r>
          </a:p>
          <a:p>
            <a:pPr marL="285750" indent="-285750">
              <a:buFont typeface="Arial" panose="020B0604020202020204" pitchFamily="34" charset="0"/>
              <a:buChar char="•"/>
            </a:pPr>
            <a:endParaRPr lang="en" sz="1600" b="1" dirty="0">
              <a:solidFill>
                <a:schemeClr val="dk1"/>
              </a:solidFill>
            </a:endParaRPr>
          </a:p>
          <a:p>
            <a:pPr marL="285750" indent="-285750">
              <a:buFont typeface="Arial" panose="020B0604020202020204" pitchFamily="34" charset="0"/>
              <a:buChar char="•"/>
            </a:pPr>
            <a:r>
              <a:rPr lang="en" sz="1600" b="1" dirty="0">
                <a:solidFill>
                  <a:schemeClr val="dk1"/>
                </a:solidFill>
              </a:rPr>
              <a:t>Helps account for uncertainty by showing the range of possible river levels</a:t>
            </a:r>
          </a:p>
          <a:p>
            <a:endParaRPr lang="en" sz="1600" b="1" dirty="0">
              <a:solidFill>
                <a:schemeClr val="dk1"/>
              </a:solidFill>
            </a:endParaRPr>
          </a:p>
          <a:p>
            <a:pPr marL="285750" indent="-285750">
              <a:buFont typeface="Arial" panose="020B0604020202020204" pitchFamily="34" charset="0"/>
              <a:buChar char="•"/>
            </a:pPr>
            <a:r>
              <a:rPr lang="en" sz="1600" b="1" dirty="0">
                <a:solidFill>
                  <a:schemeClr val="dk1"/>
                </a:solidFill>
              </a:rPr>
              <a:t>Based on 60 computer-generated rainfall forecasts</a:t>
            </a:r>
          </a:p>
          <a:p>
            <a:pPr marL="285750" indent="-285750">
              <a:buFont typeface="Arial" panose="020B0604020202020204" pitchFamily="34" charset="0"/>
              <a:buChar char="•"/>
            </a:pPr>
            <a:endParaRPr lang="en" sz="1600" b="1" dirty="0">
              <a:solidFill>
                <a:schemeClr val="dk1"/>
              </a:solidFill>
            </a:endParaRPr>
          </a:p>
          <a:p>
            <a:pPr marL="285750" indent="-285750">
              <a:buFont typeface="Arial" panose="020B0604020202020204" pitchFamily="34" charset="0"/>
              <a:buChar char="•"/>
            </a:pPr>
            <a:r>
              <a:rPr lang="en" sz="1600" b="1" dirty="0">
                <a:solidFill>
                  <a:schemeClr val="dk1"/>
                </a:solidFill>
              </a:rPr>
              <a:t>(</a:t>
            </a:r>
            <a:r>
              <a:rPr lang="en" sz="1600" b="1" i="1" dirty="0">
                <a:solidFill>
                  <a:schemeClr val="dk1"/>
                </a:solidFill>
              </a:rPr>
              <a:t>Official day 1-3 forecast based on 1 human-generated rainfall forecast</a:t>
            </a:r>
            <a:r>
              <a:rPr lang="en" sz="1600" b="1" dirty="0">
                <a:solidFill>
                  <a:schemeClr val="dk1"/>
                </a:solidFill>
              </a:rPr>
              <a:t>)</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6"/>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478" name="Google Shape;478;p36"/>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479" name="Google Shape;479;p36"/>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480" name="Google Shape;480;p3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81" name="Google Shape;481;p36"/>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482" name="Google Shape;482;p36"/>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483" name="Google Shape;483;p36"/>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484" name="Google Shape;484;p3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485" name="Google Shape;485;p36"/>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Hydrology with the Meteorology</a:t>
            </a:r>
            <a:endParaRPr b="1">
              <a:latin typeface="Georgia"/>
              <a:ea typeface="Georgia"/>
              <a:cs typeface="Georgia"/>
              <a:sym typeface="Georgia"/>
            </a:endParaRPr>
          </a:p>
        </p:txBody>
      </p:sp>
      <p:sp>
        <p:nvSpPr>
          <p:cNvPr id="486" name="Google Shape;486;p36"/>
          <p:cNvSpPr txBox="1"/>
          <p:nvPr/>
        </p:nvSpPr>
        <p:spPr>
          <a:xfrm>
            <a:off x="5021700" y="728150"/>
            <a:ext cx="3816900" cy="492600"/>
          </a:xfrm>
          <a:prstGeom prst="rect">
            <a:avLst/>
          </a:prstGeom>
          <a:noFill/>
          <a:ln>
            <a:noFill/>
          </a:ln>
        </p:spPr>
        <p:txBody>
          <a:bodyPr spcFirstLastPara="1" wrap="square" lIns="91425" tIns="91425" rIns="91425" bIns="91425" anchor="t" anchorCtr="0">
            <a:spAutoFit/>
          </a:bodyPr>
          <a:lstStyle/>
          <a:p>
            <a:pPr marL="457200" lvl="0" indent="-355600" algn="just" rtl="0">
              <a:spcBef>
                <a:spcPts val="0"/>
              </a:spcBef>
              <a:spcAft>
                <a:spcPts val="0"/>
              </a:spcAft>
              <a:buClr>
                <a:schemeClr val="dk1"/>
              </a:buClr>
              <a:buSzPts val="2000"/>
              <a:buChar char="-"/>
            </a:pPr>
            <a:r>
              <a:rPr lang="en" sz="2000" b="1">
                <a:solidFill>
                  <a:schemeClr val="dk1"/>
                </a:solidFill>
              </a:rPr>
              <a:t>Looking Ahead - cont.</a:t>
            </a:r>
            <a:endParaRPr sz="2000" b="1">
              <a:solidFill>
                <a:schemeClr val="dk1"/>
              </a:solidFill>
            </a:endParaRPr>
          </a:p>
        </p:txBody>
      </p:sp>
      <p:sp>
        <p:nvSpPr>
          <p:cNvPr id="487" name="Google Shape;487;p36"/>
          <p:cNvSpPr txBox="1"/>
          <p:nvPr/>
        </p:nvSpPr>
        <p:spPr>
          <a:xfrm>
            <a:off x="520400" y="756825"/>
            <a:ext cx="4748400" cy="431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600" b="1" u="sng">
                <a:solidFill>
                  <a:schemeClr val="hlink"/>
                </a:solidFill>
                <a:hlinkClick r:id="rId5"/>
              </a:rPr>
              <a:t>Northeast River Forecast Center (NERFC)</a:t>
            </a:r>
            <a:endParaRPr sz="1600" b="1">
              <a:solidFill>
                <a:schemeClr val="dk1"/>
              </a:solidFill>
            </a:endParaRPr>
          </a:p>
        </p:txBody>
      </p:sp>
      <p:sp>
        <p:nvSpPr>
          <p:cNvPr id="488" name="Google Shape;488;p36"/>
          <p:cNvSpPr txBox="1"/>
          <p:nvPr/>
        </p:nvSpPr>
        <p:spPr>
          <a:xfrm>
            <a:off x="520400" y="2289486"/>
            <a:ext cx="4152784" cy="2272387"/>
          </a:xfrm>
          <a:prstGeom prst="rect">
            <a:avLst/>
          </a:prstGeom>
          <a:solidFill>
            <a:srgbClr val="D9D9D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600"/>
              </a:spcBef>
              <a:spcAft>
                <a:spcPts val="0"/>
              </a:spcAft>
              <a:buNone/>
            </a:pPr>
            <a:r>
              <a:rPr lang="en" sz="1500" b="1" dirty="0">
                <a:solidFill>
                  <a:srgbClr val="233A44"/>
                </a:solidFill>
              </a:rPr>
              <a:t>Quick view of all of the river forecast points</a:t>
            </a:r>
          </a:p>
          <a:p>
            <a:pPr marL="0" lvl="0" indent="0" algn="l" rtl="0">
              <a:lnSpc>
                <a:spcPct val="115000"/>
              </a:lnSpc>
              <a:spcBef>
                <a:spcPts val="1600"/>
              </a:spcBef>
              <a:spcAft>
                <a:spcPts val="0"/>
              </a:spcAft>
              <a:buNone/>
            </a:pPr>
            <a:r>
              <a:rPr lang="en" sz="1500" b="1" dirty="0">
                <a:solidFill>
                  <a:srgbClr val="233A44"/>
                </a:solidFill>
              </a:rPr>
              <a:t>Uses same color coding as AHPS</a:t>
            </a:r>
            <a:endParaRPr sz="1500" b="1" dirty="0">
              <a:solidFill>
                <a:srgbClr val="233A44"/>
              </a:solidFill>
            </a:endParaRPr>
          </a:p>
          <a:p>
            <a:pPr marL="0" lvl="0" indent="0" algn="l" rtl="0">
              <a:lnSpc>
                <a:spcPct val="115000"/>
              </a:lnSpc>
              <a:spcBef>
                <a:spcPts val="1600"/>
              </a:spcBef>
              <a:spcAft>
                <a:spcPts val="0"/>
              </a:spcAft>
              <a:buNone/>
            </a:pPr>
            <a:r>
              <a:rPr lang="en" sz="1500" b="1" dirty="0">
                <a:solidFill>
                  <a:srgbClr val="233A44"/>
                </a:solidFill>
              </a:rPr>
              <a:t>Circles are 30% probability of exceedance</a:t>
            </a:r>
            <a:endParaRPr sz="1500" b="1" dirty="0">
              <a:solidFill>
                <a:srgbClr val="233A44"/>
              </a:solidFill>
            </a:endParaRPr>
          </a:p>
          <a:p>
            <a:pPr marL="0" lvl="0" indent="0" algn="l" rtl="0">
              <a:lnSpc>
                <a:spcPct val="115000"/>
              </a:lnSpc>
              <a:spcBef>
                <a:spcPts val="1600"/>
              </a:spcBef>
              <a:spcAft>
                <a:spcPts val="1600"/>
              </a:spcAft>
              <a:buNone/>
            </a:pPr>
            <a:r>
              <a:rPr lang="en" sz="1500" b="1" dirty="0">
                <a:solidFill>
                  <a:srgbClr val="233A44"/>
                </a:solidFill>
              </a:rPr>
              <a:t>Squares are 70% probability of exceedance</a:t>
            </a:r>
            <a:endParaRPr sz="1500" b="1" dirty="0">
              <a:solidFill>
                <a:srgbClr val="233A44"/>
              </a:solidFill>
            </a:endParaRPr>
          </a:p>
        </p:txBody>
      </p:sp>
      <p:sp>
        <p:nvSpPr>
          <p:cNvPr id="489" name="Google Shape;489;p36"/>
          <p:cNvSpPr txBox="1"/>
          <p:nvPr/>
        </p:nvSpPr>
        <p:spPr>
          <a:xfrm>
            <a:off x="464200" y="1488075"/>
            <a:ext cx="8217300" cy="800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000" b="1"/>
              <a:t>MMEFS Website</a:t>
            </a:r>
            <a:endParaRPr sz="2000" b="1"/>
          </a:p>
          <a:p>
            <a:pPr marL="0" lvl="0" indent="0" algn="just" rtl="0">
              <a:spcBef>
                <a:spcPts val="0"/>
              </a:spcBef>
              <a:spcAft>
                <a:spcPts val="0"/>
              </a:spcAft>
              <a:buNone/>
            </a:pPr>
            <a:r>
              <a:rPr lang="en" sz="2000" b="1" u="sng">
                <a:solidFill>
                  <a:schemeClr val="hlink"/>
                </a:solidFill>
                <a:hlinkClick r:id="rId6"/>
              </a:rPr>
              <a:t>http://www.weather.gov/erh/mmefs</a:t>
            </a:r>
            <a:endParaRPr sz="2000" b="1">
              <a:solidFill>
                <a:schemeClr val="dk1"/>
              </a:solidFill>
            </a:endParaRPr>
          </a:p>
        </p:txBody>
      </p:sp>
      <p:pic>
        <p:nvPicPr>
          <p:cNvPr id="490" name="Google Shape;490;p36"/>
          <p:cNvPicPr preferRelativeResize="0"/>
          <p:nvPr/>
        </p:nvPicPr>
        <p:blipFill>
          <a:blip r:embed="rId7">
            <a:alphaModFix/>
          </a:blip>
          <a:stretch>
            <a:fillRect/>
          </a:stretch>
        </p:blipFill>
        <p:spPr>
          <a:xfrm>
            <a:off x="4814671" y="756825"/>
            <a:ext cx="4017404" cy="3990050"/>
          </a:xfrm>
          <a:prstGeom prst="rect">
            <a:avLst/>
          </a:prstGeom>
          <a:noFill/>
          <a:ln>
            <a:noFill/>
          </a:ln>
        </p:spPr>
      </p:pic>
      <p:pic>
        <p:nvPicPr>
          <p:cNvPr id="2" name="Picture 1"/>
          <p:cNvPicPr>
            <a:picLocks noChangeAspect="1"/>
          </p:cNvPicPr>
          <p:nvPr/>
        </p:nvPicPr>
        <p:blipFill>
          <a:blip r:embed="rId8"/>
          <a:stretch>
            <a:fillRect/>
          </a:stretch>
        </p:blipFill>
        <p:spPr>
          <a:xfrm>
            <a:off x="7890399" y="3393758"/>
            <a:ext cx="857370" cy="1086002"/>
          </a:xfrm>
          <a:prstGeom prst="rect">
            <a:avLst/>
          </a:prstGeom>
        </p:spPr>
      </p:pic>
      <p:sp>
        <p:nvSpPr>
          <p:cNvPr id="3" name="Google Shape;280;p25">
            <a:extLst>
              <a:ext uri="{FF2B5EF4-FFF2-40B4-BE49-F238E27FC236}">
                <a16:creationId xmlns:a16="http://schemas.microsoft.com/office/drawing/2014/main" id="{0FA9D7DA-A9FF-4040-79FE-4FC0736F577C}"/>
              </a:ext>
            </a:extLst>
          </p:cNvPr>
          <p:cNvSpPr txBox="1"/>
          <p:nvPr/>
        </p:nvSpPr>
        <p:spPr>
          <a:xfrm>
            <a:off x="4882610" y="1367770"/>
            <a:ext cx="2515036" cy="41546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rtl="0">
              <a:spcBef>
                <a:spcPts val="0"/>
              </a:spcBef>
              <a:spcAft>
                <a:spcPts val="0"/>
              </a:spcAft>
              <a:buNone/>
            </a:pPr>
            <a:r>
              <a:rPr lang="en" sz="1500" b="1" dirty="0">
                <a:solidFill>
                  <a:schemeClr val="dk1"/>
                </a:solidFill>
              </a:rPr>
              <a:t>Click for a forecast graph </a:t>
            </a:r>
            <a:endParaRPr sz="1500" b="1" dirty="0">
              <a:solidFill>
                <a:schemeClr val="dk1"/>
              </a:solidFill>
            </a:endParaRPr>
          </a:p>
        </p:txBody>
      </p:sp>
      <p:cxnSp>
        <p:nvCxnSpPr>
          <p:cNvPr id="4" name="Google Shape;299;p26">
            <a:extLst>
              <a:ext uri="{FF2B5EF4-FFF2-40B4-BE49-F238E27FC236}">
                <a16:creationId xmlns:a16="http://schemas.microsoft.com/office/drawing/2014/main" id="{678F51B9-8190-ED81-39B5-BC5312B8280C}"/>
              </a:ext>
            </a:extLst>
          </p:cNvPr>
          <p:cNvCxnSpPr>
            <a:cxnSpLocks/>
          </p:cNvCxnSpPr>
          <p:nvPr/>
        </p:nvCxnSpPr>
        <p:spPr>
          <a:xfrm>
            <a:off x="6445765" y="1696361"/>
            <a:ext cx="580874" cy="712419"/>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7"/>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496" name="Google Shape;496;p37"/>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497" name="Google Shape;497;p37"/>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498" name="Google Shape;498;p3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499" name="Google Shape;499;p37"/>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00" name="Google Shape;500;p37"/>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501" name="Google Shape;501;p37"/>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502" name="Google Shape;502;p3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03" name="Google Shape;503;p37"/>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Georgia"/>
                <a:ea typeface="Georgia"/>
                <a:cs typeface="Georgia"/>
                <a:sym typeface="Georgia"/>
              </a:rPr>
              <a:t>Evaluating the Hydrology with the Meteorology</a:t>
            </a:r>
            <a:endParaRPr b="1">
              <a:latin typeface="Georgia"/>
              <a:ea typeface="Georgia"/>
              <a:cs typeface="Georgia"/>
              <a:sym typeface="Georgia"/>
            </a:endParaRPr>
          </a:p>
        </p:txBody>
      </p:sp>
      <p:sp>
        <p:nvSpPr>
          <p:cNvPr id="504" name="Google Shape;504;p37"/>
          <p:cNvSpPr txBox="1"/>
          <p:nvPr/>
        </p:nvSpPr>
        <p:spPr>
          <a:xfrm>
            <a:off x="175" y="680625"/>
            <a:ext cx="91440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550" b="1" u="sng" dirty="0">
                <a:solidFill>
                  <a:schemeClr val="hlink"/>
                </a:solidFill>
                <a:hlinkClick r:id="rId5"/>
              </a:rPr>
              <a:t>Northeast River Forecast Center - MMEFS</a:t>
            </a:r>
            <a:r>
              <a:rPr lang="en" sz="1550" b="1" dirty="0">
                <a:solidFill>
                  <a:schemeClr val="dk1"/>
                </a:solidFill>
              </a:rPr>
              <a:t> </a:t>
            </a:r>
            <a:r>
              <a:rPr lang="en" sz="1600" b="1" dirty="0">
                <a:solidFill>
                  <a:schemeClr val="dk1"/>
                </a:solidFill>
              </a:rPr>
              <a:t>- </a:t>
            </a:r>
            <a:r>
              <a:rPr lang="en" sz="1550" b="1" dirty="0">
                <a:solidFill>
                  <a:schemeClr val="dk1"/>
                </a:solidFill>
              </a:rPr>
              <a:t>Expressing a “RANGE OF POSSIBLE OUTCOMES”</a:t>
            </a:r>
            <a:endParaRPr sz="1550" b="1" dirty="0">
              <a:solidFill>
                <a:schemeClr val="dk1"/>
              </a:solidFill>
            </a:endParaRPr>
          </a:p>
        </p:txBody>
      </p:sp>
      <p:pic>
        <p:nvPicPr>
          <p:cNvPr id="505" name="Google Shape;505;p37"/>
          <p:cNvPicPr preferRelativeResize="0"/>
          <p:nvPr/>
        </p:nvPicPr>
        <p:blipFill>
          <a:blip r:embed="rId6">
            <a:alphaModFix/>
          </a:blip>
          <a:stretch>
            <a:fillRect/>
          </a:stretch>
        </p:blipFill>
        <p:spPr>
          <a:xfrm>
            <a:off x="2070598" y="1171246"/>
            <a:ext cx="4582000" cy="348739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0"/>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543" name="Google Shape;543;p40"/>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544" name="Google Shape;544;p40"/>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545" name="Google Shape;545;p4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46" name="Google Shape;546;p40"/>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47" name="Google Shape;547;p40"/>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548" name="Google Shape;548;p40"/>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549" name="Google Shape;549;p4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50" name="Google Shape;550;p40"/>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Meteorology</a:t>
            </a:r>
            <a:endParaRPr sz="1700"/>
          </a:p>
        </p:txBody>
      </p:sp>
      <p:sp>
        <p:nvSpPr>
          <p:cNvPr id="551" name="Google Shape;551;p40"/>
          <p:cNvSpPr txBox="1"/>
          <p:nvPr/>
        </p:nvSpPr>
        <p:spPr>
          <a:xfrm>
            <a:off x="777240" y="726075"/>
            <a:ext cx="7530747" cy="52319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200" b="1" dirty="0">
                <a:solidFill>
                  <a:schemeClr val="accent5">
                    <a:lumMod val="75000"/>
                  </a:schemeClr>
                </a:solidFill>
              </a:rPr>
              <a:t>Going from Qualitative to Quantitative in Terms of Risk</a:t>
            </a:r>
            <a:endParaRPr sz="2200" b="1" dirty="0">
              <a:solidFill>
                <a:schemeClr val="accent5">
                  <a:lumMod val="75000"/>
                </a:schemeClr>
              </a:solidFill>
            </a:endParaRPr>
          </a:p>
        </p:txBody>
      </p:sp>
      <p:sp>
        <p:nvSpPr>
          <p:cNvPr id="552" name="Google Shape;552;p40"/>
          <p:cNvSpPr txBox="1"/>
          <p:nvPr/>
        </p:nvSpPr>
        <p:spPr>
          <a:xfrm>
            <a:off x="464200" y="1335675"/>
            <a:ext cx="8217300" cy="769500"/>
          </a:xfrm>
          <a:prstGeom prst="rect">
            <a:avLst/>
          </a:prstGeom>
          <a:noFill/>
          <a:ln>
            <a:noFill/>
          </a:ln>
        </p:spPr>
        <p:txBody>
          <a:bodyPr spcFirstLastPara="1" wrap="square" lIns="91425" tIns="91425" rIns="91425" bIns="91425" anchor="t" anchorCtr="0">
            <a:spAutoFit/>
          </a:bodyPr>
          <a:lstStyle/>
          <a:p>
            <a:pPr marL="457200" lvl="0" indent="-349250" algn="just" rtl="0">
              <a:spcBef>
                <a:spcPts val="0"/>
              </a:spcBef>
              <a:spcAft>
                <a:spcPts val="0"/>
              </a:spcAft>
              <a:buClr>
                <a:schemeClr val="dk1"/>
              </a:buClr>
              <a:buSzPts val="1900"/>
              <a:buChar char="●"/>
            </a:pPr>
            <a:r>
              <a:rPr lang="en" sz="1900" b="1">
                <a:solidFill>
                  <a:schemeClr val="dk1"/>
                </a:solidFill>
              </a:rPr>
              <a:t>We do this as the confidence for the signal in a “heavy rainfall event” increases (i.e. </a:t>
            </a:r>
            <a:r>
              <a:rPr lang="en" sz="1900" b="1" i="1">
                <a:solidFill>
                  <a:schemeClr val="dk1"/>
                </a:solidFill>
              </a:rPr>
              <a:t>somewhere in our area</a:t>
            </a:r>
            <a:r>
              <a:rPr lang="en" sz="1900" b="1">
                <a:solidFill>
                  <a:schemeClr val="dk1"/>
                </a:solidFill>
              </a:rPr>
              <a:t>)</a:t>
            </a:r>
            <a:endParaRPr sz="1900" b="1">
              <a:solidFill>
                <a:schemeClr val="dk1"/>
              </a:solidFill>
            </a:endParaRPr>
          </a:p>
        </p:txBody>
      </p:sp>
      <p:sp>
        <p:nvSpPr>
          <p:cNvPr id="555" name="Google Shape;555;p40"/>
          <p:cNvSpPr txBox="1"/>
          <p:nvPr/>
        </p:nvSpPr>
        <p:spPr>
          <a:xfrm>
            <a:off x="486300" y="1335675"/>
            <a:ext cx="8217300" cy="1015632"/>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49250" rtl="0">
              <a:spcBef>
                <a:spcPts val="0"/>
              </a:spcBef>
              <a:spcAft>
                <a:spcPts val="0"/>
              </a:spcAft>
              <a:buClr>
                <a:schemeClr val="dk1"/>
              </a:buClr>
              <a:buSzPts val="1900"/>
              <a:buChar char="●"/>
            </a:pPr>
            <a:r>
              <a:rPr lang="en" sz="1800" b="1" dirty="0">
                <a:solidFill>
                  <a:schemeClr val="dk1"/>
                </a:solidFill>
              </a:rPr>
              <a:t>We can do this as the </a:t>
            </a:r>
            <a:r>
              <a:rPr lang="en" sz="1800" b="1" dirty="0">
                <a:solidFill>
                  <a:schemeClr val="accent1">
                    <a:lumMod val="75000"/>
                  </a:schemeClr>
                </a:solidFill>
              </a:rPr>
              <a:t>confidence increases in the signal for a “heavy rainfall event”</a:t>
            </a:r>
            <a:r>
              <a:rPr lang="en" sz="1800" b="1" dirty="0">
                <a:solidFill>
                  <a:schemeClr val="dk1"/>
                </a:solidFill>
              </a:rPr>
              <a:t> somewhere in our area (</a:t>
            </a:r>
            <a:r>
              <a:rPr lang="en" sz="1800" b="1" i="1" dirty="0">
                <a:solidFill>
                  <a:schemeClr val="dk1"/>
                </a:solidFill>
              </a:rPr>
              <a:t>e.g. several models showing something similar</a:t>
            </a:r>
            <a:r>
              <a:rPr lang="en" sz="1800" b="1" dirty="0">
                <a:solidFill>
                  <a:schemeClr val="dk1"/>
                </a:solidFill>
              </a:rPr>
              <a:t>)</a:t>
            </a:r>
            <a:endParaRPr sz="1800" b="1" dirty="0">
              <a:solidFill>
                <a:schemeClr val="dk1"/>
              </a:solidFill>
            </a:endParaRPr>
          </a:p>
        </p:txBody>
      </p:sp>
      <p:sp>
        <p:nvSpPr>
          <p:cNvPr id="556" name="Google Shape;556;p40"/>
          <p:cNvSpPr txBox="1"/>
          <p:nvPr/>
        </p:nvSpPr>
        <p:spPr>
          <a:xfrm>
            <a:off x="486300" y="2487583"/>
            <a:ext cx="8217300" cy="1015632"/>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49250" rtl="0">
              <a:spcBef>
                <a:spcPts val="0"/>
              </a:spcBef>
              <a:spcAft>
                <a:spcPts val="0"/>
              </a:spcAft>
              <a:buClr>
                <a:schemeClr val="dk1"/>
              </a:buClr>
              <a:buSzPts val="1900"/>
              <a:buChar char="●"/>
            </a:pPr>
            <a:r>
              <a:rPr lang="en" sz="1800" b="1" dirty="0">
                <a:solidFill>
                  <a:schemeClr val="dk1"/>
                </a:solidFill>
              </a:rPr>
              <a:t>Keep in mind there will most often be uncertainty in magnitude and coverage / duration / localization. Where exactly does the heaviest rain occur, and for how long?</a:t>
            </a:r>
            <a:endParaRPr sz="1800" b="1" dirty="0">
              <a:solidFill>
                <a:schemeClr val="dk1"/>
              </a:solidFill>
            </a:endParaRPr>
          </a:p>
        </p:txBody>
      </p:sp>
      <p:sp>
        <p:nvSpPr>
          <p:cNvPr id="557" name="Google Shape;557;p40"/>
          <p:cNvSpPr txBox="1"/>
          <p:nvPr/>
        </p:nvSpPr>
        <p:spPr>
          <a:xfrm>
            <a:off x="486300" y="3692890"/>
            <a:ext cx="8217300" cy="738633"/>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49250" rtl="0">
              <a:spcBef>
                <a:spcPts val="0"/>
              </a:spcBef>
              <a:spcAft>
                <a:spcPts val="0"/>
              </a:spcAft>
              <a:buClr>
                <a:schemeClr val="dk1"/>
              </a:buClr>
              <a:buSzPts val="1900"/>
              <a:buChar char="●"/>
            </a:pPr>
            <a:r>
              <a:rPr lang="en" sz="1800" b="1" dirty="0">
                <a:solidFill>
                  <a:schemeClr val="dk1"/>
                </a:solidFill>
              </a:rPr>
              <a:t>Especially within hours of t</a:t>
            </a:r>
            <a:r>
              <a:rPr lang="en-US" sz="1800" b="1" dirty="0">
                <a:solidFill>
                  <a:schemeClr val="dk1"/>
                </a:solidFill>
              </a:rPr>
              <a:t>he</a:t>
            </a:r>
            <a:r>
              <a:rPr lang="en" sz="1800" b="1" dirty="0">
                <a:solidFill>
                  <a:schemeClr val="dk1"/>
                </a:solidFill>
              </a:rPr>
              <a:t> event - incorporate state-of-the-art computer forecast guidance (higher spatial &amp; temporal resolution)</a:t>
            </a:r>
            <a:endParaRP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1"/>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563" name="Google Shape;563;p41"/>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564" name="Google Shape;564;p41"/>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565" name="Google Shape;565;p4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566" name="Google Shape;566;p41"/>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567" name="Google Shape;567;p41"/>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568" name="Google Shape;568;p41"/>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569" name="Google Shape;569;p4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570" name="Google Shape;570;p41"/>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Meteorology</a:t>
            </a:r>
            <a:endParaRPr sz="1700"/>
          </a:p>
        </p:txBody>
      </p:sp>
      <p:sp>
        <p:nvSpPr>
          <p:cNvPr id="571" name="Google Shape;571;p41"/>
          <p:cNvSpPr txBox="1"/>
          <p:nvPr/>
        </p:nvSpPr>
        <p:spPr>
          <a:xfrm>
            <a:off x="940134" y="726075"/>
            <a:ext cx="7750410" cy="523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200" b="1" dirty="0">
                <a:solidFill>
                  <a:schemeClr val="accent5">
                    <a:lumMod val="75000"/>
                  </a:schemeClr>
                </a:solidFill>
              </a:rPr>
              <a:t>Going from Qualitative to Quantitative - Where to Look</a:t>
            </a:r>
            <a:endParaRPr sz="2200" b="1" dirty="0">
              <a:solidFill>
                <a:schemeClr val="accent5">
                  <a:lumMod val="75000"/>
                </a:schemeClr>
              </a:solidFill>
            </a:endParaRPr>
          </a:p>
        </p:txBody>
      </p:sp>
      <p:sp>
        <p:nvSpPr>
          <p:cNvPr id="572" name="Google Shape;572;p41"/>
          <p:cNvSpPr txBox="1"/>
          <p:nvPr/>
        </p:nvSpPr>
        <p:spPr>
          <a:xfrm>
            <a:off x="4403900" y="1469075"/>
            <a:ext cx="4740300" cy="354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100" b="1" u="sng" dirty="0">
                <a:solidFill>
                  <a:schemeClr val="hlink"/>
                </a:solidFill>
                <a:hlinkClick r:id="rId5"/>
              </a:rPr>
              <a:t>Weather Prediction Center (WPC)</a:t>
            </a:r>
            <a:r>
              <a:rPr lang="en" sz="1100" b="1" dirty="0">
                <a:solidFill>
                  <a:schemeClr val="dk1"/>
                </a:solidFill>
              </a:rPr>
              <a:t> - Excessive Rainfall Outlook (ERO)</a:t>
            </a:r>
            <a:endParaRPr sz="1100" b="1" dirty="0">
              <a:solidFill>
                <a:schemeClr val="dk1"/>
              </a:solidFill>
            </a:endParaRPr>
          </a:p>
        </p:txBody>
      </p:sp>
      <p:sp>
        <p:nvSpPr>
          <p:cNvPr id="573" name="Google Shape;573;p41"/>
          <p:cNvSpPr txBox="1"/>
          <p:nvPr/>
        </p:nvSpPr>
        <p:spPr>
          <a:xfrm>
            <a:off x="317075" y="1176800"/>
            <a:ext cx="5105400" cy="3693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200" b="1" u="sng">
                <a:solidFill>
                  <a:schemeClr val="hlink"/>
                </a:solidFill>
                <a:hlinkClick r:id="rId6"/>
              </a:rPr>
              <a:t>Storm Prediction Center (SPC) </a:t>
            </a:r>
            <a:r>
              <a:rPr lang="en" sz="1200" b="1">
                <a:solidFill>
                  <a:schemeClr val="dk1"/>
                </a:solidFill>
              </a:rPr>
              <a:t> - Forecast tools with more precision </a:t>
            </a:r>
            <a:endParaRPr sz="1200" b="1">
              <a:solidFill>
                <a:schemeClr val="dk1"/>
              </a:solidFill>
            </a:endParaRPr>
          </a:p>
        </p:txBody>
      </p:sp>
      <p:pic>
        <p:nvPicPr>
          <p:cNvPr id="574" name="Google Shape;574;p41"/>
          <p:cNvPicPr preferRelativeResize="0"/>
          <p:nvPr/>
        </p:nvPicPr>
        <p:blipFill>
          <a:blip r:embed="rId7">
            <a:alphaModFix/>
          </a:blip>
          <a:stretch>
            <a:fillRect/>
          </a:stretch>
        </p:blipFill>
        <p:spPr>
          <a:xfrm>
            <a:off x="4853000" y="2032641"/>
            <a:ext cx="3875544" cy="2501813"/>
          </a:xfrm>
          <a:prstGeom prst="rect">
            <a:avLst/>
          </a:prstGeom>
          <a:noFill/>
          <a:ln w="19050" cap="flat" cmpd="sng">
            <a:solidFill>
              <a:srgbClr val="000000"/>
            </a:solidFill>
            <a:prstDash val="solid"/>
            <a:round/>
            <a:headEnd type="none" w="sm" len="sm"/>
            <a:tailEnd type="none" w="sm" len="sm"/>
          </a:ln>
        </p:spPr>
      </p:pic>
      <p:pic>
        <p:nvPicPr>
          <p:cNvPr id="575" name="Google Shape;575;p41"/>
          <p:cNvPicPr preferRelativeResize="0"/>
          <p:nvPr/>
        </p:nvPicPr>
        <p:blipFill>
          <a:blip r:embed="rId8">
            <a:alphaModFix/>
          </a:blip>
          <a:stretch>
            <a:fillRect/>
          </a:stretch>
        </p:blipFill>
        <p:spPr>
          <a:xfrm>
            <a:off x="152504" y="1558468"/>
            <a:ext cx="4061295" cy="3140725"/>
          </a:xfrm>
          <a:prstGeom prst="rect">
            <a:avLst/>
          </a:prstGeom>
          <a:noFill/>
          <a:ln w="19050" cap="flat" cmpd="sng">
            <a:solidFill>
              <a:schemeClr val="dk1"/>
            </a:solidFill>
            <a:prstDash val="solid"/>
            <a:round/>
            <a:headEnd type="none" w="sm" len="sm"/>
            <a:tailEnd type="none" w="sm" len="sm"/>
          </a:ln>
        </p:spPr>
      </p:pic>
      <p:sp>
        <p:nvSpPr>
          <p:cNvPr id="576" name="Google Shape;576;p41"/>
          <p:cNvSpPr txBox="1"/>
          <p:nvPr/>
        </p:nvSpPr>
        <p:spPr>
          <a:xfrm>
            <a:off x="1926125" y="1779300"/>
            <a:ext cx="2222100" cy="338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lvl="0" indent="0" algn="l" rtl="0">
              <a:spcBef>
                <a:spcPts val="0"/>
              </a:spcBef>
              <a:spcAft>
                <a:spcPts val="0"/>
              </a:spcAft>
              <a:buNone/>
            </a:pPr>
            <a:r>
              <a:rPr lang="en" sz="1000" b="1"/>
              <a:t>PROBABILITY OF 1” IN 3 HRS.</a:t>
            </a:r>
            <a:endParaRPr sz="1000" b="1"/>
          </a:p>
        </p:txBody>
      </p:sp>
      <p:cxnSp>
        <p:nvCxnSpPr>
          <p:cNvPr id="577" name="Google Shape;577;p41"/>
          <p:cNvCxnSpPr/>
          <p:nvPr/>
        </p:nvCxnSpPr>
        <p:spPr>
          <a:xfrm>
            <a:off x="3349250" y="2123200"/>
            <a:ext cx="74700" cy="2011200"/>
          </a:xfrm>
          <a:prstGeom prst="straightConnector1">
            <a:avLst/>
          </a:prstGeom>
          <a:noFill/>
          <a:ln w="19050" cap="flat" cmpd="sng">
            <a:solidFill>
              <a:schemeClr val="dk1"/>
            </a:solidFill>
            <a:prstDash val="solid"/>
            <a:round/>
            <a:headEnd type="none" w="med" len="med"/>
            <a:tailEnd type="triangle" w="med" len="med"/>
          </a:ln>
        </p:spPr>
      </p:cxnSp>
      <p:cxnSp>
        <p:nvCxnSpPr>
          <p:cNvPr id="578" name="Google Shape;578;p41"/>
          <p:cNvCxnSpPr/>
          <p:nvPr/>
        </p:nvCxnSpPr>
        <p:spPr>
          <a:xfrm flipH="1">
            <a:off x="2863250" y="2123200"/>
            <a:ext cx="396300" cy="1727100"/>
          </a:xfrm>
          <a:prstGeom prst="straightConnector1">
            <a:avLst/>
          </a:prstGeom>
          <a:noFill/>
          <a:ln w="19050" cap="flat" cmpd="sng">
            <a:solidFill>
              <a:schemeClr val="dk1"/>
            </a:solidFill>
            <a:prstDash val="solid"/>
            <a:round/>
            <a:headEnd type="none" w="med" len="med"/>
            <a:tailEnd type="triangle" w="med" len="med"/>
          </a:ln>
        </p:spPr>
      </p:cxnSp>
      <p:sp>
        <p:nvSpPr>
          <p:cNvPr id="579" name="Google Shape;579;p41"/>
          <p:cNvSpPr txBox="1"/>
          <p:nvPr/>
        </p:nvSpPr>
        <p:spPr>
          <a:xfrm>
            <a:off x="5202725" y="2085869"/>
            <a:ext cx="2684400" cy="3387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spAutoFit/>
          </a:bodyPr>
          <a:lstStyle/>
          <a:p>
            <a:pPr marL="0" lvl="0" indent="0" algn="l" rtl="0">
              <a:spcBef>
                <a:spcPts val="0"/>
              </a:spcBef>
              <a:spcAft>
                <a:spcPts val="0"/>
              </a:spcAft>
              <a:buNone/>
            </a:pPr>
            <a:r>
              <a:rPr lang="en" sz="1000" b="1"/>
              <a:t>MARGINAL RISK just to our Southwest.</a:t>
            </a:r>
            <a:endParaRPr sz="1000" b="1"/>
          </a:p>
        </p:txBody>
      </p:sp>
      <p:cxnSp>
        <p:nvCxnSpPr>
          <p:cNvPr id="580" name="Google Shape;580;p41"/>
          <p:cNvCxnSpPr/>
          <p:nvPr/>
        </p:nvCxnSpPr>
        <p:spPr>
          <a:xfrm flipH="1">
            <a:off x="6616125" y="2489525"/>
            <a:ext cx="231900" cy="74760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6"/>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663" name="Google Shape;663;p46"/>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664" name="Google Shape;664;p46"/>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665" name="Google Shape;665;p4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666" name="Google Shape;666;p46"/>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667" name="Google Shape;667;p46"/>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668" name="Google Shape;668;p46"/>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669" name="Google Shape;669;p4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670" name="Google Shape;670;p46"/>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Hydrology with the Meteorology - FINAL  WFO  PRODUCTS</a:t>
            </a:r>
            <a:endParaRPr sz="1700"/>
          </a:p>
        </p:txBody>
      </p:sp>
      <p:sp>
        <p:nvSpPr>
          <p:cNvPr id="671" name="Google Shape;671;p46"/>
          <p:cNvSpPr txBox="1"/>
          <p:nvPr/>
        </p:nvSpPr>
        <p:spPr>
          <a:xfrm>
            <a:off x="464200" y="817270"/>
            <a:ext cx="821730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accent5">
                    <a:lumMod val="75000"/>
                  </a:schemeClr>
                </a:solidFill>
              </a:rPr>
              <a:t>Weather Forecast Office (WFO) Products</a:t>
            </a:r>
            <a:endParaRPr lang="en" sz="1000" b="1" dirty="0">
              <a:solidFill>
                <a:schemeClr val="accent5">
                  <a:lumMod val="75000"/>
                </a:schemeClr>
              </a:solidFill>
            </a:endParaRPr>
          </a:p>
          <a:p>
            <a:pPr marL="0" lvl="0" indent="0" algn="ctr" rtl="0">
              <a:spcBef>
                <a:spcPts val="0"/>
              </a:spcBef>
              <a:spcAft>
                <a:spcPts val="0"/>
              </a:spcAft>
              <a:buNone/>
            </a:pPr>
            <a:endParaRPr sz="1000" b="1" dirty="0">
              <a:solidFill>
                <a:schemeClr val="accent5">
                  <a:lumMod val="75000"/>
                </a:schemeClr>
              </a:solidFill>
            </a:endParaRPr>
          </a:p>
          <a:p>
            <a:pPr marL="0" lvl="0" indent="0" algn="ctr" rtl="0">
              <a:spcBef>
                <a:spcPts val="0"/>
              </a:spcBef>
              <a:spcAft>
                <a:spcPts val="0"/>
              </a:spcAft>
              <a:buNone/>
            </a:pPr>
            <a:r>
              <a:rPr lang="en" sz="2200" b="1" dirty="0">
                <a:solidFill>
                  <a:schemeClr val="tx1"/>
                </a:solidFill>
              </a:rPr>
              <a:t>Area Forecast Discussion</a:t>
            </a:r>
            <a:r>
              <a:rPr lang="en" sz="2200" b="1" dirty="0">
                <a:solidFill>
                  <a:schemeClr val="accent1">
                    <a:lumMod val="75000"/>
                  </a:schemeClr>
                </a:solidFill>
              </a:rPr>
              <a:t> (AFD)</a:t>
            </a:r>
            <a:endParaRPr sz="2200" b="1" dirty="0">
              <a:solidFill>
                <a:schemeClr val="accent1">
                  <a:lumMod val="75000"/>
                </a:schemeClr>
              </a:solidFill>
            </a:endParaRPr>
          </a:p>
        </p:txBody>
      </p:sp>
      <p:sp>
        <p:nvSpPr>
          <p:cNvPr id="672" name="Google Shape;672;p46"/>
          <p:cNvSpPr txBox="1"/>
          <p:nvPr/>
        </p:nvSpPr>
        <p:spPr>
          <a:xfrm>
            <a:off x="464200" y="2002739"/>
            <a:ext cx="8217300" cy="47702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Sections where flood-related discussion may be found:</a:t>
            </a:r>
            <a:endParaRPr sz="1900" b="1" dirty="0">
              <a:solidFill>
                <a:schemeClr val="dk1"/>
              </a:solidFill>
            </a:endParaRPr>
          </a:p>
        </p:txBody>
      </p:sp>
      <p:sp>
        <p:nvSpPr>
          <p:cNvPr id="673" name="Google Shape;673;p46"/>
          <p:cNvSpPr txBox="1"/>
          <p:nvPr/>
        </p:nvSpPr>
        <p:spPr>
          <a:xfrm>
            <a:off x="464200" y="2631075"/>
            <a:ext cx="8217300" cy="477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a:solidFill>
                  <a:schemeClr val="dk1"/>
                </a:solidFill>
              </a:rPr>
              <a:t>Near Term Discussion:Typically within the next 12 hours</a:t>
            </a:r>
            <a:endParaRPr sz="1900" b="1">
              <a:solidFill>
                <a:schemeClr val="dk1"/>
              </a:solidFill>
            </a:endParaRPr>
          </a:p>
        </p:txBody>
      </p:sp>
      <p:sp>
        <p:nvSpPr>
          <p:cNvPr id="674" name="Google Shape;674;p46"/>
          <p:cNvSpPr txBox="1"/>
          <p:nvPr/>
        </p:nvSpPr>
        <p:spPr>
          <a:xfrm>
            <a:off x="464200" y="3164475"/>
            <a:ext cx="8217300" cy="477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a:solidFill>
                  <a:schemeClr val="dk1"/>
                </a:solidFill>
              </a:rPr>
              <a:t>Short Term Discussion:Typically within the next 12-36 hours</a:t>
            </a:r>
            <a:endParaRPr sz="1900" b="1">
              <a:solidFill>
                <a:schemeClr val="dk1"/>
              </a:solidFill>
            </a:endParaRPr>
          </a:p>
        </p:txBody>
      </p:sp>
      <p:sp>
        <p:nvSpPr>
          <p:cNvPr id="675" name="Google Shape;675;p46"/>
          <p:cNvSpPr txBox="1"/>
          <p:nvPr/>
        </p:nvSpPr>
        <p:spPr>
          <a:xfrm>
            <a:off x="464200" y="3697875"/>
            <a:ext cx="8217300" cy="769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a:solidFill>
                  <a:schemeClr val="dk1"/>
                </a:solidFill>
              </a:rPr>
              <a:t>Hydrology Section: Consider this “insider” information, essentially our thought process going into the official forecast.</a:t>
            </a:r>
            <a:endParaRPr sz="19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7"/>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681" name="Google Shape;681;p47"/>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682" name="Google Shape;682;p47"/>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683" name="Google Shape;683;p4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684" name="Google Shape;684;p47"/>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685" name="Google Shape;685;p47"/>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686" name="Google Shape;686;p47"/>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687" name="Google Shape;687;p4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688" name="Google Shape;688;p47"/>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Hydrology with the Meteorology - FINAL  WFO  PRODUCTS</a:t>
            </a:r>
            <a:endParaRPr sz="1700"/>
          </a:p>
        </p:txBody>
      </p:sp>
      <p:sp>
        <p:nvSpPr>
          <p:cNvPr id="689" name="Google Shape;689;p47"/>
          <p:cNvSpPr txBox="1"/>
          <p:nvPr/>
        </p:nvSpPr>
        <p:spPr>
          <a:xfrm>
            <a:off x="464200" y="726075"/>
            <a:ext cx="8217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Example of AFD WFO Components - </a:t>
            </a:r>
            <a:r>
              <a:rPr lang="en" sz="1600" b="1" i="1">
                <a:solidFill>
                  <a:schemeClr val="dk1"/>
                </a:solidFill>
              </a:rPr>
              <a:t>Example(s) here from Tropical Storm Ida </a:t>
            </a:r>
            <a:endParaRPr sz="1600" b="1" i="1">
              <a:solidFill>
                <a:schemeClr val="dk1"/>
              </a:solidFill>
            </a:endParaRPr>
          </a:p>
        </p:txBody>
      </p:sp>
      <p:pic>
        <p:nvPicPr>
          <p:cNvPr id="690" name="Google Shape;690;p47"/>
          <p:cNvPicPr preferRelativeResize="0"/>
          <p:nvPr/>
        </p:nvPicPr>
        <p:blipFill>
          <a:blip r:embed="rId5">
            <a:alphaModFix/>
          </a:blip>
          <a:stretch>
            <a:fillRect/>
          </a:stretch>
        </p:blipFill>
        <p:spPr>
          <a:xfrm>
            <a:off x="117428" y="1511775"/>
            <a:ext cx="3911660" cy="2535212"/>
          </a:xfrm>
          <a:prstGeom prst="rect">
            <a:avLst/>
          </a:prstGeom>
          <a:noFill/>
          <a:ln w="19050" cap="flat" cmpd="sng">
            <a:solidFill>
              <a:schemeClr val="dk1"/>
            </a:solidFill>
            <a:prstDash val="solid"/>
            <a:round/>
            <a:headEnd type="none" w="sm" len="sm"/>
            <a:tailEnd type="none" w="sm" len="sm"/>
          </a:ln>
        </p:spPr>
      </p:pic>
      <p:pic>
        <p:nvPicPr>
          <p:cNvPr id="691" name="Google Shape;691;p47"/>
          <p:cNvPicPr preferRelativeResize="0"/>
          <p:nvPr/>
        </p:nvPicPr>
        <p:blipFill>
          <a:blip r:embed="rId6">
            <a:alphaModFix/>
          </a:blip>
          <a:stretch>
            <a:fillRect/>
          </a:stretch>
        </p:blipFill>
        <p:spPr>
          <a:xfrm>
            <a:off x="4312441" y="1756039"/>
            <a:ext cx="4724400" cy="1676400"/>
          </a:xfrm>
          <a:prstGeom prst="rect">
            <a:avLst/>
          </a:prstGeom>
          <a:noFill/>
          <a:ln w="19050" cap="flat" cmpd="sng">
            <a:solidFill>
              <a:schemeClr val="dk2"/>
            </a:solidFill>
            <a:prstDash val="solid"/>
            <a:round/>
            <a:headEnd type="none" w="sm" len="sm"/>
            <a:tailEnd type="none" w="sm" len="sm"/>
          </a:ln>
        </p:spPr>
      </p:pic>
      <p:sp>
        <p:nvSpPr>
          <p:cNvPr id="692" name="Google Shape;692;p47"/>
          <p:cNvSpPr txBox="1"/>
          <p:nvPr/>
        </p:nvSpPr>
        <p:spPr>
          <a:xfrm>
            <a:off x="1020761" y="1178425"/>
            <a:ext cx="222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NEAR TERM SECTION</a:t>
            </a:r>
            <a:endParaRPr dirty="0"/>
          </a:p>
        </p:txBody>
      </p:sp>
      <p:sp>
        <p:nvSpPr>
          <p:cNvPr id="693" name="Google Shape;693;p47"/>
          <p:cNvSpPr txBox="1"/>
          <p:nvPr/>
        </p:nvSpPr>
        <p:spPr>
          <a:xfrm>
            <a:off x="5495319" y="1400803"/>
            <a:ext cx="22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SHORT TERM SECTION</a:t>
            </a:r>
            <a:endParaRPr dirty="0"/>
          </a:p>
        </p:txBody>
      </p:sp>
      <p:sp>
        <p:nvSpPr>
          <p:cNvPr id="19" name="Google Shape;713;p48"/>
          <p:cNvSpPr/>
          <p:nvPr/>
        </p:nvSpPr>
        <p:spPr>
          <a:xfrm>
            <a:off x="438987" y="2135129"/>
            <a:ext cx="2147777" cy="138227"/>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20" name="Google Shape;713;p48"/>
          <p:cNvSpPr/>
          <p:nvPr/>
        </p:nvSpPr>
        <p:spPr>
          <a:xfrm>
            <a:off x="140162" y="2404425"/>
            <a:ext cx="2281985" cy="171053"/>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7"/>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681" name="Google Shape;681;p47"/>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1E4E79"/>
              </a:solidFill>
              <a:effectLst/>
              <a:uLnTx/>
              <a:uFillTx/>
              <a:latin typeface="Nunito"/>
              <a:ea typeface="Nunito"/>
              <a:cs typeface="Nunito"/>
              <a:sym typeface="Nunito"/>
            </a:endParaRPr>
          </a:p>
        </p:txBody>
      </p:sp>
      <p:sp>
        <p:nvSpPr>
          <p:cNvPr id="682" name="Google Shape;682;p47"/>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pic>
        <p:nvPicPr>
          <p:cNvPr id="683" name="Google Shape;683;p4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684" name="Google Shape;684;p47"/>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National Weather Service</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WFO New York, NY</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p:txBody>
      </p:sp>
      <p:sp>
        <p:nvSpPr>
          <p:cNvPr id="685" name="Google Shape;685;p47"/>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686" name="Google Shape;686;p47"/>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a:ln>
                  <a:noFill/>
                </a:ln>
                <a:solidFill>
                  <a:srgbClr val="FFFFFF"/>
                </a:solidFill>
                <a:effectLst/>
                <a:uLnTx/>
                <a:uFillTx/>
                <a:latin typeface="Helvetica Neue"/>
                <a:ea typeface="Helvetica Neue"/>
                <a:cs typeface="Helvetica Neue"/>
                <a:sym typeface="Helvetica Neue"/>
              </a:rPr>
              <a:t>River and Stream Flooding</a:t>
            </a:r>
            <a:endParaRPr kumimoji="0" sz="3000" b="1"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pic>
        <p:nvPicPr>
          <p:cNvPr id="687" name="Google Shape;687;p4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688" name="Google Shape;688;p47"/>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000000"/>
                </a:solidFill>
                <a:effectLst/>
                <a:uLnTx/>
                <a:uFillTx/>
                <a:latin typeface="Georgia"/>
                <a:ea typeface="Georgia"/>
                <a:cs typeface="Georgia"/>
                <a:sym typeface="Georgia"/>
              </a:rPr>
              <a:t>Evaluating the Hydrology with the Meteorology - FINAL  WFO  PRODUCTS</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47"/>
          <p:cNvSpPr txBox="1"/>
          <p:nvPr/>
        </p:nvSpPr>
        <p:spPr>
          <a:xfrm>
            <a:off x="464200" y="726075"/>
            <a:ext cx="8217300" cy="431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000000"/>
                </a:solidFill>
                <a:effectLst/>
                <a:uLnTx/>
                <a:uFillTx/>
                <a:latin typeface="Arial"/>
                <a:cs typeface="Arial"/>
                <a:sym typeface="Arial"/>
              </a:rPr>
              <a:t>Example of AFD WFO Components - </a:t>
            </a:r>
            <a:r>
              <a:rPr kumimoji="0" lang="en" sz="1600" b="1" i="1" u="none" strike="noStrike" kern="0" cap="none" spc="0" normalizeH="0" baseline="0" noProof="0">
                <a:ln>
                  <a:noFill/>
                </a:ln>
                <a:solidFill>
                  <a:srgbClr val="000000"/>
                </a:solidFill>
                <a:effectLst/>
                <a:uLnTx/>
                <a:uFillTx/>
                <a:latin typeface="Arial"/>
                <a:cs typeface="Arial"/>
                <a:sym typeface="Arial"/>
              </a:rPr>
              <a:t>Example(s) here from Tropical Storm Ida </a:t>
            </a:r>
            <a:endParaRPr kumimoji="0" sz="1600" b="1" i="1" u="none" strike="noStrike" kern="0" cap="none" spc="0" normalizeH="0" baseline="0" noProof="0">
              <a:ln>
                <a:noFill/>
              </a:ln>
              <a:solidFill>
                <a:srgbClr val="000000"/>
              </a:solidFill>
              <a:effectLst/>
              <a:uLnTx/>
              <a:uFillTx/>
              <a:latin typeface="Arial"/>
              <a:cs typeface="Arial"/>
              <a:sym typeface="Arial"/>
            </a:endParaRPr>
          </a:p>
        </p:txBody>
      </p:sp>
      <p:grpSp>
        <p:nvGrpSpPr>
          <p:cNvPr id="694" name="Google Shape;694;p47"/>
          <p:cNvGrpSpPr/>
          <p:nvPr/>
        </p:nvGrpSpPr>
        <p:grpSpPr>
          <a:xfrm>
            <a:off x="908257" y="1065146"/>
            <a:ext cx="4432700" cy="3515200"/>
            <a:chOff x="2336925" y="1178425"/>
            <a:chExt cx="4432700" cy="3515200"/>
          </a:xfrm>
        </p:grpSpPr>
        <p:pic>
          <p:nvPicPr>
            <p:cNvPr id="695" name="Google Shape;695;p47"/>
            <p:cNvPicPr preferRelativeResize="0"/>
            <p:nvPr/>
          </p:nvPicPr>
          <p:blipFill>
            <a:blip r:embed="rId5">
              <a:alphaModFix/>
            </a:blip>
            <a:stretch>
              <a:fillRect/>
            </a:stretch>
          </p:blipFill>
          <p:spPr>
            <a:xfrm>
              <a:off x="2336925" y="1236375"/>
              <a:ext cx="4368224" cy="3457250"/>
            </a:xfrm>
            <a:prstGeom prst="rect">
              <a:avLst/>
            </a:prstGeom>
            <a:noFill/>
            <a:ln w="19050" cap="flat" cmpd="sng">
              <a:solidFill>
                <a:schemeClr val="dk2"/>
              </a:solidFill>
              <a:prstDash val="solid"/>
              <a:round/>
              <a:headEnd type="none" w="sm" len="sm"/>
              <a:tailEnd type="none" w="sm" len="sm"/>
            </a:ln>
          </p:spPr>
        </p:pic>
        <p:sp>
          <p:nvSpPr>
            <p:cNvPr id="696" name="Google Shape;696;p47"/>
            <p:cNvSpPr txBox="1"/>
            <p:nvPr/>
          </p:nvSpPr>
          <p:spPr>
            <a:xfrm>
              <a:off x="4494725" y="1178425"/>
              <a:ext cx="22749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1" u="none" strike="noStrike" kern="0" cap="none" spc="0" normalizeH="0" baseline="0" noProof="0">
                  <a:ln>
                    <a:noFill/>
                  </a:ln>
                  <a:solidFill>
                    <a:srgbClr val="000000"/>
                  </a:solidFill>
                  <a:effectLst/>
                  <a:uLnTx/>
                  <a:uFillTx/>
                  <a:latin typeface="Arial"/>
                  <a:cs typeface="Arial"/>
                  <a:sym typeface="Arial"/>
                </a:rPr>
                <a:t>HYDROLOGY SECTION</a:t>
              </a:r>
              <a:endParaRPr kumimoji="0" sz="1400" b="0" i="1"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713;p48"/>
          <p:cNvSpPr/>
          <p:nvPr/>
        </p:nvSpPr>
        <p:spPr>
          <a:xfrm>
            <a:off x="908257" y="1765092"/>
            <a:ext cx="4053487" cy="112902"/>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20" name="Google Shape;713;p48"/>
          <p:cNvSpPr/>
          <p:nvPr/>
        </p:nvSpPr>
        <p:spPr>
          <a:xfrm>
            <a:off x="908259" y="2503356"/>
            <a:ext cx="3547568" cy="164893"/>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2" name="Google Shape;713;p48">
            <a:extLst>
              <a:ext uri="{FF2B5EF4-FFF2-40B4-BE49-F238E27FC236}">
                <a16:creationId xmlns:a16="http://schemas.microsoft.com/office/drawing/2014/main" id="{04797C11-1F33-0F3B-27F9-8316AE57985B}"/>
              </a:ext>
            </a:extLst>
          </p:cNvPr>
          <p:cNvSpPr/>
          <p:nvPr/>
        </p:nvSpPr>
        <p:spPr>
          <a:xfrm>
            <a:off x="907006" y="2826585"/>
            <a:ext cx="4189649" cy="1193819"/>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3" name="Google Shape;403;p31">
            <a:extLst>
              <a:ext uri="{FF2B5EF4-FFF2-40B4-BE49-F238E27FC236}">
                <a16:creationId xmlns:a16="http://schemas.microsoft.com/office/drawing/2014/main" id="{5D57257D-60C8-40D7-ECEE-9391FDABFF58}"/>
              </a:ext>
            </a:extLst>
          </p:cNvPr>
          <p:cNvSpPr txBox="1"/>
          <p:nvPr/>
        </p:nvSpPr>
        <p:spPr>
          <a:xfrm>
            <a:off x="5540712" y="1874217"/>
            <a:ext cx="3453386" cy="180046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285750" lvl="0" indent="-285750" rtl="0">
              <a:spcBef>
                <a:spcPts val="0"/>
              </a:spcBef>
              <a:spcAft>
                <a:spcPts val="0"/>
              </a:spcAft>
              <a:buFont typeface="Arial" panose="020B0604020202020204" pitchFamily="34" charset="0"/>
              <a:buChar char="•"/>
            </a:pPr>
            <a:r>
              <a:rPr lang="en-US" sz="1500" b="1" dirty="0">
                <a:solidFill>
                  <a:schemeClr val="dk1"/>
                </a:solidFill>
              </a:rPr>
              <a:t>Rain amounts</a:t>
            </a:r>
          </a:p>
          <a:p>
            <a:pPr marL="285750" lvl="0" indent="-285750" rtl="0">
              <a:spcBef>
                <a:spcPts val="0"/>
              </a:spcBef>
              <a:spcAft>
                <a:spcPts val="0"/>
              </a:spcAft>
              <a:buFont typeface="Arial" panose="020B0604020202020204" pitchFamily="34" charset="0"/>
              <a:buChar char="•"/>
            </a:pPr>
            <a:endParaRPr lang="en-US" sz="1500" b="1" dirty="0">
              <a:solidFill>
                <a:schemeClr val="dk1"/>
              </a:solidFill>
            </a:endParaRPr>
          </a:p>
          <a:p>
            <a:pPr marL="285750" lvl="0" indent="-285750" rtl="0">
              <a:spcBef>
                <a:spcPts val="0"/>
              </a:spcBef>
              <a:spcAft>
                <a:spcPts val="0"/>
              </a:spcAft>
              <a:buFont typeface="Arial" panose="020B0604020202020204" pitchFamily="34" charset="0"/>
              <a:buChar char="•"/>
            </a:pPr>
            <a:r>
              <a:rPr lang="en-US" sz="1500" b="1" dirty="0">
                <a:solidFill>
                  <a:schemeClr val="dk1"/>
                </a:solidFill>
              </a:rPr>
              <a:t>Timing &amp; location of heaviest rainfall</a:t>
            </a:r>
          </a:p>
          <a:p>
            <a:pPr marL="285750" lvl="0" indent="-285750" rtl="0">
              <a:spcBef>
                <a:spcPts val="0"/>
              </a:spcBef>
              <a:spcAft>
                <a:spcPts val="0"/>
              </a:spcAft>
              <a:buFont typeface="Arial" panose="020B0604020202020204" pitchFamily="34" charset="0"/>
              <a:buChar char="•"/>
            </a:pPr>
            <a:endParaRPr lang="en-US" sz="1500" b="1" dirty="0">
              <a:solidFill>
                <a:schemeClr val="dk1"/>
              </a:solidFill>
            </a:endParaRPr>
          </a:p>
          <a:p>
            <a:pPr marL="285750" lvl="0" indent="-285750" rtl="0">
              <a:spcBef>
                <a:spcPts val="0"/>
              </a:spcBef>
              <a:spcAft>
                <a:spcPts val="0"/>
              </a:spcAft>
              <a:buFont typeface="Arial" panose="020B0604020202020204" pitchFamily="34" charset="0"/>
              <a:buChar char="•"/>
            </a:pPr>
            <a:r>
              <a:rPr lang="en-US" sz="1500" b="1" dirty="0">
                <a:solidFill>
                  <a:schemeClr val="dk1"/>
                </a:solidFill>
              </a:rPr>
              <a:t>Anticipated flooding magnitude &amp; its associated impacts</a:t>
            </a:r>
            <a:endParaRPr b="1" dirty="0">
              <a:solidFill>
                <a:schemeClr val="dk1"/>
              </a:solidFill>
            </a:endParaRPr>
          </a:p>
        </p:txBody>
      </p:sp>
    </p:spTree>
    <p:extLst>
      <p:ext uri="{BB962C8B-B14F-4D97-AF65-F5344CB8AC3E}">
        <p14:creationId xmlns:p14="http://schemas.microsoft.com/office/powerpoint/2010/main" val="194158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86" name="Google Shape;86;p15"/>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87" name="Google Shape;87;p15"/>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88" name="Google Shape;88;p15"/>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89" name="Google Shape;89;p15"/>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90" name="Google Shape;90;p15"/>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91" name="Google Shape;91;p15"/>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92" name="Google Shape;92;p15"/>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93" name="Google Shape;93;p15"/>
          <p:cNvSpPr txBox="1"/>
          <p:nvPr/>
        </p:nvSpPr>
        <p:spPr>
          <a:xfrm>
            <a:off x="777250" y="356125"/>
            <a:ext cx="8395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Georgia"/>
                <a:ea typeface="Georgia"/>
                <a:cs typeface="Georgia"/>
                <a:sym typeface="Georgia"/>
              </a:rPr>
              <a:t>What You Should Know</a:t>
            </a:r>
            <a:endParaRPr sz="1900"/>
          </a:p>
        </p:txBody>
      </p:sp>
      <p:sp>
        <p:nvSpPr>
          <p:cNvPr id="94" name="Google Shape;94;p15"/>
          <p:cNvSpPr txBox="1"/>
          <p:nvPr/>
        </p:nvSpPr>
        <p:spPr>
          <a:xfrm>
            <a:off x="464200" y="837175"/>
            <a:ext cx="8217300" cy="4770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How to access river related </a:t>
            </a:r>
            <a:r>
              <a:rPr lang="en" sz="1900" b="1" dirty="0">
                <a:solidFill>
                  <a:schemeClr val="accent1">
                    <a:lumMod val="75000"/>
                  </a:schemeClr>
                </a:solidFill>
              </a:rPr>
              <a:t>hydrological</a:t>
            </a:r>
            <a:r>
              <a:rPr lang="en" sz="1900" b="1" dirty="0">
                <a:solidFill>
                  <a:schemeClr val="dk1"/>
                </a:solidFill>
              </a:rPr>
              <a:t> information</a:t>
            </a:r>
            <a:endParaRPr sz="1900" b="1" dirty="0">
              <a:solidFill>
                <a:schemeClr val="dk1"/>
              </a:solidFill>
            </a:endParaRPr>
          </a:p>
        </p:txBody>
      </p:sp>
      <p:sp>
        <p:nvSpPr>
          <p:cNvPr id="95" name="Google Shape;95;p15"/>
          <p:cNvSpPr txBox="1"/>
          <p:nvPr/>
        </p:nvSpPr>
        <p:spPr>
          <a:xfrm>
            <a:off x="464200" y="1669555"/>
            <a:ext cx="8217300" cy="4770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How to access river related </a:t>
            </a:r>
            <a:r>
              <a:rPr lang="en" sz="1900" b="1" dirty="0">
                <a:solidFill>
                  <a:schemeClr val="accent1">
                    <a:lumMod val="75000"/>
                  </a:schemeClr>
                </a:solidFill>
              </a:rPr>
              <a:t>meteorological</a:t>
            </a:r>
            <a:r>
              <a:rPr lang="en" sz="1900" b="1" dirty="0">
                <a:solidFill>
                  <a:schemeClr val="dk1"/>
                </a:solidFill>
              </a:rPr>
              <a:t> information</a:t>
            </a:r>
            <a:endParaRPr sz="1900" b="1" dirty="0">
              <a:solidFill>
                <a:schemeClr val="dk1"/>
              </a:solidFill>
            </a:endParaRPr>
          </a:p>
        </p:txBody>
      </p:sp>
      <p:sp>
        <p:nvSpPr>
          <p:cNvPr id="96" name="Google Shape;96;p15"/>
          <p:cNvSpPr txBox="1"/>
          <p:nvPr/>
        </p:nvSpPr>
        <p:spPr>
          <a:xfrm>
            <a:off x="464200" y="2669465"/>
            <a:ext cx="8217300" cy="1061799"/>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How we develop &amp; commmunicate a </a:t>
            </a:r>
            <a:r>
              <a:rPr lang="en" sz="1900" b="1" dirty="0">
                <a:solidFill>
                  <a:schemeClr val="accent1">
                    <a:lumMod val="75000"/>
                  </a:schemeClr>
                </a:solidFill>
              </a:rPr>
              <a:t>qualitative</a:t>
            </a:r>
            <a:r>
              <a:rPr lang="en" sz="1900" b="1" dirty="0">
                <a:solidFill>
                  <a:schemeClr val="dk1"/>
                </a:solidFill>
              </a:rPr>
              <a:t> risk evaluation in the medium &amp; longer term, and a </a:t>
            </a:r>
            <a:r>
              <a:rPr lang="en-US" sz="1900" b="1" dirty="0">
                <a:solidFill>
                  <a:schemeClr val="accent1">
                    <a:lumMod val="75000"/>
                  </a:schemeClr>
                </a:solidFill>
              </a:rPr>
              <a:t>quantitative</a:t>
            </a:r>
            <a:r>
              <a:rPr lang="en-US" sz="1900" b="1" dirty="0">
                <a:solidFill>
                  <a:schemeClr val="dk1"/>
                </a:solidFill>
              </a:rPr>
              <a:t> risk evaluation in the short &amp; near term</a:t>
            </a:r>
            <a:endParaRPr sz="1900" b="1" dirty="0">
              <a:solidFill>
                <a:schemeClr val="dk1"/>
              </a:solidFill>
            </a:endParaRPr>
          </a:p>
        </p:txBody>
      </p:sp>
      <p:sp>
        <p:nvSpPr>
          <p:cNvPr id="97" name="Google Shape;97;p15"/>
          <p:cNvSpPr txBox="1"/>
          <p:nvPr/>
        </p:nvSpPr>
        <p:spPr>
          <a:xfrm>
            <a:off x="464200" y="4099235"/>
            <a:ext cx="8217300" cy="4770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How to access the official NWS river flood forecast(s) and information</a:t>
            </a:r>
            <a:endParaRPr sz="1900" b="1" dirty="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48"/>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702" name="Google Shape;702;p48"/>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703" name="Google Shape;703;p48"/>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704" name="Google Shape;704;p48"/>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705" name="Google Shape;705;p48"/>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06" name="Google Shape;706;p48"/>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707" name="Google Shape;707;p48"/>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708" name="Google Shape;708;p48"/>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709" name="Google Shape;709;p48"/>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Hydrology with the Meteorology - FINAL  WFO  PRODUCTS</a:t>
            </a:r>
            <a:endParaRPr sz="1700"/>
          </a:p>
        </p:txBody>
      </p:sp>
      <p:sp>
        <p:nvSpPr>
          <p:cNvPr id="710" name="Google Shape;710;p48"/>
          <p:cNvSpPr txBox="1"/>
          <p:nvPr/>
        </p:nvSpPr>
        <p:spPr>
          <a:xfrm>
            <a:off x="464200" y="726075"/>
            <a:ext cx="8217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dk1"/>
                </a:solidFill>
              </a:rPr>
              <a:t>Example of Briefing - </a:t>
            </a:r>
            <a:r>
              <a:rPr lang="en" sz="1500" b="1" i="1">
                <a:solidFill>
                  <a:schemeClr val="dk1"/>
                </a:solidFill>
              </a:rPr>
              <a:t>Example(s) here from Tropical Storm Ida </a:t>
            </a:r>
            <a:endParaRPr sz="1500" b="1" i="1">
              <a:solidFill>
                <a:schemeClr val="dk1"/>
              </a:solidFill>
            </a:endParaRPr>
          </a:p>
        </p:txBody>
      </p:sp>
      <p:pic>
        <p:nvPicPr>
          <p:cNvPr id="711" name="Google Shape;711;p48"/>
          <p:cNvPicPr preferRelativeResize="0"/>
          <p:nvPr/>
        </p:nvPicPr>
        <p:blipFill>
          <a:blip r:embed="rId5">
            <a:alphaModFix/>
          </a:blip>
          <a:stretch>
            <a:fillRect/>
          </a:stretch>
        </p:blipFill>
        <p:spPr>
          <a:xfrm>
            <a:off x="1524000" y="1131375"/>
            <a:ext cx="6399771" cy="3610350"/>
          </a:xfrm>
          <a:prstGeom prst="rect">
            <a:avLst/>
          </a:prstGeom>
          <a:noFill/>
          <a:ln>
            <a:noFill/>
          </a:ln>
        </p:spPr>
      </p:pic>
      <p:grpSp>
        <p:nvGrpSpPr>
          <p:cNvPr id="712" name="Google Shape;712;p48"/>
          <p:cNvGrpSpPr/>
          <p:nvPr/>
        </p:nvGrpSpPr>
        <p:grpSpPr>
          <a:xfrm>
            <a:off x="4492830" y="1696330"/>
            <a:ext cx="3391500" cy="2220350"/>
            <a:chOff x="3502230" y="1703950"/>
            <a:chExt cx="3391500" cy="2220350"/>
          </a:xfrm>
        </p:grpSpPr>
        <p:sp>
          <p:nvSpPr>
            <p:cNvPr id="713" name="Google Shape;713;p48"/>
            <p:cNvSpPr/>
            <p:nvPr/>
          </p:nvSpPr>
          <p:spPr>
            <a:xfrm>
              <a:off x="3502230" y="3558894"/>
              <a:ext cx="3391500" cy="365406"/>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714" name="Google Shape;714;p48"/>
            <p:cNvSpPr/>
            <p:nvPr/>
          </p:nvSpPr>
          <p:spPr>
            <a:xfrm>
              <a:off x="3502230" y="1703950"/>
              <a:ext cx="3391500" cy="488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 calcmode="lin" valueType="num">
                                      <p:cBhvr additive="base">
                                        <p:cTn id="7" dur="1000"/>
                                        <p:tgtEl>
                                          <p:spTgt spid="7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49"/>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720" name="Google Shape;720;p49"/>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721" name="Google Shape;721;p49"/>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722" name="Google Shape;722;p49"/>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723" name="Google Shape;723;p49"/>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24" name="Google Shape;724;p49"/>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725" name="Google Shape;725;p49"/>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726" name="Google Shape;726;p49"/>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727" name="Google Shape;727;p49"/>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the Hydrology with the Meteorology - FINAL  WFO  PRODUCTS</a:t>
            </a:r>
            <a:endParaRPr sz="1700"/>
          </a:p>
        </p:txBody>
      </p:sp>
      <p:sp>
        <p:nvSpPr>
          <p:cNvPr id="728" name="Google Shape;728;p49"/>
          <p:cNvSpPr txBox="1"/>
          <p:nvPr/>
        </p:nvSpPr>
        <p:spPr>
          <a:xfrm>
            <a:off x="464200" y="726075"/>
            <a:ext cx="8217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dk1"/>
                </a:solidFill>
              </a:rPr>
              <a:t>Example of Briefing cont. - </a:t>
            </a:r>
            <a:r>
              <a:rPr lang="en" sz="1500" b="1" i="1">
                <a:solidFill>
                  <a:schemeClr val="dk1"/>
                </a:solidFill>
              </a:rPr>
              <a:t>Example(s) here from Tropical Storm Ida </a:t>
            </a:r>
            <a:endParaRPr sz="1500" b="1" i="1">
              <a:solidFill>
                <a:schemeClr val="dk1"/>
              </a:solidFill>
            </a:endParaRPr>
          </a:p>
        </p:txBody>
      </p:sp>
      <p:pic>
        <p:nvPicPr>
          <p:cNvPr id="729" name="Google Shape;729;p49"/>
          <p:cNvPicPr preferRelativeResize="0"/>
          <p:nvPr/>
        </p:nvPicPr>
        <p:blipFill>
          <a:blip r:embed="rId5">
            <a:alphaModFix/>
          </a:blip>
          <a:stretch>
            <a:fillRect/>
          </a:stretch>
        </p:blipFill>
        <p:spPr>
          <a:xfrm>
            <a:off x="1462525" y="1244975"/>
            <a:ext cx="6118798" cy="3417075"/>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0"/>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735" name="Google Shape;735;p50"/>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736" name="Google Shape;736;p50"/>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737" name="Google Shape;737;p5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738" name="Google Shape;738;p50"/>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39" name="Google Shape;739;p50"/>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740" name="Google Shape;740;p50"/>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741" name="Google Shape;741;p5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742" name="Google Shape;742;p50"/>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Georgia"/>
                <a:ea typeface="Georgia"/>
                <a:cs typeface="Georgia"/>
                <a:sym typeface="Georgia"/>
              </a:rPr>
              <a:t>Evaluating the Hydrology with the Meteorology - FINAL  WFO  PRODUCTS</a:t>
            </a:r>
            <a:endParaRPr sz="1700" dirty="0"/>
          </a:p>
        </p:txBody>
      </p:sp>
      <p:sp>
        <p:nvSpPr>
          <p:cNvPr id="743" name="Google Shape;743;p50"/>
          <p:cNvSpPr txBox="1"/>
          <p:nvPr/>
        </p:nvSpPr>
        <p:spPr>
          <a:xfrm>
            <a:off x="464200" y="649875"/>
            <a:ext cx="8217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dirty="0">
                <a:solidFill>
                  <a:schemeClr val="dk1"/>
                </a:solidFill>
              </a:rPr>
              <a:t>Example of </a:t>
            </a:r>
            <a:r>
              <a:rPr lang="en" sz="1300" b="1" dirty="0">
                <a:solidFill>
                  <a:srgbClr val="FF0000"/>
                </a:solidFill>
              </a:rPr>
              <a:t>River Flood WARNING</a:t>
            </a:r>
            <a:r>
              <a:rPr lang="en" sz="1300" b="1" dirty="0">
                <a:solidFill>
                  <a:schemeClr val="dk1"/>
                </a:solidFill>
              </a:rPr>
              <a:t> - </a:t>
            </a:r>
            <a:r>
              <a:rPr lang="en" sz="1100" b="1" i="1" dirty="0">
                <a:solidFill>
                  <a:schemeClr val="dk1"/>
                </a:solidFill>
              </a:rPr>
              <a:t>Example(s) here from Tropical Storm Ida </a:t>
            </a:r>
            <a:endParaRPr sz="1100" b="1" i="1" dirty="0">
              <a:solidFill>
                <a:schemeClr val="dk1"/>
              </a:solidFill>
            </a:endParaRPr>
          </a:p>
        </p:txBody>
      </p:sp>
      <p:pic>
        <p:nvPicPr>
          <p:cNvPr id="744" name="Google Shape;744;p50"/>
          <p:cNvPicPr preferRelativeResize="0"/>
          <p:nvPr/>
        </p:nvPicPr>
        <p:blipFill>
          <a:blip r:embed="rId5">
            <a:alphaModFix/>
          </a:blip>
          <a:stretch>
            <a:fillRect/>
          </a:stretch>
        </p:blipFill>
        <p:spPr>
          <a:xfrm>
            <a:off x="533400" y="972025"/>
            <a:ext cx="3228641" cy="3733125"/>
          </a:xfrm>
          <a:prstGeom prst="rect">
            <a:avLst/>
          </a:prstGeom>
          <a:noFill/>
          <a:ln w="9525" cap="flat" cmpd="sng">
            <a:solidFill>
              <a:schemeClr val="dk1"/>
            </a:solidFill>
            <a:prstDash val="solid"/>
            <a:round/>
            <a:headEnd type="none" w="sm" len="sm"/>
            <a:tailEnd type="none" w="sm" len="sm"/>
          </a:ln>
        </p:spPr>
      </p:pic>
      <p:pic>
        <p:nvPicPr>
          <p:cNvPr id="745" name="Google Shape;745;p50"/>
          <p:cNvPicPr preferRelativeResize="0"/>
          <p:nvPr/>
        </p:nvPicPr>
        <p:blipFill>
          <a:blip r:embed="rId6">
            <a:alphaModFix/>
          </a:blip>
          <a:stretch>
            <a:fillRect/>
          </a:stretch>
        </p:blipFill>
        <p:spPr>
          <a:xfrm>
            <a:off x="5351875" y="956315"/>
            <a:ext cx="3282575" cy="3733125"/>
          </a:xfrm>
          <a:prstGeom prst="rect">
            <a:avLst/>
          </a:prstGeom>
          <a:noFill/>
          <a:ln w="9525" cap="flat" cmpd="sng">
            <a:solidFill>
              <a:schemeClr val="dk1"/>
            </a:solidFill>
            <a:prstDash val="solid"/>
            <a:round/>
            <a:headEnd type="none" w="sm" len="sm"/>
            <a:tailEnd type="none" w="sm" len="sm"/>
          </a:ln>
        </p:spPr>
      </p:pic>
      <p:sp>
        <p:nvSpPr>
          <p:cNvPr id="746" name="Google Shape;746;p50"/>
          <p:cNvSpPr/>
          <p:nvPr/>
        </p:nvSpPr>
        <p:spPr>
          <a:xfrm>
            <a:off x="544255" y="2678872"/>
            <a:ext cx="1763009" cy="202551"/>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46;p50"/>
          <p:cNvSpPr/>
          <p:nvPr/>
        </p:nvSpPr>
        <p:spPr>
          <a:xfrm>
            <a:off x="5357142" y="2169459"/>
            <a:ext cx="3277308" cy="1192306"/>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additive="base">
                                        <p:cTn id="7" dur="1000"/>
                                        <p:tgtEl>
                                          <p:spTgt spid="74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p:tgtEl>
                                          <p:spTgt spid="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3"/>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234" name="Google Shape;234;p23"/>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1E4E79"/>
              </a:solidFill>
              <a:effectLst/>
              <a:uLnTx/>
              <a:uFillTx/>
              <a:latin typeface="Nunito"/>
              <a:ea typeface="Nunito"/>
              <a:cs typeface="Nunito"/>
              <a:sym typeface="Nunito"/>
            </a:endParaRPr>
          </a:p>
        </p:txBody>
      </p:sp>
      <p:sp>
        <p:nvSpPr>
          <p:cNvPr id="235" name="Google Shape;235;p23"/>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pic>
        <p:nvPicPr>
          <p:cNvPr id="236" name="Google Shape;236;p2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37" name="Google Shape;237;p23"/>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National Weather Service</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WFO New York, NY</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p:txBody>
      </p:sp>
      <p:sp>
        <p:nvSpPr>
          <p:cNvPr id="238" name="Google Shape;238;p23"/>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239" name="Google Shape;239;p23"/>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River and Stream Flooding</a:t>
            </a:r>
            <a:endParaRPr kumimoji="0" sz="30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pic>
        <p:nvPicPr>
          <p:cNvPr id="240" name="Google Shape;240;p2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41" name="Google Shape;241;p23"/>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lvl="0"/>
            <a:r>
              <a:rPr lang="en" b="1" dirty="0">
                <a:latin typeface="Georgia"/>
                <a:ea typeface="Georgia"/>
                <a:cs typeface="Georgia"/>
                <a:sym typeface="Georgia"/>
              </a:rPr>
              <a:t>Evaluating the Hydrology with the Meteorology - FINAL  WFO  PRODUCTS</a:t>
            </a:r>
            <a:endParaRPr kumimoji="0" sz="1700" b="0" i="0" u="none" strike="noStrike" kern="0" cap="none" spc="0" normalizeH="0" baseline="0" noProof="0" dirty="0">
              <a:ln>
                <a:noFill/>
              </a:ln>
              <a:solidFill>
                <a:srgbClr val="000000"/>
              </a:solidFill>
              <a:effectLst/>
              <a:uLnTx/>
              <a:uFillTx/>
              <a:latin typeface="Arial"/>
              <a:cs typeface="Arial"/>
              <a:sym typeface="Arial"/>
            </a:endParaRPr>
          </a:p>
        </p:txBody>
      </p:sp>
      <p:sp>
        <p:nvSpPr>
          <p:cNvPr id="242" name="Google Shape;242;p23"/>
          <p:cNvSpPr txBox="1"/>
          <p:nvPr/>
        </p:nvSpPr>
        <p:spPr>
          <a:xfrm>
            <a:off x="5549600" y="604425"/>
            <a:ext cx="2565700" cy="4617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dirty="0">
                <a:ln>
                  <a:noFill/>
                </a:ln>
                <a:solidFill>
                  <a:srgbClr val="0097A7"/>
                </a:solidFill>
                <a:effectLst/>
                <a:uLnTx/>
                <a:uFillTx/>
                <a:latin typeface="Arial"/>
                <a:cs typeface="Arial"/>
                <a:sym typeface="Arial"/>
                <a:hlinkClick r:id="rId5"/>
              </a:rPr>
              <a:t>WFO - New York, NY</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243" name="Google Shape;243;p23"/>
          <p:cNvSpPr txBox="1"/>
          <p:nvPr/>
        </p:nvSpPr>
        <p:spPr>
          <a:xfrm>
            <a:off x="5031925" y="1175875"/>
            <a:ext cx="3538800" cy="923299"/>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Arial"/>
                <a:cs typeface="Arial"/>
                <a:sym typeface="Arial"/>
              </a:rPr>
              <a:t>Scroll down webpage (</a:t>
            </a:r>
            <a:r>
              <a:rPr kumimoji="0" lang="en" sz="1200" b="1" i="0" u="none" strike="noStrike" kern="0" cap="none" spc="0" normalizeH="0" baseline="0" noProof="0" dirty="0">
                <a:ln>
                  <a:noFill/>
                </a:ln>
                <a:solidFill>
                  <a:srgbClr val="4285F4">
                    <a:lumMod val="75000"/>
                  </a:srgbClr>
                </a:solidFill>
                <a:effectLst/>
                <a:uLnTx/>
                <a:uFillTx/>
                <a:latin typeface="Arial"/>
                <a:cs typeface="Arial"/>
                <a:sym typeface="Arial"/>
              </a:rPr>
              <a:t>weather.gov/nyc</a:t>
            </a:r>
            <a:r>
              <a:rPr kumimoji="0" lang="en" sz="1200" b="1" i="0" u="none" strike="noStrike" kern="0" cap="none" spc="0" normalizeH="0" baseline="0" noProof="0" dirty="0">
                <a:ln>
                  <a:noFill/>
                </a:ln>
                <a:solidFill>
                  <a:srgbClr val="000000"/>
                </a:solidFill>
                <a:effectLst/>
                <a:uLnTx/>
                <a:uFillTx/>
                <a:latin typeface="Arial"/>
                <a:cs typeface="Arial"/>
                <a:sym typeface="Arial"/>
              </a:rPr>
              <a:t>)</a:t>
            </a:r>
            <a:endParaRPr kumimoji="0" sz="1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Arial"/>
                <a:cs typeface="Arial"/>
                <a:sym typeface="Arial"/>
              </a:rPr>
              <a:t>Select </a:t>
            </a:r>
            <a:r>
              <a:rPr lang="en" sz="1200" b="1" i="1" u="sng" dirty="0"/>
              <a:t>Text Forecast</a:t>
            </a:r>
            <a:r>
              <a:rPr kumimoji="0" lang="en" sz="1200" b="1" i="1" u="sng" strike="noStrike" kern="0" cap="none" spc="0" normalizeH="0" baseline="0" noProof="0" dirty="0">
                <a:ln>
                  <a:noFill/>
                </a:ln>
                <a:solidFill>
                  <a:srgbClr val="000000"/>
                </a:solidFill>
                <a:effectLst/>
                <a:uLnTx/>
                <a:uFillTx/>
                <a:latin typeface="Arial"/>
                <a:cs typeface="Arial"/>
                <a:sym typeface="Arial"/>
              </a:rPr>
              <a:t>s</a:t>
            </a:r>
            <a:r>
              <a:rPr kumimoji="0" lang="en" sz="1200" b="1" i="0" u="none" strike="noStrike" kern="0" cap="none" spc="0" normalizeH="0" baseline="0" noProof="0" dirty="0">
                <a:ln>
                  <a:noFill/>
                </a:ln>
                <a:solidFill>
                  <a:srgbClr val="000000"/>
                </a:solidFill>
                <a:effectLst/>
                <a:uLnTx/>
                <a:uFillTx/>
                <a:latin typeface="Arial"/>
                <a:cs typeface="Arial"/>
                <a:sym typeface="Arial"/>
              </a:rPr>
              <a:t> tile to access </a:t>
            </a:r>
            <a:r>
              <a:rPr lang="en" sz="1200" b="1" dirty="0"/>
              <a:t>flooding-related text products and </a:t>
            </a:r>
            <a:r>
              <a:rPr lang="en" sz="1200" b="1" i="1" u="sng" dirty="0"/>
              <a:t>Forecast Discussion</a:t>
            </a:r>
            <a:endParaRPr kumimoji="0" sz="1200" b="1" i="1" u="sng" strike="noStrike" kern="0" cap="none" spc="0" normalizeH="0" baseline="0" noProof="0" dirty="0">
              <a:ln>
                <a:noFill/>
              </a:ln>
              <a:solidFill>
                <a:srgbClr val="000000"/>
              </a:solidFill>
              <a:effectLst/>
              <a:uLnTx/>
              <a:uFillTx/>
              <a:sym typeface="Arial"/>
            </a:endParaRPr>
          </a:p>
        </p:txBody>
      </p:sp>
      <p:pic>
        <p:nvPicPr>
          <p:cNvPr id="244" name="Google Shape;244;p23"/>
          <p:cNvPicPr preferRelativeResize="0"/>
          <p:nvPr/>
        </p:nvPicPr>
        <p:blipFill>
          <a:blip r:embed="rId6">
            <a:alphaModFix/>
          </a:blip>
          <a:stretch>
            <a:fillRect/>
          </a:stretch>
        </p:blipFill>
        <p:spPr>
          <a:xfrm>
            <a:off x="0" y="698962"/>
            <a:ext cx="4568874" cy="4042762"/>
          </a:xfrm>
          <a:prstGeom prst="rect">
            <a:avLst/>
          </a:prstGeom>
          <a:noFill/>
          <a:ln w="9525" cap="flat" cmpd="sng">
            <a:solidFill>
              <a:srgbClr val="000000"/>
            </a:solidFill>
            <a:prstDash val="solid"/>
            <a:round/>
            <a:headEnd type="none" w="sm" len="sm"/>
            <a:tailEnd type="none" w="sm" len="sm"/>
          </a:ln>
        </p:spPr>
      </p:pic>
      <p:pic>
        <p:nvPicPr>
          <p:cNvPr id="245" name="Google Shape;245;p23"/>
          <p:cNvPicPr preferRelativeResize="0"/>
          <p:nvPr/>
        </p:nvPicPr>
        <p:blipFill>
          <a:blip r:embed="rId7">
            <a:alphaModFix/>
          </a:blip>
          <a:stretch>
            <a:fillRect/>
          </a:stretch>
        </p:blipFill>
        <p:spPr>
          <a:xfrm>
            <a:off x="4721275" y="2513200"/>
            <a:ext cx="4361374" cy="2072649"/>
          </a:xfrm>
          <a:prstGeom prst="rect">
            <a:avLst/>
          </a:prstGeom>
          <a:noFill/>
          <a:ln w="9525" cap="flat" cmpd="sng">
            <a:solidFill>
              <a:srgbClr val="000000"/>
            </a:solidFill>
            <a:prstDash val="solid"/>
            <a:round/>
            <a:headEnd type="none" w="sm" len="sm"/>
            <a:tailEnd type="none" w="sm" len="sm"/>
          </a:ln>
        </p:spPr>
      </p:pic>
      <p:cxnSp>
        <p:nvCxnSpPr>
          <p:cNvPr id="246" name="Google Shape;246;p23"/>
          <p:cNvCxnSpPr/>
          <p:nvPr/>
        </p:nvCxnSpPr>
        <p:spPr>
          <a:xfrm>
            <a:off x="6052130" y="1860068"/>
            <a:ext cx="228837" cy="1386008"/>
          </a:xfrm>
          <a:prstGeom prst="straightConnector1">
            <a:avLst/>
          </a:prstGeom>
          <a:noFill/>
          <a:ln w="38100" cap="flat" cmpd="sng">
            <a:solidFill>
              <a:schemeClr val="dk2"/>
            </a:solidFill>
            <a:prstDash val="solid"/>
            <a:round/>
            <a:headEnd type="none" w="med" len="med"/>
            <a:tailEnd type="triangle" w="med" len="med"/>
          </a:ln>
        </p:spPr>
      </p:cxnSp>
      <p:sp>
        <p:nvSpPr>
          <p:cNvPr id="247" name="Google Shape;247;p23"/>
          <p:cNvSpPr/>
          <p:nvPr/>
        </p:nvSpPr>
        <p:spPr>
          <a:xfrm>
            <a:off x="6291600" y="3250974"/>
            <a:ext cx="513600" cy="661807"/>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8"/>
          <a:stretch>
            <a:fillRect/>
          </a:stretch>
        </p:blipFill>
        <p:spPr>
          <a:xfrm>
            <a:off x="817189" y="1889299"/>
            <a:ext cx="3126166" cy="1787226"/>
          </a:xfrm>
          <a:prstGeom prst="rect">
            <a:avLst/>
          </a:prstGeom>
        </p:spPr>
      </p:pic>
      <p:sp>
        <p:nvSpPr>
          <p:cNvPr id="20" name="Google Shape;247;p23"/>
          <p:cNvSpPr/>
          <p:nvPr/>
        </p:nvSpPr>
        <p:spPr>
          <a:xfrm>
            <a:off x="7000133" y="3250974"/>
            <a:ext cx="513600" cy="661807"/>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 name="Google Shape;246;p23"/>
          <p:cNvCxnSpPr/>
          <p:nvPr/>
        </p:nvCxnSpPr>
        <p:spPr>
          <a:xfrm flipH="1">
            <a:off x="7513733" y="2044905"/>
            <a:ext cx="285767" cy="1119462"/>
          </a:xfrm>
          <a:prstGeom prst="straightConnector1">
            <a:avLst/>
          </a:prstGeom>
          <a:noFill/>
          <a:ln w="38100" cap="flat" cmpd="sng">
            <a:solidFill>
              <a:schemeClr val="dk2"/>
            </a:solidFill>
            <a:prstDash val="solid"/>
            <a:round/>
            <a:headEnd type="none" w="med" len="med"/>
            <a:tailEnd type="triangle" w="med" len="med"/>
          </a:ln>
        </p:spPr>
      </p:cxnSp>
      <p:sp>
        <p:nvSpPr>
          <p:cNvPr id="28" name="Google Shape;247;p23"/>
          <p:cNvSpPr/>
          <p:nvPr/>
        </p:nvSpPr>
        <p:spPr>
          <a:xfrm>
            <a:off x="2870793" y="2381693"/>
            <a:ext cx="1010092" cy="701749"/>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3341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3"/>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234" name="Google Shape;234;p23"/>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1E4E79"/>
              </a:solidFill>
              <a:effectLst/>
              <a:uLnTx/>
              <a:uFillTx/>
              <a:latin typeface="Nunito"/>
              <a:ea typeface="Nunito"/>
              <a:cs typeface="Nunito"/>
              <a:sym typeface="Nunito"/>
            </a:endParaRPr>
          </a:p>
        </p:txBody>
      </p:sp>
      <p:sp>
        <p:nvSpPr>
          <p:cNvPr id="235" name="Google Shape;235;p23"/>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935"/>
              <a:buFont typeface="Arial"/>
              <a:buNone/>
              <a:tabLst/>
              <a:defRPr/>
            </a:pPr>
            <a:endParaRPr kumimoji="0" sz="2440" b="1" i="0" u="none" strike="noStrike" kern="0" cap="none" spc="0" normalizeH="0" baseline="0" noProof="0">
              <a:ln>
                <a:noFill/>
              </a:ln>
              <a:solidFill>
                <a:srgbClr val="FFFFFF"/>
              </a:solidFill>
              <a:effectLst/>
              <a:uLnTx/>
              <a:uFillTx/>
              <a:latin typeface="Nunito"/>
              <a:ea typeface="Nunito"/>
              <a:cs typeface="Nunito"/>
              <a:sym typeface="Nunito"/>
            </a:endParaRPr>
          </a:p>
        </p:txBody>
      </p:sp>
      <p:pic>
        <p:nvPicPr>
          <p:cNvPr id="236" name="Google Shape;236;p23"/>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37" name="Google Shape;237;p23"/>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National Weather Service</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rPr>
              <a:t>WFO New York, NY</a:t>
            </a:r>
            <a:endParaRPr kumimoji="0" sz="1200" b="0" i="0" u="none" strike="noStrike" kern="0" cap="none" spc="0" normalizeH="0" baseline="0" noProof="0">
              <a:ln>
                <a:noFill/>
              </a:ln>
              <a:solidFill>
                <a:srgbClr val="072E63"/>
              </a:solidFill>
              <a:effectLst/>
              <a:uLnTx/>
              <a:uFillTx/>
              <a:latin typeface="Helvetica Neue"/>
              <a:ea typeface="Helvetica Neue"/>
              <a:cs typeface="Helvetica Neue"/>
              <a:sym typeface="Helvetica Neue"/>
            </a:endParaRPr>
          </a:p>
        </p:txBody>
      </p:sp>
      <p:sp>
        <p:nvSpPr>
          <p:cNvPr id="238" name="Google Shape;238;p23"/>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239" name="Google Shape;239;p23"/>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River and Stream Flooding</a:t>
            </a:r>
            <a:endParaRPr kumimoji="0" sz="30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pic>
        <p:nvPicPr>
          <p:cNvPr id="240" name="Google Shape;240;p23"/>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41" name="Google Shape;241;p23"/>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a:ln>
                  <a:noFill/>
                </a:ln>
                <a:solidFill>
                  <a:srgbClr val="000000"/>
                </a:solidFill>
                <a:effectLst/>
                <a:uLnTx/>
                <a:uFillTx/>
                <a:latin typeface="Georgia"/>
                <a:ea typeface="Georgia"/>
                <a:cs typeface="Georgia"/>
                <a:sym typeface="Georgia"/>
              </a:rPr>
              <a:t>Evaluating the Hydrology with the Meteorology - FINAL  WFO  PRODUCTS</a:t>
            </a:r>
            <a:endParaRPr kumimoji="0" sz="1700" b="0" i="0" u="none" strike="noStrike" kern="0" cap="none" spc="0" normalizeH="0" baseline="0" noProof="0" dirty="0">
              <a:ln>
                <a:noFill/>
              </a:ln>
              <a:solidFill>
                <a:srgbClr val="000000"/>
              </a:solidFill>
              <a:effectLst/>
              <a:uLnTx/>
              <a:uFillTx/>
              <a:latin typeface="Arial"/>
              <a:cs typeface="Arial"/>
              <a:sym typeface="Arial"/>
            </a:endParaRPr>
          </a:p>
        </p:txBody>
      </p:sp>
      <p:sp>
        <p:nvSpPr>
          <p:cNvPr id="242" name="Google Shape;242;p23"/>
          <p:cNvSpPr txBox="1"/>
          <p:nvPr/>
        </p:nvSpPr>
        <p:spPr>
          <a:xfrm>
            <a:off x="5549600" y="604425"/>
            <a:ext cx="2565700" cy="461700"/>
          </a:xfrm>
          <a:prstGeom prst="rect">
            <a:avLst/>
          </a:prstGeom>
          <a:noFill/>
          <a:ln>
            <a:noFill/>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dirty="0">
                <a:ln>
                  <a:noFill/>
                </a:ln>
                <a:solidFill>
                  <a:srgbClr val="0097A7"/>
                </a:solidFill>
                <a:effectLst/>
                <a:uLnTx/>
                <a:uFillTx/>
                <a:latin typeface="Arial"/>
                <a:cs typeface="Arial"/>
                <a:sym typeface="Arial"/>
                <a:hlinkClick r:id="rId5"/>
              </a:rPr>
              <a:t>WFO - New York, NY</a:t>
            </a:r>
            <a:endParaRPr kumimoji="0"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243" name="Google Shape;243;p23"/>
          <p:cNvSpPr txBox="1"/>
          <p:nvPr/>
        </p:nvSpPr>
        <p:spPr>
          <a:xfrm>
            <a:off x="5031925" y="1175875"/>
            <a:ext cx="3538800" cy="923299"/>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Arial"/>
                <a:cs typeface="Arial"/>
                <a:sym typeface="Arial"/>
              </a:rPr>
              <a:t>Scroll down webpage (</a:t>
            </a:r>
            <a:r>
              <a:rPr kumimoji="0" lang="en" sz="1200" b="1" i="0" u="none" strike="noStrike" kern="0" cap="none" spc="0" normalizeH="0" baseline="0" noProof="0" dirty="0">
                <a:ln>
                  <a:noFill/>
                </a:ln>
                <a:solidFill>
                  <a:srgbClr val="4285F4">
                    <a:lumMod val="75000"/>
                  </a:srgbClr>
                </a:solidFill>
                <a:effectLst/>
                <a:uLnTx/>
                <a:uFillTx/>
                <a:latin typeface="Arial"/>
                <a:cs typeface="Arial"/>
                <a:sym typeface="Arial"/>
              </a:rPr>
              <a:t>weather.gov/nyc</a:t>
            </a:r>
            <a:r>
              <a:rPr kumimoji="0" lang="en" sz="1200" b="1" i="0" u="none" strike="noStrike" kern="0" cap="none" spc="0" normalizeH="0" baseline="0" noProof="0" dirty="0">
                <a:ln>
                  <a:noFill/>
                </a:ln>
                <a:solidFill>
                  <a:srgbClr val="000000"/>
                </a:solidFill>
                <a:effectLst/>
                <a:uLnTx/>
                <a:uFillTx/>
                <a:latin typeface="Arial"/>
                <a:cs typeface="Arial"/>
                <a:sym typeface="Arial"/>
              </a:rPr>
              <a:t>)</a:t>
            </a:r>
            <a:endParaRPr kumimoji="0" sz="1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000000"/>
                </a:solidFill>
                <a:effectLst/>
                <a:uLnTx/>
                <a:uFillTx/>
                <a:latin typeface="Arial"/>
                <a:cs typeface="Arial"/>
                <a:sym typeface="Arial"/>
              </a:rPr>
              <a:t>Select </a:t>
            </a:r>
            <a:r>
              <a:rPr kumimoji="0" lang="en" sz="1200" b="1" i="1" u="sng" strike="noStrike" kern="0" cap="none" spc="0" normalizeH="0" baseline="0" noProof="0" dirty="0">
                <a:ln>
                  <a:noFill/>
                </a:ln>
                <a:solidFill>
                  <a:srgbClr val="000000"/>
                </a:solidFill>
                <a:effectLst/>
                <a:uLnTx/>
                <a:uFillTx/>
                <a:latin typeface="Arial"/>
                <a:cs typeface="Arial"/>
                <a:sym typeface="Arial"/>
              </a:rPr>
              <a:t>Text Forecasts</a:t>
            </a:r>
            <a:r>
              <a:rPr kumimoji="0" lang="en" sz="1200" b="1" i="0" u="none" strike="noStrike" kern="0" cap="none" spc="0" normalizeH="0" baseline="0" noProof="0" dirty="0">
                <a:ln>
                  <a:noFill/>
                </a:ln>
                <a:solidFill>
                  <a:srgbClr val="000000"/>
                </a:solidFill>
                <a:effectLst/>
                <a:uLnTx/>
                <a:uFillTx/>
                <a:latin typeface="Arial"/>
                <a:cs typeface="Arial"/>
                <a:sym typeface="Arial"/>
              </a:rPr>
              <a:t> tile to access flooding-related text products</a:t>
            </a:r>
            <a:endParaRPr kumimoji="0" sz="1200" b="1" i="1" u="sng" strike="noStrike" kern="0" cap="none" spc="0" normalizeH="0" baseline="0" noProof="0" dirty="0">
              <a:ln>
                <a:noFill/>
              </a:ln>
              <a:solidFill>
                <a:srgbClr val="000000"/>
              </a:solidFill>
              <a:effectLst/>
              <a:uLnTx/>
              <a:uFillTx/>
              <a:latin typeface="Arial"/>
              <a:cs typeface="Arial"/>
              <a:sym typeface="Arial"/>
            </a:endParaRPr>
          </a:p>
        </p:txBody>
      </p:sp>
      <p:pic>
        <p:nvPicPr>
          <p:cNvPr id="245" name="Google Shape;245;p23"/>
          <p:cNvPicPr preferRelativeResize="0"/>
          <p:nvPr/>
        </p:nvPicPr>
        <p:blipFill>
          <a:blip r:embed="rId6">
            <a:alphaModFix/>
          </a:blip>
          <a:stretch>
            <a:fillRect/>
          </a:stretch>
        </p:blipFill>
        <p:spPr>
          <a:xfrm>
            <a:off x="4721275" y="2513200"/>
            <a:ext cx="4361374" cy="2072649"/>
          </a:xfrm>
          <a:prstGeom prst="rect">
            <a:avLst/>
          </a:prstGeom>
          <a:noFill/>
          <a:ln w="9525" cap="flat" cmpd="sng">
            <a:solidFill>
              <a:srgbClr val="000000"/>
            </a:solidFill>
            <a:prstDash val="solid"/>
            <a:round/>
            <a:headEnd type="none" w="sm" len="sm"/>
            <a:tailEnd type="none" w="sm" len="sm"/>
          </a:ln>
        </p:spPr>
      </p:pic>
      <p:cxnSp>
        <p:nvCxnSpPr>
          <p:cNvPr id="246" name="Google Shape;246;p23"/>
          <p:cNvCxnSpPr/>
          <p:nvPr/>
        </p:nvCxnSpPr>
        <p:spPr>
          <a:xfrm>
            <a:off x="6052130" y="1860068"/>
            <a:ext cx="228837" cy="1386008"/>
          </a:xfrm>
          <a:prstGeom prst="straightConnector1">
            <a:avLst/>
          </a:prstGeom>
          <a:noFill/>
          <a:ln w="38100" cap="flat" cmpd="sng">
            <a:solidFill>
              <a:schemeClr val="dk2"/>
            </a:solidFill>
            <a:prstDash val="solid"/>
            <a:round/>
            <a:headEnd type="none" w="med" len="med"/>
            <a:tailEnd type="triangle" w="med" len="med"/>
          </a:ln>
        </p:spPr>
      </p:cxnSp>
      <p:sp>
        <p:nvSpPr>
          <p:cNvPr id="247" name="Google Shape;247;p23"/>
          <p:cNvSpPr/>
          <p:nvPr/>
        </p:nvSpPr>
        <p:spPr>
          <a:xfrm>
            <a:off x="6291600" y="3250974"/>
            <a:ext cx="513600" cy="661807"/>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7"/>
          <a:stretch>
            <a:fillRect/>
          </a:stretch>
        </p:blipFill>
        <p:spPr>
          <a:xfrm>
            <a:off x="71313" y="961376"/>
            <a:ext cx="4804177" cy="3625640"/>
          </a:xfrm>
          <a:prstGeom prst="rect">
            <a:avLst/>
          </a:prstGeom>
        </p:spPr>
      </p:pic>
      <p:sp>
        <p:nvSpPr>
          <p:cNvPr id="24" name="Google Shape;247;p23"/>
          <p:cNvSpPr/>
          <p:nvPr/>
        </p:nvSpPr>
        <p:spPr>
          <a:xfrm>
            <a:off x="1" y="2669727"/>
            <a:ext cx="4875490" cy="1243054"/>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330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750"/>
        <p:cNvGrpSpPr/>
        <p:nvPr/>
      </p:nvGrpSpPr>
      <p:grpSpPr>
        <a:xfrm>
          <a:off x="0" y="0"/>
          <a:ext cx="0" cy="0"/>
          <a:chOff x="0" y="0"/>
          <a:chExt cx="0" cy="0"/>
        </a:xfrm>
      </p:grpSpPr>
      <p:sp>
        <p:nvSpPr>
          <p:cNvPr id="751" name="Google Shape;751;p51"/>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752" name="Google Shape;752;p51"/>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pic>
        <p:nvPicPr>
          <p:cNvPr id="753" name="Google Shape;753;p51"/>
          <p:cNvPicPr preferRelativeResize="0"/>
          <p:nvPr/>
        </p:nvPicPr>
        <p:blipFill>
          <a:blip r:embed="rId3">
            <a:alphaModFix/>
          </a:blip>
          <a:stretch>
            <a:fillRect/>
          </a:stretch>
        </p:blipFill>
        <p:spPr>
          <a:xfrm>
            <a:off x="91440" y="6581"/>
            <a:ext cx="685800" cy="685800"/>
          </a:xfrm>
          <a:prstGeom prst="rect">
            <a:avLst/>
          </a:prstGeom>
          <a:noFill/>
          <a:ln>
            <a:noFill/>
          </a:ln>
        </p:spPr>
      </p:pic>
      <p:sp>
        <p:nvSpPr>
          <p:cNvPr id="754" name="Google Shape;754;p51"/>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755" name="Google Shape;755;p51"/>
          <p:cNvPicPr preferRelativeResize="0"/>
          <p:nvPr/>
        </p:nvPicPr>
        <p:blipFill>
          <a:blip r:embed="rId4">
            <a:alphaModFix/>
          </a:blip>
          <a:stretch>
            <a:fillRect/>
          </a:stretch>
        </p:blipFill>
        <p:spPr>
          <a:xfrm>
            <a:off x="93091" y="4746880"/>
            <a:ext cx="1890979" cy="402336"/>
          </a:xfrm>
          <a:prstGeom prst="rect">
            <a:avLst/>
          </a:prstGeom>
          <a:noFill/>
          <a:ln>
            <a:noFill/>
          </a:ln>
        </p:spPr>
      </p:pic>
      <p:sp>
        <p:nvSpPr>
          <p:cNvPr id="756" name="Google Shape;756;p51"/>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757" name="Google Shape;757;p51"/>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758" name="Google Shape;758;p51"/>
          <p:cNvSpPr/>
          <p:nvPr/>
        </p:nvSpPr>
        <p:spPr>
          <a:xfrm>
            <a:off x="783900" y="409675"/>
            <a:ext cx="7622100" cy="3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b="1">
                <a:solidFill>
                  <a:srgbClr val="072E63"/>
                </a:solidFill>
                <a:latin typeface="Helvetica Neue"/>
                <a:ea typeface="Helvetica Neue"/>
                <a:cs typeface="Helvetica Neue"/>
                <a:sym typeface="Helvetica Neue"/>
              </a:rPr>
              <a:t>How to Reach Us  -  Email : </a:t>
            </a:r>
            <a:r>
              <a:rPr lang="en" sz="1500" b="1" u="sng">
                <a:solidFill>
                  <a:schemeClr val="hlink"/>
                </a:solidFill>
                <a:latin typeface="Helvetica Neue"/>
                <a:ea typeface="Helvetica Neue"/>
                <a:cs typeface="Helvetica Neue"/>
                <a:sym typeface="Helvetica Neue"/>
                <a:hlinkClick r:id="rId5"/>
              </a:rPr>
              <a:t>okx.operations@noaa.gov</a:t>
            </a:r>
            <a:r>
              <a:rPr lang="en" sz="1500" b="1">
                <a:solidFill>
                  <a:srgbClr val="072E63"/>
                </a:solidFill>
                <a:latin typeface="Helvetica Neue"/>
                <a:ea typeface="Helvetica Neue"/>
                <a:cs typeface="Helvetica Neue"/>
                <a:sym typeface="Helvetica Neue"/>
              </a:rPr>
              <a:t>     EM Line : 631-924-0383</a:t>
            </a:r>
            <a:endParaRPr sz="1500" b="1">
              <a:solidFill>
                <a:srgbClr val="072E63"/>
              </a:solidFill>
              <a:latin typeface="Helvetica Neue"/>
              <a:ea typeface="Helvetica Neue"/>
              <a:cs typeface="Helvetica Neue"/>
              <a:sym typeface="Helvetica Neue"/>
            </a:endParaRPr>
          </a:p>
        </p:txBody>
      </p:sp>
      <p:sp>
        <p:nvSpPr>
          <p:cNvPr id="759" name="Google Shape;759;p51"/>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760" name="Google Shape;760;p51"/>
          <p:cNvPicPr preferRelativeResize="0"/>
          <p:nvPr/>
        </p:nvPicPr>
        <p:blipFill>
          <a:blip r:embed="rId6">
            <a:alphaModFix/>
          </a:blip>
          <a:stretch>
            <a:fillRect/>
          </a:stretch>
        </p:blipFill>
        <p:spPr>
          <a:xfrm>
            <a:off x="653770" y="761963"/>
            <a:ext cx="5271230" cy="3951475"/>
          </a:xfrm>
          <a:prstGeom prst="rect">
            <a:avLst/>
          </a:prstGeom>
          <a:noFill/>
          <a:ln w="9525" cap="flat" cmpd="sng">
            <a:solidFill>
              <a:schemeClr val="dk1"/>
            </a:solidFill>
            <a:prstDash val="solid"/>
            <a:round/>
            <a:headEnd type="none" w="sm" len="sm"/>
            <a:tailEnd type="none" w="sm" len="sm"/>
          </a:ln>
        </p:spPr>
      </p:pic>
      <p:sp>
        <p:nvSpPr>
          <p:cNvPr id="761" name="Google Shape;761;p51"/>
          <p:cNvSpPr txBox="1"/>
          <p:nvPr/>
        </p:nvSpPr>
        <p:spPr>
          <a:xfrm>
            <a:off x="5925000" y="768975"/>
            <a:ext cx="3219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National Weather Service Forecast Office</a:t>
            </a:r>
            <a:endParaRPr sz="12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lt1"/>
                </a:solidFill>
                <a:latin typeface="Helvetica Neue"/>
                <a:ea typeface="Helvetica Neue"/>
                <a:cs typeface="Helvetica Neue"/>
                <a:sym typeface="Helvetica Neue"/>
              </a:rPr>
              <a:t>New York, NY</a:t>
            </a:r>
            <a:r>
              <a:rPr lang="en" sz="1200" b="1">
                <a:solidFill>
                  <a:srgbClr val="072E63"/>
                </a:solidFill>
                <a:latin typeface="Helvetica Neue"/>
                <a:ea typeface="Helvetica Neue"/>
                <a:cs typeface="Helvetica Neue"/>
                <a:sym typeface="Helvetica Neue"/>
              </a:rPr>
              <a:t>	</a:t>
            </a:r>
            <a:endParaRPr sz="1200" b="1">
              <a:solidFill>
                <a:srgbClr val="072E63"/>
              </a:solidFill>
              <a:latin typeface="Helvetica Neue"/>
              <a:ea typeface="Helvetica Neue"/>
              <a:cs typeface="Helvetica Neue"/>
              <a:sym typeface="Helvetica Neue"/>
            </a:endParaRPr>
          </a:p>
        </p:txBody>
      </p:sp>
      <p:sp>
        <p:nvSpPr>
          <p:cNvPr id="762" name="Google Shape;762;p51"/>
          <p:cNvSpPr txBox="1"/>
          <p:nvPr/>
        </p:nvSpPr>
        <p:spPr>
          <a:xfrm>
            <a:off x="5986275" y="1242825"/>
            <a:ext cx="3093000" cy="376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rPr>
              <a:t>Additional Information and Resources: </a:t>
            </a:r>
            <a:endParaRPr sz="1300">
              <a:solidFill>
                <a:schemeClr val="lt1"/>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100">
                <a:solidFill>
                  <a:schemeClr val="lt1"/>
                </a:solidFill>
              </a:rPr>
              <a:t>Stay alert, by monitoring NWS New York, NY forecasts, NOAA weather radio, television and radio news, cable and satellite weather programming, and commercial services, as well as the following NWS resources...</a:t>
            </a:r>
            <a:endParaRPr sz="1100">
              <a:solidFill>
                <a:schemeClr val="lt1"/>
              </a:solidFill>
            </a:endParaRPr>
          </a:p>
          <a:p>
            <a:pPr marL="0" lvl="0" indent="0" algn="l" rtl="0">
              <a:spcBef>
                <a:spcPts val="0"/>
              </a:spcBef>
              <a:spcAft>
                <a:spcPts val="0"/>
              </a:spcAft>
              <a:buNone/>
            </a:pPr>
            <a:endParaRPr sz="1100">
              <a:solidFill>
                <a:schemeClr val="lt1"/>
              </a:solidFill>
            </a:endParaRPr>
          </a:p>
          <a:p>
            <a:pPr marL="457200" lvl="0" indent="-298450" algn="l" rtl="0">
              <a:lnSpc>
                <a:spcPct val="115000"/>
              </a:lnSpc>
              <a:spcBef>
                <a:spcPts val="1000"/>
              </a:spcBef>
              <a:spcAft>
                <a:spcPts val="0"/>
              </a:spcAft>
              <a:buClr>
                <a:srgbClr val="222222"/>
              </a:buClr>
              <a:buSzPts val="1100"/>
              <a:buChar char="●"/>
            </a:pPr>
            <a:r>
              <a:rPr lang="en" sz="1000" u="sng">
                <a:solidFill>
                  <a:srgbClr val="1155CC"/>
                </a:solidFill>
                <a:highlight>
                  <a:srgbClr val="FFFFFF"/>
                </a:highlight>
                <a:hlinkClick r:id="rId7">
                  <a:extLst>
                    <a:ext uri="{A12FA001-AC4F-418D-AE19-62706E023703}">
                      <ahyp:hlinkClr xmlns:ahyp="http://schemas.microsoft.com/office/drawing/2018/hyperlinkcolor" val="tx"/>
                    </a:ext>
                  </a:extLst>
                </a:hlinkClick>
              </a:rPr>
              <a:t>NWS New York Website</a:t>
            </a:r>
            <a:endParaRPr sz="1000" u="sng">
              <a:solidFill>
                <a:srgbClr val="1155CC"/>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8">
                  <a:extLst>
                    <a:ext uri="{A12FA001-AC4F-418D-AE19-62706E023703}">
                      <ahyp:hlinkClr xmlns:ahyp="http://schemas.microsoft.com/office/drawing/2018/hyperlinkcolor" val="tx"/>
                    </a:ext>
                  </a:extLst>
                </a:hlinkClick>
              </a:rPr>
              <a:t>NWS New York Winter DSS Website</a:t>
            </a:r>
            <a:endParaRPr sz="1000" u="sng">
              <a:solidFill>
                <a:srgbClr val="1155CC"/>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9">
                  <a:extLst>
                    <a:ext uri="{A12FA001-AC4F-418D-AE19-62706E023703}">
                      <ahyp:hlinkClr xmlns:ahyp="http://schemas.microsoft.com/office/drawing/2018/hyperlinkcolor" val="tx"/>
                    </a:ext>
                  </a:extLst>
                </a:hlinkClick>
              </a:rPr>
              <a:t>NWS New York Probabilistic Winter Wx Forecasts</a:t>
            </a:r>
            <a:r>
              <a:rPr lang="en" sz="1000">
                <a:solidFill>
                  <a:srgbClr val="222222"/>
                </a:solidFill>
                <a:highlight>
                  <a:srgbClr val="FFFFFF"/>
                </a:highlight>
              </a:rPr>
              <a:t> </a:t>
            </a:r>
            <a:endParaRPr sz="1000">
              <a:solidFill>
                <a:srgbClr val="222222"/>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100" u="sng">
                <a:solidFill>
                  <a:srgbClr val="1155CC"/>
                </a:solidFill>
                <a:highlight>
                  <a:srgbClr val="FFFFFF"/>
                </a:highlight>
                <a:hlinkClick r:id="rId10">
                  <a:extLst>
                    <a:ext uri="{A12FA001-AC4F-418D-AE19-62706E023703}">
                      <ahyp:hlinkClr xmlns:ahyp="http://schemas.microsoft.com/office/drawing/2018/hyperlinkcolor" val="tx"/>
                    </a:ext>
                  </a:extLst>
                </a:hlinkClick>
              </a:rPr>
              <a:t>NWS New York Coastal Flood Website</a:t>
            </a:r>
            <a:r>
              <a:rPr lang="en" sz="1100">
                <a:solidFill>
                  <a:srgbClr val="222222"/>
                </a:solidFill>
                <a:highlight>
                  <a:srgbClr val="FFFFFF"/>
                </a:highlight>
              </a:rPr>
              <a:t>  </a:t>
            </a:r>
            <a:endParaRPr sz="1100">
              <a:solidFill>
                <a:srgbClr val="222222"/>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11">
                  <a:extLst>
                    <a:ext uri="{A12FA001-AC4F-418D-AE19-62706E023703}">
                      <ahyp:hlinkClr xmlns:ahyp="http://schemas.microsoft.com/office/drawing/2018/hyperlinkcolor" val="tx"/>
                    </a:ext>
                  </a:extLst>
                </a:hlinkClick>
              </a:rPr>
              <a:t>River Gauges and Forecasts</a:t>
            </a:r>
            <a:endParaRPr sz="1000" u="sng">
              <a:solidFill>
                <a:srgbClr val="1155CC"/>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12">
                  <a:extLst>
                    <a:ext uri="{A12FA001-AC4F-418D-AE19-62706E023703}">
                      <ahyp:hlinkClr xmlns:ahyp="http://schemas.microsoft.com/office/drawing/2018/hyperlinkcolor" val="tx"/>
                    </a:ext>
                  </a:extLst>
                </a:hlinkClick>
              </a:rPr>
              <a:t>NWS New York Facebook</a:t>
            </a:r>
            <a:endParaRPr sz="1000" u="sng">
              <a:solidFill>
                <a:srgbClr val="1155CC"/>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13">
                  <a:extLst>
                    <a:ext uri="{A12FA001-AC4F-418D-AE19-62706E023703}">
                      <ahyp:hlinkClr xmlns:ahyp="http://schemas.microsoft.com/office/drawing/2018/hyperlinkcolor" val="tx"/>
                    </a:ext>
                  </a:extLst>
                </a:hlinkClick>
              </a:rPr>
              <a:t>NWS New York Twitter</a:t>
            </a:r>
            <a:endParaRPr sz="1000" u="sng">
              <a:solidFill>
                <a:srgbClr val="1155CC"/>
              </a:solidFill>
              <a:highlight>
                <a:srgbClr val="FFFFFF"/>
              </a:highlight>
            </a:endParaRPr>
          </a:p>
          <a:p>
            <a:pPr marL="457200" lvl="0" indent="-298450" algn="l" rtl="0">
              <a:lnSpc>
                <a:spcPct val="115000"/>
              </a:lnSpc>
              <a:spcBef>
                <a:spcPts val="0"/>
              </a:spcBef>
              <a:spcAft>
                <a:spcPts val="0"/>
              </a:spcAft>
              <a:buClr>
                <a:srgbClr val="222222"/>
              </a:buClr>
              <a:buSzPts val="1100"/>
              <a:buChar char="●"/>
            </a:pPr>
            <a:r>
              <a:rPr lang="en" sz="1000" u="sng">
                <a:solidFill>
                  <a:srgbClr val="1155CC"/>
                </a:solidFill>
                <a:highlight>
                  <a:srgbClr val="FFFFFF"/>
                </a:highlight>
                <a:hlinkClick r:id="rId14">
                  <a:extLst>
                    <a:ext uri="{A12FA001-AC4F-418D-AE19-62706E023703}">
                      <ahyp:hlinkClr xmlns:ahyp="http://schemas.microsoft.com/office/drawing/2018/hyperlinkcolor" val="tx"/>
                    </a:ext>
                  </a:extLst>
                </a:hlinkClick>
              </a:rPr>
              <a:t>Online Severe Weather Reporting</a:t>
            </a:r>
            <a:endParaRPr sz="1000" u="sng">
              <a:solidFill>
                <a:srgbClr val="1155CC"/>
              </a:solidFill>
              <a:highlight>
                <a:srgbClr val="FFFFFF"/>
              </a:highlight>
            </a:endParaRPr>
          </a:p>
          <a:p>
            <a:pPr marL="0" lvl="0" indent="0" algn="l" rtl="0">
              <a:spcBef>
                <a:spcPts val="1000"/>
              </a:spcBef>
              <a:spcAft>
                <a:spcPts val="0"/>
              </a:spcAft>
              <a:buNone/>
            </a:pPr>
            <a:endParaRPr sz="11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104" name="Google Shape;104;p16"/>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105" name="Google Shape;105;p16"/>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106" name="Google Shape;106;p16"/>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07" name="Google Shape;107;p16"/>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08" name="Google Shape;108;p16"/>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109" name="Google Shape;109;p16"/>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110" name="Google Shape;110;p16"/>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11" name="Google Shape;111;p16"/>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112" name="Google Shape;112;p16"/>
          <p:cNvSpPr txBox="1"/>
          <p:nvPr/>
        </p:nvSpPr>
        <p:spPr>
          <a:xfrm>
            <a:off x="464200" y="726075"/>
            <a:ext cx="8217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accent5">
                    <a:lumMod val="75000"/>
                  </a:schemeClr>
                </a:solidFill>
              </a:rPr>
              <a:t>Preparing for a Potential River / Stream Flood Event</a:t>
            </a:r>
            <a:endParaRPr sz="2200" b="1" dirty="0">
              <a:solidFill>
                <a:schemeClr val="accent5">
                  <a:lumMod val="75000"/>
                </a:schemeClr>
              </a:solidFill>
            </a:endParaRPr>
          </a:p>
        </p:txBody>
      </p:sp>
      <p:sp>
        <p:nvSpPr>
          <p:cNvPr id="113" name="Google Shape;113;p16"/>
          <p:cNvSpPr txBox="1"/>
          <p:nvPr/>
        </p:nvSpPr>
        <p:spPr>
          <a:xfrm>
            <a:off x="233915" y="1335675"/>
            <a:ext cx="8591107" cy="769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rtl="0">
              <a:spcBef>
                <a:spcPts val="0"/>
              </a:spcBef>
              <a:spcAft>
                <a:spcPts val="0"/>
              </a:spcAft>
              <a:buNone/>
            </a:pPr>
            <a:r>
              <a:rPr lang="en" sz="1900" b="1" dirty="0">
                <a:solidFill>
                  <a:schemeClr val="dk1"/>
                </a:solidFill>
              </a:rPr>
              <a:t>If there’s potential for a (heavy) rain event:</a:t>
            </a:r>
          </a:p>
          <a:p>
            <a:pPr marL="0" lvl="0" indent="0" rtl="0">
              <a:spcBef>
                <a:spcPts val="0"/>
              </a:spcBef>
              <a:spcAft>
                <a:spcPts val="0"/>
              </a:spcAft>
              <a:buNone/>
            </a:pPr>
            <a:r>
              <a:rPr lang="en" sz="1900" b="1" dirty="0">
                <a:solidFill>
                  <a:schemeClr val="tx1"/>
                </a:solidFill>
              </a:rPr>
              <a:t>Assess</a:t>
            </a:r>
            <a:r>
              <a:rPr lang="en" sz="1900" b="1" dirty="0">
                <a:solidFill>
                  <a:schemeClr val="dk1"/>
                </a:solidFill>
              </a:rPr>
              <a:t> </a:t>
            </a:r>
            <a:r>
              <a:rPr lang="en" sz="1900" b="1" dirty="0">
                <a:solidFill>
                  <a:schemeClr val="accent1">
                    <a:lumMod val="75000"/>
                  </a:schemeClr>
                </a:solidFill>
              </a:rPr>
              <a:t>Antecedent</a:t>
            </a:r>
            <a:r>
              <a:rPr lang="en" sz="1900" b="1" dirty="0">
                <a:solidFill>
                  <a:schemeClr val="dk1"/>
                </a:solidFill>
              </a:rPr>
              <a:t> </a:t>
            </a:r>
            <a:r>
              <a:rPr lang="en" sz="1900" b="1" dirty="0">
                <a:solidFill>
                  <a:schemeClr val="accent1">
                    <a:lumMod val="75000"/>
                  </a:schemeClr>
                </a:solidFill>
              </a:rPr>
              <a:t>Conditions</a:t>
            </a:r>
            <a:r>
              <a:rPr lang="en" sz="1900" b="1" dirty="0">
                <a:solidFill>
                  <a:schemeClr val="dk1"/>
                </a:solidFill>
              </a:rPr>
              <a:t>  to help determine the flood risk</a:t>
            </a:r>
            <a:endParaRPr sz="1900" b="1" dirty="0">
              <a:solidFill>
                <a:schemeClr val="dk1"/>
              </a:solidFill>
            </a:endParaRPr>
          </a:p>
        </p:txBody>
      </p:sp>
      <p:sp>
        <p:nvSpPr>
          <p:cNvPr id="114" name="Google Shape;114;p16"/>
          <p:cNvSpPr txBox="1"/>
          <p:nvPr/>
        </p:nvSpPr>
        <p:spPr>
          <a:xfrm>
            <a:off x="233915" y="2429067"/>
            <a:ext cx="8591107" cy="223135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Ask Yourself: </a:t>
            </a:r>
            <a:endParaRPr sz="1900" b="1" dirty="0">
              <a:solidFill>
                <a:schemeClr val="dk1"/>
              </a:solidFill>
            </a:endParaRPr>
          </a:p>
          <a:p>
            <a:pPr marL="0" lvl="0" indent="0" algn="just" rtl="0">
              <a:spcBef>
                <a:spcPts val="0"/>
              </a:spcBef>
              <a:spcAft>
                <a:spcPts val="0"/>
              </a:spcAft>
              <a:buNone/>
            </a:pPr>
            <a:r>
              <a:rPr lang="en" sz="1900" b="1" dirty="0">
                <a:solidFill>
                  <a:schemeClr val="dk1"/>
                </a:solidFill>
              </a:rPr>
              <a:t>What is the </a:t>
            </a:r>
            <a:r>
              <a:rPr lang="en" sz="1900" b="1" dirty="0">
                <a:solidFill>
                  <a:schemeClr val="accent1">
                    <a:lumMod val="75000"/>
                  </a:schemeClr>
                </a:solidFill>
              </a:rPr>
              <a:t>Hydrologic</a:t>
            </a:r>
            <a:r>
              <a:rPr lang="en" sz="1900" b="1" dirty="0">
                <a:solidFill>
                  <a:schemeClr val="dk1"/>
                </a:solidFill>
              </a:rPr>
              <a:t> State of things? …or…</a:t>
            </a:r>
          </a:p>
          <a:p>
            <a:pPr marL="0" lvl="0" indent="0" algn="just" rtl="0">
              <a:spcBef>
                <a:spcPts val="0"/>
              </a:spcBef>
              <a:spcAft>
                <a:spcPts val="0"/>
              </a:spcAft>
              <a:buNone/>
            </a:pPr>
            <a:r>
              <a:rPr lang="en" sz="1900" b="1" dirty="0">
                <a:solidFill>
                  <a:schemeClr val="dk1"/>
                </a:solidFill>
              </a:rPr>
              <a:t>“How much ‘room’ does t</a:t>
            </a:r>
            <a:r>
              <a:rPr lang="en-US" sz="1900" b="1" dirty="0">
                <a:solidFill>
                  <a:schemeClr val="dk1"/>
                </a:solidFill>
              </a:rPr>
              <a:t>he</a:t>
            </a:r>
            <a:r>
              <a:rPr lang="en" sz="1900" b="1" dirty="0">
                <a:solidFill>
                  <a:schemeClr val="dk1"/>
                </a:solidFill>
              </a:rPr>
              <a:t> river/stream have before it fills &amp; floods?” </a:t>
            </a:r>
          </a:p>
          <a:p>
            <a:pPr marL="0" lvl="0" indent="0" algn="just" rtl="0">
              <a:spcBef>
                <a:spcPts val="0"/>
              </a:spcBef>
              <a:spcAft>
                <a:spcPts val="0"/>
              </a:spcAft>
              <a:buNone/>
            </a:pPr>
            <a:endParaRPr lang="en" sz="1900" b="1" dirty="0">
              <a:solidFill>
                <a:schemeClr val="dk1"/>
              </a:solidFill>
            </a:endParaRPr>
          </a:p>
          <a:p>
            <a:pPr marL="0" lvl="0" indent="0" algn="just" rtl="0">
              <a:spcBef>
                <a:spcPts val="0"/>
              </a:spcBef>
              <a:spcAft>
                <a:spcPts val="0"/>
              </a:spcAft>
              <a:buNone/>
            </a:pPr>
            <a:r>
              <a:rPr lang="en" sz="1900" b="1" dirty="0">
                <a:solidFill>
                  <a:schemeClr val="dk1"/>
                </a:solidFill>
              </a:rPr>
              <a:t>This assesment is similar to the way we think about Flash Flood Guidance, which estimates how MUCH rain is needed to approach flood stage.</a:t>
            </a:r>
            <a:endParaRPr sz="1900" b="1"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120" name="Google Shape;120;p17"/>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121" name="Google Shape;121;p17"/>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122" name="Google Shape;122;p17"/>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23" name="Google Shape;123;p17"/>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24" name="Google Shape;124;p17"/>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125" name="Google Shape;125;p17"/>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126" name="Google Shape;126;p17"/>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27" name="Google Shape;127;p17"/>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128" name="Google Shape;128;p17"/>
          <p:cNvSpPr txBox="1"/>
          <p:nvPr/>
        </p:nvSpPr>
        <p:spPr>
          <a:xfrm>
            <a:off x="464200" y="802275"/>
            <a:ext cx="8217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solidFill>
                  <a:schemeClr val="accent5">
                    <a:lumMod val="75000"/>
                  </a:schemeClr>
                </a:solidFill>
              </a:rPr>
              <a:t>Preparing for a Potential River / Stream Flood Event - cont.</a:t>
            </a:r>
            <a:endParaRPr sz="2200" b="1" dirty="0">
              <a:solidFill>
                <a:schemeClr val="accent5">
                  <a:lumMod val="75000"/>
                </a:schemeClr>
              </a:solidFill>
            </a:endParaRPr>
          </a:p>
        </p:txBody>
      </p:sp>
      <p:sp>
        <p:nvSpPr>
          <p:cNvPr id="129" name="Google Shape;129;p17"/>
          <p:cNvSpPr txBox="1"/>
          <p:nvPr/>
        </p:nvSpPr>
        <p:spPr>
          <a:xfrm>
            <a:off x="464200" y="1411875"/>
            <a:ext cx="8217300" cy="4770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Things to consider</a:t>
            </a:r>
            <a:r>
              <a:rPr lang="en" sz="1900" b="1" i="1" dirty="0">
                <a:solidFill>
                  <a:schemeClr val="dk1"/>
                </a:solidFill>
              </a:rPr>
              <a:t> (e.g. relatively wet period preceding the event):</a:t>
            </a:r>
            <a:endParaRPr sz="1900" b="1" i="1" dirty="0">
              <a:solidFill>
                <a:schemeClr val="dk1"/>
              </a:solidFill>
            </a:endParaRPr>
          </a:p>
        </p:txBody>
      </p:sp>
      <p:sp>
        <p:nvSpPr>
          <p:cNvPr id="130" name="Google Shape;130;p17"/>
          <p:cNvSpPr txBox="1"/>
          <p:nvPr/>
        </p:nvSpPr>
        <p:spPr>
          <a:xfrm>
            <a:off x="464200" y="2021475"/>
            <a:ext cx="8217300" cy="769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River Stages</a:t>
            </a:r>
            <a:r>
              <a:rPr lang="en" sz="1900" b="1" i="1" dirty="0">
                <a:solidFill>
                  <a:schemeClr val="dk1"/>
                </a:solidFill>
              </a:rPr>
              <a:t>: Are we elevated to begin with (preceding an approaching storm?)</a:t>
            </a:r>
            <a:endParaRPr sz="1900" b="1" i="1" dirty="0">
              <a:solidFill>
                <a:schemeClr val="dk1"/>
              </a:solidFill>
            </a:endParaRPr>
          </a:p>
        </p:txBody>
      </p:sp>
      <p:sp>
        <p:nvSpPr>
          <p:cNvPr id="131" name="Google Shape;131;p17"/>
          <p:cNvSpPr txBox="1"/>
          <p:nvPr/>
        </p:nvSpPr>
        <p:spPr>
          <a:xfrm>
            <a:off x="464200" y="2935875"/>
            <a:ext cx="8217300" cy="477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Baseflow Chances : Are the water tables elevated ?</a:t>
            </a:r>
            <a:endParaRPr sz="1900" b="1" dirty="0">
              <a:solidFill>
                <a:schemeClr val="dk1"/>
              </a:solidFill>
            </a:endParaRPr>
          </a:p>
        </p:txBody>
      </p:sp>
      <p:sp>
        <p:nvSpPr>
          <p:cNvPr id="132" name="Google Shape;132;p17"/>
          <p:cNvSpPr txBox="1"/>
          <p:nvPr/>
        </p:nvSpPr>
        <p:spPr>
          <a:xfrm>
            <a:off x="464200" y="3545475"/>
            <a:ext cx="8217300" cy="477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dirty="0">
                <a:solidFill>
                  <a:schemeClr val="dk1"/>
                </a:solidFill>
              </a:rPr>
              <a:t>Soil Moisture : For when we get closer in, is this elevated? &gt;= 50% </a:t>
            </a:r>
            <a:endParaRPr sz="1900" b="1" dirty="0">
              <a:solidFill>
                <a:schemeClr val="dk1"/>
              </a:solidFill>
            </a:endParaRPr>
          </a:p>
        </p:txBody>
      </p:sp>
      <p:sp>
        <p:nvSpPr>
          <p:cNvPr id="133" name="Google Shape;133;p17"/>
          <p:cNvSpPr txBox="1"/>
          <p:nvPr/>
        </p:nvSpPr>
        <p:spPr>
          <a:xfrm>
            <a:off x="464200" y="4156844"/>
            <a:ext cx="8217300" cy="4770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900" b="1">
                <a:solidFill>
                  <a:schemeClr val="dk1"/>
                </a:solidFill>
              </a:rPr>
              <a:t>Runoff : How quickly do we get to this ? - Resultant streamflow ?</a:t>
            </a:r>
            <a:endParaRPr sz="19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1000"/>
                                        <p:tgtEl>
                                          <p:spTgt spid="13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 calcmode="lin" valueType="num">
                                      <p:cBhvr additive="base">
                                        <p:cTn id="12" dur="1000"/>
                                        <p:tgtEl>
                                          <p:spTgt spid="1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 calcmode="lin" valueType="num">
                                      <p:cBhvr additive="base">
                                        <p:cTn id="17" dur="1000"/>
                                        <p:tgtEl>
                                          <p:spTgt spid="1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51" name="Google Shape;151;p18"/>
          <p:cNvPicPr preferRelativeResize="0"/>
          <p:nvPr/>
        </p:nvPicPr>
        <p:blipFill rotWithShape="1">
          <a:blip r:embed="rId3">
            <a:alphaModFix/>
          </a:blip>
          <a:srcRect/>
          <a:stretch/>
        </p:blipFill>
        <p:spPr>
          <a:xfrm>
            <a:off x="5618535" y="802127"/>
            <a:ext cx="1510229" cy="1229462"/>
          </a:xfrm>
          <a:prstGeom prst="rect">
            <a:avLst/>
          </a:prstGeom>
          <a:noFill/>
          <a:ln w="19050" cap="flat" cmpd="sng">
            <a:solidFill>
              <a:srgbClr val="002060"/>
            </a:solidFill>
            <a:prstDash val="solid"/>
            <a:miter lim="800000"/>
            <a:headEnd type="none" w="sm" len="sm"/>
            <a:tailEnd type="none" w="sm" len="sm"/>
          </a:ln>
        </p:spPr>
      </p:pic>
      <p:sp>
        <p:nvSpPr>
          <p:cNvPr id="138" name="Google Shape;138;p18"/>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139" name="Google Shape;139;p18"/>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140" name="Google Shape;140;p18"/>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141" name="Google Shape;141;p18"/>
          <p:cNvPicPr preferRelativeResize="0"/>
          <p:nvPr/>
        </p:nvPicPr>
        <p:blipFill>
          <a:blip r:embed="rId4">
            <a:alphaModFix/>
          </a:blip>
          <a:stretch>
            <a:fillRect/>
          </a:stretch>
        </p:blipFill>
        <p:spPr>
          <a:xfrm>
            <a:off x="93091" y="4746880"/>
            <a:ext cx="1890979" cy="402336"/>
          </a:xfrm>
          <a:prstGeom prst="rect">
            <a:avLst/>
          </a:prstGeom>
          <a:noFill/>
          <a:ln>
            <a:noFill/>
          </a:ln>
        </p:spPr>
      </p:pic>
      <p:sp>
        <p:nvSpPr>
          <p:cNvPr id="142" name="Google Shape;142;p18"/>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43" name="Google Shape;143;p18"/>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144" name="Google Shape;144;p18"/>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145" name="Google Shape;145;p18"/>
          <p:cNvPicPr preferRelativeResize="0"/>
          <p:nvPr/>
        </p:nvPicPr>
        <p:blipFill>
          <a:blip r:embed="rId5">
            <a:alphaModFix/>
          </a:blip>
          <a:stretch>
            <a:fillRect/>
          </a:stretch>
        </p:blipFill>
        <p:spPr>
          <a:xfrm>
            <a:off x="91440" y="6581"/>
            <a:ext cx="685800" cy="685800"/>
          </a:xfrm>
          <a:prstGeom prst="rect">
            <a:avLst/>
          </a:prstGeom>
          <a:noFill/>
          <a:ln>
            <a:noFill/>
          </a:ln>
        </p:spPr>
      </p:pic>
      <p:sp>
        <p:nvSpPr>
          <p:cNvPr id="146" name="Google Shape;146;p18"/>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147" name="Google Shape;147;p18"/>
          <p:cNvSpPr txBox="1"/>
          <p:nvPr/>
        </p:nvSpPr>
        <p:spPr>
          <a:xfrm>
            <a:off x="464200" y="694695"/>
            <a:ext cx="8217300" cy="800189"/>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000" b="1" dirty="0">
                <a:solidFill>
                  <a:schemeClr val="accent5">
                    <a:lumMod val="75000"/>
                  </a:schemeClr>
                </a:solidFill>
              </a:rPr>
              <a:t>Sources of Information</a:t>
            </a:r>
            <a:r>
              <a:rPr lang="en" sz="2000" b="1" dirty="0">
                <a:solidFill>
                  <a:schemeClr val="dk1"/>
                </a:solidFill>
              </a:rPr>
              <a:t> </a:t>
            </a:r>
          </a:p>
          <a:p>
            <a:pPr marL="0" lvl="0" indent="0" algn="just" rtl="0">
              <a:spcBef>
                <a:spcPts val="0"/>
              </a:spcBef>
              <a:spcAft>
                <a:spcPts val="0"/>
              </a:spcAft>
              <a:buNone/>
            </a:pPr>
            <a:r>
              <a:rPr lang="en" sz="2000" b="1" dirty="0">
                <a:solidFill>
                  <a:schemeClr val="dk1"/>
                </a:solidFill>
              </a:rPr>
              <a:t>(</a:t>
            </a:r>
            <a:r>
              <a:rPr lang="en" sz="1600" b="1" i="1" dirty="0">
                <a:solidFill>
                  <a:schemeClr val="dk1"/>
                </a:solidFill>
              </a:rPr>
              <a:t>National/Regional Centers</a:t>
            </a:r>
            <a:r>
              <a:rPr lang="en" sz="2000" b="1" dirty="0">
                <a:solidFill>
                  <a:schemeClr val="dk1"/>
                </a:solidFill>
              </a:rPr>
              <a:t>):</a:t>
            </a:r>
            <a:endParaRPr sz="2000" b="1" dirty="0">
              <a:solidFill>
                <a:schemeClr val="dk1"/>
              </a:solidFill>
            </a:endParaRPr>
          </a:p>
        </p:txBody>
      </p:sp>
      <p:sp>
        <p:nvSpPr>
          <p:cNvPr id="148" name="Google Shape;148;p18"/>
          <p:cNvSpPr txBox="1"/>
          <p:nvPr/>
        </p:nvSpPr>
        <p:spPr>
          <a:xfrm>
            <a:off x="464200" y="1537385"/>
            <a:ext cx="82173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b="1" u="sng">
                <a:solidFill>
                  <a:schemeClr val="hlink"/>
                </a:solidFill>
                <a:hlinkClick r:id="rId6"/>
              </a:rPr>
              <a:t>Northeast River Forecast Center (NERFC)</a:t>
            </a:r>
            <a:endParaRPr b="1">
              <a:solidFill>
                <a:schemeClr val="dk1"/>
              </a:solidFill>
            </a:endParaRPr>
          </a:p>
        </p:txBody>
      </p:sp>
      <p:sp>
        <p:nvSpPr>
          <p:cNvPr id="149" name="Google Shape;149;p18"/>
          <p:cNvSpPr txBox="1"/>
          <p:nvPr/>
        </p:nvSpPr>
        <p:spPr>
          <a:xfrm>
            <a:off x="464200" y="2097675"/>
            <a:ext cx="82173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b="1" u="sng">
                <a:solidFill>
                  <a:schemeClr val="hlink"/>
                </a:solidFill>
                <a:hlinkClick r:id="rId7"/>
              </a:rPr>
              <a:t>Advanced Hydrologic Prediction Service (AHPS)</a:t>
            </a:r>
            <a:endParaRPr b="1">
              <a:solidFill>
                <a:schemeClr val="dk1"/>
              </a:solidFill>
            </a:endParaRPr>
          </a:p>
        </p:txBody>
      </p:sp>
      <p:sp>
        <p:nvSpPr>
          <p:cNvPr id="150" name="Google Shape;150;p18"/>
          <p:cNvSpPr txBox="1"/>
          <p:nvPr/>
        </p:nvSpPr>
        <p:spPr>
          <a:xfrm>
            <a:off x="464200" y="2707275"/>
            <a:ext cx="8217300" cy="384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300" b="1" u="sng">
                <a:solidFill>
                  <a:schemeClr val="hlink"/>
                </a:solidFill>
                <a:hlinkClick r:id="rId8"/>
              </a:rPr>
              <a:t>National Water Center (NWC)</a:t>
            </a:r>
            <a:endParaRPr sz="1300" b="1">
              <a:solidFill>
                <a:schemeClr val="dk1"/>
              </a:solidFill>
            </a:endParaRPr>
          </a:p>
        </p:txBody>
      </p:sp>
      <p:pic>
        <p:nvPicPr>
          <p:cNvPr id="152" name="Google Shape;152;p18"/>
          <p:cNvPicPr preferRelativeResize="0"/>
          <p:nvPr/>
        </p:nvPicPr>
        <p:blipFill>
          <a:blip r:embed="rId9">
            <a:alphaModFix/>
          </a:blip>
          <a:stretch>
            <a:fillRect/>
          </a:stretch>
        </p:blipFill>
        <p:spPr>
          <a:xfrm>
            <a:off x="5962850" y="2113888"/>
            <a:ext cx="3095564" cy="1839424"/>
          </a:xfrm>
          <a:prstGeom prst="rect">
            <a:avLst/>
          </a:prstGeom>
          <a:noFill/>
          <a:ln w="19050" cap="flat" cmpd="sng">
            <a:solidFill>
              <a:schemeClr val="dk2"/>
            </a:solidFill>
            <a:prstDash val="solid"/>
            <a:round/>
            <a:headEnd type="none" w="sm" len="sm"/>
            <a:tailEnd type="none" w="sm" len="sm"/>
          </a:ln>
        </p:spPr>
      </p:pic>
      <p:pic>
        <p:nvPicPr>
          <p:cNvPr id="153" name="Google Shape;153;p18"/>
          <p:cNvPicPr preferRelativeResize="0"/>
          <p:nvPr/>
        </p:nvPicPr>
        <p:blipFill>
          <a:blip r:embed="rId10">
            <a:alphaModFix/>
          </a:blip>
          <a:stretch>
            <a:fillRect/>
          </a:stretch>
        </p:blipFill>
        <p:spPr>
          <a:xfrm>
            <a:off x="2883700" y="2831725"/>
            <a:ext cx="3447325" cy="1776250"/>
          </a:xfrm>
          <a:prstGeom prst="rect">
            <a:avLst/>
          </a:prstGeom>
          <a:noFill/>
          <a:ln w="19050" cap="flat" cmpd="sng">
            <a:solidFill>
              <a:schemeClr val="dk2"/>
            </a:solidFill>
            <a:prstDash val="solid"/>
            <a:round/>
            <a:headEnd type="none" w="sm" len="sm"/>
            <a:tailEnd type="none" w="sm" len="sm"/>
          </a:ln>
        </p:spPr>
      </p:pic>
      <p:cxnSp>
        <p:nvCxnSpPr>
          <p:cNvPr id="154" name="Google Shape;154;p18"/>
          <p:cNvCxnSpPr/>
          <p:nvPr/>
        </p:nvCxnSpPr>
        <p:spPr>
          <a:xfrm>
            <a:off x="4701075" y="2343500"/>
            <a:ext cx="1133700" cy="19860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18"/>
          <p:cNvCxnSpPr/>
          <p:nvPr/>
        </p:nvCxnSpPr>
        <p:spPr>
          <a:xfrm flipV="1">
            <a:off x="4132729" y="1573597"/>
            <a:ext cx="1326777" cy="167112"/>
          </a:xfrm>
          <a:prstGeom prst="straightConnector1">
            <a:avLst/>
          </a:prstGeom>
          <a:noFill/>
          <a:ln w="28575" cap="flat" cmpd="sng">
            <a:solidFill>
              <a:schemeClr val="dk2"/>
            </a:solidFill>
            <a:prstDash val="solid"/>
            <a:round/>
            <a:headEnd type="none" w="med" len="med"/>
            <a:tailEnd type="triangle" w="med" len="med"/>
          </a:ln>
        </p:spPr>
      </p:cxnSp>
      <p:cxnSp>
        <p:nvCxnSpPr>
          <p:cNvPr id="156" name="Google Shape;156;p18"/>
          <p:cNvCxnSpPr/>
          <p:nvPr/>
        </p:nvCxnSpPr>
        <p:spPr>
          <a:xfrm>
            <a:off x="1523775" y="3080675"/>
            <a:ext cx="1307400" cy="289500"/>
          </a:xfrm>
          <a:prstGeom prst="straightConnector1">
            <a:avLst/>
          </a:prstGeom>
          <a:noFill/>
          <a:ln w="28575" cap="flat" cmpd="sng">
            <a:solidFill>
              <a:schemeClr val="dk2"/>
            </a:solidFill>
            <a:prstDash val="solid"/>
            <a:round/>
            <a:headEnd type="none" w="med" len="med"/>
            <a:tailEnd type="triangle" w="med" len="med"/>
          </a:ln>
        </p:spPr>
      </p:cxnSp>
      <p:sp>
        <p:nvSpPr>
          <p:cNvPr id="157" name="Google Shape;157;p18"/>
          <p:cNvSpPr txBox="1"/>
          <p:nvPr/>
        </p:nvSpPr>
        <p:spPr>
          <a:xfrm>
            <a:off x="471525" y="3825325"/>
            <a:ext cx="8586900" cy="8313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i="1" dirty="0"/>
              <a:t>We will close out the presentation with a “more local” WFO product perspective.</a:t>
            </a:r>
            <a:endParaRPr i="1" dirty="0"/>
          </a:p>
          <a:p>
            <a:pPr marL="0" lvl="0" indent="0" algn="l" rtl="0">
              <a:spcBef>
                <a:spcPts val="0"/>
              </a:spcBef>
              <a:spcAft>
                <a:spcPts val="0"/>
              </a:spcAft>
              <a:buNone/>
            </a:pPr>
            <a:r>
              <a:rPr lang="en" i="1" dirty="0"/>
              <a:t>This is when the final answer / best guess is delivered from combining the hydrology and meteorology to deliver watch / warning and other WFO products.</a:t>
            </a:r>
            <a:endParaRP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1000"/>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8"/>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331" name="Google Shape;331;p28"/>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332" name="Google Shape;332;p28"/>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333" name="Google Shape;333;p28"/>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334" name="Google Shape;334;p28"/>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335" name="Google Shape;335;p28"/>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336" name="Google Shape;336;p28"/>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337" name="Google Shape;337;p28"/>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338" name="Google Shape;338;p28"/>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339" name="Google Shape;339;p28"/>
          <p:cNvSpPr txBox="1"/>
          <p:nvPr/>
        </p:nvSpPr>
        <p:spPr>
          <a:xfrm>
            <a:off x="1832549" y="1104485"/>
            <a:ext cx="4472768" cy="646300"/>
          </a:xfrm>
          <a:prstGeom prst="rect">
            <a:avLst/>
          </a:prstGeom>
          <a:noFill/>
          <a:ln>
            <a:noFill/>
          </a:ln>
        </p:spPr>
        <p:txBody>
          <a:bodyPr spcFirstLastPara="1" wrap="square" lIns="91425" tIns="91425" rIns="91425" bIns="91425" anchor="t" anchorCtr="0">
            <a:spAutoFit/>
          </a:bodyPr>
          <a:lstStyle/>
          <a:p>
            <a:pPr marL="114300" lvl="0" rtl="0">
              <a:spcBef>
                <a:spcPts val="0"/>
              </a:spcBef>
              <a:spcAft>
                <a:spcPts val="0"/>
              </a:spcAft>
              <a:buClr>
                <a:schemeClr val="dk1"/>
              </a:buClr>
              <a:buSzPts val="1800"/>
            </a:pPr>
            <a:r>
              <a:rPr lang="en" sz="1500" b="1" dirty="0">
                <a:solidFill>
                  <a:schemeClr val="dk1"/>
                </a:solidFill>
              </a:rPr>
              <a:t>           River Forecast Points in Southern CT   </a:t>
            </a:r>
          </a:p>
          <a:p>
            <a:pPr marL="114300" lvl="0" rtl="0">
              <a:spcBef>
                <a:spcPts val="0"/>
              </a:spcBef>
              <a:spcAft>
                <a:spcPts val="0"/>
              </a:spcAft>
              <a:buClr>
                <a:schemeClr val="dk1"/>
              </a:buClr>
              <a:buSzPts val="1800"/>
            </a:pPr>
            <a:r>
              <a:rPr lang="en" sz="1500" b="1" dirty="0">
                <a:solidFill>
                  <a:schemeClr val="dk1"/>
                </a:solidFill>
              </a:rPr>
              <a:t>          </a:t>
            </a:r>
            <a:r>
              <a:rPr lang="en" sz="1200" b="1" dirty="0">
                <a:solidFill>
                  <a:schemeClr val="dk1"/>
                </a:solidFill>
              </a:rPr>
              <a:t>(routine river stage forecasts issued by NERFC)</a:t>
            </a:r>
            <a:endParaRPr sz="1200" b="1" dirty="0">
              <a:solidFill>
                <a:schemeClr val="dk1"/>
              </a:solidFill>
            </a:endParaRPr>
          </a:p>
        </p:txBody>
      </p:sp>
      <p:sp>
        <p:nvSpPr>
          <p:cNvPr id="340" name="Google Shape;340;p28"/>
          <p:cNvSpPr txBox="1"/>
          <p:nvPr/>
        </p:nvSpPr>
        <p:spPr>
          <a:xfrm>
            <a:off x="2285408" y="756825"/>
            <a:ext cx="4306781"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600" b="1" u="sng" dirty="0">
                <a:solidFill>
                  <a:schemeClr val="hlink"/>
                </a:solidFill>
                <a:hlinkClick r:id="rId5"/>
              </a:rPr>
              <a:t>Northeast River Forecast Center (NERFC)</a:t>
            </a:r>
            <a:endParaRPr sz="1600" b="1" dirty="0">
              <a:solidFill>
                <a:schemeClr val="dk1"/>
              </a:solidFill>
            </a:endParaRPr>
          </a:p>
        </p:txBody>
      </p:sp>
      <p:sp>
        <p:nvSpPr>
          <p:cNvPr id="342" name="Google Shape;342;p28"/>
          <p:cNvSpPr txBox="1"/>
          <p:nvPr/>
        </p:nvSpPr>
        <p:spPr>
          <a:xfrm>
            <a:off x="2663031" y="1727912"/>
            <a:ext cx="1488495"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WFO New York</a:t>
            </a:r>
            <a:endParaRPr b="1" dirty="0"/>
          </a:p>
        </p:txBody>
      </p:sp>
      <p:sp>
        <p:nvSpPr>
          <p:cNvPr id="344" name="Google Shape;344;p28"/>
          <p:cNvSpPr txBox="1"/>
          <p:nvPr/>
        </p:nvSpPr>
        <p:spPr>
          <a:xfrm>
            <a:off x="2676586" y="2906414"/>
            <a:ext cx="1367092"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WFO Albany</a:t>
            </a:r>
            <a:endParaRPr b="1" dirty="0"/>
          </a:p>
        </p:txBody>
      </p:sp>
      <p:sp>
        <p:nvSpPr>
          <p:cNvPr id="2" name="Rectangle 1"/>
          <p:cNvSpPr/>
          <p:nvPr/>
        </p:nvSpPr>
        <p:spPr>
          <a:xfrm>
            <a:off x="2728210" y="4080980"/>
            <a:ext cx="4905983" cy="286682"/>
          </a:xfrm>
          <a:prstGeom prst="rect">
            <a:avLst/>
          </a:prstGeom>
        </p:spPr>
        <p:txBody>
          <a:bodyPr wrap="square">
            <a:spAutoFit/>
          </a:bodyPr>
          <a:lstStyle/>
          <a:p>
            <a:pPr marL="457200" lvl="0" indent="-304800">
              <a:lnSpc>
                <a:spcPct val="115000"/>
              </a:lnSpc>
              <a:buClr>
                <a:schemeClr val="dk1"/>
              </a:buClr>
              <a:buSzPts val="1200"/>
              <a:buFont typeface="Calibri"/>
              <a:buChar char="●"/>
            </a:pPr>
            <a:r>
              <a:rPr lang="en-US" sz="1200" dirty="0">
                <a:solidFill>
                  <a:schemeClr val="dk1"/>
                </a:solidFill>
              </a:rPr>
              <a:t>Connecticut River - Middle Haddam (MHDC3)</a:t>
            </a:r>
          </a:p>
        </p:txBody>
      </p:sp>
      <p:sp>
        <p:nvSpPr>
          <p:cNvPr id="3" name="Rectangle 2"/>
          <p:cNvSpPr/>
          <p:nvPr/>
        </p:nvSpPr>
        <p:spPr>
          <a:xfrm>
            <a:off x="2721434" y="2087849"/>
            <a:ext cx="4572000" cy="729430"/>
          </a:xfrm>
          <a:prstGeom prst="rect">
            <a:avLst/>
          </a:prstGeom>
        </p:spPr>
        <p:txBody>
          <a:bodyPr>
            <a:spAutoFit/>
          </a:bodyPr>
          <a:lstStyle/>
          <a:p>
            <a:pPr marL="457200" lvl="0" indent="-304800">
              <a:lnSpc>
                <a:spcPct val="115000"/>
              </a:lnSpc>
              <a:buClr>
                <a:srgbClr val="233A44"/>
              </a:buClr>
              <a:buSzPts val="1200"/>
              <a:buFont typeface="Arial"/>
              <a:buChar char="●"/>
            </a:pPr>
            <a:r>
              <a:rPr lang="en-US" sz="1200" dirty="0" err="1">
                <a:solidFill>
                  <a:srgbClr val="233A44"/>
                </a:solidFill>
              </a:rPr>
              <a:t>Yantic</a:t>
            </a:r>
            <a:r>
              <a:rPr lang="en-US" sz="1200" dirty="0">
                <a:solidFill>
                  <a:srgbClr val="233A44"/>
                </a:solidFill>
              </a:rPr>
              <a:t> River / </a:t>
            </a:r>
            <a:r>
              <a:rPr lang="en-US" sz="1200" dirty="0" err="1">
                <a:solidFill>
                  <a:srgbClr val="233A44"/>
                </a:solidFill>
              </a:rPr>
              <a:t>Yantic</a:t>
            </a:r>
            <a:r>
              <a:rPr lang="en-US" sz="1200" dirty="0">
                <a:solidFill>
                  <a:srgbClr val="233A44"/>
                </a:solidFill>
              </a:rPr>
              <a:t> (YTCC3)</a:t>
            </a:r>
          </a:p>
          <a:p>
            <a:pPr marL="457200" lvl="0" indent="-304800">
              <a:lnSpc>
                <a:spcPct val="115000"/>
              </a:lnSpc>
              <a:buClr>
                <a:srgbClr val="233A44"/>
              </a:buClr>
              <a:buSzPts val="1200"/>
              <a:buFont typeface="Arial"/>
              <a:buChar char="●"/>
            </a:pPr>
            <a:r>
              <a:rPr lang="en-US" sz="1200" dirty="0" err="1">
                <a:solidFill>
                  <a:srgbClr val="233A44"/>
                </a:solidFill>
              </a:rPr>
              <a:t>Quinebaug</a:t>
            </a:r>
            <a:r>
              <a:rPr lang="en-US" sz="1200" dirty="0">
                <a:solidFill>
                  <a:srgbClr val="233A44"/>
                </a:solidFill>
              </a:rPr>
              <a:t> River / Jewett City (JCYC3)</a:t>
            </a:r>
          </a:p>
          <a:p>
            <a:pPr marL="457200" lvl="0" indent="-304800">
              <a:lnSpc>
                <a:spcPct val="115000"/>
              </a:lnSpc>
              <a:buClr>
                <a:srgbClr val="233A44"/>
              </a:buClr>
              <a:buSzPts val="1200"/>
              <a:buFont typeface="Arial"/>
              <a:buChar char="●"/>
            </a:pPr>
            <a:r>
              <a:rPr lang="en-US" sz="1200" dirty="0">
                <a:solidFill>
                  <a:schemeClr val="accent1">
                    <a:lumMod val="75000"/>
                  </a:schemeClr>
                </a:solidFill>
              </a:rPr>
              <a:t>Naugatuck River / Beacon Falls (BEAC3)</a:t>
            </a:r>
          </a:p>
        </p:txBody>
      </p:sp>
      <p:sp>
        <p:nvSpPr>
          <p:cNvPr id="17" name="Google Shape;344;p28"/>
          <p:cNvSpPr txBox="1"/>
          <p:nvPr/>
        </p:nvSpPr>
        <p:spPr>
          <a:xfrm>
            <a:off x="2690129" y="3725896"/>
            <a:ext cx="1292585"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WFO Boston</a:t>
            </a:r>
            <a:endParaRPr b="1" dirty="0"/>
          </a:p>
        </p:txBody>
      </p:sp>
      <p:sp>
        <p:nvSpPr>
          <p:cNvPr id="19" name="Rectangle 18"/>
          <p:cNvSpPr/>
          <p:nvPr/>
        </p:nvSpPr>
        <p:spPr>
          <a:xfrm>
            <a:off x="2724827" y="3268425"/>
            <a:ext cx="3940127" cy="286682"/>
          </a:xfrm>
          <a:prstGeom prst="rect">
            <a:avLst/>
          </a:prstGeom>
        </p:spPr>
        <p:txBody>
          <a:bodyPr wrap="square">
            <a:spAutoFit/>
          </a:bodyPr>
          <a:lstStyle/>
          <a:p>
            <a:pPr marL="457200" lvl="0" indent="-304800">
              <a:lnSpc>
                <a:spcPct val="115000"/>
              </a:lnSpc>
              <a:buClr>
                <a:schemeClr val="dk1"/>
              </a:buClr>
              <a:buSzPts val="1200"/>
              <a:buFont typeface="Calibri"/>
              <a:buChar char="●"/>
            </a:pPr>
            <a:r>
              <a:rPr lang="en-US" sz="1200" dirty="0">
                <a:solidFill>
                  <a:schemeClr val="accent1">
                    <a:lumMod val="75000"/>
                  </a:schemeClr>
                </a:solidFill>
              </a:rPr>
              <a:t>Housatonic River - Stevenson (STVC3)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181" name="Google Shape;181;p20"/>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182" name="Google Shape;182;p20"/>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183" name="Google Shape;183;p20"/>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184" name="Google Shape;184;p20"/>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185" name="Google Shape;185;p20"/>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186" name="Google Shape;186;p20"/>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187" name="Google Shape;187;p20"/>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188" name="Google Shape;188;p20"/>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189" name="Google Shape;189;p20"/>
          <p:cNvSpPr txBox="1"/>
          <p:nvPr/>
        </p:nvSpPr>
        <p:spPr>
          <a:xfrm>
            <a:off x="50217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190" name="Google Shape;190;p20"/>
          <p:cNvSpPr txBox="1"/>
          <p:nvPr/>
        </p:nvSpPr>
        <p:spPr>
          <a:xfrm>
            <a:off x="520400" y="756825"/>
            <a:ext cx="47484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Northeast River Forecast Center (NERFC)</a:t>
            </a:r>
            <a:endParaRPr sz="1800" b="1">
              <a:solidFill>
                <a:schemeClr val="dk1"/>
              </a:solidFill>
            </a:endParaRPr>
          </a:p>
        </p:txBody>
      </p:sp>
      <p:sp>
        <p:nvSpPr>
          <p:cNvPr id="191" name="Google Shape;191;p20"/>
          <p:cNvSpPr txBox="1"/>
          <p:nvPr/>
        </p:nvSpPr>
        <p:spPr>
          <a:xfrm>
            <a:off x="5518175" y="680625"/>
            <a:ext cx="3488100" cy="677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600" b="1">
                <a:solidFill>
                  <a:schemeClr val="dk1"/>
                </a:solidFill>
              </a:rPr>
              <a:t>Various outlooks and graphical information available.</a:t>
            </a:r>
            <a:endParaRPr sz="1600" b="1">
              <a:solidFill>
                <a:schemeClr val="dk1"/>
              </a:solidFill>
            </a:endParaRPr>
          </a:p>
        </p:txBody>
      </p:sp>
      <p:pic>
        <p:nvPicPr>
          <p:cNvPr id="192" name="Google Shape;192;p20"/>
          <p:cNvPicPr preferRelativeResize="0"/>
          <p:nvPr/>
        </p:nvPicPr>
        <p:blipFill>
          <a:blip r:embed="rId6">
            <a:alphaModFix/>
          </a:blip>
          <a:stretch>
            <a:fillRect/>
          </a:stretch>
        </p:blipFill>
        <p:spPr>
          <a:xfrm>
            <a:off x="685800" y="1175150"/>
            <a:ext cx="4351499" cy="34903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p:nvPr/>
        </p:nvSpPr>
        <p:spPr>
          <a:xfrm>
            <a:off x="0" y="0"/>
            <a:ext cx="9144000" cy="457200"/>
          </a:xfrm>
          <a:prstGeom prst="rect">
            <a:avLst/>
          </a:prstGeom>
          <a:solidFill>
            <a:srgbClr val="0A4595"/>
          </a:solidFill>
          <a:ln>
            <a:noFill/>
          </a:ln>
        </p:spPr>
        <p:txBody>
          <a:bodyPr spcFirstLastPara="1" wrap="square" lIns="91425" tIns="91425" rIns="91425" bIns="91425" anchor="ctr" anchorCtr="0">
            <a:noAutofit/>
          </a:bodyPr>
          <a:lstStyle/>
          <a:p>
            <a:pPr marL="758952"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sp>
        <p:nvSpPr>
          <p:cNvPr id="198" name="Google Shape;198;p21"/>
          <p:cNvSpPr txBox="1"/>
          <p:nvPr/>
        </p:nvSpPr>
        <p:spPr>
          <a:xfrm>
            <a:off x="175" y="457375"/>
            <a:ext cx="9144000" cy="228600"/>
          </a:xfrm>
          <a:prstGeom prst="rect">
            <a:avLst/>
          </a:prstGeom>
          <a:solidFill>
            <a:schemeClr val="lt2"/>
          </a:solidFill>
          <a:ln>
            <a:noFill/>
          </a:ln>
        </p:spPr>
        <p:txBody>
          <a:bodyPr spcFirstLastPara="1" wrap="square" lIns="91425" tIns="0" rIns="0" bIns="0" anchor="ctr" anchorCtr="0">
            <a:noAutofit/>
          </a:bodyPr>
          <a:lstStyle/>
          <a:p>
            <a:pPr marL="758952" lvl="0" indent="0" algn="l" rtl="0">
              <a:spcBef>
                <a:spcPts val="0"/>
              </a:spcBef>
              <a:spcAft>
                <a:spcPts val="0"/>
              </a:spcAft>
              <a:buClr>
                <a:schemeClr val="dk1"/>
              </a:buClr>
              <a:buFont typeface="Arial"/>
              <a:buNone/>
            </a:pPr>
            <a:endParaRPr sz="1200" b="1">
              <a:solidFill>
                <a:srgbClr val="1E4E79"/>
              </a:solidFill>
              <a:latin typeface="Nunito"/>
              <a:ea typeface="Nunito"/>
              <a:cs typeface="Nunito"/>
              <a:sym typeface="Nunito"/>
            </a:endParaRPr>
          </a:p>
        </p:txBody>
      </p:sp>
      <p:sp>
        <p:nvSpPr>
          <p:cNvPr id="199" name="Google Shape;199;p21"/>
          <p:cNvSpPr txBox="1"/>
          <p:nvPr/>
        </p:nvSpPr>
        <p:spPr>
          <a:xfrm>
            <a:off x="0" y="4741718"/>
            <a:ext cx="9144000" cy="40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35"/>
              <a:buNone/>
            </a:pPr>
            <a:endParaRPr sz="2440" b="1">
              <a:solidFill>
                <a:srgbClr val="FFFFFF"/>
              </a:solidFill>
              <a:latin typeface="Nunito"/>
              <a:ea typeface="Nunito"/>
              <a:cs typeface="Nunito"/>
              <a:sym typeface="Nunito"/>
            </a:endParaRPr>
          </a:p>
        </p:txBody>
      </p:sp>
      <p:pic>
        <p:nvPicPr>
          <p:cNvPr id="200" name="Google Shape;200;p21"/>
          <p:cNvPicPr preferRelativeResize="0"/>
          <p:nvPr/>
        </p:nvPicPr>
        <p:blipFill>
          <a:blip r:embed="rId3">
            <a:alphaModFix/>
          </a:blip>
          <a:stretch>
            <a:fillRect/>
          </a:stretch>
        </p:blipFill>
        <p:spPr>
          <a:xfrm>
            <a:off x="93091" y="4746880"/>
            <a:ext cx="1890979" cy="402336"/>
          </a:xfrm>
          <a:prstGeom prst="rect">
            <a:avLst/>
          </a:prstGeom>
          <a:noFill/>
          <a:ln>
            <a:noFill/>
          </a:ln>
        </p:spPr>
      </p:pic>
      <p:sp>
        <p:nvSpPr>
          <p:cNvPr id="201" name="Google Shape;201;p21"/>
          <p:cNvSpPr txBox="1"/>
          <p:nvPr/>
        </p:nvSpPr>
        <p:spPr>
          <a:xfrm>
            <a:off x="6739125" y="4662050"/>
            <a:ext cx="24051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National Weather Service</a:t>
            </a:r>
            <a:endParaRPr sz="1200">
              <a:solidFill>
                <a:srgbClr val="072E63"/>
              </a:solidFill>
              <a:latin typeface="Helvetica Neue"/>
              <a:ea typeface="Helvetica Neue"/>
              <a:cs typeface="Helvetica Neue"/>
              <a:sym typeface="Helvetica Neue"/>
            </a:endParaRPr>
          </a:p>
          <a:p>
            <a:pPr marL="0" lvl="0" indent="0" algn="r" rtl="0">
              <a:spcBef>
                <a:spcPts val="0"/>
              </a:spcBef>
              <a:spcAft>
                <a:spcPts val="0"/>
              </a:spcAft>
              <a:buNone/>
            </a:pPr>
            <a:r>
              <a:rPr lang="en" sz="1200">
                <a:solidFill>
                  <a:srgbClr val="072E63"/>
                </a:solidFill>
                <a:latin typeface="Helvetica Neue"/>
                <a:ea typeface="Helvetica Neue"/>
                <a:cs typeface="Helvetica Neue"/>
                <a:sym typeface="Helvetica Neue"/>
              </a:rPr>
              <a:t>WFO New York, NY</a:t>
            </a:r>
            <a:endParaRPr sz="1200">
              <a:solidFill>
                <a:srgbClr val="072E63"/>
              </a:solidFill>
              <a:latin typeface="Helvetica Neue"/>
              <a:ea typeface="Helvetica Neue"/>
              <a:cs typeface="Helvetica Neue"/>
              <a:sym typeface="Helvetica Neue"/>
            </a:endParaRPr>
          </a:p>
        </p:txBody>
      </p:sp>
      <p:sp>
        <p:nvSpPr>
          <p:cNvPr id="202" name="Google Shape;202;p21"/>
          <p:cNvSpPr txBox="1"/>
          <p:nvPr/>
        </p:nvSpPr>
        <p:spPr>
          <a:xfrm>
            <a:off x="6922000" y="900"/>
            <a:ext cx="22221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200">
              <a:solidFill>
                <a:srgbClr val="FFFFFF"/>
              </a:solidFill>
              <a:latin typeface="Nunito"/>
              <a:ea typeface="Nunito"/>
              <a:cs typeface="Nunito"/>
              <a:sym typeface="Nunito"/>
            </a:endParaRPr>
          </a:p>
          <a:p>
            <a:pPr marL="0" lvl="0" indent="0" algn="r" rtl="0">
              <a:spcBef>
                <a:spcPts val="0"/>
              </a:spcBef>
              <a:spcAft>
                <a:spcPts val="0"/>
              </a:spcAft>
              <a:buNone/>
            </a:pPr>
            <a:endParaRPr sz="1200">
              <a:solidFill>
                <a:srgbClr val="FFFFFF"/>
              </a:solidFill>
              <a:latin typeface="Nunito"/>
              <a:ea typeface="Nunito"/>
              <a:cs typeface="Nunito"/>
              <a:sym typeface="Nunito"/>
            </a:endParaRPr>
          </a:p>
        </p:txBody>
      </p:sp>
      <p:sp>
        <p:nvSpPr>
          <p:cNvPr id="203" name="Google Shape;203;p21"/>
          <p:cNvSpPr/>
          <p:nvPr/>
        </p:nvSpPr>
        <p:spPr>
          <a:xfrm>
            <a:off x="783900" y="-15600"/>
            <a:ext cx="7622100" cy="488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3000" b="1">
                <a:solidFill>
                  <a:srgbClr val="FFFFFF"/>
                </a:solidFill>
                <a:latin typeface="Helvetica Neue"/>
                <a:ea typeface="Helvetica Neue"/>
                <a:cs typeface="Helvetica Neue"/>
                <a:sym typeface="Helvetica Neue"/>
              </a:rPr>
              <a:t>River and Stream Flooding</a:t>
            </a:r>
            <a:endParaRPr sz="3000" b="1">
              <a:solidFill>
                <a:srgbClr val="FFFFFF"/>
              </a:solidFill>
              <a:latin typeface="Helvetica Neue"/>
              <a:ea typeface="Helvetica Neue"/>
              <a:cs typeface="Helvetica Neue"/>
              <a:sym typeface="Helvetica Neue"/>
            </a:endParaRPr>
          </a:p>
        </p:txBody>
      </p:sp>
      <p:pic>
        <p:nvPicPr>
          <p:cNvPr id="204" name="Google Shape;204;p21"/>
          <p:cNvPicPr preferRelativeResize="0"/>
          <p:nvPr/>
        </p:nvPicPr>
        <p:blipFill>
          <a:blip r:embed="rId4">
            <a:alphaModFix/>
          </a:blip>
          <a:stretch>
            <a:fillRect/>
          </a:stretch>
        </p:blipFill>
        <p:spPr>
          <a:xfrm>
            <a:off x="91440" y="6581"/>
            <a:ext cx="685800" cy="685800"/>
          </a:xfrm>
          <a:prstGeom prst="rect">
            <a:avLst/>
          </a:prstGeom>
          <a:noFill/>
          <a:ln>
            <a:noFill/>
          </a:ln>
        </p:spPr>
      </p:pic>
      <p:sp>
        <p:nvSpPr>
          <p:cNvPr id="205" name="Google Shape;205;p21"/>
          <p:cNvSpPr txBox="1"/>
          <p:nvPr/>
        </p:nvSpPr>
        <p:spPr>
          <a:xfrm>
            <a:off x="748775" y="394675"/>
            <a:ext cx="839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Georgia"/>
                <a:ea typeface="Georgia"/>
                <a:cs typeface="Georgia"/>
                <a:sym typeface="Georgia"/>
              </a:rPr>
              <a:t>Evaluating Antecedent Conditions</a:t>
            </a:r>
            <a:endParaRPr sz="1700"/>
          </a:p>
        </p:txBody>
      </p:sp>
      <p:sp>
        <p:nvSpPr>
          <p:cNvPr id="206" name="Google Shape;206;p21"/>
          <p:cNvSpPr txBox="1"/>
          <p:nvPr/>
        </p:nvSpPr>
        <p:spPr>
          <a:xfrm>
            <a:off x="5021700" y="728150"/>
            <a:ext cx="1519800" cy="523200"/>
          </a:xfrm>
          <a:prstGeom prst="rect">
            <a:avLst/>
          </a:prstGeom>
          <a:noFill/>
          <a:ln>
            <a:noFill/>
          </a:ln>
        </p:spPr>
        <p:txBody>
          <a:bodyPr spcFirstLastPara="1" wrap="square" lIns="91425" tIns="91425" rIns="91425" bIns="91425" anchor="t" anchorCtr="0">
            <a:spAutoFit/>
          </a:bodyPr>
          <a:lstStyle/>
          <a:p>
            <a:pPr marL="457200" lvl="0" indent="-368300" algn="just" rtl="0">
              <a:spcBef>
                <a:spcPts val="0"/>
              </a:spcBef>
              <a:spcAft>
                <a:spcPts val="0"/>
              </a:spcAft>
              <a:buClr>
                <a:schemeClr val="dk1"/>
              </a:buClr>
              <a:buSzPts val="2200"/>
              <a:buChar char="-"/>
            </a:pPr>
            <a:endParaRPr sz="2200" b="1">
              <a:solidFill>
                <a:schemeClr val="dk1"/>
              </a:solidFill>
            </a:endParaRPr>
          </a:p>
        </p:txBody>
      </p:sp>
      <p:sp>
        <p:nvSpPr>
          <p:cNvPr id="207" name="Google Shape;207;p21"/>
          <p:cNvSpPr txBox="1"/>
          <p:nvPr/>
        </p:nvSpPr>
        <p:spPr>
          <a:xfrm>
            <a:off x="520400" y="756825"/>
            <a:ext cx="4748400" cy="461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800" b="1" u="sng">
                <a:solidFill>
                  <a:schemeClr val="hlink"/>
                </a:solidFill>
                <a:hlinkClick r:id="rId5"/>
              </a:rPr>
              <a:t>Northeast River Forecast Center (NERFC)</a:t>
            </a:r>
            <a:endParaRPr sz="1800" b="1">
              <a:solidFill>
                <a:schemeClr val="dk1"/>
              </a:solidFill>
            </a:endParaRPr>
          </a:p>
        </p:txBody>
      </p:sp>
      <p:sp>
        <p:nvSpPr>
          <p:cNvPr id="208" name="Google Shape;208;p21"/>
          <p:cNvSpPr txBox="1"/>
          <p:nvPr/>
        </p:nvSpPr>
        <p:spPr>
          <a:xfrm>
            <a:off x="5518175" y="680625"/>
            <a:ext cx="3488100" cy="677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 sz="1600" b="1">
                <a:solidFill>
                  <a:schemeClr val="dk1"/>
                </a:solidFill>
              </a:rPr>
              <a:t>Various outlooks and graphical information available.</a:t>
            </a:r>
            <a:endParaRPr sz="1600" b="1">
              <a:solidFill>
                <a:schemeClr val="dk1"/>
              </a:solidFill>
            </a:endParaRPr>
          </a:p>
        </p:txBody>
      </p:sp>
      <p:pic>
        <p:nvPicPr>
          <p:cNvPr id="209" name="Google Shape;209;p21"/>
          <p:cNvPicPr preferRelativeResize="0"/>
          <p:nvPr/>
        </p:nvPicPr>
        <p:blipFill rotWithShape="1">
          <a:blip r:embed="rId6">
            <a:alphaModFix/>
          </a:blip>
          <a:srcRect t="1737" b="1737"/>
          <a:stretch/>
        </p:blipFill>
        <p:spPr>
          <a:xfrm>
            <a:off x="152400" y="1281525"/>
            <a:ext cx="4134901" cy="3316624"/>
          </a:xfrm>
          <a:prstGeom prst="rect">
            <a:avLst/>
          </a:prstGeom>
          <a:noFill/>
          <a:ln w="19050" cap="flat" cmpd="sng">
            <a:solidFill>
              <a:schemeClr val="dk1"/>
            </a:solidFill>
            <a:prstDash val="solid"/>
            <a:round/>
            <a:headEnd type="none" w="sm" len="sm"/>
            <a:tailEnd type="none" w="sm" len="sm"/>
          </a:ln>
        </p:spPr>
      </p:pic>
      <p:pic>
        <p:nvPicPr>
          <p:cNvPr id="210" name="Google Shape;210;p21"/>
          <p:cNvPicPr preferRelativeResize="0"/>
          <p:nvPr/>
        </p:nvPicPr>
        <p:blipFill>
          <a:blip r:embed="rId7">
            <a:alphaModFix/>
          </a:blip>
          <a:stretch>
            <a:fillRect/>
          </a:stretch>
        </p:blipFill>
        <p:spPr>
          <a:xfrm>
            <a:off x="3070050" y="3034425"/>
            <a:ext cx="6008525" cy="155490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3469</TotalTime>
  <Words>2931</Words>
  <Application>Microsoft Office PowerPoint</Application>
  <PresentationFormat>On-screen Show (16:9)</PresentationFormat>
  <Paragraphs>430</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 Neue</vt:lpstr>
      <vt:lpstr>Georgia</vt:lpstr>
      <vt:lpstr>Nunito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Cristantello</dc:creator>
  <cp:lastModifiedBy>John</cp:lastModifiedBy>
  <cp:revision>185</cp:revision>
  <cp:lastPrinted>2023-05-20T22:45:55Z</cp:lastPrinted>
  <dcterms:modified xsi:type="dcterms:W3CDTF">2023-05-22T17:35:56Z</dcterms:modified>
</cp:coreProperties>
</file>