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90" r:id="rId4"/>
    <p:sldId id="270" r:id="rId5"/>
    <p:sldId id="275" r:id="rId6"/>
    <p:sldId id="289" r:id="rId7"/>
    <p:sldId id="271" r:id="rId8"/>
    <p:sldId id="291" r:id="rId9"/>
    <p:sldId id="293" r:id="rId10"/>
    <p:sldId id="292" r:id="rId11"/>
    <p:sldId id="296" r:id="rId12"/>
    <p:sldId id="297" r:id="rId13"/>
    <p:sldId id="27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99FF"/>
    <a:srgbClr val="33CCFF"/>
    <a:srgbClr val="66FFFF"/>
    <a:srgbClr val="0066FF"/>
    <a:srgbClr val="3A3A3A"/>
    <a:srgbClr val="343434"/>
    <a:srgbClr val="434343"/>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397444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176677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150860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223373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92170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286392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26194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287429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356218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162295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CC03BA-F1F3-4D15-85AB-7AF1075CF3C7}" type="datetimeFigureOut">
              <a:rPr lang="en-US" smtClean="0"/>
              <a:t>5/3/2023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C23C9F-FFEE-4475-94A6-BB5FC2723FE8}" type="slidenum">
              <a:rPr lang="en-US" smtClean="0"/>
              <a:t>‹#›</a:t>
            </a:fld>
            <a:endParaRPr lang="en-US" dirty="0"/>
          </a:p>
        </p:txBody>
      </p:sp>
    </p:spTree>
    <p:extLst>
      <p:ext uri="{BB962C8B-B14F-4D97-AF65-F5344CB8AC3E}">
        <p14:creationId xmlns:p14="http://schemas.microsoft.com/office/powerpoint/2010/main" val="224188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03BA-F1F3-4D15-85AB-7AF1075CF3C7}" type="datetimeFigureOut">
              <a:rPr lang="en-US" smtClean="0"/>
              <a:t>5/3/2023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23C9F-FFEE-4475-94A6-BB5FC2723FE8}" type="slidenum">
              <a:rPr lang="en-US" smtClean="0"/>
              <a:t>‹#›</a:t>
            </a:fld>
            <a:endParaRPr lang="en-US" dirty="0"/>
          </a:p>
        </p:txBody>
      </p:sp>
    </p:spTree>
    <p:extLst>
      <p:ext uri="{BB962C8B-B14F-4D97-AF65-F5344CB8AC3E}">
        <p14:creationId xmlns:p14="http://schemas.microsoft.com/office/powerpoint/2010/main" val="2416762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os.org/research-spotlights/tonga-eruption-made-waves-in-earths-ionosphere"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pace.com/tonga-eruption-water-vapor-warm-earth" TargetMode="Externa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15 Most Iconic Hurricane Images of All Time | The Weather Channel -  Articles from The Weather Channel | weather.com">
            <a:extLst>
              <a:ext uri="{FF2B5EF4-FFF2-40B4-BE49-F238E27FC236}">
                <a16:creationId xmlns:a16="http://schemas.microsoft.com/office/drawing/2014/main" id="{3260F414-59AA-4895-92D3-B0A0638E8EC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pic>
        <p:nvPicPr>
          <p:cNvPr id="13" name="Picture 12" descr="image002"/>
          <p:cNvPicPr/>
          <p:nvPr/>
        </p:nvPicPr>
        <p:blipFill>
          <a:blip r:embed="rId4" cstate="print">
            <a:clrChange>
              <a:clrFrom>
                <a:srgbClr val="FFFFFF"/>
              </a:clrFrom>
              <a:clrTo>
                <a:srgbClr val="FFFFFF">
                  <a:alpha val="0"/>
                </a:srgbClr>
              </a:clrTo>
            </a:clrChange>
          </a:blip>
          <a:srcRect/>
          <a:stretch>
            <a:fillRect/>
          </a:stretch>
        </p:blipFill>
        <p:spPr bwMode="auto">
          <a:xfrm>
            <a:off x="502224" y="307271"/>
            <a:ext cx="664723" cy="610237"/>
          </a:xfrm>
          <a:prstGeom prst="rect">
            <a:avLst/>
          </a:prstGeom>
          <a:noFill/>
          <a:ln w="9525">
            <a:noFill/>
            <a:miter lim="800000"/>
            <a:headEnd/>
            <a:tailEnd/>
          </a:ln>
        </p:spPr>
      </p:pic>
      <p:pic>
        <p:nvPicPr>
          <p:cNvPr id="14" name="Picture 13" descr="CT-Blue.png"/>
          <p:cNvPicPr/>
          <p:nvPr/>
        </p:nvPicPr>
        <p:blipFill>
          <a:blip r:embed="rId5" cstate="print"/>
          <a:srcRect/>
          <a:stretch>
            <a:fillRect/>
          </a:stretch>
        </p:blipFill>
        <p:spPr bwMode="auto">
          <a:xfrm>
            <a:off x="7987550" y="288584"/>
            <a:ext cx="704483" cy="646330"/>
          </a:xfrm>
          <a:prstGeom prst="rect">
            <a:avLst/>
          </a:prstGeom>
          <a:noFill/>
          <a:ln w="9525">
            <a:noFill/>
            <a:miter lim="800000"/>
            <a:headEnd/>
            <a:tailEnd/>
          </a:ln>
        </p:spPr>
      </p:pic>
      <p:sp>
        <p:nvSpPr>
          <p:cNvPr id="15" name="TextBox 14"/>
          <p:cNvSpPr txBox="1"/>
          <p:nvPr/>
        </p:nvSpPr>
        <p:spPr>
          <a:xfrm>
            <a:off x="1620701" y="288584"/>
            <a:ext cx="5999797" cy="646331"/>
          </a:xfrm>
          <a:prstGeom prst="rect">
            <a:avLst/>
          </a:prstGeom>
          <a:noFill/>
        </p:spPr>
        <p:txBody>
          <a:bodyPr wrap="square" rtlCol="0">
            <a:spAutoFit/>
          </a:bodyPr>
          <a:lstStyle/>
          <a:p>
            <a:pPr algn="ctr"/>
            <a:r>
              <a:rPr lang="en-US" dirty="0">
                <a:solidFill>
                  <a:schemeClr val="bg1"/>
                </a:solidFill>
              </a:rPr>
              <a:t>Department of Emergency Services and Public Protection</a:t>
            </a:r>
          </a:p>
          <a:p>
            <a:pPr algn="ctr"/>
            <a:r>
              <a:rPr lang="en-US" dirty="0">
                <a:solidFill>
                  <a:schemeClr val="bg1"/>
                </a:solidFill>
              </a:rPr>
              <a:t>Division of Emergency Management and Homeland Security</a:t>
            </a:r>
          </a:p>
        </p:txBody>
      </p:sp>
      <p:sp>
        <p:nvSpPr>
          <p:cNvPr id="16" name="TextBox 9"/>
          <p:cNvSpPr txBox="1">
            <a:spLocks noChangeArrowheads="1"/>
          </p:cNvSpPr>
          <p:nvPr/>
        </p:nvSpPr>
        <p:spPr bwMode="auto">
          <a:xfrm>
            <a:off x="745008" y="1840330"/>
            <a:ext cx="79470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pPr algn="ctr"/>
            <a:endParaRPr lang="en-US" altLang="en-US" sz="2000" b="1" dirty="0">
              <a:solidFill>
                <a:schemeClr val="bg1"/>
              </a:solidFill>
            </a:endParaRPr>
          </a:p>
          <a:p>
            <a:pPr algn="ctr"/>
            <a:r>
              <a:rPr lang="en-US" altLang="en-US" sz="3600" b="1" dirty="0">
                <a:solidFill>
                  <a:schemeClr val="bg1"/>
                </a:solidFill>
              </a:rPr>
              <a:t>2023 HURRICANE SEASON</a:t>
            </a:r>
          </a:p>
          <a:p>
            <a:pPr algn="ctr"/>
            <a:r>
              <a:rPr lang="en-US" altLang="en-US" sz="3200" b="1" dirty="0">
                <a:solidFill>
                  <a:schemeClr val="bg1"/>
                </a:solidFill>
              </a:rPr>
              <a:t>Below Normal Year Expected ???</a:t>
            </a:r>
          </a:p>
          <a:p>
            <a:pPr algn="ctr"/>
            <a:endParaRPr lang="en-US" altLang="en-US" b="1" dirty="0">
              <a:solidFill>
                <a:schemeClr val="bg1"/>
              </a:solidFill>
            </a:endParaRPr>
          </a:p>
          <a:p>
            <a:pPr algn="ctr"/>
            <a:r>
              <a:rPr lang="en-US" altLang="en-US" b="1" dirty="0">
                <a:solidFill>
                  <a:schemeClr val="bg1"/>
                </a:solidFill>
              </a:rPr>
              <a:t>Douglas W. Glowacki &amp; Josh Cingranelli</a:t>
            </a:r>
          </a:p>
          <a:p>
            <a:pPr algn="ctr"/>
            <a:r>
              <a:rPr lang="en-US" altLang="en-US" b="1" dirty="0">
                <a:solidFill>
                  <a:schemeClr val="bg1"/>
                </a:solidFill>
              </a:rPr>
              <a:t>Emergency Management </a:t>
            </a:r>
            <a:r>
              <a:rPr lang="en-US" altLang="en-US" b="1">
                <a:solidFill>
                  <a:schemeClr val="bg1"/>
                </a:solidFill>
              </a:rPr>
              <a:t>Program Specialists</a:t>
            </a:r>
            <a:endParaRPr lang="en-US" altLang="en-US" b="1" dirty="0">
              <a:solidFill>
                <a:schemeClr val="bg1"/>
              </a:solidFill>
            </a:endParaRPr>
          </a:p>
          <a:p>
            <a:pPr algn="ctr"/>
            <a:endParaRPr lang="en-US" altLang="en-US" b="1" dirty="0">
              <a:solidFill>
                <a:schemeClr val="bg1"/>
              </a:solidFill>
            </a:endParaRPr>
          </a:p>
          <a:p>
            <a:pPr algn="ctr"/>
            <a:r>
              <a:rPr lang="en-US" altLang="en-US" b="1" dirty="0">
                <a:solidFill>
                  <a:schemeClr val="bg1"/>
                </a:solidFill>
              </a:rPr>
              <a:t>Division of Emergency Management </a:t>
            </a:r>
          </a:p>
          <a:p>
            <a:pPr algn="ctr"/>
            <a:r>
              <a:rPr lang="en-US" altLang="en-US" b="1" dirty="0">
                <a:solidFill>
                  <a:schemeClr val="bg1"/>
                </a:solidFill>
              </a:rPr>
              <a:t>and Homeland Security</a:t>
            </a:r>
          </a:p>
        </p:txBody>
      </p:sp>
      <p:sp>
        <p:nvSpPr>
          <p:cNvPr id="5" name="TextBox 4"/>
          <p:cNvSpPr txBox="1"/>
          <p:nvPr/>
        </p:nvSpPr>
        <p:spPr>
          <a:xfrm>
            <a:off x="161210" y="947514"/>
            <a:ext cx="1385350" cy="461665"/>
          </a:xfrm>
          <a:prstGeom prst="rect">
            <a:avLst/>
          </a:prstGeom>
          <a:noFill/>
        </p:spPr>
        <p:txBody>
          <a:bodyPr wrap="square" rtlCol="0">
            <a:spAutoFit/>
          </a:bodyPr>
          <a:lstStyle/>
          <a:p>
            <a:pPr algn="ctr"/>
            <a:r>
              <a:rPr lang="en-US" sz="1200" dirty="0">
                <a:solidFill>
                  <a:schemeClr val="bg1"/>
                </a:solidFill>
              </a:rPr>
              <a:t>James C. Rovella</a:t>
            </a:r>
          </a:p>
          <a:p>
            <a:pPr algn="ctr"/>
            <a:r>
              <a:rPr lang="en-US" sz="1200" dirty="0">
                <a:solidFill>
                  <a:schemeClr val="bg1"/>
                </a:solidFill>
              </a:rPr>
              <a:t>Commissioner</a:t>
            </a:r>
          </a:p>
        </p:txBody>
      </p:sp>
      <p:sp>
        <p:nvSpPr>
          <p:cNvPr id="17" name="TextBox 16"/>
          <p:cNvSpPr txBox="1"/>
          <p:nvPr/>
        </p:nvSpPr>
        <p:spPr>
          <a:xfrm>
            <a:off x="7536461" y="947514"/>
            <a:ext cx="1607539" cy="461665"/>
          </a:xfrm>
          <a:prstGeom prst="rect">
            <a:avLst/>
          </a:prstGeom>
          <a:noFill/>
        </p:spPr>
        <p:txBody>
          <a:bodyPr wrap="square" rtlCol="0">
            <a:spAutoFit/>
          </a:bodyPr>
          <a:lstStyle/>
          <a:p>
            <a:pPr algn="ctr"/>
            <a:r>
              <a:rPr lang="en-US" sz="1200" dirty="0">
                <a:solidFill>
                  <a:schemeClr val="bg1"/>
                </a:solidFill>
              </a:rPr>
              <a:t>Brenda M. Bergeron</a:t>
            </a:r>
          </a:p>
          <a:p>
            <a:pPr algn="ctr"/>
            <a:r>
              <a:rPr lang="en-US" sz="1200" dirty="0">
                <a:solidFill>
                  <a:schemeClr val="bg1"/>
                </a:solidFill>
              </a:rPr>
              <a:t>Deputy Commissioner</a:t>
            </a:r>
          </a:p>
        </p:txBody>
      </p:sp>
    </p:spTree>
    <p:extLst>
      <p:ext uri="{BB962C8B-B14F-4D97-AF65-F5344CB8AC3E}">
        <p14:creationId xmlns:p14="http://schemas.microsoft.com/office/powerpoint/2010/main" val="56205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7438" y="1262197"/>
            <a:ext cx="8875126" cy="4813625"/>
          </a:xfrm>
          <a:prstGeom prst="rect">
            <a:avLst/>
          </a:prstGeom>
        </p:spPr>
        <p:txBody>
          <a:bodyPr wrap="square">
            <a:spAutoFit/>
          </a:bodyPr>
          <a:lstStyle/>
          <a:p>
            <a:pPr algn="ctr">
              <a:lnSpc>
                <a:spcPct val="70000"/>
              </a:lnSpc>
              <a:spcBef>
                <a:spcPct val="50000"/>
              </a:spcBef>
            </a:pPr>
            <a:r>
              <a:rPr lang="en-US" altLang="en-US" sz="2000" b="1" dirty="0">
                <a:solidFill>
                  <a:schemeClr val="bg1"/>
                </a:solidFill>
                <a:latin typeface="Arial" panose="020B0604020202020204" pitchFamily="34" charset="0"/>
                <a:cs typeface="Arial" panose="020B0604020202020204" pitchFamily="34" charset="0"/>
                <a:sym typeface="Marlett" pitchFamily="2" charset="2"/>
              </a:rPr>
              <a:t>COLORADO STATE UNIVERSITY</a:t>
            </a:r>
          </a:p>
          <a:p>
            <a:pPr algn="ctr">
              <a:lnSpc>
                <a:spcPct val="70000"/>
              </a:lnSpc>
              <a:spcBef>
                <a:spcPct val="50000"/>
              </a:spcBef>
            </a:pPr>
            <a:r>
              <a:rPr lang="en-US" altLang="en-US" sz="2000" b="1" dirty="0">
                <a:solidFill>
                  <a:schemeClr val="bg1"/>
                </a:solidFill>
                <a:latin typeface="Arial" panose="020B0604020202020204" pitchFamily="34" charset="0"/>
                <a:cs typeface="Arial" panose="020B0604020202020204" pitchFamily="34" charset="0"/>
                <a:sym typeface="Marlett" pitchFamily="2" charset="2"/>
              </a:rPr>
              <a:t> JUNE 1ST - NOVEMBER 30</a:t>
            </a:r>
            <a:r>
              <a:rPr lang="en-US" altLang="en-US" sz="2000" b="1" baseline="30000" dirty="0">
                <a:solidFill>
                  <a:schemeClr val="bg1"/>
                </a:solidFill>
                <a:latin typeface="Arial" panose="020B0604020202020204" pitchFamily="34" charset="0"/>
                <a:cs typeface="Arial" panose="020B0604020202020204" pitchFamily="34" charset="0"/>
                <a:sym typeface="Marlett" pitchFamily="2" charset="2"/>
              </a:rPr>
              <a:t>TH</a:t>
            </a:r>
          </a:p>
          <a:p>
            <a:pPr algn="ctr">
              <a:lnSpc>
                <a:spcPct val="70000"/>
              </a:lnSpc>
              <a:spcBef>
                <a:spcPct val="50000"/>
              </a:spcBef>
            </a:pPr>
            <a:r>
              <a:rPr lang="en-US" altLang="en-US" sz="1400" b="1" dirty="0">
                <a:solidFill>
                  <a:schemeClr val="bg1"/>
                </a:solidFill>
                <a:latin typeface="Arial" panose="020B0604020202020204" pitchFamily="34" charset="0"/>
                <a:cs typeface="Arial" panose="020B0604020202020204" pitchFamily="34" charset="0"/>
                <a:sym typeface="Marlett" pitchFamily="2" charset="2"/>
              </a:rPr>
              <a:t>Updated on April 13, 2023</a:t>
            </a:r>
          </a:p>
          <a:p>
            <a:pPr>
              <a:lnSpc>
                <a:spcPct val="70000"/>
              </a:lnSpc>
              <a:spcBef>
                <a:spcPct val="50000"/>
              </a:spcBef>
            </a:pPr>
            <a:r>
              <a:rPr lang="en-US" altLang="en-US" sz="1400" b="1" dirty="0">
                <a:solidFill>
                  <a:schemeClr val="bg1"/>
                </a:solidFill>
                <a:latin typeface="Arial" panose="020B0604020202020204" pitchFamily="34" charset="0"/>
                <a:cs typeface="Arial" panose="020B0604020202020204" pitchFamily="34" charset="0"/>
                <a:sym typeface="Marlett" pitchFamily="2" charset="2"/>
              </a:rPr>
              <a:t>						</a:t>
            </a:r>
          </a:p>
          <a:p>
            <a:pPr>
              <a:lnSpc>
                <a:spcPct val="70000"/>
              </a:lnSpc>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CATEGORY	  		# OF STORMS   	NORMAL          % of Normal	</a:t>
            </a:r>
          </a:p>
          <a:p>
            <a:pPr>
              <a:lnSpc>
                <a:spcPct val="70000"/>
              </a:lnSpc>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NAMED STORMS		            13	   	14.4		   90%	</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HURRICANES			              6		7.2		   83%	</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INTENSE HURRICANES*		              2	     	3.2		   64%</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ACCUMULATED CYCLONE ENERGY             100%	123%		   81%</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MAJOR HURRICANE STRIKE PROBABILITIES</a:t>
            </a:r>
          </a:p>
          <a:p>
            <a:pPr lvl="1">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EAST COAST 		             22%	    21%	Florida to Maine</a:t>
            </a:r>
          </a:p>
          <a:p>
            <a:pPr lvl="1">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GULF COAST		             28%	    27%	Texas to Florida	</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Category III and Above</a:t>
            </a:r>
          </a:p>
          <a:p>
            <a:pPr>
              <a:spcBef>
                <a:spcPct val="50000"/>
              </a:spcBef>
            </a:pPr>
            <a:r>
              <a:rPr lang="en-US" altLang="en-US" sz="1600" b="1" dirty="0">
                <a:solidFill>
                  <a:schemeClr val="bg1"/>
                </a:solidFill>
                <a:latin typeface="Arial" panose="020B0604020202020204" pitchFamily="34" charset="0"/>
                <a:cs typeface="Arial" panose="020B0604020202020204" pitchFamily="34" charset="0"/>
                <a:sym typeface="Marlett" pitchFamily="2" charset="2"/>
              </a:rPr>
              <a:t>	</a:t>
            </a:r>
            <a:endParaRPr lang="en-US" altLang="en-US" sz="2400" b="1" dirty="0">
              <a:solidFill>
                <a:schemeClr val="bg1"/>
              </a:solidFill>
              <a:latin typeface="Arial" panose="020B0604020202020204" pitchFamily="34" charset="0"/>
              <a:cs typeface="Arial" panose="020B0604020202020204" pitchFamily="34" charset="0"/>
              <a:sym typeface="Monotype Sorts" pitchFamily="2" charset="2"/>
            </a:endParaRPr>
          </a:p>
        </p:txBody>
      </p:sp>
      <p:sp>
        <p:nvSpPr>
          <p:cNvPr id="13" name="Text Box 9"/>
          <p:cNvSpPr txBox="1">
            <a:spLocks noChangeArrowheads="1"/>
          </p:cNvSpPr>
          <p:nvPr/>
        </p:nvSpPr>
        <p:spPr bwMode="auto">
          <a:xfrm>
            <a:off x="586354" y="453978"/>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sp>
        <p:nvSpPr>
          <p:cNvPr id="4" name="TextBox 6">
            <a:extLst>
              <a:ext uri="{FF2B5EF4-FFF2-40B4-BE49-F238E27FC236}">
                <a16:creationId xmlns:a16="http://schemas.microsoft.com/office/drawing/2014/main" id="{443950F8-86BA-B921-875C-07A1312CF6B4}"/>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99498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433954" y="152482"/>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altLang="en-US" sz="2400" b="1" dirty="0">
                <a:solidFill>
                  <a:schemeClr val="bg1"/>
                </a:solidFill>
              </a:rPr>
              <a:t>Looking at hurricane wind damage by category</a:t>
            </a: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sp>
        <p:nvSpPr>
          <p:cNvPr id="5" name="TextBox 4">
            <a:extLst>
              <a:ext uri="{FF2B5EF4-FFF2-40B4-BE49-F238E27FC236}">
                <a16:creationId xmlns:a16="http://schemas.microsoft.com/office/drawing/2014/main" id="{1E2621BD-3707-636C-6CD0-B47C5536B1B9}"/>
              </a:ext>
            </a:extLst>
          </p:cNvPr>
          <p:cNvSpPr txBox="1"/>
          <p:nvPr/>
        </p:nvSpPr>
        <p:spPr>
          <a:xfrm>
            <a:off x="954435" y="1763444"/>
            <a:ext cx="4875914" cy="6186309"/>
          </a:xfrm>
          <a:prstGeom prst="rect">
            <a:avLst/>
          </a:prstGeom>
          <a:noFill/>
        </p:spPr>
        <p:txBody>
          <a:bodyPr wrap="square">
            <a:spAutoFit/>
          </a:bodyPr>
          <a:lstStyle/>
          <a:p>
            <a:pPr algn="ctr"/>
            <a:r>
              <a:rPr lang="en-US" sz="2400" b="1" dirty="0">
                <a:solidFill>
                  <a:schemeClr val="bg1"/>
                </a:solidFill>
                <a:latin typeface="+mj-lt"/>
              </a:rPr>
              <a:t>WIND MULTIPLIER</a:t>
            </a:r>
          </a:p>
          <a:p>
            <a:pPr marL="285750" indent="-285750">
              <a:buFont typeface="Arial" panose="020B0604020202020204" pitchFamily="34" charset="0"/>
              <a:buChar char="•"/>
            </a:pPr>
            <a:r>
              <a:rPr lang="en-US" sz="2400" dirty="0">
                <a:solidFill>
                  <a:schemeClr val="bg1"/>
                </a:solidFill>
                <a:latin typeface="+mj-lt"/>
              </a:rPr>
              <a:t>Damage exponentially increases as the wind increases. </a:t>
            </a:r>
          </a:p>
          <a:p>
            <a:pPr marL="285750" indent="-285750">
              <a:buFont typeface="Arial" panose="020B0604020202020204" pitchFamily="34" charset="0"/>
              <a:buChar char="•"/>
            </a:pPr>
            <a:r>
              <a:rPr lang="en-US" sz="2400" dirty="0">
                <a:solidFill>
                  <a:schemeClr val="bg1"/>
                </a:solidFill>
                <a:latin typeface="+mj-lt"/>
              </a:rPr>
              <a:t>The wind damage is 10 times worse for a Category 2 hurricane compared to Category 1.</a:t>
            </a:r>
          </a:p>
          <a:p>
            <a:pPr algn="ctr"/>
            <a:endParaRPr lang="en-US" sz="2400" dirty="0">
              <a:solidFill>
                <a:schemeClr val="bg1"/>
              </a:solidFill>
              <a:latin typeface="+mj-lt"/>
            </a:endParaRPr>
          </a:p>
          <a:p>
            <a:pPr algn="ctr"/>
            <a:r>
              <a:rPr lang="en-US" sz="2400" b="1" dirty="0">
                <a:solidFill>
                  <a:schemeClr val="bg1"/>
                </a:solidFill>
                <a:latin typeface="+mj-lt"/>
              </a:rPr>
              <a:t>CONNECTICUT HAS A LOT OF TREES</a:t>
            </a:r>
          </a:p>
          <a:p>
            <a:pPr marL="285750" indent="-285750">
              <a:buFont typeface="Arial" panose="020B0604020202020204" pitchFamily="34" charset="0"/>
              <a:buChar char="•"/>
            </a:pPr>
            <a:r>
              <a:rPr lang="en-US" sz="2400" dirty="0">
                <a:solidFill>
                  <a:schemeClr val="bg1"/>
                </a:solidFill>
                <a:latin typeface="+mj-lt"/>
              </a:rPr>
              <a:t>Highest urban tree cover in the nation.</a:t>
            </a:r>
          </a:p>
          <a:p>
            <a:pPr marL="285750" indent="-285750">
              <a:buFont typeface="Arial" panose="020B0604020202020204" pitchFamily="34" charset="0"/>
              <a:buChar char="•"/>
            </a:pPr>
            <a:r>
              <a:rPr lang="en-US" sz="2400" dirty="0">
                <a:solidFill>
                  <a:schemeClr val="bg1"/>
                </a:solidFill>
                <a:latin typeface="+mj-lt"/>
              </a:rPr>
              <a:t>10 million trees within 50ft of a roadway in CT.</a:t>
            </a:r>
          </a:p>
          <a:p>
            <a:pPr marL="285750" indent="-285750">
              <a:buFont typeface="Arial" panose="020B0604020202020204" pitchFamily="34" charset="0"/>
              <a:buChar char="•"/>
            </a:pPr>
            <a:endParaRPr lang="en-US" dirty="0">
              <a:solidFill>
                <a:schemeClr val="bg1"/>
              </a:solidFill>
              <a:latin typeface="+mj-lt"/>
            </a:endParaRPr>
          </a:p>
          <a:p>
            <a:pPr marL="285750" indent="-285750">
              <a:buFont typeface="Arial" panose="020B0604020202020204" pitchFamily="34" charset="0"/>
              <a:buChar char="•"/>
            </a:pPr>
            <a:endParaRPr lang="en-US" dirty="0">
              <a:solidFill>
                <a:schemeClr val="bg1"/>
              </a:solidFill>
              <a:latin typeface="+mj-lt"/>
            </a:endParaRPr>
          </a:p>
          <a:p>
            <a:pPr marL="285750" indent="-285750">
              <a:buFont typeface="Arial" panose="020B0604020202020204" pitchFamily="34" charset="0"/>
              <a:buChar char="•"/>
            </a:pPr>
            <a:endParaRPr lang="en-US" dirty="0"/>
          </a:p>
          <a:p>
            <a:br>
              <a:rPr lang="en-US" dirty="0">
                <a:solidFill>
                  <a:schemeClr val="bg1"/>
                </a:solidFill>
                <a:latin typeface="+mj-lt"/>
              </a:rPr>
            </a:br>
            <a:br>
              <a:rPr lang="en-US" dirty="0">
                <a:solidFill>
                  <a:schemeClr val="bg1"/>
                </a:solidFill>
                <a:latin typeface="+mj-lt"/>
              </a:rPr>
            </a:br>
            <a:endParaRPr lang="en-US" dirty="0">
              <a:solidFill>
                <a:schemeClr val="bg1"/>
              </a:solidFill>
              <a:latin typeface="+mj-lt"/>
            </a:endParaRPr>
          </a:p>
        </p:txBody>
      </p:sp>
      <p:pic>
        <p:nvPicPr>
          <p:cNvPr id="8" name="Picture 7" descr="Table&#10;&#10;Description automatically generated with medium confidence">
            <a:extLst>
              <a:ext uri="{FF2B5EF4-FFF2-40B4-BE49-F238E27FC236}">
                <a16:creationId xmlns:a16="http://schemas.microsoft.com/office/drawing/2014/main" id="{1E10EFA8-1B2D-448E-9AC5-B6B9B4CD73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632" y="1398540"/>
            <a:ext cx="1877803" cy="5040793"/>
          </a:xfrm>
          <a:prstGeom prst="rect">
            <a:avLst/>
          </a:prstGeom>
        </p:spPr>
      </p:pic>
      <p:sp>
        <p:nvSpPr>
          <p:cNvPr id="2" name="TextBox 6">
            <a:extLst>
              <a:ext uri="{FF2B5EF4-FFF2-40B4-BE49-F238E27FC236}">
                <a16:creationId xmlns:a16="http://schemas.microsoft.com/office/drawing/2014/main" id="{0C862652-1FA1-3F24-7DD3-255342633A76}"/>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96338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586354" y="453978"/>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altLang="en-US" sz="2400" b="1" dirty="0">
                <a:solidFill>
                  <a:schemeClr val="bg1"/>
                </a:solidFill>
              </a:rPr>
              <a:t>What would a landfalling hurricane do?</a:t>
            </a: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sp>
        <p:nvSpPr>
          <p:cNvPr id="5" name="TextBox 4">
            <a:extLst>
              <a:ext uri="{FF2B5EF4-FFF2-40B4-BE49-F238E27FC236}">
                <a16:creationId xmlns:a16="http://schemas.microsoft.com/office/drawing/2014/main" id="{1E2621BD-3707-636C-6CD0-B47C5536B1B9}"/>
              </a:ext>
            </a:extLst>
          </p:cNvPr>
          <p:cNvSpPr txBox="1"/>
          <p:nvPr/>
        </p:nvSpPr>
        <p:spPr>
          <a:xfrm>
            <a:off x="586354" y="1760858"/>
            <a:ext cx="8104800" cy="5632311"/>
          </a:xfrm>
          <a:prstGeom prst="rect">
            <a:avLst/>
          </a:prstGeom>
          <a:noFill/>
        </p:spPr>
        <p:txBody>
          <a:bodyPr wrap="square">
            <a:spAutoFit/>
          </a:bodyPr>
          <a:lstStyle/>
          <a:p>
            <a:r>
              <a:rPr lang="en-US" b="1" dirty="0">
                <a:solidFill>
                  <a:schemeClr val="bg1"/>
                </a:solidFill>
                <a:latin typeface="+mj-lt"/>
              </a:rPr>
              <a:t>CATEGORY 1 HURRICANE</a:t>
            </a:r>
          </a:p>
          <a:p>
            <a:pPr marL="742950" lvl="1" indent="-285750">
              <a:buFont typeface="Arial" panose="020B0604020202020204" pitchFamily="34" charset="0"/>
              <a:buChar char="•"/>
            </a:pPr>
            <a:r>
              <a:rPr lang="en-US" dirty="0">
                <a:solidFill>
                  <a:schemeClr val="bg1"/>
                </a:solidFill>
                <a:latin typeface="+mj-lt"/>
              </a:rPr>
              <a:t>20 PERCENT TREE LOSS</a:t>
            </a:r>
          </a:p>
          <a:p>
            <a:pPr marL="1200150" lvl="2" indent="-285750">
              <a:buFont typeface="Arial" panose="020B0604020202020204" pitchFamily="34" charset="0"/>
              <a:buChar char="•"/>
            </a:pPr>
            <a:r>
              <a:rPr lang="en-US" dirty="0">
                <a:solidFill>
                  <a:schemeClr val="bg1"/>
                </a:solidFill>
                <a:latin typeface="+mj-lt"/>
              </a:rPr>
              <a:t>(Irene took out 1 to 2 percent of trees)</a:t>
            </a:r>
          </a:p>
          <a:p>
            <a:pPr marL="742950" lvl="1" indent="-285750">
              <a:buFont typeface="Arial" panose="020B0604020202020204" pitchFamily="34" charset="0"/>
              <a:buChar char="•"/>
            </a:pPr>
            <a:r>
              <a:rPr lang="en-US" dirty="0">
                <a:solidFill>
                  <a:schemeClr val="bg1"/>
                </a:solidFill>
                <a:latin typeface="+mj-lt"/>
              </a:rPr>
              <a:t>727,000 POWER OUTAGE REPORTS</a:t>
            </a:r>
          </a:p>
          <a:p>
            <a:pPr marL="742950" lvl="1" indent="-285750">
              <a:buFont typeface="Arial" panose="020B0604020202020204" pitchFamily="34" charset="0"/>
              <a:buChar char="•"/>
            </a:pPr>
            <a:r>
              <a:rPr lang="en-US" dirty="0">
                <a:solidFill>
                  <a:schemeClr val="bg1"/>
                </a:solidFill>
                <a:latin typeface="+mj-lt"/>
              </a:rPr>
              <a:t>101 ROADS CLOSED DUE TO FALLEN TREES AND POWER LINES.</a:t>
            </a:r>
          </a:p>
          <a:p>
            <a:pPr marL="742950" lvl="1" indent="-285750">
              <a:buFont typeface="Arial" panose="020B0604020202020204" pitchFamily="34" charset="0"/>
              <a:buChar char="•"/>
            </a:pPr>
            <a:r>
              <a:rPr lang="en-US" dirty="0">
                <a:solidFill>
                  <a:schemeClr val="bg1"/>
                </a:solidFill>
                <a:latin typeface="+mj-lt"/>
              </a:rPr>
              <a:t>RECOVERY OF 1 TO 2 WEEKS.</a:t>
            </a:r>
          </a:p>
          <a:p>
            <a:pPr lvl="1"/>
            <a:endParaRPr lang="en-US" dirty="0">
              <a:solidFill>
                <a:schemeClr val="bg1"/>
              </a:solidFill>
              <a:latin typeface="+mj-lt"/>
            </a:endParaRPr>
          </a:p>
          <a:p>
            <a:r>
              <a:rPr lang="en-US" b="1" dirty="0">
                <a:solidFill>
                  <a:schemeClr val="bg1"/>
                </a:solidFill>
                <a:latin typeface="+mj-lt"/>
              </a:rPr>
              <a:t>CATEGORY 2 HURRICANE</a:t>
            </a:r>
          </a:p>
          <a:p>
            <a:pPr marL="742950" lvl="1" indent="-285750">
              <a:buFont typeface="Arial" panose="020B0604020202020204" pitchFamily="34" charset="0"/>
              <a:buChar char="•"/>
            </a:pPr>
            <a:r>
              <a:rPr lang="en-US" dirty="0">
                <a:solidFill>
                  <a:schemeClr val="bg1"/>
                </a:solidFill>
                <a:latin typeface="+mj-lt"/>
              </a:rPr>
              <a:t>40 PERCENT TREE LOSS</a:t>
            </a:r>
          </a:p>
          <a:p>
            <a:pPr marL="742950" lvl="1" indent="-285750">
              <a:buFont typeface="Arial" panose="020B0604020202020204" pitchFamily="34" charset="0"/>
              <a:buChar char="•"/>
            </a:pPr>
            <a:endParaRPr lang="en-US" dirty="0">
              <a:solidFill>
                <a:schemeClr val="bg1"/>
              </a:solidFill>
              <a:latin typeface="+mj-lt"/>
            </a:endParaRPr>
          </a:p>
          <a:p>
            <a:r>
              <a:rPr lang="en-US" b="1" dirty="0">
                <a:solidFill>
                  <a:schemeClr val="bg1"/>
                </a:solidFill>
                <a:latin typeface="+mj-lt"/>
              </a:rPr>
              <a:t>CATEGORY 3 HURRICANE</a:t>
            </a:r>
          </a:p>
          <a:p>
            <a:pPr marL="742950" lvl="1" indent="-285750">
              <a:buFont typeface="Arial" panose="020B0604020202020204" pitchFamily="34" charset="0"/>
              <a:buChar char="•"/>
            </a:pPr>
            <a:r>
              <a:rPr lang="en-US" dirty="0">
                <a:solidFill>
                  <a:schemeClr val="bg1"/>
                </a:solidFill>
                <a:latin typeface="+mj-lt"/>
              </a:rPr>
              <a:t>50 PERCENT TREE LOSS</a:t>
            </a:r>
          </a:p>
          <a:p>
            <a:pPr marL="742950" lvl="1" indent="-285750">
              <a:buFont typeface="Arial" panose="020B0604020202020204" pitchFamily="34" charset="0"/>
              <a:buChar char="•"/>
            </a:pPr>
            <a:r>
              <a:rPr lang="en-US" dirty="0">
                <a:solidFill>
                  <a:schemeClr val="bg1"/>
                </a:solidFill>
                <a:latin typeface="+mj-lt"/>
              </a:rPr>
              <a:t>40,000 MILES OF DOWNED POWER LINES</a:t>
            </a:r>
          </a:p>
          <a:p>
            <a:pPr marL="742950" lvl="1" indent="-285750">
              <a:buFont typeface="Arial" panose="020B0604020202020204" pitchFamily="34" charset="0"/>
              <a:buChar char="•"/>
            </a:pPr>
            <a:r>
              <a:rPr lang="en-US" dirty="0">
                <a:solidFill>
                  <a:schemeClr val="bg1"/>
                </a:solidFill>
                <a:latin typeface="+mj-lt"/>
              </a:rPr>
              <a:t>RECOVERY OF A MONTH(S)</a:t>
            </a:r>
          </a:p>
          <a:p>
            <a:pPr marL="742950" lvl="1" indent="-285750">
              <a:buFont typeface="Arial" panose="020B0604020202020204" pitchFamily="34" charset="0"/>
              <a:buChar char="•"/>
            </a:pPr>
            <a:r>
              <a:rPr lang="en-US" dirty="0">
                <a:solidFill>
                  <a:schemeClr val="bg1"/>
                </a:solidFill>
                <a:latin typeface="+mj-lt"/>
              </a:rPr>
              <a:t>Carol in 1954 and the Hurricane of 1938 were Category 3 strength. </a:t>
            </a:r>
          </a:p>
          <a:p>
            <a:pPr marL="742950" lvl="1" indent="-285750">
              <a:buFont typeface="Arial" panose="020B0604020202020204" pitchFamily="34" charset="0"/>
              <a:buChar char="•"/>
            </a:pPr>
            <a:endParaRPr lang="en-US" dirty="0">
              <a:solidFill>
                <a:schemeClr val="bg1"/>
              </a:solidFill>
              <a:latin typeface="+mj-lt"/>
            </a:endParaRPr>
          </a:p>
          <a:p>
            <a:pPr marL="742950" lvl="1" indent="-285750">
              <a:buFont typeface="Arial" panose="020B0604020202020204" pitchFamily="34" charset="0"/>
              <a:buChar char="•"/>
            </a:pPr>
            <a:endParaRPr lang="en-US" dirty="0">
              <a:solidFill>
                <a:schemeClr val="bg1"/>
              </a:solidFill>
              <a:latin typeface="+mj-lt"/>
            </a:endParaRPr>
          </a:p>
          <a:p>
            <a:br>
              <a:rPr lang="en-US" dirty="0">
                <a:solidFill>
                  <a:schemeClr val="bg1"/>
                </a:solidFill>
                <a:latin typeface="+mj-lt"/>
              </a:rPr>
            </a:br>
            <a:br>
              <a:rPr lang="en-US" dirty="0">
                <a:solidFill>
                  <a:schemeClr val="bg1"/>
                </a:solidFill>
                <a:latin typeface="+mj-lt"/>
              </a:rPr>
            </a:br>
            <a:endParaRPr lang="en-US" dirty="0">
              <a:solidFill>
                <a:schemeClr val="bg1"/>
              </a:solidFill>
              <a:latin typeface="+mj-lt"/>
            </a:endParaRPr>
          </a:p>
        </p:txBody>
      </p:sp>
      <p:sp>
        <p:nvSpPr>
          <p:cNvPr id="2" name="TextBox 6">
            <a:extLst>
              <a:ext uri="{FF2B5EF4-FFF2-40B4-BE49-F238E27FC236}">
                <a16:creationId xmlns:a16="http://schemas.microsoft.com/office/drawing/2014/main" id="{4A010CDD-4A1E-0AA4-D77B-3142E78D2FF8}"/>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130851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he 15 Most Iconic Hurricane Images of All Time | The Weather Channel -  Articles from The Weather Channel | weather.com">
            <a:extLst>
              <a:ext uri="{FF2B5EF4-FFF2-40B4-BE49-F238E27FC236}">
                <a16:creationId xmlns:a16="http://schemas.microsoft.com/office/drawing/2014/main" id="{26B6B199-9A57-4065-A04A-1955B09E54C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534" y="1510281"/>
            <a:ext cx="8040130" cy="3467552"/>
          </a:xfrm>
          <a:prstGeom prst="rect">
            <a:avLst/>
          </a:prstGeom>
        </p:spPr>
        <p:txBody>
          <a:bodyPr wrap="square">
            <a:spAutoFit/>
          </a:bodyPr>
          <a:lstStyle/>
          <a:p>
            <a:pPr algn="ctr">
              <a:lnSpc>
                <a:spcPct val="150000"/>
              </a:lnSpc>
              <a:spcAft>
                <a:spcPts val="1200"/>
              </a:spcAft>
            </a:pPr>
            <a:r>
              <a:rPr lang="en-US" altLang="en-US" sz="3600" b="1" dirty="0">
                <a:solidFill>
                  <a:schemeClr val="bg1"/>
                </a:solidFill>
                <a:latin typeface="Arial" panose="020B0604020202020204" pitchFamily="34" charset="0"/>
                <a:cs typeface="Arial" panose="020B0604020202020204" pitchFamily="34" charset="0"/>
                <a:sym typeface="Marlett" pitchFamily="2" charset="2"/>
              </a:rPr>
              <a:t>1938 Was Also a Below Normal Season !!!</a:t>
            </a:r>
          </a:p>
          <a:p>
            <a:pPr algn="ctr">
              <a:lnSpc>
                <a:spcPct val="150000"/>
              </a:lnSpc>
              <a:spcAft>
                <a:spcPts val="1200"/>
              </a:spcAft>
            </a:pPr>
            <a:r>
              <a:rPr lang="en-US" altLang="en-US" sz="3600" b="1" dirty="0">
                <a:solidFill>
                  <a:schemeClr val="bg1"/>
                </a:solidFill>
                <a:latin typeface="Arial" panose="020B0604020202020204" pitchFamily="34" charset="0"/>
                <a:cs typeface="Arial" panose="020B0604020202020204" pitchFamily="34" charset="0"/>
                <a:sym typeface="Marlett" pitchFamily="2" charset="2"/>
              </a:rPr>
              <a:t>PLEASE REMEMBER IT ONLY TAKES ONE !!!</a:t>
            </a:r>
          </a:p>
        </p:txBody>
      </p:sp>
      <p:sp>
        <p:nvSpPr>
          <p:cNvPr id="19" name="TextBox 18"/>
          <p:cNvSpPr txBox="1"/>
          <p:nvPr/>
        </p:nvSpPr>
        <p:spPr>
          <a:xfrm>
            <a:off x="1620701" y="288584"/>
            <a:ext cx="5999797" cy="646331"/>
          </a:xfrm>
          <a:prstGeom prst="rect">
            <a:avLst/>
          </a:prstGeom>
          <a:noFill/>
        </p:spPr>
        <p:txBody>
          <a:bodyPr wrap="square" rtlCol="0">
            <a:spAutoFit/>
          </a:bodyPr>
          <a:lstStyle/>
          <a:p>
            <a:pPr algn="ctr"/>
            <a:r>
              <a:rPr lang="en-US" dirty="0">
                <a:solidFill>
                  <a:schemeClr val="bg1"/>
                </a:solidFill>
              </a:rPr>
              <a:t>Department of Emergency Services and Public Protection</a:t>
            </a:r>
          </a:p>
          <a:p>
            <a:pPr algn="ctr"/>
            <a:r>
              <a:rPr lang="en-US" dirty="0">
                <a:solidFill>
                  <a:schemeClr val="bg1"/>
                </a:solidFill>
              </a:rPr>
              <a:t>Division of Emergency Management and Homeland Security</a:t>
            </a:r>
          </a:p>
        </p:txBody>
      </p:sp>
      <p:pic>
        <p:nvPicPr>
          <p:cNvPr id="23" name="Picture 22" descr="image002"/>
          <p:cNvPicPr/>
          <p:nvPr/>
        </p:nvPicPr>
        <p:blipFill>
          <a:blip r:embed="rId4" cstate="print">
            <a:clrChange>
              <a:clrFrom>
                <a:srgbClr val="FFFFFF"/>
              </a:clrFrom>
              <a:clrTo>
                <a:srgbClr val="FFFFFF">
                  <a:alpha val="0"/>
                </a:srgbClr>
              </a:clrTo>
            </a:clrChange>
          </a:blip>
          <a:srcRect/>
          <a:stretch>
            <a:fillRect/>
          </a:stretch>
        </p:blipFill>
        <p:spPr bwMode="auto">
          <a:xfrm>
            <a:off x="502224" y="307271"/>
            <a:ext cx="664723" cy="610237"/>
          </a:xfrm>
          <a:prstGeom prst="rect">
            <a:avLst/>
          </a:prstGeom>
          <a:noFill/>
          <a:ln w="9525">
            <a:noFill/>
            <a:miter lim="800000"/>
            <a:headEnd/>
            <a:tailEnd/>
          </a:ln>
        </p:spPr>
      </p:pic>
      <p:pic>
        <p:nvPicPr>
          <p:cNvPr id="24" name="Picture 23" descr="CT-Blue.png"/>
          <p:cNvPicPr/>
          <p:nvPr/>
        </p:nvPicPr>
        <p:blipFill>
          <a:blip r:embed="rId5" cstate="print"/>
          <a:srcRect/>
          <a:stretch>
            <a:fillRect/>
          </a:stretch>
        </p:blipFill>
        <p:spPr bwMode="auto">
          <a:xfrm>
            <a:off x="7987550" y="288584"/>
            <a:ext cx="704483" cy="646330"/>
          </a:xfrm>
          <a:prstGeom prst="rect">
            <a:avLst/>
          </a:prstGeom>
          <a:noFill/>
          <a:ln w="9525">
            <a:noFill/>
            <a:miter lim="800000"/>
            <a:headEnd/>
            <a:tailEnd/>
          </a:ln>
        </p:spPr>
      </p:pic>
      <p:sp>
        <p:nvSpPr>
          <p:cNvPr id="25" name="TextBox 24"/>
          <p:cNvSpPr txBox="1"/>
          <p:nvPr/>
        </p:nvSpPr>
        <p:spPr>
          <a:xfrm>
            <a:off x="161210" y="947514"/>
            <a:ext cx="1385350" cy="461665"/>
          </a:xfrm>
          <a:prstGeom prst="rect">
            <a:avLst/>
          </a:prstGeom>
          <a:noFill/>
        </p:spPr>
        <p:txBody>
          <a:bodyPr wrap="square" rtlCol="0">
            <a:spAutoFit/>
          </a:bodyPr>
          <a:lstStyle/>
          <a:p>
            <a:pPr algn="ctr"/>
            <a:r>
              <a:rPr lang="en-US" sz="1200" dirty="0">
                <a:solidFill>
                  <a:schemeClr val="bg1"/>
                </a:solidFill>
              </a:rPr>
              <a:t>James C. Rovella</a:t>
            </a:r>
          </a:p>
          <a:p>
            <a:pPr algn="ctr"/>
            <a:r>
              <a:rPr lang="en-US" sz="1200" dirty="0">
                <a:solidFill>
                  <a:schemeClr val="bg1"/>
                </a:solidFill>
              </a:rPr>
              <a:t>Commissioner</a:t>
            </a:r>
          </a:p>
        </p:txBody>
      </p:sp>
      <p:sp>
        <p:nvSpPr>
          <p:cNvPr id="26" name="TextBox 25"/>
          <p:cNvSpPr txBox="1"/>
          <p:nvPr/>
        </p:nvSpPr>
        <p:spPr>
          <a:xfrm>
            <a:off x="7536461" y="947514"/>
            <a:ext cx="1607539" cy="461665"/>
          </a:xfrm>
          <a:prstGeom prst="rect">
            <a:avLst/>
          </a:prstGeom>
          <a:noFill/>
        </p:spPr>
        <p:txBody>
          <a:bodyPr wrap="square" rtlCol="0">
            <a:spAutoFit/>
          </a:bodyPr>
          <a:lstStyle/>
          <a:p>
            <a:pPr algn="ctr"/>
            <a:r>
              <a:rPr lang="en-US" sz="1200" dirty="0">
                <a:solidFill>
                  <a:schemeClr val="bg1"/>
                </a:solidFill>
              </a:rPr>
              <a:t>Brenda M. Bergeron</a:t>
            </a:r>
          </a:p>
          <a:p>
            <a:pPr algn="ctr"/>
            <a:r>
              <a:rPr lang="en-US" sz="1200" dirty="0">
                <a:solidFill>
                  <a:schemeClr val="bg1"/>
                </a:solidFill>
              </a:rPr>
              <a:t>Deputy Commissioner</a:t>
            </a:r>
          </a:p>
        </p:txBody>
      </p:sp>
      <p:sp>
        <p:nvSpPr>
          <p:cNvPr id="3" name="TextBox 6">
            <a:extLst>
              <a:ext uri="{FF2B5EF4-FFF2-40B4-BE49-F238E27FC236}">
                <a16:creationId xmlns:a16="http://schemas.microsoft.com/office/drawing/2014/main" id="{C7B32665-E51A-A000-3C1A-2CB8783089D4}"/>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248331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he 15 Most Iconic Hurricane Images of All Time | The Weather Channel -  Articles from The Weather Channel | weather.com">
            <a:extLst>
              <a:ext uri="{FF2B5EF4-FFF2-40B4-BE49-F238E27FC236}">
                <a16:creationId xmlns:a16="http://schemas.microsoft.com/office/drawing/2014/main" id="{3DB6AAD9-A432-475D-85C0-8F38EDFD71B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9"/>
          <p:cNvSpPr txBox="1">
            <a:spLocks noChangeArrowheads="1"/>
          </p:cNvSpPr>
          <p:nvPr/>
        </p:nvSpPr>
        <p:spPr bwMode="auto">
          <a:xfrm>
            <a:off x="527845" y="562985"/>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altLang="en-US" sz="2400" b="1" dirty="0">
                <a:solidFill>
                  <a:schemeClr val="bg1"/>
                </a:solidFill>
              </a:rPr>
              <a:t>Why is a Below Normal Season Expected</a:t>
            </a:r>
          </a:p>
        </p:txBody>
      </p:sp>
      <p:sp>
        <p:nvSpPr>
          <p:cNvPr id="13" name="TextBox 12">
            <a:extLst>
              <a:ext uri="{FF2B5EF4-FFF2-40B4-BE49-F238E27FC236}">
                <a16:creationId xmlns:a16="http://schemas.microsoft.com/office/drawing/2014/main" id="{AB71A90F-44DF-41A7-A9CE-BCA13B1EFD93}"/>
              </a:ext>
            </a:extLst>
          </p:cNvPr>
          <p:cNvSpPr txBox="1"/>
          <p:nvPr/>
        </p:nvSpPr>
        <p:spPr>
          <a:xfrm>
            <a:off x="4333387" y="6395566"/>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4" name="Picture 13" descr="image002">
            <a:extLst>
              <a:ext uri="{FF2B5EF4-FFF2-40B4-BE49-F238E27FC236}">
                <a16:creationId xmlns:a16="http://schemas.microsoft.com/office/drawing/2014/main" id="{CF0525BD-CED9-48CD-BA47-FF9E7B83B253}"/>
              </a:ext>
            </a:extLst>
          </p:cNvPr>
          <p:cNvPicPr/>
          <p:nvPr/>
        </p:nvPicPr>
        <p:blipFill>
          <a:blip r:embed="rId4" cstate="print">
            <a:clrChange>
              <a:clrFrom>
                <a:srgbClr val="FFFFFF"/>
              </a:clrFrom>
              <a:clrTo>
                <a:srgbClr val="FFFFFF">
                  <a:alpha val="0"/>
                </a:srgbClr>
              </a:clrTo>
            </a:clrChange>
          </a:blip>
          <a:srcRect/>
          <a:stretch>
            <a:fillRect/>
          </a:stretch>
        </p:blipFill>
        <p:spPr bwMode="auto">
          <a:xfrm>
            <a:off x="7758797" y="5850856"/>
            <a:ext cx="525238" cy="482600"/>
          </a:xfrm>
          <a:prstGeom prst="rect">
            <a:avLst/>
          </a:prstGeom>
          <a:noFill/>
          <a:ln w="9525">
            <a:noFill/>
            <a:miter lim="800000"/>
            <a:headEnd/>
            <a:tailEnd/>
          </a:ln>
        </p:spPr>
      </p:pic>
      <p:pic>
        <p:nvPicPr>
          <p:cNvPr id="16" name="Picture 15" descr="CT-Blue.png">
            <a:extLst>
              <a:ext uri="{FF2B5EF4-FFF2-40B4-BE49-F238E27FC236}">
                <a16:creationId xmlns:a16="http://schemas.microsoft.com/office/drawing/2014/main" id="{F7F26F80-2462-4961-95BD-6CEEBBCDCF21}"/>
              </a:ext>
            </a:extLst>
          </p:cNvPr>
          <p:cNvPicPr/>
          <p:nvPr/>
        </p:nvPicPr>
        <p:blipFill>
          <a:blip r:embed="rId5" cstate="print"/>
          <a:srcRect/>
          <a:stretch>
            <a:fillRect/>
          </a:stretch>
        </p:blipFill>
        <p:spPr bwMode="auto">
          <a:xfrm>
            <a:off x="8358965" y="5850856"/>
            <a:ext cx="490855" cy="493395"/>
          </a:xfrm>
          <a:prstGeom prst="rect">
            <a:avLst/>
          </a:prstGeom>
          <a:noFill/>
          <a:ln w="9525">
            <a:noFill/>
            <a:miter lim="800000"/>
            <a:headEnd/>
            <a:tailEnd/>
          </a:ln>
        </p:spPr>
      </p:pic>
      <p:sp>
        <p:nvSpPr>
          <p:cNvPr id="19" name="TextBox 18">
            <a:extLst>
              <a:ext uri="{FF2B5EF4-FFF2-40B4-BE49-F238E27FC236}">
                <a16:creationId xmlns:a16="http://schemas.microsoft.com/office/drawing/2014/main" id="{450C180B-5694-44E3-A8DD-164B8D30CB46}"/>
              </a:ext>
            </a:extLst>
          </p:cNvPr>
          <p:cNvSpPr txBox="1"/>
          <p:nvPr/>
        </p:nvSpPr>
        <p:spPr>
          <a:xfrm>
            <a:off x="527845" y="1970786"/>
            <a:ext cx="8137184" cy="4093428"/>
          </a:xfrm>
          <a:prstGeom prst="rect">
            <a:avLst/>
          </a:prstGeom>
          <a:noFill/>
        </p:spPr>
        <p:txBody>
          <a:bodyPr wrap="square">
            <a:spAutoFit/>
          </a:bodyPr>
          <a:lstStyle/>
          <a:p>
            <a:r>
              <a:rPr lang="en-US" sz="2000" b="0" i="0" dirty="0">
                <a:solidFill>
                  <a:schemeClr val="bg1"/>
                </a:solidFill>
                <a:effectLst/>
                <a:latin typeface="Arial" panose="020B0604020202020204" pitchFamily="34" charset="0"/>
                <a:cs typeface="Arial" panose="020B0604020202020204" pitchFamily="34" charset="0"/>
              </a:rPr>
              <a:t>Current neutral ENSO conditions look fairly likely to transition to El Niño this summer/fall. However, there is considerable uncertainty as to how strong an El Niño would be, if it does develop. Sea surface temperatures in the eastern and central Atlantic are much warmer than normal, so if a robust El Niño does not develop, the potential still exists for a busy Atlantic hurricane season. </a:t>
            </a:r>
            <a:r>
              <a:rPr lang="en-US" sz="2000" i="0" u="sng" dirty="0">
                <a:solidFill>
                  <a:schemeClr val="bg1"/>
                </a:solidFill>
                <a:effectLst/>
                <a:latin typeface="Arial" panose="020B0604020202020204" pitchFamily="34" charset="0"/>
                <a:cs typeface="Arial" panose="020B0604020202020204" pitchFamily="34" charset="0"/>
              </a:rPr>
              <a:t>Larger-than-normal uncertainty exists with this outlook.</a:t>
            </a:r>
            <a:r>
              <a:rPr lang="en-US" sz="2000" b="0" i="0" dirty="0">
                <a:solidFill>
                  <a:schemeClr val="bg1"/>
                </a:solidFill>
                <a:effectLst/>
                <a:latin typeface="Arial" panose="020B0604020202020204" pitchFamily="34" charset="0"/>
                <a:cs typeface="Arial" panose="020B0604020202020204" pitchFamily="34" charset="0"/>
              </a:rPr>
              <a:t> We anticipate a near-average probability for major hurricanes making landfall along the continental United States coastline and in the Caribbean. As is the case with all hurricane seasons, coastal residents are reminded that it only takes one hurricane making landfall to make it an active season for them. They should prepare the same for every season, regardless of how much activity is predicted.</a:t>
            </a:r>
            <a:endParaRPr lang="en-US" sz="2000" dirty="0">
              <a:solidFill>
                <a:schemeClr val="bg1"/>
              </a:solidFill>
              <a:latin typeface="Arial" panose="020B0604020202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440EF119-6A93-4B76-F199-3D2D06485CB3}"/>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44586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The 15 Most Iconic Hurricane Images of All Time | The Weather Channel -  Articles from The Weather Channel | weather.com">
            <a:extLst>
              <a:ext uri="{FF2B5EF4-FFF2-40B4-BE49-F238E27FC236}">
                <a16:creationId xmlns:a16="http://schemas.microsoft.com/office/drawing/2014/main" id="{3DB6AAD9-A432-475D-85C0-8F38EDFD71B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5126" y="1420758"/>
            <a:ext cx="8847437" cy="4016484"/>
          </a:xfrm>
          <a:prstGeom prst="rect">
            <a:avLst/>
          </a:prstGeom>
        </p:spPr>
        <p:txBody>
          <a:bodyPr wrap="square">
            <a:spAutoFit/>
          </a:bodyPr>
          <a:lstStyle/>
          <a:p>
            <a:pPr algn="ctr">
              <a:spcBef>
                <a:spcPct val="50000"/>
              </a:spcBef>
            </a:pPr>
            <a:r>
              <a:rPr lang="en-US" altLang="en-US" sz="2400" b="1" dirty="0">
                <a:solidFill>
                  <a:schemeClr val="bg1"/>
                </a:solidFill>
                <a:latin typeface="Arial" panose="020B0604020202020204" pitchFamily="34" charset="0"/>
                <a:cs typeface="Arial" panose="020B0604020202020204" pitchFamily="34" charset="0"/>
                <a:sym typeface="Marlett" pitchFamily="2" charset="2"/>
              </a:rPr>
              <a:t>HURRICANE RETURN PERIODS IN CONNECTICUT</a:t>
            </a:r>
          </a:p>
          <a:p>
            <a:pPr algn="ctr">
              <a:spcBef>
                <a:spcPct val="50000"/>
              </a:spcBef>
            </a:pPr>
            <a:r>
              <a:rPr lang="en-US" altLang="en-US" b="1" dirty="0">
                <a:solidFill>
                  <a:schemeClr val="bg1"/>
                </a:solidFill>
                <a:latin typeface="Arial" panose="020B0604020202020204" pitchFamily="34" charset="0"/>
                <a:cs typeface="Arial" panose="020B0604020202020204" pitchFamily="34" charset="0"/>
                <a:sym typeface="Marlett" pitchFamily="2" charset="2"/>
              </a:rPr>
              <a:t>(Not Including Hybrid Storms Such as Sandy)</a:t>
            </a:r>
          </a:p>
          <a:p>
            <a:endParaRPr lang="en-US" altLang="en-US" b="1" dirty="0">
              <a:solidFill>
                <a:schemeClr val="bg1"/>
              </a:solidFill>
              <a:latin typeface="Arial" panose="020B0604020202020204" pitchFamily="34" charset="0"/>
              <a:cs typeface="Arial" panose="020B0604020202020204" pitchFamily="34" charset="0"/>
              <a:sym typeface="Marlett" pitchFamily="2" charset="2"/>
            </a:endParaRPr>
          </a:p>
          <a:p>
            <a:r>
              <a:rPr lang="en-US" altLang="en-US" b="1" dirty="0">
                <a:solidFill>
                  <a:schemeClr val="bg1"/>
                </a:solidFill>
                <a:latin typeface="Arial" panose="020B0604020202020204" pitchFamily="34" charset="0"/>
                <a:cs typeface="Arial" panose="020B0604020202020204" pitchFamily="34" charset="0"/>
                <a:sym typeface="Marlett" pitchFamily="2" charset="2"/>
              </a:rPr>
              <a:t>CATEGORY	WINDS		RETURN    LAST </a:t>
            </a:r>
          </a:p>
          <a:p>
            <a:r>
              <a:rPr lang="en-US" altLang="en-US" b="1" dirty="0">
                <a:solidFill>
                  <a:schemeClr val="bg1"/>
                </a:solidFill>
                <a:latin typeface="Arial" panose="020B0604020202020204" pitchFamily="34" charset="0"/>
                <a:cs typeface="Arial" panose="020B0604020202020204" pitchFamily="34" charset="0"/>
                <a:sym typeface="Marlett" pitchFamily="2" charset="2"/>
              </a:rPr>
              <a:t>				PERIOD     OCCURRED   	    OVERDUE</a:t>
            </a:r>
          </a:p>
          <a:p>
            <a:pPr>
              <a:spcBef>
                <a:spcPct val="50000"/>
              </a:spcBef>
            </a:pPr>
            <a:r>
              <a:rPr lang="en-US" altLang="en-US" b="1" dirty="0">
                <a:solidFill>
                  <a:schemeClr val="bg1"/>
                </a:solidFill>
                <a:latin typeface="Arial" panose="020B0604020202020204" pitchFamily="34" charset="0"/>
                <a:cs typeface="Arial" panose="020B0604020202020204" pitchFamily="34" charset="0"/>
                <a:sym typeface="Marlett" pitchFamily="2" charset="2"/>
              </a:rPr>
              <a:t> </a:t>
            </a:r>
            <a:r>
              <a:rPr lang="en-US" altLang="en-US" sz="2000" b="1" dirty="0">
                <a:solidFill>
                  <a:schemeClr val="bg1"/>
                </a:solidFill>
                <a:latin typeface="Arial" panose="020B0604020202020204" pitchFamily="34" charset="0"/>
                <a:cs typeface="Arial" panose="020B0604020202020204" pitchFamily="34" charset="0"/>
                <a:sym typeface="Monotype Sorts" pitchFamily="2" charset="2"/>
              </a:rPr>
              <a:t></a:t>
            </a:r>
            <a:r>
              <a:rPr lang="en-US" altLang="en-US" b="1" dirty="0">
                <a:solidFill>
                  <a:schemeClr val="bg1"/>
                </a:solidFill>
                <a:latin typeface="Arial" panose="020B0604020202020204" pitchFamily="34" charset="0"/>
                <a:cs typeface="Arial" panose="020B0604020202020204" pitchFamily="34" charset="0"/>
                <a:sym typeface="Marlett" pitchFamily="2" charset="2"/>
              </a:rPr>
              <a:t> CAT. I 	74-95 MPH	18 Years       1985        	    20 years Overdue</a:t>
            </a:r>
          </a:p>
          <a:p>
            <a:pPr>
              <a:spcBef>
                <a:spcPct val="50000"/>
              </a:spcBef>
            </a:pPr>
            <a:r>
              <a:rPr lang="en-US" altLang="en-US" sz="2000" b="1" dirty="0">
                <a:solidFill>
                  <a:schemeClr val="bg1"/>
                </a:solidFill>
                <a:latin typeface="Arial" panose="020B0604020202020204" pitchFamily="34" charset="0"/>
                <a:cs typeface="Arial" panose="020B0604020202020204" pitchFamily="34" charset="0"/>
                <a:sym typeface="Monotype Sorts" pitchFamily="2" charset="2"/>
              </a:rPr>
              <a:t> </a:t>
            </a:r>
            <a:r>
              <a:rPr lang="en-US" altLang="en-US" b="1" dirty="0">
                <a:solidFill>
                  <a:schemeClr val="bg1"/>
                </a:solidFill>
                <a:latin typeface="Arial" panose="020B0604020202020204" pitchFamily="34" charset="0"/>
                <a:cs typeface="Arial" panose="020B0604020202020204" pitchFamily="34" charset="0"/>
                <a:sym typeface="Marlett" pitchFamily="2" charset="2"/>
              </a:rPr>
              <a:t> CAT. II 	96-110 MPH	40 Years       1985        	    In 2 Years</a:t>
            </a:r>
          </a:p>
          <a:p>
            <a:pPr>
              <a:spcBef>
                <a:spcPct val="50000"/>
              </a:spcBef>
            </a:pPr>
            <a:r>
              <a:rPr lang="en-US" altLang="en-US" sz="2000" b="1" dirty="0">
                <a:solidFill>
                  <a:schemeClr val="bg1"/>
                </a:solidFill>
                <a:latin typeface="Arial" panose="020B0604020202020204" pitchFamily="34" charset="0"/>
                <a:cs typeface="Arial" panose="020B0604020202020204" pitchFamily="34" charset="0"/>
                <a:sym typeface="Monotype Sorts" pitchFamily="2" charset="2"/>
              </a:rPr>
              <a:t> </a:t>
            </a:r>
            <a:r>
              <a:rPr lang="en-US" altLang="en-US" b="1" dirty="0">
                <a:solidFill>
                  <a:schemeClr val="bg1"/>
                </a:solidFill>
                <a:latin typeface="Arial" panose="020B0604020202020204" pitchFamily="34" charset="0"/>
                <a:cs typeface="Arial" panose="020B0604020202020204" pitchFamily="34" charset="0"/>
                <a:sym typeface="Marlett" pitchFamily="2" charset="2"/>
              </a:rPr>
              <a:t> CAT. III 	111-130 MPH	70 Years       1954        	    In 1 Year</a:t>
            </a:r>
          </a:p>
          <a:p>
            <a:pPr>
              <a:spcBef>
                <a:spcPct val="50000"/>
              </a:spcBef>
            </a:pPr>
            <a:r>
              <a:rPr lang="en-US" altLang="en-US" sz="2000" b="1" dirty="0">
                <a:solidFill>
                  <a:schemeClr val="bg1"/>
                </a:solidFill>
                <a:latin typeface="Arial" panose="020B0604020202020204" pitchFamily="34" charset="0"/>
                <a:cs typeface="Arial" panose="020B0604020202020204" pitchFamily="34" charset="0"/>
                <a:sym typeface="Monotype Sorts" pitchFamily="2" charset="2"/>
              </a:rPr>
              <a:t> </a:t>
            </a:r>
            <a:r>
              <a:rPr lang="en-US" altLang="en-US" b="1" dirty="0">
                <a:solidFill>
                  <a:schemeClr val="bg1"/>
                </a:solidFill>
                <a:latin typeface="Arial" panose="020B0604020202020204" pitchFamily="34" charset="0"/>
                <a:cs typeface="Arial" panose="020B0604020202020204" pitchFamily="34" charset="0"/>
                <a:sym typeface="Marlett" pitchFamily="2" charset="2"/>
              </a:rPr>
              <a:t> CAT. IV 	131-155 MPH     155 Years    &lt; 1851     	    17 Years Overdue</a:t>
            </a:r>
          </a:p>
          <a:p>
            <a:pPr>
              <a:spcBef>
                <a:spcPct val="50000"/>
              </a:spcBef>
            </a:pPr>
            <a:r>
              <a:rPr lang="en-US" altLang="en-US" sz="2000" b="1" dirty="0">
                <a:solidFill>
                  <a:schemeClr val="bg1"/>
                </a:solidFill>
                <a:latin typeface="Arial" panose="020B0604020202020204" pitchFamily="34" charset="0"/>
                <a:cs typeface="Arial" panose="020B0604020202020204" pitchFamily="34" charset="0"/>
                <a:sym typeface="Monotype Sorts" pitchFamily="2" charset="2"/>
              </a:rPr>
              <a:t> </a:t>
            </a:r>
            <a:r>
              <a:rPr lang="en-US" altLang="en-US" b="1" dirty="0">
                <a:solidFill>
                  <a:schemeClr val="bg1"/>
                </a:solidFill>
                <a:latin typeface="Arial" panose="020B0604020202020204" pitchFamily="34" charset="0"/>
                <a:cs typeface="Arial" panose="020B0604020202020204" pitchFamily="34" charset="0"/>
                <a:sym typeface="Marlett" pitchFamily="2" charset="2"/>
              </a:rPr>
              <a:t> CAT. V 	 &gt; 155 MPH        400 Years    &lt; 1851     	    In 238 Years</a:t>
            </a:r>
            <a:r>
              <a:rPr lang="en-US" altLang="en-US" b="1" dirty="0">
                <a:solidFill>
                  <a:schemeClr val="bg1"/>
                </a:solidFill>
                <a:latin typeface="Arial" panose="020B0604020202020204" pitchFamily="34" charset="0"/>
                <a:cs typeface="Arial" panose="020B0604020202020204" pitchFamily="34" charset="0"/>
                <a:sym typeface="MS LineDraw" pitchFamily="49" charset="2"/>
              </a:rPr>
              <a:t> </a:t>
            </a:r>
          </a:p>
        </p:txBody>
      </p:sp>
      <p:sp>
        <p:nvSpPr>
          <p:cNvPr id="12" name="Text Box 9"/>
          <p:cNvSpPr txBox="1">
            <a:spLocks noChangeArrowheads="1"/>
          </p:cNvSpPr>
          <p:nvPr/>
        </p:nvSpPr>
        <p:spPr bwMode="auto">
          <a:xfrm>
            <a:off x="527845" y="562985"/>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p:txBody>
      </p:sp>
      <p:sp>
        <p:nvSpPr>
          <p:cNvPr id="13" name="TextBox 12">
            <a:extLst>
              <a:ext uri="{FF2B5EF4-FFF2-40B4-BE49-F238E27FC236}">
                <a16:creationId xmlns:a16="http://schemas.microsoft.com/office/drawing/2014/main" id="{AB71A90F-44DF-41A7-A9CE-BCA13B1EFD93}"/>
              </a:ext>
            </a:extLst>
          </p:cNvPr>
          <p:cNvSpPr txBox="1"/>
          <p:nvPr/>
        </p:nvSpPr>
        <p:spPr>
          <a:xfrm>
            <a:off x="4333387" y="6395566"/>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4" name="Picture 13" descr="image002">
            <a:extLst>
              <a:ext uri="{FF2B5EF4-FFF2-40B4-BE49-F238E27FC236}">
                <a16:creationId xmlns:a16="http://schemas.microsoft.com/office/drawing/2014/main" id="{CF0525BD-CED9-48CD-BA47-FF9E7B83B253}"/>
              </a:ext>
            </a:extLst>
          </p:cNvPr>
          <p:cNvPicPr/>
          <p:nvPr/>
        </p:nvPicPr>
        <p:blipFill>
          <a:blip r:embed="rId4" cstate="print">
            <a:clrChange>
              <a:clrFrom>
                <a:srgbClr val="FFFFFF"/>
              </a:clrFrom>
              <a:clrTo>
                <a:srgbClr val="FFFFFF">
                  <a:alpha val="0"/>
                </a:srgbClr>
              </a:clrTo>
            </a:clrChange>
          </a:blip>
          <a:srcRect/>
          <a:stretch>
            <a:fillRect/>
          </a:stretch>
        </p:blipFill>
        <p:spPr bwMode="auto">
          <a:xfrm>
            <a:off x="7758797" y="5850856"/>
            <a:ext cx="525238" cy="482600"/>
          </a:xfrm>
          <a:prstGeom prst="rect">
            <a:avLst/>
          </a:prstGeom>
          <a:noFill/>
          <a:ln w="9525">
            <a:noFill/>
            <a:miter lim="800000"/>
            <a:headEnd/>
            <a:tailEnd/>
          </a:ln>
        </p:spPr>
      </p:pic>
      <p:pic>
        <p:nvPicPr>
          <p:cNvPr id="16" name="Picture 15" descr="CT-Blue.png">
            <a:extLst>
              <a:ext uri="{FF2B5EF4-FFF2-40B4-BE49-F238E27FC236}">
                <a16:creationId xmlns:a16="http://schemas.microsoft.com/office/drawing/2014/main" id="{F7F26F80-2462-4961-95BD-6CEEBBCDCF21}"/>
              </a:ext>
            </a:extLst>
          </p:cNvPr>
          <p:cNvPicPr/>
          <p:nvPr/>
        </p:nvPicPr>
        <p:blipFill>
          <a:blip r:embed="rId5" cstate="print"/>
          <a:srcRect/>
          <a:stretch>
            <a:fillRect/>
          </a:stretch>
        </p:blipFill>
        <p:spPr bwMode="auto">
          <a:xfrm>
            <a:off x="8358965" y="5850856"/>
            <a:ext cx="490855" cy="493395"/>
          </a:xfrm>
          <a:prstGeom prst="rect">
            <a:avLst/>
          </a:prstGeom>
          <a:noFill/>
          <a:ln w="9525">
            <a:noFill/>
            <a:miter lim="800000"/>
            <a:headEnd/>
            <a:tailEnd/>
          </a:ln>
        </p:spPr>
      </p:pic>
      <p:sp>
        <p:nvSpPr>
          <p:cNvPr id="2" name="TextBox 6">
            <a:extLst>
              <a:ext uri="{FF2B5EF4-FFF2-40B4-BE49-F238E27FC236}">
                <a16:creationId xmlns:a16="http://schemas.microsoft.com/office/drawing/2014/main" id="{9E90B467-9C42-AA9B-72F1-9ECD5EC535C2}"/>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6030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The 15 Most Iconic Hurricane Images of All Time | The Weather Channel -  Articles from The Weather Channel | weather.com">
            <a:extLst>
              <a:ext uri="{FF2B5EF4-FFF2-40B4-BE49-F238E27FC236}">
                <a16:creationId xmlns:a16="http://schemas.microsoft.com/office/drawing/2014/main" id="{94354CF2-A511-4B33-A120-7405EBE6A1A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519198" y="1425374"/>
            <a:ext cx="798195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200" b="1" dirty="0">
                <a:solidFill>
                  <a:schemeClr val="bg1"/>
                </a:solidFill>
                <a:latin typeface="Times New Roman" panose="02020603050405020304" pitchFamily="18" charset="0"/>
                <a:sym typeface="Marlett" pitchFamily="2" charset="2"/>
              </a:rPr>
              <a:t>NAMES FOR THE 2023 HURRICANE SEASON</a:t>
            </a:r>
            <a:endParaRPr lang="en-US" altLang="en-US" sz="2400" b="1" dirty="0">
              <a:solidFill>
                <a:schemeClr val="bg1"/>
              </a:solidFill>
              <a:latin typeface="Times New Roman" panose="02020603050405020304" pitchFamily="18" charset="0"/>
              <a:sym typeface="Marlett" pitchFamily="2" charset="2"/>
            </a:endParaRPr>
          </a:p>
          <a:p>
            <a:pPr>
              <a:lnSpc>
                <a:spcPct val="90000"/>
              </a:lnSpc>
              <a:spcBef>
                <a:spcPct val="50000"/>
              </a:spcBef>
            </a:pPr>
            <a:r>
              <a:rPr lang="en-US" altLang="en-US" sz="1600" b="1" dirty="0">
                <a:solidFill>
                  <a:schemeClr val="bg1"/>
                </a:solidFill>
                <a:latin typeface="Times New Roman" panose="02020603050405020304" pitchFamily="18" charset="0"/>
                <a:sym typeface="Marlett" pitchFamily="2" charset="2"/>
              </a:rPr>
              <a:t>	</a:t>
            </a:r>
            <a:r>
              <a:rPr lang="en-US" altLang="en-US" sz="2800" dirty="0">
                <a:solidFill>
                  <a:schemeClr val="bg1"/>
                </a:solidFill>
                <a:sym typeface="Marlett" pitchFamily="2" charset="2"/>
              </a:rPr>
              <a:t>Arlene	</a:t>
            </a:r>
            <a:r>
              <a:rPr lang="en-US" altLang="en-US" sz="2800" dirty="0">
                <a:solidFill>
                  <a:schemeClr val="bg1"/>
                </a:solidFill>
              </a:rPr>
              <a:t>   Harold		Ophelia		Bret		   Idalia		Phillippe</a:t>
            </a:r>
            <a:br>
              <a:rPr lang="en-US" altLang="en-US" sz="2800" dirty="0">
                <a:solidFill>
                  <a:schemeClr val="bg1"/>
                </a:solidFill>
              </a:rPr>
            </a:br>
            <a:r>
              <a:rPr lang="en-US" altLang="en-US" sz="2800" dirty="0">
                <a:solidFill>
                  <a:schemeClr val="bg1"/>
                </a:solidFill>
              </a:rPr>
              <a:t>	Cindy		   Jose		Rina</a:t>
            </a:r>
            <a:br>
              <a:rPr lang="en-US" altLang="en-US" sz="2800" dirty="0">
                <a:solidFill>
                  <a:schemeClr val="bg1"/>
                </a:solidFill>
              </a:rPr>
            </a:br>
            <a:r>
              <a:rPr lang="en-US" altLang="en-US" sz="2800" dirty="0">
                <a:solidFill>
                  <a:schemeClr val="bg1"/>
                </a:solidFill>
              </a:rPr>
              <a:t>	Don	 	   Katia 		Sean</a:t>
            </a:r>
            <a:br>
              <a:rPr lang="en-US" altLang="en-US" sz="2800" dirty="0">
                <a:solidFill>
                  <a:schemeClr val="bg1"/>
                </a:solidFill>
              </a:rPr>
            </a:br>
            <a:r>
              <a:rPr lang="en-US" altLang="en-US" sz="2800" dirty="0">
                <a:solidFill>
                  <a:schemeClr val="bg1"/>
                </a:solidFill>
              </a:rPr>
              <a:t>	Emily	   	   Lee			Tammy    		Franklin	   Margot		Vince</a:t>
            </a:r>
            <a:br>
              <a:rPr lang="en-US" altLang="en-US" sz="2800" dirty="0">
                <a:solidFill>
                  <a:schemeClr val="bg1"/>
                </a:solidFill>
              </a:rPr>
            </a:br>
            <a:r>
              <a:rPr lang="en-US" altLang="en-US" sz="2800" dirty="0">
                <a:solidFill>
                  <a:schemeClr val="bg1"/>
                </a:solidFill>
              </a:rPr>
              <a:t>	Gert		   Nigel		Whitney</a:t>
            </a:r>
            <a:endParaRPr lang="en-US" altLang="en-US" b="1" dirty="0">
              <a:solidFill>
                <a:schemeClr val="bg1"/>
              </a:solidFill>
              <a:latin typeface="Times New Roman" panose="02020603050405020304" pitchFamily="18" charset="0"/>
              <a:sym typeface="Marlett" pitchFamily="2" charset="2"/>
            </a:endParaRPr>
          </a:p>
        </p:txBody>
      </p:sp>
      <p:sp>
        <p:nvSpPr>
          <p:cNvPr id="13" name="Text Box 9"/>
          <p:cNvSpPr txBox="1">
            <a:spLocks noChangeArrowheads="1"/>
          </p:cNvSpPr>
          <p:nvPr/>
        </p:nvSpPr>
        <p:spPr bwMode="auto">
          <a:xfrm>
            <a:off x="319173" y="513749"/>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p:txBody>
      </p:sp>
      <p:sp>
        <p:nvSpPr>
          <p:cNvPr id="16" name="TextBox 15"/>
          <p:cNvSpPr txBox="1"/>
          <p:nvPr/>
        </p:nvSpPr>
        <p:spPr>
          <a:xfrm>
            <a:off x="4333387" y="6395566"/>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4" name="Picture 13" descr="image002"/>
          <p:cNvPicPr/>
          <p:nvPr/>
        </p:nvPicPr>
        <p:blipFill>
          <a:blip r:embed="rId4" cstate="print">
            <a:clrChange>
              <a:clrFrom>
                <a:srgbClr val="FFFFFF"/>
              </a:clrFrom>
              <a:clrTo>
                <a:srgbClr val="FFFFFF">
                  <a:alpha val="0"/>
                </a:srgbClr>
              </a:clrTo>
            </a:clrChange>
          </a:blip>
          <a:srcRect/>
          <a:stretch>
            <a:fillRect/>
          </a:stretch>
        </p:blipFill>
        <p:spPr bwMode="auto">
          <a:xfrm>
            <a:off x="7758797" y="5850856"/>
            <a:ext cx="525238" cy="482600"/>
          </a:xfrm>
          <a:prstGeom prst="rect">
            <a:avLst/>
          </a:prstGeom>
          <a:noFill/>
          <a:ln w="9525">
            <a:noFill/>
            <a:miter lim="800000"/>
            <a:headEnd/>
            <a:tailEnd/>
          </a:ln>
        </p:spPr>
      </p:pic>
      <p:pic>
        <p:nvPicPr>
          <p:cNvPr id="15" name="Picture 14" descr="CT-Blue.png"/>
          <p:cNvPicPr/>
          <p:nvPr/>
        </p:nvPicPr>
        <p:blipFill>
          <a:blip r:embed="rId5" cstate="print"/>
          <a:srcRect/>
          <a:stretch>
            <a:fillRect/>
          </a:stretch>
        </p:blipFill>
        <p:spPr bwMode="auto">
          <a:xfrm>
            <a:off x="8358965" y="5850856"/>
            <a:ext cx="490855" cy="493395"/>
          </a:xfrm>
          <a:prstGeom prst="rect">
            <a:avLst/>
          </a:prstGeom>
          <a:noFill/>
          <a:ln w="9525">
            <a:noFill/>
            <a:miter lim="800000"/>
            <a:headEnd/>
            <a:tailEnd/>
          </a:ln>
        </p:spPr>
      </p:pic>
      <p:sp>
        <p:nvSpPr>
          <p:cNvPr id="3" name="TextBox 6">
            <a:extLst>
              <a:ext uri="{FF2B5EF4-FFF2-40B4-BE49-F238E27FC236}">
                <a16:creationId xmlns:a16="http://schemas.microsoft.com/office/drawing/2014/main" id="{22BB368B-A82A-9ADE-FA75-B291FEECF679}"/>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19681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The 15 Most Iconic Hurricane Images of All Time | The Weather Channel -  Articles from The Weather Channel | weather.com">
            <a:extLst>
              <a:ext uri="{FF2B5EF4-FFF2-40B4-BE49-F238E27FC236}">
                <a16:creationId xmlns:a16="http://schemas.microsoft.com/office/drawing/2014/main" id="{41EB0FE5-EA29-448B-9FF3-E24E6B8078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43828" y="6452004"/>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sp>
        <p:nvSpPr>
          <p:cNvPr id="16" name="Text Box 9">
            <a:extLst>
              <a:ext uri="{FF2B5EF4-FFF2-40B4-BE49-F238E27FC236}">
                <a16:creationId xmlns:a16="http://schemas.microsoft.com/office/drawing/2014/main" id="{3D0B871E-2512-483A-9E47-59E47E4B0E83}"/>
              </a:ext>
            </a:extLst>
          </p:cNvPr>
          <p:cNvSpPr txBox="1">
            <a:spLocks noChangeArrowheads="1"/>
          </p:cNvSpPr>
          <p:nvPr/>
        </p:nvSpPr>
        <p:spPr bwMode="auto">
          <a:xfrm>
            <a:off x="380282" y="333317"/>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p:txBody>
      </p:sp>
      <p:pic>
        <p:nvPicPr>
          <p:cNvPr id="2050" name="Picture 2">
            <a:extLst>
              <a:ext uri="{FF2B5EF4-FFF2-40B4-BE49-F238E27FC236}">
                <a16:creationId xmlns:a16="http://schemas.microsoft.com/office/drawing/2014/main" id="{ED745CFC-E083-4942-9574-18837E80E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552" y="1304900"/>
            <a:ext cx="7862080" cy="44224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70121" y="2536448"/>
            <a:ext cx="2100649" cy="1477328"/>
          </a:xfrm>
          <a:prstGeom prst="rect">
            <a:avLst/>
          </a:prstGeom>
          <a:noFill/>
        </p:spPr>
        <p:txBody>
          <a:bodyPr wrap="square" rtlCol="0">
            <a:spAutoFit/>
          </a:bodyPr>
          <a:lstStyle/>
          <a:p>
            <a:r>
              <a:rPr lang="en-US" dirty="0">
                <a:solidFill>
                  <a:schemeClr val="bg1"/>
                </a:solidFill>
              </a:rPr>
              <a:t>This graph shows the number of storms that have occurred during an 86-year period.</a:t>
            </a:r>
          </a:p>
        </p:txBody>
      </p:sp>
      <p:sp>
        <p:nvSpPr>
          <p:cNvPr id="3" name="TextBox 6">
            <a:extLst>
              <a:ext uri="{FF2B5EF4-FFF2-40B4-BE49-F238E27FC236}">
                <a16:creationId xmlns:a16="http://schemas.microsoft.com/office/drawing/2014/main" id="{321A4ACA-3B0F-42B6-C731-B69151CFB7FA}"/>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297805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A83FA501-2D4B-448E-BF21-06355D1E96D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43828" y="6452004"/>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graphicFrame>
        <p:nvGraphicFramePr>
          <p:cNvPr id="3" name="Table 2">
            <a:extLst>
              <a:ext uri="{FF2B5EF4-FFF2-40B4-BE49-F238E27FC236}">
                <a16:creationId xmlns:a16="http://schemas.microsoft.com/office/drawing/2014/main" id="{2ECF821B-4187-430C-B0A6-ACF02DE445C9}"/>
              </a:ext>
            </a:extLst>
          </p:cNvPr>
          <p:cNvGraphicFramePr>
            <a:graphicFrameLocks noGrp="1"/>
          </p:cNvGraphicFramePr>
          <p:nvPr>
            <p:extLst>
              <p:ext uri="{D42A27DB-BD31-4B8C-83A1-F6EECF244321}">
                <p14:modId xmlns:p14="http://schemas.microsoft.com/office/powerpoint/2010/main" val="1753122237"/>
              </p:ext>
            </p:extLst>
          </p:nvPr>
        </p:nvGraphicFramePr>
        <p:xfrm>
          <a:off x="1013965" y="1125659"/>
          <a:ext cx="6928252" cy="5037382"/>
        </p:xfrm>
        <a:graphic>
          <a:graphicData uri="http://schemas.openxmlformats.org/drawingml/2006/table">
            <a:tbl>
              <a:tblPr/>
              <a:tblGrid>
                <a:gridCol w="1732063">
                  <a:extLst>
                    <a:ext uri="{9D8B030D-6E8A-4147-A177-3AD203B41FA5}">
                      <a16:colId xmlns:a16="http://schemas.microsoft.com/office/drawing/2014/main" val="922879993"/>
                    </a:ext>
                  </a:extLst>
                </a:gridCol>
                <a:gridCol w="1732063">
                  <a:extLst>
                    <a:ext uri="{9D8B030D-6E8A-4147-A177-3AD203B41FA5}">
                      <a16:colId xmlns:a16="http://schemas.microsoft.com/office/drawing/2014/main" val="606407379"/>
                    </a:ext>
                  </a:extLst>
                </a:gridCol>
                <a:gridCol w="1732063">
                  <a:extLst>
                    <a:ext uri="{9D8B030D-6E8A-4147-A177-3AD203B41FA5}">
                      <a16:colId xmlns:a16="http://schemas.microsoft.com/office/drawing/2014/main" val="4197294013"/>
                    </a:ext>
                  </a:extLst>
                </a:gridCol>
                <a:gridCol w="1732063">
                  <a:extLst>
                    <a:ext uri="{9D8B030D-6E8A-4147-A177-3AD203B41FA5}">
                      <a16:colId xmlns:a16="http://schemas.microsoft.com/office/drawing/2014/main" val="1226766292"/>
                    </a:ext>
                  </a:extLst>
                </a:gridCol>
              </a:tblGrid>
              <a:tr h="625099">
                <a:tc gridSpan="4">
                  <a:txBody>
                    <a:bodyPr/>
                    <a:lstStyle/>
                    <a:p>
                      <a:r>
                        <a:rPr lang="en-US" sz="1600" dirty="0">
                          <a:solidFill>
                            <a:schemeClr val="bg1"/>
                          </a:solidFill>
                        </a:rPr>
                        <a:t>Progress of the average Atlantic season (1991-2020). Date upon which the following number of events would normally have occurred.</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2385771"/>
                  </a:ext>
                </a:extLst>
              </a:tr>
              <a:tr h="430263">
                <a:tc>
                  <a:txBody>
                    <a:bodyPr/>
                    <a:lstStyle/>
                    <a:p>
                      <a:pPr algn="ctr"/>
                      <a:r>
                        <a:rPr lang="en-US" sz="1600" dirty="0">
                          <a:solidFill>
                            <a:schemeClr val="bg1"/>
                          </a:solidFill>
                        </a:rPr>
                        <a:t>Number</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Named systems</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Hurricanes</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Major Hurricanes</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575826"/>
                  </a:ext>
                </a:extLst>
              </a:tr>
              <a:tr h="235427">
                <a:tc>
                  <a:txBody>
                    <a:bodyPr/>
                    <a:lstStyle/>
                    <a:p>
                      <a:pPr algn="ctr"/>
                      <a:r>
                        <a:rPr lang="en-US" sz="1600">
                          <a:solidFill>
                            <a:schemeClr val="bg1"/>
                          </a:solidFill>
                        </a:rPr>
                        <a:t>1</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Jun 20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Aug 11</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1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234985"/>
                  </a:ext>
                </a:extLst>
              </a:tr>
              <a:tr h="235427">
                <a:tc>
                  <a:txBody>
                    <a:bodyPr/>
                    <a:lstStyle/>
                    <a:p>
                      <a:pPr algn="ctr"/>
                      <a:r>
                        <a:rPr lang="en-US" sz="1600">
                          <a:solidFill>
                            <a:schemeClr val="bg1"/>
                          </a:solidFill>
                        </a:rPr>
                        <a:t>2</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Jul 17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Aug 26</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19</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929396"/>
                  </a:ext>
                </a:extLst>
              </a:tr>
              <a:tr h="235427">
                <a:tc>
                  <a:txBody>
                    <a:bodyPr/>
                    <a:lstStyle/>
                    <a:p>
                      <a:pPr algn="ctr"/>
                      <a:r>
                        <a:rPr lang="en-US" sz="1600">
                          <a:solidFill>
                            <a:schemeClr val="bg1"/>
                          </a:solidFill>
                        </a:rPr>
                        <a:t>3</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Aug 3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Sep 7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Oct 28</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3489129"/>
                  </a:ext>
                </a:extLst>
              </a:tr>
              <a:tr h="235427">
                <a:tc>
                  <a:txBody>
                    <a:bodyPr/>
                    <a:lstStyle/>
                    <a:p>
                      <a:pPr algn="ctr"/>
                      <a:r>
                        <a:rPr lang="en-US" sz="1600">
                          <a:solidFill>
                            <a:schemeClr val="bg1"/>
                          </a:solidFill>
                        </a:rPr>
                        <a:t>4</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Aug 15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Sep 16</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9768899"/>
                  </a:ext>
                </a:extLst>
              </a:tr>
              <a:tr h="235427">
                <a:tc>
                  <a:txBody>
                    <a:bodyPr/>
                    <a:lstStyle/>
                    <a:p>
                      <a:pPr algn="ctr"/>
                      <a:r>
                        <a:rPr lang="en-US" sz="1600">
                          <a:solidFill>
                            <a:schemeClr val="bg1"/>
                          </a:solidFill>
                        </a:rPr>
                        <a:t>5</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Aug 22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28</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9120500"/>
                  </a:ext>
                </a:extLst>
              </a:tr>
              <a:tr h="235427">
                <a:tc>
                  <a:txBody>
                    <a:bodyPr/>
                    <a:lstStyle/>
                    <a:p>
                      <a:pPr algn="ctr"/>
                      <a:r>
                        <a:rPr lang="en-US" sz="1600">
                          <a:solidFill>
                            <a:schemeClr val="bg1"/>
                          </a:solidFill>
                        </a:rPr>
                        <a:t>6</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Aug 29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Oct 15</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78935"/>
                  </a:ext>
                </a:extLst>
              </a:tr>
              <a:tr h="235427">
                <a:tc>
                  <a:txBody>
                    <a:bodyPr/>
                    <a:lstStyle/>
                    <a:p>
                      <a:pPr algn="ctr"/>
                      <a:r>
                        <a:rPr lang="en-US" sz="1600">
                          <a:solidFill>
                            <a:schemeClr val="bg1"/>
                          </a:solidFill>
                        </a:rPr>
                        <a:t>7</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3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Nov 15</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7692730"/>
                  </a:ext>
                </a:extLst>
              </a:tr>
              <a:tr h="235427">
                <a:tc>
                  <a:txBody>
                    <a:bodyPr/>
                    <a:lstStyle/>
                    <a:p>
                      <a:pPr algn="ctr"/>
                      <a:r>
                        <a:rPr lang="en-US" sz="1600">
                          <a:solidFill>
                            <a:schemeClr val="bg1"/>
                          </a:solidFill>
                        </a:rPr>
                        <a:t>8</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9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5746274"/>
                  </a:ext>
                </a:extLst>
              </a:tr>
              <a:tr h="235427">
                <a:tc>
                  <a:txBody>
                    <a:bodyPr/>
                    <a:lstStyle/>
                    <a:p>
                      <a:pPr algn="ctr"/>
                      <a:r>
                        <a:rPr lang="en-US" sz="1600">
                          <a:solidFill>
                            <a:schemeClr val="bg1"/>
                          </a:solidFill>
                        </a:rPr>
                        <a:t>9</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16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837642"/>
                  </a:ext>
                </a:extLst>
              </a:tr>
              <a:tr h="235427">
                <a:tc>
                  <a:txBody>
                    <a:bodyPr/>
                    <a:lstStyle/>
                    <a:p>
                      <a:pPr algn="ctr"/>
                      <a:r>
                        <a:rPr lang="en-US" sz="1600">
                          <a:solidFill>
                            <a:schemeClr val="bg1"/>
                          </a:solidFill>
                        </a:rPr>
                        <a:t>10</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Sep 22</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2333542"/>
                  </a:ext>
                </a:extLst>
              </a:tr>
              <a:tr h="235427">
                <a:tc>
                  <a:txBody>
                    <a:bodyPr/>
                    <a:lstStyle/>
                    <a:p>
                      <a:pPr algn="ctr"/>
                      <a:r>
                        <a:rPr lang="en-US" sz="1600">
                          <a:solidFill>
                            <a:schemeClr val="bg1"/>
                          </a:solidFill>
                        </a:rPr>
                        <a:t>11</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Oct 2 </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6439954"/>
                  </a:ext>
                </a:extLst>
              </a:tr>
              <a:tr h="235427">
                <a:tc>
                  <a:txBody>
                    <a:bodyPr/>
                    <a:lstStyle/>
                    <a:p>
                      <a:pPr algn="ctr"/>
                      <a:r>
                        <a:rPr lang="en-US" sz="1600">
                          <a:solidFill>
                            <a:schemeClr val="bg1"/>
                          </a:solidFill>
                        </a:rPr>
                        <a:t>12</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Oct 11</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31460"/>
                  </a:ext>
                </a:extLst>
              </a:tr>
              <a:tr h="235427">
                <a:tc>
                  <a:txBody>
                    <a:bodyPr/>
                    <a:lstStyle/>
                    <a:p>
                      <a:pPr algn="ctr"/>
                      <a:r>
                        <a:rPr lang="en-US" sz="1600">
                          <a:solidFill>
                            <a:schemeClr val="bg1"/>
                          </a:solidFill>
                        </a:rPr>
                        <a:t>13</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Oct 25</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6354981"/>
                  </a:ext>
                </a:extLst>
              </a:tr>
              <a:tr h="235427">
                <a:tc>
                  <a:txBody>
                    <a:bodyPr/>
                    <a:lstStyle/>
                    <a:p>
                      <a:pPr algn="ctr"/>
                      <a:r>
                        <a:rPr lang="en-US" sz="1600">
                          <a:solidFill>
                            <a:schemeClr val="bg1"/>
                          </a:solidFill>
                        </a:rPr>
                        <a:t>14</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Nov 19</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chemeClr val="bg1"/>
                          </a:solidFill>
                        </a:rPr>
                        <a:t>-</a:t>
                      </a:r>
                    </a:p>
                  </a:txBody>
                  <a:tcPr marL="20295" marR="20295" marT="20295" marB="202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1952556"/>
                  </a:ext>
                </a:extLst>
              </a:tr>
            </a:tbl>
          </a:graphicData>
        </a:graphic>
      </p:graphicFrame>
      <p:sp>
        <p:nvSpPr>
          <p:cNvPr id="14" name="Text Box 9">
            <a:extLst>
              <a:ext uri="{FF2B5EF4-FFF2-40B4-BE49-F238E27FC236}">
                <a16:creationId xmlns:a16="http://schemas.microsoft.com/office/drawing/2014/main" id="{20AFA976-5B4D-4697-8868-A44E5FD995E2}"/>
              </a:ext>
            </a:extLst>
          </p:cNvPr>
          <p:cNvSpPr txBox="1">
            <a:spLocks noChangeArrowheads="1"/>
          </p:cNvSpPr>
          <p:nvPr/>
        </p:nvSpPr>
        <p:spPr bwMode="auto">
          <a:xfrm>
            <a:off x="287091" y="339828"/>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p:txBody>
      </p:sp>
      <p:sp>
        <p:nvSpPr>
          <p:cNvPr id="4" name="TextBox 6">
            <a:extLst>
              <a:ext uri="{FF2B5EF4-FFF2-40B4-BE49-F238E27FC236}">
                <a16:creationId xmlns:a16="http://schemas.microsoft.com/office/drawing/2014/main" id="{48E5DB0C-2A48-0DE8-7C65-31EAC0376CB1}"/>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73463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586354" y="453978"/>
            <a:ext cx="8382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sz="2000" b="1" dirty="0">
                <a:solidFill>
                  <a:schemeClr val="bg1"/>
                </a:solidFill>
              </a:rPr>
              <a:t>Colorado State University Hurricane Forecast Accuracy</a:t>
            </a:r>
          </a:p>
          <a:p>
            <a:pPr algn="ctr">
              <a:spcBef>
                <a:spcPct val="50000"/>
              </a:spcBef>
            </a:pPr>
            <a:endParaRPr lang="en-US" altLang="en-US" sz="3600" b="1" dirty="0">
              <a:solidFill>
                <a:schemeClr val="bg1"/>
              </a:solidFill>
            </a:endParaRP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pic>
        <p:nvPicPr>
          <p:cNvPr id="5" name="Picture 4">
            <a:extLst>
              <a:ext uri="{FF2B5EF4-FFF2-40B4-BE49-F238E27FC236}">
                <a16:creationId xmlns:a16="http://schemas.microsoft.com/office/drawing/2014/main" id="{54A8E2A0-28A8-B32C-B743-EBAA5EC2EEEA}"/>
              </a:ext>
            </a:extLst>
          </p:cNvPr>
          <p:cNvPicPr>
            <a:picLocks noChangeAspect="1"/>
          </p:cNvPicPr>
          <p:nvPr/>
        </p:nvPicPr>
        <p:blipFill rotWithShape="1">
          <a:blip r:embed="rId6"/>
          <a:srcRect l="33619" t="43778" r="37429" b="18635"/>
          <a:stretch/>
        </p:blipFill>
        <p:spPr>
          <a:xfrm>
            <a:off x="3198926" y="1721897"/>
            <a:ext cx="5617028" cy="4101910"/>
          </a:xfrm>
          <a:prstGeom prst="rect">
            <a:avLst/>
          </a:prstGeom>
        </p:spPr>
      </p:pic>
      <p:sp>
        <p:nvSpPr>
          <p:cNvPr id="7" name="TextBox 6">
            <a:extLst>
              <a:ext uri="{FF2B5EF4-FFF2-40B4-BE49-F238E27FC236}">
                <a16:creationId xmlns:a16="http://schemas.microsoft.com/office/drawing/2014/main" id="{03D84DC5-C8EA-B224-00EE-2DFDB7A2F701}"/>
              </a:ext>
            </a:extLst>
          </p:cNvPr>
          <p:cNvSpPr txBox="1"/>
          <p:nvPr/>
        </p:nvSpPr>
        <p:spPr>
          <a:xfrm>
            <a:off x="226423" y="1662700"/>
            <a:ext cx="2897573" cy="3970318"/>
          </a:xfrm>
          <a:prstGeom prst="rect">
            <a:avLst/>
          </a:prstGeom>
          <a:noFill/>
        </p:spPr>
        <p:txBody>
          <a:bodyPr wrap="square">
            <a:spAutoFit/>
          </a:bodyPr>
          <a:lstStyle/>
          <a:p>
            <a:r>
              <a:rPr lang="en-US" dirty="0">
                <a:solidFill>
                  <a:schemeClr val="bg1"/>
                </a:solidFill>
              </a:rPr>
              <a:t>Colorado State University (CSU) has a pretty good track record for forecasting annual hurricane activity in the Atlantic Ocean.  The graph to the right shows the Accumulated Cyclone Energy (ACE) forecast as a red line and the actual ACE as a blue line.   Since 2011 most of the CSU forecasts were very accurate.  Last year however, there was an un-expected  sudden drop in ACE.  </a:t>
            </a:r>
          </a:p>
        </p:txBody>
      </p:sp>
      <p:sp>
        <p:nvSpPr>
          <p:cNvPr id="2" name="TextBox 6">
            <a:extLst>
              <a:ext uri="{FF2B5EF4-FFF2-40B4-BE49-F238E27FC236}">
                <a16:creationId xmlns:a16="http://schemas.microsoft.com/office/drawing/2014/main" id="{9EBE9A10-C073-BFC1-D983-DAFDD82A32C5}"/>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150957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586354" y="453978"/>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altLang="en-US" sz="2400" b="1" dirty="0">
                <a:solidFill>
                  <a:schemeClr val="bg1"/>
                </a:solidFill>
              </a:rPr>
              <a:t>Tonga Still a Wild Card</a:t>
            </a:r>
            <a:endParaRPr lang="en-US" altLang="en-US" sz="3600" b="1" dirty="0">
              <a:solidFill>
                <a:schemeClr val="bg1"/>
              </a:solidFill>
            </a:endParaRP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sp>
        <p:nvSpPr>
          <p:cNvPr id="5" name="TextBox 4">
            <a:extLst>
              <a:ext uri="{FF2B5EF4-FFF2-40B4-BE49-F238E27FC236}">
                <a16:creationId xmlns:a16="http://schemas.microsoft.com/office/drawing/2014/main" id="{1E2621BD-3707-636C-6CD0-B47C5536B1B9}"/>
              </a:ext>
            </a:extLst>
          </p:cNvPr>
          <p:cNvSpPr txBox="1"/>
          <p:nvPr/>
        </p:nvSpPr>
        <p:spPr>
          <a:xfrm>
            <a:off x="724954" y="2251845"/>
            <a:ext cx="8104800" cy="3046988"/>
          </a:xfrm>
          <a:prstGeom prst="rect">
            <a:avLst/>
          </a:prstGeom>
          <a:noFill/>
        </p:spPr>
        <p:txBody>
          <a:bodyPr wrap="square">
            <a:spAutoFit/>
          </a:bodyPr>
          <a:lstStyle/>
          <a:p>
            <a:pPr algn="l"/>
            <a:r>
              <a:rPr lang="en-US" sz="2400" i="0" dirty="0">
                <a:solidFill>
                  <a:schemeClr val="bg1"/>
                </a:solidFill>
                <a:effectLst/>
                <a:latin typeface="Arial" panose="020B0604020202020204" pitchFamily="34" charset="0"/>
                <a:cs typeface="Arial" panose="020B0604020202020204" pitchFamily="34" charset="0"/>
              </a:rPr>
              <a:t>The eruption of </a:t>
            </a:r>
            <a:r>
              <a:rPr lang="en-US" sz="2400" dirty="0">
                <a:solidFill>
                  <a:schemeClr val="bg1"/>
                </a:solidFill>
                <a:latin typeface="Arial" panose="020B0604020202020204" pitchFamily="34" charset="0"/>
                <a:cs typeface="Arial" panose="020B0604020202020204" pitchFamily="34" charset="0"/>
              </a:rPr>
              <a:t>Tonga may have influenced our winter weather.  Temperatures in Connecticut averaged nearly 5 F above normal from December to February.  </a:t>
            </a:r>
            <a:r>
              <a:rPr lang="en-US" sz="2400" i="0" dirty="0">
                <a:solidFill>
                  <a:schemeClr val="bg1"/>
                </a:solidFill>
                <a:effectLst/>
                <a:latin typeface="Arial" panose="020B0604020202020204" pitchFamily="34" charset="0"/>
                <a:cs typeface="Arial" panose="020B0604020202020204" pitchFamily="34" charset="0"/>
              </a:rPr>
              <a:t>Forbes reports that the epic volcanic eruption in the Pacific in mid January last year is likely to keep causing havoc for the planet.  The Tonga undersea volcano unleashed staggering power, the equivalent of up to 18 mega tons of TNT, </a:t>
            </a:r>
            <a:r>
              <a:rPr lang="en-US" sz="2400" i="0" u="none" strike="noStrike" dirty="0">
                <a:solidFill>
                  <a:schemeClr val="bg1"/>
                </a:solidFill>
                <a:effectLst/>
                <a:latin typeface="Arial" panose="020B0604020202020204" pitchFamily="34" charset="0"/>
                <a:cs typeface="Arial" panose="020B0604020202020204" pitchFamily="34" charset="0"/>
                <a:hlinkClick r:id="rId6" tooltip="https://eos.org/research-spotlights/tonga-eruption-made-waves-in-earths-ionosphere">
                  <a:extLst>
                    <a:ext uri="{A12FA001-AC4F-418D-AE19-62706E023703}">
                      <ahyp:hlinkClr xmlns:ahyp="http://schemas.microsoft.com/office/drawing/2018/hyperlinkcolor" val="tx"/>
                    </a:ext>
                  </a:extLst>
                </a:hlinkClick>
              </a:rPr>
              <a:t>according to experts at NASA.</a:t>
            </a:r>
            <a:r>
              <a:rPr lang="en-US" sz="2400" i="0" dirty="0">
                <a:solidFill>
                  <a:schemeClr val="bg1"/>
                </a:solidFill>
                <a:effectLst/>
                <a:latin typeface="Arial" panose="020B0604020202020204" pitchFamily="34" charset="0"/>
                <a:cs typeface="Arial" panose="020B0604020202020204" pitchFamily="34" charset="0"/>
              </a:rPr>
              <a:t> </a:t>
            </a:r>
            <a:endParaRPr lang="en-US" i="0" dirty="0">
              <a:solidFill>
                <a:schemeClr val="bg1"/>
              </a:solidFill>
              <a:effectLst/>
              <a:latin typeface="+mj-lt"/>
            </a:endParaRPr>
          </a:p>
        </p:txBody>
      </p:sp>
      <p:sp>
        <p:nvSpPr>
          <p:cNvPr id="2" name="TextBox 6">
            <a:extLst>
              <a:ext uri="{FF2B5EF4-FFF2-40B4-BE49-F238E27FC236}">
                <a16:creationId xmlns:a16="http://schemas.microsoft.com/office/drawing/2014/main" id="{24BB42EE-7B29-CF8B-BF04-626C0A691E1F}"/>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272931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The 15 Most Iconic Hurricane Images of All Time | The Weather Channel -  Articles from The Weather Channel | weather.com">
            <a:extLst>
              <a:ext uri="{FF2B5EF4-FFF2-40B4-BE49-F238E27FC236}">
                <a16:creationId xmlns:a16="http://schemas.microsoft.com/office/drawing/2014/main" id="{3907F1D2-9946-4DCA-A571-484CC46C2EE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2785" r="926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586354" y="453978"/>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dirty="0">
                <a:solidFill>
                  <a:schemeClr val="bg1"/>
                </a:solidFill>
              </a:rPr>
              <a:t>2023 HURRICANE FORECAST</a:t>
            </a:r>
          </a:p>
          <a:p>
            <a:pPr algn="ctr">
              <a:spcBef>
                <a:spcPct val="50000"/>
              </a:spcBef>
            </a:pPr>
            <a:r>
              <a:rPr lang="en-US" altLang="en-US" sz="2400" b="1" dirty="0">
                <a:solidFill>
                  <a:schemeClr val="bg1"/>
                </a:solidFill>
              </a:rPr>
              <a:t>Hot Summer Potential</a:t>
            </a:r>
            <a:endParaRPr lang="en-US" altLang="en-US" sz="3600" b="1" dirty="0">
              <a:solidFill>
                <a:schemeClr val="bg1"/>
              </a:solidFill>
            </a:endParaRPr>
          </a:p>
        </p:txBody>
      </p:sp>
      <p:sp>
        <p:nvSpPr>
          <p:cNvPr id="15" name="TextBox 14"/>
          <p:cNvSpPr txBox="1"/>
          <p:nvPr/>
        </p:nvSpPr>
        <p:spPr>
          <a:xfrm>
            <a:off x="4297500" y="6408660"/>
            <a:ext cx="4670854" cy="430887"/>
          </a:xfrm>
          <a:prstGeom prst="rect">
            <a:avLst/>
          </a:prstGeom>
          <a:noFill/>
        </p:spPr>
        <p:txBody>
          <a:bodyPr wrap="square" rtlCol="0">
            <a:spAutoFit/>
          </a:bodyPr>
          <a:lstStyle/>
          <a:p>
            <a:pPr algn="r"/>
            <a:r>
              <a:rPr lang="en-US" sz="1100" dirty="0">
                <a:solidFill>
                  <a:schemeClr val="bg1"/>
                </a:solidFill>
              </a:rPr>
              <a:t>Department of Emergency Services and Public Protection</a:t>
            </a:r>
          </a:p>
          <a:p>
            <a:pPr algn="r"/>
            <a:r>
              <a:rPr lang="en-US" sz="1100" dirty="0">
                <a:solidFill>
                  <a:schemeClr val="bg1"/>
                </a:solidFill>
              </a:rPr>
              <a:t>Division of Emergency Management and Homeland Security</a:t>
            </a:r>
          </a:p>
        </p:txBody>
      </p:sp>
      <p:pic>
        <p:nvPicPr>
          <p:cNvPr id="11" name="Picture 10" descr="image002"/>
          <p:cNvPicPr/>
          <p:nvPr/>
        </p:nvPicPr>
        <p:blipFill>
          <a:blip r:embed="rId4" cstate="print">
            <a:clrChange>
              <a:clrFrom>
                <a:srgbClr val="FFFFFF"/>
              </a:clrFrom>
              <a:clrTo>
                <a:srgbClr val="FFFFFF">
                  <a:alpha val="0"/>
                </a:srgbClr>
              </a:clrTo>
            </a:clrChange>
          </a:blip>
          <a:srcRect/>
          <a:stretch>
            <a:fillRect/>
          </a:stretch>
        </p:blipFill>
        <p:spPr bwMode="auto">
          <a:xfrm>
            <a:off x="7724931" y="5869536"/>
            <a:ext cx="525238" cy="482600"/>
          </a:xfrm>
          <a:prstGeom prst="rect">
            <a:avLst/>
          </a:prstGeom>
          <a:noFill/>
          <a:ln w="9525">
            <a:noFill/>
            <a:miter lim="800000"/>
            <a:headEnd/>
            <a:tailEnd/>
          </a:ln>
        </p:spPr>
      </p:pic>
      <p:pic>
        <p:nvPicPr>
          <p:cNvPr id="12" name="Picture 11" descr="CT-Blue.png"/>
          <p:cNvPicPr/>
          <p:nvPr/>
        </p:nvPicPr>
        <p:blipFill>
          <a:blip r:embed="rId5" cstate="print"/>
          <a:srcRect/>
          <a:stretch>
            <a:fillRect/>
          </a:stretch>
        </p:blipFill>
        <p:spPr bwMode="auto">
          <a:xfrm>
            <a:off x="8325099" y="5869536"/>
            <a:ext cx="490855" cy="493395"/>
          </a:xfrm>
          <a:prstGeom prst="rect">
            <a:avLst/>
          </a:prstGeom>
          <a:noFill/>
          <a:ln w="9525">
            <a:noFill/>
            <a:miter lim="800000"/>
            <a:headEnd/>
            <a:tailEnd/>
          </a:ln>
        </p:spPr>
      </p:pic>
      <p:sp>
        <p:nvSpPr>
          <p:cNvPr id="5" name="TextBox 4">
            <a:extLst>
              <a:ext uri="{FF2B5EF4-FFF2-40B4-BE49-F238E27FC236}">
                <a16:creationId xmlns:a16="http://schemas.microsoft.com/office/drawing/2014/main" id="{1E2621BD-3707-636C-6CD0-B47C5536B1B9}"/>
              </a:ext>
            </a:extLst>
          </p:cNvPr>
          <p:cNvSpPr txBox="1"/>
          <p:nvPr/>
        </p:nvSpPr>
        <p:spPr>
          <a:xfrm>
            <a:off x="711154" y="1699117"/>
            <a:ext cx="8104800" cy="4154984"/>
          </a:xfrm>
          <a:prstGeom prst="rect">
            <a:avLst/>
          </a:prstGeom>
          <a:noFill/>
        </p:spPr>
        <p:txBody>
          <a:bodyPr wrap="square">
            <a:spAutoFit/>
          </a:bodyPr>
          <a:lstStyle/>
          <a:p>
            <a:pPr algn="l"/>
            <a:r>
              <a:rPr lang="en-US" sz="2400" i="0" dirty="0">
                <a:solidFill>
                  <a:schemeClr val="bg1"/>
                </a:solidFill>
                <a:effectLst/>
                <a:latin typeface="Arial" panose="020B0604020202020204" pitchFamily="34" charset="0"/>
                <a:cs typeface="Arial" panose="020B0604020202020204" pitchFamily="34" charset="0"/>
              </a:rPr>
              <a:t>The problem is that the blast emitted 50 million metric tons of water vapor into the atmosphere, </a:t>
            </a:r>
            <a:r>
              <a:rPr lang="en-US" sz="2400" i="0" u="none" strike="noStrike" dirty="0">
                <a:solidFill>
                  <a:schemeClr val="bg1"/>
                </a:solidFill>
                <a:effectLst/>
                <a:latin typeface="Arial" panose="020B0604020202020204" pitchFamily="34" charset="0"/>
                <a:cs typeface="Arial" panose="020B0604020202020204" pitchFamily="34" charset="0"/>
                <a:hlinkClick r:id="rId6" tooltip="https://www.space.com/tonga-eruption-water-vapor-warm-earth">
                  <a:extLst>
                    <a:ext uri="{A12FA001-AC4F-418D-AE19-62706E023703}">
                      <ahyp:hlinkClr xmlns:ahyp="http://schemas.microsoft.com/office/drawing/2018/hyperlinkcolor" val="tx"/>
                    </a:ext>
                  </a:extLst>
                </a:hlinkClick>
              </a:rPr>
              <a:t>an increase of about 5%</a:t>
            </a:r>
            <a:r>
              <a:rPr lang="en-US" sz="2400" i="0" dirty="0">
                <a:solidFill>
                  <a:schemeClr val="bg1"/>
                </a:solidFill>
                <a:effectLst/>
                <a:latin typeface="Arial" panose="020B0604020202020204" pitchFamily="34" charset="0"/>
                <a:cs typeface="Arial" panose="020B0604020202020204" pitchFamily="34" charset="0"/>
              </a:rPr>
              <a:t>. In turn, that’s likely to mess with the climate</a:t>
            </a:r>
            <a:r>
              <a:rPr lang="en-US" sz="2400" dirty="0">
                <a:solidFill>
                  <a:srgbClr val="333333"/>
                </a:solidFill>
                <a:latin typeface="Arial" panose="020B0604020202020204" pitchFamily="34" charset="0"/>
                <a:cs typeface="Arial" panose="020B0604020202020204" pitchFamily="34" charset="0"/>
              </a:rPr>
              <a:t>.  </a:t>
            </a:r>
            <a:r>
              <a:rPr lang="en-US" sz="2400" i="0" dirty="0">
                <a:solidFill>
                  <a:schemeClr val="bg1"/>
                </a:solidFill>
                <a:effectLst/>
                <a:latin typeface="Arial" panose="020B0604020202020204" pitchFamily="34" charset="0"/>
                <a:cs typeface="Arial" panose="020B0604020202020204" pitchFamily="34" charset="0"/>
              </a:rPr>
              <a:t>We can expect hot weather extremes this summer in the northern hemisphere as water vapor traps heat from escaping. Tonga will be impacting our climate for another few years before the water vapor dissipates.</a:t>
            </a:r>
          </a:p>
          <a:p>
            <a:pPr algn="l"/>
            <a:endParaRPr lang="en-US" sz="2400" dirty="0">
              <a:solidFill>
                <a:schemeClr val="bg1"/>
              </a:solidFill>
              <a:latin typeface="Arial" panose="020B0604020202020204" pitchFamily="34" charset="0"/>
              <a:cs typeface="Arial" panose="020B0604020202020204" pitchFamily="34" charset="0"/>
            </a:endParaRPr>
          </a:p>
          <a:p>
            <a:pPr algn="l"/>
            <a:r>
              <a:rPr lang="en-US" sz="2400" i="0" dirty="0">
                <a:solidFill>
                  <a:schemeClr val="bg1"/>
                </a:solidFill>
                <a:effectLst/>
                <a:latin typeface="Arial" panose="020B0604020202020204" pitchFamily="34" charset="0"/>
                <a:cs typeface="Arial" panose="020B0604020202020204" pitchFamily="34" charset="0"/>
              </a:rPr>
              <a:t>Once the vapor dissipates, the stored up heat in the atmosphere and oceans could result in above normal hurricane and severe weather activity later this decade.</a:t>
            </a:r>
          </a:p>
        </p:txBody>
      </p:sp>
      <p:sp>
        <p:nvSpPr>
          <p:cNvPr id="2" name="TextBox 6">
            <a:extLst>
              <a:ext uri="{FF2B5EF4-FFF2-40B4-BE49-F238E27FC236}">
                <a16:creationId xmlns:a16="http://schemas.microsoft.com/office/drawing/2014/main" id="{FB732162-DE77-18FD-345E-D8D20E18877E}"/>
              </a:ext>
            </a:extLst>
          </p:cNvPr>
          <p:cNvSpPr txBox="1">
            <a:spLocks noChangeArrowheads="1"/>
          </p:cNvSpPr>
          <p:nvPr/>
        </p:nvSpPr>
        <p:spPr bwMode="auto">
          <a:xfrm>
            <a:off x="0" y="6488113"/>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400" dirty="0">
                <a:solidFill>
                  <a:schemeClr val="bg1"/>
                </a:solidFill>
              </a:rPr>
              <a:t>Silver Jackets Flood Awareness Workshop May 4, 2023			        </a:t>
            </a:r>
            <a:r>
              <a:rPr lang="en-US" altLang="en-US" sz="1200" dirty="0">
                <a:solidFill>
                  <a:schemeClr val="bg1"/>
                </a:solidFill>
              </a:rPr>
              <a:t>William H. Turner III, Director</a:t>
            </a:r>
          </a:p>
        </p:txBody>
      </p:sp>
    </p:spTree>
    <p:extLst>
      <p:ext uri="{BB962C8B-B14F-4D97-AF65-F5344CB8AC3E}">
        <p14:creationId xmlns:p14="http://schemas.microsoft.com/office/powerpoint/2010/main" val="3925013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1425</TotalTime>
  <Words>1564</Words>
  <Application>Microsoft Office PowerPoint</Application>
  <PresentationFormat>On-screen Show (4:3)</PresentationFormat>
  <Paragraphs>198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Glowacki, Douglas</dc:creator>
  <cp:lastModifiedBy>Glowacki, Douglas</cp:lastModifiedBy>
  <cp:revision>111</cp:revision>
  <cp:lastPrinted>2018-04-03T17:03:26Z</cp:lastPrinted>
  <dcterms:created xsi:type="dcterms:W3CDTF">2015-02-05T19:35:08Z</dcterms:created>
  <dcterms:modified xsi:type="dcterms:W3CDTF">2023-05-03T19:21:00Z</dcterms:modified>
</cp:coreProperties>
</file>