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1" r:id="rId3"/>
    <p:sldId id="257" r:id="rId4"/>
    <p:sldId id="259" r:id="rId5"/>
    <p:sldId id="261" r:id="rId6"/>
    <p:sldId id="274" r:id="rId7"/>
    <p:sldId id="258" r:id="rId8"/>
    <p:sldId id="260" r:id="rId9"/>
    <p:sldId id="268" r:id="rId10"/>
    <p:sldId id="267" r:id="rId11"/>
    <p:sldId id="269" r:id="rId12"/>
    <p:sldId id="270" r:id="rId13"/>
    <p:sldId id="272" r:id="rId14"/>
    <p:sldId id="262" r:id="rId15"/>
    <p:sldId id="263" r:id="rId16"/>
    <p:sldId id="264" r:id="rId17"/>
    <p:sldId id="266" r:id="rId18"/>
    <p:sldId id="27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927D27-3D11-4543-817B-23B169817979}" v="29" dt="2023-05-23T01:23:17.1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682" y="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758395-6A62-4B18-94AB-7C19A2ABD491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932C0C-79DC-48D8-B81F-EBE61A7F42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052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Color code when 30 years of day</a:t>
            </a:r>
          </a:p>
          <a:p>
            <a:r>
              <a:rPr lang="en-US" dirty="0"/>
              <a:t>This graphic is “for this day in history” not all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932C0C-79DC-48D8-B81F-EBE61A7F428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11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FB9D4-1955-BBD5-0606-76A326DC7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BC46C-8A6C-88C8-4633-D0A6E0EF2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84423-C2D6-23A2-5DF8-AF7892E15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7294-D9E0-4232-AAB6-8BE2BFFAC28F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078F72-97E5-6B56-A6D1-D4727DD8F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D80CC3-4813-CAAB-B02D-26ABF17D5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5C75B-6468-4C24-971C-E135EBDADE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017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38E73-F23F-21C0-34ED-A3B1E6325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0D7C2E-92E6-696B-F1B5-B5D0337BA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A5010-7B7B-7A39-78BF-99C60D86B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7294-D9E0-4232-AAB6-8BE2BFFAC28F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BCAFF-2201-E9E8-FFB2-60F9595DD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D6A3C3-8EA4-4052-18D9-B1E2B67EA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5C75B-6468-4C24-971C-E135EBDADE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880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F1E29B-FA5D-F2B5-48CA-233215BCC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19045E-E119-2AEF-B6D6-9A28CAED3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73571-9A8B-D1FB-7D4F-BB767654A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7294-D9E0-4232-AAB6-8BE2BFFAC28F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83EBE-724B-CCF9-01D7-6925C444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9481-C3C7-4D59-17C5-8D9010BF3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5C75B-6468-4C24-971C-E135EBDADE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4493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B28F8-D2E8-4DFE-B611-E76AB5FA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86BA-44F0-8A22-41D4-259B3FFFB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E64A26-6ACC-642D-3FF1-1375458C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7294-D9E0-4232-AAB6-8BE2BFFAC28F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B2156-1005-D3B1-E2F0-88CA24A96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CAFF4-6F8B-F961-AE27-CF389AAD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5C75B-6468-4C24-971C-E135EBDADE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14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8BE26-B876-BD0F-5406-E07FF9707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4C264-C47E-B002-C342-57EC5BE96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92C3A-7C88-0140-84F8-76DC9DFCA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7294-D9E0-4232-AAB6-8BE2BFFAC28F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5D4F-15D7-DF58-8480-D88FD50C5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89BD3-B9C8-FEAD-C4B4-C0C83E932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5C75B-6468-4C24-971C-E135EBDADE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7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FA541-EBA2-2C95-BC13-7E6EB04C6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36573-8647-6EDD-01DD-DFAD9C92F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AA94BC-FB2B-7E0B-CF79-D632D3DD9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EF8CE-6F73-65C1-BCC7-AAA63F84C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7294-D9E0-4232-AAB6-8BE2BFFAC28F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F14241-CD20-60DA-1C5C-ABDA54F37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AA7BDB-4CA2-7B27-5637-4A5A68E13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5C75B-6468-4C24-971C-E135EBDADE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90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CF87A-A2A6-773C-BAFE-D244BCC946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02B3D-F109-CB8C-9AA4-6D86F6613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B9655A-D24B-E2F4-7FD5-76FCFF1D0E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3DFF3A-9668-2731-5AE2-53A3568AE3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A116E5-A634-B1A8-A610-EC6A825214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4823A8-7887-BCB2-6294-3B0BCCF31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7294-D9E0-4232-AAB6-8BE2BFFAC28F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A9EF6F-E096-4388-0140-9E19AC262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2EAC21-1CEA-3D8A-03D8-4B54DA1CC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5C75B-6468-4C24-971C-E135EBDADE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378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1FA8F-3D29-449D-01DF-5FF5F03DB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5E0FB4-2B25-0353-7633-D6920CA6C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7294-D9E0-4232-AAB6-8BE2BFFAC28F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69998-34BA-880F-C0E3-EEB055786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85910D-8A52-1D03-D839-A992287A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5C75B-6468-4C24-971C-E135EBDADE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10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D6EB6F-C9CA-2002-4941-E1D41B698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7294-D9E0-4232-AAB6-8BE2BFFAC28F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040EC3-357F-7C31-3E9E-0552E0FBF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638BC-B186-79E1-00F1-45706EA8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5C75B-6468-4C24-971C-E135EBDADE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730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5CD2F-734E-32A9-6B47-DFC05CB7D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6B1BB-49C0-2466-ACF5-DF804DA5E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5F05EA-6A3B-915F-F36F-00474F04E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3431F-3CE7-B451-7EC9-FFD55E4D0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7294-D9E0-4232-AAB6-8BE2BFFAC28F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B92E4-EECA-8B51-B22D-395CB11C8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F76D44-1952-4FD3-4D5E-0AB98DC9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5C75B-6468-4C24-971C-E135EBDADE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47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3330E-AEBD-77D3-D43D-FC978CFA7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20A94A-D3B3-1B12-1842-4AC4E6C73E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5C26DA-31B6-02A3-4126-B659D2B19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389D1E-8F0B-8CFB-D01A-7050D9739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E7294-D9E0-4232-AAB6-8BE2BFFAC28F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4CBD51-6B7C-1119-3928-E5A8489D3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64F59E-5136-D286-295E-3D7E5C8AA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5C75B-6468-4C24-971C-E135EBDADE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670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011F72-CBE9-DE0D-5EFD-A45F67C0A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DAD0D-62BD-4A1B-827B-C4FD0EDF9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20C37-EBF6-B5FA-4776-C4E8510B5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3E7294-D9E0-4232-AAB6-8BE2BFFAC28F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01089C-60A3-46D3-E9C1-F8350CF0B5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C1B4D6-463F-A1F6-43C7-421F97C8C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5C75B-6468-4C24-971C-E135EBDADE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35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aterdata.usgs.gov/ct/nwis/current/?type=estuary&amp;group_key=basin_cd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aterdata.usgs.gov/ct/nwis/current/?type=gw&amp;group_key=basin_cd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aterdata.usgs.gov/ct/nwis/current/?type=quality&amp;group_key=basin_cd" TargetMode="Externa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sgs.gov/mission-areas/water-resources/science/next-generation-water-observing-system-ngwos#overview" TargetMode="External"/><Relationship Id="rId5" Type="http://schemas.openxmlformats.org/officeDocument/2006/relationships/hyperlink" Target="https://www.usgs.gov/apps/ecosheds/fpe/#/" TargetMode="External"/><Relationship Id="rId4" Type="http://schemas.openxmlformats.org/officeDocument/2006/relationships/hyperlink" Target="https://apps.usgs.gov/hivi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pubs.er.usgs.gov/publication/sir20205054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treamstats.usgs.gov/ss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stn.wim.usgs.gov/FEV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tcsargen@usgs.gov" TargetMode="External"/><Relationship Id="rId2" Type="http://schemas.openxmlformats.org/officeDocument/2006/relationships/hyperlink" Target="https://www.usgs.gov/centers/new-england-water-science-center/science/new-england-flood-information?field_pub_type_target_id=All&amp;field_release_date_value=&amp;items_per_page=6&amp;tltagv_gid=248&amp;page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mailto:eaahearn@usgs.gov" TargetMode="External"/><Relationship Id="rId4" Type="http://schemas.openxmlformats.org/officeDocument/2006/relationships/hyperlink" Target="mailto:jmorriso@usgs.gov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aterwatch.usgs.gov/new/index.php?r=ct&amp;m=rea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aterdata.usgs.gov/ct/nwis/current?type=flow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dashboard.waterdata.usgs.gov/app/nwd/en/?aoi=default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tree, grass, outdoor, dry&#10;&#10;Description automatically generated">
            <a:extLst>
              <a:ext uri="{FF2B5EF4-FFF2-40B4-BE49-F238E27FC236}">
                <a16:creationId xmlns:a16="http://schemas.microsoft.com/office/drawing/2014/main" id="{4247D8FA-B5B1-A80C-7286-D1F4A3056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DCBEFB-4335-60BD-25F2-EAC26B5CD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33540" y="376253"/>
            <a:ext cx="9144000" cy="148683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U.S. Geological Survey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Flood Capabilities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733CC9-4787-B5EA-F017-9FED72F2E0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2621" y="2303589"/>
            <a:ext cx="9144000" cy="2878493"/>
          </a:xfrm>
        </p:spPr>
        <p:txBody>
          <a:bodyPr>
            <a:normAutofit fontScale="85000" lnSpcReduction="20000"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Connecticut Flood Awareness Workshop</a:t>
            </a:r>
          </a:p>
          <a:p>
            <a:r>
              <a:rPr lang="en-US" sz="4400" dirty="0">
                <a:solidFill>
                  <a:srgbClr val="FFFFFF"/>
                </a:solidFill>
              </a:rPr>
              <a:t>Region II</a:t>
            </a:r>
          </a:p>
          <a:p>
            <a:r>
              <a:rPr lang="en-US" sz="4400" dirty="0">
                <a:solidFill>
                  <a:srgbClr val="FFFFFF"/>
                </a:solidFill>
              </a:rPr>
              <a:t>Orange, CT</a:t>
            </a:r>
          </a:p>
          <a:p>
            <a:r>
              <a:rPr lang="en-US" sz="4400" dirty="0">
                <a:solidFill>
                  <a:srgbClr val="FFFFFF"/>
                </a:solidFill>
              </a:rPr>
              <a:t>May 23, 2023</a:t>
            </a:r>
          </a:p>
          <a:p>
            <a:endParaRPr lang="en-US" sz="1300" dirty="0">
              <a:solidFill>
                <a:srgbClr val="FFFFFF"/>
              </a:solidFill>
            </a:endParaRPr>
          </a:p>
          <a:p>
            <a:r>
              <a:rPr lang="en-US" sz="2600" i="1" dirty="0">
                <a:solidFill>
                  <a:srgbClr val="FFFFFF"/>
                </a:solidFill>
              </a:rPr>
              <a:t>Gardner Bent, U.S. Geological Survey</a:t>
            </a:r>
          </a:p>
          <a:p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9F0E2A-FA60-9E0A-6370-14A532960FAD}"/>
              </a:ext>
            </a:extLst>
          </p:cNvPr>
          <p:cNvSpPr txBox="1"/>
          <p:nvPr/>
        </p:nvSpPr>
        <p:spPr>
          <a:xfrm>
            <a:off x="2214380" y="5738327"/>
            <a:ext cx="808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Tropical Storm Irene – Aug. 28, 2011 – Deerfield River, Dam #3 at Shelburne Falls, MA</a:t>
            </a:r>
          </a:p>
          <a:p>
            <a:pPr algn="ctr"/>
            <a:r>
              <a:rPr lang="en-US" i="1" dirty="0"/>
              <a:t>Photo courtesy of John Robison</a:t>
            </a:r>
          </a:p>
        </p:txBody>
      </p:sp>
    </p:spTree>
    <p:extLst>
      <p:ext uri="{BB962C8B-B14F-4D97-AF65-F5344CB8AC3E}">
        <p14:creationId xmlns:p14="http://schemas.microsoft.com/office/powerpoint/2010/main" val="531795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8C4EB3-DAA8-E090-7D27-04947E95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46" y="1646285"/>
            <a:ext cx="3739341" cy="1330839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Real-Time </a:t>
            </a:r>
            <a:br>
              <a:rPr lang="en-US" dirty="0"/>
            </a:br>
            <a:r>
              <a:rPr lang="en-US" dirty="0"/>
              <a:t>Tide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DE7B9-A45C-1E37-D58E-54C0DDB3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586" y="4300113"/>
            <a:ext cx="3427001" cy="1234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hlinkClick r:id="rId2"/>
              </a:rPr>
              <a:t>https://waterdata.usgs.gov/ct/nwis/current/?type=estuary&amp;group_key=basin_cd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EB53F5-71CC-322C-BF7A-87E235DBA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905" y="1048621"/>
            <a:ext cx="6712817" cy="461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049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30ED1-A7B0-4A23-03B5-B8FE52F87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Connecticut Water-Level Hydrograph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0E76A-2A3E-E1E9-0453-043250C93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649" y="933918"/>
            <a:ext cx="6920929" cy="461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24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C4EB3-DAA8-E090-7D27-04947E95C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913" y="346448"/>
            <a:ext cx="3861508" cy="179663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Groundwater Levels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DE7B9-A45C-1E37-D58E-54C0DDB3F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0113" y="1900043"/>
            <a:ext cx="3427001" cy="1234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hlinkClick r:id="rId2"/>
              </a:rPr>
              <a:t>https://waterdata.usgs.gov/ct/nwis/current/?type=gw&amp;group_key=basin_cd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662590-0245-945B-8678-3A0A907CB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73" y="541636"/>
            <a:ext cx="4638344" cy="2716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CD5161-2A03-039D-3B35-484978F58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33" y="3808700"/>
            <a:ext cx="6865398" cy="26238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5DF595-0F35-0150-7573-CD03BEF5B340}"/>
              </a:ext>
            </a:extLst>
          </p:cNvPr>
          <p:cNvSpPr txBox="1"/>
          <p:nvPr/>
        </p:nvSpPr>
        <p:spPr>
          <a:xfrm>
            <a:off x="755314" y="3651586"/>
            <a:ext cx="349659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latin typeface="+mj-lt"/>
              </a:rPr>
              <a:t>Water-Quality </a:t>
            </a:r>
            <a:br>
              <a:rPr lang="en-US" sz="4400" dirty="0">
                <a:latin typeface="+mj-lt"/>
              </a:rPr>
            </a:br>
            <a:r>
              <a:rPr lang="en-US" sz="4400" dirty="0">
                <a:latin typeface="+mj-lt"/>
              </a:rPr>
              <a:t>Data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422814-80E2-8B6C-2420-0828CBCA641A}"/>
              </a:ext>
            </a:extLst>
          </p:cNvPr>
          <p:cNvSpPr txBox="1"/>
          <p:nvPr/>
        </p:nvSpPr>
        <p:spPr>
          <a:xfrm>
            <a:off x="790113" y="5098136"/>
            <a:ext cx="3347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https://waterdata.usgs.gov/ct/nwis/current/?type=quality&amp;group_key=basin_cd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4904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9B1AB0-7C61-8F1C-3E35-3A1B7911D6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0" r="-2" b="27406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F208FF-6CFE-764F-2F3F-18E1EDF34A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7045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1A82F1-55E8-B167-7AA2-AF755C53C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 dirty="0"/>
              <a:t>Hydrologic Imagery Visualization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BE0F3-F35A-629F-BEA2-F0FA7242C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hlinkClick r:id="rId4"/>
              </a:rPr>
              <a:t>USGS HIVIS (Hydrologic Imagery Visualization and Information System)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hlinkClick r:id="rId5"/>
              </a:rPr>
              <a:t>Flow Photo Explorer | USGS</a:t>
            </a:r>
            <a:endParaRPr lang="en-US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hlinkClick r:id="rId6"/>
              </a:rPr>
              <a:t>Next Generation Water Observing System (NGWOS) | U.S. Geological Survey (usgs.gov)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13147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E15826-DEE3-0E3A-157A-F77A74E03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568" y="166645"/>
            <a:ext cx="3659154" cy="275383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Connecticut Peakflow Statistics and Equations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90764-7529-1CEC-F528-A17E4DA79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2463" y="5573412"/>
            <a:ext cx="4037857" cy="8945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hlinkClick r:id="rId2"/>
              </a:rPr>
              <a:t>https://pubs.er.usgs.gov/publication/sir20205054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975C92-FA01-B1F9-B936-99F5542C8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986" y="166645"/>
            <a:ext cx="5234376" cy="65247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2AA9A8-C772-9790-5A87-6B84D7790FAB}"/>
              </a:ext>
            </a:extLst>
          </p:cNvPr>
          <p:cNvSpPr txBox="1"/>
          <p:nvPr/>
        </p:nvSpPr>
        <p:spPr>
          <a:xfrm>
            <a:off x="833216" y="2998110"/>
            <a:ext cx="403785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At-site (streamgage) statistics of the 50-, 10-, 4-, 2-, 1-, 0.5-, and 0.2-percent annual exceedance probabilities flood flows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Equations for estimating the 50-, 10-, 4-, 2-, 1-, 0.5-, and 0.2-percent annual exceedance probabilities flood flows</a:t>
            </a:r>
          </a:p>
        </p:txBody>
      </p:sp>
    </p:spTree>
    <p:extLst>
      <p:ext uri="{BB962C8B-B14F-4D97-AF65-F5344CB8AC3E}">
        <p14:creationId xmlns:p14="http://schemas.microsoft.com/office/powerpoint/2010/main" val="792286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0B4CB3-1061-A277-AE8E-90B3DD777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8D5017-E757-E120-8BB6-8BB8619C5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USGS StreamStats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F6A20-14AF-9F95-D88D-BC1D092B1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User can access at-site (streamgage) flow statistics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/>
              <a:t>User can click on any ungaged stream location and return estimated peakflow and low-flow statistics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000" dirty="0">
                <a:hlinkClick r:id="rId3"/>
              </a:rPr>
              <a:t>https://streamstats.usgs.gov/ss/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1415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0FC550-0528-0B3C-A874-8652617E2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USGS Flood Event Viewer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BCE2DB-46B2-0874-B052-C2FE11C12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9" y="1684557"/>
            <a:ext cx="8450381" cy="43941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018A20-D157-C25D-92B4-3C81F7526C0B}"/>
              </a:ext>
            </a:extLst>
          </p:cNvPr>
          <p:cNvSpPr txBox="1"/>
          <p:nvPr/>
        </p:nvSpPr>
        <p:spPr>
          <a:xfrm>
            <a:off x="4118214" y="6243916"/>
            <a:ext cx="395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3"/>
              </a:rPr>
              <a:t>https://stn.wim.usgs.gov/FEV/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0D99CD-E009-5D7B-1BE7-6623C78E1F97}"/>
              </a:ext>
            </a:extLst>
          </p:cNvPr>
          <p:cNvSpPr txBox="1"/>
          <p:nvPr/>
        </p:nvSpPr>
        <p:spPr>
          <a:xfrm>
            <a:off x="8929397" y="1613159"/>
            <a:ext cx="31219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USGS water-level data for major riverine and tropical cyclone flood events: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Rapid-deployment gages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Temporary storm sensors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High-water marks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84B3A4-51CA-F98A-76F8-32A900BAB7E4}"/>
              </a:ext>
            </a:extLst>
          </p:cNvPr>
          <p:cNvSpPr txBox="1"/>
          <p:nvPr/>
        </p:nvSpPr>
        <p:spPr>
          <a:xfrm>
            <a:off x="3297396" y="5709424"/>
            <a:ext cx="3749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Hurricane Sandy October 29, 2012</a:t>
            </a:r>
          </a:p>
        </p:txBody>
      </p:sp>
    </p:spTree>
    <p:extLst>
      <p:ext uri="{BB962C8B-B14F-4D97-AF65-F5344CB8AC3E}">
        <p14:creationId xmlns:p14="http://schemas.microsoft.com/office/powerpoint/2010/main" val="3723246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0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797F4-F8D9-4DA2-EC74-8C12335AF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56" y="4999820"/>
            <a:ext cx="11440888" cy="757168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3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Rapid Deployment Gages and Temporary Storm Sensors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F518D-BF24-8F86-9342-9CA88D6DD2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F661D-076F-C488-A58C-1EBC6680B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28" name="Group 2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9" name="Freeform: Shape 2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1937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C9044227-071D-4831-94D0-C92D4840B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1C878-8115-73F0-9FC7-23287A693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High-Water Marks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B02EA7-B759-D04B-28F9-6E85D7EE44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2"/>
            <a:ext cx="3834650" cy="3333747"/>
          </a:xfrm>
          <a:custGeom>
            <a:avLst/>
            <a:gdLst/>
            <a:ahLst/>
            <a:cxnLst/>
            <a:rect l="l" t="t" r="r" b="b"/>
            <a:pathLst>
              <a:path w="3834670" h="3333747">
                <a:moveTo>
                  <a:pt x="0" y="0"/>
                </a:moveTo>
                <a:lnTo>
                  <a:pt x="3066495" y="0"/>
                </a:lnTo>
                <a:lnTo>
                  <a:pt x="3427241" y="1211943"/>
                </a:lnTo>
                <a:lnTo>
                  <a:pt x="3834670" y="3333747"/>
                </a:lnTo>
                <a:lnTo>
                  <a:pt x="0" y="3333747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357B42-516D-0D61-2B74-83CCA6922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3562350"/>
            <a:ext cx="3986041" cy="3295650"/>
          </a:xfrm>
          <a:custGeom>
            <a:avLst/>
            <a:gdLst/>
            <a:ahLst/>
            <a:cxnLst/>
            <a:rect l="l" t="t" r="r" b="b"/>
            <a:pathLst>
              <a:path w="3986041" h="3295650">
                <a:moveTo>
                  <a:pt x="3878566" y="0"/>
                </a:moveTo>
                <a:lnTo>
                  <a:pt x="3986041" y="559707"/>
                </a:lnTo>
                <a:lnTo>
                  <a:pt x="3751724" y="3295650"/>
                </a:lnTo>
                <a:lnTo>
                  <a:pt x="0" y="329565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7F758D-B23C-459E-AD21-6621782C72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8" y="0"/>
            <a:ext cx="1339053" cy="6858000"/>
            <a:chOff x="2748588" y="0"/>
            <a:chExt cx="1339053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08DD5D69-A882-48D7-ACFB-68E2DC6B04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D363EF3-7621-3F50-F870-41C50EF0A0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0079" y="-1"/>
            <a:ext cx="3951921" cy="6858000"/>
          </a:xfrm>
          <a:custGeom>
            <a:avLst/>
            <a:gdLst/>
            <a:ahLst/>
            <a:cxnLst/>
            <a:rect l="l" t="t" r="r" b="b"/>
            <a:pathLst>
              <a:path w="3951921" h="6858000">
                <a:moveTo>
                  <a:pt x="224707" y="0"/>
                </a:moveTo>
                <a:lnTo>
                  <a:pt x="3951921" y="0"/>
                </a:lnTo>
                <a:lnTo>
                  <a:pt x="3951921" y="6858000"/>
                </a:lnTo>
                <a:lnTo>
                  <a:pt x="886146" y="6858000"/>
                </a:lnTo>
                <a:lnTo>
                  <a:pt x="558800" y="5721062"/>
                </a:lnTo>
                <a:lnTo>
                  <a:pt x="0" y="2712496"/>
                </a:lnTo>
                <a:close/>
              </a:path>
            </a:pathLst>
          </a:cu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7B65906-47BE-4CEA-9E50-301890FFE4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1339053" cy="6858000"/>
            <a:chOff x="2748588" y="0"/>
            <a:chExt cx="1339053" cy="6858000"/>
          </a:xfrm>
          <a:effectLst>
            <a:outerShdw blurRad="381000" dist="152400" dir="10800000" algn="ctr" rotWithShape="0">
              <a:srgbClr val="000000">
                <a:alpha val="10000"/>
              </a:srgbClr>
            </a:outerShdw>
          </a:effectLst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9C1A977-5AC1-49DC-B315-CAB53CF6FF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AEEAD2A-AA94-4108-8639-95E861AED1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1761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524566-DCDB-AA11-E0D6-0F5215998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C033E-0991-7EBA-03A3-DCC5BBD1F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35" y="2119457"/>
            <a:ext cx="3715175" cy="3908586"/>
          </a:xfrm>
        </p:spPr>
        <p:txBody>
          <a:bodyPr>
            <a:normAutofit/>
          </a:bodyPr>
          <a:lstStyle/>
          <a:p>
            <a:r>
              <a:rPr lang="en-US" sz="1600" dirty="0"/>
              <a:t>USGS New England Flood Information: </a:t>
            </a:r>
            <a:r>
              <a:rPr lang="en-US" sz="1600" dirty="0">
                <a:hlinkClick r:id="rId2"/>
              </a:rPr>
              <a:t>New England Flood Information | U.S. Geological Survey (usgs.gov)</a:t>
            </a:r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Contacts:</a:t>
            </a:r>
          </a:p>
          <a:p>
            <a:pPr lvl="1"/>
            <a:r>
              <a:rPr lang="en-US" sz="1600" dirty="0"/>
              <a:t>Tim Sargent </a:t>
            </a:r>
            <a:r>
              <a:rPr lang="en-US" sz="1600" dirty="0">
                <a:hlinkClick r:id="rId3"/>
              </a:rPr>
              <a:t>tcsargen@usgs.gov</a:t>
            </a:r>
            <a:r>
              <a:rPr lang="en-US" sz="1600" dirty="0"/>
              <a:t> 860-291-6754</a:t>
            </a:r>
          </a:p>
          <a:p>
            <a:pPr lvl="1"/>
            <a:r>
              <a:rPr lang="en-US" sz="1600" dirty="0"/>
              <a:t>Jon Morrison </a:t>
            </a:r>
            <a:r>
              <a:rPr lang="en-US" sz="1600" dirty="0">
                <a:hlinkClick r:id="rId4"/>
              </a:rPr>
              <a:t>jmorriso@usgs.gov</a:t>
            </a:r>
            <a:r>
              <a:rPr lang="en-US" sz="1600" dirty="0"/>
              <a:t> 860-291-6761</a:t>
            </a:r>
          </a:p>
          <a:p>
            <a:pPr lvl="1"/>
            <a:r>
              <a:rPr lang="en-US" sz="1600" dirty="0"/>
              <a:t>Liz Ahearn </a:t>
            </a:r>
            <a:r>
              <a:rPr lang="en-US" sz="1600" dirty="0">
                <a:hlinkClick r:id="rId5"/>
              </a:rPr>
              <a:t>eaahearn@usgs.gov</a:t>
            </a:r>
            <a:r>
              <a:rPr lang="en-US" sz="1600" dirty="0"/>
              <a:t> 860-291-6745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D21E59F7-6A0C-40BE-1BB7-163B72579C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758" y="661916"/>
            <a:ext cx="5210539" cy="555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82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79EEB-BBFB-3176-53C2-7FAF4F09B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Overview USGS Real-Time Connecticut Data Network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811EB-984B-1506-9143-44AE2CA20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648102" cy="361453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Streamflow – 72 streamgages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Estuary – 8 tide gages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Precipitation – 18 gages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Groundwater levels – 10 gages (44 monthly measurement sites)</a:t>
            </a:r>
          </a:p>
          <a:p>
            <a:r>
              <a:rPr lang="en-US" sz="2400" dirty="0">
                <a:solidFill>
                  <a:schemeClr val="bg1"/>
                </a:solidFill>
              </a:rPr>
              <a:t>Water-quality – 24 gages (other discrete sampled sites)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i="1" dirty="0">
                <a:solidFill>
                  <a:schemeClr val="bg1"/>
                </a:solidFill>
              </a:rPr>
              <a:t>This includes  a number of streamgages not show by the Northeast River Forecast Center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ree, outdoor, nature&#10;&#10;Description automatically generated">
            <a:extLst>
              <a:ext uri="{FF2B5EF4-FFF2-40B4-BE49-F238E27FC236}">
                <a16:creationId xmlns:a16="http://schemas.microsoft.com/office/drawing/2014/main" id="{7D610DC5-C98A-4617-7017-7A6104692A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"/>
          <a:stretch/>
        </p:blipFill>
        <p:spPr>
          <a:xfrm rot="5400000">
            <a:off x="5929726" y="595726"/>
            <a:ext cx="6858000" cy="56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84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796918-D527-8CAC-183A-FAD4F80FC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229" y="751339"/>
            <a:ext cx="3783435" cy="50454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Connecticut Real-Time Streamflow</a:t>
            </a:r>
            <a:b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4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accent1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https://waterwatch.usgs.gov/new/index.php?r=ct&amp;m=real</a:t>
            </a:r>
            <a:endParaRPr lang="en-US" sz="2400" kern="1200" dirty="0">
              <a:solidFill>
                <a:schemeClr val="accent1">
                  <a:lumMod val="40000"/>
                  <a:lumOff val="6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5A1A9D-3933-E01B-6DF0-23A17F7FA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892" y="492573"/>
            <a:ext cx="4469404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61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39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Freeform: Shape 41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D4B2AE-E69B-CE3F-B160-978B42BE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74" y="257263"/>
            <a:ext cx="3739341" cy="343055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Connecticut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Real-Time Streamflow</a:t>
            </a:r>
            <a:b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72951E-ECBD-5572-527E-6F5A8B51F65D}"/>
              </a:ext>
            </a:extLst>
          </p:cNvPr>
          <p:cNvSpPr txBox="1"/>
          <p:nvPr/>
        </p:nvSpPr>
        <p:spPr>
          <a:xfrm>
            <a:off x="808638" y="4302057"/>
            <a:ext cx="3427001" cy="970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hlinkClick r:id="rId2"/>
              </a:rPr>
              <a:t>https://waterdata.usgs.gov/ct/nwis/current?type=flow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ABF9BD-7A34-1957-7061-9AB2A8CBBD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57" y="963426"/>
            <a:ext cx="6155141" cy="495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5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03335-B4DD-DEE5-21C8-EF0FCA12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Streamflow Hydrograph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D154BD2-DAA6-3590-B8C7-993A01907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088757"/>
            <a:ext cx="6780700" cy="46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085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7D5D2E51-A652-4FCB-ADE3-8974F2723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3" name="Freeform: Shape 62">
            <a:extLst>
              <a:ext uri="{FF2B5EF4-FFF2-40B4-BE49-F238E27FC236}">
                <a16:creationId xmlns:a16="http://schemas.microsoft.com/office/drawing/2014/main" id="{08E18253-076D-4D89-968E-FCD8887E2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5" name="Freeform: Shape 64">
            <a:extLst>
              <a:ext uri="{FF2B5EF4-FFF2-40B4-BE49-F238E27FC236}">
                <a16:creationId xmlns:a16="http://schemas.microsoft.com/office/drawing/2014/main" id="{F6EBCC24-DE3B-4BAD-9624-83E1C2D665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16B7CE-F446-816C-2936-3FA9F6162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859536"/>
            <a:ext cx="4837176" cy="124358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400" kern="1200" dirty="0">
                <a:latin typeface="+mj-lt"/>
                <a:ea typeface="+mj-ea"/>
                <a:cs typeface="+mj-cs"/>
              </a:rPr>
              <a:t>Flood Documentation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C07AF1D-AB44-447B-BC2F-DBECCC06C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6FCD70E2-BD62-41E4-975D-E58B07928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A27C0C-5498-05D6-A772-41E7375C9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4600"/>
            <a:ext cx="4837176" cy="3666744"/>
          </a:xfrm>
        </p:spPr>
        <p:txBody>
          <a:bodyPr>
            <a:normAutofit/>
          </a:bodyPr>
          <a:lstStyle/>
          <a:p>
            <a:r>
              <a:rPr lang="en-US" sz="1800" dirty="0"/>
              <a:t>USGS NWISweb – plots and tables of annual peakflows</a:t>
            </a:r>
          </a:p>
          <a:p>
            <a:r>
              <a:rPr lang="en-US" sz="1800" dirty="0"/>
              <a:t>USGS WaterWatch – tools to create selected graphics showing current peakflow, last 365 days, and previous 4 highest peaks of record</a:t>
            </a:r>
          </a:p>
          <a:p>
            <a:r>
              <a:rPr lang="en-US" sz="1800" dirty="0"/>
              <a:t>Peakflow recurrence intervals on real-time NWISweb streamflow hydrographs</a:t>
            </a:r>
          </a:p>
          <a:p>
            <a:r>
              <a:rPr lang="en-US" sz="1800" dirty="0"/>
              <a:t>Ahearn (2020) at-site streamgage annual exceedance probability (AEP) flood flows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85A98A-4105-0E3C-AEF3-C88EECC8F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392" y="749902"/>
            <a:ext cx="2505456" cy="1778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9D1A0C7-15A6-4E13-7D4B-3C1F41C332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744" y="803452"/>
            <a:ext cx="2505456" cy="16717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1EEFB8-C5DF-8B34-4843-FC4D18678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072" y="2897934"/>
            <a:ext cx="4929446" cy="32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223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3FCB71-81A5-060D-2255-91EAFD1DF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National Water Dashboard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46C433-3A4F-7A02-89F3-75E3397DDA46}"/>
              </a:ext>
            </a:extLst>
          </p:cNvPr>
          <p:cNvSpPr txBox="1"/>
          <p:nvPr/>
        </p:nvSpPr>
        <p:spPr>
          <a:xfrm>
            <a:off x="2662140" y="6327539"/>
            <a:ext cx="659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linkClick r:id="rId2"/>
              </a:rPr>
              <a:t>https://dashboard.waterdata.usgs.gov/app/nwd/en/?aoi=default</a:t>
            </a:r>
            <a:endParaRPr lang="en-US" i="1" dirty="0"/>
          </a:p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063F31-CF81-BB25-AA18-384CEFE88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249" y="1476037"/>
            <a:ext cx="9327502" cy="485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14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30ED1-A7B0-4A23-03B5-B8FE52F87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Connecticut Precipitation Table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912D60-BFDA-45C1-5B60-4E1B30D08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140" y="1544598"/>
            <a:ext cx="8182192" cy="515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49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30ED1-A7B0-4A23-03B5-B8FE52F87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Connecticut Precipitation </a:t>
            </a:r>
            <a:r>
              <a:rPr lang="en-US" sz="3600" dirty="0">
                <a:solidFill>
                  <a:srgbClr val="FFFFFF"/>
                </a:solidFill>
              </a:rPr>
              <a:t>Hydrograph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E45BCC-4748-D6AF-83ED-B231FB2EA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060059"/>
            <a:ext cx="6780700" cy="473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30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595</Words>
  <Application>Microsoft Office PowerPoint</Application>
  <PresentationFormat>Widescreen</PresentationFormat>
  <Paragraphs>69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U.S. Geological Survey Flood Capabilities</vt:lpstr>
      <vt:lpstr>Overview USGS Real-Time Connecticut Data Network</vt:lpstr>
      <vt:lpstr>Connecticut Real-Time Streamflow  https://waterwatch.usgs.gov/new/index.php?r=ct&amp;m=real</vt:lpstr>
      <vt:lpstr>Connecticut Real-Time Streamflow Table</vt:lpstr>
      <vt:lpstr>Streamflow Hydrograph</vt:lpstr>
      <vt:lpstr>Flood Documentation</vt:lpstr>
      <vt:lpstr>National Water Dashboard</vt:lpstr>
      <vt:lpstr>Connecticut Precipitation Table</vt:lpstr>
      <vt:lpstr>Connecticut Precipitation Hydrograph</vt:lpstr>
      <vt:lpstr>Real-Time  Tide Data</vt:lpstr>
      <vt:lpstr>Connecticut Water-Level Hydrograph</vt:lpstr>
      <vt:lpstr>Groundwater Levels Data</vt:lpstr>
      <vt:lpstr>Hydrologic Imagery Visualization</vt:lpstr>
      <vt:lpstr>Connecticut Peakflow Statistics and Equations</vt:lpstr>
      <vt:lpstr>USGS StreamStats</vt:lpstr>
      <vt:lpstr>USGS Flood Event Viewer</vt:lpstr>
      <vt:lpstr>Rapid Deployment Gages and Temporary Storm Sensors</vt:lpstr>
      <vt:lpstr>High-Water Marks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USGS Flood Capabilities</dc:title>
  <dc:creator>Bent, Gardner C</dc:creator>
  <cp:lastModifiedBy>Glowacki, Douglas</cp:lastModifiedBy>
  <cp:revision>8</cp:revision>
  <dcterms:created xsi:type="dcterms:W3CDTF">2023-05-17T02:04:26Z</dcterms:created>
  <dcterms:modified xsi:type="dcterms:W3CDTF">2023-05-23T06:45:29Z</dcterms:modified>
</cp:coreProperties>
</file>