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1.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9" r:id="rId4"/>
    <p:sldMasterId id="2147483723" r:id="rId5"/>
  </p:sldMasterIdLst>
  <p:notesMasterIdLst>
    <p:notesMasterId r:id="rId31"/>
  </p:notesMasterIdLst>
  <p:handoutMasterIdLst>
    <p:handoutMasterId r:id="rId32"/>
  </p:handoutMasterIdLst>
  <p:sldIdLst>
    <p:sldId id="261" r:id="rId6"/>
    <p:sldId id="401" r:id="rId7"/>
    <p:sldId id="398" r:id="rId8"/>
    <p:sldId id="405" r:id="rId9"/>
    <p:sldId id="1164" r:id="rId10"/>
    <p:sldId id="325" r:id="rId11"/>
    <p:sldId id="387" r:id="rId12"/>
    <p:sldId id="404" r:id="rId13"/>
    <p:sldId id="403" r:id="rId14"/>
    <p:sldId id="406" r:id="rId15"/>
    <p:sldId id="362" r:id="rId16"/>
    <p:sldId id="386" r:id="rId17"/>
    <p:sldId id="333" r:id="rId18"/>
    <p:sldId id="409" r:id="rId19"/>
    <p:sldId id="419" r:id="rId20"/>
    <p:sldId id="415" r:id="rId21"/>
    <p:sldId id="892" r:id="rId22"/>
    <p:sldId id="416" r:id="rId23"/>
    <p:sldId id="1159" r:id="rId24"/>
    <p:sldId id="338" r:id="rId25"/>
    <p:sldId id="1162" r:id="rId26"/>
    <p:sldId id="417" r:id="rId27"/>
    <p:sldId id="1163" r:id="rId28"/>
    <p:sldId id="355" r:id="rId29"/>
    <p:sldId id="32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8C8"/>
    <a:srgbClr val="FFFFFF"/>
    <a:srgbClr val="FF6600"/>
    <a:srgbClr val="D9D9D9"/>
    <a:srgbClr val="DF1F2E"/>
    <a:srgbClr val="FFCC66"/>
    <a:srgbClr val="6E9678"/>
    <a:srgbClr val="8B0109"/>
    <a:srgbClr val="A90314"/>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27" autoAdjust="0"/>
    <p:restoredTop sz="78160" autoAdjust="0"/>
  </p:normalViewPr>
  <p:slideViewPr>
    <p:cSldViewPr snapToGrid="0">
      <p:cViewPr varScale="1">
        <p:scale>
          <a:sx n="65" d="100"/>
          <a:sy n="65" d="100"/>
        </p:scale>
        <p:origin x="1200" y="3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5/16/2023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3A86D8-1D95-4DFF-A26B-8F86AC3AC58E}" type="slidenum">
              <a:rPr lang="en-US" smtClean="0"/>
              <a:t>1</a:t>
            </a:fld>
            <a:endParaRPr lang="en-US"/>
          </a:p>
        </p:txBody>
      </p:sp>
    </p:spTree>
    <p:extLst>
      <p:ext uri="{BB962C8B-B14F-4D97-AF65-F5344CB8AC3E}">
        <p14:creationId xmlns:p14="http://schemas.microsoft.com/office/powerpoint/2010/main" val="2748345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D502AD0-2A24-B046-A12C-6B4E656A5351}" type="slidenum">
              <a:rPr lang="en-US" smtClean="0"/>
              <a:t>17</a:t>
            </a:fld>
            <a:endParaRPr lang="en-US" dirty="0"/>
          </a:p>
        </p:txBody>
      </p:sp>
    </p:spTree>
    <p:extLst>
      <p:ext uri="{BB962C8B-B14F-4D97-AF65-F5344CB8AC3E}">
        <p14:creationId xmlns:p14="http://schemas.microsoft.com/office/powerpoint/2010/main" val="3257666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Wet Flood Proofing</a:t>
            </a:r>
          </a:p>
          <a:p>
            <a:endParaRPr lang="en-US" dirty="0"/>
          </a:p>
          <a:p>
            <a:r>
              <a:rPr lang="en-US" baseline="0" dirty="0"/>
              <a:t>The living quarters, kitchen, and communication center are elevated onto second flood at the fire station</a:t>
            </a:r>
            <a:endParaRPr lang="en-US" dirty="0"/>
          </a:p>
        </p:txBody>
      </p:sp>
      <p:sp>
        <p:nvSpPr>
          <p:cNvPr id="4" name="Slide Number Placeholder 3"/>
          <p:cNvSpPr>
            <a:spLocks noGrp="1"/>
          </p:cNvSpPr>
          <p:nvPr>
            <p:ph type="sldNum" sz="quarter" idx="10"/>
          </p:nvPr>
        </p:nvSpPr>
        <p:spPr/>
        <p:txBody>
          <a:bodyPr/>
          <a:lstStyle/>
          <a:p>
            <a:pPr>
              <a:defRPr/>
            </a:pPr>
            <a:fld id="{06C89DE7-612F-4E9C-9A64-92BEA7805296}" type="slidenum">
              <a:rPr lang="en-US" altLang="en-US" smtClean="0"/>
              <a:pPr>
                <a:defRPr/>
              </a:pPr>
              <a:t>18</a:t>
            </a:fld>
            <a:endParaRPr lang="en-US" altLang="en-US" dirty="0"/>
          </a:p>
        </p:txBody>
      </p:sp>
    </p:spTree>
    <p:extLst>
      <p:ext uri="{BB962C8B-B14F-4D97-AF65-F5344CB8AC3E}">
        <p14:creationId xmlns:p14="http://schemas.microsoft.com/office/powerpoint/2010/main" val="1967677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Dry Flood Proofing</a:t>
            </a:r>
          </a:p>
          <a:p>
            <a:pPr marL="342900" indent="-342900">
              <a:spcBef>
                <a:spcPct val="20000"/>
              </a:spcBef>
              <a:spcAft>
                <a:spcPts val="0"/>
              </a:spcAft>
              <a:buClr>
                <a:schemeClr val="tx1"/>
              </a:buClr>
              <a:buFontTx/>
              <a:buChar char="•"/>
              <a:defRPr/>
            </a:pPr>
            <a:r>
              <a:rPr lang="en-US" sz="1200" kern="1200" dirty="0">
                <a:solidFill>
                  <a:schemeClr val="tx1"/>
                </a:solidFill>
                <a:latin typeface="Arial" charset="0"/>
                <a:ea typeface="+mn-ea"/>
                <a:cs typeface="+mn-cs"/>
              </a:rPr>
              <a:t>For general construction (wood frame), dry flood proofing is favorable for flood depths of 3 - 4 feet. May be able to go higher with stone/masonry walls </a:t>
            </a:r>
          </a:p>
          <a:p>
            <a:pPr marL="342900" indent="-342900">
              <a:spcBef>
                <a:spcPct val="20000"/>
              </a:spcBef>
              <a:spcAft>
                <a:spcPts val="0"/>
              </a:spcAft>
              <a:buClr>
                <a:schemeClr val="tx1"/>
              </a:buClr>
              <a:buFontTx/>
              <a:buChar char="•"/>
              <a:defRPr/>
            </a:pPr>
            <a:r>
              <a:rPr lang="en-US" sz="1200" kern="1200" dirty="0">
                <a:solidFill>
                  <a:schemeClr val="tx1"/>
                </a:solidFill>
                <a:latin typeface="Arial" charset="0"/>
                <a:ea typeface="+mn-ea"/>
                <a:cs typeface="+mn-cs"/>
              </a:rPr>
              <a:t>Need structurally sound exterior</a:t>
            </a:r>
            <a:r>
              <a:rPr lang="en-US" sz="1200" kern="1200" baseline="0" dirty="0">
                <a:solidFill>
                  <a:schemeClr val="tx1"/>
                </a:solidFill>
                <a:latin typeface="Arial" charset="0"/>
                <a:ea typeface="+mn-ea"/>
                <a:cs typeface="+mn-cs"/>
              </a:rPr>
              <a:t> walls</a:t>
            </a:r>
            <a:r>
              <a:rPr lang="en-US" sz="1200" kern="1200" dirty="0">
                <a:solidFill>
                  <a:schemeClr val="tx1"/>
                </a:solidFill>
                <a:latin typeface="Arial" charset="0"/>
                <a:ea typeface="+mn-ea"/>
                <a:cs typeface="+mn-cs"/>
              </a:rPr>
              <a:t> to retrofit or with new construction</a:t>
            </a:r>
          </a:p>
          <a:p>
            <a:pPr marL="342900" indent="-342900">
              <a:spcBef>
                <a:spcPct val="20000"/>
              </a:spcBef>
              <a:spcAft>
                <a:spcPts val="0"/>
              </a:spcAft>
              <a:buClr>
                <a:schemeClr val="tx1"/>
              </a:buClr>
              <a:buFontTx/>
              <a:buChar char="•"/>
              <a:defRPr/>
            </a:pPr>
            <a:r>
              <a:rPr lang="en-US" sz="1200" kern="1200" dirty="0">
                <a:solidFill>
                  <a:schemeClr val="tx1"/>
                </a:solidFill>
                <a:latin typeface="Arial" charset="0"/>
                <a:ea typeface="+mn-ea"/>
                <a:cs typeface="+mn-cs"/>
              </a:rPr>
              <a:t>Can’t have a basement or crawl space as flood waters will seep into these voids and possibly enter the first floor from below.</a:t>
            </a:r>
          </a:p>
          <a:p>
            <a:pPr marL="342900" indent="-342900">
              <a:spcBef>
                <a:spcPct val="20000"/>
              </a:spcBef>
              <a:spcAft>
                <a:spcPts val="0"/>
              </a:spcAft>
              <a:buClr>
                <a:schemeClr val="tx1"/>
              </a:buClr>
              <a:buFontTx/>
              <a:buChar char="•"/>
              <a:defRPr/>
            </a:pPr>
            <a:r>
              <a:rPr lang="en-US" sz="1200" i="0" kern="1200" dirty="0">
                <a:solidFill>
                  <a:schemeClr val="tx1"/>
                </a:solidFill>
                <a:latin typeface="Arial" charset="0"/>
                <a:ea typeface="+mn-ea"/>
                <a:cs typeface="+mn-cs"/>
              </a:rPr>
              <a:t>Example</a:t>
            </a:r>
            <a:r>
              <a:rPr lang="en-US" sz="1200" i="0" kern="1200" baseline="0" dirty="0">
                <a:solidFill>
                  <a:schemeClr val="tx1"/>
                </a:solidFill>
                <a:latin typeface="Arial" charset="0"/>
                <a:ea typeface="+mn-ea"/>
                <a:cs typeface="+mn-cs"/>
              </a:rPr>
              <a:t> of </a:t>
            </a:r>
            <a:r>
              <a:rPr lang="en-US" sz="1200" i="0" kern="1200" dirty="0">
                <a:solidFill>
                  <a:schemeClr val="tx1"/>
                </a:solidFill>
                <a:latin typeface="Arial" charset="0"/>
                <a:ea typeface="+mn-ea"/>
                <a:cs typeface="+mn-cs"/>
              </a:rPr>
              <a:t>permanent</a:t>
            </a:r>
            <a:r>
              <a:rPr lang="en-US" sz="1200" i="0" kern="1200" baseline="0" dirty="0">
                <a:solidFill>
                  <a:schemeClr val="tx1"/>
                </a:solidFill>
                <a:latin typeface="Arial" charset="0"/>
                <a:ea typeface="+mn-ea"/>
                <a:cs typeface="+mn-cs"/>
              </a:rPr>
              <a:t> floodproofing, and they will also need to employ a temporary barrier across the door.</a:t>
            </a:r>
            <a:endParaRPr lang="en-US" sz="1200" i="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72CCB468-0A71-4D44-9A9E-52B3E89A5C98}" type="slidenum">
              <a:rPr lang="en-US" smtClean="0"/>
              <a:pPr>
                <a:defRPr/>
              </a:pPr>
              <a:t>19</a:t>
            </a:fld>
            <a:endParaRPr lang="en-US" dirty="0"/>
          </a:p>
        </p:txBody>
      </p:sp>
    </p:spTree>
    <p:extLst>
      <p:ext uri="{BB962C8B-B14F-4D97-AF65-F5344CB8AC3E}">
        <p14:creationId xmlns:p14="http://schemas.microsoft.com/office/powerpoint/2010/main" val="3553786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CCB468-0A71-4D44-9A9E-52B3E89A5C98}" type="slidenum">
              <a:rPr lang="en-US" smtClean="0"/>
              <a:pPr>
                <a:defRPr/>
              </a:pPr>
              <a:t>20</a:t>
            </a:fld>
            <a:endParaRPr lang="en-US" dirty="0"/>
          </a:p>
        </p:txBody>
      </p:sp>
    </p:spTree>
    <p:extLst>
      <p:ext uri="{BB962C8B-B14F-4D97-AF65-F5344CB8AC3E}">
        <p14:creationId xmlns:p14="http://schemas.microsoft.com/office/powerpoint/2010/main" val="707613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06C89DE7-612F-4E9C-9A64-92BEA7805296}" type="slidenum">
              <a:rPr lang="en-US" altLang="en-US" smtClean="0"/>
              <a:pPr>
                <a:defRPr/>
              </a:pPr>
              <a:t>21</a:t>
            </a:fld>
            <a:endParaRPr lang="en-US" altLang="en-US" dirty="0"/>
          </a:p>
        </p:txBody>
      </p:sp>
    </p:spTree>
    <p:extLst>
      <p:ext uri="{BB962C8B-B14F-4D97-AF65-F5344CB8AC3E}">
        <p14:creationId xmlns:p14="http://schemas.microsoft.com/office/powerpoint/2010/main" val="412801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06C89DE7-612F-4E9C-9A64-92BEA7805296}" type="slidenum">
              <a:rPr lang="en-US" altLang="en-US" smtClean="0"/>
              <a:pPr>
                <a:defRPr/>
              </a:pPr>
              <a:t>22</a:t>
            </a:fld>
            <a:endParaRPr lang="en-US" altLang="en-US" dirty="0"/>
          </a:p>
        </p:txBody>
      </p:sp>
    </p:spTree>
    <p:extLst>
      <p:ext uri="{BB962C8B-B14F-4D97-AF65-F5344CB8AC3E}">
        <p14:creationId xmlns:p14="http://schemas.microsoft.com/office/powerpoint/2010/main" val="3827097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depicts the specific areas of consideration when contemplating potential nonstructural techniques for an individual structure. </a:t>
            </a:r>
          </a:p>
          <a:p>
            <a:r>
              <a:rPr lang="en-US" dirty="0"/>
              <a:t>Flood characteristics</a:t>
            </a:r>
          </a:p>
          <a:p>
            <a:r>
              <a:rPr lang="en-US" dirty="0"/>
              <a:t>Site characteristics</a:t>
            </a:r>
          </a:p>
          <a:p>
            <a:r>
              <a:rPr lang="en-US" dirty="0"/>
              <a:t>Building/structure characteristics</a:t>
            </a:r>
          </a:p>
          <a:p>
            <a:r>
              <a:rPr lang="en-US" dirty="0"/>
              <a:t>Other</a:t>
            </a:r>
            <a:r>
              <a:rPr lang="en-US" baseline="0" dirty="0"/>
              <a:t> considerations</a:t>
            </a:r>
          </a:p>
          <a:p>
            <a:endParaRPr lang="en-US" baseline="0" dirty="0"/>
          </a:p>
          <a:p>
            <a:r>
              <a:rPr lang="en-US" dirty="0"/>
              <a:t>These physical nonstructural techniques are different than the nonphysical techniques, in that they are applied to individual structures.</a:t>
            </a:r>
          </a:p>
        </p:txBody>
      </p:sp>
      <p:sp>
        <p:nvSpPr>
          <p:cNvPr id="4" name="Slide Number Placeholder 3"/>
          <p:cNvSpPr>
            <a:spLocks noGrp="1"/>
          </p:cNvSpPr>
          <p:nvPr>
            <p:ph type="sldNum" sz="quarter" idx="10"/>
          </p:nvPr>
        </p:nvSpPr>
        <p:spPr/>
        <p:txBody>
          <a:bodyPr/>
          <a:lstStyle/>
          <a:p>
            <a:pPr>
              <a:defRPr/>
            </a:pPr>
            <a:fld id="{72CCB468-0A71-4D44-9A9E-52B3E89A5C98}" type="slidenum">
              <a:rPr lang="en-US" smtClean="0"/>
              <a:pPr>
                <a:defRPr/>
              </a:pPr>
              <a:t>23</a:t>
            </a:fld>
            <a:endParaRPr lang="en-US" dirty="0"/>
          </a:p>
        </p:txBody>
      </p:sp>
    </p:spTree>
    <p:extLst>
      <p:ext uri="{BB962C8B-B14F-4D97-AF65-F5344CB8AC3E}">
        <p14:creationId xmlns:p14="http://schemas.microsoft.com/office/powerpoint/2010/main" val="175641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4F08BE-AA05-4C27-9DC5-317007BC7CA1}"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73894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85639" indent="-302042">
              <a:defRPr>
                <a:solidFill>
                  <a:schemeClr val="tx1"/>
                </a:solidFill>
                <a:latin typeface="Arial" panose="020B0604020202020204" pitchFamily="34" charset="0"/>
              </a:defRPr>
            </a:lvl2pPr>
            <a:lvl3pPr marL="1209818" indent="-240973">
              <a:defRPr>
                <a:solidFill>
                  <a:schemeClr val="tx1"/>
                </a:solidFill>
                <a:latin typeface="Arial" panose="020B0604020202020204" pitchFamily="34" charset="0"/>
              </a:defRPr>
            </a:lvl3pPr>
            <a:lvl4pPr marL="1695066" indent="-240973">
              <a:defRPr>
                <a:solidFill>
                  <a:schemeClr val="tx1"/>
                </a:solidFill>
                <a:latin typeface="Arial" panose="020B0604020202020204" pitchFamily="34" charset="0"/>
              </a:defRPr>
            </a:lvl4pPr>
            <a:lvl5pPr marL="2178661" indent="-240973">
              <a:defRPr>
                <a:solidFill>
                  <a:schemeClr val="tx1"/>
                </a:solidFill>
                <a:latin typeface="Arial" panose="020B0604020202020204" pitchFamily="34" charset="0"/>
              </a:defRPr>
            </a:lvl5pPr>
            <a:lvl6pPr marL="2654006" indent="-240973" eaLnBrk="0" fontAlgn="base" hangingPunct="0">
              <a:spcBef>
                <a:spcPct val="0"/>
              </a:spcBef>
              <a:spcAft>
                <a:spcPct val="0"/>
              </a:spcAft>
              <a:defRPr>
                <a:solidFill>
                  <a:schemeClr val="tx1"/>
                </a:solidFill>
                <a:latin typeface="Arial" panose="020B0604020202020204" pitchFamily="34" charset="0"/>
              </a:defRPr>
            </a:lvl6pPr>
            <a:lvl7pPr marL="3129350" indent="-240973" eaLnBrk="0" fontAlgn="base" hangingPunct="0">
              <a:spcBef>
                <a:spcPct val="0"/>
              </a:spcBef>
              <a:spcAft>
                <a:spcPct val="0"/>
              </a:spcAft>
              <a:defRPr>
                <a:solidFill>
                  <a:schemeClr val="tx1"/>
                </a:solidFill>
                <a:latin typeface="Arial" panose="020B0604020202020204" pitchFamily="34" charset="0"/>
              </a:defRPr>
            </a:lvl7pPr>
            <a:lvl8pPr marL="3604695" indent="-240973" eaLnBrk="0" fontAlgn="base" hangingPunct="0">
              <a:spcBef>
                <a:spcPct val="0"/>
              </a:spcBef>
              <a:spcAft>
                <a:spcPct val="0"/>
              </a:spcAft>
              <a:defRPr>
                <a:solidFill>
                  <a:schemeClr val="tx1"/>
                </a:solidFill>
                <a:latin typeface="Arial" panose="020B0604020202020204" pitchFamily="34" charset="0"/>
              </a:defRPr>
            </a:lvl8pPr>
            <a:lvl9pPr marL="4080039" indent="-240973" eaLnBrk="0" fontAlgn="base" hangingPunct="0">
              <a:spcBef>
                <a:spcPct val="0"/>
              </a:spcBef>
              <a:spcAft>
                <a:spcPct val="0"/>
              </a:spcAft>
              <a:defRPr>
                <a:solidFill>
                  <a:schemeClr val="tx1"/>
                </a:solidFill>
                <a:latin typeface="Arial" panose="020B0604020202020204" pitchFamily="34" charset="0"/>
              </a:defRPr>
            </a:lvl9pPr>
          </a:lstStyle>
          <a:p>
            <a:fld id="{EFAF4311-39B2-47D3-8F2D-B24D201293AC}" type="slidenum">
              <a:rPr lang="en-US" altLang="en-US" smtClean="0">
                <a:solidFill>
                  <a:prstClr val="black"/>
                </a:solidFill>
              </a:rPr>
              <a:pPr/>
              <a:t>6</a:t>
            </a:fld>
            <a:endParaRPr lang="en-US" altLang="en-US" dirty="0">
              <a:solidFill>
                <a:prstClr val="black"/>
              </a:solidFill>
            </a:endParaRPr>
          </a:p>
        </p:txBody>
      </p:sp>
    </p:spTree>
    <p:extLst>
      <p:ext uri="{BB962C8B-B14F-4D97-AF65-F5344CB8AC3E}">
        <p14:creationId xmlns:p14="http://schemas.microsoft.com/office/powerpoint/2010/main" val="1199991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the broad range of what can be done under this authority</a:t>
            </a:r>
          </a:p>
          <a:p>
            <a:r>
              <a:rPr lang="en-US" dirty="0"/>
              <a:t>Mention the other sub-programs</a:t>
            </a:r>
          </a:p>
          <a:p>
            <a:r>
              <a:rPr lang="en-US" dirty="0"/>
              <a:t>Urge people to contact their</a:t>
            </a:r>
            <a:r>
              <a:rPr lang="en-US" baseline="0" dirty="0"/>
              <a:t> District or MSC FPMS PM</a:t>
            </a:r>
          </a:p>
          <a:p>
            <a:r>
              <a:rPr lang="en-US" dirty="0"/>
              <a:t>Mention broad</a:t>
            </a:r>
            <a:r>
              <a:rPr lang="en-US" baseline="0" dirty="0"/>
              <a:t> administrative and Congressional support, hence increasing budget</a:t>
            </a:r>
          </a:p>
          <a:p>
            <a:r>
              <a:rPr lang="en-US" baseline="0" dirty="0"/>
              <a:t>Bottom-driven</a:t>
            </a:r>
          </a:p>
          <a:p>
            <a:r>
              <a:rPr lang="en-US" baseline="0" dirty="0"/>
              <a:t>Avenue by which we can provide USACE expertise to meet non-Federal governmental needs/priorities</a:t>
            </a:r>
            <a:endParaRPr lang="en-US" dirty="0"/>
          </a:p>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7</a:t>
            </a:fld>
            <a:endParaRPr lang="en-US" dirty="0"/>
          </a:p>
        </p:txBody>
      </p:sp>
    </p:spTree>
    <p:extLst>
      <p:ext uri="{BB962C8B-B14F-4D97-AF65-F5344CB8AC3E}">
        <p14:creationId xmlns:p14="http://schemas.microsoft.com/office/powerpoint/2010/main" val="445624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10</a:t>
            </a:fld>
            <a:endParaRPr lang="en-US"/>
          </a:p>
        </p:txBody>
      </p:sp>
    </p:spTree>
    <p:extLst>
      <p:ext uri="{BB962C8B-B14F-4D97-AF65-F5344CB8AC3E}">
        <p14:creationId xmlns:p14="http://schemas.microsoft.com/office/powerpoint/2010/main" val="263962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11</a:t>
            </a:fld>
            <a:endParaRPr lang="en-US"/>
          </a:p>
        </p:txBody>
      </p:sp>
    </p:spTree>
    <p:extLst>
      <p:ext uri="{BB962C8B-B14F-4D97-AF65-F5344CB8AC3E}">
        <p14:creationId xmlns:p14="http://schemas.microsoft.com/office/powerpoint/2010/main" val="263962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spcBef>
                <a:spcPts val="1200"/>
              </a:spcBef>
            </a:pPr>
            <a:r>
              <a:rPr lang="en-US" sz="1500" b="1" dirty="0">
                <a:latin typeface="Arial" panose="020B0604020202020204" pitchFamily="34" charset="0"/>
                <a:cs typeface="Arial" panose="020B0604020202020204" pitchFamily="34" charset="0"/>
              </a:rPr>
              <a:t>Our goal Seeking: </a:t>
            </a:r>
          </a:p>
          <a:p>
            <a:pPr lvl="1">
              <a:spcBef>
                <a:spcPts val="1200"/>
              </a:spcBef>
            </a:pPr>
            <a:r>
              <a:rPr lang="en-US" sz="1500" dirty="0">
                <a:latin typeface="Arial" panose="020B0604020202020204" pitchFamily="34" charset="0"/>
                <a:cs typeface="Arial" panose="020B0604020202020204" pitchFamily="34" charset="0"/>
              </a:rPr>
              <a:t>Progression from identification/assessment and awareness, through action, to </a:t>
            </a:r>
            <a:r>
              <a:rPr lang="en-US" sz="1500" b="1" dirty="0">
                <a:latin typeface="Arial" panose="020B0604020202020204" pitchFamily="34" charset="0"/>
                <a:cs typeface="Arial" panose="020B0604020202020204" pitchFamily="34" charset="0"/>
              </a:rPr>
              <a:t>reduced risk</a:t>
            </a:r>
          </a:p>
          <a:p>
            <a:pPr lvl="1">
              <a:spcBef>
                <a:spcPts val="1200"/>
              </a:spcBef>
            </a:pPr>
            <a:r>
              <a:rPr lang="en-US" sz="1500" dirty="0">
                <a:latin typeface="Arial" panose="020B0604020202020204" pitchFamily="34" charset="0"/>
                <a:cs typeface="Arial" panose="020B0604020202020204" pitchFamily="34" charset="0"/>
              </a:rPr>
              <a:t>Progression from what </a:t>
            </a:r>
            <a:r>
              <a:rPr lang="en-US" sz="1500" b="1" dirty="0">
                <a:latin typeface="Arial" panose="020B0604020202020204" pitchFamily="34" charset="0"/>
                <a:cs typeface="Arial" panose="020B0604020202020204" pitchFamily="34" charset="0"/>
              </a:rPr>
              <a:t>COULD</a:t>
            </a:r>
            <a:r>
              <a:rPr lang="en-US" sz="1500" dirty="0">
                <a:latin typeface="Arial" panose="020B0604020202020204" pitchFamily="34" charset="0"/>
                <a:cs typeface="Arial" panose="020B0604020202020204" pitchFamily="34" charset="0"/>
              </a:rPr>
              <a:t> happen to specific changes that </a:t>
            </a:r>
            <a:r>
              <a:rPr lang="en-US" sz="1500" b="1" dirty="0">
                <a:latin typeface="Arial" panose="020B0604020202020204" pitchFamily="34" charset="0"/>
                <a:cs typeface="Arial" panose="020B0604020202020204" pitchFamily="34" charset="0"/>
              </a:rPr>
              <a:t>WILL</a:t>
            </a:r>
            <a:r>
              <a:rPr lang="en-US" sz="1500" dirty="0">
                <a:latin typeface="Arial" panose="020B0604020202020204" pitchFamily="34" charset="0"/>
                <a:cs typeface="Arial" panose="020B0604020202020204" pitchFamily="34" charset="0"/>
              </a:rPr>
              <a:t> result  in some sort of measurable reduction in risk. </a:t>
            </a:r>
          </a:p>
          <a:p>
            <a:pPr lvl="1">
              <a:spcBef>
                <a:spcPts val="1200"/>
              </a:spcBef>
            </a:pPr>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Non-monetary social benefits - Other desired outcomes we look for are non-monetary social benefits such enhanced social cohesion at the community or neighbor-to-neighbor level, improved livability, quicker and better flood recovery, reduced human health impacts, improved life safety, and improved protection of cultural features.</a:t>
            </a: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Improved Environmental function - And improved environmental function which might include reduced stream or shoreline erosion, protected or restored habitat, and restored natural floodplain functions.</a:t>
            </a:r>
          </a:p>
          <a:p>
            <a:pPr>
              <a:buFont typeface="Arial" pitchFamily="34" charset="0"/>
              <a:buNone/>
            </a:pPr>
            <a:endParaRPr lang="en-US" baseline="0" dirty="0"/>
          </a:p>
        </p:txBody>
      </p:sp>
      <p:sp>
        <p:nvSpPr>
          <p:cNvPr id="4" name="Slide Number Placeholder 3"/>
          <p:cNvSpPr>
            <a:spLocks noGrp="1"/>
          </p:cNvSpPr>
          <p:nvPr>
            <p:ph type="sldNum" sz="quarter" idx="10"/>
          </p:nvPr>
        </p:nvSpPr>
        <p:spPr/>
        <p:txBody>
          <a:bodyPr/>
          <a:lstStyle/>
          <a:p>
            <a:fld id="{850CD0EA-128F-4A84-B59D-F47C1D488FC3}"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23591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slide describes nonstructural flood risk adaptive measures in two categories; physical (implemented on individual structures) and nonphysical (implemented as management practices within the floodplain)</a:t>
            </a:r>
          </a:p>
          <a:p>
            <a:endParaRPr lang="en-US" b="0" dirty="0">
              <a:latin typeface="Times New Roman" pitchFamily="18" charset="0"/>
              <a:ea typeface="Calibri" pitchFamily="34" charset="0"/>
              <a:cs typeface="Times New Roman" pitchFamily="18" charset="0"/>
            </a:endParaRPr>
          </a:p>
          <a:p>
            <a:endParaRPr lang="en-US" b="0" dirty="0">
              <a:latin typeface="Times New Roman" pitchFamily="18" charset="0"/>
              <a:ea typeface="Calibri" pitchFamily="34" charset="0"/>
              <a:cs typeface="Times New Roman" pitchFamily="18"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EBC751F0-7B2B-46CE-AA20-FC0B7AAA414D}" type="slidenum">
              <a:rPr lang="en-US" altLang="en-US" smtClean="0"/>
              <a:pPr/>
              <a:t>14</a:t>
            </a:fld>
            <a:endParaRPr lang="en-US" altLang="en-US"/>
          </a:p>
        </p:txBody>
      </p:sp>
    </p:spTree>
    <p:extLst>
      <p:ext uri="{BB962C8B-B14F-4D97-AF65-F5344CB8AC3E}">
        <p14:creationId xmlns:p14="http://schemas.microsoft.com/office/powerpoint/2010/main" val="2153538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Elevation</a:t>
            </a:r>
            <a:r>
              <a:rPr lang="en-US" baseline="0" dirty="0"/>
              <a:t> on posts or piles</a:t>
            </a:r>
          </a:p>
          <a:p>
            <a:pPr marL="171450" indent="-171450">
              <a:buFontTx/>
              <a:buChar char="-"/>
            </a:pPr>
            <a:r>
              <a:rPr lang="en-US" baseline="0" dirty="0"/>
              <a:t>Need to elevate utilities too</a:t>
            </a:r>
          </a:p>
          <a:p>
            <a:pPr marL="171450" indent="-171450">
              <a:buFontTx/>
              <a:buChar char="-"/>
            </a:pPr>
            <a:r>
              <a:rPr lang="en-US" baseline="0" dirty="0"/>
              <a:t>12 foot max elevation for first floor</a:t>
            </a:r>
          </a:p>
          <a:p>
            <a:pPr marL="171450" indent="-171450">
              <a:buFontTx/>
              <a:buChar char="-"/>
            </a:pPr>
            <a:r>
              <a:rPr lang="en-US" baseline="0" dirty="0"/>
              <a:t>Wind loads can become a significant cost factor when considering elevation at or above 12-feet.</a:t>
            </a:r>
          </a:p>
          <a:p>
            <a:pPr marL="171450" indent="-171450">
              <a:buFontTx/>
              <a:buChar char="-"/>
            </a:pPr>
            <a:r>
              <a:rPr lang="en-US" baseline="0" dirty="0"/>
              <a:t>Will also require landings for stairways beyond 12-foot elevation</a:t>
            </a:r>
          </a:p>
          <a:p>
            <a:pPr marL="171450" indent="-171450">
              <a:buFontTx/>
              <a:buChar char="-"/>
            </a:pPr>
            <a:r>
              <a:rPr lang="en-US" baseline="0" dirty="0"/>
              <a:t>Better for higher velocity areas, like coastal areas, V-zones, where velocity can be an influence. </a:t>
            </a:r>
          </a:p>
          <a:p>
            <a:pPr marL="171450" indent="-171450">
              <a:buFontTx/>
              <a:buChar char="-"/>
            </a:pPr>
            <a:r>
              <a:rPr lang="en-US" baseline="0" dirty="0"/>
              <a:t>Need to consider scour at piers and possibly protect against that if soils are erodible. The house in the upper left picture experienced such a failure, and they had to extend piers deeper when they fixed the issue.</a:t>
            </a:r>
          </a:p>
        </p:txBody>
      </p:sp>
      <p:sp>
        <p:nvSpPr>
          <p:cNvPr id="4" name="Slide Number Placeholder 3"/>
          <p:cNvSpPr>
            <a:spLocks noGrp="1"/>
          </p:cNvSpPr>
          <p:nvPr>
            <p:ph type="sldNum" sz="quarter" idx="10"/>
          </p:nvPr>
        </p:nvSpPr>
        <p:spPr/>
        <p:txBody>
          <a:bodyPr/>
          <a:lstStyle/>
          <a:p>
            <a:pPr>
              <a:defRPr/>
            </a:pPr>
            <a:fld id="{72CCB468-0A71-4D44-9A9E-52B3E89A5C98}" type="slidenum">
              <a:rPr lang="en-US" smtClean="0"/>
              <a:pPr>
                <a:defRPr/>
              </a:pPr>
              <a:t>15</a:t>
            </a:fld>
            <a:endParaRPr lang="en-US" dirty="0"/>
          </a:p>
        </p:txBody>
      </p:sp>
    </p:spTree>
    <p:extLst>
      <p:ext uri="{BB962C8B-B14F-4D97-AF65-F5344CB8AC3E}">
        <p14:creationId xmlns:p14="http://schemas.microsoft.com/office/powerpoint/2010/main" val="2224481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ts val="0"/>
              </a:spcBef>
              <a:buClr>
                <a:srgbClr val="FFFF00"/>
              </a:buClr>
              <a:defRPr/>
            </a:pPr>
            <a:r>
              <a:rPr lang="en-US" sz="1400" b="0" kern="1200" dirty="0">
                <a:solidFill>
                  <a:schemeClr val="tx1"/>
                </a:solidFill>
                <a:latin typeface="Arial" charset="0"/>
                <a:ea typeface="+mn-ea"/>
                <a:cs typeface="Times New Roman" pitchFamily="18" charset="0"/>
              </a:rPr>
              <a:t>Elevation as a physical nonstructural mitigation technique on extended foundation walls.  Flood vent shown highlighted in ‘red’ circle</a:t>
            </a:r>
          </a:p>
          <a:p>
            <a:pPr marL="342900" indent="-342900">
              <a:spcBef>
                <a:spcPts val="0"/>
              </a:spcBef>
              <a:buClr>
                <a:srgbClr val="FFFF00"/>
              </a:buClr>
              <a:buFontTx/>
              <a:buChar char="-"/>
              <a:defRPr/>
            </a:pPr>
            <a:r>
              <a:rPr lang="en-US" sz="1400" b="0" kern="1200" dirty="0">
                <a:solidFill>
                  <a:schemeClr val="tx1"/>
                </a:solidFill>
                <a:latin typeface="Arial" charset="0"/>
                <a:ea typeface="+mn-ea"/>
                <a:cs typeface="Times New Roman" pitchFamily="18" charset="0"/>
              </a:rPr>
              <a:t>Best for low velocity areas, so that foundation walls are not adversely impacted.</a:t>
            </a:r>
          </a:p>
          <a:p>
            <a:pPr marL="342900" indent="-342900">
              <a:spcBef>
                <a:spcPts val="0"/>
              </a:spcBef>
              <a:buClr>
                <a:srgbClr val="FFFF00"/>
              </a:buClr>
              <a:buFontTx/>
              <a:buChar char="-"/>
              <a:defRPr/>
            </a:pPr>
            <a:r>
              <a:rPr lang="en-US" sz="1400" b="0" kern="1200" dirty="0">
                <a:solidFill>
                  <a:schemeClr val="tx1"/>
                </a:solidFill>
                <a:latin typeface="Arial" charset="0"/>
                <a:ea typeface="+mn-ea"/>
                <a:cs typeface="Times New Roman" pitchFamily="18" charset="0"/>
              </a:rPr>
              <a:t>As a rule of thumb, can elevate</a:t>
            </a:r>
            <a:r>
              <a:rPr lang="en-US" sz="1400" b="0" kern="1200" baseline="0" dirty="0">
                <a:solidFill>
                  <a:schemeClr val="tx1"/>
                </a:solidFill>
                <a:latin typeface="Arial" charset="0"/>
                <a:ea typeface="+mn-ea"/>
                <a:cs typeface="Times New Roman" pitchFamily="18" charset="0"/>
              </a:rPr>
              <a:t> to a maximum height of 12 feet.  Above that height can cause high risk for trapped inhabitants and first responders.</a:t>
            </a:r>
          </a:p>
          <a:p>
            <a:pPr marL="342900" indent="-342900">
              <a:spcBef>
                <a:spcPts val="0"/>
              </a:spcBef>
              <a:buClr>
                <a:srgbClr val="FFFF00"/>
              </a:buClr>
              <a:buFontTx/>
              <a:buChar char="-"/>
              <a:defRPr/>
            </a:pPr>
            <a:r>
              <a:rPr lang="en-US" sz="1400" b="0" kern="1200" baseline="0" dirty="0">
                <a:solidFill>
                  <a:schemeClr val="tx1"/>
                </a:solidFill>
                <a:latin typeface="Arial" charset="0"/>
                <a:ea typeface="+mn-ea"/>
                <a:cs typeface="Times New Roman" pitchFamily="18" charset="0"/>
              </a:rPr>
              <a:t>Heights greater than 12 feet also trigger more building code compliance issues. For example, there must be a landing on staircases when the height is greater than 10-12 feet.</a:t>
            </a:r>
          </a:p>
          <a:p>
            <a:pPr marL="342900" indent="-342900">
              <a:spcBef>
                <a:spcPts val="0"/>
              </a:spcBef>
              <a:buClr>
                <a:srgbClr val="FFFF00"/>
              </a:buClr>
              <a:buFontTx/>
              <a:buChar char="-"/>
              <a:defRPr/>
            </a:pPr>
            <a:r>
              <a:rPr lang="en-US" sz="1400" b="0" kern="1200" baseline="0" dirty="0">
                <a:solidFill>
                  <a:schemeClr val="tx1"/>
                </a:solidFill>
                <a:latin typeface="Arial" charset="0"/>
                <a:ea typeface="+mn-ea"/>
                <a:cs typeface="Times New Roman" pitchFamily="18" charset="0"/>
              </a:rPr>
              <a:t>Also increases structural design complexity.</a:t>
            </a:r>
          </a:p>
          <a:p>
            <a:pPr marL="342900" indent="-342900">
              <a:spcBef>
                <a:spcPts val="0"/>
              </a:spcBef>
              <a:buClr>
                <a:srgbClr val="FFFF00"/>
              </a:buClr>
              <a:buFontTx/>
              <a:buChar char="-"/>
              <a:defRPr/>
            </a:pPr>
            <a:r>
              <a:rPr lang="en-US" sz="1400" b="0" i="0" kern="1200" baseline="0" dirty="0">
                <a:solidFill>
                  <a:schemeClr val="tx1"/>
                </a:solidFill>
                <a:latin typeface="Arial" charset="0"/>
                <a:ea typeface="+mn-ea"/>
                <a:cs typeface="Times New Roman" pitchFamily="18" charset="0"/>
              </a:rPr>
              <a:t>One downside is that homeowners often try to use their new space as living space, which defeats the purpose of flood proofing.</a:t>
            </a:r>
          </a:p>
          <a:p>
            <a:pPr marL="342900" indent="-342900">
              <a:spcBef>
                <a:spcPts val="0"/>
              </a:spcBef>
              <a:buClr>
                <a:srgbClr val="FFFF00"/>
              </a:buClr>
              <a:buFontTx/>
              <a:buChar char="-"/>
              <a:defRPr/>
            </a:pPr>
            <a:r>
              <a:rPr lang="en-US" sz="1400" b="0" i="0" kern="1200" baseline="0" dirty="0">
                <a:solidFill>
                  <a:schemeClr val="tx1"/>
                </a:solidFill>
                <a:latin typeface="Arial" charset="0"/>
                <a:ea typeface="+mn-ea"/>
                <a:cs typeface="Times New Roman" pitchFamily="18" charset="0"/>
              </a:rPr>
              <a:t>Hydrostatic pressure on solid foundation walls are a concern, hence the need for adequate flood vents near the bottom of the foundation walls.</a:t>
            </a:r>
            <a:endParaRPr lang="en-US" sz="1400" b="0" kern="1200" baseline="0" dirty="0">
              <a:solidFill>
                <a:schemeClr val="tx1"/>
              </a:solidFill>
              <a:latin typeface="Arial" charset="0"/>
              <a:ea typeface="+mn-ea"/>
              <a:cs typeface="Times New Roman" pitchFamily="18"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020981-85A4-4B01-8B59-1396697B69E1}" type="slidenum">
              <a:rPr lang="en-US" altLang="en-US" smtClean="0"/>
              <a:pPr>
                <a:spcBef>
                  <a:spcPct val="0"/>
                </a:spcBef>
              </a:pPr>
              <a:t>16</a:t>
            </a:fld>
            <a:endParaRPr lang="en-US" altLang="en-US"/>
          </a:p>
        </p:txBody>
      </p:sp>
    </p:spTree>
    <p:extLst>
      <p:ext uri="{BB962C8B-B14F-4D97-AF65-F5344CB8AC3E}">
        <p14:creationId xmlns:p14="http://schemas.microsoft.com/office/powerpoint/2010/main" val="3574612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5C0886A-CC2A-4255-ADA2-5CDC8149B279}" type="datetime1">
              <a:rPr lang="en-US" smtClean="0"/>
              <a:t>5/16/2023</a:t>
            </a:fld>
            <a:endParaRPr lang="en-US" dirty="0"/>
          </a:p>
        </p:txBody>
      </p:sp>
    </p:spTree>
    <p:extLst>
      <p:ext uri="{BB962C8B-B14F-4D97-AF65-F5344CB8AC3E}">
        <p14:creationId xmlns:p14="http://schemas.microsoft.com/office/powerpoint/2010/main" val="90226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F17C63A2-4037-422A-B7D5-F7DA1CA2917B}" type="datetime1">
              <a:rPr lang="en-US" smtClean="0"/>
              <a:t>5/16/2023</a:t>
            </a:fld>
            <a:endParaRPr lang="en-US" dirty="0"/>
          </a:p>
        </p:txBody>
      </p:sp>
    </p:spTree>
    <p:extLst>
      <p:ext uri="{BB962C8B-B14F-4D97-AF65-F5344CB8AC3E}">
        <p14:creationId xmlns:p14="http://schemas.microsoft.com/office/powerpoint/2010/main" val="916551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7B41C1B3-147B-4E55-BD69-2F12B0144EB2}" type="datetime1">
              <a:rPr lang="en-US" smtClean="0"/>
              <a:t>5/16/2023</a:t>
            </a:fld>
            <a:endParaRPr lang="en-US" dirty="0"/>
          </a:p>
        </p:txBody>
      </p:sp>
    </p:spTree>
    <p:extLst>
      <p:ext uri="{BB962C8B-B14F-4D97-AF65-F5344CB8AC3E}">
        <p14:creationId xmlns:p14="http://schemas.microsoft.com/office/powerpoint/2010/main" val="1827759814"/>
      </p:ext>
    </p:extLst>
  </p:cSld>
  <p:clrMapOvr>
    <a:masterClrMapping/>
  </p:clrMapOvr>
  <p:extLst>
    <p:ext uri="{DCECCB84-F9BA-43D5-87BE-67443E8EF086}">
      <p15:sldGuideLst xmlns:p15="http://schemas.microsoft.com/office/powerpoint/2012/main">
        <p15:guide id="1" orient="horz" pos="2328" userDrawn="1">
          <p15:clr>
            <a:srgbClr val="FBAE40"/>
          </p15:clr>
        </p15:guide>
        <p15:guide id="2" orient="horz" pos="2424" userDrawn="1">
          <p15:clr>
            <a:srgbClr val="FBAE40"/>
          </p15:clr>
        </p15:guide>
        <p15:guide id="3" pos="3888" userDrawn="1">
          <p15:clr>
            <a:srgbClr val="FBAE40"/>
          </p15:clr>
        </p15:guide>
        <p15:guide id="4" pos="37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474A79C-6CC4-42FD-9E1C-35146BAC5715}" type="datetime1">
              <a:rPr lang="en-US" smtClean="0"/>
              <a:t>5/16/2023</a:t>
            </a:fld>
            <a:endParaRPr lang="en-US" dirty="0"/>
          </a:p>
        </p:txBody>
      </p:sp>
    </p:spTree>
    <p:extLst>
      <p:ext uri="{BB962C8B-B14F-4D97-AF65-F5344CB8AC3E}">
        <p14:creationId xmlns:p14="http://schemas.microsoft.com/office/powerpoint/2010/main" val="927311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
        <p:nvSpPr>
          <p:cNvPr id="3"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39171031-6B55-40D8-AACE-994090B4E97B}" type="datetime1">
              <a:rPr lang="en-US" smtClean="0"/>
              <a:t>5/16/2023</a:t>
            </a:fld>
            <a:endParaRPr lang="en-US" dirty="0"/>
          </a:p>
        </p:txBody>
      </p:sp>
    </p:spTree>
    <p:extLst>
      <p:ext uri="{BB962C8B-B14F-4D97-AF65-F5344CB8AC3E}">
        <p14:creationId xmlns:p14="http://schemas.microsoft.com/office/powerpoint/2010/main" val="225664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195B4CB3-E110-428F-BD82-9CF0234D9336}" type="datetime1">
              <a:rPr lang="en-US" smtClean="0"/>
              <a:t>5/16/2023</a:t>
            </a:fld>
            <a:endParaRPr lang="en-US" dirty="0"/>
          </a:p>
        </p:txBody>
      </p:sp>
    </p:spTree>
    <p:extLst>
      <p:ext uri="{BB962C8B-B14F-4D97-AF65-F5344CB8AC3E}">
        <p14:creationId xmlns:p14="http://schemas.microsoft.com/office/powerpoint/2010/main" val="1775972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79225A36-843B-4599-BB9E-3A5ED1D8C4B7}" type="datetime1">
              <a:rPr lang="en-US" smtClean="0"/>
              <a:t>5/16/2023</a:t>
            </a:fld>
            <a:endParaRPr lang="en-US" dirty="0"/>
          </a:p>
        </p:txBody>
      </p:sp>
    </p:spTree>
    <p:extLst>
      <p:ext uri="{BB962C8B-B14F-4D97-AF65-F5344CB8AC3E}">
        <p14:creationId xmlns:p14="http://schemas.microsoft.com/office/powerpoint/2010/main" val="3239277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BC331337-B183-4015-A4D8-5DBA9080F22C}" type="datetime1">
              <a:rPr lang="en-US" smtClean="0"/>
              <a:t>5/16/2023</a:t>
            </a:fld>
            <a:endParaRPr lang="en-US" dirty="0"/>
          </a:p>
        </p:txBody>
      </p:sp>
    </p:spTree>
    <p:extLst>
      <p:ext uri="{BB962C8B-B14F-4D97-AF65-F5344CB8AC3E}">
        <p14:creationId xmlns:p14="http://schemas.microsoft.com/office/powerpoint/2010/main" val="4261446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a:t>Click to edit Master title style</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CD307AB9-8146-43FE-93BB-0A24A1273EE6}" type="datetime1">
              <a:rPr lang="en-US" smtClean="0"/>
              <a:t>5/16/2023</a:t>
            </a:fld>
            <a:endParaRPr lang="en-US" dirty="0"/>
          </a:p>
        </p:txBody>
      </p:sp>
    </p:spTree>
    <p:extLst>
      <p:ext uri="{BB962C8B-B14F-4D97-AF65-F5344CB8AC3E}">
        <p14:creationId xmlns:p14="http://schemas.microsoft.com/office/powerpoint/2010/main" val="1757340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3"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69E05716-3EE3-42B9-B48B-BC083A5FD690}" type="datetime1">
              <a:rPr lang="en-US" smtClean="0"/>
              <a:t>5/16/2023</a:t>
            </a:fld>
            <a:endParaRPr lang="en-US" dirty="0"/>
          </a:p>
        </p:txBody>
      </p:sp>
    </p:spTree>
    <p:extLst>
      <p:ext uri="{BB962C8B-B14F-4D97-AF65-F5344CB8AC3E}">
        <p14:creationId xmlns:p14="http://schemas.microsoft.com/office/powerpoint/2010/main" val="2206101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1961876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
        <p:nvSpPr>
          <p:cNvPr id="5" name="Date Placeholder 6"/>
          <p:cNvSpPr>
            <a:spLocks noGrp="1"/>
          </p:cNvSpPr>
          <p:nvPr>
            <p:ph type="dt" sz="half" idx="2"/>
          </p:nvPr>
        </p:nvSpPr>
        <p:spPr>
          <a:xfrm>
            <a:off x="9182100" y="6648676"/>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C2E1AF8D-1629-4E7E-8FE8-8B129B5C4A14}" type="datetime1">
              <a:rPr lang="en-US" smtClean="0"/>
              <a:t>5/16/2023</a:t>
            </a:fld>
            <a:endParaRPr lang="en-US" dirty="0"/>
          </a:p>
        </p:txBody>
      </p:sp>
    </p:spTree>
    <p:extLst>
      <p:ext uri="{BB962C8B-B14F-4D97-AF65-F5344CB8AC3E}">
        <p14:creationId xmlns:p14="http://schemas.microsoft.com/office/powerpoint/2010/main" val="3569651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3249369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304047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
        <p:nvSpPr>
          <p:cNvPr id="2" name="Date Placeholder 1"/>
          <p:cNvSpPr>
            <a:spLocks noGrp="1"/>
          </p:cNvSpPr>
          <p:nvPr>
            <p:ph type="dt" sz="half" idx="16"/>
          </p:nvPr>
        </p:nvSpPr>
        <p:spPr/>
        <p:txBody>
          <a:bodyPr/>
          <a:lstStyle/>
          <a:p>
            <a:fld id="{62A3C5D2-5AC2-4ADE-AD57-12F67C712458}" type="datetime1">
              <a:rPr lang="en-US" smtClean="0"/>
              <a:t>5/16/2023</a:t>
            </a:fld>
            <a:endParaRPr lang="en-US" dirty="0"/>
          </a:p>
        </p:txBody>
      </p:sp>
      <p:sp>
        <p:nvSpPr>
          <p:cNvPr id="4" name="Footer Placeholder 3"/>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3182493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148058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781697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548599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4876800" y="6245225"/>
            <a:ext cx="2844800" cy="476250"/>
          </a:xfrm>
          <a:prstGeom prst="rect">
            <a:avLst/>
          </a:prstGeom>
          <a:ln/>
        </p:spPr>
        <p:txBody>
          <a:bodyPr/>
          <a:lstStyle>
            <a:lvl1pPr>
              <a:defRPr/>
            </a:lvl1pPr>
          </a:lstStyle>
          <a:p>
            <a:pPr>
              <a:defRPr/>
            </a:pPr>
            <a:fld id="{DF3B7ACE-D6DE-4CF3-8CD4-B2F799434536}" type="slidenum">
              <a:rPr lang="en-US"/>
              <a:pPr>
                <a:defRPr/>
              </a:pPr>
              <a:t>‹#›</a:t>
            </a:fld>
            <a:endParaRPr lang="en-US" dirty="0"/>
          </a:p>
        </p:txBody>
      </p:sp>
    </p:spTree>
    <p:extLst>
      <p:ext uri="{BB962C8B-B14F-4D97-AF65-F5344CB8AC3E}">
        <p14:creationId xmlns:p14="http://schemas.microsoft.com/office/powerpoint/2010/main" val="392413067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0"/>
          </p:nvPr>
        </p:nvSpPr>
        <p:spPr>
          <a:xfrm>
            <a:off x="413315" y="6470427"/>
            <a:ext cx="3867149" cy="217493"/>
          </a:xfrm>
          <a:prstGeom prst="rect">
            <a:avLst/>
          </a:prstGeom>
        </p:spPr>
        <p:txBody>
          <a:bodyPr/>
          <a:lstStyle>
            <a:lvl1pPr>
              <a:defRPr/>
            </a:lvl1pPr>
          </a:lstStyle>
          <a:p>
            <a:pPr>
              <a:defRPr/>
            </a:pPr>
            <a:r>
              <a:rPr lang="en-US" dirty="0"/>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1700979308"/>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307846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F40C9A7-7533-44F9-898E-7E73872B5A14}" type="slidenum">
              <a:rPr lang="en-US"/>
              <a:pPr>
                <a:defRPr/>
              </a:pPr>
              <a:t>‹#›</a:t>
            </a:fld>
            <a:endParaRPr lang="en-US" dirty="0"/>
          </a:p>
        </p:txBody>
      </p:sp>
    </p:spTree>
    <p:extLst>
      <p:ext uri="{BB962C8B-B14F-4D97-AF65-F5344CB8AC3E}">
        <p14:creationId xmlns:p14="http://schemas.microsoft.com/office/powerpoint/2010/main" val="265947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769313F1-5002-42A1-8773-C2851FC15C14}" type="datetime1">
              <a:rPr lang="en-US" smtClean="0"/>
              <a:t>5/16/2023</a:t>
            </a:fld>
            <a:endParaRPr lang="en-US" dirty="0"/>
          </a:p>
        </p:txBody>
      </p:sp>
    </p:spTree>
    <p:extLst>
      <p:ext uri="{BB962C8B-B14F-4D97-AF65-F5344CB8AC3E}">
        <p14:creationId xmlns:p14="http://schemas.microsoft.com/office/powerpoint/2010/main" val="2117883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 PICTURES">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7015595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4"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FFB9FCF3-69CF-4885-B17E-15789AEB6D08}" type="datetime1">
              <a:rPr lang="en-US" smtClean="0"/>
              <a:t>5/16/2023</a:t>
            </a:fld>
            <a:endParaRPr lang="en-US" dirty="0"/>
          </a:p>
        </p:txBody>
      </p:sp>
    </p:spTree>
    <p:extLst>
      <p:ext uri="{BB962C8B-B14F-4D97-AF65-F5344CB8AC3E}">
        <p14:creationId xmlns:p14="http://schemas.microsoft.com/office/powerpoint/2010/main" val="984115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bg1"/>
        </a:solidFill>
        <a:effectLst/>
      </p:bgPr>
    </p:bg>
    <p:spTree>
      <p:nvGrpSpPr>
        <p:cNvPr id="1" name=""/>
        <p:cNvGrpSpPr/>
        <p:nvPr/>
      </p:nvGrpSpPr>
      <p:grpSpPr>
        <a:xfrm>
          <a:off x="0" y="0"/>
          <a:ext cx="0" cy="0"/>
          <a:chOff x="0" y="0"/>
          <a:chExt cx="0" cy="0"/>
        </a:xfrm>
      </p:grpSpPr>
      <p:sp>
        <p:nvSpPr>
          <p:cNvPr id="22" name="TextBox 21"/>
          <p:cNvSpPr txBox="1"/>
          <p:nvPr userDrawn="1"/>
        </p:nvSpPr>
        <p:spPr>
          <a:xfrm>
            <a:off x="266700" y="1043608"/>
            <a:ext cx="5829300" cy="3001617"/>
          </a:xfrm>
          <a:prstGeom prst="rect">
            <a:avLst/>
          </a:prstGeom>
          <a:noFill/>
          <a:ln w="50800" cmpd="dbl">
            <a:solidFill>
              <a:schemeClr val="tx1"/>
            </a:solidFill>
          </a:ln>
        </p:spPr>
        <p:txBody>
          <a:bodyPr wrap="square" rtlCol="0" anchor="b" anchorCtr="0">
            <a:noAutofit/>
          </a:bodyPr>
          <a:lstStyle/>
          <a:p>
            <a:r>
              <a:rPr lang="en-US" dirty="0"/>
              <a:t>Use</a:t>
            </a:r>
            <a:r>
              <a:rPr lang="en-US" baseline="0" dirty="0"/>
              <a:t> for Standard Content Slide Colors</a:t>
            </a:r>
            <a:endParaRPr lang="en-US" dirty="0"/>
          </a:p>
        </p:txBody>
      </p:sp>
      <p:sp>
        <p:nvSpPr>
          <p:cNvPr id="2" name="TextBox 1"/>
          <p:cNvSpPr txBox="1"/>
          <p:nvPr userDrawn="1"/>
        </p:nvSpPr>
        <p:spPr>
          <a:xfrm>
            <a:off x="6096000" y="1043608"/>
            <a:ext cx="5829300" cy="3001617"/>
          </a:xfrm>
          <a:prstGeom prst="rect">
            <a:avLst/>
          </a:prstGeom>
          <a:noFill/>
          <a:ln w="50800" cmpd="dbl">
            <a:solidFill>
              <a:schemeClr val="tx1"/>
            </a:solidFill>
          </a:ln>
        </p:spPr>
        <p:txBody>
          <a:bodyPr wrap="square" rtlCol="0" anchor="b" anchorCtr="0">
            <a:noAutofit/>
          </a:bodyPr>
          <a:lstStyle/>
          <a:p>
            <a:r>
              <a:rPr lang="en-US" dirty="0"/>
              <a:t>Use</a:t>
            </a:r>
            <a:r>
              <a:rPr lang="en-US" baseline="0" dirty="0"/>
              <a:t> for Chart Colors</a:t>
            </a:r>
            <a:endParaRPr lang="en-US" dirty="0"/>
          </a:p>
        </p:txBody>
      </p:sp>
      <p:grpSp>
        <p:nvGrpSpPr>
          <p:cNvPr id="21" name="Group 20"/>
          <p:cNvGrpSpPr/>
          <p:nvPr userDrawn="1"/>
        </p:nvGrpSpPr>
        <p:grpSpPr>
          <a:xfrm>
            <a:off x="372234" y="1391830"/>
            <a:ext cx="11458322" cy="1888083"/>
            <a:chOff x="757773" y="1707600"/>
            <a:chExt cx="9393763" cy="1245799"/>
          </a:xfrm>
        </p:grpSpPr>
        <p:sp>
          <p:nvSpPr>
            <p:cNvPr id="5" name="Rectangle 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217</a:t>
              </a:r>
            </a:p>
            <a:p>
              <a:pPr algn="ctr">
                <a:defRPr/>
              </a:pPr>
              <a:r>
                <a:rPr lang="en-US" sz="1000" b="1" dirty="0">
                  <a:solidFill>
                    <a:schemeClr val="tx1"/>
                  </a:solidFill>
                </a:rPr>
                <a:t>217</a:t>
              </a:r>
            </a:p>
            <a:p>
              <a:pPr algn="ctr">
                <a:defRPr/>
              </a:pPr>
              <a:r>
                <a:rPr lang="en-US" sz="1000" b="1" dirty="0">
                  <a:solidFill>
                    <a:schemeClr val="tx1"/>
                  </a:solidFill>
                </a:rPr>
                <a:t>217</a:t>
              </a:r>
            </a:p>
            <a:p>
              <a:pPr algn="ctr">
                <a:defRPr/>
              </a:pPr>
              <a:endParaRPr lang="en-US" sz="1000" b="1" dirty="0">
                <a:solidFill>
                  <a:schemeClr val="tx1"/>
                </a:solidFill>
              </a:endParaRPr>
            </a:p>
            <a:p>
              <a:pPr algn="ctr">
                <a:defRPr/>
              </a:pPr>
              <a:r>
                <a:rPr lang="en-US" sz="1000" b="1" dirty="0">
                  <a:solidFill>
                    <a:schemeClr val="tx1"/>
                  </a:solidFill>
                </a:rPr>
                <a:t>#d8d9d8</a:t>
              </a:r>
            </a:p>
          </p:txBody>
        </p:sp>
        <p:sp>
          <p:nvSpPr>
            <p:cNvPr id="6" name="Rectangle 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200</a:t>
              </a:r>
            </a:p>
            <a:p>
              <a:pPr algn="ctr">
                <a:defRPr/>
              </a:pPr>
              <a:r>
                <a:rPr lang="en-US" sz="1000" b="1" dirty="0">
                  <a:solidFill>
                    <a:schemeClr val="tx1"/>
                  </a:solidFill>
                </a:rPr>
                <a:t>200</a:t>
              </a:r>
            </a:p>
            <a:p>
              <a:pPr algn="ctr">
                <a:defRPr/>
              </a:pPr>
              <a:r>
                <a:rPr lang="en-US" sz="1000" b="1" dirty="0">
                  <a:solidFill>
                    <a:schemeClr val="tx1"/>
                  </a:solidFill>
                </a:rPr>
                <a:t>200</a:t>
              </a:r>
            </a:p>
            <a:p>
              <a:pPr algn="ctr">
                <a:defRPr/>
              </a:pPr>
              <a:endParaRPr lang="en-US" sz="1000" b="1" dirty="0">
                <a:solidFill>
                  <a:schemeClr val="tx1"/>
                </a:solidFill>
              </a:endParaRPr>
            </a:p>
            <a:p>
              <a:pPr algn="ctr">
                <a:defRPr/>
              </a:pPr>
              <a:r>
                <a:rPr lang="en-US" sz="1000" b="1" dirty="0">
                  <a:solidFill>
                    <a:schemeClr val="tx1"/>
                  </a:solidFill>
                </a:rPr>
                <a:t>#c9c9c9</a:t>
              </a:r>
            </a:p>
          </p:txBody>
        </p:sp>
        <p:sp>
          <p:nvSpPr>
            <p:cNvPr id="7" name="Rectangle 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255</a:t>
              </a:r>
            </a:p>
            <a:p>
              <a:pPr algn="ctr">
                <a:defRPr/>
              </a:pPr>
              <a:r>
                <a:rPr lang="en-US" sz="1000" b="1" dirty="0">
                  <a:solidFill>
                    <a:schemeClr val="tx1"/>
                  </a:solidFill>
                </a:rPr>
                <a:t>255</a:t>
              </a:r>
            </a:p>
            <a:p>
              <a:pPr algn="ctr">
                <a:defRPr/>
              </a:pPr>
              <a:r>
                <a:rPr lang="en-US" sz="1000" b="1" dirty="0">
                  <a:solidFill>
                    <a:schemeClr val="tx1"/>
                  </a:solidFill>
                </a:rPr>
                <a:t>255</a:t>
              </a:r>
            </a:p>
            <a:p>
              <a:pPr algn="ctr">
                <a:defRPr/>
              </a:pPr>
              <a:endParaRPr lang="en-US" sz="1000" b="1" dirty="0">
                <a:solidFill>
                  <a:schemeClr val="tx1"/>
                </a:solidFill>
              </a:endParaRPr>
            </a:p>
            <a:p>
              <a:pPr algn="ctr">
                <a:defRPr/>
              </a:pPr>
              <a:r>
                <a:rPr lang="en-US" sz="1000" b="1" dirty="0">
                  <a:solidFill>
                    <a:schemeClr val="tx1"/>
                  </a:solidFill>
                </a:rPr>
                <a:t>#83847a</a:t>
              </a:r>
            </a:p>
          </p:txBody>
        </p:sp>
        <p:sp>
          <p:nvSpPr>
            <p:cNvPr id="8" name="Rectangle 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2</a:t>
              </a:r>
            </a:p>
            <a:p>
              <a:pPr algn="ctr">
                <a:defRPr/>
              </a:pPr>
              <a:r>
                <a:rPr lang="en-US" sz="1000" b="1" dirty="0">
                  <a:solidFill>
                    <a:schemeClr val="bg1"/>
                  </a:solidFill>
                </a:rPr>
                <a:t>0</a:t>
              </a:r>
            </a:p>
            <a:p>
              <a:pPr algn="ctr">
                <a:defRPr/>
              </a:pPr>
              <a:r>
                <a:rPr lang="en-US" sz="1000" b="1" dirty="0">
                  <a:solidFill>
                    <a:schemeClr val="bg1"/>
                  </a:solidFill>
                </a:rPr>
                <a:t>0</a:t>
              </a:r>
            </a:p>
            <a:p>
              <a:pPr algn="ctr">
                <a:defRPr/>
              </a:pPr>
              <a:endParaRPr lang="en-US" sz="1000" b="1" dirty="0">
                <a:solidFill>
                  <a:schemeClr val="bg1"/>
                </a:solidFill>
              </a:endParaRPr>
            </a:p>
            <a:p>
              <a:pPr algn="ctr">
                <a:defRPr/>
              </a:pPr>
              <a:r>
                <a:rPr lang="en-US" sz="1000" b="1" dirty="0">
                  <a:solidFill>
                    <a:schemeClr val="bg1"/>
                  </a:solidFill>
                </a:rPr>
                <a:t>#020000</a:t>
              </a:r>
            </a:p>
          </p:txBody>
        </p:sp>
        <p:sp>
          <p:nvSpPr>
            <p:cNvPr id="9" name="Rectangle 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163</a:t>
              </a:r>
            </a:p>
            <a:p>
              <a:pPr algn="ctr">
                <a:defRPr/>
              </a:pPr>
              <a:r>
                <a:rPr lang="en-US" sz="1000" b="1" dirty="0">
                  <a:solidFill>
                    <a:schemeClr val="tx1"/>
                  </a:solidFill>
                </a:rPr>
                <a:t>163</a:t>
              </a:r>
            </a:p>
            <a:p>
              <a:pPr algn="ctr">
                <a:defRPr/>
              </a:pPr>
              <a:r>
                <a:rPr lang="en-US" sz="1000" b="1" dirty="0">
                  <a:solidFill>
                    <a:schemeClr val="tx1"/>
                  </a:solidFill>
                </a:rPr>
                <a:t>163</a:t>
              </a:r>
            </a:p>
            <a:p>
              <a:pPr algn="ctr">
                <a:defRPr/>
              </a:pPr>
              <a:endParaRPr lang="en-US" sz="1000" b="1" dirty="0">
                <a:solidFill>
                  <a:schemeClr val="tx1"/>
                </a:solidFill>
              </a:endParaRPr>
            </a:p>
            <a:p>
              <a:pPr algn="ctr">
                <a:defRPr/>
              </a:pPr>
              <a:r>
                <a:rPr lang="en-US" sz="1000" b="1" dirty="0">
                  <a:solidFill>
                    <a:schemeClr val="tx1"/>
                  </a:solidFill>
                </a:rPr>
                <a:t>#a3a3a2</a:t>
              </a:r>
            </a:p>
          </p:txBody>
        </p:sp>
        <p:sp>
          <p:nvSpPr>
            <p:cNvPr id="10" name="Rectangle 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131</a:t>
              </a:r>
            </a:p>
            <a:p>
              <a:pPr algn="ctr">
                <a:defRPr/>
              </a:pPr>
              <a:r>
                <a:rPr lang="en-US" sz="1000" b="1" dirty="0">
                  <a:solidFill>
                    <a:schemeClr val="tx1"/>
                  </a:solidFill>
                </a:rPr>
                <a:t>132</a:t>
              </a:r>
            </a:p>
            <a:p>
              <a:pPr algn="ctr">
                <a:defRPr/>
              </a:pPr>
              <a:r>
                <a:rPr lang="en-US" sz="1000" b="1" dirty="0">
                  <a:solidFill>
                    <a:schemeClr val="tx1"/>
                  </a:solidFill>
                </a:rPr>
                <a:t>122</a:t>
              </a:r>
            </a:p>
            <a:p>
              <a:pPr algn="ctr">
                <a:defRPr/>
              </a:pPr>
              <a:endParaRPr lang="en-US" sz="1000" b="1" dirty="0">
                <a:solidFill>
                  <a:schemeClr val="tx1"/>
                </a:solidFill>
              </a:endParaRPr>
            </a:p>
            <a:p>
              <a:pPr algn="ctr">
                <a:defRPr/>
              </a:pPr>
              <a:r>
                <a:rPr lang="en-US" sz="1000" b="1" dirty="0">
                  <a:solidFill>
                    <a:schemeClr val="tx1"/>
                  </a:solidFill>
                </a:rPr>
                <a:t>#83847a</a:t>
              </a:r>
            </a:p>
          </p:txBody>
        </p:sp>
        <p:sp>
          <p:nvSpPr>
            <p:cNvPr id="11" name="Rectangle 10"/>
            <p:cNvSpPr/>
            <p:nvPr/>
          </p:nvSpPr>
          <p:spPr>
            <a:xfrm>
              <a:off x="4601633" y="2394599"/>
              <a:ext cx="745067" cy="558800"/>
            </a:xfrm>
            <a:prstGeom prst="rect">
              <a:avLst/>
            </a:prstGeom>
            <a:solidFill>
              <a:srgbClr val="DF1F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223</a:t>
              </a:r>
            </a:p>
            <a:p>
              <a:pPr algn="ctr">
                <a:defRPr/>
              </a:pPr>
              <a:r>
                <a:rPr lang="en-US" sz="1000" b="1" dirty="0">
                  <a:solidFill>
                    <a:schemeClr val="bg1"/>
                  </a:solidFill>
                </a:rPr>
                <a:t>31</a:t>
              </a:r>
            </a:p>
            <a:p>
              <a:pPr algn="ctr">
                <a:defRPr/>
              </a:pPr>
              <a:r>
                <a:rPr lang="en-US" sz="1000" b="1" dirty="0">
                  <a:solidFill>
                    <a:schemeClr val="bg1"/>
                  </a:solidFill>
                </a:rPr>
                <a:t>46</a:t>
              </a:r>
            </a:p>
            <a:p>
              <a:pPr algn="ctr">
                <a:defRPr/>
              </a:pPr>
              <a:endParaRPr lang="en-US" sz="1000" b="1" dirty="0">
                <a:solidFill>
                  <a:schemeClr val="bg1"/>
                </a:solidFill>
              </a:endParaRPr>
            </a:p>
            <a:p>
              <a:pPr algn="ctr">
                <a:defRPr/>
              </a:pPr>
              <a:r>
                <a:rPr lang="en-US" sz="1000" b="1" dirty="0">
                  <a:solidFill>
                    <a:schemeClr val="bg1"/>
                  </a:solidFill>
                </a:rPr>
                <a:t>#ef4236</a:t>
              </a:r>
            </a:p>
          </p:txBody>
        </p:sp>
        <p:sp>
          <p:nvSpPr>
            <p:cNvPr id="12" name="Rectangle 1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110</a:t>
              </a:r>
            </a:p>
            <a:p>
              <a:pPr algn="ctr">
                <a:defRPr/>
              </a:pPr>
              <a:r>
                <a:rPr lang="en-US" sz="1000" b="1" dirty="0">
                  <a:solidFill>
                    <a:schemeClr val="tx1"/>
                  </a:solidFill>
                </a:rPr>
                <a:t>135</a:t>
              </a:r>
            </a:p>
            <a:p>
              <a:pPr algn="ctr">
                <a:defRPr/>
              </a:pPr>
              <a:r>
                <a:rPr lang="en-US" sz="1000" b="1" dirty="0">
                  <a:solidFill>
                    <a:schemeClr val="tx1"/>
                  </a:solidFill>
                </a:rPr>
                <a:t>120</a:t>
              </a:r>
            </a:p>
            <a:p>
              <a:pPr algn="ctr">
                <a:defRPr/>
              </a:pPr>
              <a:endParaRPr lang="en-US" sz="1000" b="1" dirty="0">
                <a:solidFill>
                  <a:schemeClr val="tx1"/>
                </a:solidFill>
              </a:endParaRPr>
            </a:p>
            <a:p>
              <a:pPr algn="ctr">
                <a:defRPr/>
              </a:pPr>
              <a:r>
                <a:rPr lang="en-US" sz="1000" b="1" dirty="0">
                  <a:solidFill>
                    <a:schemeClr val="tx1"/>
                  </a:solidFill>
                </a:rPr>
                <a:t>#6f8779</a:t>
              </a:r>
            </a:p>
          </p:txBody>
        </p:sp>
        <p:sp>
          <p:nvSpPr>
            <p:cNvPr id="13" name="Rectangle 1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112</a:t>
              </a:r>
            </a:p>
            <a:p>
              <a:pPr algn="ctr">
                <a:defRPr/>
              </a:pPr>
              <a:r>
                <a:rPr lang="en-US" sz="1000" b="1" dirty="0">
                  <a:solidFill>
                    <a:schemeClr val="bg1"/>
                  </a:solidFill>
                </a:rPr>
                <a:t>92</a:t>
              </a:r>
            </a:p>
            <a:p>
              <a:pPr algn="ctr">
                <a:defRPr/>
              </a:pPr>
              <a:r>
                <a:rPr lang="en-US" sz="1000" b="1" dirty="0">
                  <a:solidFill>
                    <a:schemeClr val="bg1"/>
                  </a:solidFill>
                </a:rPr>
                <a:t>56</a:t>
              </a:r>
            </a:p>
            <a:p>
              <a:pPr algn="ctr">
                <a:defRPr/>
              </a:pPr>
              <a:endParaRPr lang="en-US" sz="1000" b="1" dirty="0">
                <a:solidFill>
                  <a:schemeClr val="bg1"/>
                </a:solidFill>
              </a:endParaRPr>
            </a:p>
            <a:p>
              <a:pPr algn="ctr">
                <a:defRPr/>
              </a:pPr>
              <a:r>
                <a:rPr lang="en-US" sz="1000" b="1" dirty="0">
                  <a:solidFill>
                    <a:schemeClr val="bg1"/>
                  </a:solidFill>
                </a:rPr>
                <a:t>#705d39</a:t>
              </a:r>
            </a:p>
          </p:txBody>
        </p:sp>
        <p:sp>
          <p:nvSpPr>
            <p:cNvPr id="14" name="Rectangle 1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62</a:t>
              </a:r>
            </a:p>
            <a:p>
              <a:pPr algn="ctr">
                <a:defRPr/>
              </a:pPr>
              <a:r>
                <a:rPr lang="en-US" sz="1000" b="1" dirty="0">
                  <a:solidFill>
                    <a:schemeClr val="bg1"/>
                  </a:solidFill>
                </a:rPr>
                <a:t>102</a:t>
              </a:r>
            </a:p>
            <a:p>
              <a:pPr algn="ctr">
                <a:defRPr/>
              </a:pPr>
              <a:r>
                <a:rPr lang="en-US" sz="1000" b="1" dirty="0">
                  <a:solidFill>
                    <a:schemeClr val="bg1"/>
                  </a:solidFill>
                </a:rPr>
                <a:t>130</a:t>
              </a:r>
            </a:p>
            <a:p>
              <a:pPr algn="ctr">
                <a:defRPr/>
              </a:pPr>
              <a:endParaRPr lang="en-US" sz="1000" b="1" dirty="0">
                <a:solidFill>
                  <a:schemeClr val="bg1"/>
                </a:solidFill>
              </a:endParaRPr>
            </a:p>
            <a:p>
              <a:pPr algn="ctr">
                <a:defRPr/>
              </a:pPr>
              <a:r>
                <a:rPr lang="en-US" sz="1000" b="1" dirty="0">
                  <a:solidFill>
                    <a:schemeClr val="bg1"/>
                  </a:solidFill>
                </a:rPr>
                <a:t>#406782</a:t>
              </a:r>
            </a:p>
          </p:txBody>
        </p:sp>
        <p:sp>
          <p:nvSpPr>
            <p:cNvPr id="15" name="Rectangle 1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102</a:t>
              </a:r>
            </a:p>
            <a:p>
              <a:pPr algn="ctr">
                <a:defRPr/>
              </a:pPr>
              <a:r>
                <a:rPr lang="en-US" sz="1000" b="1" dirty="0">
                  <a:solidFill>
                    <a:schemeClr val="bg1"/>
                  </a:solidFill>
                </a:rPr>
                <a:t>56</a:t>
              </a:r>
            </a:p>
            <a:p>
              <a:pPr algn="ctr">
                <a:defRPr/>
              </a:pPr>
              <a:r>
                <a:rPr lang="en-US" sz="1000" b="1" dirty="0">
                  <a:solidFill>
                    <a:schemeClr val="bg1"/>
                  </a:solidFill>
                </a:rPr>
                <a:t>48</a:t>
              </a:r>
            </a:p>
            <a:p>
              <a:pPr algn="ctr">
                <a:defRPr/>
              </a:pPr>
              <a:endParaRPr lang="en-US" sz="1000" b="1" dirty="0">
                <a:solidFill>
                  <a:schemeClr val="bg1"/>
                </a:solidFill>
              </a:endParaRPr>
            </a:p>
            <a:p>
              <a:pPr algn="ctr">
                <a:defRPr/>
              </a:pPr>
              <a:r>
                <a:rPr lang="en-US" sz="1000" b="1" dirty="0">
                  <a:solidFill>
                    <a:schemeClr val="bg1"/>
                  </a:solidFill>
                </a:rPr>
                <a:t>#673931</a:t>
              </a:r>
            </a:p>
          </p:txBody>
        </p:sp>
        <p:sp>
          <p:nvSpPr>
            <p:cNvPr id="16" name="Rectangle 1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130</a:t>
              </a:r>
            </a:p>
            <a:p>
              <a:pPr algn="ctr">
                <a:defRPr/>
              </a:pPr>
              <a:r>
                <a:rPr lang="en-US" sz="1000" b="1" dirty="0">
                  <a:solidFill>
                    <a:schemeClr val="bg1"/>
                  </a:solidFill>
                </a:rPr>
                <a:t>120</a:t>
              </a:r>
            </a:p>
            <a:p>
              <a:pPr algn="ctr">
                <a:defRPr/>
              </a:pPr>
              <a:r>
                <a:rPr lang="en-US" sz="1000" b="1" dirty="0">
                  <a:solidFill>
                    <a:schemeClr val="bg1"/>
                  </a:solidFill>
                </a:rPr>
                <a:t>111</a:t>
              </a:r>
            </a:p>
            <a:p>
              <a:pPr algn="ctr">
                <a:defRPr/>
              </a:pPr>
              <a:endParaRPr lang="en-US" sz="1000" b="1" dirty="0">
                <a:solidFill>
                  <a:schemeClr val="bg1"/>
                </a:solidFill>
              </a:endParaRPr>
            </a:p>
            <a:p>
              <a:pPr algn="ctr">
                <a:defRPr/>
              </a:pPr>
              <a:r>
                <a:rPr lang="en-US" sz="1000" b="1" dirty="0">
                  <a:solidFill>
                    <a:schemeClr val="bg1"/>
                  </a:solidFill>
                </a:rPr>
                <a:t>#837970</a:t>
              </a:r>
            </a:p>
          </p:txBody>
        </p:sp>
        <p:sp>
          <p:nvSpPr>
            <p:cNvPr id="17" name="Rectangle 1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237</a:t>
              </a:r>
            </a:p>
            <a:p>
              <a:pPr algn="ctr">
                <a:defRPr/>
              </a:pPr>
              <a:r>
                <a:rPr lang="en-US" sz="1000" b="1" dirty="0">
                  <a:solidFill>
                    <a:schemeClr val="tx1"/>
                  </a:solidFill>
                </a:rPr>
                <a:t>237</a:t>
              </a:r>
            </a:p>
            <a:p>
              <a:pPr algn="ctr">
                <a:defRPr/>
              </a:pPr>
              <a:r>
                <a:rPr lang="en-US" sz="1000" b="1" dirty="0">
                  <a:solidFill>
                    <a:schemeClr val="tx1"/>
                  </a:solidFill>
                </a:rPr>
                <a:t>237</a:t>
              </a:r>
            </a:p>
            <a:p>
              <a:pPr algn="ctr">
                <a:defRPr/>
              </a:pPr>
              <a:endParaRPr lang="en-US" sz="1000" b="1" dirty="0">
                <a:solidFill>
                  <a:schemeClr val="tx1"/>
                </a:solidFill>
              </a:endParaRPr>
            </a:p>
            <a:p>
              <a:pPr algn="ctr">
                <a:defRPr/>
              </a:pPr>
              <a:r>
                <a:rPr lang="en-US" sz="1000" b="1" dirty="0">
                  <a:solidFill>
                    <a:schemeClr val="tx1"/>
                  </a:solidFill>
                </a:rPr>
                <a:t>#</a:t>
              </a:r>
              <a:r>
                <a:rPr lang="en-US" sz="1000" b="1" dirty="0" err="1">
                  <a:solidFill>
                    <a:schemeClr val="tx1"/>
                  </a:solidFill>
                </a:rPr>
                <a:t>ededed</a:t>
              </a:r>
              <a:endParaRPr lang="en-US" sz="1000" b="1" dirty="0">
                <a:solidFill>
                  <a:schemeClr val="tx1"/>
                </a:solidFill>
              </a:endParaRPr>
            </a:p>
          </p:txBody>
        </p:sp>
        <p:sp>
          <p:nvSpPr>
            <p:cNvPr id="18" name="Rectangle 17"/>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80</a:t>
              </a:r>
            </a:p>
            <a:p>
              <a:pPr algn="ctr">
                <a:defRPr/>
              </a:pPr>
              <a:r>
                <a:rPr lang="en-US" sz="1000" b="1" dirty="0">
                  <a:solidFill>
                    <a:schemeClr val="bg1"/>
                  </a:solidFill>
                </a:rPr>
                <a:t>119</a:t>
              </a:r>
            </a:p>
            <a:p>
              <a:pPr algn="ctr">
                <a:defRPr/>
              </a:pPr>
              <a:r>
                <a:rPr lang="en-US" sz="1000" b="1" dirty="0">
                  <a:solidFill>
                    <a:schemeClr val="bg1"/>
                  </a:solidFill>
                </a:rPr>
                <a:t>27</a:t>
              </a:r>
            </a:p>
            <a:p>
              <a:pPr algn="ctr">
                <a:defRPr/>
              </a:pPr>
              <a:endParaRPr lang="en-US" sz="1000" b="1" dirty="0">
                <a:solidFill>
                  <a:schemeClr val="bg1"/>
                </a:solidFill>
              </a:endParaRPr>
            </a:p>
            <a:p>
              <a:pPr algn="ctr">
                <a:defRPr/>
              </a:pPr>
              <a:r>
                <a:rPr lang="en-US" sz="1000" b="1" dirty="0">
                  <a:solidFill>
                    <a:schemeClr val="bg1"/>
                  </a:solidFill>
                </a:rPr>
                <a:t>#517837</a:t>
              </a:r>
            </a:p>
          </p:txBody>
        </p:sp>
        <p:sp>
          <p:nvSpPr>
            <p:cNvPr id="19" name="Rectangle 18"/>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252</a:t>
              </a:r>
            </a:p>
            <a:p>
              <a:pPr algn="ctr">
                <a:defRPr/>
              </a:pPr>
              <a:r>
                <a:rPr lang="en-US" sz="1000" b="1" dirty="0">
                  <a:solidFill>
                    <a:schemeClr val="tx1"/>
                  </a:solidFill>
                </a:rPr>
                <a:t>174</a:t>
              </a:r>
            </a:p>
            <a:p>
              <a:pPr algn="ctr">
                <a:defRPr/>
              </a:pPr>
              <a:r>
                <a:rPr lang="en-US" sz="1000" b="1" dirty="0">
                  <a:solidFill>
                    <a:schemeClr val="tx1"/>
                  </a:solidFill>
                </a:rPr>
                <a:t>59</a:t>
              </a:r>
            </a:p>
            <a:p>
              <a:pPr algn="ctr">
                <a:defRPr/>
              </a:pPr>
              <a:endParaRPr lang="en-US" sz="1000" b="1" dirty="0">
                <a:solidFill>
                  <a:schemeClr val="tx1"/>
                </a:solidFill>
              </a:endParaRPr>
            </a:p>
            <a:p>
              <a:pPr algn="ctr">
                <a:defRPr/>
              </a:pPr>
              <a:r>
                <a:rPr lang="en-US" sz="1000" b="1" dirty="0">
                  <a:solidFill>
                    <a:schemeClr val="tx1"/>
                  </a:solidFill>
                </a:rPr>
                <a:t>#fbae3d</a:t>
              </a:r>
            </a:p>
          </p:txBody>
        </p:sp>
        <p:sp>
          <p:nvSpPr>
            <p:cNvPr id="20" name="Rectangle 19"/>
            <p:cNvSpPr/>
            <p:nvPr/>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83</a:t>
              </a:r>
            </a:p>
            <a:p>
              <a:pPr algn="ctr">
                <a:defRPr/>
              </a:pPr>
              <a:r>
                <a:rPr lang="en-US" sz="1000" b="1" dirty="0">
                  <a:solidFill>
                    <a:schemeClr val="bg1"/>
                  </a:solidFill>
                </a:rPr>
                <a:t>36</a:t>
              </a:r>
            </a:p>
            <a:p>
              <a:pPr algn="ctr">
                <a:defRPr/>
              </a:pPr>
              <a:r>
                <a:rPr lang="en-US" sz="1000" b="1" dirty="0">
                  <a:solidFill>
                    <a:schemeClr val="bg1"/>
                  </a:solidFill>
                </a:rPr>
                <a:t>118</a:t>
              </a:r>
            </a:p>
            <a:p>
              <a:pPr algn="ctr">
                <a:defRPr/>
              </a:pPr>
              <a:endParaRPr lang="en-US" sz="1000" b="1" dirty="0">
                <a:solidFill>
                  <a:schemeClr val="bg1"/>
                </a:solidFill>
              </a:endParaRPr>
            </a:p>
            <a:p>
              <a:pPr algn="ctr">
                <a:defRPr/>
              </a:pPr>
              <a:r>
                <a:rPr lang="en-US" sz="1000" b="1" dirty="0">
                  <a:solidFill>
                    <a:schemeClr val="bg1"/>
                  </a:solidFill>
                </a:rPr>
                <a:t>#542a76</a:t>
              </a:r>
            </a:p>
          </p:txBody>
        </p:sp>
      </p:grpSp>
    </p:spTree>
    <p:extLst>
      <p:ext uri="{BB962C8B-B14F-4D97-AF65-F5344CB8AC3E}">
        <p14:creationId xmlns:p14="http://schemas.microsoft.com/office/powerpoint/2010/main" val="3981107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F40C9A7-7533-44F9-898E-7E73872B5A14}" type="slidenum">
              <a:rPr lang="en-US"/>
              <a:pPr>
                <a:defRPr/>
              </a:pPr>
              <a:t>‹#›</a:t>
            </a:fld>
            <a:endParaRPr lang="en-US" dirty="0"/>
          </a:p>
        </p:txBody>
      </p:sp>
    </p:spTree>
    <p:extLst>
      <p:ext uri="{BB962C8B-B14F-4D97-AF65-F5344CB8AC3E}">
        <p14:creationId xmlns:p14="http://schemas.microsoft.com/office/powerpoint/2010/main" val="3010425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71A204AE-3101-4F79-9319-09569861B432}" type="slidenum">
              <a:rPr lang="en-US"/>
              <a:pPr>
                <a:defRPr/>
              </a:pPr>
              <a:t>‹#›</a:t>
            </a:fld>
            <a:endParaRPr lang="en-US" dirty="0"/>
          </a:p>
        </p:txBody>
      </p:sp>
    </p:spTree>
    <p:extLst>
      <p:ext uri="{BB962C8B-B14F-4D97-AF65-F5344CB8AC3E}">
        <p14:creationId xmlns:p14="http://schemas.microsoft.com/office/powerpoint/2010/main" val="3728772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660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EAC1603C-9780-4986-B5D7-38E3FABB6867}" type="datetime1">
              <a:rPr lang="en-US" smtClean="0"/>
              <a:t>5/16/2023</a:t>
            </a:fld>
            <a:endParaRPr lang="en-US" dirty="0"/>
          </a:p>
        </p:txBody>
      </p:sp>
    </p:spTree>
    <p:extLst>
      <p:ext uri="{BB962C8B-B14F-4D97-AF65-F5344CB8AC3E}">
        <p14:creationId xmlns:p14="http://schemas.microsoft.com/office/powerpoint/2010/main" val="4127832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E0F4FF90-4072-44D0-B2A9-F61111C915A2}" type="datetime1">
              <a:rPr lang="en-US" smtClean="0"/>
              <a:t>5/16/2023</a:t>
            </a:fld>
            <a:endParaRPr lang="en-US" dirty="0"/>
          </a:p>
        </p:txBody>
      </p:sp>
    </p:spTree>
    <p:extLst>
      <p:ext uri="{BB962C8B-B14F-4D97-AF65-F5344CB8AC3E}">
        <p14:creationId xmlns:p14="http://schemas.microsoft.com/office/powerpoint/2010/main" val="289458141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D58D1B5F-ABFA-4A3C-BA4C-47631AE7A868}" type="datetime1">
              <a:rPr lang="en-US" smtClean="0"/>
              <a:t>5/16/2023</a:t>
            </a:fld>
            <a:endParaRPr lang="en-US" dirty="0"/>
          </a:p>
        </p:txBody>
      </p:sp>
    </p:spTree>
    <p:extLst>
      <p:ext uri="{BB962C8B-B14F-4D97-AF65-F5344CB8AC3E}">
        <p14:creationId xmlns:p14="http://schemas.microsoft.com/office/powerpoint/2010/main" val="215259528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829379BC-5493-46DE-ACB0-7E241377030F}" type="datetime1">
              <a:rPr lang="en-US" smtClean="0"/>
              <a:t>5/16/2023</a:t>
            </a:fld>
            <a:endParaRPr lang="en-US" dirty="0"/>
          </a:p>
        </p:txBody>
      </p:sp>
    </p:spTree>
    <p:extLst>
      <p:ext uri="{BB962C8B-B14F-4D97-AF65-F5344CB8AC3E}">
        <p14:creationId xmlns:p14="http://schemas.microsoft.com/office/powerpoint/2010/main" val="1463625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60F44404-F6BD-4895-AE9F-18D23BF18CF7}" type="datetime1">
              <a:rPr lang="en-US" smtClean="0"/>
              <a:t>5/16/2023</a:t>
            </a:fld>
            <a:endParaRPr lang="en-US" dirty="0"/>
          </a:p>
        </p:txBody>
      </p:sp>
    </p:spTree>
    <p:extLst>
      <p:ext uri="{BB962C8B-B14F-4D97-AF65-F5344CB8AC3E}">
        <p14:creationId xmlns:p14="http://schemas.microsoft.com/office/powerpoint/2010/main" val="3285832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E9A1C5BC-CD53-4075-9B8E-867576D727C9}" type="datetime1">
              <a:rPr lang="en-US" smtClean="0"/>
              <a:t>5/16/2023</a:t>
            </a:fld>
            <a:endParaRPr lang="en-US" dirty="0"/>
          </a:p>
        </p:txBody>
      </p:sp>
    </p:spTree>
    <p:extLst>
      <p:ext uri="{BB962C8B-B14F-4D97-AF65-F5344CB8AC3E}">
        <p14:creationId xmlns:p14="http://schemas.microsoft.com/office/powerpoint/2010/main" val="37725615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image" Target="../media/image2.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2.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pic>
        <p:nvPicPr>
          <p:cNvPr id="5" name="Picture 4"/>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3"/>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3" name="Picture 2"/>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20A6F534-CCF6-4A47-8281-9577A0581356}" type="datetime1">
              <a:rPr lang="en-US" smtClean="0"/>
              <a:t>5/16/2023</a:t>
            </a:fld>
            <a:endParaRPr lang="en-US" dirty="0"/>
          </a:p>
        </p:txBody>
      </p:sp>
    </p:spTree>
    <p:extLst>
      <p:ext uri="{BB962C8B-B14F-4D97-AF65-F5344CB8AC3E}">
        <p14:creationId xmlns:p14="http://schemas.microsoft.com/office/powerpoint/2010/main" val="1369296369"/>
      </p:ext>
    </p:extLst>
  </p:cSld>
  <p:clrMap bg1="lt1" tx1="dk1" bg2="lt2" tx2="dk2" accent1="accent1" accent2="accent2" accent3="accent3" accent4="accent4" accent5="accent5" accent6="accent6" hlink="hlink" folHlink="folHlink"/>
  <p:sldLayoutIdLst>
    <p:sldLayoutId id="2147483680" r:id="rId1"/>
    <p:sldLayoutId id="2147483726" r:id="rId2"/>
    <p:sldLayoutId id="2147483681" r:id="rId3"/>
    <p:sldLayoutId id="2147483682" r:id="rId4"/>
    <p:sldLayoutId id="2147483707" r:id="rId5"/>
    <p:sldLayoutId id="2147483708" r:id="rId6"/>
    <p:sldLayoutId id="2147483687" r:id="rId7"/>
    <p:sldLayoutId id="2147483688" r:id="rId8"/>
    <p:sldLayoutId id="2147483689" r:id="rId9"/>
    <p:sldLayoutId id="2147483690" r:id="rId10"/>
    <p:sldLayoutId id="2147483691" r:id="rId11"/>
    <p:sldLayoutId id="2147483697" r:id="rId12"/>
    <p:sldLayoutId id="2147483698" r:id="rId13"/>
    <p:sldLayoutId id="2147483709" r:id="rId14"/>
    <p:sldLayoutId id="2147483699" r:id="rId15"/>
    <p:sldLayoutId id="2147483701" r:id="rId16"/>
    <p:sldLayoutId id="2147483710" r:id="rId17"/>
    <p:sldLayoutId id="2147483702" r:id="rId18"/>
    <p:sldLayoutId id="2147483703" r:id="rId19"/>
    <p:sldLayoutId id="2147483704" r:id="rId20"/>
    <p:sldLayoutId id="2147483705" r:id="rId21"/>
    <p:sldLayoutId id="2147483711" r:id="rId22"/>
    <p:sldLayoutId id="2147483712" r:id="rId23"/>
    <p:sldLayoutId id="2147483713" r:id="rId24"/>
    <p:sldLayoutId id="2147483714" r:id="rId25"/>
    <p:sldLayoutId id="2147483731" r:id="rId26"/>
    <p:sldLayoutId id="2147483733" r:id="rId27"/>
    <p:sldLayoutId id="2147483734" r:id="rId28"/>
    <p:sldLayoutId id="2147483735" r:id="rId29"/>
    <p:sldLayoutId id="2147483736" r:id="rId30"/>
  </p:sldLayoutIdLst>
  <p:hf sldNum="0" hdr="0" ftr="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userDrawn="1">
          <p15:clr>
            <a:srgbClr val="5ACBF0"/>
          </p15:clr>
        </p15:guide>
        <p15:guide id="2" pos="12971">
          <p15:clr>
            <a:srgbClr val="5ACBF0"/>
          </p15:clr>
        </p15:guide>
        <p15:guide id="3" pos="168" userDrawn="1">
          <p15:clr>
            <a:srgbClr val="5ACBF0"/>
          </p15:clr>
        </p15:guide>
        <p15:guide id="4" orient="horz" pos="637" userDrawn="1">
          <p15:clr>
            <a:srgbClr val="F26B43"/>
          </p15:clr>
        </p15:guide>
        <p15:guide id="5" orient="horz" pos="583" userDrawn="1">
          <p15:clr>
            <a:srgbClr val="F26B43"/>
          </p15:clr>
        </p15:guide>
        <p15:guide id="6" orient="horz" pos="4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8C8C8"/>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66675" y="38099"/>
            <a:ext cx="12058650" cy="6791326"/>
          </a:xfrm>
          <a:prstGeom prst="roundRect">
            <a:avLst>
              <a:gd name="adj" fmla="val 2258"/>
            </a:avLst>
          </a:prstGeom>
          <a:solidFill>
            <a:srgbClr val="FFFFFF"/>
          </a:solidFill>
          <a:ln w="571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7"/>
          <a:srcRect/>
          <a:stretch>
            <a:fillRect/>
          </a:stretch>
        </p:blipFill>
        <p:spPr bwMode="auto">
          <a:xfrm>
            <a:off x="6079067" y="3416309"/>
            <a:ext cx="25400" cy="3175"/>
          </a:xfrm>
          <a:prstGeom prst="rect">
            <a:avLst/>
          </a:prstGeom>
          <a:noFill/>
          <a:ln w="9525">
            <a:noFill/>
            <a:miter lim="800000"/>
            <a:headEnd/>
            <a:tailEnd/>
          </a:ln>
        </p:spPr>
      </p:pic>
      <p:pic>
        <p:nvPicPr>
          <p:cNvPr id="14" name="Picture 1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15"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16" name="Picture 15"/>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1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21"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16BDC7E-A398-44F6-B23E-962F2B05119D}" type="datetime1">
              <a:rPr lang="en-US" smtClean="0"/>
              <a:t>5/16/2023</a:t>
            </a:fld>
            <a:endParaRPr lang="en-US" dirty="0"/>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9" r:id="rId3"/>
    <p:sldLayoutId id="2147483730" r:id="rId4"/>
    <p:sldLayoutId id="2147483732" r:id="rId5"/>
  </p:sldLayoutIdLst>
  <p:hf sldNum="0" hdr="0" ftr="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16.jpeg"/><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fif"/><Relationship Id="rId1" Type="http://schemas.openxmlformats.org/officeDocument/2006/relationships/slideLayout" Target="../slideLayouts/slideLayout12.xml"/><Relationship Id="rId4" Type="http://schemas.openxmlformats.org/officeDocument/2006/relationships/image" Target="../media/image19.jf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0.xml"/><Relationship Id="rId1" Type="http://schemas.openxmlformats.org/officeDocument/2006/relationships/tags" Target="../tags/tag2.xml"/><Relationship Id="rId5" Type="http://schemas.openxmlformats.org/officeDocument/2006/relationships/image" Target="../media/image25.jpeg"/><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hyperlink" Target="http://silverjackets.nfrmp.us/" TargetMode="External"/><Relationship Id="rId2" Type="http://schemas.openxmlformats.org/officeDocument/2006/relationships/notesSlide" Target="../notesSlides/notesSlide17.xml"/><Relationship Id="rId1" Type="http://schemas.openxmlformats.org/officeDocument/2006/relationships/slideLayout" Target="../slideLayouts/slideLayout34.xml"/><Relationship Id="rId5" Type="http://schemas.openxmlformats.org/officeDocument/2006/relationships/image" Target="../media/image43.jpeg"/><Relationship Id="rId4" Type="http://schemas.openxmlformats.org/officeDocument/2006/relationships/hyperlink" Target="mailto:Sheila.M.Warren@usace.army.mi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BEC8FEF-2DFF-8F5B-76E1-1D9D88EF1E5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02495" y="1673523"/>
            <a:ext cx="5359209" cy="4023360"/>
          </a:xfrm>
          <a:prstGeom prst="rect">
            <a:avLst/>
          </a:prstGeom>
        </p:spPr>
      </p:pic>
      <p:sp>
        <p:nvSpPr>
          <p:cNvPr id="10" name="Title 9"/>
          <p:cNvSpPr>
            <a:spLocks noGrp="1"/>
          </p:cNvSpPr>
          <p:nvPr>
            <p:ph type="title"/>
          </p:nvPr>
        </p:nvSpPr>
        <p:spPr>
          <a:xfrm>
            <a:off x="187960" y="594359"/>
            <a:ext cx="9397104" cy="1671543"/>
          </a:xfrm>
        </p:spPr>
        <p:txBody>
          <a:bodyPr>
            <a:normAutofit fontScale="90000"/>
          </a:bodyPr>
          <a:lstStyle/>
          <a:p>
            <a:r>
              <a:rPr lang="en-US" dirty="0"/>
              <a:t>Nonstructural Flood Risk Management </a:t>
            </a:r>
            <a:br>
              <a:rPr lang="en-US" dirty="0"/>
            </a:br>
            <a:r>
              <a:rPr lang="en-US" dirty="0"/>
              <a:t>and Flood proofing Measures</a:t>
            </a:r>
            <a:br>
              <a:rPr lang="en-US" i="1" dirty="0"/>
            </a:br>
            <a:endParaRPr lang="en-US" dirty="0"/>
          </a:p>
        </p:txBody>
      </p:sp>
      <p:sp>
        <p:nvSpPr>
          <p:cNvPr id="8" name="Text Placeholder 7"/>
          <p:cNvSpPr>
            <a:spLocks noGrp="1"/>
          </p:cNvSpPr>
          <p:nvPr>
            <p:ph type="body" sz="quarter" idx="15"/>
          </p:nvPr>
        </p:nvSpPr>
        <p:spPr>
          <a:xfrm>
            <a:off x="279400" y="2388933"/>
            <a:ext cx="5816600" cy="3307950"/>
          </a:xfrm>
        </p:spPr>
        <p:txBody>
          <a:bodyPr/>
          <a:lstStyle/>
          <a:p>
            <a:r>
              <a:rPr lang="en-US" dirty="0"/>
              <a:t>Sheila Warren</a:t>
            </a:r>
          </a:p>
          <a:p>
            <a:r>
              <a:rPr lang="en-US" dirty="0"/>
              <a:t>Silver Jackets Coordinator </a:t>
            </a:r>
          </a:p>
          <a:p>
            <a:r>
              <a:rPr lang="en-US" dirty="0"/>
              <a:t>Planning/New England District</a:t>
            </a:r>
          </a:p>
          <a:p>
            <a:r>
              <a:rPr lang="en-US" dirty="0"/>
              <a:t>Date</a:t>
            </a:r>
            <a:r>
              <a:rPr lang="en-US"/>
              <a:t>: 23MAY2023</a:t>
            </a:r>
            <a:endParaRPr lang="en-US" dirty="0"/>
          </a:p>
        </p:txBody>
      </p:sp>
      <p:sp>
        <p:nvSpPr>
          <p:cNvPr id="2" name="Date Placeholder 1"/>
          <p:cNvSpPr>
            <a:spLocks noGrp="1"/>
          </p:cNvSpPr>
          <p:nvPr>
            <p:ph type="dt" sz="half" idx="16"/>
          </p:nvPr>
        </p:nvSpPr>
        <p:spPr/>
        <p:txBody>
          <a:bodyPr/>
          <a:lstStyle/>
          <a:p>
            <a:fld id="{71697007-A64E-4F15-92E0-2CF99CA1E7AF}" type="datetime1">
              <a:rPr lang="en-US" smtClean="0"/>
              <a:t>5/16/2023</a:t>
            </a:fld>
            <a:endParaRPr lang="en-US" dirty="0"/>
          </a:p>
        </p:txBody>
      </p:sp>
      <p:pic>
        <p:nvPicPr>
          <p:cNvPr id="4" name="Picture 3" descr="A picture containing text&#10;&#10;Description automatically generated">
            <a:extLst>
              <a:ext uri="{FF2B5EF4-FFF2-40B4-BE49-F238E27FC236}">
                <a16:creationId xmlns:a16="http://schemas.microsoft.com/office/drawing/2014/main" id="{99E2A5DE-61DB-0311-BBB6-018F4F50FAF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3834598" y="4080192"/>
            <a:ext cx="2926080" cy="2194560"/>
          </a:xfrm>
          <a:prstGeom prst="rect">
            <a:avLst/>
          </a:prstGeom>
        </p:spPr>
      </p:pic>
    </p:spTree>
    <p:extLst>
      <p:ext uri="{BB962C8B-B14F-4D97-AF65-F5344CB8AC3E}">
        <p14:creationId xmlns:p14="http://schemas.microsoft.com/office/powerpoint/2010/main" val="3615418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501" y="128305"/>
            <a:ext cx="11153273" cy="806451"/>
          </a:xfrm>
        </p:spPr>
        <p:txBody>
          <a:bodyPr>
            <a:noAutofit/>
          </a:bodyPr>
          <a:lstStyle/>
          <a:p>
            <a:r>
              <a:rPr lang="en-US" sz="2800" b="1" dirty="0"/>
              <a:t>FPMS Interagency Nonstructural</a:t>
            </a:r>
            <a:br>
              <a:rPr lang="en-US" sz="2800" b="1" dirty="0"/>
            </a:br>
            <a:r>
              <a:rPr lang="en-US" sz="2800" b="1" dirty="0"/>
              <a:t>Connecticut Silver Jackets Ice Jam Assessment</a:t>
            </a:r>
          </a:p>
        </p:txBody>
      </p:sp>
      <p:sp>
        <p:nvSpPr>
          <p:cNvPr id="3" name="Content Placeholder 2"/>
          <p:cNvSpPr>
            <a:spLocks noGrp="1"/>
          </p:cNvSpPr>
          <p:nvPr>
            <p:ph sz="quarter" idx="10"/>
          </p:nvPr>
        </p:nvSpPr>
        <p:spPr>
          <a:prstGeom prst="rect">
            <a:avLst/>
          </a:prstGeom>
        </p:spPr>
        <p:txBody>
          <a:bodyPr/>
          <a:lstStyle/>
          <a:p>
            <a:r>
              <a:rPr lang="en-US" dirty="0"/>
              <a:t> </a:t>
            </a:r>
          </a:p>
        </p:txBody>
      </p:sp>
      <p:sp>
        <p:nvSpPr>
          <p:cNvPr id="5" name="Rectangle 4"/>
          <p:cNvSpPr/>
          <p:nvPr/>
        </p:nvSpPr>
        <p:spPr>
          <a:xfrm>
            <a:off x="6209012" y="1125417"/>
            <a:ext cx="4241995" cy="5266147"/>
          </a:xfrm>
          <a:prstGeom prst="rect">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Content Placeholder 1"/>
          <p:cNvSpPr>
            <a:spLocks noGrp="1"/>
          </p:cNvSpPr>
          <p:nvPr/>
        </p:nvSpPr>
        <p:spPr bwMode="auto">
          <a:xfrm>
            <a:off x="4860758" y="1094827"/>
            <a:ext cx="6928471" cy="5521621"/>
          </a:xfrm>
          <a:prstGeom prst="rect">
            <a:avLst/>
          </a:prstGeom>
          <a:solidFill>
            <a:schemeClr val="bg1">
              <a:lumMod val="40000"/>
              <a:lumOff val="60000"/>
            </a:schemeClr>
          </a:solidFill>
          <a:ln w="76200">
            <a:solidFill>
              <a:schemeClr val="accent1">
                <a:lumMod val="50000"/>
              </a:schemeClr>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6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6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6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600">
                <a:solidFill>
                  <a:schemeClr val="tx1"/>
                </a:solidFill>
                <a:latin typeface="+mn-lt"/>
              </a:defRPr>
            </a:lvl9pPr>
          </a:lstStyle>
          <a:p>
            <a:pPr marL="0" indent="0">
              <a:buNone/>
            </a:pPr>
            <a:r>
              <a:rPr lang="en-US" sz="1600" b="1" dirty="0"/>
              <a:t>Partners:</a:t>
            </a:r>
            <a:r>
              <a:rPr lang="en-US" sz="1600" dirty="0"/>
              <a:t> </a:t>
            </a:r>
            <a:r>
              <a:rPr lang="en-US" sz="1400" dirty="0"/>
              <a:t>CT Department of Emergency &amp; Homeland Security; CT Department of Energy &amp; Environment Protection; Town of Haddam, Town of Kent, FEMA R1;  NOAA NWS; USGS</a:t>
            </a:r>
            <a:endParaRPr lang="en-US" sz="800" dirty="0"/>
          </a:p>
          <a:p>
            <a:pPr marL="0" indent="0">
              <a:buNone/>
            </a:pPr>
            <a:r>
              <a:rPr lang="en-US" sz="1600" b="1" dirty="0"/>
              <a:t>Project Description: </a:t>
            </a:r>
            <a:r>
              <a:rPr lang="en-US" sz="1400" dirty="0"/>
              <a:t>Ice jams and ice jam related flooding cause damages including loss of life and property, structural damage, bed and bank erosion and scour, riprap failure, increased flood fighting and assistance costs, and environmental damage. Ice jam issues and possible mitigation techniques were evaluated in four communities across the state. </a:t>
            </a:r>
          </a:p>
          <a:p>
            <a:pPr marL="0" indent="0">
              <a:buNone/>
            </a:pPr>
            <a:r>
              <a:rPr lang="en-US" sz="1600" b="1" dirty="0"/>
              <a:t>Objectives:</a:t>
            </a:r>
            <a:r>
              <a:rPr lang="en-US" sz="1600" dirty="0"/>
              <a:t>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Through partnership with USACE Cold Regions Research and Engineering Laboratory, and The National Weather Service,  state and local officials have increased their understanding of ice jam science and the causative mechanisms leading to such occurrences.</a:t>
            </a:r>
          </a:p>
          <a:p>
            <a:pPr marL="0" lvl="1" indent="0">
              <a:buNone/>
              <a:tabLst>
                <a:tab pos="574675" algn="l"/>
              </a:tabLst>
            </a:pPr>
            <a:r>
              <a:rPr lang="en-US" sz="1600" b="1" dirty="0"/>
              <a:t>Total project cost: </a:t>
            </a:r>
            <a:r>
              <a:rPr lang="en-US" sz="1400" dirty="0"/>
              <a:t>$100K; $70K USACE/$30K Partners</a:t>
            </a:r>
          </a:p>
          <a:p>
            <a:pPr marL="0" indent="0">
              <a:buNone/>
            </a:pPr>
            <a:r>
              <a:rPr lang="en-US" sz="1600" b="1" dirty="0">
                <a:solidFill>
                  <a:srgbClr val="000000"/>
                </a:solidFill>
                <a:ea typeface="ＭＳ Ｐゴシック" pitchFamily="34" charset="-128"/>
              </a:rPr>
              <a:t>Outcomes: </a:t>
            </a:r>
            <a:r>
              <a:rPr lang="en-US" sz="1400" dirty="0"/>
              <a:t>Town officials along with NWS are now observing and monitoring ice development in the rivers. </a:t>
            </a:r>
          </a:p>
          <a:p>
            <a:pPr marL="0" indent="0">
              <a:buNone/>
            </a:pPr>
            <a:r>
              <a:rPr lang="en-US" sz="1600" b="1" dirty="0">
                <a:solidFill>
                  <a:srgbClr val="000000"/>
                </a:solidFill>
                <a:ea typeface="ＭＳ Ｐゴシック" pitchFamily="34" charset="-128"/>
              </a:rPr>
              <a:t>Benefits to Partner/Community: </a:t>
            </a:r>
            <a:r>
              <a:rPr lang="en-US" sz="1400" dirty="0"/>
              <a:t>The engagement of local, state and federal agencies with the communities with respect to mitigation strategies including early warning systems and awareness demonstrates responsiveness to local concerns which will continue into the future. </a:t>
            </a:r>
          </a:p>
          <a:p>
            <a:pPr marL="0" indent="0">
              <a:spcBef>
                <a:spcPts val="0"/>
              </a:spcBef>
              <a:spcAft>
                <a:spcPts val="0"/>
              </a:spcAft>
              <a:buNone/>
            </a:pPr>
            <a:r>
              <a:rPr lang="en-US" sz="1600" b="1" dirty="0">
                <a:solidFill>
                  <a:srgbClr val="000000"/>
                </a:solidFill>
                <a:ea typeface="ＭＳ Ｐゴシック" pitchFamily="34" charset="-128"/>
              </a:rPr>
              <a:t>POC: </a:t>
            </a:r>
            <a:r>
              <a:rPr lang="en-US" sz="1400" b="1" dirty="0">
                <a:solidFill>
                  <a:srgbClr val="000000"/>
                </a:solidFill>
                <a:ea typeface="ＭＳ Ｐゴシック" pitchFamily="34" charset="-128"/>
              </a:rPr>
              <a:t>S</a:t>
            </a:r>
            <a:r>
              <a:rPr lang="en-US" sz="1400" dirty="0">
                <a:solidFill>
                  <a:srgbClr val="000000"/>
                </a:solidFill>
                <a:ea typeface="ＭＳ Ｐゴシック" pitchFamily="34" charset="-128"/>
              </a:rPr>
              <a:t>heila Warren, New England District.</a:t>
            </a:r>
          </a:p>
          <a:p>
            <a:pPr marL="0" lvl="1" indent="0">
              <a:buNone/>
              <a:tabLst>
                <a:tab pos="574675" algn="l"/>
              </a:tabLst>
            </a:pPr>
            <a:endParaRPr lang="en-US" sz="1400" dirty="0"/>
          </a:p>
          <a:p>
            <a:pPr marL="0" lvl="1" indent="0">
              <a:buNone/>
              <a:tabLst>
                <a:tab pos="574675" algn="l"/>
              </a:tabLst>
            </a:pPr>
            <a:endParaRPr lang="en-US" sz="1400" dirty="0"/>
          </a:p>
        </p:txBody>
      </p:sp>
      <p:cxnSp>
        <p:nvCxnSpPr>
          <p:cNvPr id="12" name="Straight Connector 11">
            <a:extLst>
              <a:ext uri="{FF2B5EF4-FFF2-40B4-BE49-F238E27FC236}">
                <a16:creationId xmlns:a16="http://schemas.microsoft.com/office/drawing/2014/main" id="{36225378-21FC-4A0B-87E7-3C7AE9EF404E}"/>
              </a:ext>
            </a:extLst>
          </p:cNvPr>
          <p:cNvCxnSpPr/>
          <p:nvPr/>
        </p:nvCxnSpPr>
        <p:spPr>
          <a:xfrm>
            <a:off x="604157" y="980073"/>
            <a:ext cx="11430000" cy="0"/>
          </a:xfrm>
          <a:prstGeom prst="line">
            <a:avLst/>
          </a:prstGeom>
          <a:ln w="28575">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descr="A bridge over a river&#10;&#10;Description automatically generated with medium confidence">
            <a:extLst>
              <a:ext uri="{FF2B5EF4-FFF2-40B4-BE49-F238E27FC236}">
                <a16:creationId xmlns:a16="http://schemas.microsoft.com/office/drawing/2014/main" id="{E36930F8-E095-04E0-0F02-2B969B14A7B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2501" y="1473652"/>
            <a:ext cx="3898962" cy="2194560"/>
          </a:xfrm>
          <a:prstGeom prst="rect">
            <a:avLst/>
          </a:prstGeom>
        </p:spPr>
      </p:pic>
      <p:pic>
        <p:nvPicPr>
          <p:cNvPr id="8" name="Picture 7">
            <a:extLst>
              <a:ext uri="{FF2B5EF4-FFF2-40B4-BE49-F238E27FC236}">
                <a16:creationId xmlns:a16="http://schemas.microsoft.com/office/drawing/2014/main" id="{E9E78A2F-292B-1500-84AF-DFD5FA86900E}"/>
              </a:ext>
            </a:extLst>
          </p:cNvPr>
          <p:cNvPicPr>
            <a:picLocks noChangeAspect="1"/>
          </p:cNvPicPr>
          <p:nvPr/>
        </p:nvPicPr>
        <p:blipFill>
          <a:blip r:embed="rId4"/>
          <a:stretch>
            <a:fillRect/>
          </a:stretch>
        </p:blipFill>
        <p:spPr>
          <a:xfrm>
            <a:off x="762501" y="3855637"/>
            <a:ext cx="3876539" cy="2560320"/>
          </a:xfrm>
          <a:prstGeom prst="rect">
            <a:avLst/>
          </a:prstGeom>
        </p:spPr>
      </p:pic>
    </p:spTree>
    <p:extLst>
      <p:ext uri="{BB962C8B-B14F-4D97-AF65-F5344CB8AC3E}">
        <p14:creationId xmlns:p14="http://schemas.microsoft.com/office/powerpoint/2010/main" val="2878008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501" y="128305"/>
            <a:ext cx="11153273" cy="806451"/>
          </a:xfrm>
        </p:spPr>
        <p:txBody>
          <a:bodyPr>
            <a:noAutofit/>
          </a:bodyPr>
          <a:lstStyle/>
          <a:p>
            <a:r>
              <a:rPr lang="en-US" sz="2800" b="1" dirty="0"/>
              <a:t>FPMS Interagency Nonstructural</a:t>
            </a:r>
            <a:br>
              <a:rPr lang="en-US" sz="2800" b="1" dirty="0"/>
            </a:br>
            <a:r>
              <a:rPr lang="en-US" sz="2800" b="1" dirty="0"/>
              <a:t>Connecticut Silver Jackets Flood Toolkit</a:t>
            </a:r>
          </a:p>
        </p:txBody>
      </p:sp>
      <p:sp>
        <p:nvSpPr>
          <p:cNvPr id="3" name="Content Placeholder 2"/>
          <p:cNvSpPr>
            <a:spLocks noGrp="1"/>
          </p:cNvSpPr>
          <p:nvPr>
            <p:ph sz="quarter" idx="10"/>
          </p:nvPr>
        </p:nvSpPr>
        <p:spPr>
          <a:prstGeom prst="rect">
            <a:avLst/>
          </a:prstGeom>
        </p:spPr>
        <p:txBody>
          <a:bodyPr/>
          <a:lstStyle/>
          <a:p>
            <a:r>
              <a:rPr lang="en-US" dirty="0"/>
              <a:t> </a:t>
            </a:r>
          </a:p>
        </p:txBody>
      </p:sp>
      <p:sp>
        <p:nvSpPr>
          <p:cNvPr id="5" name="Rectangle 4"/>
          <p:cNvSpPr/>
          <p:nvPr/>
        </p:nvSpPr>
        <p:spPr>
          <a:xfrm>
            <a:off x="6209012" y="1125417"/>
            <a:ext cx="4241995" cy="5266147"/>
          </a:xfrm>
          <a:prstGeom prst="rect">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Content Placeholder 1"/>
          <p:cNvSpPr>
            <a:spLocks noGrp="1"/>
          </p:cNvSpPr>
          <p:nvPr/>
        </p:nvSpPr>
        <p:spPr bwMode="auto">
          <a:xfrm>
            <a:off x="4860758" y="1094827"/>
            <a:ext cx="6928471" cy="5521621"/>
          </a:xfrm>
          <a:prstGeom prst="rect">
            <a:avLst/>
          </a:prstGeom>
          <a:solidFill>
            <a:schemeClr val="bg1">
              <a:lumMod val="40000"/>
              <a:lumOff val="60000"/>
            </a:schemeClr>
          </a:solidFill>
          <a:ln w="76200">
            <a:solidFill>
              <a:schemeClr val="accent1">
                <a:lumMod val="50000"/>
              </a:schemeClr>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har char="•"/>
              <a:defRPr sz="18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16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16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16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16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16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1600">
                <a:solidFill>
                  <a:schemeClr val="tx1"/>
                </a:solidFill>
                <a:latin typeface="+mn-lt"/>
              </a:defRPr>
            </a:lvl9pPr>
          </a:lstStyle>
          <a:p>
            <a:pPr marL="0" indent="0">
              <a:buNone/>
            </a:pPr>
            <a:r>
              <a:rPr lang="en-US" sz="1600" b="1" dirty="0"/>
              <a:t>Partners:</a:t>
            </a:r>
            <a:r>
              <a:rPr lang="en-US" sz="1600" dirty="0"/>
              <a:t> </a:t>
            </a:r>
            <a:r>
              <a:rPr lang="en-US" sz="1400" dirty="0"/>
              <a:t>CT Department of Emergency &amp; Homeland Security; CT Department of Energy &amp; Environment Protection; FEMA R1;  NOAA NWS; USGS.</a:t>
            </a:r>
            <a:endParaRPr lang="en-US" sz="800" dirty="0"/>
          </a:p>
          <a:p>
            <a:pPr marL="0" indent="0">
              <a:buNone/>
            </a:pPr>
            <a:r>
              <a:rPr lang="en-US" sz="1600" b="1" dirty="0"/>
              <a:t>Project Description: </a:t>
            </a:r>
            <a:r>
              <a:rPr lang="en-US" sz="1400" dirty="0"/>
              <a:t>Produce a focused guide (toolkit) for municipalities/tribal nations to use before, during, and after a flood. CT Silver Jackets team, comprised of many of the state and federal agencies that towns coordinate following a flood event, compiled a statewide flood response toolkit to be provided to each town to help address flood response and recovery issues. </a:t>
            </a:r>
            <a:endParaRPr lang="en-US" sz="1400" b="1" dirty="0"/>
          </a:p>
          <a:p>
            <a:pPr marL="0" indent="0">
              <a:buNone/>
            </a:pPr>
            <a:r>
              <a:rPr lang="en-US" sz="1600" b="1" dirty="0"/>
              <a:t>Objectives:</a:t>
            </a:r>
            <a:r>
              <a:rPr lang="en-US" sz="1600" dirty="0"/>
              <a:t>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The toolkit will provide information for town officials and staff regarding where to obtain flood risk data and information, how to manage a flood during the event, and resources available to recover from a flood.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Local officials using the toolkit will have expert guidance and potential sources of assistance from state and federal programs that can help them work towards a more flood-resilient future through better community preparedness and mitigation efforts.</a:t>
            </a:r>
          </a:p>
          <a:p>
            <a:pPr marL="0" marR="0">
              <a:spcBef>
                <a:spcPts val="0"/>
              </a:spcBef>
              <a:spcAft>
                <a:spcPts val="0"/>
              </a:spcAft>
            </a:pPr>
            <a:r>
              <a:rPr lang="en-US" sz="1400" dirty="0">
                <a:latin typeface="Calibri" panose="020F0502020204030204" pitchFamily="34" charset="0"/>
                <a:ea typeface="Calibri" panose="020F0502020204030204" pitchFamily="34" charset="0"/>
              </a:rPr>
              <a:t>The toolkit is a “live dashboard” available online for all to use.</a:t>
            </a:r>
            <a:endParaRPr lang="en-US" sz="1400" dirty="0">
              <a:effectLst/>
              <a:latin typeface="Calibri" panose="020F0502020204030204" pitchFamily="34" charset="0"/>
              <a:ea typeface="Calibri" panose="020F0502020204030204" pitchFamily="34" charset="0"/>
            </a:endParaRPr>
          </a:p>
          <a:p>
            <a:pPr marL="0" lvl="1" indent="0">
              <a:buNone/>
              <a:tabLst>
                <a:tab pos="574675" algn="l"/>
              </a:tabLst>
            </a:pPr>
            <a:r>
              <a:rPr lang="en-US" sz="1600" b="1" dirty="0"/>
              <a:t>Total project cost: </a:t>
            </a:r>
            <a:r>
              <a:rPr lang="en-US" sz="1400" dirty="0"/>
              <a:t>$60K; $30K USACE/$30K Partners</a:t>
            </a:r>
          </a:p>
          <a:p>
            <a:pPr marL="0" indent="0">
              <a:buNone/>
            </a:pPr>
            <a:r>
              <a:rPr lang="en-US" sz="1600" b="1" dirty="0">
                <a:solidFill>
                  <a:srgbClr val="000000"/>
                </a:solidFill>
                <a:ea typeface="ＭＳ Ｐゴシック" pitchFamily="34" charset="-128"/>
              </a:rPr>
              <a:t>Outcomes: </a:t>
            </a:r>
            <a:r>
              <a:rPr lang="en-US" sz="1400" dirty="0"/>
              <a:t>The Toolkit increases awareness of CT natural hazards and state planning efforts by encouraging State agencies, regional entities, local communities, and the general public to be proactive in taking actions to reduce long-term risk to life and property.</a:t>
            </a:r>
          </a:p>
          <a:p>
            <a:pPr marL="0" indent="0">
              <a:spcBef>
                <a:spcPts val="0"/>
              </a:spcBef>
              <a:spcAft>
                <a:spcPts val="0"/>
              </a:spcAft>
              <a:buNone/>
            </a:pPr>
            <a:r>
              <a:rPr lang="en-US" sz="1600" b="1" dirty="0">
                <a:solidFill>
                  <a:srgbClr val="000000"/>
                </a:solidFill>
                <a:ea typeface="ＭＳ Ｐゴシック" pitchFamily="34" charset="-128"/>
              </a:rPr>
              <a:t>Benefits to Partner/Community: </a:t>
            </a:r>
            <a:r>
              <a:rPr lang="en-US" sz="1400" dirty="0"/>
              <a:t>This comprehensive resource guide benefits local Emergency Management Directors (EMD), Chief Elected Officials (CEO), and  citizens of CT aiding in planning for, responding to, and recovery from flooding events. </a:t>
            </a:r>
          </a:p>
          <a:p>
            <a:pPr marL="0" lvl="1" indent="0">
              <a:buNone/>
              <a:tabLst>
                <a:tab pos="574675" algn="l"/>
              </a:tabLst>
            </a:pPr>
            <a:endParaRPr lang="en-US" sz="1400" dirty="0"/>
          </a:p>
          <a:p>
            <a:pPr marL="0" lvl="1" indent="0">
              <a:buNone/>
              <a:tabLst>
                <a:tab pos="574675" algn="l"/>
              </a:tabLst>
            </a:pPr>
            <a:endParaRPr lang="en-US" sz="1400" dirty="0"/>
          </a:p>
        </p:txBody>
      </p:sp>
      <p:cxnSp>
        <p:nvCxnSpPr>
          <p:cNvPr id="12" name="Straight Connector 11">
            <a:extLst>
              <a:ext uri="{FF2B5EF4-FFF2-40B4-BE49-F238E27FC236}">
                <a16:creationId xmlns:a16="http://schemas.microsoft.com/office/drawing/2014/main" id="{36225378-21FC-4A0B-87E7-3C7AE9EF404E}"/>
              </a:ext>
            </a:extLst>
          </p:cNvPr>
          <p:cNvCxnSpPr/>
          <p:nvPr/>
        </p:nvCxnSpPr>
        <p:spPr>
          <a:xfrm>
            <a:off x="604157" y="980073"/>
            <a:ext cx="11430000" cy="0"/>
          </a:xfrm>
          <a:prstGeom prst="line">
            <a:avLst/>
          </a:prstGeom>
          <a:ln w="28575">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5FFDD71-153B-465E-8B09-A6813C6988C2}"/>
              </a:ext>
            </a:extLst>
          </p:cNvPr>
          <p:cNvPicPr>
            <a:picLocks noChangeAspect="1"/>
          </p:cNvPicPr>
          <p:nvPr/>
        </p:nvPicPr>
        <p:blipFill>
          <a:blip r:embed="rId3"/>
          <a:stretch>
            <a:fillRect/>
          </a:stretch>
        </p:blipFill>
        <p:spPr>
          <a:xfrm>
            <a:off x="296313" y="1827128"/>
            <a:ext cx="2020870" cy="1828800"/>
          </a:xfrm>
          <a:prstGeom prst="rect">
            <a:avLst/>
          </a:prstGeom>
        </p:spPr>
      </p:pic>
      <p:pic>
        <p:nvPicPr>
          <p:cNvPr id="8" name="Picture 7">
            <a:extLst>
              <a:ext uri="{FF2B5EF4-FFF2-40B4-BE49-F238E27FC236}">
                <a16:creationId xmlns:a16="http://schemas.microsoft.com/office/drawing/2014/main" id="{6010BEA2-3BDF-4307-ABFD-F512900C0BBC}"/>
              </a:ext>
            </a:extLst>
          </p:cNvPr>
          <p:cNvPicPr>
            <a:picLocks noChangeAspect="1"/>
          </p:cNvPicPr>
          <p:nvPr/>
        </p:nvPicPr>
        <p:blipFill>
          <a:blip r:embed="rId4"/>
          <a:stretch>
            <a:fillRect/>
          </a:stretch>
        </p:blipFill>
        <p:spPr>
          <a:xfrm>
            <a:off x="2479133" y="1794094"/>
            <a:ext cx="2086805" cy="1828800"/>
          </a:xfrm>
          <a:prstGeom prst="rect">
            <a:avLst/>
          </a:prstGeom>
        </p:spPr>
      </p:pic>
      <p:pic>
        <p:nvPicPr>
          <p:cNvPr id="7" name="Picture 6" descr="A picture containing timeline&#10;&#10;Description automatically generated">
            <a:extLst>
              <a:ext uri="{FF2B5EF4-FFF2-40B4-BE49-F238E27FC236}">
                <a16:creationId xmlns:a16="http://schemas.microsoft.com/office/drawing/2014/main" id="{C7069162-DF11-75B8-422B-70D95E9C075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99953" y="3855637"/>
            <a:ext cx="2958359" cy="2286000"/>
          </a:xfrm>
          <a:prstGeom prst="rect">
            <a:avLst/>
          </a:prstGeom>
        </p:spPr>
      </p:pic>
    </p:spTree>
    <p:extLst>
      <p:ext uri="{BB962C8B-B14F-4D97-AF65-F5344CB8AC3E}">
        <p14:creationId xmlns:p14="http://schemas.microsoft.com/office/powerpoint/2010/main" val="1737844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hevron 22"/>
          <p:cNvSpPr/>
          <p:nvPr/>
        </p:nvSpPr>
        <p:spPr>
          <a:xfrm>
            <a:off x="7041217" y="1439590"/>
            <a:ext cx="3438944" cy="1913210"/>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Chevron 24"/>
          <p:cNvSpPr/>
          <p:nvPr/>
        </p:nvSpPr>
        <p:spPr>
          <a:xfrm>
            <a:off x="4389372" y="1429252"/>
            <a:ext cx="3443561" cy="1913210"/>
          </a:xfrm>
          <a:prstGeom prst="chevron">
            <a:avLst/>
          </a:pr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Chevron 25"/>
          <p:cNvSpPr/>
          <p:nvPr/>
        </p:nvSpPr>
        <p:spPr>
          <a:xfrm>
            <a:off x="1738040" y="1420417"/>
            <a:ext cx="3443561" cy="1913210"/>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TextBox 19"/>
          <p:cNvSpPr txBox="1"/>
          <p:nvPr/>
        </p:nvSpPr>
        <p:spPr>
          <a:xfrm>
            <a:off x="5295900" y="1677971"/>
            <a:ext cx="1790700" cy="1046440"/>
          </a:xfrm>
          <a:prstGeom prst="rect">
            <a:avLst/>
          </a:prstGeom>
          <a:noFill/>
        </p:spPr>
        <p:txBody>
          <a:bodyPr wrap="square" rtlCol="0">
            <a:spAutoFit/>
          </a:bodyPr>
          <a:lstStyle/>
          <a:p>
            <a:r>
              <a:rPr lang="en-US" sz="2100" dirty="0"/>
              <a:t>Prompt flood risk action</a:t>
            </a:r>
            <a:r>
              <a:rPr lang="en-US" sz="2000" dirty="0"/>
              <a:t>.</a:t>
            </a:r>
          </a:p>
          <a:p>
            <a:endParaRPr lang="en-US" sz="2000" dirty="0"/>
          </a:p>
        </p:txBody>
      </p:sp>
      <p:sp>
        <p:nvSpPr>
          <p:cNvPr id="5" name="TextBox 4"/>
          <p:cNvSpPr txBox="1"/>
          <p:nvPr/>
        </p:nvSpPr>
        <p:spPr>
          <a:xfrm>
            <a:off x="2590801" y="1655109"/>
            <a:ext cx="2053387" cy="1046440"/>
          </a:xfrm>
          <a:prstGeom prst="rect">
            <a:avLst/>
          </a:prstGeom>
          <a:noFill/>
        </p:spPr>
        <p:txBody>
          <a:bodyPr wrap="square" rtlCol="0">
            <a:spAutoFit/>
          </a:bodyPr>
          <a:lstStyle/>
          <a:p>
            <a:r>
              <a:rPr lang="en-US" sz="2100" dirty="0"/>
              <a:t>Raise flood                                                       risk awareness.</a:t>
            </a:r>
          </a:p>
          <a:p>
            <a:endParaRPr lang="en-US" sz="2000" dirty="0"/>
          </a:p>
        </p:txBody>
      </p:sp>
      <p:sp>
        <p:nvSpPr>
          <p:cNvPr id="24" name="TextBox 23"/>
          <p:cNvSpPr txBox="1"/>
          <p:nvPr/>
        </p:nvSpPr>
        <p:spPr>
          <a:xfrm>
            <a:off x="8049626" y="1516389"/>
            <a:ext cx="2313574" cy="1061829"/>
          </a:xfrm>
          <a:prstGeom prst="rect">
            <a:avLst/>
          </a:prstGeom>
          <a:noFill/>
        </p:spPr>
        <p:txBody>
          <a:bodyPr wrap="square" rtlCol="0">
            <a:spAutoFit/>
          </a:bodyPr>
          <a:lstStyle/>
          <a:p>
            <a:pPr>
              <a:spcAft>
                <a:spcPts val="1200"/>
              </a:spcAft>
            </a:pPr>
            <a:r>
              <a:rPr lang="en-US" sz="2100" dirty="0"/>
              <a:t>Reduce or manage flood risk.</a:t>
            </a:r>
          </a:p>
        </p:txBody>
      </p:sp>
      <p:sp>
        <p:nvSpPr>
          <p:cNvPr id="10" name="TextBox 9"/>
          <p:cNvSpPr txBox="1"/>
          <p:nvPr/>
        </p:nvSpPr>
        <p:spPr>
          <a:xfrm>
            <a:off x="1905000" y="165385"/>
            <a:ext cx="8839200" cy="1261884"/>
          </a:xfrm>
          <a:prstGeom prst="rect">
            <a:avLst/>
          </a:prstGeom>
          <a:noFill/>
        </p:spPr>
        <p:txBody>
          <a:bodyPr wrap="square" rtlCol="0">
            <a:spAutoFit/>
          </a:bodyPr>
          <a:lstStyle/>
          <a:p>
            <a:r>
              <a:rPr lang="en-US" sz="3000" b="1" dirty="0"/>
              <a:t>Flood Objective Outcomes</a:t>
            </a:r>
            <a:r>
              <a:rPr lang="en-US" sz="3000" dirty="0"/>
              <a:t>: </a:t>
            </a:r>
          </a:p>
          <a:p>
            <a:r>
              <a:rPr lang="en-US" sz="2800" dirty="0"/>
              <a:t>Progression from Awareness to Action</a:t>
            </a:r>
          </a:p>
          <a:p>
            <a:endParaRPr lang="en-US" dirty="0"/>
          </a:p>
        </p:txBody>
      </p:sp>
      <p:sp>
        <p:nvSpPr>
          <p:cNvPr id="18" name="TextBox 17"/>
          <p:cNvSpPr txBox="1"/>
          <p:nvPr/>
        </p:nvSpPr>
        <p:spPr>
          <a:xfrm>
            <a:off x="892885" y="3568319"/>
            <a:ext cx="9378875" cy="1200329"/>
          </a:xfrm>
          <a:prstGeom prst="rect">
            <a:avLst/>
          </a:prstGeom>
          <a:noFill/>
        </p:spPr>
        <p:txBody>
          <a:bodyPr wrap="square" rtlCol="0">
            <a:spAutoFit/>
          </a:bodyPr>
          <a:lstStyle/>
          <a:p>
            <a:r>
              <a:rPr lang="en-US" sz="2400" i="1" dirty="0">
                <a:solidFill>
                  <a:srgbClr val="00B0F0"/>
                </a:solidFill>
              </a:rPr>
              <a:t>Progression from Awareness…</a:t>
            </a:r>
          </a:p>
          <a:p>
            <a:r>
              <a:rPr lang="en-US" sz="2400" i="1" dirty="0">
                <a:solidFill>
                  <a:srgbClr val="00B0F0"/>
                </a:solidFill>
              </a:rPr>
              <a:t>                                                   To Action…</a:t>
            </a:r>
          </a:p>
          <a:p>
            <a:r>
              <a:rPr lang="en-US" sz="2400" i="1" dirty="0">
                <a:solidFill>
                  <a:srgbClr val="00B0F0"/>
                </a:solidFill>
              </a:rPr>
              <a:t>                                                                                To Impact</a:t>
            </a:r>
          </a:p>
        </p:txBody>
      </p:sp>
    </p:spTree>
    <p:extLst>
      <p:ext uri="{BB962C8B-B14F-4D97-AF65-F5344CB8AC3E}">
        <p14:creationId xmlns:p14="http://schemas.microsoft.com/office/powerpoint/2010/main" val="464693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2890" y="224565"/>
            <a:ext cx="8778240" cy="705949"/>
          </a:xfrm>
        </p:spPr>
        <p:txBody>
          <a:bodyPr/>
          <a:lstStyle/>
          <a:p>
            <a:pPr algn="ctr"/>
            <a:r>
              <a:rPr lang="en-US" dirty="0"/>
              <a:t>Mitigation: THREE STRATEGIES:</a:t>
            </a:r>
          </a:p>
        </p:txBody>
      </p:sp>
      <p:graphicFrame>
        <p:nvGraphicFramePr>
          <p:cNvPr id="7" name="Table 7">
            <a:extLst>
              <a:ext uri="{FF2B5EF4-FFF2-40B4-BE49-F238E27FC236}">
                <a16:creationId xmlns:a16="http://schemas.microsoft.com/office/drawing/2014/main" id="{8F5C7DD6-5905-4C17-A4E0-CBE0111F7674}"/>
              </a:ext>
            </a:extLst>
          </p:cNvPr>
          <p:cNvGraphicFramePr>
            <a:graphicFrameLocks noGrp="1"/>
          </p:cNvGraphicFramePr>
          <p:nvPr/>
        </p:nvGraphicFramePr>
        <p:xfrm>
          <a:off x="554804" y="1568080"/>
          <a:ext cx="11229654" cy="4829197"/>
        </p:xfrm>
        <a:graphic>
          <a:graphicData uri="http://schemas.openxmlformats.org/drawingml/2006/table">
            <a:tbl>
              <a:tblPr firstRow="1" bandRow="1">
                <a:tableStyleId>{5C22544A-7EE6-4342-B048-85BDC9FD1C3A}</a:tableStyleId>
              </a:tblPr>
              <a:tblGrid>
                <a:gridCol w="3743218">
                  <a:extLst>
                    <a:ext uri="{9D8B030D-6E8A-4147-A177-3AD203B41FA5}">
                      <a16:colId xmlns:a16="http://schemas.microsoft.com/office/drawing/2014/main" val="2099199131"/>
                    </a:ext>
                  </a:extLst>
                </a:gridCol>
                <a:gridCol w="3743218">
                  <a:extLst>
                    <a:ext uri="{9D8B030D-6E8A-4147-A177-3AD203B41FA5}">
                      <a16:colId xmlns:a16="http://schemas.microsoft.com/office/drawing/2014/main" val="2673721696"/>
                    </a:ext>
                  </a:extLst>
                </a:gridCol>
                <a:gridCol w="3743218">
                  <a:extLst>
                    <a:ext uri="{9D8B030D-6E8A-4147-A177-3AD203B41FA5}">
                      <a16:colId xmlns:a16="http://schemas.microsoft.com/office/drawing/2014/main" val="905688796"/>
                    </a:ext>
                  </a:extLst>
                </a:gridCol>
              </a:tblGrid>
              <a:tr h="661412">
                <a:tc>
                  <a:txBody>
                    <a:bodyPr/>
                    <a:lstStyle/>
                    <a:p>
                      <a:pPr algn="ctr"/>
                      <a:r>
                        <a:rPr lang="en-US" sz="3600" baseline="0" dirty="0">
                          <a:latin typeface="+mj-lt"/>
                        </a:rPr>
                        <a:t>1:  Structural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600" baseline="0" dirty="0">
                          <a:latin typeface="+mj-lt"/>
                        </a:rPr>
                        <a:t>2:  Nonstructural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600" baseline="0" dirty="0">
                          <a:latin typeface="+mj-lt"/>
                        </a:rPr>
                        <a:t>3:  Nonphysical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0520561"/>
                  </a:ext>
                </a:extLst>
              </a:tr>
              <a:tr h="918853">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2000" baseline="0" dirty="0">
                          <a:latin typeface="+mj-lt"/>
                        </a:rPr>
                        <a:t>Modify </a:t>
                      </a:r>
                      <a:r>
                        <a:rPr lang="en-US" sz="2000" b="1" baseline="0" dirty="0">
                          <a:latin typeface="+mj-lt"/>
                        </a:rPr>
                        <a:t>floods</a:t>
                      </a:r>
                    </a:p>
                    <a:p>
                      <a:pPr algn="ctr"/>
                      <a:endParaRPr lang="en-US" sz="2000" baseline="0" dirty="0">
                        <a:latin typeface="+mj-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2000" baseline="0" dirty="0">
                          <a:latin typeface="+mj-lt"/>
                        </a:rPr>
                        <a:t>Modify </a:t>
                      </a:r>
                      <a:r>
                        <a:rPr lang="en-US" sz="2000" b="1" baseline="0" dirty="0">
                          <a:latin typeface="+mj-lt"/>
                        </a:rPr>
                        <a:t>susceptibility</a:t>
                      </a:r>
                      <a:r>
                        <a:rPr lang="en-US" sz="2000" baseline="0" dirty="0">
                          <a:latin typeface="+mj-lt"/>
                        </a:rPr>
                        <a:t> to flood damage</a:t>
                      </a:r>
                    </a:p>
                    <a:p>
                      <a:pPr algn="ctr"/>
                      <a:endParaRPr lang="en-US" sz="2000" baseline="0" dirty="0">
                        <a:latin typeface="+mj-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2000" baseline="0" dirty="0">
                          <a:latin typeface="+mj-lt"/>
                        </a:rPr>
                        <a:t>Modify the adverse </a:t>
                      </a:r>
                      <a:r>
                        <a:rPr lang="en-US" sz="2000" b="1" baseline="0" dirty="0">
                          <a:latin typeface="+mj-lt"/>
                        </a:rPr>
                        <a:t>impacts</a:t>
                      </a:r>
                      <a:r>
                        <a:rPr lang="en-US" sz="2000" baseline="0" dirty="0">
                          <a:latin typeface="+mj-lt"/>
                        </a:rPr>
                        <a:t> on individuals and communities</a:t>
                      </a:r>
                    </a:p>
                    <a:p>
                      <a:pPr algn="ctr"/>
                      <a:endParaRPr lang="en-US" sz="2000" baseline="0" dirty="0">
                        <a:latin typeface="+mj-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2209650"/>
                  </a:ext>
                </a:extLst>
              </a:tr>
              <a:tr h="2634637">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45506728"/>
                  </a:ext>
                </a:extLst>
              </a:tr>
            </a:tbl>
          </a:graphicData>
        </a:graphic>
      </p:graphicFrame>
      <p:pic>
        <p:nvPicPr>
          <p:cNvPr id="20" name="Picture 19" descr="A drawing of a cartoon character&#10;&#10;Description automatically generated">
            <a:extLst>
              <a:ext uri="{FF2B5EF4-FFF2-40B4-BE49-F238E27FC236}">
                <a16:creationId xmlns:a16="http://schemas.microsoft.com/office/drawing/2014/main" id="{01685636-A6CB-48AC-83D9-9255E94B6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199" y="3649149"/>
            <a:ext cx="2639602" cy="2762374"/>
          </a:xfrm>
          <a:prstGeom prst="rect">
            <a:avLst/>
          </a:prstGeom>
        </p:spPr>
      </p:pic>
      <p:pic>
        <p:nvPicPr>
          <p:cNvPr id="24" name="Picture 23">
            <a:extLst>
              <a:ext uri="{FF2B5EF4-FFF2-40B4-BE49-F238E27FC236}">
                <a16:creationId xmlns:a16="http://schemas.microsoft.com/office/drawing/2014/main" id="{AF14399C-CFE1-4398-9979-66FFE6F12C5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21471" y="3603019"/>
            <a:ext cx="2715517" cy="2221787"/>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B5942CF8-8E7D-4C4A-B057-AFB1CA737E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4122" y="3603019"/>
            <a:ext cx="2514600" cy="2695575"/>
          </a:xfrm>
          <a:prstGeom prst="rect">
            <a:avLst/>
          </a:prstGeom>
        </p:spPr>
      </p:pic>
    </p:spTree>
    <p:extLst>
      <p:ext uri="{BB962C8B-B14F-4D97-AF65-F5344CB8AC3E}">
        <p14:creationId xmlns:p14="http://schemas.microsoft.com/office/powerpoint/2010/main" val="506606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3537" y="1684988"/>
            <a:ext cx="4076700" cy="4031873"/>
          </a:xfrm>
          <a:prstGeom prst="rect">
            <a:avLst/>
          </a:prstGeom>
        </p:spPr>
        <p:txBody>
          <a:bodyPr wrap="square">
            <a:spAutoFit/>
          </a:bodyPr>
          <a:lstStyle/>
          <a:p>
            <a:pPr>
              <a:spcBef>
                <a:spcPct val="50000"/>
              </a:spcBef>
              <a:defRPr/>
            </a:pPr>
            <a:r>
              <a:rPr lang="en-US" sz="2400" dirty="0">
                <a:cs typeface="Times New Roman" pitchFamily="18" charset="0"/>
              </a:rPr>
              <a:t>Physical Measures:</a:t>
            </a:r>
          </a:p>
          <a:p>
            <a:pPr marL="274320" indent="274320">
              <a:defRPr/>
            </a:pPr>
            <a:endParaRPr lang="en-US" sz="2000" dirty="0">
              <a:ea typeface="Calibri" pitchFamily="34" charset="0"/>
              <a:cs typeface="Times New Roman" pitchFamily="18" charset="0"/>
            </a:endParaRPr>
          </a:p>
          <a:p>
            <a:pPr marL="457200" indent="-342900" defTabSz="933450">
              <a:spcBef>
                <a:spcPts val="600"/>
              </a:spcBef>
              <a:spcAft>
                <a:spcPts val="600"/>
              </a:spcAft>
              <a:buSzPct val="125000"/>
              <a:buFont typeface="Arial" panose="020B0604020202020204" pitchFamily="34" charset="0"/>
              <a:buChar char="•"/>
              <a:defRPr/>
            </a:pPr>
            <a:r>
              <a:rPr lang="en-US" sz="2200" dirty="0">
                <a:ea typeface="Calibri" pitchFamily="34" charset="0"/>
                <a:cs typeface="Times New Roman" pitchFamily="18" charset="0"/>
              </a:rPr>
              <a:t>Elevation </a:t>
            </a:r>
          </a:p>
          <a:p>
            <a:pPr marL="457200" indent="-342900" defTabSz="935038">
              <a:spcBef>
                <a:spcPts val="600"/>
              </a:spcBef>
              <a:spcAft>
                <a:spcPts val="600"/>
              </a:spcAft>
              <a:buSzPct val="125000"/>
              <a:buFont typeface="Arial" panose="020B0604020202020204" pitchFamily="34" charset="0"/>
              <a:buChar char="•"/>
              <a:defRPr/>
            </a:pPr>
            <a:r>
              <a:rPr lang="en-US" sz="2200" dirty="0">
                <a:ea typeface="Calibri" pitchFamily="34" charset="0"/>
                <a:cs typeface="Times New Roman" pitchFamily="18" charset="0"/>
              </a:rPr>
              <a:t>Wet Floodproofing</a:t>
            </a:r>
          </a:p>
          <a:p>
            <a:pPr marL="457200" indent="-342900" defTabSz="935038">
              <a:spcBef>
                <a:spcPts val="600"/>
              </a:spcBef>
              <a:spcAft>
                <a:spcPts val="600"/>
              </a:spcAft>
              <a:buSzPct val="125000"/>
              <a:buFont typeface="Arial" panose="020B0604020202020204" pitchFamily="34" charset="0"/>
              <a:buChar char="•"/>
              <a:defRPr/>
            </a:pPr>
            <a:r>
              <a:rPr lang="en-US" sz="2200" dirty="0">
                <a:ea typeface="Calibri" pitchFamily="34" charset="0"/>
                <a:cs typeface="Times New Roman" pitchFamily="18" charset="0"/>
              </a:rPr>
              <a:t>Dry Floodproofing</a:t>
            </a:r>
          </a:p>
          <a:p>
            <a:pPr marL="457200" indent="-342900" defTabSz="935038">
              <a:spcBef>
                <a:spcPts val="600"/>
              </a:spcBef>
              <a:spcAft>
                <a:spcPts val="600"/>
              </a:spcAft>
              <a:buSzPct val="125000"/>
              <a:buFont typeface="Arial" panose="020B0604020202020204" pitchFamily="34" charset="0"/>
              <a:buChar char="•"/>
              <a:defRPr/>
            </a:pPr>
            <a:r>
              <a:rPr lang="en-US" sz="2200" dirty="0">
                <a:ea typeface="Calibri" pitchFamily="34" charset="0"/>
                <a:cs typeface="Times New Roman" pitchFamily="18" charset="0"/>
              </a:rPr>
              <a:t>Basement Removal</a:t>
            </a:r>
          </a:p>
          <a:p>
            <a:pPr marL="457200" indent="-342900" defTabSz="933450">
              <a:spcBef>
                <a:spcPts val="600"/>
              </a:spcBef>
              <a:spcAft>
                <a:spcPts val="600"/>
              </a:spcAft>
              <a:buSzPct val="125000"/>
              <a:buFont typeface="Arial" panose="020B0604020202020204" pitchFamily="34" charset="0"/>
              <a:buChar char="•"/>
              <a:defRPr/>
            </a:pPr>
            <a:r>
              <a:rPr lang="en-US" sz="2200" dirty="0">
                <a:ea typeface="Calibri" pitchFamily="34" charset="0"/>
                <a:cs typeface="Times New Roman" pitchFamily="18" charset="0"/>
              </a:rPr>
              <a:t>Relocation</a:t>
            </a:r>
          </a:p>
          <a:p>
            <a:pPr marL="457200" indent="-342900" defTabSz="933450">
              <a:spcBef>
                <a:spcPts val="600"/>
              </a:spcBef>
              <a:spcAft>
                <a:spcPts val="600"/>
              </a:spcAft>
              <a:buSzPct val="125000"/>
              <a:buFont typeface="Arial" panose="020B0604020202020204" pitchFamily="34" charset="0"/>
              <a:buChar char="•"/>
              <a:defRPr/>
            </a:pPr>
            <a:r>
              <a:rPr lang="en-US" sz="2200" dirty="0">
                <a:ea typeface="Calibri" pitchFamily="34" charset="0"/>
                <a:cs typeface="Times New Roman" pitchFamily="18" charset="0"/>
              </a:rPr>
              <a:t>Acquisition</a:t>
            </a:r>
          </a:p>
          <a:p>
            <a:pPr>
              <a:defRPr/>
            </a:pPr>
            <a:endParaRPr lang="en-US" sz="2000" b="1" dirty="0">
              <a:ea typeface="Calibri" pitchFamily="34" charset="0"/>
              <a:cs typeface="Times New Roman" pitchFamily="18" charset="0"/>
            </a:endParaRPr>
          </a:p>
        </p:txBody>
      </p:sp>
      <p:sp>
        <p:nvSpPr>
          <p:cNvPr id="39939" name="Text Box 3"/>
          <p:cNvSpPr txBox="1">
            <a:spLocks noChangeArrowheads="1"/>
          </p:cNvSpPr>
          <p:nvPr/>
        </p:nvSpPr>
        <p:spPr bwMode="auto">
          <a:xfrm>
            <a:off x="1524000" y="152401"/>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FontTx/>
              <a:buNone/>
            </a:pPr>
            <a:r>
              <a:rPr lang="en-US" altLang="en-US" b="1" dirty="0">
                <a:latin typeface="+mj-lt"/>
              </a:rPr>
              <a:t>Floodproofing Buildings – </a:t>
            </a:r>
          </a:p>
          <a:p>
            <a:pPr algn="ctr">
              <a:spcBef>
                <a:spcPct val="50000"/>
              </a:spcBef>
              <a:buFontTx/>
              <a:buNone/>
            </a:pPr>
            <a:r>
              <a:rPr lang="en-US" altLang="en-US" b="1" dirty="0">
                <a:latin typeface="+mj-lt"/>
              </a:rPr>
              <a:t>Nonstructural Measures</a:t>
            </a:r>
          </a:p>
        </p:txBody>
      </p:sp>
      <p:sp>
        <p:nvSpPr>
          <p:cNvPr id="4" name="Rectangle 3"/>
          <p:cNvSpPr/>
          <p:nvPr/>
        </p:nvSpPr>
        <p:spPr>
          <a:xfrm>
            <a:off x="6096000" y="1684988"/>
            <a:ext cx="4076700" cy="4539704"/>
          </a:xfrm>
          <a:prstGeom prst="rect">
            <a:avLst/>
          </a:prstGeom>
        </p:spPr>
        <p:txBody>
          <a:bodyPr wrap="square">
            <a:spAutoFit/>
          </a:bodyPr>
          <a:lstStyle/>
          <a:p>
            <a:pPr>
              <a:defRPr/>
            </a:pPr>
            <a:r>
              <a:rPr lang="en-US" sz="2400" dirty="0">
                <a:ea typeface="Calibri" pitchFamily="34" charset="0"/>
                <a:cs typeface="Times New Roman" pitchFamily="18" charset="0"/>
              </a:rPr>
              <a:t>Nonphysical Measures:</a:t>
            </a:r>
          </a:p>
          <a:p>
            <a:pPr>
              <a:defRPr/>
            </a:pPr>
            <a:endParaRPr lang="en-US" sz="2400" dirty="0">
              <a:ea typeface="Calibri" pitchFamily="34" charset="0"/>
              <a:cs typeface="Times New Roman" pitchFamily="18" charset="0"/>
            </a:endParaRPr>
          </a:p>
          <a:p>
            <a:pPr marL="457200" indent="-342900">
              <a:spcBef>
                <a:spcPts val="600"/>
              </a:spcBef>
              <a:spcAft>
                <a:spcPts val="600"/>
              </a:spcAft>
              <a:buSzPct val="125000"/>
              <a:buFont typeface="Arial" panose="020B0604020202020204" pitchFamily="34" charset="0"/>
              <a:buChar char="•"/>
              <a:defRPr/>
            </a:pPr>
            <a:r>
              <a:rPr lang="en-US" sz="2200" dirty="0">
                <a:ea typeface="Calibri" pitchFamily="34" charset="0"/>
                <a:cs typeface="Times New Roman" pitchFamily="18" charset="0"/>
              </a:rPr>
              <a:t>Floodplain Mapping	</a:t>
            </a:r>
          </a:p>
          <a:p>
            <a:pPr marL="457200" indent="-342900">
              <a:spcBef>
                <a:spcPts val="600"/>
              </a:spcBef>
              <a:spcAft>
                <a:spcPts val="600"/>
              </a:spcAft>
              <a:buSzPct val="125000"/>
              <a:buFont typeface="Arial" panose="020B0604020202020204" pitchFamily="34" charset="0"/>
              <a:buChar char="•"/>
              <a:defRPr/>
            </a:pPr>
            <a:r>
              <a:rPr lang="en-US" sz="2200" dirty="0">
                <a:ea typeface="Calibri" pitchFamily="34" charset="0"/>
                <a:cs typeface="Times New Roman" pitchFamily="18" charset="0"/>
              </a:rPr>
              <a:t>Flood Insurance </a:t>
            </a:r>
          </a:p>
          <a:p>
            <a:pPr marL="457200" indent="-342900">
              <a:spcBef>
                <a:spcPts val="600"/>
              </a:spcBef>
              <a:spcAft>
                <a:spcPts val="600"/>
              </a:spcAft>
              <a:buSzPct val="125000"/>
              <a:buFont typeface="Arial" panose="020B0604020202020204" pitchFamily="34" charset="0"/>
              <a:buChar char="•"/>
              <a:defRPr/>
            </a:pPr>
            <a:r>
              <a:rPr lang="en-US" sz="2200" dirty="0">
                <a:ea typeface="Calibri" pitchFamily="34" charset="0"/>
                <a:cs typeface="Times New Roman" pitchFamily="18" charset="0"/>
              </a:rPr>
              <a:t>Land Use Zoning                </a:t>
            </a:r>
          </a:p>
          <a:p>
            <a:pPr marL="457200" indent="-342900">
              <a:spcBef>
                <a:spcPts val="600"/>
              </a:spcBef>
              <a:spcAft>
                <a:spcPts val="600"/>
              </a:spcAft>
              <a:buSzPct val="125000"/>
              <a:buFont typeface="Arial" panose="020B0604020202020204" pitchFamily="34" charset="0"/>
              <a:buChar char="•"/>
              <a:defRPr/>
            </a:pPr>
            <a:r>
              <a:rPr lang="en-US" sz="2200" dirty="0">
                <a:ea typeface="Calibri" pitchFamily="34" charset="0"/>
                <a:cs typeface="Times New Roman" pitchFamily="18" charset="0"/>
              </a:rPr>
              <a:t>Operational Changes  </a:t>
            </a:r>
          </a:p>
          <a:p>
            <a:pPr marL="457200" indent="-342900">
              <a:spcBef>
                <a:spcPts val="600"/>
              </a:spcBef>
              <a:spcAft>
                <a:spcPts val="600"/>
              </a:spcAft>
              <a:buSzPct val="125000"/>
              <a:buFont typeface="Arial" panose="020B0604020202020204" pitchFamily="34" charset="0"/>
              <a:buChar char="•"/>
              <a:defRPr/>
            </a:pPr>
            <a:r>
              <a:rPr lang="en-US" sz="2200" dirty="0">
                <a:ea typeface="Calibri" pitchFamily="34" charset="0"/>
                <a:cs typeface="Times New Roman" pitchFamily="18" charset="0"/>
              </a:rPr>
              <a:t>Emergency Preparedness Plans </a:t>
            </a:r>
          </a:p>
          <a:p>
            <a:pPr marL="457200" indent="-342900">
              <a:spcBef>
                <a:spcPts val="600"/>
              </a:spcBef>
              <a:spcAft>
                <a:spcPts val="600"/>
              </a:spcAft>
              <a:buSzPct val="125000"/>
              <a:buFont typeface="Arial" panose="020B0604020202020204" pitchFamily="34" charset="0"/>
              <a:buChar char="•"/>
              <a:defRPr/>
            </a:pPr>
            <a:r>
              <a:rPr lang="en-US" sz="2200" dirty="0">
                <a:ea typeface="Calibri" pitchFamily="34" charset="0"/>
                <a:cs typeface="Times New Roman" pitchFamily="18" charset="0"/>
              </a:rPr>
              <a:t>Flood Warning  </a:t>
            </a:r>
          </a:p>
          <a:p>
            <a:pPr marL="457200" indent="-342900">
              <a:spcBef>
                <a:spcPts val="600"/>
              </a:spcBef>
              <a:spcAft>
                <a:spcPts val="600"/>
              </a:spcAft>
              <a:buSzPct val="125000"/>
              <a:buFont typeface="Arial" panose="020B0604020202020204" pitchFamily="34" charset="0"/>
              <a:buChar char="•"/>
              <a:defRPr/>
            </a:pPr>
            <a:r>
              <a:rPr lang="en-US" sz="2200" dirty="0">
                <a:ea typeface="Calibri" pitchFamily="34" charset="0"/>
                <a:cs typeface="Times New Roman" pitchFamily="18" charset="0"/>
              </a:rPr>
              <a:t>Evacuation Plans	    </a:t>
            </a:r>
          </a:p>
        </p:txBody>
      </p:sp>
    </p:spTree>
    <p:extLst>
      <p:ext uri="{BB962C8B-B14F-4D97-AF65-F5344CB8AC3E}">
        <p14:creationId xmlns:p14="http://schemas.microsoft.com/office/powerpoint/2010/main" val="562005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9"/>
          <p:cNvPicPr>
            <a:picLocks noChangeAspect="1" noChangeArrowheads="1"/>
          </p:cNvPicPr>
          <p:nvPr/>
        </p:nvPicPr>
        <p:blipFill>
          <a:blip r:embed="rId3" cstate="print"/>
          <a:srcRect/>
          <a:stretch>
            <a:fillRect/>
          </a:stretch>
        </p:blipFill>
        <p:spPr bwMode="auto">
          <a:xfrm>
            <a:off x="2285690" y="990601"/>
            <a:ext cx="3994322" cy="2997773"/>
          </a:xfrm>
          <a:prstGeom prst="rect">
            <a:avLst/>
          </a:prstGeom>
          <a:noFill/>
          <a:ln w="6350" cmpd="thickThin">
            <a:solidFill>
              <a:schemeClr val="tx1"/>
            </a:solidFill>
            <a:miter lim="800000"/>
            <a:headEnd/>
            <a:tailEnd/>
          </a:ln>
          <a:effectLst>
            <a:outerShdw blurRad="50800" dist="38100" dir="2700000" algn="tl" rotWithShape="0">
              <a:prstClr val="black">
                <a:alpha val="40000"/>
              </a:prstClr>
            </a:outerShdw>
          </a:effectLst>
        </p:spPr>
      </p:pic>
      <p:sp>
        <p:nvSpPr>
          <p:cNvPr id="9" name="Rectangle 2"/>
          <p:cNvSpPr txBox="1">
            <a:spLocks noChangeArrowheads="1"/>
          </p:cNvSpPr>
          <p:nvPr/>
        </p:nvSpPr>
        <p:spPr>
          <a:xfrm>
            <a:off x="2057400" y="74560"/>
            <a:ext cx="7696200" cy="1143000"/>
          </a:xfrm>
          <a:prstGeom prst="rect">
            <a:avLst/>
          </a:prstGeom>
        </p:spPr>
        <p:txBody>
          <a:bodyPr/>
          <a:lstStyle/>
          <a:p>
            <a:pPr algn="ctr" eaLnBrk="0" hangingPunct="0">
              <a:defRPr/>
            </a:pPr>
            <a:r>
              <a:rPr lang="en-US" sz="3200" b="1" dirty="0"/>
              <a:t>Elevation On Posts or Piles</a:t>
            </a:r>
          </a:p>
          <a:p>
            <a:pPr algn="ctr" eaLnBrk="0" hangingPunct="0">
              <a:defRPr/>
            </a:pPr>
            <a:endParaRPr lang="en-US" sz="3200" b="1" kern="0" dirty="0">
              <a:latin typeface="+mj-lt"/>
              <a:ea typeface="+mj-ea"/>
              <a:cs typeface="+mj-cs"/>
            </a:endParaRPr>
          </a:p>
        </p:txBody>
      </p:sp>
      <p:sp>
        <p:nvSpPr>
          <p:cNvPr id="11" name="Oval 10"/>
          <p:cNvSpPr/>
          <p:nvPr/>
        </p:nvSpPr>
        <p:spPr>
          <a:xfrm>
            <a:off x="5029200" y="2362200"/>
            <a:ext cx="1098412"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A6B3B7-3172-4C82-9C5A-395F6E004570}"/>
              </a:ext>
            </a:extLst>
          </p:cNvPr>
          <p:cNvPicPr>
            <a:picLocks noChangeAspect="1"/>
          </p:cNvPicPr>
          <p:nvPr/>
        </p:nvPicPr>
        <p:blipFill>
          <a:blip r:embed="rId4"/>
          <a:stretch>
            <a:fillRect/>
          </a:stretch>
        </p:blipFill>
        <p:spPr>
          <a:xfrm>
            <a:off x="4800600" y="3733800"/>
            <a:ext cx="5599814" cy="2407920"/>
          </a:xfrm>
          <a:prstGeom prst="rect">
            <a:avLst/>
          </a:prstGeom>
          <a:ln w="63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347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C:\Users\H1PMXSDO\Documents\NFPC\Rubin\Miller Info\DSC00110.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57736" y="1625204"/>
            <a:ext cx="4077550" cy="3150393"/>
          </a:xfrm>
          <a:prstGeom prst="rect">
            <a:avLst/>
          </a:prstGeom>
          <a:noFill/>
          <a:ln w="635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436" name="Picture 3" descr="D:\Grundy_Rubin_Photos\Rubin Final\DSC_0698.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66600" y="1625204"/>
            <a:ext cx="4210338" cy="3150393"/>
          </a:xfrm>
          <a:prstGeom prst="rect">
            <a:avLst/>
          </a:prstGeom>
          <a:noFill/>
          <a:ln w="635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437" name="Rectangle 8"/>
          <p:cNvSpPr>
            <a:spLocks noChangeArrowheads="1"/>
          </p:cNvSpPr>
          <p:nvPr/>
        </p:nvSpPr>
        <p:spPr bwMode="auto">
          <a:xfrm>
            <a:off x="1506538" y="50801"/>
            <a:ext cx="91440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lgn="ctr" eaLnBrk="0" hangingPunct="0">
              <a:spcBef>
                <a:spcPct val="0"/>
              </a:spcBef>
              <a:buFontTx/>
              <a:buNone/>
              <a:defRPr/>
            </a:pPr>
            <a:r>
              <a:rPr lang="en-US" altLang="en-US" b="1" kern="0" dirty="0"/>
              <a:t>Elevation on Walls</a:t>
            </a:r>
          </a:p>
        </p:txBody>
      </p:sp>
      <p:sp>
        <p:nvSpPr>
          <p:cNvPr id="10" name="Oval 9"/>
          <p:cNvSpPr/>
          <p:nvPr/>
        </p:nvSpPr>
        <p:spPr>
          <a:xfrm>
            <a:off x="9372600" y="4114800"/>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056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8BFD4FC0-A055-4B3D-9503-886FD266DC90}"/>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75888" y="2438400"/>
            <a:ext cx="4971553" cy="3124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a:extLst>
              <a:ext uri="{FF2B5EF4-FFF2-40B4-BE49-F238E27FC236}">
                <a16:creationId xmlns:a16="http://schemas.microsoft.com/office/drawing/2014/main" id="{232990C6-3D2B-4A80-8CD5-2FB666D7468B}"/>
              </a:ext>
            </a:extLst>
          </p:cNvPr>
          <p:cNvSpPr>
            <a:spLocks noChangeArrowheads="1"/>
          </p:cNvSpPr>
          <p:nvPr/>
        </p:nvSpPr>
        <p:spPr bwMode="auto">
          <a:xfrm>
            <a:off x="1506538" y="50801"/>
            <a:ext cx="91440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SzPct val="75000"/>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SzPct val="75000"/>
              <a:buFont typeface="Wingdings 3" panose="05040102010807070707" pitchFamily="18" charset="2"/>
              <a:buChar char="w"/>
              <a:defRPr sz="2000">
                <a:solidFill>
                  <a:schemeClr val="tx1"/>
                </a:solidFill>
                <a:latin typeface="Arial" panose="020B0604020202020204" pitchFamily="34" charset="0"/>
              </a:defRPr>
            </a:lvl4pPr>
            <a:lvl5pPr marL="2057400" indent="-228600">
              <a:spcBef>
                <a:spcPct val="20000"/>
              </a:spcBef>
              <a:buSzPct val="5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SzPct val="50000"/>
              <a:buFont typeface="Wingdings" panose="05000000000000000000" pitchFamily="2" charset="2"/>
              <a:buChar char="¡"/>
              <a:defRPr sz="2000">
                <a:solidFill>
                  <a:schemeClr val="tx1"/>
                </a:solidFill>
                <a:latin typeface="Arial" panose="020B0604020202020204" pitchFamily="34" charset="0"/>
              </a:defRPr>
            </a:lvl9pPr>
          </a:lstStyle>
          <a:p>
            <a:pPr algn="ctr" eaLnBrk="0" hangingPunct="0">
              <a:spcBef>
                <a:spcPct val="0"/>
              </a:spcBef>
              <a:buFontTx/>
              <a:buNone/>
              <a:defRPr/>
            </a:pPr>
            <a:r>
              <a:rPr lang="en-US" altLang="en-US" b="1" kern="0" dirty="0"/>
              <a:t>Purpose of a Flood Vent</a:t>
            </a:r>
          </a:p>
        </p:txBody>
      </p:sp>
      <p:pic>
        <p:nvPicPr>
          <p:cNvPr id="11" name="Picture 10" descr="DSCN4251.JPG">
            <a:extLst>
              <a:ext uri="{FF2B5EF4-FFF2-40B4-BE49-F238E27FC236}">
                <a16:creationId xmlns:a16="http://schemas.microsoft.com/office/drawing/2014/main" id="{B9897B5D-A46B-4CBB-BD37-DF34705BB90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179439" y="1524000"/>
            <a:ext cx="3136674" cy="2662916"/>
          </a:xfrm>
          <a:prstGeom prst="rect">
            <a:avLst/>
          </a:prstGeom>
          <a:noFill/>
          <a:ln w="12700">
            <a:solidFill>
              <a:srgbClr val="0095F1"/>
            </a:solidFill>
          </a:ln>
        </p:spPr>
      </p:pic>
      <p:sp>
        <p:nvSpPr>
          <p:cNvPr id="2" name="Oval 1">
            <a:extLst>
              <a:ext uri="{FF2B5EF4-FFF2-40B4-BE49-F238E27FC236}">
                <a16:creationId xmlns:a16="http://schemas.microsoft.com/office/drawing/2014/main" id="{41DFEC92-8CB1-4BB8-A9F9-2D4AE279D3AC}"/>
              </a:ext>
            </a:extLst>
          </p:cNvPr>
          <p:cNvSpPr/>
          <p:nvPr/>
        </p:nvSpPr>
        <p:spPr>
          <a:xfrm>
            <a:off x="3810000" y="3200400"/>
            <a:ext cx="1066800" cy="838200"/>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Connector: Curved 3">
            <a:extLst>
              <a:ext uri="{FF2B5EF4-FFF2-40B4-BE49-F238E27FC236}">
                <a16:creationId xmlns:a16="http://schemas.microsoft.com/office/drawing/2014/main" id="{48FE5AF7-97FC-48AF-AF47-383E1DC17396}"/>
              </a:ext>
            </a:extLst>
          </p:cNvPr>
          <p:cNvCxnSpPr>
            <a:cxnSpLocks/>
            <a:stCxn id="2" idx="6"/>
            <a:endCxn id="11" idx="1"/>
          </p:cNvCxnSpPr>
          <p:nvPr/>
        </p:nvCxnSpPr>
        <p:spPr>
          <a:xfrm flipV="1">
            <a:off x="4876801" y="2855458"/>
            <a:ext cx="2302639" cy="764042"/>
          </a:xfrm>
          <a:prstGeom prst="curvedConnector3">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419116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2209800" y="76200"/>
            <a:ext cx="7696200" cy="914400"/>
          </a:xfrm>
          <a:prstGeom prst="rect">
            <a:avLst/>
          </a:prstGeom>
        </p:spPr>
        <p:txBody>
          <a:bodyPr/>
          <a:lstStyle/>
          <a:p>
            <a:pPr algn="ctr" eaLnBrk="0" hangingPunct="0">
              <a:defRPr/>
            </a:pPr>
            <a:r>
              <a:rPr lang="en-US" sz="3200" b="1" kern="0" dirty="0"/>
              <a:t>Wet Floodproofing</a:t>
            </a:r>
            <a:endParaRPr lang="en-US" sz="3200" b="1" kern="0" dirty="0">
              <a:latin typeface="+mj-lt"/>
              <a:ea typeface="+mj-ea"/>
              <a:cs typeface="+mj-cs"/>
            </a:endParaRPr>
          </a:p>
        </p:txBody>
      </p:sp>
      <p:pic>
        <p:nvPicPr>
          <p:cNvPr id="3076" name="Picture 9" descr="C:\Behm\NFPC\Natomas Fire Station\Fire Station 43 Pic3.JPG"/>
          <p:cNvPicPr>
            <a:picLocks noChangeAspect="1" noChangeArrowheads="1"/>
          </p:cNvPicPr>
          <p:nvPr/>
        </p:nvPicPr>
        <p:blipFill>
          <a:blip r:embed="rId3" cstate="print"/>
          <a:srcRect/>
          <a:stretch>
            <a:fillRect/>
          </a:stretch>
        </p:blipFill>
        <p:spPr bwMode="auto">
          <a:xfrm>
            <a:off x="1764013" y="1828800"/>
            <a:ext cx="8587774" cy="3398004"/>
          </a:xfrm>
          <a:prstGeom prst="rect">
            <a:avLst/>
          </a:prstGeom>
          <a:noFill/>
          <a:ln w="6350">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5795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C:\Documents and Settings\h1pmxsdo\My Documents\Flood Proofing\FP\Dry FP.jpg"/>
          <p:cNvPicPr>
            <a:picLocks noChangeAspect="1" noChangeArrowheads="1"/>
          </p:cNvPicPr>
          <p:nvPr/>
        </p:nvPicPr>
        <p:blipFill>
          <a:blip r:embed="rId3" cstate="print"/>
          <a:srcRect b="24190"/>
          <a:stretch>
            <a:fillRect/>
          </a:stretch>
        </p:blipFill>
        <p:spPr bwMode="auto">
          <a:xfrm>
            <a:off x="1763268" y="884898"/>
            <a:ext cx="5594531" cy="3001302"/>
          </a:xfrm>
          <a:prstGeom prst="rect">
            <a:avLst/>
          </a:prstGeom>
          <a:noFill/>
          <a:ln w="6350">
            <a:solidFill>
              <a:schemeClr val="tx1"/>
            </a:solidFill>
          </a:ln>
          <a:effectLst>
            <a:outerShdw blurRad="50800" dist="38100" dir="2700000" algn="tl" rotWithShape="0">
              <a:prstClr val="black">
                <a:alpha val="40000"/>
              </a:prstClr>
            </a:outerShdw>
          </a:effectLst>
        </p:spPr>
      </p:pic>
      <p:pic>
        <p:nvPicPr>
          <p:cNvPr id="24581" name="Picture 5" descr="C:\Documents and Settings\h1pmxsdo\Desktop\Picture2.jpg"/>
          <p:cNvPicPr>
            <a:picLocks noChangeAspect="1" noChangeArrowheads="1"/>
          </p:cNvPicPr>
          <p:nvPr/>
        </p:nvPicPr>
        <p:blipFill>
          <a:blip r:embed="rId4" cstate="print"/>
          <a:srcRect l="8541"/>
          <a:stretch>
            <a:fillRect/>
          </a:stretch>
        </p:blipFill>
        <p:spPr bwMode="auto">
          <a:xfrm>
            <a:off x="6324600" y="3194247"/>
            <a:ext cx="3856672" cy="3001302"/>
          </a:xfrm>
          <a:prstGeom prst="rect">
            <a:avLst/>
          </a:prstGeom>
          <a:noFill/>
          <a:ln w="6350">
            <a:solidFill>
              <a:schemeClr val="tx1"/>
            </a:solidFill>
          </a:ln>
          <a:effectLst>
            <a:outerShdw blurRad="50800" dist="38100" dir="2700000" algn="tl" rotWithShape="0">
              <a:prstClr val="black">
                <a:alpha val="40000"/>
              </a:prstClr>
            </a:outerShdw>
          </a:effectLst>
        </p:spPr>
      </p:pic>
      <p:sp>
        <p:nvSpPr>
          <p:cNvPr id="13" name="Rectangle 2"/>
          <p:cNvSpPr txBox="1">
            <a:spLocks noChangeArrowheads="1"/>
          </p:cNvSpPr>
          <p:nvPr/>
        </p:nvSpPr>
        <p:spPr>
          <a:xfrm>
            <a:off x="2209800" y="76200"/>
            <a:ext cx="7696200" cy="914400"/>
          </a:xfrm>
          <a:prstGeom prst="rect">
            <a:avLst/>
          </a:prstGeom>
        </p:spPr>
        <p:txBody>
          <a:bodyPr/>
          <a:lstStyle/>
          <a:p>
            <a:pPr algn="ctr" eaLnBrk="0" hangingPunct="0">
              <a:defRPr/>
            </a:pPr>
            <a:r>
              <a:rPr lang="en-US" sz="3200" b="1" kern="0" dirty="0">
                <a:latin typeface="+mj-lt"/>
                <a:ea typeface="+mj-ea"/>
                <a:cs typeface="+mj-cs"/>
              </a:rPr>
              <a:t>Dry Floodproofing - Passive</a:t>
            </a:r>
          </a:p>
          <a:p>
            <a:pPr algn="ctr" eaLnBrk="0" hangingPunct="0">
              <a:defRPr/>
            </a:pPr>
            <a:endParaRPr lang="en-US" sz="3200" b="1" kern="0" dirty="0">
              <a:latin typeface="+mj-lt"/>
              <a:ea typeface="+mj-ea"/>
              <a:cs typeface="+mj-cs"/>
            </a:endParaRPr>
          </a:p>
        </p:txBody>
      </p:sp>
    </p:spTree>
    <p:extLst>
      <p:ext uri="{BB962C8B-B14F-4D97-AF65-F5344CB8AC3E}">
        <p14:creationId xmlns:p14="http://schemas.microsoft.com/office/powerpoint/2010/main" val="53943591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367CE-FC5E-4CF2-A1AA-055B86C5A674}"/>
              </a:ext>
            </a:extLst>
          </p:cNvPr>
          <p:cNvSpPr>
            <a:spLocks noGrp="1"/>
          </p:cNvSpPr>
          <p:nvPr>
            <p:ph type="title"/>
          </p:nvPr>
        </p:nvSpPr>
        <p:spPr>
          <a:xfrm>
            <a:off x="1217407" y="0"/>
            <a:ext cx="8229600" cy="1143000"/>
          </a:xfrm>
        </p:spPr>
        <p:txBody>
          <a:bodyPr/>
          <a:lstStyle/>
          <a:p>
            <a:r>
              <a:rPr lang="en-US" dirty="0"/>
              <a:t>Flooding issues in Connecticut</a:t>
            </a:r>
          </a:p>
        </p:txBody>
      </p:sp>
      <p:sp>
        <p:nvSpPr>
          <p:cNvPr id="6" name="Content Placeholder 5">
            <a:extLst>
              <a:ext uri="{FF2B5EF4-FFF2-40B4-BE49-F238E27FC236}">
                <a16:creationId xmlns:a16="http://schemas.microsoft.com/office/drawing/2014/main" id="{B16A2D8D-1DAB-43B9-9820-9D5C2FA36B0A}"/>
              </a:ext>
            </a:extLst>
          </p:cNvPr>
          <p:cNvSpPr>
            <a:spLocks noGrp="1"/>
          </p:cNvSpPr>
          <p:nvPr>
            <p:ph idx="1"/>
          </p:nvPr>
        </p:nvSpPr>
        <p:spPr>
          <a:xfrm>
            <a:off x="6792558" y="1255508"/>
            <a:ext cx="5006508" cy="5013960"/>
          </a:xfrm>
        </p:spPr>
        <p:txBody>
          <a:bodyPr>
            <a:noAutofit/>
          </a:bodyPr>
          <a:lstStyle/>
          <a:p>
            <a:pPr marL="342900" indent="-342900">
              <a:buFont typeface="Arial" panose="020B0604020202020204" pitchFamily="34" charset="0"/>
              <a:buChar char="•"/>
            </a:pPr>
            <a:r>
              <a:rPr lang="en-US" dirty="0"/>
              <a:t>Winter Thaws</a:t>
            </a:r>
          </a:p>
          <a:p>
            <a:pPr marL="342900" indent="-342900">
              <a:buFont typeface="Arial" panose="020B0604020202020204" pitchFamily="34" charset="0"/>
              <a:buChar char="•"/>
            </a:pPr>
            <a:r>
              <a:rPr lang="en-US" dirty="0"/>
              <a:t>Spring rains</a:t>
            </a:r>
          </a:p>
          <a:p>
            <a:pPr marL="342900" indent="-342900">
              <a:buFont typeface="Arial" panose="020B0604020202020204" pitchFamily="34" charset="0"/>
              <a:buChar char="•"/>
            </a:pPr>
            <a:r>
              <a:rPr lang="en-US" dirty="0"/>
              <a:t>Thunderstorms</a:t>
            </a:r>
          </a:p>
          <a:p>
            <a:pPr marL="342900" indent="-342900">
              <a:buFont typeface="Arial" panose="020B0604020202020204" pitchFamily="34" charset="0"/>
              <a:buChar char="•"/>
            </a:pPr>
            <a:r>
              <a:rPr lang="en-US" dirty="0" err="1"/>
              <a:t>Nor’Easters</a:t>
            </a:r>
            <a:endParaRPr lang="en-US" dirty="0"/>
          </a:p>
          <a:p>
            <a:pPr marL="342900" indent="-342900">
              <a:buFont typeface="Arial" panose="020B0604020202020204" pitchFamily="34" charset="0"/>
              <a:buChar char="•"/>
            </a:pPr>
            <a:r>
              <a:rPr lang="en-US" dirty="0"/>
              <a:t>Tropical and Extra-Tropical Storms</a:t>
            </a:r>
          </a:p>
          <a:p>
            <a:pPr marL="342900" indent="-342900">
              <a:buFont typeface="Arial" panose="020B0604020202020204" pitchFamily="34" charset="0"/>
              <a:buChar char="•"/>
            </a:pPr>
            <a:r>
              <a:rPr lang="en-US" dirty="0"/>
              <a:t>Hurricanes</a:t>
            </a:r>
          </a:p>
          <a:p>
            <a:endParaRPr lang="en-US" sz="2000" dirty="0"/>
          </a:p>
        </p:txBody>
      </p:sp>
      <p:pic>
        <p:nvPicPr>
          <p:cNvPr id="3" name="Picture 2">
            <a:extLst>
              <a:ext uri="{FF2B5EF4-FFF2-40B4-BE49-F238E27FC236}">
                <a16:creationId xmlns:a16="http://schemas.microsoft.com/office/drawing/2014/main" id="{A966C525-CD0B-7B76-B1BE-0382C3ECCF3B}"/>
              </a:ext>
            </a:extLst>
          </p:cNvPr>
          <p:cNvPicPr>
            <a:picLocks noChangeAspect="1"/>
          </p:cNvPicPr>
          <p:nvPr/>
        </p:nvPicPr>
        <p:blipFill>
          <a:blip r:embed="rId2"/>
          <a:stretch>
            <a:fillRect/>
          </a:stretch>
        </p:blipFill>
        <p:spPr>
          <a:xfrm>
            <a:off x="649940" y="2385512"/>
            <a:ext cx="5577840" cy="2905717"/>
          </a:xfrm>
          <a:prstGeom prst="rect">
            <a:avLst/>
          </a:prstGeom>
        </p:spPr>
      </p:pic>
      <p:sp>
        <p:nvSpPr>
          <p:cNvPr id="4" name="TextBox 3">
            <a:extLst>
              <a:ext uri="{FF2B5EF4-FFF2-40B4-BE49-F238E27FC236}">
                <a16:creationId xmlns:a16="http://schemas.microsoft.com/office/drawing/2014/main" id="{637C812F-F33D-676D-DCB1-C8FB91DD6A89}"/>
              </a:ext>
            </a:extLst>
          </p:cNvPr>
          <p:cNvSpPr txBox="1"/>
          <p:nvPr/>
        </p:nvSpPr>
        <p:spPr>
          <a:xfrm>
            <a:off x="649940" y="1143000"/>
            <a:ext cx="5446060" cy="1015663"/>
          </a:xfrm>
          <a:prstGeom prst="rect">
            <a:avLst/>
          </a:prstGeom>
          <a:noFill/>
        </p:spPr>
        <p:txBody>
          <a:bodyPr wrap="square" rtlCol="0">
            <a:spAutoFit/>
          </a:bodyPr>
          <a:lstStyle/>
          <a:p>
            <a:r>
              <a:rPr lang="en-US" sz="2000" dirty="0"/>
              <a:t>Riverine Flooding</a:t>
            </a:r>
          </a:p>
          <a:p>
            <a:r>
              <a:rPr lang="en-US" sz="2000" dirty="0"/>
              <a:t>Flash Flooding</a:t>
            </a:r>
          </a:p>
          <a:p>
            <a:r>
              <a:rPr lang="en-US" sz="2000" dirty="0"/>
              <a:t>Coastal Flooding</a:t>
            </a:r>
          </a:p>
        </p:txBody>
      </p:sp>
    </p:spTree>
    <p:extLst>
      <p:ext uri="{BB962C8B-B14F-4D97-AF65-F5344CB8AC3E}">
        <p14:creationId xmlns:p14="http://schemas.microsoft.com/office/powerpoint/2010/main" val="3030503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am Right Premium Flood Barrier for Homes | Quick, Easy, Effective,  Affordable | Water Protection, Flooding Control | 600-ft Length, 24-in  Height - - Amazon.com">
            <a:extLst>
              <a:ext uri="{FF2B5EF4-FFF2-40B4-BE49-F238E27FC236}">
                <a16:creationId xmlns:a16="http://schemas.microsoft.com/office/drawing/2014/main" id="{9CB2A123-A559-4923-8BCA-D663C004990A}"/>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5422774" y="3410893"/>
            <a:ext cx="4978400" cy="3291840"/>
          </a:xfrm>
          <a:prstGeom prst="rect">
            <a:avLst/>
          </a:prstGeom>
          <a:noFill/>
          <a:ln w="63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Rectangle 2"/>
          <p:cNvSpPr txBox="1">
            <a:spLocks noChangeArrowheads="1"/>
          </p:cNvSpPr>
          <p:nvPr/>
        </p:nvSpPr>
        <p:spPr>
          <a:xfrm>
            <a:off x="2209800" y="76200"/>
            <a:ext cx="7696200" cy="914400"/>
          </a:xfrm>
          <a:prstGeom prst="rect">
            <a:avLst/>
          </a:prstGeom>
        </p:spPr>
        <p:txBody>
          <a:bodyPr/>
          <a:lstStyle/>
          <a:p>
            <a:pPr algn="ctr" eaLnBrk="0" hangingPunct="0">
              <a:defRPr/>
            </a:pPr>
            <a:r>
              <a:rPr lang="en-US" sz="3200" b="1" kern="0" dirty="0">
                <a:latin typeface="+mj-lt"/>
                <a:ea typeface="+mj-ea"/>
                <a:cs typeface="+mj-cs"/>
              </a:rPr>
              <a:t>Dry Floodproofing - Active</a:t>
            </a:r>
          </a:p>
          <a:p>
            <a:pPr algn="ctr" eaLnBrk="0" hangingPunct="0">
              <a:defRPr/>
            </a:pPr>
            <a:endParaRPr lang="en-US" sz="3200" b="1" kern="0" dirty="0">
              <a:latin typeface="+mj-lt"/>
              <a:ea typeface="+mj-ea"/>
              <a:cs typeface="+mj-cs"/>
            </a:endParaRPr>
          </a:p>
        </p:txBody>
      </p:sp>
      <p:pic>
        <p:nvPicPr>
          <p:cNvPr id="4" name="Picture 3">
            <a:extLst>
              <a:ext uri="{FF2B5EF4-FFF2-40B4-BE49-F238E27FC236}">
                <a16:creationId xmlns:a16="http://schemas.microsoft.com/office/drawing/2014/main" id="{14EF88F7-5414-4A0B-9E76-96A5438B2B92}"/>
              </a:ext>
            </a:extLst>
          </p:cNvPr>
          <p:cNvPicPr>
            <a:picLocks noChangeAspect="1"/>
          </p:cNvPicPr>
          <p:nvPr/>
        </p:nvPicPr>
        <p:blipFill>
          <a:blip r:embed="rId4"/>
          <a:stretch>
            <a:fillRect/>
          </a:stretch>
        </p:blipFill>
        <p:spPr>
          <a:xfrm>
            <a:off x="4787902" y="1090727"/>
            <a:ext cx="4800600" cy="2697937"/>
          </a:xfrm>
          <a:prstGeom prst="rect">
            <a:avLst/>
          </a:prstGeom>
          <a:ln w="6350">
            <a:solidFill>
              <a:schemeClr val="tx1"/>
            </a:solid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A91776E2-D8B1-4FD2-9D33-5FA90CC0B59C}"/>
              </a:ext>
            </a:extLst>
          </p:cNvPr>
          <p:cNvPicPr>
            <a:picLocks noChangeAspect="1"/>
          </p:cNvPicPr>
          <p:nvPr/>
        </p:nvPicPr>
        <p:blipFill>
          <a:blip r:embed="rId5"/>
          <a:stretch>
            <a:fillRect/>
          </a:stretch>
        </p:blipFill>
        <p:spPr>
          <a:xfrm>
            <a:off x="1837430" y="1677751"/>
            <a:ext cx="3166370" cy="4221827"/>
          </a:xfrm>
          <a:prstGeom prst="rect">
            <a:avLst/>
          </a:prstGeom>
          <a:ln w="6350">
            <a:solidFill>
              <a:schemeClr val="tx1"/>
            </a:solidFill>
          </a:ln>
          <a:effectLst>
            <a:outerShdw blurRad="50800" dist="38100" dir="2700000" algn="tl" rotWithShape="0">
              <a:prstClr val="black">
                <a:alpha val="40000"/>
              </a:prstClr>
            </a:outerShdw>
          </a:effec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8491CC-4EAB-4F6B-807E-3891BD3D306D}"/>
              </a:ext>
            </a:extLst>
          </p:cNvPr>
          <p:cNvPicPr>
            <a:picLocks noChangeAspect="1"/>
          </p:cNvPicPr>
          <p:nvPr/>
        </p:nvPicPr>
        <p:blipFill>
          <a:blip r:embed="rId3"/>
          <a:stretch>
            <a:fillRect/>
          </a:stretch>
        </p:blipFill>
        <p:spPr>
          <a:xfrm>
            <a:off x="5867400" y="2895600"/>
            <a:ext cx="4572000" cy="3048000"/>
          </a:xfrm>
          <a:prstGeom prst="rect">
            <a:avLst/>
          </a:prstGeom>
          <a:noFill/>
          <a:ln w="6350">
            <a:solidFill>
              <a:schemeClr val="tx1"/>
            </a:solidFill>
          </a:ln>
          <a:effectLst>
            <a:outerShdw blurRad="50800" dist="38100" dir="2700000" algn="tl" rotWithShape="0">
              <a:prstClr val="black">
                <a:alpha val="40000"/>
              </a:prstClr>
            </a:outerShdw>
          </a:effectLst>
        </p:spPr>
      </p:pic>
      <p:sp>
        <p:nvSpPr>
          <p:cNvPr id="13" name="Rectangle 2"/>
          <p:cNvSpPr txBox="1">
            <a:spLocks noChangeArrowheads="1"/>
          </p:cNvSpPr>
          <p:nvPr/>
        </p:nvSpPr>
        <p:spPr>
          <a:xfrm>
            <a:off x="2209800" y="76200"/>
            <a:ext cx="7696200" cy="914400"/>
          </a:xfrm>
          <a:prstGeom prst="rect">
            <a:avLst/>
          </a:prstGeom>
        </p:spPr>
        <p:txBody>
          <a:bodyPr/>
          <a:lstStyle/>
          <a:p>
            <a:pPr algn="ctr" eaLnBrk="0" hangingPunct="0">
              <a:defRPr/>
            </a:pPr>
            <a:r>
              <a:rPr lang="en-US" sz="3200" b="1" kern="0" dirty="0"/>
              <a:t>Relocation</a:t>
            </a:r>
            <a:endParaRPr lang="en-US" sz="3200" b="1" kern="0" dirty="0">
              <a:latin typeface="+mj-lt"/>
              <a:ea typeface="+mj-ea"/>
              <a:cs typeface="+mj-cs"/>
            </a:endParaRPr>
          </a:p>
        </p:txBody>
      </p:sp>
      <p:pic>
        <p:nvPicPr>
          <p:cNvPr id="3074" name="Picture 2" descr="Here Is How Engineers Move Buildings | IE">
            <a:extLst>
              <a:ext uri="{FF2B5EF4-FFF2-40B4-BE49-F238E27FC236}">
                <a16:creationId xmlns:a16="http://schemas.microsoft.com/office/drawing/2014/main" id="{124467B9-0A46-4E92-BC00-F4AE7FADFFA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28800" y="1295400"/>
            <a:ext cx="4741334" cy="2667000"/>
          </a:xfrm>
          <a:prstGeom prst="rect">
            <a:avLst/>
          </a:prstGeom>
          <a:noFill/>
          <a:ln w="63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739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209800" y="76200"/>
            <a:ext cx="7696200" cy="914400"/>
          </a:xfrm>
          <a:prstGeom prst="rect">
            <a:avLst/>
          </a:prstGeom>
        </p:spPr>
        <p:txBody>
          <a:bodyPr/>
          <a:lstStyle/>
          <a:p>
            <a:pPr algn="ctr" eaLnBrk="0" hangingPunct="0">
              <a:defRPr/>
            </a:pPr>
            <a:r>
              <a:rPr lang="en-US" sz="3200" b="1" kern="0" dirty="0"/>
              <a:t>Acquisition</a:t>
            </a:r>
            <a:endParaRPr lang="en-US" sz="3200" b="1" kern="0" dirty="0">
              <a:latin typeface="+mj-lt"/>
              <a:ea typeface="+mj-ea"/>
              <a:cs typeface="+mj-cs"/>
            </a:endParaRPr>
          </a:p>
        </p:txBody>
      </p:sp>
      <p:pic>
        <p:nvPicPr>
          <p:cNvPr id="9" name="Picture 8">
            <a:extLst>
              <a:ext uri="{FF2B5EF4-FFF2-40B4-BE49-F238E27FC236}">
                <a16:creationId xmlns:a16="http://schemas.microsoft.com/office/drawing/2014/main" id="{8B70CC26-EAD0-4326-B98B-5027A0685A5A}"/>
              </a:ext>
            </a:extLst>
          </p:cNvPr>
          <p:cNvPicPr>
            <a:picLocks noChangeAspect="1" noChangeArrowheads="1"/>
          </p:cNvPicPr>
          <p:nvPr/>
        </p:nvPicPr>
        <p:blipFill>
          <a:blip r:embed="rId3" cstate="print"/>
          <a:srcRect/>
          <a:stretch>
            <a:fillRect/>
          </a:stretch>
        </p:blipFill>
        <p:spPr bwMode="auto">
          <a:xfrm>
            <a:off x="5196841" y="3200400"/>
            <a:ext cx="5181601" cy="3048000"/>
          </a:xfrm>
          <a:prstGeom prst="rect">
            <a:avLst/>
          </a:prstGeom>
          <a:noFill/>
          <a:ln w="6350">
            <a:solidFill>
              <a:schemeClr val="tx1"/>
            </a:solidFill>
          </a:ln>
          <a:effectLst>
            <a:outerShdw blurRad="50800" dist="38100" dir="2700000" algn="tl" rotWithShape="0">
              <a:prstClr val="black">
                <a:alpha val="40000"/>
              </a:prstClr>
            </a:outerShdw>
          </a:effectLst>
        </p:spPr>
      </p:pic>
      <p:pic>
        <p:nvPicPr>
          <p:cNvPr id="4098" name="Picture 2" descr="In New York City, 'Managed Retreat' Has Become a Grim Reality - Inside  Climate News">
            <a:extLst>
              <a:ext uri="{FF2B5EF4-FFF2-40B4-BE49-F238E27FC236}">
                <a16:creationId xmlns:a16="http://schemas.microsoft.com/office/drawing/2014/main" id="{117BEDBB-42F2-43E2-8342-9236B255139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81201" y="990601"/>
            <a:ext cx="4724400" cy="2901077"/>
          </a:xfrm>
          <a:prstGeom prst="rect">
            <a:avLst/>
          </a:prstGeom>
          <a:noFill/>
          <a:ln w="63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721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2400" y="862310"/>
            <a:ext cx="6248400" cy="5386090"/>
          </a:xfrm>
          <a:prstGeom prst="rect">
            <a:avLst/>
          </a:prstGeom>
          <a:noFill/>
        </p:spPr>
        <p:txBody>
          <a:bodyPr wrap="square" rtlCol="0">
            <a:spAutoFit/>
          </a:bodyPr>
          <a:lstStyle/>
          <a:p>
            <a:r>
              <a:rPr lang="en-US" sz="2000" b="1" u="sng" dirty="0"/>
              <a:t>Flood Characteristics</a:t>
            </a:r>
          </a:p>
          <a:p>
            <a:r>
              <a:rPr lang="en-US" sz="2000" dirty="0"/>
              <a:t>Flood depth, Flood velocity, Flood duration, Rate of rise, Debris/Ice flows, Wave action, Floodway, Other(?)</a:t>
            </a:r>
          </a:p>
          <a:p>
            <a:pPr>
              <a:buFont typeface="Arial" pitchFamily="34" charset="0"/>
              <a:buChar char="•"/>
            </a:pPr>
            <a:endParaRPr lang="en-US" sz="800" u="sng" dirty="0"/>
          </a:p>
          <a:p>
            <a:r>
              <a:rPr lang="en-US" sz="2000" b="1" u="sng" dirty="0"/>
              <a:t>Site Characteristics</a:t>
            </a:r>
          </a:p>
          <a:p>
            <a:r>
              <a:rPr lang="en-US" sz="2000" dirty="0"/>
              <a:t>Location, Soil type, Topography, Site size, Urban/Rural, Other(?)</a:t>
            </a:r>
          </a:p>
          <a:p>
            <a:endParaRPr lang="en-US" sz="800" dirty="0"/>
          </a:p>
          <a:p>
            <a:r>
              <a:rPr lang="en-US" sz="2000" b="1" u="sng" dirty="0"/>
              <a:t>Building/Structure Characteristics</a:t>
            </a:r>
          </a:p>
          <a:p>
            <a:r>
              <a:rPr lang="en-US" sz="2000" dirty="0"/>
              <a:t>Type of construction, Foundation, Condition of the building, Lower levels (Basement), Historical Significance, Other(?)</a:t>
            </a:r>
          </a:p>
          <a:p>
            <a:endParaRPr lang="en-US" sz="800" dirty="0"/>
          </a:p>
          <a:p>
            <a:r>
              <a:rPr lang="en-US" sz="2000" b="1" u="sng" dirty="0"/>
              <a:t>Other Considerations</a:t>
            </a:r>
          </a:p>
          <a:p>
            <a:r>
              <a:rPr lang="en-US" sz="2000" dirty="0"/>
              <a:t>Building Occupancy, Building Codes, Zoning Ordinances and Local Restrictions, Other Agencies (Local / State / Federal), Aesthetics, Public Health/Safety/Welfare, Other(?)</a:t>
            </a:r>
          </a:p>
        </p:txBody>
      </p:sp>
      <p:pic>
        <p:nvPicPr>
          <p:cNvPr id="2056" name="Picture 8" descr="C:\Users\H1PMXSDO\Documents\NFPC\Graphics\thCAWZUXTN.jpg"/>
          <p:cNvPicPr>
            <a:picLocks noChangeAspect="1" noChangeArrowheads="1"/>
          </p:cNvPicPr>
          <p:nvPr/>
        </p:nvPicPr>
        <p:blipFill>
          <a:blip r:embed="rId3" cstate="print"/>
          <a:srcRect/>
          <a:stretch>
            <a:fillRect/>
          </a:stretch>
        </p:blipFill>
        <p:spPr bwMode="auto">
          <a:xfrm>
            <a:off x="1981200" y="4724400"/>
            <a:ext cx="1828800" cy="1397000"/>
          </a:xfrm>
          <a:prstGeom prst="rect">
            <a:avLst/>
          </a:prstGeom>
          <a:solidFill>
            <a:schemeClr val="bg1"/>
          </a:solidFill>
          <a:ln w="19050">
            <a:solidFill>
              <a:schemeClr val="bg1">
                <a:lumMod val="65000"/>
              </a:schemeClr>
            </a:solidFill>
          </a:ln>
        </p:spPr>
      </p:pic>
      <p:sp>
        <p:nvSpPr>
          <p:cNvPr id="11" name="Cloud Callout 10"/>
          <p:cNvSpPr/>
          <p:nvPr/>
        </p:nvSpPr>
        <p:spPr>
          <a:xfrm>
            <a:off x="1676400" y="76200"/>
            <a:ext cx="2209800" cy="3886200"/>
          </a:xfrm>
          <a:prstGeom prst="cloudCallout">
            <a:avLst>
              <a:gd name="adj1" fmla="val 15406"/>
              <a:gd name="adj2" fmla="val 683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C:\Users\H1PMXSDO\Documents\NFPC\Graphics\4 Elevations.png"/>
          <p:cNvPicPr>
            <a:picLocks noChangeAspect="1" noChangeArrowheads="1"/>
          </p:cNvPicPr>
          <p:nvPr/>
        </p:nvPicPr>
        <p:blipFill>
          <a:blip r:embed="rId4" cstate="print"/>
          <a:srcRect/>
          <a:stretch>
            <a:fillRect/>
          </a:stretch>
        </p:blipFill>
        <p:spPr bwMode="auto">
          <a:xfrm>
            <a:off x="2438400" y="609600"/>
            <a:ext cx="1069380" cy="1066602"/>
          </a:xfrm>
          <a:prstGeom prst="rect">
            <a:avLst/>
          </a:prstGeom>
          <a:noFill/>
        </p:spPr>
      </p:pic>
      <p:pic>
        <p:nvPicPr>
          <p:cNvPr id="2051" name="Picture 3" descr="C:\Users\H1PMXSDO\Documents\NFPC\Graphics\Barrier Systems.png"/>
          <p:cNvPicPr>
            <a:picLocks noChangeAspect="1" noChangeArrowheads="1"/>
          </p:cNvPicPr>
          <p:nvPr/>
        </p:nvPicPr>
        <p:blipFill>
          <a:blip r:embed="rId5" cstate="print"/>
          <a:srcRect/>
          <a:stretch>
            <a:fillRect/>
          </a:stretch>
        </p:blipFill>
        <p:spPr bwMode="auto">
          <a:xfrm>
            <a:off x="2057400" y="1219200"/>
            <a:ext cx="762000" cy="762000"/>
          </a:xfrm>
          <a:prstGeom prst="rect">
            <a:avLst/>
          </a:prstGeom>
          <a:noFill/>
        </p:spPr>
      </p:pic>
      <p:pic>
        <p:nvPicPr>
          <p:cNvPr id="2052" name="Picture 4" descr="C:\Users\H1PMXSDO\Documents\NFPC\Graphics\demolition.png"/>
          <p:cNvPicPr>
            <a:picLocks noChangeAspect="1" noChangeArrowheads="1"/>
          </p:cNvPicPr>
          <p:nvPr/>
        </p:nvPicPr>
        <p:blipFill>
          <a:blip r:embed="rId6" cstate="print"/>
          <a:srcRect/>
          <a:stretch>
            <a:fillRect/>
          </a:stretch>
        </p:blipFill>
        <p:spPr bwMode="auto">
          <a:xfrm>
            <a:off x="2514600" y="1524000"/>
            <a:ext cx="1143000" cy="1101410"/>
          </a:xfrm>
          <a:prstGeom prst="rect">
            <a:avLst/>
          </a:prstGeom>
          <a:noFill/>
        </p:spPr>
      </p:pic>
      <p:pic>
        <p:nvPicPr>
          <p:cNvPr id="2053" name="Picture 5" descr="C:\Users\H1PMXSDO\Documents\NFPC\Graphics\Icon Floodproof Dry.png"/>
          <p:cNvPicPr>
            <a:picLocks noChangeAspect="1" noChangeArrowheads="1"/>
          </p:cNvPicPr>
          <p:nvPr/>
        </p:nvPicPr>
        <p:blipFill>
          <a:blip r:embed="rId7" cstate="print"/>
          <a:srcRect/>
          <a:stretch>
            <a:fillRect/>
          </a:stretch>
        </p:blipFill>
        <p:spPr bwMode="auto">
          <a:xfrm>
            <a:off x="1981200" y="1981200"/>
            <a:ext cx="914400" cy="914400"/>
          </a:xfrm>
          <a:prstGeom prst="rect">
            <a:avLst/>
          </a:prstGeom>
          <a:noFill/>
        </p:spPr>
      </p:pic>
      <p:pic>
        <p:nvPicPr>
          <p:cNvPr id="2054" name="Picture 6" descr="C:\Users\H1PMXSDO\Documents\NFPC\Graphics\Icon Floodproof Wet.png"/>
          <p:cNvPicPr>
            <a:picLocks noChangeAspect="1" noChangeArrowheads="1"/>
          </p:cNvPicPr>
          <p:nvPr/>
        </p:nvPicPr>
        <p:blipFill>
          <a:blip r:embed="rId8" cstate="print"/>
          <a:srcRect/>
          <a:stretch>
            <a:fillRect/>
          </a:stretch>
        </p:blipFill>
        <p:spPr bwMode="auto">
          <a:xfrm>
            <a:off x="2514600" y="2438400"/>
            <a:ext cx="838200" cy="838200"/>
          </a:xfrm>
          <a:prstGeom prst="rect">
            <a:avLst/>
          </a:prstGeom>
          <a:noFill/>
        </p:spPr>
      </p:pic>
      <p:pic>
        <p:nvPicPr>
          <p:cNvPr id="2055" name="Picture 7" descr="C:\Users\H1PMXSDO\Documents\NFPC\Graphics\Icon Relocation.png"/>
          <p:cNvPicPr>
            <a:picLocks noChangeAspect="1" noChangeArrowheads="1"/>
          </p:cNvPicPr>
          <p:nvPr/>
        </p:nvPicPr>
        <p:blipFill>
          <a:blip r:embed="rId9" cstate="print"/>
          <a:srcRect/>
          <a:stretch>
            <a:fillRect/>
          </a:stretch>
        </p:blipFill>
        <p:spPr bwMode="auto">
          <a:xfrm>
            <a:off x="2057400" y="2743200"/>
            <a:ext cx="685800" cy="685800"/>
          </a:xfrm>
          <a:prstGeom prst="rect">
            <a:avLst/>
          </a:prstGeom>
          <a:noFill/>
        </p:spPr>
      </p:pic>
      <p:sp>
        <p:nvSpPr>
          <p:cNvPr id="12" name="Rectangle 2"/>
          <p:cNvSpPr txBox="1">
            <a:spLocks noChangeArrowheads="1"/>
          </p:cNvSpPr>
          <p:nvPr/>
        </p:nvSpPr>
        <p:spPr>
          <a:xfrm>
            <a:off x="3505200" y="152400"/>
            <a:ext cx="7162800" cy="609600"/>
          </a:xfrm>
          <a:prstGeom prst="rect">
            <a:avLst/>
          </a:prstGeom>
        </p:spPr>
        <p:txBody>
          <a:bodyPr/>
          <a:lstStyle/>
          <a:p>
            <a:pPr algn="ctr" eaLnBrk="0" hangingPunct="0">
              <a:defRPr/>
            </a:pPr>
            <a:r>
              <a:rPr lang="en-US" sz="3200" b="1" kern="0" dirty="0"/>
              <a:t>Assessing The Situation </a:t>
            </a:r>
            <a:endParaRPr lang="en-US" sz="2400" b="1" kern="0" dirty="0">
              <a:latin typeface="+mj-lt"/>
              <a:ea typeface="+mj-ea"/>
              <a:cs typeface="+mj-cs"/>
            </a:endParaRPr>
          </a:p>
          <a:p>
            <a:pPr algn="ctr" eaLnBrk="0" hangingPunct="0">
              <a:defRPr/>
            </a:pPr>
            <a:endParaRPr lang="en-US" sz="3200" b="1" kern="0" dirty="0">
              <a:latin typeface="+mj-lt"/>
              <a:ea typeface="+mj-ea"/>
              <a:cs typeface="+mj-cs"/>
            </a:endParaRPr>
          </a:p>
        </p:txBody>
      </p:sp>
    </p:spTree>
    <p:extLst>
      <p:ext uri="{BB962C8B-B14F-4D97-AF65-F5344CB8AC3E}">
        <p14:creationId xmlns:p14="http://schemas.microsoft.com/office/powerpoint/2010/main" val="387153208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909432" y="3894964"/>
            <a:ext cx="756285" cy="756285"/>
          </a:xfrm>
          <a:custGeom>
            <a:avLst/>
            <a:gdLst/>
            <a:ahLst/>
            <a:cxnLst/>
            <a:rect l="l" t="t" r="r" b="b"/>
            <a:pathLst>
              <a:path w="756284" h="756285">
                <a:moveTo>
                  <a:pt x="756259" y="0"/>
                </a:moveTo>
                <a:lnTo>
                  <a:pt x="0" y="756259"/>
                </a:lnTo>
              </a:path>
            </a:pathLst>
          </a:custGeom>
          <a:ln w="9906">
            <a:solidFill>
              <a:srgbClr val="FFFFFF"/>
            </a:solidFill>
          </a:ln>
        </p:spPr>
        <p:txBody>
          <a:bodyPr wrap="square" lIns="0" tIns="0" rIns="0" bIns="0" rtlCol="0"/>
          <a:lstStyle/>
          <a:p>
            <a:endParaRPr/>
          </a:p>
        </p:txBody>
      </p:sp>
      <p:sp>
        <p:nvSpPr>
          <p:cNvPr id="3" name="object 3"/>
          <p:cNvSpPr/>
          <p:nvPr/>
        </p:nvSpPr>
        <p:spPr>
          <a:xfrm>
            <a:off x="8194931" y="4083178"/>
            <a:ext cx="2470785" cy="2470785"/>
          </a:xfrm>
          <a:custGeom>
            <a:avLst/>
            <a:gdLst/>
            <a:ahLst/>
            <a:cxnLst/>
            <a:rect l="l" t="t" r="r" b="b"/>
            <a:pathLst>
              <a:path w="2470784" h="2470784">
                <a:moveTo>
                  <a:pt x="2470454" y="0"/>
                </a:moveTo>
                <a:lnTo>
                  <a:pt x="0" y="2470454"/>
                </a:lnTo>
              </a:path>
            </a:pathLst>
          </a:custGeom>
          <a:ln w="9906">
            <a:solidFill>
              <a:srgbClr val="FFFFFF"/>
            </a:solidFill>
          </a:ln>
        </p:spPr>
        <p:txBody>
          <a:bodyPr wrap="square" lIns="0" tIns="0" rIns="0" bIns="0" rtlCol="0"/>
          <a:lstStyle/>
          <a:p>
            <a:endParaRPr/>
          </a:p>
        </p:txBody>
      </p:sp>
      <p:sp>
        <p:nvSpPr>
          <p:cNvPr id="4" name="object 4"/>
          <p:cNvSpPr/>
          <p:nvPr/>
        </p:nvSpPr>
        <p:spPr>
          <a:xfrm>
            <a:off x="9094091" y="4161664"/>
            <a:ext cx="1571625" cy="1571625"/>
          </a:xfrm>
          <a:custGeom>
            <a:avLst/>
            <a:gdLst/>
            <a:ahLst/>
            <a:cxnLst/>
            <a:rect l="l" t="t" r="r" b="b"/>
            <a:pathLst>
              <a:path w="1571625" h="1571625">
                <a:moveTo>
                  <a:pt x="1571269" y="0"/>
                </a:moveTo>
                <a:lnTo>
                  <a:pt x="0" y="1571269"/>
                </a:lnTo>
              </a:path>
            </a:pathLst>
          </a:custGeom>
          <a:ln w="9906">
            <a:solidFill>
              <a:srgbClr val="FFFFFF"/>
            </a:solidFill>
          </a:ln>
        </p:spPr>
        <p:txBody>
          <a:bodyPr wrap="square" lIns="0" tIns="0" rIns="0" bIns="0" rtlCol="0"/>
          <a:lstStyle/>
          <a:p>
            <a:endParaRPr/>
          </a:p>
        </p:txBody>
      </p:sp>
      <p:sp>
        <p:nvSpPr>
          <p:cNvPr id="5" name="object 5"/>
          <p:cNvSpPr/>
          <p:nvPr/>
        </p:nvSpPr>
        <p:spPr>
          <a:xfrm>
            <a:off x="9218680" y="4038600"/>
            <a:ext cx="1441450" cy="1441450"/>
          </a:xfrm>
          <a:custGeom>
            <a:avLst/>
            <a:gdLst/>
            <a:ahLst/>
            <a:cxnLst/>
            <a:rect l="l" t="t" r="r" b="b"/>
            <a:pathLst>
              <a:path w="1441450" h="1441450">
                <a:moveTo>
                  <a:pt x="1441361" y="0"/>
                </a:moveTo>
                <a:lnTo>
                  <a:pt x="0" y="1441361"/>
                </a:lnTo>
              </a:path>
            </a:pathLst>
          </a:custGeom>
          <a:ln w="28956">
            <a:solidFill>
              <a:srgbClr val="FFFFFF"/>
            </a:solidFill>
          </a:ln>
        </p:spPr>
        <p:txBody>
          <a:bodyPr wrap="square" lIns="0" tIns="0" rIns="0" bIns="0" rtlCol="0"/>
          <a:lstStyle/>
          <a:p>
            <a:endParaRPr/>
          </a:p>
        </p:txBody>
      </p:sp>
      <p:sp>
        <p:nvSpPr>
          <p:cNvPr id="6" name="object 6"/>
          <p:cNvSpPr/>
          <p:nvPr/>
        </p:nvSpPr>
        <p:spPr>
          <a:xfrm>
            <a:off x="9612634" y="4495800"/>
            <a:ext cx="1047750" cy="1047750"/>
          </a:xfrm>
          <a:custGeom>
            <a:avLst/>
            <a:gdLst/>
            <a:ahLst/>
            <a:cxnLst/>
            <a:rect l="l" t="t" r="r" b="b"/>
            <a:pathLst>
              <a:path w="1047750" h="1047750">
                <a:moveTo>
                  <a:pt x="1047229" y="0"/>
                </a:moveTo>
                <a:lnTo>
                  <a:pt x="0" y="1047229"/>
                </a:lnTo>
              </a:path>
            </a:pathLst>
          </a:custGeom>
          <a:ln w="28956">
            <a:solidFill>
              <a:srgbClr val="FFFFFF"/>
            </a:solidFill>
          </a:ln>
        </p:spPr>
        <p:txBody>
          <a:bodyPr wrap="square" lIns="0" tIns="0" rIns="0" bIns="0" rtlCol="0"/>
          <a:lstStyle/>
          <a:p>
            <a:endParaRPr/>
          </a:p>
        </p:txBody>
      </p:sp>
      <p:graphicFrame>
        <p:nvGraphicFramePr>
          <p:cNvPr id="7" name="object 7"/>
          <p:cNvGraphicFramePr>
            <a:graphicFrameLocks noGrp="1"/>
          </p:cNvGraphicFramePr>
          <p:nvPr/>
        </p:nvGraphicFramePr>
        <p:xfrm>
          <a:off x="2654480" y="95686"/>
          <a:ext cx="6952566" cy="6614284"/>
        </p:xfrm>
        <a:graphic>
          <a:graphicData uri="http://schemas.openxmlformats.org/drawingml/2006/table">
            <a:tbl>
              <a:tblPr firstRow="1" bandRow="1">
                <a:tableStyleId>{2D5ABB26-0587-4C30-8999-92F81FD0307C}</a:tableStyleId>
              </a:tblPr>
              <a:tblGrid>
                <a:gridCol w="205355">
                  <a:extLst>
                    <a:ext uri="{9D8B030D-6E8A-4147-A177-3AD203B41FA5}">
                      <a16:colId xmlns:a16="http://schemas.microsoft.com/office/drawing/2014/main" val="20000"/>
                    </a:ext>
                  </a:extLst>
                </a:gridCol>
                <a:gridCol w="1577930">
                  <a:extLst>
                    <a:ext uri="{9D8B030D-6E8A-4147-A177-3AD203B41FA5}">
                      <a16:colId xmlns:a16="http://schemas.microsoft.com/office/drawing/2014/main" val="20001"/>
                    </a:ext>
                  </a:extLst>
                </a:gridCol>
                <a:gridCol w="516928">
                  <a:extLst>
                    <a:ext uri="{9D8B030D-6E8A-4147-A177-3AD203B41FA5}">
                      <a16:colId xmlns:a16="http://schemas.microsoft.com/office/drawing/2014/main" val="20002"/>
                    </a:ext>
                  </a:extLst>
                </a:gridCol>
                <a:gridCol w="516928">
                  <a:extLst>
                    <a:ext uri="{9D8B030D-6E8A-4147-A177-3AD203B41FA5}">
                      <a16:colId xmlns:a16="http://schemas.microsoft.com/office/drawing/2014/main" val="20003"/>
                    </a:ext>
                  </a:extLst>
                </a:gridCol>
                <a:gridCol w="648944">
                  <a:extLst>
                    <a:ext uri="{9D8B030D-6E8A-4147-A177-3AD203B41FA5}">
                      <a16:colId xmlns:a16="http://schemas.microsoft.com/office/drawing/2014/main" val="20004"/>
                    </a:ext>
                  </a:extLst>
                </a:gridCol>
                <a:gridCol w="384913">
                  <a:extLst>
                    <a:ext uri="{9D8B030D-6E8A-4147-A177-3AD203B41FA5}">
                      <a16:colId xmlns:a16="http://schemas.microsoft.com/office/drawing/2014/main" val="20005"/>
                    </a:ext>
                  </a:extLst>
                </a:gridCol>
                <a:gridCol w="516928">
                  <a:extLst>
                    <a:ext uri="{9D8B030D-6E8A-4147-A177-3AD203B41FA5}">
                      <a16:colId xmlns:a16="http://schemas.microsoft.com/office/drawing/2014/main" val="20006"/>
                    </a:ext>
                  </a:extLst>
                </a:gridCol>
                <a:gridCol w="516928">
                  <a:extLst>
                    <a:ext uri="{9D8B030D-6E8A-4147-A177-3AD203B41FA5}">
                      <a16:colId xmlns:a16="http://schemas.microsoft.com/office/drawing/2014/main" val="20007"/>
                    </a:ext>
                  </a:extLst>
                </a:gridCol>
                <a:gridCol w="516928">
                  <a:extLst>
                    <a:ext uri="{9D8B030D-6E8A-4147-A177-3AD203B41FA5}">
                      <a16:colId xmlns:a16="http://schemas.microsoft.com/office/drawing/2014/main" val="20008"/>
                    </a:ext>
                  </a:extLst>
                </a:gridCol>
                <a:gridCol w="516928">
                  <a:extLst>
                    <a:ext uri="{9D8B030D-6E8A-4147-A177-3AD203B41FA5}">
                      <a16:colId xmlns:a16="http://schemas.microsoft.com/office/drawing/2014/main" val="20009"/>
                    </a:ext>
                  </a:extLst>
                </a:gridCol>
                <a:gridCol w="516928">
                  <a:extLst>
                    <a:ext uri="{9D8B030D-6E8A-4147-A177-3AD203B41FA5}">
                      <a16:colId xmlns:a16="http://schemas.microsoft.com/office/drawing/2014/main" val="20010"/>
                    </a:ext>
                  </a:extLst>
                </a:gridCol>
                <a:gridCol w="516928">
                  <a:extLst>
                    <a:ext uri="{9D8B030D-6E8A-4147-A177-3AD203B41FA5}">
                      <a16:colId xmlns:a16="http://schemas.microsoft.com/office/drawing/2014/main" val="20011"/>
                    </a:ext>
                  </a:extLst>
                </a:gridCol>
              </a:tblGrid>
              <a:tr h="155074">
                <a:tc rowSpan="2" gridSpan="2">
                  <a:txBody>
                    <a:bodyPr/>
                    <a:lstStyle/>
                    <a:p>
                      <a:pPr marL="417195">
                        <a:lnSpc>
                          <a:spcPct val="100000"/>
                        </a:lnSpc>
                        <a:spcBef>
                          <a:spcPts val="620"/>
                        </a:spcBef>
                      </a:pPr>
                      <a:r>
                        <a:rPr lang="en-US" sz="950" spc="5" dirty="0">
                          <a:latin typeface="Calibri"/>
                          <a:cs typeface="Calibri"/>
                        </a:rPr>
                        <a:t>May</a:t>
                      </a:r>
                      <a:r>
                        <a:rPr lang="en-US" sz="950" spc="5" baseline="0" dirty="0">
                          <a:latin typeface="Calibri"/>
                          <a:cs typeface="Calibri"/>
                        </a:rPr>
                        <a:t> 2019 Planners Assoc.</a:t>
                      </a:r>
                      <a:endParaRPr sz="950" dirty="0">
                        <a:latin typeface="Calibri"/>
                        <a:cs typeface="Calibri"/>
                      </a:endParaRPr>
                    </a:p>
                  </a:txBody>
                  <a:tcPr marL="0" marR="0" marT="787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gridSpan="10">
                  <a:txBody>
                    <a:bodyPr/>
                    <a:lstStyle/>
                    <a:p>
                      <a:pPr marL="6985" algn="ctr">
                        <a:lnSpc>
                          <a:spcPct val="100000"/>
                        </a:lnSpc>
                        <a:spcBef>
                          <a:spcPts val="35"/>
                        </a:spcBef>
                      </a:pPr>
                      <a:r>
                        <a:rPr sz="950" spc="30" dirty="0">
                          <a:latin typeface="Calibri"/>
                          <a:cs typeface="Calibri"/>
                        </a:rPr>
                        <a:t>Flood Damage </a:t>
                      </a:r>
                      <a:r>
                        <a:rPr sz="950" spc="25" dirty="0">
                          <a:latin typeface="Calibri"/>
                          <a:cs typeface="Calibri"/>
                        </a:rPr>
                        <a:t>Reduction</a:t>
                      </a:r>
                      <a:r>
                        <a:rPr sz="950" spc="-95" dirty="0">
                          <a:latin typeface="Calibri"/>
                          <a:cs typeface="Calibri"/>
                        </a:rPr>
                        <a:t> </a:t>
                      </a:r>
                      <a:r>
                        <a:rPr sz="950" spc="20" dirty="0">
                          <a:latin typeface="Calibri"/>
                          <a:cs typeface="Calibri"/>
                        </a:rPr>
                        <a:t>Measures</a:t>
                      </a:r>
                      <a:endParaRPr sz="950">
                        <a:latin typeface="Calibri"/>
                        <a:cs typeface="Calibri"/>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70395">
                <a:tc gridSpan="2" vMerge="1">
                  <a:txBody>
                    <a:bodyPr/>
                    <a:lstStyle/>
                    <a:p>
                      <a:endParaRPr/>
                    </a:p>
                  </a:txBody>
                  <a:tcPr marL="0" marR="0" marT="787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10">
                  <a:txBody>
                    <a:bodyPr/>
                    <a:lstStyle/>
                    <a:p>
                      <a:pPr algn="ctr">
                        <a:lnSpc>
                          <a:spcPct val="100000"/>
                        </a:lnSpc>
                        <a:spcBef>
                          <a:spcPts val="35"/>
                        </a:spcBef>
                      </a:pPr>
                      <a:r>
                        <a:rPr sz="950" spc="20" dirty="0">
                          <a:latin typeface="Calibri"/>
                          <a:cs typeface="Calibri"/>
                        </a:rPr>
                        <a:t>Nonstructural Mitigation</a:t>
                      </a:r>
                      <a:r>
                        <a:rPr sz="950" spc="-45" dirty="0">
                          <a:latin typeface="Calibri"/>
                          <a:cs typeface="Calibri"/>
                        </a:rPr>
                        <a:t> </a:t>
                      </a:r>
                      <a:r>
                        <a:rPr sz="950" spc="20" dirty="0">
                          <a:latin typeface="Calibri"/>
                          <a:cs typeface="Calibri"/>
                        </a:rPr>
                        <a:t>Measures</a:t>
                      </a:r>
                      <a:endParaRPr sz="950">
                        <a:latin typeface="Calibri"/>
                        <a:cs typeface="Calibri"/>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891597">
                <a:tc gridSpan="2">
                  <a:txBody>
                    <a:bodyPr/>
                    <a:lstStyle/>
                    <a:p>
                      <a:pPr>
                        <a:lnSpc>
                          <a:spcPct val="100000"/>
                        </a:lnSpc>
                      </a:pPr>
                      <a:endParaRPr sz="900" dirty="0">
                        <a:latin typeface="Times New Roman"/>
                        <a:cs typeface="Times New Roman"/>
                      </a:endParaRPr>
                    </a:p>
                    <a:p>
                      <a:pPr>
                        <a:lnSpc>
                          <a:spcPct val="100000"/>
                        </a:lnSpc>
                        <a:spcBef>
                          <a:spcPts val="15"/>
                        </a:spcBef>
                      </a:pPr>
                      <a:endParaRPr sz="850" dirty="0">
                        <a:latin typeface="Times New Roman"/>
                        <a:cs typeface="Times New Roman"/>
                      </a:endParaRPr>
                    </a:p>
                    <a:p>
                      <a:pPr marL="745490" marR="175260" indent="-563880">
                        <a:lnSpc>
                          <a:spcPct val="112200"/>
                        </a:lnSpc>
                      </a:pPr>
                      <a:r>
                        <a:rPr sz="950" b="1" spc="30" dirty="0">
                          <a:latin typeface="Calibri"/>
                          <a:cs typeface="Calibri"/>
                        </a:rPr>
                        <a:t>FLOOD DAMAGE</a:t>
                      </a:r>
                      <a:r>
                        <a:rPr sz="950" b="1" spc="-85" dirty="0">
                          <a:latin typeface="Calibri"/>
                          <a:cs typeface="Calibri"/>
                        </a:rPr>
                        <a:t> </a:t>
                      </a:r>
                      <a:r>
                        <a:rPr sz="950" b="1" spc="35" dirty="0">
                          <a:latin typeface="Calibri"/>
                          <a:cs typeface="Calibri"/>
                        </a:rPr>
                        <a:t>REDUCTION  MATRIX</a:t>
                      </a:r>
                      <a:endParaRPr sz="950" dirty="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a:txBody>
                    <a:bodyPr/>
                    <a:lstStyle/>
                    <a:p>
                      <a:pPr marL="23495" marR="57150">
                        <a:lnSpc>
                          <a:spcPct val="112300"/>
                        </a:lnSpc>
                        <a:spcBef>
                          <a:spcPts val="675"/>
                        </a:spcBef>
                      </a:pPr>
                      <a:r>
                        <a:rPr sz="1000" spc="-15" dirty="0">
                          <a:latin typeface="Calibri"/>
                          <a:cs typeface="Calibri"/>
                        </a:rPr>
                        <a:t>Elevation </a:t>
                      </a:r>
                      <a:r>
                        <a:rPr sz="1000" spc="-10" dirty="0">
                          <a:latin typeface="Calibri"/>
                          <a:cs typeface="Calibri"/>
                        </a:rPr>
                        <a:t>on  </a:t>
                      </a:r>
                      <a:r>
                        <a:rPr sz="1000" spc="-30" dirty="0">
                          <a:latin typeface="Calibri"/>
                          <a:cs typeface="Calibri"/>
                        </a:rPr>
                        <a:t>Perimeter</a:t>
                      </a:r>
                      <a:r>
                        <a:rPr sz="1000" spc="-75" dirty="0">
                          <a:latin typeface="Calibri"/>
                          <a:cs typeface="Calibri"/>
                        </a:rPr>
                        <a:t> </a:t>
                      </a:r>
                      <a:r>
                        <a:rPr sz="1000" spc="-25" dirty="0">
                          <a:latin typeface="Calibri"/>
                          <a:cs typeface="Calibri"/>
                        </a:rPr>
                        <a:t>Walls</a:t>
                      </a:r>
                      <a:endParaRPr sz="1000" dirty="0">
                        <a:latin typeface="Calibri"/>
                        <a:cs typeface="Calibri"/>
                      </a:endParaRPr>
                    </a:p>
                  </a:txBody>
                  <a:tcPr marL="0" marR="0" marT="85725"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3495" marR="222885">
                        <a:lnSpc>
                          <a:spcPct val="112300"/>
                        </a:lnSpc>
                        <a:spcBef>
                          <a:spcPts val="675"/>
                        </a:spcBef>
                      </a:pPr>
                      <a:r>
                        <a:rPr sz="1000" spc="-15" dirty="0">
                          <a:latin typeface="Calibri"/>
                          <a:cs typeface="Calibri"/>
                        </a:rPr>
                        <a:t>Elevation</a:t>
                      </a:r>
                      <a:r>
                        <a:rPr sz="1000" spc="-125" dirty="0">
                          <a:latin typeface="Calibri"/>
                          <a:cs typeface="Calibri"/>
                        </a:rPr>
                        <a:t> </a:t>
                      </a:r>
                      <a:r>
                        <a:rPr sz="1000" spc="-10" dirty="0">
                          <a:latin typeface="Calibri"/>
                          <a:cs typeface="Calibri"/>
                        </a:rPr>
                        <a:t>on  </a:t>
                      </a:r>
                      <a:r>
                        <a:rPr sz="1000" spc="-30" dirty="0">
                          <a:latin typeface="Calibri"/>
                          <a:cs typeface="Calibri"/>
                        </a:rPr>
                        <a:t>Piers</a:t>
                      </a:r>
                      <a:endParaRPr sz="1000">
                        <a:latin typeface="Calibri"/>
                        <a:cs typeface="Calibri"/>
                      </a:endParaRPr>
                    </a:p>
                  </a:txBody>
                  <a:tcPr marL="0" marR="0" marT="85725"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3495" marR="222885">
                        <a:lnSpc>
                          <a:spcPct val="112300"/>
                        </a:lnSpc>
                        <a:spcBef>
                          <a:spcPts val="60"/>
                        </a:spcBef>
                      </a:pPr>
                      <a:r>
                        <a:rPr sz="1000" spc="-15" dirty="0">
                          <a:latin typeface="Calibri"/>
                          <a:cs typeface="Calibri"/>
                        </a:rPr>
                        <a:t>Elevation</a:t>
                      </a:r>
                      <a:r>
                        <a:rPr sz="1000" spc="-125" dirty="0">
                          <a:latin typeface="Calibri"/>
                          <a:cs typeface="Calibri"/>
                        </a:rPr>
                        <a:t> </a:t>
                      </a:r>
                      <a:r>
                        <a:rPr sz="1000" spc="-10" dirty="0">
                          <a:latin typeface="Calibri"/>
                          <a:cs typeface="Calibri"/>
                        </a:rPr>
                        <a:t>on  </a:t>
                      </a:r>
                      <a:r>
                        <a:rPr sz="1000" spc="-20" dirty="0">
                          <a:latin typeface="Calibri"/>
                          <a:cs typeface="Calibri"/>
                        </a:rPr>
                        <a:t>Posts </a:t>
                      </a:r>
                      <a:r>
                        <a:rPr sz="1000" spc="-10" dirty="0">
                          <a:latin typeface="Calibri"/>
                          <a:cs typeface="Calibri"/>
                        </a:rPr>
                        <a:t>or  </a:t>
                      </a:r>
                      <a:r>
                        <a:rPr sz="1000" spc="-30" dirty="0">
                          <a:latin typeface="Calibri"/>
                          <a:cs typeface="Calibri"/>
                        </a:rPr>
                        <a:t>Columns</a:t>
                      </a:r>
                      <a:endParaRPr sz="1000">
                        <a:latin typeface="Calibri"/>
                        <a:cs typeface="Calibri"/>
                      </a:endParaRPr>
                    </a:p>
                  </a:txBody>
                  <a:tcPr marL="0" marR="0" marT="7620"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3495" marR="222885">
                        <a:lnSpc>
                          <a:spcPct val="112300"/>
                        </a:lnSpc>
                        <a:spcBef>
                          <a:spcPts val="675"/>
                        </a:spcBef>
                      </a:pPr>
                      <a:r>
                        <a:rPr sz="1000" spc="-15" dirty="0">
                          <a:latin typeface="Calibri"/>
                          <a:cs typeface="Calibri"/>
                        </a:rPr>
                        <a:t>Elevation</a:t>
                      </a:r>
                      <a:r>
                        <a:rPr sz="1000" spc="-125" dirty="0">
                          <a:latin typeface="Calibri"/>
                          <a:cs typeface="Calibri"/>
                        </a:rPr>
                        <a:t> </a:t>
                      </a:r>
                      <a:r>
                        <a:rPr sz="1000" spc="-10" dirty="0">
                          <a:latin typeface="Calibri"/>
                          <a:cs typeface="Calibri"/>
                        </a:rPr>
                        <a:t>on  </a:t>
                      </a:r>
                      <a:r>
                        <a:rPr sz="1000" spc="-25" dirty="0">
                          <a:latin typeface="Calibri"/>
                          <a:cs typeface="Calibri"/>
                        </a:rPr>
                        <a:t>Piles</a:t>
                      </a:r>
                      <a:endParaRPr sz="1000" dirty="0">
                        <a:latin typeface="Calibri"/>
                        <a:cs typeface="Calibri"/>
                      </a:endParaRPr>
                    </a:p>
                  </a:txBody>
                  <a:tcPr marL="0" marR="0" marT="85725"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300">
                        <a:latin typeface="Times New Roman"/>
                        <a:cs typeface="Times New Roman"/>
                      </a:endParaRPr>
                    </a:p>
                    <a:p>
                      <a:pPr marL="23495">
                        <a:lnSpc>
                          <a:spcPct val="100000"/>
                        </a:lnSpc>
                        <a:spcBef>
                          <a:spcPts val="5"/>
                        </a:spcBef>
                      </a:pPr>
                      <a:r>
                        <a:rPr sz="1000" spc="-15" dirty="0">
                          <a:latin typeface="Calibri"/>
                          <a:cs typeface="Calibri"/>
                        </a:rPr>
                        <a:t>Elevation </a:t>
                      </a:r>
                      <a:r>
                        <a:rPr sz="1000" spc="-10" dirty="0">
                          <a:latin typeface="Calibri"/>
                          <a:cs typeface="Calibri"/>
                        </a:rPr>
                        <a:t>on</a:t>
                      </a:r>
                      <a:r>
                        <a:rPr sz="1000" spc="-100" dirty="0">
                          <a:latin typeface="Calibri"/>
                          <a:cs typeface="Calibri"/>
                        </a:rPr>
                        <a:t> </a:t>
                      </a:r>
                      <a:r>
                        <a:rPr sz="1000" spc="-25" dirty="0">
                          <a:latin typeface="Calibri"/>
                          <a:cs typeface="Calibri"/>
                        </a:rPr>
                        <a:t>Fill</a:t>
                      </a:r>
                      <a:endParaRPr sz="1000">
                        <a:latin typeface="Calibri"/>
                        <a:cs typeface="Calibri"/>
                      </a:endParaRPr>
                    </a:p>
                  </a:txBody>
                  <a:tcPr marL="0" marR="0" marT="0"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300">
                        <a:latin typeface="Times New Roman"/>
                        <a:cs typeface="Times New Roman"/>
                      </a:endParaRPr>
                    </a:p>
                    <a:p>
                      <a:pPr marL="23495">
                        <a:lnSpc>
                          <a:spcPct val="100000"/>
                        </a:lnSpc>
                        <a:spcBef>
                          <a:spcPts val="5"/>
                        </a:spcBef>
                      </a:pPr>
                      <a:r>
                        <a:rPr sz="1000" spc="-15" dirty="0">
                          <a:latin typeface="Calibri"/>
                          <a:cs typeface="Calibri"/>
                        </a:rPr>
                        <a:t>Relocation</a:t>
                      </a:r>
                      <a:endParaRPr sz="1000">
                        <a:latin typeface="Calibri"/>
                        <a:cs typeface="Calibri"/>
                      </a:endParaRPr>
                    </a:p>
                  </a:txBody>
                  <a:tcPr marL="0" marR="0" marT="0"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3495" marR="297180">
                        <a:lnSpc>
                          <a:spcPct val="112300"/>
                        </a:lnSpc>
                        <a:spcBef>
                          <a:spcPts val="675"/>
                        </a:spcBef>
                      </a:pPr>
                      <a:r>
                        <a:rPr sz="1000" spc="-25" dirty="0">
                          <a:latin typeface="Calibri"/>
                          <a:cs typeface="Calibri"/>
                        </a:rPr>
                        <a:t>Buyout/  A</a:t>
                      </a:r>
                      <a:r>
                        <a:rPr sz="1000" spc="20" dirty="0">
                          <a:latin typeface="Calibri"/>
                          <a:cs typeface="Calibri"/>
                        </a:rPr>
                        <a:t>c</a:t>
                      </a:r>
                      <a:r>
                        <a:rPr sz="1000" spc="-25" dirty="0">
                          <a:latin typeface="Calibri"/>
                          <a:cs typeface="Calibri"/>
                        </a:rPr>
                        <a:t>qu</a:t>
                      </a:r>
                      <a:r>
                        <a:rPr sz="1000" spc="-10" dirty="0">
                          <a:latin typeface="Calibri"/>
                          <a:cs typeface="Calibri"/>
                        </a:rPr>
                        <a:t>i</a:t>
                      </a:r>
                      <a:r>
                        <a:rPr sz="1000" spc="-5" dirty="0">
                          <a:latin typeface="Calibri"/>
                          <a:cs typeface="Calibri"/>
                        </a:rPr>
                        <a:t>s</a:t>
                      </a:r>
                      <a:r>
                        <a:rPr sz="1000" spc="-10" dirty="0">
                          <a:latin typeface="Calibri"/>
                          <a:cs typeface="Calibri"/>
                        </a:rPr>
                        <a:t>i</a:t>
                      </a:r>
                      <a:r>
                        <a:rPr sz="1000" spc="-5" dirty="0">
                          <a:latin typeface="Calibri"/>
                          <a:cs typeface="Calibri"/>
                        </a:rPr>
                        <a:t>t</a:t>
                      </a:r>
                      <a:r>
                        <a:rPr sz="1000" spc="-10" dirty="0">
                          <a:latin typeface="Calibri"/>
                          <a:cs typeface="Calibri"/>
                        </a:rPr>
                        <a:t>i</a:t>
                      </a:r>
                      <a:r>
                        <a:rPr sz="1000" spc="25" dirty="0">
                          <a:latin typeface="Calibri"/>
                          <a:cs typeface="Calibri"/>
                        </a:rPr>
                        <a:t>o</a:t>
                      </a:r>
                      <a:r>
                        <a:rPr sz="1000" dirty="0">
                          <a:latin typeface="Calibri"/>
                          <a:cs typeface="Calibri"/>
                        </a:rPr>
                        <a:t>n</a:t>
                      </a:r>
                      <a:endParaRPr sz="1000">
                        <a:latin typeface="Calibri"/>
                        <a:cs typeface="Calibri"/>
                      </a:endParaRPr>
                    </a:p>
                  </a:txBody>
                  <a:tcPr marL="0" marR="0" marT="85725"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3495">
                        <a:lnSpc>
                          <a:spcPct val="100000"/>
                        </a:lnSpc>
                        <a:spcBef>
                          <a:spcPts val="825"/>
                        </a:spcBef>
                      </a:pPr>
                      <a:r>
                        <a:rPr sz="1000" spc="-30" dirty="0">
                          <a:latin typeface="Calibri"/>
                          <a:cs typeface="Calibri"/>
                        </a:rPr>
                        <a:t>Dry</a:t>
                      </a:r>
                      <a:endParaRPr sz="1000">
                        <a:latin typeface="Calibri"/>
                        <a:cs typeface="Calibri"/>
                      </a:endParaRPr>
                    </a:p>
                    <a:p>
                      <a:pPr marL="23495">
                        <a:lnSpc>
                          <a:spcPct val="100000"/>
                        </a:lnSpc>
                        <a:spcBef>
                          <a:spcPts val="145"/>
                        </a:spcBef>
                      </a:pPr>
                      <a:r>
                        <a:rPr sz="1000" spc="-20" dirty="0">
                          <a:latin typeface="Calibri"/>
                          <a:cs typeface="Calibri"/>
                        </a:rPr>
                        <a:t>Floodproofing</a:t>
                      </a:r>
                      <a:endParaRPr sz="1000">
                        <a:latin typeface="Calibri"/>
                        <a:cs typeface="Calibri"/>
                      </a:endParaRPr>
                    </a:p>
                  </a:txBody>
                  <a:tcPr marL="0" marR="0" marT="104775"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3495">
                        <a:lnSpc>
                          <a:spcPct val="100000"/>
                        </a:lnSpc>
                        <a:spcBef>
                          <a:spcPts val="825"/>
                        </a:spcBef>
                      </a:pPr>
                      <a:r>
                        <a:rPr sz="1000" spc="-25" dirty="0">
                          <a:latin typeface="Calibri"/>
                          <a:cs typeface="Calibri"/>
                        </a:rPr>
                        <a:t>Wet</a:t>
                      </a:r>
                      <a:endParaRPr sz="1000">
                        <a:latin typeface="Calibri"/>
                        <a:cs typeface="Calibri"/>
                      </a:endParaRPr>
                    </a:p>
                    <a:p>
                      <a:pPr marL="23495">
                        <a:lnSpc>
                          <a:spcPct val="100000"/>
                        </a:lnSpc>
                        <a:spcBef>
                          <a:spcPts val="145"/>
                        </a:spcBef>
                      </a:pPr>
                      <a:r>
                        <a:rPr sz="1000" spc="-20" dirty="0">
                          <a:latin typeface="Calibri"/>
                          <a:cs typeface="Calibri"/>
                        </a:rPr>
                        <a:t>Floodproofing</a:t>
                      </a:r>
                      <a:endParaRPr sz="1000">
                        <a:latin typeface="Calibri"/>
                        <a:cs typeface="Calibri"/>
                      </a:endParaRPr>
                    </a:p>
                  </a:txBody>
                  <a:tcPr marL="0" marR="0" marT="104775"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3495" marR="123825">
                        <a:lnSpc>
                          <a:spcPct val="112400"/>
                        </a:lnSpc>
                        <a:spcBef>
                          <a:spcPts val="675"/>
                        </a:spcBef>
                      </a:pPr>
                      <a:r>
                        <a:rPr sz="1000" spc="-15" dirty="0">
                          <a:latin typeface="Calibri"/>
                          <a:cs typeface="Calibri"/>
                        </a:rPr>
                        <a:t>Flood</a:t>
                      </a:r>
                      <a:r>
                        <a:rPr sz="1000" spc="-105" dirty="0">
                          <a:latin typeface="Calibri"/>
                          <a:cs typeface="Calibri"/>
                        </a:rPr>
                        <a:t> </a:t>
                      </a:r>
                      <a:r>
                        <a:rPr sz="1000" spc="-35" dirty="0">
                          <a:latin typeface="Calibri"/>
                          <a:cs typeface="Calibri"/>
                        </a:rPr>
                        <a:t>Warning  </a:t>
                      </a:r>
                      <a:r>
                        <a:rPr sz="1000" spc="-30" dirty="0">
                          <a:latin typeface="Calibri"/>
                          <a:cs typeface="Calibri"/>
                        </a:rPr>
                        <a:t>Preparedness</a:t>
                      </a:r>
                      <a:endParaRPr sz="1000">
                        <a:latin typeface="Calibri"/>
                        <a:cs typeface="Calibri"/>
                      </a:endParaRPr>
                    </a:p>
                  </a:txBody>
                  <a:tcPr marL="0" marR="0" marT="85725"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155074">
                <a:tc rowSpan="14">
                  <a:txBody>
                    <a:bodyPr/>
                    <a:lstStyle/>
                    <a:p>
                      <a:pPr marL="551180">
                        <a:lnSpc>
                          <a:spcPct val="100000"/>
                        </a:lnSpc>
                        <a:spcBef>
                          <a:spcPts val="204"/>
                        </a:spcBef>
                      </a:pPr>
                      <a:r>
                        <a:rPr sz="1000" spc="-25" dirty="0">
                          <a:latin typeface="Calibri"/>
                          <a:cs typeface="Calibri"/>
                        </a:rPr>
                        <a:t>Flooding</a:t>
                      </a:r>
                      <a:r>
                        <a:rPr sz="1000" spc="10" dirty="0">
                          <a:latin typeface="Calibri"/>
                          <a:cs typeface="Calibri"/>
                        </a:rPr>
                        <a:t> </a:t>
                      </a:r>
                      <a:r>
                        <a:rPr sz="1000" spc="-20" dirty="0">
                          <a:latin typeface="Calibri"/>
                          <a:cs typeface="Calibri"/>
                        </a:rPr>
                        <a:t>Characteristics</a:t>
                      </a:r>
                      <a:endParaRPr sz="1000">
                        <a:latin typeface="Calibri"/>
                        <a:cs typeface="Calibri"/>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4765">
                        <a:lnSpc>
                          <a:spcPct val="100000"/>
                        </a:lnSpc>
                        <a:spcBef>
                          <a:spcPts val="35"/>
                        </a:spcBef>
                      </a:pPr>
                      <a:r>
                        <a:rPr sz="950" spc="30" dirty="0">
                          <a:latin typeface="Calibri"/>
                          <a:cs typeface="Calibri"/>
                        </a:rPr>
                        <a:t>Flood</a:t>
                      </a:r>
                      <a:r>
                        <a:rPr sz="950" spc="-25" dirty="0">
                          <a:latin typeface="Calibri"/>
                          <a:cs typeface="Calibri"/>
                        </a:rPr>
                        <a:t> </a:t>
                      </a:r>
                      <a:r>
                        <a:rPr sz="950" spc="20" dirty="0">
                          <a:latin typeface="Calibri"/>
                          <a:cs typeface="Calibri"/>
                        </a:rPr>
                        <a:t>Depth</a:t>
                      </a:r>
                      <a:endParaRPr sz="950">
                        <a:latin typeface="Calibri"/>
                        <a:cs typeface="Calibri"/>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extLst>
                  <a:ext uri="{0D108BD9-81ED-4DB2-BD59-A6C34878D82A}">
                    <a16:rowId xmlns:a16="http://schemas.microsoft.com/office/drawing/2014/main" val="10003"/>
                  </a:ext>
                </a:extLst>
              </a:tr>
              <a:tr h="15507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35"/>
                        </a:spcBef>
                      </a:pPr>
                      <a:r>
                        <a:rPr sz="950" spc="20" dirty="0">
                          <a:latin typeface="Calibri"/>
                          <a:cs typeface="Calibri"/>
                        </a:rPr>
                        <a:t>Shallow </a:t>
                      </a:r>
                      <a:r>
                        <a:rPr sz="950" spc="15" dirty="0">
                          <a:latin typeface="Calibri"/>
                          <a:cs typeface="Calibri"/>
                        </a:rPr>
                        <a:t>(&lt;3</a:t>
                      </a:r>
                      <a:r>
                        <a:rPr sz="950" spc="-10" dirty="0">
                          <a:latin typeface="Calibri"/>
                          <a:cs typeface="Calibri"/>
                        </a:rPr>
                        <a:t> </a:t>
                      </a:r>
                      <a:r>
                        <a:rPr sz="950" spc="25" dirty="0">
                          <a:latin typeface="Calibri"/>
                          <a:cs typeface="Calibri"/>
                        </a:rPr>
                        <a:t>ft.)</a:t>
                      </a:r>
                      <a:endParaRPr sz="950">
                        <a:latin typeface="Calibri"/>
                        <a:cs typeface="Calibri"/>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dirty="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4"/>
                  </a:ext>
                </a:extLst>
              </a:tr>
              <a:tr h="15507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35"/>
                        </a:spcBef>
                      </a:pPr>
                      <a:r>
                        <a:rPr sz="950" spc="25" dirty="0">
                          <a:latin typeface="Calibri"/>
                          <a:cs typeface="Calibri"/>
                        </a:rPr>
                        <a:t>Moderate </a:t>
                      </a:r>
                      <a:r>
                        <a:rPr sz="950" spc="5" dirty="0">
                          <a:latin typeface="Calibri"/>
                          <a:cs typeface="Calibri"/>
                        </a:rPr>
                        <a:t>(3 </a:t>
                      </a:r>
                      <a:r>
                        <a:rPr sz="950" spc="20" dirty="0">
                          <a:latin typeface="Calibri"/>
                          <a:cs typeface="Calibri"/>
                        </a:rPr>
                        <a:t>to </a:t>
                      </a:r>
                      <a:r>
                        <a:rPr sz="950" spc="30" dirty="0">
                          <a:latin typeface="Calibri"/>
                          <a:cs typeface="Calibri"/>
                        </a:rPr>
                        <a:t>6</a:t>
                      </a:r>
                      <a:r>
                        <a:rPr sz="950" spc="-15" dirty="0">
                          <a:latin typeface="Calibri"/>
                          <a:cs typeface="Calibri"/>
                        </a:rPr>
                        <a:t> </a:t>
                      </a:r>
                      <a:r>
                        <a:rPr sz="950" spc="25" dirty="0">
                          <a:latin typeface="Calibri"/>
                          <a:cs typeface="Calibri"/>
                        </a:rPr>
                        <a:t>ft.)</a:t>
                      </a:r>
                      <a:endParaRPr sz="950">
                        <a:latin typeface="Calibri"/>
                        <a:cs typeface="Calibri"/>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5"/>
                  </a:ext>
                </a:extLst>
              </a:tr>
              <a:tr h="15507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35"/>
                        </a:spcBef>
                      </a:pPr>
                      <a:r>
                        <a:rPr sz="950" spc="30" dirty="0">
                          <a:latin typeface="Calibri"/>
                          <a:cs typeface="Calibri"/>
                        </a:rPr>
                        <a:t>Deep </a:t>
                      </a:r>
                      <a:r>
                        <a:rPr sz="950" spc="15" dirty="0">
                          <a:latin typeface="Calibri"/>
                          <a:cs typeface="Calibri"/>
                        </a:rPr>
                        <a:t>(&gt;6</a:t>
                      </a:r>
                      <a:r>
                        <a:rPr sz="950" spc="-55" dirty="0">
                          <a:latin typeface="Calibri"/>
                          <a:cs typeface="Calibri"/>
                        </a:rPr>
                        <a:t> </a:t>
                      </a:r>
                      <a:r>
                        <a:rPr sz="950" spc="25" dirty="0">
                          <a:latin typeface="Calibri"/>
                          <a:cs typeface="Calibri"/>
                        </a:rPr>
                        <a:t>ft.)</a:t>
                      </a:r>
                      <a:endParaRPr sz="950">
                        <a:latin typeface="Calibri"/>
                        <a:cs typeface="Calibri"/>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6"/>
                  </a:ext>
                </a:extLst>
              </a:tr>
              <a:tr h="15507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4765">
                        <a:lnSpc>
                          <a:spcPct val="100000"/>
                        </a:lnSpc>
                        <a:spcBef>
                          <a:spcPts val="35"/>
                        </a:spcBef>
                      </a:pPr>
                      <a:r>
                        <a:rPr sz="950" spc="30" dirty="0">
                          <a:latin typeface="Calibri"/>
                          <a:cs typeface="Calibri"/>
                        </a:rPr>
                        <a:t>Flood</a:t>
                      </a:r>
                      <a:r>
                        <a:rPr sz="950" spc="-25" dirty="0">
                          <a:latin typeface="Calibri"/>
                          <a:cs typeface="Calibri"/>
                        </a:rPr>
                        <a:t> </a:t>
                      </a:r>
                      <a:r>
                        <a:rPr sz="950" spc="25" dirty="0">
                          <a:latin typeface="Calibri"/>
                          <a:cs typeface="Calibri"/>
                        </a:rPr>
                        <a:t>Velocity</a:t>
                      </a:r>
                      <a:endParaRPr sz="950">
                        <a:latin typeface="Calibri"/>
                        <a:cs typeface="Calibri"/>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extLst>
                  <a:ext uri="{0D108BD9-81ED-4DB2-BD59-A6C34878D82A}">
                    <a16:rowId xmlns:a16="http://schemas.microsoft.com/office/drawing/2014/main" val="10007"/>
                  </a:ext>
                </a:extLst>
              </a:tr>
              <a:tr h="15507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35"/>
                        </a:spcBef>
                      </a:pPr>
                      <a:r>
                        <a:rPr sz="950" spc="25" dirty="0">
                          <a:latin typeface="Calibri"/>
                          <a:cs typeface="Calibri"/>
                        </a:rPr>
                        <a:t>Slow </a:t>
                      </a:r>
                      <a:r>
                        <a:rPr sz="950" spc="15" dirty="0">
                          <a:latin typeface="Calibri"/>
                          <a:cs typeface="Calibri"/>
                        </a:rPr>
                        <a:t>(&lt;3</a:t>
                      </a:r>
                      <a:r>
                        <a:rPr sz="950" spc="-15" dirty="0">
                          <a:latin typeface="Calibri"/>
                          <a:cs typeface="Calibri"/>
                        </a:rPr>
                        <a:t> </a:t>
                      </a:r>
                      <a:r>
                        <a:rPr sz="950" spc="20" dirty="0">
                          <a:latin typeface="Calibri"/>
                          <a:cs typeface="Calibri"/>
                        </a:rPr>
                        <a:t>fps)</a:t>
                      </a:r>
                      <a:endParaRPr sz="950">
                        <a:latin typeface="Calibri"/>
                        <a:cs typeface="Calibri"/>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8"/>
                  </a:ext>
                </a:extLst>
              </a:tr>
              <a:tr h="15507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35"/>
                        </a:spcBef>
                      </a:pPr>
                      <a:r>
                        <a:rPr sz="950" spc="25" dirty="0">
                          <a:latin typeface="Calibri"/>
                          <a:cs typeface="Calibri"/>
                        </a:rPr>
                        <a:t>Moderate </a:t>
                      </a:r>
                      <a:r>
                        <a:rPr sz="950" spc="5" dirty="0">
                          <a:latin typeface="Calibri"/>
                          <a:cs typeface="Calibri"/>
                        </a:rPr>
                        <a:t>(3 </a:t>
                      </a:r>
                      <a:r>
                        <a:rPr sz="950" spc="20" dirty="0">
                          <a:latin typeface="Calibri"/>
                          <a:cs typeface="Calibri"/>
                        </a:rPr>
                        <a:t>to </a:t>
                      </a:r>
                      <a:r>
                        <a:rPr sz="950" spc="30" dirty="0">
                          <a:latin typeface="Calibri"/>
                          <a:cs typeface="Calibri"/>
                        </a:rPr>
                        <a:t>5</a:t>
                      </a:r>
                      <a:r>
                        <a:rPr sz="950" spc="-20" dirty="0">
                          <a:latin typeface="Calibri"/>
                          <a:cs typeface="Calibri"/>
                        </a:rPr>
                        <a:t> </a:t>
                      </a:r>
                      <a:r>
                        <a:rPr sz="950" spc="20" dirty="0">
                          <a:latin typeface="Calibri"/>
                          <a:cs typeface="Calibri"/>
                        </a:rPr>
                        <a:t>fps)</a:t>
                      </a:r>
                      <a:endParaRPr sz="950">
                        <a:latin typeface="Calibri"/>
                        <a:cs typeface="Calibri"/>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dirty="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9"/>
                  </a:ext>
                </a:extLst>
              </a:tr>
              <a:tr h="15441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30"/>
                        </a:spcBef>
                      </a:pPr>
                      <a:r>
                        <a:rPr sz="950" spc="20" dirty="0">
                          <a:latin typeface="Calibri"/>
                          <a:cs typeface="Calibri"/>
                        </a:rPr>
                        <a:t>Fast </a:t>
                      </a:r>
                      <a:r>
                        <a:rPr sz="950" spc="15" dirty="0">
                          <a:latin typeface="Calibri"/>
                          <a:cs typeface="Calibri"/>
                        </a:rPr>
                        <a:t>(&gt;5</a:t>
                      </a:r>
                      <a:r>
                        <a:rPr sz="950" spc="-20" dirty="0">
                          <a:latin typeface="Calibri"/>
                          <a:cs typeface="Calibri"/>
                        </a:rPr>
                        <a:t> </a:t>
                      </a:r>
                      <a:r>
                        <a:rPr sz="950" spc="15" dirty="0">
                          <a:latin typeface="Calibri"/>
                          <a:cs typeface="Calibri"/>
                        </a:rPr>
                        <a:t>fps)</a:t>
                      </a:r>
                      <a:endParaRPr sz="950">
                        <a:latin typeface="Calibri"/>
                        <a:cs typeface="Calibri"/>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0"/>
                  </a:ext>
                </a:extLst>
              </a:tr>
              <a:tr h="15441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4765">
                        <a:lnSpc>
                          <a:spcPct val="100000"/>
                        </a:lnSpc>
                        <a:spcBef>
                          <a:spcPts val="30"/>
                        </a:spcBef>
                      </a:pPr>
                      <a:r>
                        <a:rPr sz="950" spc="20" dirty="0">
                          <a:latin typeface="Calibri"/>
                          <a:cs typeface="Calibri"/>
                        </a:rPr>
                        <a:t>Flash</a:t>
                      </a:r>
                      <a:r>
                        <a:rPr sz="950" spc="-25" dirty="0">
                          <a:latin typeface="Calibri"/>
                          <a:cs typeface="Calibri"/>
                        </a:rPr>
                        <a:t> </a:t>
                      </a:r>
                      <a:r>
                        <a:rPr sz="950" spc="15" dirty="0">
                          <a:latin typeface="Calibri"/>
                          <a:cs typeface="Calibri"/>
                        </a:rPr>
                        <a:t>Flooding</a:t>
                      </a:r>
                      <a:endParaRPr sz="950">
                        <a:latin typeface="Calibri"/>
                        <a:cs typeface="Calibri"/>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extLst>
                  <a:ext uri="{0D108BD9-81ED-4DB2-BD59-A6C34878D82A}">
                    <a16:rowId xmlns:a16="http://schemas.microsoft.com/office/drawing/2014/main" val="10011"/>
                  </a:ext>
                </a:extLst>
              </a:tr>
              <a:tr h="15441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30"/>
                        </a:spcBef>
                      </a:pPr>
                      <a:r>
                        <a:rPr sz="950" spc="30" dirty="0">
                          <a:latin typeface="Calibri"/>
                          <a:cs typeface="Calibri"/>
                        </a:rPr>
                        <a:t>Yes </a:t>
                      </a:r>
                      <a:r>
                        <a:rPr sz="950" spc="10" dirty="0">
                          <a:latin typeface="Calibri"/>
                          <a:cs typeface="Calibri"/>
                        </a:rPr>
                        <a:t>(less </a:t>
                      </a:r>
                      <a:r>
                        <a:rPr sz="950" spc="20" dirty="0">
                          <a:latin typeface="Calibri"/>
                          <a:cs typeface="Calibri"/>
                        </a:rPr>
                        <a:t>than </a:t>
                      </a:r>
                      <a:r>
                        <a:rPr sz="950" spc="30" dirty="0">
                          <a:latin typeface="Calibri"/>
                          <a:cs typeface="Calibri"/>
                        </a:rPr>
                        <a:t>1</a:t>
                      </a:r>
                      <a:r>
                        <a:rPr sz="950" spc="-85" dirty="0">
                          <a:latin typeface="Calibri"/>
                          <a:cs typeface="Calibri"/>
                        </a:rPr>
                        <a:t> </a:t>
                      </a:r>
                      <a:r>
                        <a:rPr sz="950" spc="15" dirty="0">
                          <a:latin typeface="Calibri"/>
                          <a:cs typeface="Calibri"/>
                        </a:rPr>
                        <a:t>hour)</a:t>
                      </a:r>
                      <a:endParaRPr sz="950">
                        <a:latin typeface="Calibri"/>
                        <a:cs typeface="Calibri"/>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2"/>
                  </a:ext>
                </a:extLst>
              </a:tr>
              <a:tr h="15441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30"/>
                        </a:spcBef>
                      </a:pPr>
                      <a:r>
                        <a:rPr sz="950" spc="55" dirty="0">
                          <a:latin typeface="Calibri"/>
                          <a:cs typeface="Calibri"/>
                        </a:rPr>
                        <a:t>No</a:t>
                      </a:r>
                      <a:endParaRPr sz="950">
                        <a:latin typeface="Calibri"/>
                        <a:cs typeface="Calibri"/>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3"/>
                  </a:ext>
                </a:extLst>
              </a:tr>
              <a:tr h="15441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4765">
                        <a:lnSpc>
                          <a:spcPct val="100000"/>
                        </a:lnSpc>
                        <a:spcBef>
                          <a:spcPts val="30"/>
                        </a:spcBef>
                      </a:pPr>
                      <a:r>
                        <a:rPr sz="950" spc="35" dirty="0">
                          <a:latin typeface="Calibri"/>
                          <a:cs typeface="Calibri"/>
                        </a:rPr>
                        <a:t>Ice </a:t>
                      </a:r>
                      <a:r>
                        <a:rPr sz="950" spc="25" dirty="0">
                          <a:latin typeface="Calibri"/>
                          <a:cs typeface="Calibri"/>
                        </a:rPr>
                        <a:t>and </a:t>
                      </a:r>
                      <a:r>
                        <a:rPr sz="950" spc="15" dirty="0">
                          <a:latin typeface="Calibri"/>
                          <a:cs typeface="Calibri"/>
                        </a:rPr>
                        <a:t>Debris</a:t>
                      </a:r>
                      <a:r>
                        <a:rPr sz="950" spc="-75" dirty="0">
                          <a:latin typeface="Calibri"/>
                          <a:cs typeface="Calibri"/>
                        </a:rPr>
                        <a:t> </a:t>
                      </a:r>
                      <a:r>
                        <a:rPr sz="950" spc="25" dirty="0">
                          <a:latin typeface="Calibri"/>
                          <a:cs typeface="Calibri"/>
                        </a:rPr>
                        <a:t>Flow</a:t>
                      </a:r>
                      <a:endParaRPr sz="950">
                        <a:latin typeface="Calibri"/>
                        <a:cs typeface="Calibri"/>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0C0C0"/>
                    </a:solidFill>
                  </a:tcPr>
                </a:tc>
                <a:extLst>
                  <a:ext uri="{0D108BD9-81ED-4DB2-BD59-A6C34878D82A}">
                    <a16:rowId xmlns:a16="http://schemas.microsoft.com/office/drawing/2014/main" val="10014"/>
                  </a:ext>
                </a:extLst>
              </a:tr>
              <a:tr h="15441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30"/>
                        </a:spcBef>
                      </a:pPr>
                      <a:r>
                        <a:rPr sz="950" spc="30" dirty="0">
                          <a:latin typeface="Calibri"/>
                          <a:cs typeface="Calibri"/>
                        </a:rPr>
                        <a:t>Yes</a:t>
                      </a:r>
                      <a:endParaRPr sz="950">
                        <a:latin typeface="Calibri"/>
                        <a:cs typeface="Calibri"/>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5"/>
                  </a:ext>
                </a:extLst>
              </a:tr>
              <a:tr h="15441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30"/>
                        </a:spcBef>
                      </a:pPr>
                      <a:r>
                        <a:rPr sz="950" spc="55" dirty="0">
                          <a:latin typeface="Calibri"/>
                          <a:cs typeface="Calibri"/>
                        </a:rPr>
                        <a:t>No</a:t>
                      </a:r>
                      <a:endParaRPr sz="950">
                        <a:latin typeface="Calibri"/>
                        <a:cs typeface="Calibri"/>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6"/>
                  </a:ext>
                </a:extLst>
              </a:tr>
              <a:tr h="154414">
                <a:tc rowSpan="9">
                  <a:txBody>
                    <a:bodyPr/>
                    <a:lstStyle/>
                    <a:p>
                      <a:pPr marL="267335">
                        <a:lnSpc>
                          <a:spcPct val="100000"/>
                        </a:lnSpc>
                        <a:spcBef>
                          <a:spcPts val="204"/>
                        </a:spcBef>
                      </a:pPr>
                      <a:r>
                        <a:rPr sz="1000" spc="-25" dirty="0">
                          <a:latin typeface="Calibri"/>
                          <a:cs typeface="Calibri"/>
                        </a:rPr>
                        <a:t>Site</a:t>
                      </a:r>
                      <a:r>
                        <a:rPr sz="1000" spc="-20" dirty="0">
                          <a:latin typeface="Calibri"/>
                          <a:cs typeface="Calibri"/>
                        </a:rPr>
                        <a:t> Characteristics</a:t>
                      </a:r>
                      <a:endParaRPr sz="1000">
                        <a:latin typeface="Calibri"/>
                        <a:cs typeface="Calibri"/>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4765">
                        <a:lnSpc>
                          <a:spcPct val="100000"/>
                        </a:lnSpc>
                        <a:spcBef>
                          <a:spcPts val="30"/>
                        </a:spcBef>
                      </a:pPr>
                      <a:r>
                        <a:rPr sz="950" spc="10" dirty="0">
                          <a:latin typeface="Calibri"/>
                          <a:cs typeface="Calibri"/>
                        </a:rPr>
                        <a:t>Site</a:t>
                      </a:r>
                      <a:r>
                        <a:rPr sz="950" spc="5" dirty="0">
                          <a:latin typeface="Calibri"/>
                          <a:cs typeface="Calibri"/>
                        </a:rPr>
                        <a:t> </a:t>
                      </a:r>
                      <a:r>
                        <a:rPr sz="950" spc="35" dirty="0">
                          <a:latin typeface="Calibri"/>
                          <a:cs typeface="Calibri"/>
                        </a:rPr>
                        <a:t>Location</a:t>
                      </a:r>
                      <a:endParaRPr sz="950" dirty="0">
                        <a:latin typeface="Calibri"/>
                        <a:cs typeface="Calibri"/>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extLst>
                  <a:ext uri="{0D108BD9-81ED-4DB2-BD59-A6C34878D82A}">
                    <a16:rowId xmlns:a16="http://schemas.microsoft.com/office/drawing/2014/main" val="10017"/>
                  </a:ext>
                </a:extLst>
              </a:tr>
              <a:tr h="15441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30"/>
                        </a:spcBef>
                      </a:pPr>
                      <a:r>
                        <a:rPr sz="950" spc="30" dirty="0">
                          <a:latin typeface="Calibri"/>
                          <a:cs typeface="Calibri"/>
                        </a:rPr>
                        <a:t>Floodway</a:t>
                      </a:r>
                      <a:endParaRPr sz="950">
                        <a:latin typeface="Calibri"/>
                        <a:cs typeface="Calibri"/>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8"/>
                  </a:ext>
                </a:extLst>
              </a:tr>
              <a:tr h="15441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30"/>
                        </a:spcBef>
                      </a:pPr>
                      <a:r>
                        <a:rPr sz="950" spc="35" dirty="0">
                          <a:latin typeface="Calibri"/>
                          <a:cs typeface="Calibri"/>
                        </a:rPr>
                        <a:t>Coastal </a:t>
                      </a:r>
                      <a:r>
                        <a:rPr sz="950" spc="30" dirty="0">
                          <a:latin typeface="Calibri"/>
                          <a:cs typeface="Calibri"/>
                        </a:rPr>
                        <a:t>Flood</a:t>
                      </a:r>
                      <a:r>
                        <a:rPr sz="950" spc="-65" dirty="0">
                          <a:latin typeface="Calibri"/>
                          <a:cs typeface="Calibri"/>
                        </a:rPr>
                        <a:t> </a:t>
                      </a:r>
                      <a:r>
                        <a:rPr sz="950" spc="15" dirty="0">
                          <a:latin typeface="Calibri"/>
                          <a:cs typeface="Calibri"/>
                        </a:rPr>
                        <a:t>Plain</a:t>
                      </a:r>
                      <a:endParaRPr sz="950">
                        <a:latin typeface="Calibri"/>
                        <a:cs typeface="Calibri"/>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9"/>
                  </a:ext>
                </a:extLst>
              </a:tr>
              <a:tr h="304868">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09880">
                        <a:lnSpc>
                          <a:spcPct val="100000"/>
                        </a:lnSpc>
                        <a:spcBef>
                          <a:spcPts val="30"/>
                        </a:spcBef>
                      </a:pPr>
                      <a:r>
                        <a:rPr sz="950" spc="40" dirty="0">
                          <a:latin typeface="Calibri"/>
                          <a:cs typeface="Calibri"/>
                        </a:rPr>
                        <a:t>Beach </a:t>
                      </a:r>
                      <a:r>
                        <a:rPr sz="950" spc="15" dirty="0">
                          <a:latin typeface="Calibri"/>
                          <a:cs typeface="Calibri"/>
                        </a:rPr>
                        <a:t>Front</a:t>
                      </a:r>
                      <a:r>
                        <a:rPr sz="950" spc="-70" dirty="0">
                          <a:latin typeface="Calibri"/>
                          <a:cs typeface="Calibri"/>
                        </a:rPr>
                        <a:t> </a:t>
                      </a:r>
                      <a:r>
                        <a:rPr sz="950" spc="20" dirty="0">
                          <a:latin typeface="Calibri"/>
                          <a:cs typeface="Calibri"/>
                        </a:rPr>
                        <a:t>(V-Zone)</a:t>
                      </a:r>
                      <a:endParaRPr sz="950">
                        <a:latin typeface="Calibri"/>
                        <a:cs typeface="Calibri"/>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20"/>
                  </a:ext>
                </a:extLst>
              </a:tr>
              <a:tr h="15441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09880">
                        <a:lnSpc>
                          <a:spcPct val="100000"/>
                        </a:lnSpc>
                        <a:spcBef>
                          <a:spcPts val="30"/>
                        </a:spcBef>
                      </a:pPr>
                      <a:r>
                        <a:rPr sz="950" spc="20" dirty="0">
                          <a:latin typeface="Calibri"/>
                          <a:cs typeface="Calibri"/>
                        </a:rPr>
                        <a:t>Interior</a:t>
                      </a:r>
                      <a:r>
                        <a:rPr sz="950" spc="-15" dirty="0">
                          <a:latin typeface="Calibri"/>
                          <a:cs typeface="Calibri"/>
                        </a:rPr>
                        <a:t> </a:t>
                      </a:r>
                      <a:r>
                        <a:rPr sz="950" spc="15" dirty="0">
                          <a:latin typeface="Calibri"/>
                          <a:cs typeface="Calibri"/>
                        </a:rPr>
                        <a:t>(A-Zone)</a:t>
                      </a:r>
                      <a:endParaRPr sz="950">
                        <a:latin typeface="Calibri"/>
                        <a:cs typeface="Calibri"/>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21"/>
                  </a:ext>
                </a:extLst>
              </a:tr>
              <a:tr h="15441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30"/>
                        </a:spcBef>
                      </a:pPr>
                      <a:r>
                        <a:rPr sz="950" spc="15" dirty="0">
                          <a:latin typeface="Calibri"/>
                          <a:cs typeface="Calibri"/>
                        </a:rPr>
                        <a:t>Riverine </a:t>
                      </a:r>
                      <a:r>
                        <a:rPr sz="950" spc="30" dirty="0">
                          <a:latin typeface="Calibri"/>
                          <a:cs typeface="Calibri"/>
                        </a:rPr>
                        <a:t>Flood</a:t>
                      </a:r>
                      <a:r>
                        <a:rPr sz="950" spc="-35" dirty="0">
                          <a:latin typeface="Calibri"/>
                          <a:cs typeface="Calibri"/>
                        </a:rPr>
                        <a:t> </a:t>
                      </a:r>
                      <a:r>
                        <a:rPr sz="950" spc="15" dirty="0">
                          <a:latin typeface="Calibri"/>
                          <a:cs typeface="Calibri"/>
                        </a:rPr>
                        <a:t>Plain</a:t>
                      </a:r>
                      <a:endParaRPr sz="950">
                        <a:latin typeface="Calibri"/>
                        <a:cs typeface="Calibri"/>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22"/>
                  </a:ext>
                </a:extLst>
              </a:tr>
              <a:tr h="15441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4765">
                        <a:lnSpc>
                          <a:spcPct val="100000"/>
                        </a:lnSpc>
                        <a:spcBef>
                          <a:spcPts val="30"/>
                        </a:spcBef>
                      </a:pPr>
                      <a:r>
                        <a:rPr sz="950" spc="20" dirty="0">
                          <a:latin typeface="Calibri"/>
                          <a:cs typeface="Calibri"/>
                        </a:rPr>
                        <a:t>Soil</a:t>
                      </a:r>
                      <a:r>
                        <a:rPr sz="950" spc="-5" dirty="0">
                          <a:latin typeface="Calibri"/>
                          <a:cs typeface="Calibri"/>
                        </a:rPr>
                        <a:t> </a:t>
                      </a:r>
                      <a:r>
                        <a:rPr sz="950" spc="20" dirty="0">
                          <a:latin typeface="Calibri"/>
                          <a:cs typeface="Calibri"/>
                        </a:rPr>
                        <a:t>Type</a:t>
                      </a:r>
                      <a:endParaRPr sz="950">
                        <a:latin typeface="Calibri"/>
                        <a:cs typeface="Calibri"/>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4D79B"/>
                    </a:solidFill>
                  </a:tcPr>
                </a:tc>
                <a:extLst>
                  <a:ext uri="{0D108BD9-81ED-4DB2-BD59-A6C34878D82A}">
                    <a16:rowId xmlns:a16="http://schemas.microsoft.com/office/drawing/2014/main" val="10023"/>
                  </a:ext>
                </a:extLst>
              </a:tr>
              <a:tr h="154414">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30"/>
                        </a:spcBef>
                      </a:pPr>
                      <a:r>
                        <a:rPr sz="950" spc="20" dirty="0">
                          <a:latin typeface="Calibri"/>
                          <a:cs typeface="Calibri"/>
                        </a:rPr>
                        <a:t>Permeable</a:t>
                      </a:r>
                      <a:endParaRPr sz="950">
                        <a:latin typeface="Calibri"/>
                        <a:cs typeface="Calibri"/>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24"/>
                  </a:ext>
                </a:extLst>
              </a:tr>
              <a:tr h="153753">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25"/>
                        </a:spcBef>
                      </a:pPr>
                      <a:r>
                        <a:rPr sz="950" spc="20" dirty="0">
                          <a:latin typeface="Calibri"/>
                          <a:cs typeface="Calibri"/>
                        </a:rPr>
                        <a:t>Impermeable</a:t>
                      </a:r>
                      <a:endParaRPr sz="950">
                        <a:latin typeface="Calibri"/>
                        <a:cs typeface="Calibri"/>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25"/>
                  </a:ext>
                </a:extLst>
              </a:tr>
              <a:tr h="153753">
                <a:tc rowSpan="11">
                  <a:txBody>
                    <a:bodyPr/>
                    <a:lstStyle/>
                    <a:p>
                      <a:pPr marL="327660">
                        <a:lnSpc>
                          <a:spcPct val="100000"/>
                        </a:lnSpc>
                        <a:spcBef>
                          <a:spcPts val="204"/>
                        </a:spcBef>
                      </a:pPr>
                      <a:r>
                        <a:rPr sz="1000" spc="-30" dirty="0">
                          <a:latin typeface="Calibri"/>
                          <a:cs typeface="Calibri"/>
                        </a:rPr>
                        <a:t>Building</a:t>
                      </a:r>
                      <a:r>
                        <a:rPr sz="1000" spc="10" dirty="0">
                          <a:latin typeface="Calibri"/>
                          <a:cs typeface="Calibri"/>
                        </a:rPr>
                        <a:t> </a:t>
                      </a:r>
                      <a:r>
                        <a:rPr sz="1000" spc="-20" dirty="0">
                          <a:latin typeface="Calibri"/>
                          <a:cs typeface="Calibri"/>
                        </a:rPr>
                        <a:t>Characteristics</a:t>
                      </a:r>
                      <a:endParaRPr sz="1000">
                        <a:latin typeface="Calibri"/>
                        <a:cs typeface="Calibri"/>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4765">
                        <a:lnSpc>
                          <a:spcPct val="100000"/>
                        </a:lnSpc>
                        <a:spcBef>
                          <a:spcPts val="25"/>
                        </a:spcBef>
                      </a:pPr>
                      <a:r>
                        <a:rPr sz="950" spc="10" dirty="0">
                          <a:latin typeface="Calibri"/>
                          <a:cs typeface="Calibri"/>
                        </a:rPr>
                        <a:t>Structure</a:t>
                      </a:r>
                      <a:r>
                        <a:rPr sz="950" spc="5" dirty="0">
                          <a:latin typeface="Calibri"/>
                          <a:cs typeface="Calibri"/>
                        </a:rPr>
                        <a:t> </a:t>
                      </a:r>
                      <a:r>
                        <a:rPr sz="950" spc="20" dirty="0">
                          <a:latin typeface="Calibri"/>
                          <a:cs typeface="Calibri"/>
                        </a:rPr>
                        <a:t>Foundation</a:t>
                      </a:r>
                      <a:endParaRPr sz="950">
                        <a:latin typeface="Calibri"/>
                        <a:cs typeface="Calibri"/>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extLst>
                  <a:ext uri="{0D108BD9-81ED-4DB2-BD59-A6C34878D82A}">
                    <a16:rowId xmlns:a16="http://schemas.microsoft.com/office/drawing/2014/main" val="10026"/>
                  </a:ext>
                </a:extLst>
              </a:tr>
              <a:tr h="153753">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25"/>
                        </a:spcBef>
                      </a:pPr>
                      <a:r>
                        <a:rPr sz="950" spc="20" dirty="0">
                          <a:latin typeface="Calibri"/>
                          <a:cs typeface="Calibri"/>
                        </a:rPr>
                        <a:t>Slab </a:t>
                      </a:r>
                      <a:r>
                        <a:rPr sz="950" spc="40" dirty="0">
                          <a:latin typeface="Calibri"/>
                          <a:cs typeface="Calibri"/>
                        </a:rPr>
                        <a:t>on</a:t>
                      </a:r>
                      <a:r>
                        <a:rPr sz="950" spc="-65" dirty="0">
                          <a:latin typeface="Calibri"/>
                          <a:cs typeface="Calibri"/>
                        </a:rPr>
                        <a:t> </a:t>
                      </a:r>
                      <a:r>
                        <a:rPr sz="950" spc="10" dirty="0">
                          <a:latin typeface="Calibri"/>
                          <a:cs typeface="Calibri"/>
                        </a:rPr>
                        <a:t>Grade</a:t>
                      </a:r>
                      <a:endParaRPr sz="950">
                        <a:latin typeface="Calibri"/>
                        <a:cs typeface="Calibri"/>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27"/>
                  </a:ext>
                </a:extLst>
              </a:tr>
              <a:tr h="153753">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25"/>
                        </a:spcBef>
                      </a:pPr>
                      <a:r>
                        <a:rPr sz="950" spc="30" dirty="0">
                          <a:latin typeface="Calibri"/>
                          <a:cs typeface="Calibri"/>
                        </a:rPr>
                        <a:t>Crawl</a:t>
                      </a:r>
                      <a:r>
                        <a:rPr sz="950" spc="-5" dirty="0">
                          <a:latin typeface="Calibri"/>
                          <a:cs typeface="Calibri"/>
                        </a:rPr>
                        <a:t> </a:t>
                      </a:r>
                      <a:r>
                        <a:rPr sz="950" spc="25" dirty="0">
                          <a:latin typeface="Calibri"/>
                          <a:cs typeface="Calibri"/>
                        </a:rPr>
                        <a:t>Space</a:t>
                      </a:r>
                      <a:endParaRPr sz="950">
                        <a:latin typeface="Calibri"/>
                        <a:cs typeface="Calibri"/>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28"/>
                  </a:ext>
                </a:extLst>
              </a:tr>
              <a:tr h="153753">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25"/>
                        </a:spcBef>
                      </a:pPr>
                      <a:r>
                        <a:rPr sz="950" spc="25" dirty="0">
                          <a:latin typeface="Calibri"/>
                          <a:cs typeface="Calibri"/>
                        </a:rPr>
                        <a:t>Basement</a:t>
                      </a:r>
                      <a:endParaRPr sz="950">
                        <a:latin typeface="Calibri"/>
                        <a:cs typeface="Calibri"/>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29"/>
                  </a:ext>
                </a:extLst>
              </a:tr>
              <a:tr h="153753">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4765">
                        <a:lnSpc>
                          <a:spcPct val="100000"/>
                        </a:lnSpc>
                        <a:spcBef>
                          <a:spcPts val="25"/>
                        </a:spcBef>
                      </a:pPr>
                      <a:r>
                        <a:rPr sz="950" spc="10" dirty="0">
                          <a:latin typeface="Calibri"/>
                          <a:cs typeface="Calibri"/>
                        </a:rPr>
                        <a:t>Structure</a:t>
                      </a:r>
                      <a:r>
                        <a:rPr sz="950" spc="5" dirty="0">
                          <a:latin typeface="Calibri"/>
                          <a:cs typeface="Calibri"/>
                        </a:rPr>
                        <a:t> </a:t>
                      </a:r>
                      <a:r>
                        <a:rPr sz="950" spc="25" dirty="0">
                          <a:latin typeface="Calibri"/>
                          <a:cs typeface="Calibri"/>
                        </a:rPr>
                        <a:t>Construction</a:t>
                      </a:r>
                      <a:endParaRPr sz="950">
                        <a:latin typeface="Calibri"/>
                        <a:cs typeface="Calibri"/>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extLst>
                  <a:ext uri="{0D108BD9-81ED-4DB2-BD59-A6C34878D82A}">
                    <a16:rowId xmlns:a16="http://schemas.microsoft.com/office/drawing/2014/main" val="10030"/>
                  </a:ext>
                </a:extLst>
              </a:tr>
              <a:tr h="153753">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25"/>
                        </a:spcBef>
                      </a:pPr>
                      <a:r>
                        <a:rPr sz="950" spc="25" dirty="0">
                          <a:latin typeface="Calibri"/>
                          <a:cs typeface="Calibri"/>
                        </a:rPr>
                        <a:t>Concrete </a:t>
                      </a:r>
                      <a:r>
                        <a:rPr sz="950" spc="35" dirty="0">
                          <a:latin typeface="Calibri"/>
                          <a:cs typeface="Calibri"/>
                        </a:rPr>
                        <a:t>or</a:t>
                      </a:r>
                      <a:r>
                        <a:rPr sz="950" spc="-35" dirty="0">
                          <a:latin typeface="Calibri"/>
                          <a:cs typeface="Calibri"/>
                        </a:rPr>
                        <a:t> </a:t>
                      </a:r>
                      <a:r>
                        <a:rPr sz="950" spc="25" dirty="0">
                          <a:latin typeface="Calibri"/>
                          <a:cs typeface="Calibri"/>
                        </a:rPr>
                        <a:t>Masonry</a:t>
                      </a:r>
                      <a:endParaRPr sz="950">
                        <a:latin typeface="Calibri"/>
                        <a:cs typeface="Calibri"/>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31"/>
                  </a:ext>
                </a:extLst>
              </a:tr>
              <a:tr h="153753">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25"/>
                        </a:spcBef>
                      </a:pPr>
                      <a:r>
                        <a:rPr sz="950" spc="25" dirty="0">
                          <a:latin typeface="Calibri"/>
                          <a:cs typeface="Calibri"/>
                        </a:rPr>
                        <a:t>Metal</a:t>
                      </a:r>
                      <a:endParaRPr sz="950">
                        <a:latin typeface="Calibri"/>
                        <a:cs typeface="Calibri"/>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32"/>
                  </a:ext>
                </a:extLst>
              </a:tr>
              <a:tr h="153753">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25"/>
                        </a:spcBef>
                      </a:pPr>
                      <a:r>
                        <a:rPr sz="950" spc="55" dirty="0">
                          <a:latin typeface="Calibri"/>
                          <a:cs typeface="Calibri"/>
                        </a:rPr>
                        <a:t>Wood</a:t>
                      </a:r>
                      <a:endParaRPr sz="950">
                        <a:latin typeface="Calibri"/>
                        <a:cs typeface="Calibri"/>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33"/>
                  </a:ext>
                </a:extLst>
              </a:tr>
              <a:tr h="153753">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4765">
                        <a:lnSpc>
                          <a:spcPct val="100000"/>
                        </a:lnSpc>
                        <a:spcBef>
                          <a:spcPts val="25"/>
                        </a:spcBef>
                      </a:pPr>
                      <a:r>
                        <a:rPr sz="950" spc="10" dirty="0">
                          <a:latin typeface="Calibri"/>
                          <a:cs typeface="Calibri"/>
                        </a:rPr>
                        <a:t>Structure</a:t>
                      </a:r>
                      <a:r>
                        <a:rPr sz="950" spc="5" dirty="0">
                          <a:latin typeface="Calibri"/>
                          <a:cs typeface="Calibri"/>
                        </a:rPr>
                        <a:t> </a:t>
                      </a:r>
                      <a:r>
                        <a:rPr sz="950" spc="25" dirty="0">
                          <a:latin typeface="Calibri"/>
                          <a:cs typeface="Calibri"/>
                        </a:rPr>
                        <a:t>Condition</a:t>
                      </a:r>
                      <a:endParaRPr sz="950">
                        <a:latin typeface="Calibri"/>
                        <a:cs typeface="Calibri"/>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CD5B4"/>
                    </a:solidFill>
                  </a:tcPr>
                </a:tc>
                <a:extLst>
                  <a:ext uri="{0D108BD9-81ED-4DB2-BD59-A6C34878D82A}">
                    <a16:rowId xmlns:a16="http://schemas.microsoft.com/office/drawing/2014/main" val="10034"/>
                  </a:ext>
                </a:extLst>
              </a:tr>
              <a:tr h="153753">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25"/>
                        </a:spcBef>
                      </a:pPr>
                      <a:r>
                        <a:rPr sz="950" spc="20" dirty="0">
                          <a:latin typeface="Calibri"/>
                          <a:cs typeface="Calibri"/>
                        </a:rPr>
                        <a:t>Excellent to</a:t>
                      </a:r>
                      <a:r>
                        <a:rPr sz="950" spc="15" dirty="0">
                          <a:latin typeface="Calibri"/>
                          <a:cs typeface="Calibri"/>
                        </a:rPr>
                        <a:t> </a:t>
                      </a:r>
                      <a:r>
                        <a:rPr sz="950" spc="45" dirty="0">
                          <a:latin typeface="Calibri"/>
                          <a:cs typeface="Calibri"/>
                        </a:rPr>
                        <a:t>Good</a:t>
                      </a:r>
                      <a:endParaRPr sz="950">
                        <a:latin typeface="Calibri"/>
                        <a:cs typeface="Calibri"/>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35"/>
                  </a:ext>
                </a:extLst>
              </a:tr>
              <a:tr h="153753">
                <a:tc vMerge="1">
                  <a:txBody>
                    <a:bodyPr/>
                    <a:lstStyle/>
                    <a:p>
                      <a:endParaRPr/>
                    </a:p>
                  </a:txBody>
                  <a:tcPr marL="0" marR="0" marT="26034" marB="0" vert="vert27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67005">
                        <a:lnSpc>
                          <a:spcPct val="100000"/>
                        </a:lnSpc>
                        <a:spcBef>
                          <a:spcPts val="25"/>
                        </a:spcBef>
                      </a:pPr>
                      <a:r>
                        <a:rPr sz="950" spc="20" dirty="0">
                          <a:latin typeface="Calibri"/>
                          <a:cs typeface="Calibri"/>
                        </a:rPr>
                        <a:t>Fair to</a:t>
                      </a:r>
                      <a:r>
                        <a:rPr sz="950" dirty="0">
                          <a:latin typeface="Calibri"/>
                          <a:cs typeface="Calibri"/>
                        </a:rPr>
                        <a:t> </a:t>
                      </a:r>
                      <a:r>
                        <a:rPr sz="950" spc="40" dirty="0">
                          <a:latin typeface="Calibri"/>
                          <a:cs typeface="Calibri"/>
                        </a:rPr>
                        <a:t>Poor</a:t>
                      </a:r>
                      <a:endParaRPr sz="950">
                        <a:latin typeface="Calibri"/>
                        <a:cs typeface="Calibri"/>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dirty="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36"/>
                  </a:ext>
                </a:extLst>
              </a:tr>
            </a:tbl>
          </a:graphicData>
        </a:graphic>
      </p:graphicFrame>
      <p:sp>
        <p:nvSpPr>
          <p:cNvPr id="8" name="Title 7"/>
          <p:cNvSpPr>
            <a:spLocks noGrp="1"/>
          </p:cNvSpPr>
          <p:nvPr>
            <p:ph type="title"/>
          </p:nvPr>
        </p:nvSpPr>
        <p:spPr>
          <a:xfrm>
            <a:off x="9939405" y="2391187"/>
            <a:ext cx="1921268" cy="986897"/>
          </a:xfrm>
        </p:spPr>
        <p:txBody>
          <a:bodyPr/>
          <a:lstStyle/>
          <a:p>
            <a:r>
              <a:rPr lang="en-US" dirty="0"/>
              <a:t>matrix</a:t>
            </a:r>
          </a:p>
        </p:txBody>
      </p:sp>
    </p:spTree>
    <p:extLst>
      <p:ext uri="{BB962C8B-B14F-4D97-AF65-F5344CB8AC3E}">
        <p14:creationId xmlns:p14="http://schemas.microsoft.com/office/powerpoint/2010/main" val="698390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3003" y="436457"/>
            <a:ext cx="7772400" cy="685800"/>
          </a:xfrm>
        </p:spPr>
        <p:txBody>
          <a:bodyPr/>
          <a:lstStyle/>
          <a:p>
            <a:r>
              <a:rPr lang="en-US" sz="3600" dirty="0"/>
              <a:t>Questions?</a:t>
            </a:r>
          </a:p>
        </p:txBody>
      </p:sp>
      <p:sp>
        <p:nvSpPr>
          <p:cNvPr id="7" name="TextBox 6"/>
          <p:cNvSpPr txBox="1"/>
          <p:nvPr/>
        </p:nvSpPr>
        <p:spPr>
          <a:xfrm>
            <a:off x="1714500" y="1696347"/>
            <a:ext cx="8763000" cy="3185487"/>
          </a:xfrm>
          <a:prstGeom prst="rect">
            <a:avLst/>
          </a:prstGeom>
          <a:noFill/>
        </p:spPr>
        <p:txBody>
          <a:bodyPr wrap="square" rtlCol="0">
            <a:spAutoFit/>
          </a:bodyPr>
          <a:lstStyle/>
          <a:p>
            <a:pPr>
              <a:spcAft>
                <a:spcPts val="1200"/>
              </a:spcAft>
            </a:pPr>
            <a:r>
              <a:rPr lang="en-US" sz="2800" b="1" i="1" dirty="0">
                <a:solidFill>
                  <a:srgbClr val="000000"/>
                </a:solidFill>
              </a:rPr>
              <a:t>FOR MORE INFORMATION</a:t>
            </a:r>
          </a:p>
          <a:p>
            <a:pPr algn="ctr">
              <a:spcAft>
                <a:spcPts val="600"/>
              </a:spcAft>
            </a:pPr>
            <a:r>
              <a:rPr lang="en-US" sz="2400" dirty="0">
                <a:solidFill>
                  <a:srgbClr val="000000"/>
                </a:solidFill>
              </a:rPr>
              <a:t>USACE Silver Jackets Web Site</a:t>
            </a:r>
          </a:p>
          <a:p>
            <a:pPr algn="ctr"/>
            <a:r>
              <a:rPr lang="en-US" sz="2400" dirty="0">
                <a:solidFill>
                  <a:srgbClr val="000000"/>
                </a:solidFill>
                <a:hlinkClick r:id="rId3"/>
              </a:rPr>
              <a:t>http://silverjackets.nfrmp.us/</a:t>
            </a:r>
            <a:r>
              <a:rPr lang="en-US" sz="2400" dirty="0">
                <a:solidFill>
                  <a:srgbClr val="000000"/>
                </a:solidFill>
              </a:rPr>
              <a:t>  </a:t>
            </a:r>
          </a:p>
          <a:p>
            <a:endParaRPr lang="en-US" sz="2800" dirty="0">
              <a:solidFill>
                <a:srgbClr val="000000"/>
              </a:solidFill>
            </a:endParaRPr>
          </a:p>
          <a:p>
            <a:pPr>
              <a:spcAft>
                <a:spcPts val="1200"/>
              </a:spcAft>
            </a:pPr>
            <a:r>
              <a:rPr lang="en-US" sz="2800" b="1" i="1" dirty="0">
                <a:solidFill>
                  <a:srgbClr val="000000"/>
                </a:solidFill>
              </a:rPr>
              <a:t>USACE  NAE SILVER JACKETS COORDINATOR</a:t>
            </a:r>
          </a:p>
          <a:p>
            <a:pPr algn="ctr"/>
            <a:r>
              <a:rPr lang="en-US" sz="2200" dirty="0">
                <a:solidFill>
                  <a:srgbClr val="000000"/>
                </a:solidFill>
              </a:rPr>
              <a:t>Sheila Warren, </a:t>
            </a:r>
            <a:r>
              <a:rPr lang="en-US" sz="2200" dirty="0">
                <a:solidFill>
                  <a:srgbClr val="000000"/>
                </a:solidFill>
                <a:hlinkClick r:id="rId4"/>
              </a:rPr>
              <a:t>Sheila.M.Warren@usace.army.mil</a:t>
            </a:r>
            <a:r>
              <a:rPr lang="en-US" sz="2200" dirty="0">
                <a:solidFill>
                  <a:srgbClr val="000000"/>
                </a:solidFill>
              </a:rPr>
              <a:t>  </a:t>
            </a:r>
          </a:p>
          <a:p>
            <a:pPr algn="ctr"/>
            <a:endParaRPr lang="en-US" sz="2200" dirty="0">
              <a:solidFill>
                <a:srgbClr val="000000"/>
              </a:solidFill>
            </a:endParaRPr>
          </a:p>
        </p:txBody>
      </p:sp>
      <p:pic>
        <p:nvPicPr>
          <p:cNvPr id="5" name="Picture 4" descr="Logo&#10;&#10;Description automatically generated">
            <a:extLst>
              <a:ext uri="{FF2B5EF4-FFF2-40B4-BE49-F238E27FC236}">
                <a16:creationId xmlns:a16="http://schemas.microsoft.com/office/drawing/2014/main" id="{C2681908-71BB-B384-6A61-23DDBA202AB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27320" y="4587244"/>
            <a:ext cx="1737360" cy="1737360"/>
          </a:xfrm>
          <a:prstGeom prst="rect">
            <a:avLst/>
          </a:prstGeom>
        </p:spPr>
      </p:pic>
    </p:spTree>
    <p:extLst>
      <p:ext uri="{BB962C8B-B14F-4D97-AF65-F5344CB8AC3E}">
        <p14:creationId xmlns:p14="http://schemas.microsoft.com/office/powerpoint/2010/main" val="1017945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3C16-BEDA-4A63-B3E3-DE40FD3A037D}"/>
              </a:ext>
            </a:extLst>
          </p:cNvPr>
          <p:cNvSpPr>
            <a:spLocks noGrp="1"/>
          </p:cNvSpPr>
          <p:nvPr>
            <p:ph type="title"/>
          </p:nvPr>
        </p:nvSpPr>
        <p:spPr>
          <a:xfrm>
            <a:off x="1165860" y="274638"/>
            <a:ext cx="10416540" cy="538162"/>
          </a:xfrm>
        </p:spPr>
        <p:txBody>
          <a:bodyPr/>
          <a:lstStyle/>
          <a:p>
            <a:r>
              <a:rPr lang="en-US" dirty="0"/>
              <a:t>Nonstructural presentation</a:t>
            </a:r>
          </a:p>
        </p:txBody>
      </p:sp>
      <p:sp>
        <p:nvSpPr>
          <p:cNvPr id="3" name="Rectangle 2">
            <a:extLst>
              <a:ext uri="{FF2B5EF4-FFF2-40B4-BE49-F238E27FC236}">
                <a16:creationId xmlns:a16="http://schemas.microsoft.com/office/drawing/2014/main" id="{735ABA4C-E632-4C8D-8A26-D641D5538E09}"/>
              </a:ext>
            </a:extLst>
          </p:cNvPr>
          <p:cNvSpPr/>
          <p:nvPr/>
        </p:nvSpPr>
        <p:spPr>
          <a:xfrm>
            <a:off x="1165860" y="1232347"/>
            <a:ext cx="9505726" cy="3170099"/>
          </a:xfrm>
          <a:prstGeom prst="rect">
            <a:avLst/>
          </a:prstGeom>
        </p:spPr>
        <p:txBody>
          <a:bodyPr wrap="square">
            <a:spAutoFit/>
          </a:bodyPr>
          <a:lstStyle/>
          <a:p>
            <a:r>
              <a:rPr lang="en-US" sz="2000" dirty="0"/>
              <a:t>This presentation will discuss </a:t>
            </a:r>
          </a:p>
          <a:p>
            <a:endParaRPr lang="en-US" sz="2000" dirty="0"/>
          </a:p>
          <a:p>
            <a:pPr marL="342900" indent="-342900">
              <a:buFont typeface="Arial" panose="020B0604020202020204" pitchFamily="34" charset="0"/>
              <a:buChar char="•"/>
            </a:pPr>
            <a:r>
              <a:rPr lang="en-US" sz="2000" dirty="0"/>
              <a:t>Flood Risk Mitigation Resources and where to find them</a:t>
            </a:r>
          </a:p>
          <a:p>
            <a:pPr marL="342900" indent="-342900">
              <a:buFont typeface="Arial" panose="020B0604020202020204" pitchFamily="34" charset="0"/>
              <a:buChar char="•"/>
            </a:pPr>
            <a:r>
              <a:rPr lang="en-US" sz="2000" dirty="0"/>
              <a:t>Nonstructural measures to flooding problems</a:t>
            </a:r>
          </a:p>
          <a:p>
            <a:pPr marL="342900" indent="-342900">
              <a:buFont typeface="Arial" panose="020B0604020202020204" pitchFamily="34" charset="0"/>
              <a:buChar char="•"/>
            </a:pPr>
            <a:r>
              <a:rPr lang="en-US" sz="2000" dirty="0"/>
              <a:t>Floodproofing Buildings - Nonstructural methods</a:t>
            </a:r>
          </a:p>
          <a:p>
            <a:endParaRPr lang="en-US" sz="2000" dirty="0"/>
          </a:p>
          <a:p>
            <a:r>
              <a:rPr lang="en-US" sz="2000" dirty="0"/>
              <a:t>What is Nonstructural?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You are not going to “build” something to change the path of the flood.</a:t>
            </a:r>
          </a:p>
          <a:p>
            <a:endParaRPr lang="en-US" sz="2000" dirty="0">
              <a:latin typeface="Arial" panose="020B0604020202020204" pitchFamily="34" charset="0"/>
            </a:endParaRPr>
          </a:p>
        </p:txBody>
      </p:sp>
    </p:spTree>
    <p:extLst>
      <p:ext uri="{BB962C8B-B14F-4D97-AF65-F5344CB8AC3E}">
        <p14:creationId xmlns:p14="http://schemas.microsoft.com/office/powerpoint/2010/main" val="1459745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3C16-BEDA-4A63-B3E3-DE40FD3A037D}"/>
              </a:ext>
            </a:extLst>
          </p:cNvPr>
          <p:cNvSpPr>
            <a:spLocks noGrp="1"/>
          </p:cNvSpPr>
          <p:nvPr>
            <p:ph type="title"/>
          </p:nvPr>
        </p:nvSpPr>
        <p:spPr>
          <a:xfrm>
            <a:off x="1165860" y="274638"/>
            <a:ext cx="10416540" cy="538162"/>
          </a:xfrm>
        </p:spPr>
        <p:txBody>
          <a:bodyPr/>
          <a:lstStyle/>
          <a:p>
            <a:r>
              <a:rPr lang="en-US" dirty="0"/>
              <a:t>Flood Mitigation Resources</a:t>
            </a:r>
          </a:p>
        </p:txBody>
      </p:sp>
      <p:sp>
        <p:nvSpPr>
          <p:cNvPr id="3" name="Rectangle 2">
            <a:extLst>
              <a:ext uri="{FF2B5EF4-FFF2-40B4-BE49-F238E27FC236}">
                <a16:creationId xmlns:a16="http://schemas.microsoft.com/office/drawing/2014/main" id="{735ABA4C-E632-4C8D-8A26-D641D5538E09}"/>
              </a:ext>
            </a:extLst>
          </p:cNvPr>
          <p:cNvSpPr/>
          <p:nvPr/>
        </p:nvSpPr>
        <p:spPr>
          <a:xfrm>
            <a:off x="1349188" y="812800"/>
            <a:ext cx="8838304" cy="3724096"/>
          </a:xfrm>
          <a:prstGeom prst="rect">
            <a:avLst/>
          </a:prstGeom>
        </p:spPr>
        <p:txBody>
          <a:bodyPr wrap="square">
            <a:spAutoFit/>
          </a:bodyPr>
          <a:lstStyle/>
          <a:p>
            <a:endParaRPr lang="en-US" sz="2000" dirty="0">
              <a:latin typeface="Arial" panose="020B0604020202020204" pitchFamily="34" charset="0"/>
            </a:endParaRPr>
          </a:p>
          <a:p>
            <a:r>
              <a:rPr lang="en-US" sz="2800" b="1" dirty="0">
                <a:latin typeface="Arial" panose="020B0604020202020204" pitchFamily="34" charset="0"/>
              </a:rPr>
              <a:t>Process for identifying potential projects</a:t>
            </a:r>
          </a:p>
          <a:p>
            <a:endParaRPr lang="en-US" sz="2800" b="1" dirty="0">
              <a:latin typeface="Arial" panose="020B0604020202020204" pitchFamily="34" charset="0"/>
            </a:endParaRPr>
          </a:p>
          <a:p>
            <a:r>
              <a:rPr lang="en-US" sz="2000" dirty="0">
                <a:latin typeface="Arial" panose="020B0604020202020204" pitchFamily="34" charset="0"/>
              </a:rPr>
              <a:t>– Receive requests from communities</a:t>
            </a:r>
          </a:p>
          <a:p>
            <a:endParaRPr lang="en-US" sz="2000" dirty="0">
              <a:latin typeface="Arial" panose="020B0604020202020204" pitchFamily="34" charset="0"/>
            </a:endParaRPr>
          </a:p>
          <a:p>
            <a:r>
              <a:rPr lang="en-US" sz="2000" dirty="0">
                <a:latin typeface="Arial" panose="020B0604020202020204" pitchFamily="34" charset="0"/>
              </a:rPr>
              <a:t>– Review Hazard Mitigation Plan and State priorities</a:t>
            </a:r>
          </a:p>
          <a:p>
            <a:endParaRPr lang="en-US" sz="2000" dirty="0">
              <a:latin typeface="Arial" panose="020B0604020202020204" pitchFamily="34" charset="0"/>
            </a:endParaRPr>
          </a:p>
          <a:p>
            <a:r>
              <a:rPr lang="en-US" sz="2000" dirty="0">
                <a:latin typeface="Arial" panose="020B0604020202020204" pitchFamily="34" charset="0"/>
              </a:rPr>
              <a:t>– Identify other grant program proposals that were not funded</a:t>
            </a:r>
          </a:p>
          <a:p>
            <a:endParaRPr lang="en-US" sz="2000" dirty="0">
              <a:latin typeface="Arial" panose="020B0604020202020204" pitchFamily="34" charset="0"/>
            </a:endParaRPr>
          </a:p>
          <a:p>
            <a:r>
              <a:rPr lang="en-US" sz="2000" dirty="0">
                <a:latin typeface="Arial" panose="020B0604020202020204" pitchFamily="34" charset="0"/>
              </a:rPr>
              <a:t>– Technical Assistance ideas from Silver Jackets team or other USACE staff </a:t>
            </a:r>
          </a:p>
          <a:p>
            <a:endParaRPr lang="en-US" sz="2000" dirty="0">
              <a:latin typeface="Arial" panose="020B0604020202020204" pitchFamily="34" charset="0"/>
            </a:endParaRPr>
          </a:p>
        </p:txBody>
      </p:sp>
    </p:spTree>
    <p:extLst>
      <p:ext uri="{BB962C8B-B14F-4D97-AF65-F5344CB8AC3E}">
        <p14:creationId xmlns:p14="http://schemas.microsoft.com/office/powerpoint/2010/main" val="3451842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3C16-BEDA-4A63-B3E3-DE40FD3A037D}"/>
              </a:ext>
            </a:extLst>
          </p:cNvPr>
          <p:cNvSpPr>
            <a:spLocks noGrp="1"/>
          </p:cNvSpPr>
          <p:nvPr>
            <p:ph type="title"/>
          </p:nvPr>
        </p:nvSpPr>
        <p:spPr>
          <a:xfrm>
            <a:off x="1165860" y="274638"/>
            <a:ext cx="10416540" cy="538162"/>
          </a:xfrm>
        </p:spPr>
        <p:txBody>
          <a:bodyPr/>
          <a:lstStyle/>
          <a:p>
            <a:r>
              <a:rPr lang="en-US" dirty="0"/>
              <a:t>Flood Mitigation Resources</a:t>
            </a:r>
          </a:p>
        </p:txBody>
      </p:sp>
      <p:sp>
        <p:nvSpPr>
          <p:cNvPr id="3" name="Rectangle 2">
            <a:extLst>
              <a:ext uri="{FF2B5EF4-FFF2-40B4-BE49-F238E27FC236}">
                <a16:creationId xmlns:a16="http://schemas.microsoft.com/office/drawing/2014/main" id="{735ABA4C-E632-4C8D-8A26-D641D5538E09}"/>
              </a:ext>
            </a:extLst>
          </p:cNvPr>
          <p:cNvSpPr/>
          <p:nvPr/>
        </p:nvSpPr>
        <p:spPr>
          <a:xfrm>
            <a:off x="1349188" y="812800"/>
            <a:ext cx="7924800" cy="4401205"/>
          </a:xfrm>
          <a:prstGeom prst="rect">
            <a:avLst/>
          </a:prstGeom>
        </p:spPr>
        <p:txBody>
          <a:bodyPr wrap="square">
            <a:spAutoFit/>
          </a:bodyPr>
          <a:lstStyle/>
          <a:p>
            <a:endParaRPr lang="en-US" sz="2000" dirty="0">
              <a:latin typeface="Arial" panose="020B0604020202020204" pitchFamily="34" charset="0"/>
            </a:endParaRPr>
          </a:p>
          <a:p>
            <a:endParaRPr lang="en-US" sz="2000" dirty="0">
              <a:latin typeface="Arial" panose="020B0604020202020204" pitchFamily="34" charset="0"/>
            </a:endParaRPr>
          </a:p>
          <a:p>
            <a:r>
              <a:rPr lang="en-US" sz="2000" dirty="0">
                <a:latin typeface="Arial" panose="020B0604020202020204" pitchFamily="34" charset="0"/>
              </a:rPr>
              <a:t>Consider programs that might be more suitable:</a:t>
            </a:r>
          </a:p>
          <a:p>
            <a:endParaRPr lang="en-US" sz="2000" dirty="0">
              <a:latin typeface="Arial" panose="020B0604020202020204" pitchFamily="34" charset="0"/>
            </a:endParaRPr>
          </a:p>
          <a:p>
            <a:r>
              <a:rPr lang="en-US" sz="2000" dirty="0">
                <a:latin typeface="Arial" panose="020B0604020202020204" pitchFamily="34" charset="0"/>
              </a:rPr>
              <a:t>– USACE - Planning Assistance to States, Floodplain Management Services and the Continuing Authorities Program</a:t>
            </a:r>
          </a:p>
          <a:p>
            <a:endParaRPr lang="en-US" sz="2000" dirty="0">
              <a:latin typeface="Arial" panose="020B0604020202020204" pitchFamily="34" charset="0"/>
            </a:endParaRPr>
          </a:p>
          <a:p>
            <a:r>
              <a:rPr lang="en-US" sz="2000" dirty="0">
                <a:latin typeface="Arial" panose="020B0604020202020204" pitchFamily="34" charset="0"/>
              </a:rPr>
              <a:t>– Other federal and state agency programs </a:t>
            </a:r>
          </a:p>
          <a:p>
            <a:endParaRPr lang="en-US" sz="2000" dirty="0">
              <a:latin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rPr>
              <a:t>FEMA - Hazard Mitigation Grant Program (now BRIC), </a:t>
            </a:r>
          </a:p>
          <a:p>
            <a:pPr marL="342900" indent="-342900">
              <a:buFont typeface="Arial" panose="020B0604020202020204" pitchFamily="34" charset="0"/>
              <a:buChar char="•"/>
            </a:pPr>
            <a:r>
              <a:rPr lang="en-US" sz="2000" dirty="0">
                <a:latin typeface="Arial" panose="020B0604020202020204" pitchFamily="34" charset="0"/>
              </a:rPr>
              <a:t>HUD Community Development Block Grant</a:t>
            </a:r>
          </a:p>
          <a:p>
            <a:pPr marL="342900" indent="-342900">
              <a:buFont typeface="Arial" panose="020B0604020202020204" pitchFamily="34" charset="0"/>
              <a:buChar char="•"/>
            </a:pPr>
            <a:r>
              <a:rPr lang="en-US" sz="2000" dirty="0">
                <a:latin typeface="Arial" panose="020B0604020202020204" pitchFamily="34" charset="0"/>
              </a:rPr>
              <a:t>EPA  various grant opportunities</a:t>
            </a:r>
          </a:p>
          <a:p>
            <a:pPr marL="342900" indent="-342900">
              <a:buFont typeface="Arial" panose="020B0604020202020204" pitchFamily="34" charset="0"/>
              <a:buChar char="•"/>
            </a:pPr>
            <a:r>
              <a:rPr lang="en-US" sz="2000" dirty="0">
                <a:latin typeface="Arial" panose="020B0604020202020204" pitchFamily="34" charset="0"/>
              </a:rPr>
              <a:t>NOAA various grant opportunities </a:t>
            </a:r>
          </a:p>
          <a:p>
            <a:pPr marL="342900" indent="-342900">
              <a:buFont typeface="Arial" panose="020B0604020202020204" pitchFamily="34" charset="0"/>
              <a:buChar char="•"/>
            </a:pPr>
            <a:r>
              <a:rPr lang="en-US" sz="2000" dirty="0">
                <a:latin typeface="Arial" panose="020B0604020202020204" pitchFamily="34" charset="0"/>
              </a:rPr>
              <a:t>NRCS specific programs coordinated with the state</a:t>
            </a:r>
          </a:p>
        </p:txBody>
      </p:sp>
    </p:spTree>
    <p:extLst>
      <p:ext uri="{BB962C8B-B14F-4D97-AF65-F5344CB8AC3E}">
        <p14:creationId xmlns:p14="http://schemas.microsoft.com/office/powerpoint/2010/main" val="2897980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556385" y="251460"/>
            <a:ext cx="9079230" cy="609600"/>
          </a:xfrm>
        </p:spPr>
        <p:txBody>
          <a:bodyPr/>
          <a:lstStyle/>
          <a:p>
            <a:r>
              <a:rPr lang="en-US" altLang="en-US" sz="3000" dirty="0"/>
              <a:t>USACE Technical Assistance Programs</a:t>
            </a:r>
            <a:r>
              <a:rPr lang="en-US" altLang="en-US" dirty="0"/>
              <a:t>*</a:t>
            </a:r>
          </a:p>
        </p:txBody>
      </p:sp>
      <p:graphicFrame>
        <p:nvGraphicFramePr>
          <p:cNvPr id="4" name="Group 186"/>
          <p:cNvGraphicFramePr>
            <a:graphicFrameLocks/>
          </p:cNvGraphicFramePr>
          <p:nvPr>
            <p:extLst>
              <p:ext uri="{D42A27DB-BD31-4B8C-83A1-F6EECF244321}">
                <p14:modId xmlns:p14="http://schemas.microsoft.com/office/powerpoint/2010/main" val="3307186967"/>
              </p:ext>
            </p:extLst>
          </p:nvPr>
        </p:nvGraphicFramePr>
        <p:xfrm>
          <a:off x="1847851" y="1187350"/>
          <a:ext cx="8496298" cy="5419190"/>
        </p:xfrm>
        <a:graphic>
          <a:graphicData uri="http://schemas.openxmlformats.org/drawingml/2006/table">
            <a:tbl>
              <a:tblPr/>
              <a:tblGrid>
                <a:gridCol w="1570744">
                  <a:extLst>
                    <a:ext uri="{9D8B030D-6E8A-4147-A177-3AD203B41FA5}">
                      <a16:colId xmlns:a16="http://schemas.microsoft.com/office/drawing/2014/main" val="20000"/>
                    </a:ext>
                  </a:extLst>
                </a:gridCol>
                <a:gridCol w="3855464">
                  <a:extLst>
                    <a:ext uri="{9D8B030D-6E8A-4147-A177-3AD203B41FA5}">
                      <a16:colId xmlns:a16="http://schemas.microsoft.com/office/drawing/2014/main" val="20001"/>
                    </a:ext>
                  </a:extLst>
                </a:gridCol>
                <a:gridCol w="1499347">
                  <a:extLst>
                    <a:ext uri="{9D8B030D-6E8A-4147-A177-3AD203B41FA5}">
                      <a16:colId xmlns:a16="http://schemas.microsoft.com/office/drawing/2014/main" val="20002"/>
                    </a:ext>
                  </a:extLst>
                </a:gridCol>
                <a:gridCol w="1570743">
                  <a:extLst>
                    <a:ext uri="{9D8B030D-6E8A-4147-A177-3AD203B41FA5}">
                      <a16:colId xmlns:a16="http://schemas.microsoft.com/office/drawing/2014/main" val="20003"/>
                    </a:ext>
                  </a:extLst>
                </a:gridCol>
              </a:tblGrid>
              <a:tr h="551736">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Arial" charset="0"/>
                        </a:rPr>
                        <a:t>Authority </a:t>
                      </a:r>
                    </a:p>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dirty="0">
                          <a:ln>
                            <a:noFill/>
                          </a:ln>
                          <a:solidFill>
                            <a:schemeClr val="tx1"/>
                          </a:solidFill>
                          <a:effectLst/>
                          <a:latin typeface="Arial" charset="0"/>
                        </a:rPr>
                        <a:t>(as amended)</a:t>
                      </a:r>
                      <a:endParaRPr kumimoji="0" lang="en-US" sz="1600" b="1" i="0" u="none" strike="noStrike" cap="none" normalizeH="0" baseline="0" dirty="0">
                        <a:ln>
                          <a:noFill/>
                        </a:ln>
                        <a:solidFill>
                          <a:schemeClr val="tx1"/>
                        </a:solidFill>
                        <a:effectLst/>
                        <a:latin typeface="Arial"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Arial" charset="0"/>
                        </a:rPr>
                        <a:t>Purpose</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Arial" charset="0"/>
                        </a:rPr>
                        <a:t>Cost Share       </a:t>
                      </a:r>
                      <a:r>
                        <a:rPr kumimoji="0" lang="en-US" sz="1200" b="1" i="0" u="none" strike="noStrike" cap="none" normalizeH="0" baseline="0" dirty="0">
                          <a:ln>
                            <a:noFill/>
                          </a:ln>
                          <a:solidFill>
                            <a:schemeClr val="tx1"/>
                          </a:solidFill>
                          <a:effectLst/>
                          <a:latin typeface="Arial" charset="0"/>
                        </a:rPr>
                        <a:t>(Fed / non-Fed)</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Arial" charset="0"/>
                        </a:rPr>
                        <a:t>Comments</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82202">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0" u="none" strike="noStrike" cap="none" normalizeH="0" baseline="0" dirty="0">
                          <a:ln>
                            <a:noFill/>
                          </a:ln>
                          <a:solidFill>
                            <a:schemeClr val="tx1"/>
                          </a:solidFill>
                          <a:effectLst/>
                          <a:latin typeface="+mn-lt"/>
                        </a:rPr>
                        <a:t>Section 22</a:t>
                      </a:r>
                      <a:r>
                        <a:rPr kumimoji="0" lang="en-US" sz="1400" b="0" i="0" u="none" strike="noStrike" cap="none" normalizeH="0" baseline="0" dirty="0">
                          <a:ln>
                            <a:noFill/>
                          </a:ln>
                          <a:solidFill>
                            <a:schemeClr val="tx1"/>
                          </a:solidFill>
                          <a:effectLst/>
                          <a:latin typeface="+mn-lt"/>
                        </a:rPr>
                        <a:t>,                      WRDA 1974, as amended </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0" u="none" strike="noStrike" cap="none" normalizeH="0" baseline="0" dirty="0">
                          <a:ln>
                            <a:noFill/>
                          </a:ln>
                          <a:solidFill>
                            <a:schemeClr val="tx1"/>
                          </a:solidFill>
                          <a:effectLst/>
                          <a:latin typeface="Arial" charset="0"/>
                        </a:rPr>
                        <a:t>Planning Assistance to States (PAS)</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Arial" charset="0"/>
                        </a:rPr>
                        <a:t>Develop plans and conduct studies related to development, use and conservation of water and related land resources.</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Arial" charset="0"/>
                        </a:rPr>
                        <a:t>50% / 50%</a:t>
                      </a:r>
                    </a:p>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Arial" charset="0"/>
                        </a:rPr>
                        <a:t>May include work-in-kind.</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rowSpan="3">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Arial" charset="0"/>
                        </a:rPr>
                        <a:t>Technical or planning assistance only; cannot conduct feasibility-level planning, site specific design or studies leading to construction. </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956858">
                <a:tc>
                  <a:txBody>
                    <a:bodyPr/>
                    <a:lstStyle/>
                    <a:p>
                      <a:pPr algn="ctr"/>
                      <a:r>
                        <a:rPr lang="en-US" sz="1400" b="1" dirty="0">
                          <a:latin typeface="+mn-lt"/>
                        </a:rPr>
                        <a:t>Section 206</a:t>
                      </a:r>
                      <a:r>
                        <a:rPr lang="en-US" sz="1400" dirty="0">
                          <a:latin typeface="+mn-lt"/>
                        </a:rPr>
                        <a:t>,</a:t>
                      </a:r>
                    </a:p>
                    <a:p>
                      <a:pPr algn="ctr"/>
                      <a:r>
                        <a:rPr lang="en-US" sz="1400" dirty="0">
                          <a:latin typeface="+mn-lt"/>
                        </a:rPr>
                        <a:t>Flood Control Act of 1960, as amended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r>
                        <a:rPr lang="en-US" sz="1400" b="1" dirty="0"/>
                        <a:t>Flood Plain</a:t>
                      </a:r>
                      <a:r>
                        <a:rPr lang="en-US" sz="1400" b="1" baseline="0" dirty="0"/>
                        <a:t> Management Services (FPMS)  </a:t>
                      </a:r>
                    </a:p>
                    <a:p>
                      <a:r>
                        <a:rPr lang="en-US" sz="1400" baseline="0" dirty="0"/>
                        <a:t>Provide technical &amp; planning services to encourage prudent floodplain development</a:t>
                      </a:r>
                      <a:endParaRPr lang="en-US" sz="1400" dirty="0"/>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algn="ctr"/>
                      <a:r>
                        <a:rPr lang="en-US" sz="1400" dirty="0"/>
                        <a:t>100% / 0%</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2202">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0" u="none" strike="noStrike" cap="none" normalizeH="0" baseline="0" dirty="0">
                          <a:ln>
                            <a:noFill/>
                          </a:ln>
                          <a:solidFill>
                            <a:schemeClr val="tx1"/>
                          </a:solidFill>
                          <a:effectLst/>
                          <a:latin typeface="+mn-lt"/>
                        </a:rPr>
                        <a:t>Section 729</a:t>
                      </a:r>
                      <a:r>
                        <a:rPr kumimoji="0" lang="en-US" sz="1400" b="0" i="0" u="none" strike="noStrike" cap="none" normalizeH="0" baseline="0" dirty="0">
                          <a:ln>
                            <a:noFill/>
                          </a:ln>
                          <a:solidFill>
                            <a:schemeClr val="tx1"/>
                          </a:solidFill>
                          <a:effectLst/>
                          <a:latin typeface="+mn-lt"/>
                        </a:rPr>
                        <a:t>, WRDA 1986, as amended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0" u="none" strike="noStrike" cap="none" normalizeH="0" baseline="0" dirty="0">
                          <a:ln>
                            <a:noFill/>
                          </a:ln>
                          <a:solidFill>
                            <a:schemeClr val="tx1"/>
                          </a:solidFill>
                          <a:effectLst/>
                          <a:latin typeface="Arial" charset="0"/>
                        </a:rPr>
                        <a:t>Watershed Planning</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Arial" charset="0"/>
                        </a:rPr>
                        <a:t>Assess water resource needs for management, restoration and development in river basin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Arial" charset="0"/>
                        </a:rPr>
                        <a:t>Federal   75% / 25%</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1600" b="0" i="0" u="none" strike="noStrike" cap="none" normalizeH="0" baseline="0" dirty="0">
                        <a:ln>
                          <a:noFill/>
                        </a:ln>
                        <a:solidFill>
                          <a:schemeClr val="tx1"/>
                        </a:solidFill>
                        <a:effectLst/>
                        <a:latin typeface="Arial"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1151963">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0" u="none" strike="noStrike" cap="none" normalizeH="0" baseline="0" dirty="0">
                          <a:ln>
                            <a:noFill/>
                          </a:ln>
                          <a:solidFill>
                            <a:schemeClr val="tx1"/>
                          </a:solidFill>
                          <a:effectLst/>
                          <a:latin typeface="+mn-lt"/>
                        </a:rPr>
                        <a:t>Section 203</a:t>
                      </a:r>
                      <a:r>
                        <a:rPr kumimoji="0" lang="en-US" sz="1400" b="0" i="0" u="none" strike="noStrike" cap="none" normalizeH="0" baseline="0" dirty="0">
                          <a:ln>
                            <a:noFill/>
                          </a:ln>
                          <a:solidFill>
                            <a:schemeClr val="tx1"/>
                          </a:solidFill>
                          <a:effectLst/>
                          <a:latin typeface="+mn-lt"/>
                        </a:rPr>
                        <a:t>, </a:t>
                      </a:r>
                    </a:p>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mn-lt"/>
                        </a:rPr>
                        <a:t>WRDA 2000, as amended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0" u="none" strike="noStrike" cap="none" normalizeH="0" baseline="0" dirty="0">
                          <a:ln>
                            <a:noFill/>
                          </a:ln>
                          <a:solidFill>
                            <a:schemeClr val="tx1"/>
                          </a:solidFill>
                          <a:effectLst/>
                          <a:latin typeface="Arial" charset="0"/>
                        </a:rPr>
                        <a:t>Tribal Partnership Program (TPP)</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Arial" charset="0"/>
                        </a:rPr>
                        <a:t>Assist with water resources projects that address economic, cultural and environmental  needs. </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Arial" charset="0"/>
                        </a:rPr>
                        <a:t>50% / 50%</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Arial" charset="0"/>
                        </a:rPr>
                        <a:t>Construction must be Congressionally authorized and appropriated</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77000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0" u="none" strike="noStrike" cap="none" normalizeH="0" baseline="0" dirty="0">
                          <a:ln>
                            <a:noFill/>
                          </a:ln>
                          <a:solidFill>
                            <a:schemeClr val="tx1"/>
                          </a:solidFill>
                          <a:effectLst/>
                          <a:latin typeface="+mn-lt"/>
                        </a:rPr>
                        <a:t>Interagency &amp; International Services</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0" u="none" strike="noStrike" cap="none" normalizeH="0" baseline="0" dirty="0">
                          <a:ln>
                            <a:noFill/>
                          </a:ln>
                          <a:solidFill>
                            <a:schemeClr val="tx1"/>
                          </a:solidFill>
                          <a:effectLst/>
                          <a:latin typeface="Arial" charset="0"/>
                        </a:rPr>
                        <a:t>Support for Others </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Arial" charset="0"/>
                        </a:rPr>
                        <a:t>Provide technical assistance to others (except DoD agencies and private citizens) </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Arial" charset="0"/>
                        </a:rPr>
                        <a:t>0% / 100%</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Arial" charset="0"/>
                        </a:rPr>
                        <a:t>Thomas Act</a:t>
                      </a:r>
                    </a:p>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0" i="0" u="none" strike="noStrike" cap="none" normalizeH="0" baseline="0" dirty="0">
                          <a:ln>
                            <a:noFill/>
                          </a:ln>
                          <a:solidFill>
                            <a:schemeClr val="tx1"/>
                          </a:solidFill>
                          <a:effectLst/>
                          <a:latin typeface="Arial" charset="0"/>
                        </a:rPr>
                        <a:t>Restrictions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bl>
          </a:graphicData>
        </a:graphic>
      </p:graphicFrame>
      <p:sp>
        <p:nvSpPr>
          <p:cNvPr id="2" name="TextBox 1"/>
          <p:cNvSpPr txBox="1"/>
          <p:nvPr/>
        </p:nvSpPr>
        <p:spPr>
          <a:xfrm>
            <a:off x="1847851" y="818018"/>
            <a:ext cx="7010400" cy="369332"/>
          </a:xfrm>
          <a:prstGeom prst="rect">
            <a:avLst/>
          </a:prstGeom>
          <a:noFill/>
        </p:spPr>
        <p:txBody>
          <a:bodyPr wrap="square" rtlCol="0">
            <a:spAutoFit/>
          </a:bodyPr>
          <a:lstStyle/>
          <a:p>
            <a:r>
              <a:rPr lang="en-US" dirty="0">
                <a:solidFill>
                  <a:srgbClr val="0070C0"/>
                </a:solidFill>
              </a:rPr>
              <a:t>* </a:t>
            </a:r>
            <a:r>
              <a:rPr lang="en-US" sz="1000" dirty="0">
                <a:solidFill>
                  <a:srgbClr val="0070C0"/>
                </a:solidFill>
              </a:rPr>
              <a:t>Info current as of 2017 – please verify cost shares, etc. still current be using</a:t>
            </a:r>
            <a:r>
              <a:rPr lang="en-US" sz="1000" dirty="0">
                <a:solidFill>
                  <a:srgbClr val="000000"/>
                </a:solidFill>
              </a:rPr>
              <a:t>.</a:t>
            </a:r>
          </a:p>
        </p:txBody>
      </p:sp>
    </p:spTree>
    <p:extLst>
      <p:ext uri="{BB962C8B-B14F-4D97-AF65-F5344CB8AC3E}">
        <p14:creationId xmlns:p14="http://schemas.microsoft.com/office/powerpoint/2010/main" val="773616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308600" y="6103545"/>
            <a:ext cx="5092700" cy="533496"/>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308600" y="6154423"/>
            <a:ext cx="5092700" cy="533496"/>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08038" y="290718"/>
            <a:ext cx="10668000" cy="806451"/>
          </a:xfrm>
        </p:spPr>
        <p:txBody>
          <a:bodyPr/>
          <a:lstStyle/>
          <a:p>
            <a:r>
              <a:rPr lang="en-US" dirty="0"/>
              <a:t>Flood plain management services (FPMS)</a:t>
            </a:r>
          </a:p>
        </p:txBody>
      </p:sp>
      <p:sp>
        <p:nvSpPr>
          <p:cNvPr id="3" name="Content Placeholder 2"/>
          <p:cNvSpPr>
            <a:spLocks noGrp="1"/>
          </p:cNvSpPr>
          <p:nvPr>
            <p:ph idx="1"/>
          </p:nvPr>
        </p:nvSpPr>
        <p:spPr>
          <a:xfrm>
            <a:off x="1374462" y="1097169"/>
            <a:ext cx="4017834" cy="5389338"/>
          </a:xfrm>
        </p:spPr>
        <p:txBody>
          <a:bodyPr numCol="1"/>
          <a:lstStyle/>
          <a:p>
            <a:pPr lvl="1">
              <a:lnSpc>
                <a:spcPct val="90000"/>
              </a:lnSpc>
              <a:spcAft>
                <a:spcPts val="1500"/>
              </a:spcAft>
              <a:buFont typeface="Arial" panose="020B0604020202020204" pitchFamily="34" charset="0"/>
              <a:buChar char="•"/>
            </a:pPr>
            <a:r>
              <a:rPr lang="en-US" sz="2000" dirty="0"/>
              <a:t>Provides USACE expertise to address flood plain and off flood plain use changes, flood risk and flood hazards</a:t>
            </a:r>
          </a:p>
          <a:p>
            <a:pPr lvl="1">
              <a:lnSpc>
                <a:spcPct val="90000"/>
              </a:lnSpc>
              <a:spcAft>
                <a:spcPts val="1500"/>
              </a:spcAft>
              <a:buFont typeface="Arial" panose="020B0604020202020204" pitchFamily="34" charset="0"/>
              <a:buChar char="•"/>
            </a:pPr>
            <a:r>
              <a:rPr lang="en-US" sz="2000" dirty="0"/>
              <a:t>Studies / guidance / assistance for non-Federal governments at full Federal cost*; </a:t>
            </a:r>
          </a:p>
          <a:p>
            <a:pPr lvl="1">
              <a:lnSpc>
                <a:spcPct val="90000"/>
              </a:lnSpc>
              <a:spcAft>
                <a:spcPts val="1500"/>
              </a:spcAft>
              <a:buFont typeface="Arial" panose="020B0604020202020204" pitchFamily="34" charset="0"/>
              <a:buChar char="•"/>
            </a:pPr>
            <a:r>
              <a:rPr lang="en-US" sz="2000" dirty="0"/>
              <a:t>ability to accept contributions to achieve greater outcomes </a:t>
            </a:r>
          </a:p>
          <a:p>
            <a:pPr marL="0" lvl="1" indent="0">
              <a:lnSpc>
                <a:spcPct val="90000"/>
              </a:lnSpc>
              <a:spcAft>
                <a:spcPts val="1500"/>
              </a:spcAft>
              <a:buNone/>
            </a:pPr>
            <a:r>
              <a:rPr lang="en-US" sz="1600" i="1" dirty="0"/>
              <a:t>*cost-recovery basis for other Federal agencies or private persons</a:t>
            </a:r>
          </a:p>
        </p:txBody>
      </p:sp>
      <p:sp>
        <p:nvSpPr>
          <p:cNvPr id="4" name="Footer Placeholder 3"/>
          <p:cNvSpPr>
            <a:spLocks noGrp="1"/>
          </p:cNvSpPr>
          <p:nvPr>
            <p:ph type="ftr" sz="quarter" idx="10"/>
          </p:nvPr>
        </p:nvSpPr>
        <p:spPr/>
        <p:txBody>
          <a:bodyPr/>
          <a:lstStyle/>
          <a:p>
            <a:pPr>
              <a:defRPr/>
            </a:pPr>
            <a:r>
              <a:rPr lang="en-US"/>
              <a:t>File Name</a:t>
            </a:r>
            <a:endParaRPr lang="en-US" dirty="0"/>
          </a:p>
        </p:txBody>
      </p:sp>
      <p:sp>
        <p:nvSpPr>
          <p:cNvPr id="5" name="Slide Number Placeholder 4"/>
          <p:cNvSpPr>
            <a:spLocks noGrp="1"/>
          </p:cNvSpPr>
          <p:nvPr>
            <p:ph type="sldNum" sz="quarter" idx="11"/>
          </p:nvPr>
        </p:nvSpPr>
        <p:spPr/>
        <p:txBody>
          <a:bodyPr/>
          <a:lstStyle/>
          <a:p>
            <a:fld id="{9A257827-C34C-4251-B995-96C9C233CCC8}" type="slidenum">
              <a:rPr lang="en-US" smtClean="0"/>
              <a:pPr/>
              <a:t>7</a:t>
            </a:fld>
            <a:endParaRPr lang="en-US" dirty="0"/>
          </a:p>
        </p:txBody>
      </p:sp>
      <p:graphicFrame>
        <p:nvGraphicFramePr>
          <p:cNvPr id="8" name="Table 7"/>
          <p:cNvGraphicFramePr>
            <a:graphicFrameLocks noGrp="1"/>
          </p:cNvGraphicFramePr>
          <p:nvPr/>
        </p:nvGraphicFramePr>
        <p:xfrm>
          <a:off x="5983966" y="1081088"/>
          <a:ext cx="4319900" cy="5197108"/>
        </p:xfrm>
        <a:graphic>
          <a:graphicData uri="http://schemas.openxmlformats.org/drawingml/2006/table">
            <a:tbl>
              <a:tblPr firstRow="1" bandRow="1">
                <a:tableStyleId>{775DCB02-9BB8-47FD-8907-85C794F793BA}</a:tableStyleId>
              </a:tblPr>
              <a:tblGrid>
                <a:gridCol w="4319900">
                  <a:extLst>
                    <a:ext uri="{9D8B030D-6E8A-4147-A177-3AD203B41FA5}">
                      <a16:colId xmlns:a16="http://schemas.microsoft.com/office/drawing/2014/main" val="20000"/>
                    </a:ext>
                  </a:extLst>
                </a:gridCol>
              </a:tblGrid>
              <a:tr h="373616">
                <a:tc>
                  <a:txBody>
                    <a:bodyPr/>
                    <a:lstStyle/>
                    <a:p>
                      <a:pPr algn="ctr"/>
                      <a:r>
                        <a:rPr lang="en-US" sz="2000" dirty="0">
                          <a:solidFill>
                            <a:schemeClr val="tx2"/>
                          </a:solidFill>
                        </a:rPr>
                        <a:t>Some FPMS Activities &amp; Products</a:t>
                      </a:r>
                      <a:endParaRPr lang="en-US" sz="2000" b="1" baseline="0" dirty="0">
                        <a:solidFill>
                          <a:schemeClr val="tx2"/>
                        </a:solidFill>
                      </a:endParaRPr>
                    </a:p>
                  </a:txBody>
                  <a:tcPr/>
                </a:tc>
                <a:extLst>
                  <a:ext uri="{0D108BD9-81ED-4DB2-BD59-A6C34878D82A}">
                    <a16:rowId xmlns:a16="http://schemas.microsoft.com/office/drawing/2014/main" val="10000"/>
                  </a:ext>
                </a:extLst>
              </a:tr>
              <a:tr h="282176">
                <a:tc>
                  <a:txBody>
                    <a:bodyPr/>
                    <a:lstStyle/>
                    <a:p>
                      <a:pPr algn="ctr"/>
                      <a:r>
                        <a:rPr lang="en-US" sz="1400" baseline="0" dirty="0"/>
                        <a:t>Floodplain delineation</a:t>
                      </a:r>
                      <a:endParaRPr lang="en-US" sz="1400" b="1" dirty="0"/>
                    </a:p>
                  </a:txBody>
                  <a:tcPr/>
                </a:tc>
                <a:extLst>
                  <a:ext uri="{0D108BD9-81ED-4DB2-BD59-A6C34878D82A}">
                    <a16:rowId xmlns:a16="http://schemas.microsoft.com/office/drawing/2014/main" val="10001"/>
                  </a:ext>
                </a:extLst>
              </a:tr>
              <a:tr h="282176">
                <a:tc>
                  <a:txBody>
                    <a:bodyPr/>
                    <a:lstStyle/>
                    <a:p>
                      <a:pPr algn="ctr"/>
                      <a:r>
                        <a:rPr lang="en-US" sz="1400" dirty="0"/>
                        <a:t>Flood hazard evaluation</a:t>
                      </a:r>
                      <a:endParaRPr lang="en-US" sz="1400" b="1" dirty="0"/>
                    </a:p>
                  </a:txBody>
                  <a:tcPr/>
                </a:tc>
                <a:extLst>
                  <a:ext uri="{0D108BD9-81ED-4DB2-BD59-A6C34878D82A}">
                    <a16:rowId xmlns:a16="http://schemas.microsoft.com/office/drawing/2014/main" val="10002"/>
                  </a:ext>
                </a:extLst>
              </a:tr>
              <a:tr h="282176">
                <a:tc>
                  <a:txBody>
                    <a:bodyPr/>
                    <a:lstStyle/>
                    <a:p>
                      <a:pPr algn="ctr"/>
                      <a:r>
                        <a:rPr lang="en-US" sz="1400" dirty="0"/>
                        <a:t>Hurricane evacuation</a:t>
                      </a:r>
                      <a:endParaRPr lang="en-US" sz="1400" b="1" dirty="0"/>
                    </a:p>
                  </a:txBody>
                  <a:tcPr/>
                </a:tc>
                <a:extLst>
                  <a:ext uri="{0D108BD9-81ED-4DB2-BD59-A6C34878D82A}">
                    <a16:rowId xmlns:a16="http://schemas.microsoft.com/office/drawing/2014/main" val="10003"/>
                  </a:ext>
                </a:extLst>
              </a:tr>
              <a:tr h="294876">
                <a:tc>
                  <a:txBody>
                    <a:bodyPr/>
                    <a:lstStyle/>
                    <a:p>
                      <a:pPr algn="ctr"/>
                      <a:r>
                        <a:rPr lang="en-US" sz="1400" dirty="0"/>
                        <a:t>Flood warning</a:t>
                      </a:r>
                      <a:r>
                        <a:rPr lang="en-US" sz="1400" baseline="0" dirty="0"/>
                        <a:t> / preparedness</a:t>
                      </a:r>
                      <a:endParaRPr lang="en-US" sz="1400" b="1" dirty="0"/>
                    </a:p>
                  </a:txBody>
                  <a:tcPr/>
                </a:tc>
                <a:extLst>
                  <a:ext uri="{0D108BD9-81ED-4DB2-BD59-A6C34878D82A}">
                    <a16:rowId xmlns:a16="http://schemas.microsoft.com/office/drawing/2014/main" val="10004"/>
                  </a:ext>
                </a:extLst>
              </a:tr>
              <a:tr h="282176">
                <a:tc>
                  <a:txBody>
                    <a:bodyPr/>
                    <a:lstStyle/>
                    <a:p>
                      <a:pPr algn="ctr"/>
                      <a:r>
                        <a:rPr lang="en-US" sz="1400" dirty="0"/>
                        <a:t>Comprehensive</a:t>
                      </a:r>
                      <a:r>
                        <a:rPr lang="en-US" sz="1400" baseline="0" dirty="0"/>
                        <a:t> floodplain management</a:t>
                      </a:r>
                      <a:endParaRPr lang="en-US" sz="1400" b="1" dirty="0"/>
                    </a:p>
                  </a:txBody>
                  <a:tcPr/>
                </a:tc>
                <a:extLst>
                  <a:ext uri="{0D108BD9-81ED-4DB2-BD59-A6C34878D82A}">
                    <a16:rowId xmlns:a16="http://schemas.microsoft.com/office/drawing/2014/main" val="10005"/>
                  </a:ext>
                </a:extLst>
              </a:tr>
              <a:tr h="269476">
                <a:tc>
                  <a:txBody>
                    <a:bodyPr/>
                    <a:lstStyle/>
                    <a:p>
                      <a:pPr algn="ctr"/>
                      <a:r>
                        <a:rPr lang="en-US" sz="1400" dirty="0"/>
                        <a:t>Flood risk reduction</a:t>
                      </a:r>
                      <a:endParaRPr lang="en-US" sz="1400" b="1" dirty="0"/>
                    </a:p>
                  </a:txBody>
                  <a:tcPr/>
                </a:tc>
                <a:extLst>
                  <a:ext uri="{0D108BD9-81ED-4DB2-BD59-A6C34878D82A}">
                    <a16:rowId xmlns:a16="http://schemas.microsoft.com/office/drawing/2014/main" val="10006"/>
                  </a:ext>
                </a:extLst>
              </a:tr>
              <a:tr h="282176">
                <a:tc>
                  <a:txBody>
                    <a:bodyPr/>
                    <a:lstStyle/>
                    <a:p>
                      <a:pPr algn="ctr"/>
                      <a:r>
                        <a:rPr lang="en-US" sz="1400" dirty="0"/>
                        <a:t>Urbanization impacts</a:t>
                      </a:r>
                      <a:endParaRPr lang="en-US" sz="1400" b="1" dirty="0"/>
                    </a:p>
                  </a:txBody>
                  <a:tcPr/>
                </a:tc>
                <a:extLst>
                  <a:ext uri="{0D108BD9-81ED-4DB2-BD59-A6C34878D82A}">
                    <a16:rowId xmlns:a16="http://schemas.microsoft.com/office/drawing/2014/main" val="10007"/>
                  </a:ext>
                </a:extLst>
              </a:tr>
              <a:tr h="294876">
                <a:tc>
                  <a:txBody>
                    <a:bodyPr/>
                    <a:lstStyle/>
                    <a:p>
                      <a:pPr algn="ctr"/>
                      <a:r>
                        <a:rPr lang="en-US" sz="1400" dirty="0"/>
                        <a:t>Storm water management</a:t>
                      </a:r>
                      <a:endParaRPr lang="en-US" sz="1400" b="1" dirty="0"/>
                    </a:p>
                  </a:txBody>
                  <a:tcPr/>
                </a:tc>
                <a:extLst>
                  <a:ext uri="{0D108BD9-81ED-4DB2-BD59-A6C34878D82A}">
                    <a16:rowId xmlns:a16="http://schemas.microsoft.com/office/drawing/2014/main" val="10008"/>
                  </a:ext>
                </a:extLst>
              </a:tr>
              <a:tr h="294876">
                <a:tc>
                  <a:txBody>
                    <a:bodyPr/>
                    <a:lstStyle/>
                    <a:p>
                      <a:pPr algn="ctr"/>
                      <a:r>
                        <a:rPr lang="en-US" sz="1400" b="0" dirty="0"/>
                        <a:t>Inventory</a:t>
                      </a:r>
                      <a:r>
                        <a:rPr lang="en-US" sz="1400" b="0" baseline="0" dirty="0"/>
                        <a:t> of flood-prone structures</a:t>
                      </a:r>
                      <a:endParaRPr lang="en-US" sz="1400" b="0" dirty="0"/>
                    </a:p>
                  </a:txBody>
                  <a:tcPr/>
                </a:tc>
                <a:extLst>
                  <a:ext uri="{0D108BD9-81ED-4DB2-BD59-A6C34878D82A}">
                    <a16:rowId xmlns:a16="http://schemas.microsoft.com/office/drawing/2014/main" val="10009"/>
                  </a:ext>
                </a:extLst>
              </a:tr>
              <a:tr h="282176">
                <a:tc>
                  <a:txBody>
                    <a:bodyPr/>
                    <a:lstStyle/>
                    <a:p>
                      <a:pPr algn="ctr"/>
                      <a:r>
                        <a:rPr lang="en-US" sz="1400" b="0" dirty="0"/>
                        <a:t>Workshops</a:t>
                      </a:r>
                      <a:endParaRPr lang="en-US" sz="1400" b="1" dirty="0"/>
                    </a:p>
                  </a:txBody>
                  <a:tcPr/>
                </a:tc>
                <a:extLst>
                  <a:ext uri="{0D108BD9-81ED-4DB2-BD59-A6C34878D82A}">
                    <a16:rowId xmlns:a16="http://schemas.microsoft.com/office/drawing/2014/main" val="10010"/>
                  </a:ext>
                </a:extLst>
              </a:tr>
              <a:tr h="282176">
                <a:tc>
                  <a:txBody>
                    <a:bodyPr/>
                    <a:lstStyle/>
                    <a:p>
                      <a:pPr algn="ctr"/>
                      <a:r>
                        <a:rPr lang="en-US" sz="1400" dirty="0"/>
                        <a:t>Guides and Pamphlets / Risk Communication</a:t>
                      </a:r>
                      <a:endParaRPr lang="en-US" sz="1400" b="1" dirty="0"/>
                    </a:p>
                  </a:txBody>
                  <a:tcPr/>
                </a:tc>
                <a:extLst>
                  <a:ext uri="{0D108BD9-81ED-4DB2-BD59-A6C34878D82A}">
                    <a16:rowId xmlns:a16="http://schemas.microsoft.com/office/drawing/2014/main" val="10011"/>
                  </a:ext>
                </a:extLst>
              </a:tr>
              <a:tr h="282176">
                <a:tc>
                  <a:txBody>
                    <a:bodyPr/>
                    <a:lstStyle/>
                    <a:p>
                      <a:pPr algn="ctr"/>
                      <a:r>
                        <a:rPr lang="en-US" sz="1400" b="0" dirty="0"/>
                        <a:t>Tabletop exercises</a:t>
                      </a:r>
                    </a:p>
                  </a:txBody>
                  <a:tcPr/>
                </a:tc>
                <a:extLst>
                  <a:ext uri="{0D108BD9-81ED-4DB2-BD59-A6C34878D82A}">
                    <a16:rowId xmlns:a16="http://schemas.microsoft.com/office/drawing/2014/main" val="10012"/>
                  </a:ext>
                </a:extLst>
              </a:tr>
              <a:tr h="4726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Emergency Action Plan</a:t>
                      </a:r>
                      <a:r>
                        <a:rPr lang="en-US" sz="1400" baseline="0" dirty="0"/>
                        <a:t> / Floodplain Management Plan Assistance</a:t>
                      </a:r>
                      <a:endParaRPr lang="en-US" sz="1400" b="1" dirty="0"/>
                    </a:p>
                  </a:txBody>
                  <a:tcPr/>
                </a:tc>
                <a:extLst>
                  <a:ext uri="{0D108BD9-81ED-4DB2-BD59-A6C34878D82A}">
                    <a16:rowId xmlns:a16="http://schemas.microsoft.com/office/drawing/2014/main" val="10013"/>
                  </a:ext>
                </a:extLst>
              </a:tr>
              <a:tr h="3101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Natural</a:t>
                      </a:r>
                      <a:r>
                        <a:rPr lang="en-US" sz="1400" baseline="0" dirty="0"/>
                        <a:t> and nature-based solutions</a:t>
                      </a:r>
                      <a:endParaRPr lang="en-US" sz="1400" b="1" dirty="0"/>
                    </a:p>
                  </a:txBody>
                  <a:tcPr/>
                </a:tc>
                <a:extLst>
                  <a:ext uri="{0D108BD9-81ED-4DB2-BD59-A6C34878D82A}">
                    <a16:rowId xmlns:a16="http://schemas.microsoft.com/office/drawing/2014/main" val="10014"/>
                  </a:ext>
                </a:extLst>
              </a:tr>
              <a:tr h="3149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Assessment tools and processes</a:t>
                      </a:r>
                      <a:endParaRPr lang="en-US" sz="1400" b="1" dirty="0"/>
                    </a:p>
                  </a:txBody>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240170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367CE-FC5E-4CF2-A1AA-055B86C5A674}"/>
              </a:ext>
            </a:extLst>
          </p:cNvPr>
          <p:cNvSpPr>
            <a:spLocks noGrp="1"/>
          </p:cNvSpPr>
          <p:nvPr>
            <p:ph type="title"/>
          </p:nvPr>
        </p:nvSpPr>
        <p:spPr>
          <a:xfrm>
            <a:off x="1981200" y="24245"/>
            <a:ext cx="8229600" cy="1143000"/>
          </a:xfrm>
        </p:spPr>
        <p:txBody>
          <a:bodyPr/>
          <a:lstStyle/>
          <a:p>
            <a:r>
              <a:rPr lang="en-US" sz="2400" dirty="0"/>
              <a:t>FPMS Interagency Nonstructural Efforts </a:t>
            </a:r>
            <a:br>
              <a:rPr lang="en-US" sz="2400" dirty="0"/>
            </a:br>
            <a:r>
              <a:rPr lang="en-US" sz="2400" dirty="0"/>
              <a:t>in New England</a:t>
            </a:r>
          </a:p>
        </p:txBody>
      </p:sp>
      <p:sp>
        <p:nvSpPr>
          <p:cNvPr id="6" name="Content Placeholder 5">
            <a:extLst>
              <a:ext uri="{FF2B5EF4-FFF2-40B4-BE49-F238E27FC236}">
                <a16:creationId xmlns:a16="http://schemas.microsoft.com/office/drawing/2014/main" id="{B16A2D8D-1DAB-43B9-9820-9D5C2FA36B0A}"/>
              </a:ext>
            </a:extLst>
          </p:cNvPr>
          <p:cNvSpPr>
            <a:spLocks noGrp="1"/>
          </p:cNvSpPr>
          <p:nvPr>
            <p:ph idx="1"/>
          </p:nvPr>
        </p:nvSpPr>
        <p:spPr>
          <a:xfrm>
            <a:off x="701040" y="1296337"/>
            <a:ext cx="6700221" cy="5013960"/>
          </a:xfrm>
        </p:spPr>
        <p:txBody>
          <a:bodyPr>
            <a:noAutofit/>
          </a:bodyPr>
          <a:lstStyle/>
          <a:p>
            <a:r>
              <a:rPr lang="en-US" sz="2000" b="1" dirty="0"/>
              <a:t>Risk Communication:</a:t>
            </a:r>
          </a:p>
          <a:p>
            <a:pPr lvl="1"/>
            <a:r>
              <a:rPr lang="en-US" sz="2000" dirty="0"/>
              <a:t>ME High Water Marks: Portland, York, South Portland, Scarborough and Belfast</a:t>
            </a:r>
          </a:p>
          <a:p>
            <a:pPr lvl="1"/>
            <a:r>
              <a:rPr lang="en-US" sz="2000" dirty="0"/>
              <a:t>MA High Water Marks: Boston</a:t>
            </a:r>
          </a:p>
          <a:p>
            <a:r>
              <a:rPr lang="en-US" sz="2000" b="1" dirty="0"/>
              <a:t>Floodproofing Building Approaches:</a:t>
            </a:r>
          </a:p>
          <a:p>
            <a:pPr lvl="1"/>
            <a:r>
              <a:rPr lang="en-US" sz="2000" dirty="0"/>
              <a:t>Gardiner, ME Flood Proofing Study</a:t>
            </a:r>
          </a:p>
          <a:p>
            <a:pPr lvl="1"/>
            <a:r>
              <a:rPr lang="en-US" sz="2000" dirty="0"/>
              <a:t>Nonstructural Assessments of Historic Structures in Kennebunk and Kennebunkport, ME</a:t>
            </a:r>
          </a:p>
          <a:p>
            <a:pPr lvl="1"/>
            <a:r>
              <a:rPr lang="en-US" sz="2000" dirty="0"/>
              <a:t>Assessment of Historic Structures, Cape Cod, MA</a:t>
            </a:r>
          </a:p>
          <a:p>
            <a:pPr lvl="1"/>
            <a:r>
              <a:rPr lang="en-US" sz="2000" dirty="0"/>
              <a:t>Historic Structure Flood Mitigation Guidance, North Kingstown, Bristol and Newport, RI</a:t>
            </a:r>
          </a:p>
          <a:p>
            <a:r>
              <a:rPr lang="en-US" sz="2000" b="1" dirty="0"/>
              <a:t>Modelling and Mapping Tools:</a:t>
            </a:r>
          </a:p>
          <a:p>
            <a:pPr lvl="1"/>
            <a:r>
              <a:rPr lang="en-US" sz="2000" dirty="0"/>
              <a:t>VT Inundation Mapping in Montpelier</a:t>
            </a:r>
          </a:p>
          <a:p>
            <a:pPr lvl="1"/>
            <a:r>
              <a:rPr lang="en-US" sz="2000" dirty="0"/>
              <a:t>VT HEC-RAS and EAP, Brattleboro</a:t>
            </a:r>
          </a:p>
          <a:p>
            <a:pPr lvl="1"/>
            <a:r>
              <a:rPr lang="en-US" sz="2000" dirty="0"/>
              <a:t>ME Dynamic Inundation Mapping Project: Casco Bay</a:t>
            </a:r>
          </a:p>
        </p:txBody>
      </p:sp>
      <p:pic>
        <p:nvPicPr>
          <p:cNvPr id="4" name="Picture 3">
            <a:extLst>
              <a:ext uri="{FF2B5EF4-FFF2-40B4-BE49-F238E27FC236}">
                <a16:creationId xmlns:a16="http://schemas.microsoft.com/office/drawing/2014/main" id="{8C14AE7B-8994-90D2-1CEE-7EE50300367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7632963" y="2042570"/>
            <a:ext cx="4409141" cy="3306856"/>
          </a:xfrm>
          <a:prstGeom prst="rect">
            <a:avLst/>
          </a:prstGeom>
        </p:spPr>
      </p:pic>
    </p:spTree>
    <p:extLst>
      <p:ext uri="{BB962C8B-B14F-4D97-AF65-F5344CB8AC3E}">
        <p14:creationId xmlns:p14="http://schemas.microsoft.com/office/powerpoint/2010/main" val="1106487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367CE-FC5E-4CF2-A1AA-055B86C5A674}"/>
              </a:ext>
            </a:extLst>
          </p:cNvPr>
          <p:cNvSpPr>
            <a:spLocks noGrp="1"/>
          </p:cNvSpPr>
          <p:nvPr>
            <p:ph type="title"/>
          </p:nvPr>
        </p:nvSpPr>
        <p:spPr>
          <a:xfrm>
            <a:off x="1981200" y="24245"/>
            <a:ext cx="8229600" cy="1143000"/>
          </a:xfrm>
        </p:spPr>
        <p:txBody>
          <a:bodyPr/>
          <a:lstStyle/>
          <a:p>
            <a:r>
              <a:rPr lang="en-US" sz="2400" dirty="0"/>
              <a:t>FPMS Interagency Nonstructural Efforts</a:t>
            </a:r>
            <a:br>
              <a:rPr lang="en-US" sz="2400" dirty="0"/>
            </a:br>
            <a:r>
              <a:rPr lang="en-US" sz="2400" dirty="0"/>
              <a:t>in New England</a:t>
            </a:r>
          </a:p>
        </p:txBody>
      </p:sp>
      <p:sp>
        <p:nvSpPr>
          <p:cNvPr id="6" name="Content Placeholder 5">
            <a:extLst>
              <a:ext uri="{FF2B5EF4-FFF2-40B4-BE49-F238E27FC236}">
                <a16:creationId xmlns:a16="http://schemas.microsoft.com/office/drawing/2014/main" id="{B16A2D8D-1DAB-43B9-9820-9D5C2FA36B0A}"/>
              </a:ext>
            </a:extLst>
          </p:cNvPr>
          <p:cNvSpPr>
            <a:spLocks noGrp="1"/>
          </p:cNvSpPr>
          <p:nvPr>
            <p:ph idx="1"/>
          </p:nvPr>
        </p:nvSpPr>
        <p:spPr>
          <a:xfrm>
            <a:off x="1185134" y="1274821"/>
            <a:ext cx="5161878" cy="5013960"/>
          </a:xfrm>
        </p:spPr>
        <p:txBody>
          <a:bodyPr>
            <a:noAutofit/>
          </a:bodyPr>
          <a:lstStyle/>
          <a:p>
            <a:r>
              <a:rPr lang="en-US" sz="2000" b="1" dirty="0"/>
              <a:t>Information Sharing:</a:t>
            </a:r>
          </a:p>
          <a:p>
            <a:pPr lvl="1"/>
            <a:r>
              <a:rPr lang="en-US" sz="2000" dirty="0"/>
              <a:t>NH Flood Hazards Handbook</a:t>
            </a:r>
          </a:p>
          <a:p>
            <a:pPr lvl="1"/>
            <a:r>
              <a:rPr lang="en-US" sz="2000" dirty="0"/>
              <a:t>CT Flood Toolkit</a:t>
            </a:r>
          </a:p>
          <a:p>
            <a:r>
              <a:rPr lang="en-US" sz="2000" b="1" dirty="0"/>
              <a:t>Emergency Action Planning:</a:t>
            </a:r>
          </a:p>
          <a:p>
            <a:pPr lvl="1"/>
            <a:r>
              <a:rPr lang="en-US" sz="2000" dirty="0"/>
              <a:t>MA Town of </a:t>
            </a:r>
            <a:r>
              <a:rPr lang="en-US" sz="2000" dirty="0" err="1"/>
              <a:t>Charlemont</a:t>
            </a:r>
            <a:r>
              <a:rPr lang="en-US" sz="2000" dirty="0"/>
              <a:t> Flood Risk Action and Evacuation Plan</a:t>
            </a:r>
          </a:p>
          <a:p>
            <a:pPr lvl="1"/>
            <a:r>
              <a:rPr lang="en-US" sz="2000" dirty="0"/>
              <a:t>NH Buildout the Silver Jackets Role in State Disaster Recovery Plan</a:t>
            </a:r>
          </a:p>
          <a:p>
            <a:pPr marL="0" lvl="1" indent="0">
              <a:buNone/>
            </a:pPr>
            <a:r>
              <a:rPr lang="en-US" sz="2000" b="1" dirty="0"/>
              <a:t>Ice Jams:</a:t>
            </a:r>
          </a:p>
          <a:p>
            <a:pPr lvl="1"/>
            <a:r>
              <a:rPr lang="en-US" sz="2000" dirty="0"/>
              <a:t>NH Ice Jam Outreach Project</a:t>
            </a:r>
          </a:p>
          <a:p>
            <a:pPr lvl="1"/>
            <a:r>
              <a:rPr lang="en-US" sz="2000" dirty="0"/>
              <a:t>CT Ice Jam Outreach Project</a:t>
            </a:r>
          </a:p>
          <a:p>
            <a:pPr lvl="1"/>
            <a:r>
              <a:rPr lang="en-US" sz="2000" dirty="0"/>
              <a:t>VT Ice Jam Assessment and Outreach</a:t>
            </a:r>
          </a:p>
          <a:p>
            <a:r>
              <a:rPr lang="en-US" sz="2000" b="1" dirty="0"/>
              <a:t>Analysis and Assessment:</a:t>
            </a:r>
          </a:p>
          <a:p>
            <a:pPr lvl="1"/>
            <a:r>
              <a:rPr lang="en-US" sz="2000" dirty="0"/>
              <a:t>RI Historical Structure Flood Hazard Vulnerability Assessment</a:t>
            </a:r>
          </a:p>
        </p:txBody>
      </p:sp>
      <p:pic>
        <p:nvPicPr>
          <p:cNvPr id="3" name="Picture 2">
            <a:extLst>
              <a:ext uri="{FF2B5EF4-FFF2-40B4-BE49-F238E27FC236}">
                <a16:creationId xmlns:a16="http://schemas.microsoft.com/office/drawing/2014/main" id="{8427AE26-5695-D8B7-A97A-193BECEFD6D1}"/>
              </a:ext>
            </a:extLst>
          </p:cNvPr>
          <p:cNvPicPr>
            <a:picLocks noChangeAspect="1"/>
          </p:cNvPicPr>
          <p:nvPr/>
        </p:nvPicPr>
        <p:blipFill>
          <a:blip r:embed="rId2"/>
          <a:stretch>
            <a:fillRect/>
          </a:stretch>
        </p:blipFill>
        <p:spPr>
          <a:xfrm>
            <a:off x="7004876" y="1693191"/>
            <a:ext cx="4392162" cy="3291840"/>
          </a:xfrm>
          <a:prstGeom prst="rect">
            <a:avLst/>
          </a:prstGeom>
        </p:spPr>
      </p:pic>
    </p:spTree>
    <p:extLst>
      <p:ext uri="{BB962C8B-B14F-4D97-AF65-F5344CB8AC3E}">
        <p14:creationId xmlns:p14="http://schemas.microsoft.com/office/powerpoint/2010/main" val="30449432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hart Color Templates">
  <a:themeElements>
    <a:clrScheme name="USACE Charts">
      <a:dk1>
        <a:srgbClr val="000000"/>
      </a:dk1>
      <a:lt1>
        <a:srgbClr val="FFFFFF"/>
      </a:lt1>
      <a:dk2>
        <a:srgbClr val="3E6682"/>
      </a:dk2>
      <a:lt2>
        <a:srgbClr val="D9D9D9"/>
      </a:lt2>
      <a:accent1>
        <a:srgbClr val="50771B"/>
      </a:accent1>
      <a:accent2>
        <a:srgbClr val="FCAE3B"/>
      </a:accent2>
      <a:accent3>
        <a:srgbClr val="705C38"/>
      </a:accent3>
      <a:accent4>
        <a:srgbClr val="532476"/>
      </a:accent4>
      <a:accent5>
        <a:srgbClr val="DF1F2E"/>
      </a:accent5>
      <a:accent6>
        <a:srgbClr val="82786F"/>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5BF8E658DB0A54B8187A6E67B60E163" ma:contentTypeVersion="1" ma:contentTypeDescription="Create a new document." ma:contentTypeScope="" ma:versionID="c6ebd6e787ccb7ddf9dd3b4ce2582720">
  <xsd:schema xmlns:xsd="http://www.w3.org/2001/XMLSchema" xmlns:xs="http://www.w3.org/2001/XMLSchema" xmlns:p="http://schemas.microsoft.com/office/2006/metadata/properties" xmlns:ns2="18f88ba2-4714-4ce4-8806-1d85d427829f" targetNamespace="http://schemas.microsoft.com/office/2006/metadata/properties" ma:root="true" ma:fieldsID="0d88d59f9d9af5d62dd518897c4f87b3" ns2:_="">
    <xsd:import namespace="18f88ba2-4714-4ce4-8806-1d85d427829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88ba2-4714-4ce4-8806-1d85d427829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2.xml><?xml version="1.0" encoding="utf-8"?>
<ds:datastoreItem xmlns:ds="http://schemas.openxmlformats.org/officeDocument/2006/customXml" ds:itemID="{0B8C2CD5-50C2-4A7C-996A-3D6312B83669}">
  <ds:schemaRefs>
    <ds:schemaRef ds:uri="18f88ba2-4714-4ce4-8806-1d85d427829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84F37E2D-BE1B-421B-A272-B224B69BFC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88ba2-4714-4ce4-8806-1d85d42782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11226</TotalTime>
  <Words>2292</Words>
  <Application>Microsoft Office PowerPoint</Application>
  <PresentationFormat>Widescreen</PresentationFormat>
  <Paragraphs>340</Paragraphs>
  <Slides>25</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Times New Roman</vt:lpstr>
      <vt:lpstr>Wingdings</vt:lpstr>
      <vt:lpstr>Content Templates</vt:lpstr>
      <vt:lpstr>Chart Color Templates</vt:lpstr>
      <vt:lpstr>Nonstructural Flood Risk Management  and Flood proofing Measures </vt:lpstr>
      <vt:lpstr>Flooding issues in Connecticut</vt:lpstr>
      <vt:lpstr>Nonstructural presentation</vt:lpstr>
      <vt:lpstr>Flood Mitigation Resources</vt:lpstr>
      <vt:lpstr>Flood Mitigation Resources</vt:lpstr>
      <vt:lpstr>USACE Technical Assistance Programs*</vt:lpstr>
      <vt:lpstr>Flood plain management services (FPMS)</vt:lpstr>
      <vt:lpstr>FPMS Interagency Nonstructural Efforts  in New England</vt:lpstr>
      <vt:lpstr>FPMS Interagency Nonstructural Efforts in New England</vt:lpstr>
      <vt:lpstr>FPMS Interagency Nonstructural Connecticut Silver Jackets Ice Jam Assessment</vt:lpstr>
      <vt:lpstr>FPMS Interagency Nonstructural Connecticut Silver Jackets Flood Toolkit</vt:lpstr>
      <vt:lpstr>PowerPoint Presentation</vt:lpstr>
      <vt:lpstr>Mitigation: THREE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matrix</vt:lpstr>
      <vt:lpstr>Questions?</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Glowacki, Douglas</cp:lastModifiedBy>
  <cp:revision>373</cp:revision>
  <dcterms:created xsi:type="dcterms:W3CDTF">2017-02-20T05:10:01Z</dcterms:created>
  <dcterms:modified xsi:type="dcterms:W3CDTF">2023-05-16T14:58:52Z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0x010100B5BF8E658DB0A54B8187A6E67B60E163</vt:lpwstr>
  </property>
</Properties>
</file>