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3.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41" r:id="rId3"/>
    <p:sldMasterId id="2147483753" r:id="rId4"/>
    <p:sldMasterId id="2147483783" r:id="rId5"/>
    <p:sldMasterId id="2147483795" r:id="rId6"/>
    <p:sldMasterId id="2147483808" r:id="rId7"/>
  </p:sldMasterIdLst>
  <p:notesMasterIdLst>
    <p:notesMasterId r:id="rId27"/>
  </p:notesMasterIdLst>
  <p:sldIdLst>
    <p:sldId id="311" r:id="rId8"/>
    <p:sldId id="470" r:id="rId9"/>
    <p:sldId id="263" r:id="rId10"/>
    <p:sldId id="583" r:id="rId11"/>
    <p:sldId id="307" r:id="rId12"/>
    <p:sldId id="328" r:id="rId13"/>
    <p:sldId id="331" r:id="rId14"/>
    <p:sldId id="308" r:id="rId15"/>
    <p:sldId id="309" r:id="rId16"/>
    <p:sldId id="264" r:id="rId17"/>
    <p:sldId id="265" r:id="rId18"/>
    <p:sldId id="301" r:id="rId19"/>
    <p:sldId id="552" r:id="rId20"/>
    <p:sldId id="473" r:id="rId21"/>
    <p:sldId id="393" r:id="rId22"/>
    <p:sldId id="397" r:id="rId23"/>
    <p:sldId id="399" r:id="rId24"/>
    <p:sldId id="343"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0" d="100"/>
          <a:sy n="80" d="100"/>
        </p:scale>
        <p:origin x="727"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B783F-A03E-4140-B6C6-9E5C1D92D33C}"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CEB6-9808-43C2-A063-F01398C50751}" type="slidenum">
              <a:rPr lang="en-US" smtClean="0"/>
              <a:t>‹#›</a:t>
            </a:fld>
            <a:endParaRPr lang="en-US"/>
          </a:p>
        </p:txBody>
      </p:sp>
    </p:spTree>
    <p:extLst>
      <p:ext uri="{BB962C8B-B14F-4D97-AF65-F5344CB8AC3E}">
        <p14:creationId xmlns:p14="http://schemas.microsoft.com/office/powerpoint/2010/main" val="241415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was a wake up call for changes to BAU. Since that time CIRCA has set about trying to answer key questions related to climate impacts for CT.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07B9C-182E-1642-88C8-E5DE05DD2E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49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901061-803F-44AE-920B-3BDCAB2D0B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61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imes New Roman" charset="0"/>
              </a:rPr>
              <a:t>CIRCA</a:t>
            </a:r>
            <a:r>
              <a:rPr lang="en-US" baseline="0" dirty="0">
                <a:latin typeface="Times New Roman" charset="0"/>
              </a:rPr>
              <a:t> was created in 2014 as a partnership between the CT DEEP and U. of Conn. With the mission of helping coastal and inland communities respond to recent disasters and increase preparedness to climate impacts going forward.</a:t>
            </a:r>
          </a:p>
          <a:p>
            <a:pPr marL="171450" indent="-171450">
              <a:buFont typeface="Arial" panose="020B0604020202020204" pitchFamily="34" charset="0"/>
              <a:buChar char="•"/>
            </a:pPr>
            <a:r>
              <a:rPr lang="en-US" baseline="0" dirty="0">
                <a:latin typeface="Times New Roman" charset="0"/>
              </a:rPr>
              <a:t>The idea of this partnership was to connect the scientific expertise and research capacity of the University with the practical needs of state agencies, municipalities, and regional planning organizations in CT, in responding to climate change.</a:t>
            </a:r>
          </a:p>
          <a:p>
            <a:pPr marL="171450" indent="-171450">
              <a:buFont typeface="Arial" panose="020B0604020202020204" pitchFamily="34" charset="0"/>
              <a:buChar char="•"/>
            </a:pPr>
            <a:r>
              <a:rPr lang="en-US" baseline="0" dirty="0">
                <a:latin typeface="Times New Roman" charset="0"/>
              </a:rPr>
              <a:t>We work with local communities, state agencies, regional planning organizations, NGOs, private sector, academic partners to help CT address practical and applied issues around climate adaptation.</a:t>
            </a:r>
          </a:p>
          <a:p>
            <a:pPr marL="171450" indent="-171450">
              <a:buFont typeface="Arial" panose="020B0604020202020204" pitchFamily="34" charset="0"/>
              <a:buChar char="•"/>
            </a:pPr>
            <a:endParaRPr lang="en-US" baseline="0" dirty="0">
              <a:latin typeface="Times New Roman" charset="0"/>
            </a:endParaRPr>
          </a:p>
          <a:p>
            <a:pPr marL="171450" indent="-171450">
              <a:buFont typeface="Arial" panose="020B0604020202020204" pitchFamily="34" charset="0"/>
              <a:buChar char="•"/>
            </a:pPr>
            <a:endParaRPr lang="en-US" baseline="0"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07B9C-182E-1642-88C8-E5DE05DD2E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22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6159"/>
            <a:ext cx="5486400" cy="4284663"/>
          </a:xfrm>
        </p:spPr>
        <p:txBody>
          <a:bodyPr/>
          <a:lstStyle/>
          <a:p>
            <a:r>
              <a:rPr lang="en-US" dirty="0"/>
              <a:t>The Connecticut shoreline is also increasingly vulnerable to flooding from nor-</a:t>
            </a:r>
            <a:r>
              <a:rPr lang="en-US" dirty="0" err="1"/>
              <a:t>easters</a:t>
            </a:r>
            <a:r>
              <a:rPr lang="en-US" dirty="0"/>
              <a:t> (extra tropical cyclones) and low severity hurricanes</a:t>
            </a:r>
          </a:p>
          <a:p>
            <a:endParaRPr lang="en-US" dirty="0"/>
          </a:p>
          <a:p>
            <a:r>
              <a:rPr lang="en-US" dirty="0"/>
              <a:t>These occur much more frequently, about ones a week in the winter, but aren’t as devastating and hurricanes (tropical cyclones). </a:t>
            </a:r>
          </a:p>
          <a:p>
            <a:endParaRPr lang="en-US" dirty="0"/>
          </a:p>
          <a:p>
            <a:r>
              <a:rPr lang="en-US" dirty="0"/>
              <a:t>These are all images taken in the last few years in Groton, Mystic, Branford and Guilford</a:t>
            </a:r>
          </a:p>
          <a:p>
            <a:endParaRPr lang="en-US" dirty="0"/>
          </a:p>
          <a:p>
            <a:endParaRPr lang="en-US" dirty="0"/>
          </a:p>
          <a:p>
            <a:r>
              <a:rPr lang="en-US" dirty="0"/>
              <a:t>Increasing mean sea level means that flooding the storm cause be more extensive.  Properties and road that get flooded once in five year now, could expect it perhaps once every year in 2050.  </a:t>
            </a:r>
          </a:p>
          <a:p>
            <a:endParaRPr lang="en-US" dirty="0"/>
          </a:p>
          <a:p>
            <a:r>
              <a:rPr lang="en-US" dirty="0"/>
              <a:t>But addressing these problems is practical. Smaller projects can restore risks to what they were 100 years ago.  But we need many of hem and they will all be different.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398A5-7595-499F-B889-57734C2745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856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Some</a:t>
            </a:r>
            <a:r>
              <a:rPr lang="en-US" baseline="0" dirty="0">
                <a:solidFill>
                  <a:schemeClr val="tx1"/>
                </a:solidFill>
              </a:rPr>
              <a:t> things can be predicted with more confidence than others.</a:t>
            </a:r>
          </a:p>
          <a:p>
            <a:r>
              <a:rPr lang="en-US" baseline="0" dirty="0">
                <a:solidFill>
                  <a:schemeClr val="tx1"/>
                </a:solidFill>
              </a:rPr>
              <a:t>Changes in global averages are easier to estimate than for any region the size of CT</a:t>
            </a:r>
          </a:p>
          <a:p>
            <a:endParaRPr lang="en-US" dirty="0">
              <a:solidFill>
                <a:schemeClr val="tx1"/>
              </a:solidFill>
            </a:endParaRPr>
          </a:p>
          <a:p>
            <a:r>
              <a:rPr lang="en-US" dirty="0">
                <a:solidFill>
                  <a:schemeClr val="tx1"/>
                </a:solidFill>
              </a:rPr>
              <a:t>There is high confidence that</a:t>
            </a:r>
            <a:r>
              <a:rPr lang="en-US" baseline="0" dirty="0">
                <a:solidFill>
                  <a:schemeClr val="tx1"/>
                </a:solidFill>
              </a:rPr>
              <a:t> warming will occur .. it could be UP TO 5F (3C) by 2050.</a:t>
            </a:r>
          </a:p>
          <a:p>
            <a:r>
              <a:rPr lang="en-US" baseline="0" dirty="0">
                <a:solidFill>
                  <a:schemeClr val="tx1"/>
                </a:solidFill>
              </a:rPr>
              <a:t>There is high confidence the global mean sea level will rise. At CT it will e higher than average and more uncertain. </a:t>
            </a:r>
          </a:p>
          <a:p>
            <a:endParaRPr lang="en-US" dirty="0">
              <a:solidFill>
                <a:schemeClr val="tx1"/>
              </a:solidFill>
            </a:endParaRPr>
          </a:p>
          <a:p>
            <a:endParaRPr lang="en-US" dirty="0">
              <a:solidFill>
                <a:schemeClr val="tx1"/>
              </a:solidFill>
            </a:endParaRPr>
          </a:p>
          <a:p>
            <a:r>
              <a:rPr lang="en-US" dirty="0">
                <a:solidFill>
                  <a:schemeClr val="tx1"/>
                </a:solidFill>
              </a:rPr>
              <a:t>Measurement in Connecticut show warming over the last century </a:t>
            </a:r>
          </a:p>
          <a:p>
            <a:r>
              <a:rPr lang="en-US" dirty="0">
                <a:solidFill>
                  <a:schemeClr val="tx1"/>
                </a:solidFill>
              </a:rPr>
              <a:t>Simulations project UP TO  3</a:t>
            </a:r>
            <a:r>
              <a:rPr lang="en-US" baseline="30000" dirty="0">
                <a:solidFill>
                  <a:schemeClr val="tx1"/>
                </a:solidFill>
              </a:rPr>
              <a:t>o</a:t>
            </a:r>
            <a:r>
              <a:rPr lang="en-US" dirty="0">
                <a:solidFill>
                  <a:schemeClr val="tx1"/>
                </a:solidFill>
              </a:rPr>
              <a:t>C (5</a:t>
            </a:r>
            <a:r>
              <a:rPr lang="en-US" baseline="30000" dirty="0">
                <a:solidFill>
                  <a:schemeClr val="tx1"/>
                </a:solidFill>
              </a:rPr>
              <a:t>o</a:t>
            </a:r>
            <a:r>
              <a:rPr lang="en-US" dirty="0">
                <a:solidFill>
                  <a:schemeClr val="tx1"/>
                </a:solidFill>
              </a:rPr>
              <a:t>F) by 2050</a:t>
            </a:r>
          </a:p>
          <a:p>
            <a:r>
              <a:rPr lang="en-US" dirty="0">
                <a:solidFill>
                  <a:schemeClr val="tx1"/>
                </a:solidFill>
              </a:rPr>
              <a:t>Measurements at New London show sea level has risen in the last century</a:t>
            </a:r>
          </a:p>
          <a:p>
            <a:r>
              <a:rPr lang="en-US" dirty="0">
                <a:solidFill>
                  <a:schemeClr val="tx1"/>
                </a:solidFill>
              </a:rPr>
              <a:t>We project an increase of UP TO 20 inches by 2050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901061-803F-44AE-920B-3BDCAB2D0B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945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Some</a:t>
            </a:r>
            <a:r>
              <a:rPr lang="en-US" baseline="0" dirty="0">
                <a:solidFill>
                  <a:schemeClr val="tx1"/>
                </a:solidFill>
              </a:rPr>
              <a:t> things can be predicted with more confidence than others.</a:t>
            </a:r>
          </a:p>
          <a:p>
            <a:r>
              <a:rPr lang="en-US" baseline="0" dirty="0">
                <a:solidFill>
                  <a:schemeClr val="tx1"/>
                </a:solidFill>
              </a:rPr>
              <a:t>Changes in global averages are easier to estimate than for any region the size of CT</a:t>
            </a:r>
          </a:p>
          <a:p>
            <a:endParaRPr lang="en-US" dirty="0">
              <a:solidFill>
                <a:schemeClr val="tx1"/>
              </a:solidFill>
            </a:endParaRPr>
          </a:p>
          <a:p>
            <a:r>
              <a:rPr lang="en-US" dirty="0">
                <a:solidFill>
                  <a:schemeClr val="tx1"/>
                </a:solidFill>
              </a:rPr>
              <a:t>There is high confidence that</a:t>
            </a:r>
            <a:r>
              <a:rPr lang="en-US" baseline="0" dirty="0">
                <a:solidFill>
                  <a:schemeClr val="tx1"/>
                </a:solidFill>
              </a:rPr>
              <a:t> warming will occur .. it could be UP TO 5F (3C) by 2050.</a:t>
            </a:r>
          </a:p>
          <a:p>
            <a:r>
              <a:rPr lang="en-US" baseline="0" dirty="0">
                <a:solidFill>
                  <a:schemeClr val="tx1"/>
                </a:solidFill>
              </a:rPr>
              <a:t>There is high confidence the global mean sea level will rise. At CT it will e higher than average and more uncertain. </a:t>
            </a:r>
          </a:p>
          <a:p>
            <a:endParaRPr lang="en-US" dirty="0">
              <a:solidFill>
                <a:schemeClr val="tx1"/>
              </a:solidFill>
            </a:endParaRPr>
          </a:p>
          <a:p>
            <a:endParaRPr lang="en-US" dirty="0">
              <a:solidFill>
                <a:schemeClr val="tx1"/>
              </a:solidFill>
            </a:endParaRPr>
          </a:p>
          <a:p>
            <a:r>
              <a:rPr lang="en-US" dirty="0">
                <a:solidFill>
                  <a:schemeClr val="tx1"/>
                </a:solidFill>
              </a:rPr>
              <a:t>Measurement in Connecticut show warming over the last century </a:t>
            </a:r>
          </a:p>
          <a:p>
            <a:r>
              <a:rPr lang="en-US" dirty="0">
                <a:solidFill>
                  <a:schemeClr val="tx1"/>
                </a:solidFill>
              </a:rPr>
              <a:t>Simulations project UP TO  3</a:t>
            </a:r>
            <a:r>
              <a:rPr lang="en-US" baseline="30000" dirty="0">
                <a:solidFill>
                  <a:schemeClr val="tx1"/>
                </a:solidFill>
              </a:rPr>
              <a:t>o</a:t>
            </a:r>
            <a:r>
              <a:rPr lang="en-US" dirty="0">
                <a:solidFill>
                  <a:schemeClr val="tx1"/>
                </a:solidFill>
              </a:rPr>
              <a:t>C (5</a:t>
            </a:r>
            <a:r>
              <a:rPr lang="en-US" baseline="30000" dirty="0">
                <a:solidFill>
                  <a:schemeClr val="tx1"/>
                </a:solidFill>
              </a:rPr>
              <a:t>o</a:t>
            </a:r>
            <a:r>
              <a:rPr lang="en-US" dirty="0">
                <a:solidFill>
                  <a:schemeClr val="tx1"/>
                </a:solidFill>
              </a:rPr>
              <a:t>F) by 2050</a:t>
            </a:r>
          </a:p>
          <a:p>
            <a:r>
              <a:rPr lang="en-US" dirty="0">
                <a:solidFill>
                  <a:schemeClr val="tx1"/>
                </a:solidFill>
              </a:rPr>
              <a:t>Measurements at New London show sea level has risen in the last century</a:t>
            </a:r>
          </a:p>
          <a:p>
            <a:r>
              <a:rPr lang="en-US" dirty="0">
                <a:solidFill>
                  <a:schemeClr val="tx1"/>
                </a:solidFill>
              </a:rPr>
              <a:t>We project an increase of UP TO 20 inches by 2050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901061-803F-44AE-920B-3BDCAB2D0B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61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07B9C-182E-1642-88C8-E5DE05DD2E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53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352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These changes will have a big impact on Flood risk and Heat Stress. </a:t>
            </a:r>
          </a:p>
          <a:p>
            <a:pPr lvl="1"/>
            <a:r>
              <a:rPr lang="en-US" dirty="0">
                <a:solidFill>
                  <a:schemeClr val="tx1"/>
                </a:solidFill>
              </a:rPr>
              <a:t>The uncertainty in these projections at 2050 is not large </a:t>
            </a:r>
          </a:p>
          <a:p>
            <a:pPr lvl="1"/>
            <a:r>
              <a:rPr lang="en-US" dirty="0">
                <a:solidFill>
                  <a:schemeClr val="tx1"/>
                </a:solidFill>
              </a:rPr>
              <a:t>Increases will continue after 2050</a:t>
            </a:r>
          </a:p>
          <a:p>
            <a:r>
              <a:rPr lang="en-US" dirty="0">
                <a:solidFill>
                  <a:schemeClr val="tx1"/>
                </a:solidFill>
              </a:rPr>
              <a:t>Hurricanes in CT are already, potentially, devastating and extremely expensive</a:t>
            </a:r>
          </a:p>
          <a:p>
            <a:pPr lvl="1"/>
            <a:r>
              <a:rPr lang="en-US" dirty="0"/>
              <a:t>$675 billion in assets insured and at risk of hurricane damage on the CT coast as of 2017. </a:t>
            </a:r>
            <a:endParaRPr lang="en-US"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01061-803F-44AE-920B-3BDCAB2D0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14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a:t>https://iopscience.iop.org/article/10.1088/1748-9326/aabb32</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dirty="0"/>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a:t>https://www.businessinsider.com/sea-level-rise-high-tides-sunny-day-flooding-coastal-cities-2018-4#san-francisco-california-many-places-havent-seen-dramatic-flooding-yet-but-high-tides-combined-with-recent-weather-show-how-quickly-waters-can-spill-over-the-walls-11</a:t>
            </a:r>
          </a:p>
          <a:p>
            <a:endParaRPr lang="en-US" dirty="0"/>
          </a:p>
        </p:txBody>
      </p:sp>
    </p:spTree>
    <p:extLst>
      <p:ext uri="{BB962C8B-B14F-4D97-AF65-F5344CB8AC3E}">
        <p14:creationId xmlns:p14="http://schemas.microsoft.com/office/powerpoint/2010/main" val="96329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184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8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9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a:extLst>
              <a:ext uri="{FF2B5EF4-FFF2-40B4-BE49-F238E27FC236}">
                <a16:creationId xmlns:a16="http://schemas.microsoft.com/office/drawing/2014/main" id="{72B441EE-84C9-4751-A695-1C0090DD2970}"/>
              </a:ext>
            </a:extLst>
          </p:cNvPr>
          <p:cNvPicPr>
            <a:picLocks noChangeAspect="1"/>
          </p:cNvPicPr>
          <p:nvPr userDrawn="1"/>
        </p:nvPicPr>
        <p:blipFill>
          <a:blip r:embed="rId2"/>
          <a:stretch>
            <a:fillRect/>
          </a:stretch>
        </p:blipFill>
        <p:spPr>
          <a:xfrm>
            <a:off x="4505164" y="5913295"/>
            <a:ext cx="1764517" cy="962464"/>
          </a:xfrm>
          <a:prstGeom prst="rect">
            <a:avLst/>
          </a:prstGeom>
        </p:spPr>
      </p:pic>
      <p:pic>
        <p:nvPicPr>
          <p:cNvPr id="8" name="Picture 7">
            <a:extLst>
              <a:ext uri="{FF2B5EF4-FFF2-40B4-BE49-F238E27FC236}">
                <a16:creationId xmlns:a16="http://schemas.microsoft.com/office/drawing/2014/main" id="{B081518D-80EF-4D49-817B-65F9716C883C}"/>
              </a:ext>
            </a:extLst>
          </p:cNvPr>
          <p:cNvPicPr>
            <a:picLocks noChangeAspect="1"/>
          </p:cNvPicPr>
          <p:nvPr userDrawn="1"/>
        </p:nvPicPr>
        <p:blipFill>
          <a:blip r:embed="rId3"/>
          <a:stretch>
            <a:fillRect/>
          </a:stretch>
        </p:blipFill>
        <p:spPr>
          <a:xfrm>
            <a:off x="6269681" y="5908476"/>
            <a:ext cx="1348771" cy="972102"/>
          </a:xfrm>
          <a:prstGeom prst="rect">
            <a:avLst/>
          </a:prstGeom>
        </p:spPr>
      </p:pic>
      <p:pic>
        <p:nvPicPr>
          <p:cNvPr id="6" name="Picture 5" descr="A picture containing device&#10;&#10;Description automatically generated">
            <a:extLst>
              <a:ext uri="{FF2B5EF4-FFF2-40B4-BE49-F238E27FC236}">
                <a16:creationId xmlns:a16="http://schemas.microsoft.com/office/drawing/2014/main" id="{CD49D362-248E-1748-BBCC-C5CD5C0715FC}"/>
              </a:ext>
            </a:extLst>
          </p:cNvPr>
          <p:cNvPicPr>
            <a:picLocks noChangeAspect="1"/>
          </p:cNvPicPr>
          <p:nvPr userDrawn="1"/>
        </p:nvPicPr>
        <p:blipFill>
          <a:blip r:embed="rId4"/>
          <a:stretch>
            <a:fillRect/>
          </a:stretch>
        </p:blipFill>
        <p:spPr>
          <a:xfrm>
            <a:off x="0" y="5911444"/>
            <a:ext cx="12192000" cy="972102"/>
          </a:xfrm>
          <a:prstGeom prst="rect">
            <a:avLst/>
          </a:prstGeom>
        </p:spPr>
      </p:pic>
    </p:spTree>
    <p:extLst>
      <p:ext uri="{BB962C8B-B14F-4D97-AF65-F5344CB8AC3E}">
        <p14:creationId xmlns:p14="http://schemas.microsoft.com/office/powerpoint/2010/main" val="154904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6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444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6842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736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0023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6222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590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0551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819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689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53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836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318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422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40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181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41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25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73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610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204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E468-5771-9546-BB68-DF3EAF241F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266F52-1DA8-304A-B643-1507B9464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A8FC01-8F41-6F4E-BC41-FA9E16B833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4D00B9-8D2C-8847-83CF-AF3607E372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2F252F-058A-6B4E-BF15-0CC1ED6A9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638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33DB-0D35-A146-A066-B99FD8EA1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D8FC3F-B75C-E74D-8E71-B6D2DABAAE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986A3-21C6-6249-AE1F-B8FAFAB1B9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9286C6-E3CE-AA4D-8D25-C13426CDB4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353F58-B855-264D-921E-F6E251232F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03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D9EE-C7A1-854D-BE1E-FD261E971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7B517-8086-7540-9D63-1042F90950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E1A6DB-49E8-7847-8BAE-3C721E1D8E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6E77460-C613-0748-84DE-4BC7310396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060C4-F37A-AF4D-90B7-1DF53C7538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49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91F2-3979-2047-8B09-3ECFD8BE3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26CFF7-02FD-454D-993D-561AEA2419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35FE8D-0C8E-BD4B-BEE8-6A043452A9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ACEFF1-8E79-7D4E-A56F-5737451973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0C5EBEE-B9F7-0544-A628-8084DBC6E3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1198DC-E4F8-F349-B458-017F5FB623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285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3F56-4629-0742-9E70-37E7143EB6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C92DF0-4269-B447-B2CF-46C4B4936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55EB85-A891-0A43-AFF9-6F147A10F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AE0AD5-8E4C-024B-A4C7-85EF392F7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F8979C-D828-424A-B02A-F7207E214C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B2468D-393A-7643-A73C-A76E18DE9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FB611DF-F916-CE4B-A24A-386B32EFEE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96EB963-B76A-6B4F-8927-7EEFC81545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31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A0D-9E5A-2643-8EE6-02748FB8A4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52BBEA-A84B-FB49-81A0-B109AC5439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C6FE539-A013-984B-815D-04D228EDA6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EEF3561-60A8-7A4F-AD64-4FE0B8B7C9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721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9703DB-0110-C64C-BDCF-DCB7B9FC04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050ADB6-2CA1-9342-BCA2-1974D74D21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44795FD-414B-A241-9B46-A7F58D12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309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EB0F-932A-B243-80EF-3B1656441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6E97F8-B7B6-0D41-87D4-A2759D683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11A490-9125-F84E-B2E7-0545E1AEE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0338AA-B382-574A-9706-E64518B47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5D96753-0728-FE4D-AAE9-F4DD8108C6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91B93F-334A-1746-AA5F-2CB92F827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00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3B1C8-CAC1-B244-8425-C1A4A3DFD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EAB33B-DDCB-974C-B39B-D1B7EE86BE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866C0-4341-B648-835B-6CCEDDFBA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5E8168-29D7-9D49-94D3-239334357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6765564-AF0E-0547-A394-06B30DCBE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B786470-DFD1-BA4C-8E4E-34D8F6141D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4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078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1407-3F1A-8E40-9B0E-5D2C4B18EB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2BCF5-CAE0-674D-AFBB-AA899116C3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C7057-DD88-A54A-874A-A3CF7795C0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B0A21B-5771-DA4F-BE87-4D36504D63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E4F228-AD95-B44E-8D65-1A4BF13B48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652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0BDFF-C894-744B-BB5A-0534670FF1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94CE3-CD88-E345-B036-B46A3455DD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98C55-169A-9E4B-B1C5-63E58ACC12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B4CBB2-EBDF-184C-BCC7-3E880A86E4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CBBFCA-957A-F240-8891-E57D7772B2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971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2855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6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444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5749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257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374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2729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0416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826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845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4578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1062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7808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8556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3289" y="1670291"/>
            <a:ext cx="10972800" cy="4160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87299" y="6083578"/>
            <a:ext cx="38608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James.O’Donnell@UConn.edu</a:t>
            </a:r>
          </a:p>
        </p:txBody>
      </p:sp>
    </p:spTree>
    <p:extLst>
      <p:ext uri="{BB962C8B-B14F-4D97-AF65-F5344CB8AC3E}">
        <p14:creationId xmlns:p14="http://schemas.microsoft.com/office/powerpoint/2010/main" val="3338298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8029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7521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1899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6834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300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438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28436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30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3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480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4"/>
          <p:cNvSpPr>
            <a:spLocks noGrp="1" noChangeArrowheads="1"/>
          </p:cNvSpPr>
          <p:nvPr>
            <p:ph type="ft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5"/>
          <p:cNvSpPr>
            <a:spLocks noGrp="1" noChangeArrowheads="1"/>
          </p:cNvSpPr>
          <p:nvPr>
            <p:ph type="sldNum"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65E9B0-7DA8-466E-963D-86F25D5E43BA}" type="slidenum">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9397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F4A301-1DC3-6F43-B92A-8E746F3328C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2513120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3289" y="1670291"/>
            <a:ext cx="10972800" cy="4160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87299" y="6083578"/>
            <a:ext cx="3860800" cy="365125"/>
          </a:xfrm>
        </p:spPr>
        <p:txBody>
          <a:bodyPr/>
          <a:lstStyle>
            <a:lvl1pPr>
              <a:defRPr>
                <a:solidFill>
                  <a:schemeClr val="bg1"/>
                </a:solidFill>
              </a:defRPr>
            </a:lvl1pPr>
          </a:lstStyle>
          <a:p>
            <a:r>
              <a:rPr lang="en-US" dirty="0"/>
              <a:t>James.O’Donnell@UConn.edu</a:t>
            </a:r>
          </a:p>
        </p:txBody>
      </p:sp>
    </p:spTree>
    <p:extLst>
      <p:ext uri="{BB962C8B-B14F-4D97-AF65-F5344CB8AC3E}">
        <p14:creationId xmlns:p14="http://schemas.microsoft.com/office/powerpoint/2010/main" val="1008165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4A301-1DC3-6F43-B92A-8E746F3328C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1411599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4A301-1DC3-6F43-B92A-8E746F3328C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3115243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F4A301-1DC3-6F43-B92A-8E746F3328C4}"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403917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1475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F4A301-1DC3-6F43-B92A-8E746F3328C4}"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1788138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4A301-1DC3-6F43-B92A-8E746F3328C4}"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3912120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4A301-1DC3-6F43-B92A-8E746F3328C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18814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4A301-1DC3-6F43-B92A-8E746F3328C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2483392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A301-1DC3-6F43-B92A-8E746F3328C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1179443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A301-1DC3-6F43-B92A-8E746F3328C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a:p>
        </p:txBody>
      </p:sp>
    </p:spTree>
    <p:extLst>
      <p:ext uri="{BB962C8B-B14F-4D97-AF65-F5344CB8AC3E}">
        <p14:creationId xmlns:p14="http://schemas.microsoft.com/office/powerpoint/2010/main" val="827001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34407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97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90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gi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image" Target="../media/image6.jpg"/><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gif"/><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8.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7.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8.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7.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D81900-B18A-4123-A823-7F1D82A347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7B3F08-A271-4472-9458-F9F4B3FA6A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06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228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03781" y="543581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11"/>
          <a:stretch>
            <a:fillRect/>
          </a:stretch>
        </p:blipFill>
        <p:spPr>
          <a:xfrm>
            <a:off x="7739603" y="6010899"/>
            <a:ext cx="2986804" cy="748118"/>
          </a:xfrm>
          <a:prstGeom prst="rect">
            <a:avLst/>
          </a:prstGeom>
        </p:spPr>
      </p:pic>
      <p:pic>
        <p:nvPicPr>
          <p:cNvPr id="11" name="Picture 4" descr="http://www.townofcantonct.org/images/DEEP%20Logo.gi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89084" y="5948007"/>
            <a:ext cx="1077755" cy="81101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8CEE6E5C-1CEB-4A6F-8DCF-75538101BC39}"/>
              </a:ext>
            </a:extLst>
          </p:cNvPr>
          <p:cNvPicPr>
            <a:picLocks noChangeAspect="1"/>
          </p:cNvPicPr>
          <p:nvPr userDrawn="1"/>
        </p:nvPicPr>
        <p:blipFill>
          <a:blip r:embed="rId13"/>
          <a:stretch>
            <a:fillRect/>
          </a:stretch>
        </p:blipFill>
        <p:spPr>
          <a:xfrm>
            <a:off x="4554930" y="5913295"/>
            <a:ext cx="1764517" cy="962464"/>
          </a:xfrm>
          <a:prstGeom prst="rect">
            <a:avLst/>
          </a:prstGeom>
        </p:spPr>
      </p:pic>
      <p:pic>
        <p:nvPicPr>
          <p:cNvPr id="10" name="Picture 9">
            <a:extLst>
              <a:ext uri="{FF2B5EF4-FFF2-40B4-BE49-F238E27FC236}">
                <a16:creationId xmlns:a16="http://schemas.microsoft.com/office/drawing/2014/main" id="{86CFC9B5-8B7A-4CA7-A8AD-170DB19D5A51}"/>
              </a:ext>
            </a:extLst>
          </p:cNvPr>
          <p:cNvPicPr>
            <a:picLocks noChangeAspect="1"/>
          </p:cNvPicPr>
          <p:nvPr userDrawn="1"/>
        </p:nvPicPr>
        <p:blipFill>
          <a:blip r:embed="rId14"/>
          <a:stretch>
            <a:fillRect/>
          </a:stretch>
        </p:blipFill>
        <p:spPr>
          <a:xfrm>
            <a:off x="6319447" y="5908476"/>
            <a:ext cx="1348771" cy="972102"/>
          </a:xfrm>
          <a:prstGeom prst="rect">
            <a:avLst/>
          </a:prstGeom>
        </p:spPr>
      </p:pic>
      <p:pic>
        <p:nvPicPr>
          <p:cNvPr id="5" name="Picture 4" descr="A picture containing device&#10;&#10;Description automatically generated">
            <a:extLst>
              <a:ext uri="{FF2B5EF4-FFF2-40B4-BE49-F238E27FC236}">
                <a16:creationId xmlns:a16="http://schemas.microsoft.com/office/drawing/2014/main" id="{65D7FC39-6D82-7843-BD55-89338F5C160F}"/>
              </a:ext>
            </a:extLst>
          </p:cNvPr>
          <p:cNvPicPr>
            <a:picLocks noChangeAspect="1"/>
          </p:cNvPicPr>
          <p:nvPr userDrawn="1"/>
        </p:nvPicPr>
        <p:blipFill>
          <a:blip r:embed="rId15"/>
          <a:stretch>
            <a:fillRect/>
          </a:stretch>
        </p:blipFill>
        <p:spPr>
          <a:xfrm>
            <a:off x="0" y="5913295"/>
            <a:ext cx="12192000" cy="972102"/>
          </a:xfrm>
          <a:prstGeom prst="rect">
            <a:avLst/>
          </a:prstGeom>
        </p:spPr>
      </p:pic>
    </p:spTree>
    <p:extLst>
      <p:ext uri="{BB962C8B-B14F-4D97-AF65-F5344CB8AC3E}">
        <p14:creationId xmlns:p14="http://schemas.microsoft.com/office/powerpoint/2010/main" val="6502068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3FB325-6005-454C-87E6-AD04EBD81A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AAA01E-638A-4068-A183-CC54936179B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361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97362-E118-304E-80E0-6D794B764A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199372-AC81-D84B-A3EA-B57EC0936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D7B6C-F074-8F48-A681-E0BAE0669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EEE75A-862B-7D4B-9D4F-6C4C6D13C1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79FAE4-5BAA-184E-B80C-440760A69D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65E449-E871-B042-B09A-CC0691ED08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8452E9-D08A-9D47-B887-966F705B6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40407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228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14"/>
          <a:stretch>
            <a:fillRect/>
          </a:stretch>
        </p:blipFill>
        <p:spPr>
          <a:xfrm>
            <a:off x="7739603" y="5973357"/>
            <a:ext cx="2986804" cy="748118"/>
          </a:xfrm>
          <a:prstGeom prst="rect">
            <a:avLst/>
          </a:prstGeom>
        </p:spPr>
      </p:pic>
      <p:pic>
        <p:nvPicPr>
          <p:cNvPr id="11" name="Picture 4" descr="http://www.townofcantonct.org/images/DEEP%20Logo.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726407" y="5982292"/>
            <a:ext cx="1077755" cy="8110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7246963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228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F4A301-1DC3-6F43-B92A-8E746F3328C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James.ODonnell@UConn.edu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8AFC2-6C70-5741-9524-AA5F422D615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descr="CIRCAlogo2.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26400" y="6072098"/>
            <a:ext cx="2269712" cy="568505"/>
          </a:xfrm>
          <a:prstGeom prst="rect">
            <a:avLst/>
          </a:prstGeom>
        </p:spPr>
      </p:pic>
      <p:pic>
        <p:nvPicPr>
          <p:cNvPr id="10" name="Picture 9"/>
          <p:cNvPicPr>
            <a:picLocks noChangeAspect="1"/>
          </p:cNvPicPr>
          <p:nvPr userDrawn="1"/>
        </p:nvPicPr>
        <p:blipFill>
          <a:blip r:embed="rId16"/>
          <a:stretch>
            <a:fillRect/>
          </a:stretch>
        </p:blipFill>
        <p:spPr>
          <a:xfrm>
            <a:off x="10552032" y="5964764"/>
            <a:ext cx="1030368" cy="783172"/>
          </a:xfrm>
          <a:prstGeom prst="ellipse">
            <a:avLst/>
          </a:prstGeom>
        </p:spPr>
      </p:pic>
    </p:spTree>
    <p:extLst>
      <p:ext uri="{BB962C8B-B14F-4D97-AF65-F5344CB8AC3E}">
        <p14:creationId xmlns:p14="http://schemas.microsoft.com/office/powerpoint/2010/main" val="6540032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228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4A301-1DC3-6F43-B92A-8E746F3328C4}" type="datetimeFigureOut">
              <a:rPr lang="en-US" smtClean="0"/>
              <a:t>5/22/2023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James.ODonnell@UConn.edu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8AFC2-6C70-5741-9524-AA5F422D6150}" type="slidenum">
              <a:rPr lang="en-US" smtClean="0"/>
              <a:t>‹#›</a:t>
            </a:fld>
            <a:endParaRPr lang="en-US"/>
          </a:p>
        </p:txBody>
      </p:sp>
      <p:pic>
        <p:nvPicPr>
          <p:cNvPr id="8" name="Picture 7" descr="CIRCAlogo2.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26400" y="6072098"/>
            <a:ext cx="2269712" cy="568505"/>
          </a:xfrm>
          <a:prstGeom prst="rect">
            <a:avLst/>
          </a:prstGeom>
        </p:spPr>
      </p:pic>
      <p:pic>
        <p:nvPicPr>
          <p:cNvPr id="10" name="Picture 9"/>
          <p:cNvPicPr>
            <a:picLocks noChangeAspect="1"/>
          </p:cNvPicPr>
          <p:nvPr userDrawn="1"/>
        </p:nvPicPr>
        <p:blipFill>
          <a:blip r:embed="rId16"/>
          <a:stretch>
            <a:fillRect/>
          </a:stretch>
        </p:blipFill>
        <p:spPr>
          <a:xfrm>
            <a:off x="10552032" y="5964764"/>
            <a:ext cx="1030368" cy="783172"/>
          </a:xfrm>
          <a:prstGeom prst="ellipse">
            <a:avLst/>
          </a:prstGeom>
        </p:spPr>
      </p:pic>
    </p:spTree>
    <p:extLst>
      <p:ext uri="{BB962C8B-B14F-4D97-AF65-F5344CB8AC3E}">
        <p14:creationId xmlns:p14="http://schemas.microsoft.com/office/powerpoint/2010/main" val="310230613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weather.gov/images/okx/coastalflood/Coastal%20Flood%20Threshold%20Definitions.png"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tidesandcurrents.noaa.gov/stationhome.html?id=846149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hyperlink" Target="https://nam01.safelinks.protection.outlook.com/?url=https://circa.uconn.edu/sea-level-rise/&amp;data=02|01|yaprak.onat@uconn.edu|9811a1e592c9491761c308d6ccd22cc9|17f1a87e2a254eaab9df9d439034b080|0|0|636921600405917909&amp;sdata=AfU6dSqnN1fzXkQzRTcztrUFmt8r9PNhx6wV84g5tlY=&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circa.uconn.edu/ct-climate-science/" TargetMode="External"/><Relationship Id="rId5" Type="http://schemas.openxmlformats.org/officeDocument/2006/relationships/hyperlink" Target="https://circa.uconn.edu/sea-level-rise/" TargetMode="Externa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Google Shape;208;p37"/>
          <p:cNvSpPr txBox="1"/>
          <p:nvPr/>
        </p:nvSpPr>
        <p:spPr>
          <a:xfrm>
            <a:off x="145857" y="4737446"/>
            <a:ext cx="6601307" cy="600895"/>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AU" sz="4000" b="0" i="0" u="none" strike="noStrike" kern="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Climate Change Effects on Coastal Flooding in Connecticut</a:t>
            </a:r>
          </a:p>
        </p:txBody>
      </p:sp>
      <p:sp>
        <p:nvSpPr>
          <p:cNvPr id="7" name="Google Shape;209;p37"/>
          <p:cNvSpPr txBox="1"/>
          <p:nvPr/>
        </p:nvSpPr>
        <p:spPr>
          <a:xfrm>
            <a:off x="9871484" y="5587731"/>
            <a:ext cx="2107769" cy="276999"/>
          </a:xfrm>
          <a:prstGeom prst="rect">
            <a:avLst/>
          </a:prstGeom>
          <a:noFill/>
          <a:ln>
            <a:noFill/>
          </a:ln>
        </p:spPr>
        <p:txBody>
          <a:bodyPr spcFirstLastPara="1" wrap="square" lIns="91433" tIns="45700" rIns="91433" bIns="457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1600" kern="0" dirty="0">
                <a:solidFill>
                  <a:srgbClr val="000000"/>
                </a:solidFill>
                <a:latin typeface="Arial"/>
                <a:cs typeface="Arial"/>
                <a:sym typeface="Arial"/>
              </a:rPr>
              <a:t>May</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a:t>
            </a:r>
            <a:r>
              <a:rPr lang="en-US" sz="1600" kern="0" dirty="0">
                <a:solidFill>
                  <a:srgbClr val="000000"/>
                </a:solidFill>
                <a:latin typeface="Arial"/>
                <a:cs typeface="Arial"/>
                <a:sym typeface="Arial"/>
              </a:rPr>
              <a:t>23</a:t>
            </a:r>
            <a:r>
              <a:rPr lang="en-US" sz="1600" kern="0" baseline="30000" dirty="0">
                <a:solidFill>
                  <a:srgbClr val="000000"/>
                </a:solidFill>
                <a:latin typeface="Arial"/>
                <a:cs typeface="Arial"/>
                <a:sym typeface="Arial"/>
              </a:rPr>
              <a:t>rd</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2023</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209;p37">
            <a:extLst>
              <a:ext uri="{FF2B5EF4-FFF2-40B4-BE49-F238E27FC236}">
                <a16:creationId xmlns:a16="http://schemas.microsoft.com/office/drawing/2014/main" id="{57576D72-D40D-144F-BDA3-47AD508DBA8D}"/>
              </a:ext>
            </a:extLst>
          </p:cNvPr>
          <p:cNvSpPr txBox="1"/>
          <p:nvPr/>
        </p:nvSpPr>
        <p:spPr>
          <a:xfrm>
            <a:off x="7887700" y="4495018"/>
            <a:ext cx="4091553" cy="1258810"/>
          </a:xfrm>
          <a:prstGeom prst="rect">
            <a:avLst/>
          </a:prstGeom>
          <a:noFill/>
          <a:ln>
            <a:noFill/>
          </a:ln>
        </p:spPr>
        <p:txBody>
          <a:bodyPr spcFirstLastPara="1" wrap="square" lIns="91433" tIns="45700" rIns="91433" bIns="457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AU" sz="1800" b="1" i="0" u="none" strike="noStrike" kern="0" cap="none" spc="0" normalizeH="0" baseline="0" noProof="0" dirty="0">
                <a:ln>
                  <a:noFill/>
                </a:ln>
                <a:solidFill>
                  <a:srgbClr val="000000"/>
                </a:solidFill>
                <a:effectLst/>
                <a:uLnTx/>
                <a:uFillTx/>
                <a:latin typeface="Arial"/>
                <a:ea typeface="+mn-ea"/>
                <a:cs typeface="Arial"/>
                <a:sym typeface="Arial"/>
              </a:rPr>
              <a:t>John Truscinski, CFM</a:t>
            </a:r>
            <a:endParaRPr kumimoji="0" lang="en-AU"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AU" sz="1800" b="0" i="0" u="none" strike="noStrike" kern="0" cap="none" spc="0" normalizeH="0" baseline="0" noProof="0" dirty="0">
                <a:ln>
                  <a:noFill/>
                </a:ln>
                <a:solidFill>
                  <a:srgbClr val="000000"/>
                </a:solidFill>
                <a:effectLst/>
                <a:uLnTx/>
                <a:uFillTx/>
                <a:latin typeface="Arial"/>
                <a:ea typeface="+mn-ea"/>
                <a:cs typeface="Arial"/>
                <a:sym typeface="Arial"/>
              </a:rPr>
              <a:t>Director of Resilience Planning</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AU" sz="1800" b="0" i="0" u="none" strike="noStrike" kern="0" cap="none" spc="0" normalizeH="0" baseline="0" noProof="0" dirty="0">
                <a:ln>
                  <a:noFill/>
                </a:ln>
                <a:solidFill>
                  <a:srgbClr val="003070"/>
                </a:solidFill>
                <a:effectLst/>
                <a:uLnTx/>
                <a:uFillTx/>
                <a:latin typeface="Arial"/>
                <a:ea typeface="+mn-ea"/>
                <a:cs typeface="Arial"/>
                <a:sym typeface="Arial"/>
              </a:rPr>
              <a:t>Connecticut Institute for Resilience and Climate Adaptation</a:t>
            </a:r>
            <a:endParaRPr kumimoji="0" lang="en-AU" sz="1800" b="0" i="0" u="sng" strike="noStrike" kern="0" cap="none" spc="0" normalizeH="0" baseline="0" noProof="0" dirty="0">
              <a:ln>
                <a:noFill/>
              </a:ln>
              <a:solidFill>
                <a:srgbClr val="003070"/>
              </a:solidFill>
              <a:effectLst/>
              <a:uLnTx/>
              <a:uFillTx/>
              <a:latin typeface="Arial"/>
              <a:ea typeface="+mn-ea"/>
              <a:cs typeface="Arial"/>
              <a:sym typeface="Aria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484" y="5970001"/>
            <a:ext cx="2095136" cy="698379"/>
          </a:xfrm>
          <a:prstGeom prst="rect">
            <a:avLst/>
          </a:prstGeom>
        </p:spPr>
      </p:pic>
      <p:pic>
        <p:nvPicPr>
          <p:cNvPr id="10" name="Picture 9" descr="A picture containing outdoor, sky, street, nature&#10;&#10;Description automatically generated">
            <a:extLst>
              <a:ext uri="{FF2B5EF4-FFF2-40B4-BE49-F238E27FC236}">
                <a16:creationId xmlns:a16="http://schemas.microsoft.com/office/drawing/2014/main" id="{F8CBC2DD-B6EE-1935-CDDF-91EAEE732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57" y="120976"/>
            <a:ext cx="5794721" cy="4346041"/>
          </a:xfrm>
          <a:prstGeom prst="rect">
            <a:avLst/>
          </a:prstGeom>
        </p:spPr>
      </p:pic>
      <p:pic>
        <p:nvPicPr>
          <p:cNvPr id="15" name="Picture 14" descr="A picture containing outdoor, water, sky, house&#10;&#10;Description automatically generated">
            <a:extLst>
              <a:ext uri="{FF2B5EF4-FFF2-40B4-BE49-F238E27FC236}">
                <a16:creationId xmlns:a16="http://schemas.microsoft.com/office/drawing/2014/main" id="{DED4B6D9-F9BD-39D9-5CB7-66C853BB84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149" y="120976"/>
            <a:ext cx="5794719" cy="4346038"/>
          </a:xfrm>
          <a:prstGeom prst="rect">
            <a:avLst/>
          </a:prstGeom>
        </p:spPr>
      </p:pic>
    </p:spTree>
    <p:extLst>
      <p:ext uri="{BB962C8B-B14F-4D97-AF65-F5344CB8AC3E}">
        <p14:creationId xmlns:p14="http://schemas.microsoft.com/office/powerpoint/2010/main" val="84023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348581"/>
            <a:ext cx="10972800" cy="4160838"/>
          </a:xfrm>
        </p:spPr>
        <p:txBody>
          <a:bodyPr>
            <a:normAutofit/>
          </a:bodyPr>
          <a:lstStyle/>
          <a:p>
            <a:pPr marL="0" indent="0">
              <a:buNone/>
            </a:pPr>
            <a:r>
              <a:rPr lang="en-US" sz="5400" dirty="0">
                <a:latin typeface="+mj-lt"/>
              </a:rPr>
              <a:t>“Small changes to our climate can have big impacts on the conditions that affect people, infrastructure, ecosystems, and land use patterns.”</a:t>
            </a:r>
          </a:p>
        </p:txBody>
      </p:sp>
      <p:sp>
        <p:nvSpPr>
          <p:cNvPr id="4" name="TextBox 3"/>
          <p:cNvSpPr txBox="1"/>
          <p:nvPr/>
        </p:nvSpPr>
        <p:spPr>
          <a:xfrm>
            <a:off x="7539789" y="5509419"/>
            <a:ext cx="444366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Governor’s Council on Climate Change (GC3) Infrastructure and Land Use Adaptation Working Group Recommendations Report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September 21, 2020 </a:t>
            </a:r>
          </a:p>
        </p:txBody>
      </p:sp>
    </p:spTree>
    <p:extLst>
      <p:ext uri="{BB962C8B-B14F-4D97-AF65-F5344CB8AC3E}">
        <p14:creationId xmlns:p14="http://schemas.microsoft.com/office/powerpoint/2010/main" val="772137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571" y="428"/>
            <a:ext cx="9142857" cy="6857143"/>
          </a:xfrm>
          <a:prstGeom prst="rect">
            <a:avLst/>
          </a:prstGeom>
        </p:spPr>
      </p:pic>
      <p:sp>
        <p:nvSpPr>
          <p:cNvPr id="3" name="TextBox 2"/>
          <p:cNvSpPr txBox="1"/>
          <p:nvPr/>
        </p:nvSpPr>
        <p:spPr>
          <a:xfrm>
            <a:off x="220717" y="5376041"/>
            <a:ext cx="130385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https://www.weather.gov/images/okx/coastalflood/Coastal%20Flood%20Threshold%20Definitions.png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7974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98" y="0"/>
            <a:ext cx="9784956" cy="6771266"/>
          </a:xfrm>
          <a:prstGeom prst="rect">
            <a:avLst/>
          </a:prstGeom>
        </p:spPr>
      </p:pic>
      <p:cxnSp>
        <p:nvCxnSpPr>
          <p:cNvPr id="6" name="Straight Connector 5"/>
          <p:cNvCxnSpPr>
            <a:endCxn id="14" idx="1"/>
          </p:cNvCxnSpPr>
          <p:nvPr/>
        </p:nvCxnSpPr>
        <p:spPr>
          <a:xfrm flipH="1">
            <a:off x="4114800" y="3532909"/>
            <a:ext cx="4069773" cy="62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145972" y="3673186"/>
            <a:ext cx="0" cy="22496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ube 13"/>
          <p:cNvSpPr/>
          <p:nvPr/>
        </p:nvSpPr>
        <p:spPr>
          <a:xfrm>
            <a:off x="4021282" y="3532909"/>
            <a:ext cx="249382" cy="27016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270664" y="4616225"/>
            <a:ext cx="5652655" cy="1015663"/>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we experience today as a 1% annual chance or “100-year storm” surge, will occur much more frequently, ~ 20% annual chance or “5-year storm”</a:t>
            </a:r>
          </a:p>
        </p:txBody>
      </p:sp>
    </p:spTree>
    <p:extLst>
      <p:ext uri="{BB962C8B-B14F-4D97-AF65-F5344CB8AC3E}">
        <p14:creationId xmlns:p14="http://schemas.microsoft.com/office/powerpoint/2010/main" val="7063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6439" y="3890802"/>
            <a:ext cx="11741114" cy="2857969"/>
          </a:xfrm>
          <a:prstGeom prst="rect">
            <a:avLst/>
          </a:prstGeom>
        </p:spPr>
      </p:pic>
      <p:pic>
        <p:nvPicPr>
          <p:cNvPr id="3" name="Picture 2">
            <a:extLst>
              <a:ext uri="{FF2B5EF4-FFF2-40B4-BE49-F238E27FC236}">
                <a16:creationId xmlns:a16="http://schemas.microsoft.com/office/drawing/2014/main" id="{593D0B66-4704-A428-5190-EF6A462C811C}"/>
              </a:ext>
            </a:extLst>
          </p:cNvPr>
          <p:cNvPicPr>
            <a:picLocks noChangeAspect="1"/>
          </p:cNvPicPr>
          <p:nvPr/>
        </p:nvPicPr>
        <p:blipFill>
          <a:blip r:embed="rId4"/>
          <a:stretch>
            <a:fillRect/>
          </a:stretch>
        </p:blipFill>
        <p:spPr>
          <a:xfrm>
            <a:off x="3335310" y="275615"/>
            <a:ext cx="5688769" cy="3416485"/>
          </a:xfrm>
          <a:prstGeom prst="rect">
            <a:avLst/>
          </a:prstGeom>
        </p:spPr>
      </p:pic>
    </p:spTree>
    <p:extLst>
      <p:ext uri="{BB962C8B-B14F-4D97-AF65-F5344CB8AC3E}">
        <p14:creationId xmlns:p14="http://schemas.microsoft.com/office/powerpoint/2010/main" val="173366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0629" y="888274"/>
            <a:ext cx="13273191" cy="5969726"/>
          </a:xfrm>
          <a:prstGeom prst="rect">
            <a:avLst/>
          </a:prstGeom>
          <a:blipFill>
            <a:blip r:embed="rId3" cstate="print"/>
            <a:stretch>
              <a:fillRect t="-6831" b="-2"/>
            </a:stretch>
          </a:blipFill>
        </p:spPr>
        <p:txBody>
          <a:bodyPr wrap="square" lIns="0" tIns="0" rIns="0" bIns="0"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itle 1">
            <a:extLst>
              <a:ext uri="{FF2B5EF4-FFF2-40B4-BE49-F238E27FC236}">
                <a16:creationId xmlns:a16="http://schemas.microsoft.com/office/drawing/2014/main" id="{B8ABFA75-6D6E-46A8-AB42-077779FE7692}"/>
              </a:ext>
            </a:extLst>
          </p:cNvPr>
          <p:cNvSpPr txBox="1">
            <a:spLocks/>
          </p:cNvSpPr>
          <p:nvPr/>
        </p:nvSpPr>
        <p:spPr>
          <a:xfrm>
            <a:off x="3048000" y="0"/>
            <a:ext cx="91440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
                <a:srgbClr val="000000"/>
              </a:buClr>
              <a:buSzTx/>
              <a:buFontTx/>
              <a:buNone/>
              <a:tabLst/>
              <a:defRPr/>
            </a:pPr>
            <a:r>
              <a:rPr kumimoji="0" lang="en-US" sz="3600" b="1" i="0" u="none" strike="noStrike" kern="1200" cap="none" spc="0" normalizeH="0" baseline="0" noProof="0" dirty="0">
                <a:ln>
                  <a:noFill/>
                </a:ln>
                <a:solidFill>
                  <a:prstClr val="black"/>
                </a:solidFill>
                <a:effectLst/>
                <a:uLnTx/>
                <a:uFillTx/>
                <a:latin typeface="Helvetica Neue"/>
                <a:ea typeface="+mj-ea"/>
                <a:cs typeface="+mj-cs"/>
                <a:sym typeface="Arial"/>
              </a:rPr>
              <a:t>Connecticut’s patches of risk</a:t>
            </a:r>
          </a:p>
        </p:txBody>
      </p:sp>
    </p:spTree>
    <p:extLst>
      <p:ext uri="{BB962C8B-B14F-4D97-AF65-F5344CB8AC3E}">
        <p14:creationId xmlns:p14="http://schemas.microsoft.com/office/powerpoint/2010/main" val="16612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217" y="-112073"/>
            <a:ext cx="6488783" cy="1017047"/>
          </a:xfrm>
        </p:spPr>
        <p:txBody>
          <a:bodyPr/>
          <a:lstStyle/>
          <a:p>
            <a:r>
              <a:rPr lang="en-US" dirty="0"/>
              <a:t>IMPACTS</a:t>
            </a:r>
          </a:p>
        </p:txBody>
      </p:sp>
      <p:sp>
        <p:nvSpPr>
          <p:cNvPr id="4" name="Title 1"/>
          <p:cNvSpPr txBox="1">
            <a:spLocks/>
          </p:cNvSpPr>
          <p:nvPr/>
        </p:nvSpPr>
        <p:spPr>
          <a:xfrm>
            <a:off x="350163" y="777711"/>
            <a:ext cx="5329286" cy="8448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j-ea"/>
                <a:cs typeface="+mj-cs"/>
              </a:rPr>
              <a:t>Properties Flood in Fairfield During Sandy</a:t>
            </a:r>
          </a:p>
        </p:txBody>
      </p:sp>
      <p:pic>
        <p:nvPicPr>
          <p:cNvPr id="5" name="Picture 37"/>
          <p:cNvPicPr>
            <a:picLocks noChangeAspect="1"/>
          </p:cNvPicPr>
          <p:nvPr/>
        </p:nvPicPr>
        <p:blipFill>
          <a:blip r:embed="rId3" cstate="print">
            <a:extLst>
              <a:ext uri="{28A0092B-C50C-407E-A947-70E740481C1C}">
                <a14:useLocalDpi xmlns:a14="http://schemas.microsoft.com/office/drawing/2010/main" val="0"/>
              </a:ext>
            </a:extLst>
          </a:blip>
          <a:srcRect t="32585" b="1128"/>
          <a:stretch>
            <a:fillRect/>
          </a:stretch>
        </p:blipFill>
        <p:spPr bwMode="auto">
          <a:xfrm>
            <a:off x="764246" y="1417638"/>
            <a:ext cx="4915203" cy="378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50163" y="777711"/>
            <a:ext cx="8424420" cy="4738736"/>
          </a:xfrm>
          <a:prstGeom prst="rect">
            <a:avLst/>
          </a:prstGeom>
        </p:spPr>
      </p:pic>
      <p:pic>
        <p:nvPicPr>
          <p:cNvPr id="7" name="Picture 6"/>
          <p:cNvPicPr>
            <a:picLocks noChangeAspect="1"/>
          </p:cNvPicPr>
          <p:nvPr/>
        </p:nvPicPr>
        <p:blipFill>
          <a:blip r:embed="rId5"/>
          <a:stretch>
            <a:fillRect/>
          </a:stretch>
        </p:blipFill>
        <p:spPr>
          <a:xfrm>
            <a:off x="350163" y="784427"/>
            <a:ext cx="8412480" cy="4732020"/>
          </a:xfrm>
          <a:prstGeom prst="rect">
            <a:avLst/>
          </a:prstGeom>
        </p:spPr>
      </p:pic>
      <p:sp>
        <p:nvSpPr>
          <p:cNvPr id="8" name="Rectangle 7"/>
          <p:cNvSpPr/>
          <p:nvPr/>
        </p:nvSpPr>
        <p:spPr>
          <a:xfrm>
            <a:off x="5571200" y="5548781"/>
            <a:ext cx="30292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https://lisicos.uconn.edu/SLR/</a:t>
            </a:r>
          </a:p>
        </p:txBody>
      </p:sp>
      <p:sp>
        <p:nvSpPr>
          <p:cNvPr id="9" name="TextBox 8"/>
          <p:cNvSpPr txBox="1"/>
          <p:nvPr/>
        </p:nvSpPr>
        <p:spPr>
          <a:xfrm>
            <a:off x="8836172" y="135002"/>
            <a:ext cx="2960016" cy="36009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Hurricanes are potential devastating and costly, but infrequent.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$675 billion in assets insured and at risk of hurricane damage on the CT coast as of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100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yr</a:t>
            </a:r>
            <a:r>
              <a:rPr kumimoji="0" lang="en-US" sz="1600" b="0" i="0" u="none" strike="noStrike" kern="1200" cap="none" spc="0" normalizeH="0" baseline="0" noProof="0" dirty="0">
                <a:ln>
                  <a:noFill/>
                </a:ln>
                <a:solidFill>
                  <a:prstClr val="black"/>
                </a:solidFill>
                <a:effectLst/>
                <a:uLnTx/>
                <a:uFillTx/>
                <a:latin typeface="Calibri"/>
                <a:ea typeface="+mn-ea"/>
                <a:cs typeface="+mn-cs"/>
              </a:rPr>
              <a:t> flood zones will not expand very much because of the geology of 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8836172" y="3209679"/>
            <a:ext cx="309062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water levels that lead to flooding will occur more frequently.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 2050 the risk of the flooding like occurred in Sandy could be 5-10 time higher depending upon local geography.  Generally, increases will be higher in the east.</a:t>
            </a:r>
          </a:p>
        </p:txBody>
      </p:sp>
    </p:spTree>
    <p:extLst>
      <p:ext uri="{BB962C8B-B14F-4D97-AF65-F5344CB8AC3E}">
        <p14:creationId xmlns:p14="http://schemas.microsoft.com/office/powerpoint/2010/main" val="171713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additive="base">
                                        <p:cTn id="2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 calcmode="lin" valueType="num">
                                      <p:cBhvr additive="base">
                                        <p:cTn id="3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425" y="-223319"/>
            <a:ext cx="4678279" cy="6054243"/>
          </a:xfrm>
          <a:prstGeom prst="rect">
            <a:avLst/>
          </a:prstGeom>
        </p:spPr>
      </p:pic>
      <p:sp>
        <p:nvSpPr>
          <p:cNvPr id="6" name="Rectangle 5"/>
          <p:cNvSpPr/>
          <p:nvPr/>
        </p:nvSpPr>
        <p:spPr>
          <a:xfrm>
            <a:off x="2425147" y="2604049"/>
            <a:ext cx="521805" cy="64604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0443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3158" y="58366"/>
            <a:ext cx="7786932" cy="5925148"/>
          </a:xfrm>
        </p:spPr>
      </p:pic>
      <p:sp>
        <p:nvSpPr>
          <p:cNvPr id="5" name="Rectangle 4"/>
          <p:cNvSpPr/>
          <p:nvPr/>
        </p:nvSpPr>
        <p:spPr>
          <a:xfrm>
            <a:off x="823607" y="0"/>
            <a:ext cx="78469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https://coastfieldguides.com/2015/07/21/glacial-lake-connecticut-map/</a:t>
            </a:r>
          </a:p>
        </p:txBody>
      </p:sp>
    </p:spTree>
    <p:extLst>
      <p:ext uri="{BB962C8B-B14F-4D97-AF65-F5344CB8AC3E}">
        <p14:creationId xmlns:p14="http://schemas.microsoft.com/office/powerpoint/2010/main" val="2163491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6596" y="142032"/>
            <a:ext cx="9444134" cy="26176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Sea Level Rise Means that flooding in coastal CT that is expected once in 10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should be expected every 2 or  3 years in 2050.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will raise the cost of living by the shore and likely impact property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values in flood prone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is happening in Virginia and Florida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7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7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7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92" t="-1200" r="50000" b="50811"/>
          <a:stretch/>
        </p:blipFill>
        <p:spPr>
          <a:xfrm>
            <a:off x="7863841" y="1759280"/>
            <a:ext cx="3245725" cy="3950857"/>
          </a:xfrm>
          <a:prstGeom prst="rect">
            <a:avLst/>
          </a:prstGeom>
        </p:spPr>
      </p:pic>
      <p:pic>
        <p:nvPicPr>
          <p:cNvPr id="4" name="Picture 3"/>
          <p:cNvPicPr>
            <a:picLocks noChangeAspect="1"/>
          </p:cNvPicPr>
          <p:nvPr/>
        </p:nvPicPr>
        <p:blipFill>
          <a:blip r:embed="rId4"/>
          <a:stretch>
            <a:fillRect/>
          </a:stretch>
        </p:blipFill>
        <p:spPr>
          <a:xfrm>
            <a:off x="8132189" y="537556"/>
            <a:ext cx="3183529" cy="1258235"/>
          </a:xfrm>
          <a:prstGeom prst="rect">
            <a:avLst/>
          </a:prstGeom>
        </p:spPr>
      </p:pic>
      <p:sp>
        <p:nvSpPr>
          <p:cNvPr id="5" name="TextBox 4"/>
          <p:cNvSpPr txBox="1"/>
          <p:nvPr/>
        </p:nvSpPr>
        <p:spPr>
          <a:xfrm rot="16200000">
            <a:off x="6981801" y="3482984"/>
            <a:ext cx="2010302"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Single Family home value index</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207" y="2653579"/>
            <a:ext cx="2881574" cy="2162261"/>
          </a:xfrm>
          <a:prstGeom prst="rect">
            <a:avLst/>
          </a:prstGeom>
        </p:spPr>
      </p:pic>
      <p:sp>
        <p:nvSpPr>
          <p:cNvPr id="9" name="Rectangle 8"/>
          <p:cNvSpPr/>
          <p:nvPr/>
        </p:nvSpPr>
        <p:spPr>
          <a:xfrm>
            <a:off x="895710" y="5006513"/>
            <a:ext cx="2142945" cy="259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1200" cap="none" spc="0" normalizeH="0" baseline="0" noProof="0" dirty="0">
                <a:ln>
                  <a:noFill/>
                </a:ln>
                <a:solidFill>
                  <a:prstClr val="black"/>
                </a:solidFill>
                <a:effectLst/>
                <a:uLnTx/>
                <a:uFillTx/>
                <a:latin typeface="Calibri"/>
                <a:ea typeface="+mn-ea"/>
                <a:cs typeface="+mn-cs"/>
              </a:rPr>
              <a:t>https://www.businessinsider.com</a:t>
            </a:r>
          </a:p>
        </p:txBody>
      </p:sp>
      <p:pic>
        <p:nvPicPr>
          <p:cNvPr id="10" name="Picture 9"/>
          <p:cNvPicPr>
            <a:picLocks noChangeAspect="1"/>
          </p:cNvPicPr>
          <p:nvPr/>
        </p:nvPicPr>
        <p:blipFill>
          <a:blip r:embed="rId6"/>
          <a:stretch>
            <a:fillRect/>
          </a:stretch>
        </p:blipFill>
        <p:spPr>
          <a:xfrm>
            <a:off x="572250" y="2170135"/>
            <a:ext cx="3110727" cy="2836378"/>
          </a:xfrm>
          <a:prstGeom prst="rect">
            <a:avLst/>
          </a:prstGeom>
        </p:spPr>
      </p:pic>
      <p:sp>
        <p:nvSpPr>
          <p:cNvPr id="11" name="Rectangle 10"/>
          <p:cNvSpPr/>
          <p:nvPr/>
        </p:nvSpPr>
        <p:spPr>
          <a:xfrm>
            <a:off x="4261207" y="2323944"/>
            <a:ext cx="325992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Sunny day flooding in Miami</a:t>
            </a:r>
          </a:p>
        </p:txBody>
      </p:sp>
      <p:cxnSp>
        <p:nvCxnSpPr>
          <p:cNvPr id="6" name="Straight Arrow Connector 5"/>
          <p:cNvCxnSpPr/>
          <p:nvPr/>
        </p:nvCxnSpPr>
        <p:spPr>
          <a:xfrm flipH="1">
            <a:off x="10424160" y="3142249"/>
            <a:ext cx="11084" cy="847860"/>
          </a:xfrm>
          <a:prstGeom prst="straightConnector1">
            <a:avLst/>
          </a:prstGeom>
          <a:ln w="730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472257" y="3265158"/>
            <a:ext cx="1274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Reduction  in value</a:t>
            </a:r>
          </a:p>
        </p:txBody>
      </p:sp>
    </p:spTree>
    <p:extLst>
      <p:ext uri="{BB962C8B-B14F-4D97-AF65-F5344CB8AC3E}">
        <p14:creationId xmlns:p14="http://schemas.microsoft.com/office/powerpoint/2010/main" val="1004683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589" b="21787"/>
          <a:stretch/>
        </p:blipFill>
        <p:spPr>
          <a:xfrm>
            <a:off x="-2" y="-1"/>
            <a:ext cx="12192001" cy="5933697"/>
          </a:xfrm>
          <a:prstGeom prst="rect">
            <a:avLst/>
          </a:prstGeom>
        </p:spPr>
      </p:pic>
      <p:sp>
        <p:nvSpPr>
          <p:cNvPr id="7" name="Content Placeholder 2"/>
          <p:cNvSpPr txBox="1">
            <a:spLocks/>
          </p:cNvSpPr>
          <p:nvPr/>
        </p:nvSpPr>
        <p:spPr>
          <a:xfrm>
            <a:off x="2983481" y="1718060"/>
            <a:ext cx="6225038" cy="41419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Resilientconnecticut.uconn.edu</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John.truscinski@uconn.edu</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p:cNvSpPr txBox="1"/>
          <p:nvPr/>
        </p:nvSpPr>
        <p:spPr>
          <a:xfrm>
            <a:off x="3470787" y="535864"/>
            <a:ext cx="54132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a:ea typeface="+mn-ea"/>
                <a:cs typeface="+mn-cs"/>
              </a:rPr>
              <a:t>Thank You!</a:t>
            </a:r>
          </a:p>
        </p:txBody>
      </p:sp>
    </p:spTree>
    <p:extLst>
      <p:ext uri="{BB962C8B-B14F-4D97-AF65-F5344CB8AC3E}">
        <p14:creationId xmlns:p14="http://schemas.microsoft.com/office/powerpoint/2010/main" val="33804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30539"/>
          </a:xfrm>
          <a:prstGeom prst="rect">
            <a:avLst/>
          </a:prstGeom>
        </p:spPr>
      </p:pic>
      <p:sp>
        <p:nvSpPr>
          <p:cNvPr id="2" name="TextBox 1"/>
          <p:cNvSpPr txBox="1"/>
          <p:nvPr/>
        </p:nvSpPr>
        <p:spPr>
          <a:xfrm>
            <a:off x="5068787" y="164160"/>
            <a:ext cx="6724895" cy="3416320"/>
          </a:xfrm>
          <a:prstGeom prst="rect">
            <a:avLst/>
          </a:prstGeom>
          <a:noFill/>
        </p:spPr>
        <p:txBody>
          <a:bodyPr wrap="square">
            <a:spAutoFit/>
          </a:bodyPr>
          <a:lstStyle>
            <a:lvl1pPr marL="342900" indent="-342900">
              <a:defRPr sz="2400">
                <a:solidFill>
                  <a:schemeClr val="tx1"/>
                </a:solidFill>
                <a:latin typeface="Tahoma" charset="0"/>
                <a:ea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ＭＳ Ｐゴシック" charset="0"/>
                <a:cs typeface="+mn-cs"/>
              </a:rPr>
              <a:t>    </a:t>
            </a: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E2F"/>
                </a:solidFill>
                <a:effectLst/>
                <a:uLnTx/>
                <a:uFillTx/>
                <a:latin typeface="Calibri" charset="0"/>
                <a:ea typeface="ＭＳ Ｐゴシック" charset="0"/>
                <a:cs typeface="+mn-cs"/>
              </a:rPr>
              <a:t>     </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mn-cs"/>
              </a:rPr>
              <a:t>Increase the resilience and sustainability of vulnerable communities in Connecticut</a:t>
            </a:r>
            <a:r>
              <a:rPr kumimoji="0" lang="ja-JP" altLang="en-US" sz="2400" b="0" i="0" u="none" strike="noStrike" kern="1200" cap="none" spc="0" normalizeH="0" baseline="0" noProof="0" dirty="0">
                <a:ln>
                  <a:noFill/>
                </a:ln>
                <a:solidFill>
                  <a:prstClr val="white"/>
                </a:solidFill>
                <a:effectLst/>
                <a:uLnTx/>
                <a:uFillTx/>
                <a:latin typeface="Calibri" charset="0"/>
                <a:ea typeface="ＭＳ Ｐゴシック" charset="0"/>
                <a:cs typeface="+mn-cs"/>
              </a:rPr>
              <a:t>’</a:t>
            </a: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cs typeface="+mn-cs"/>
              </a:rPr>
              <a:t>s coastal and inland areas to severe storms and the growing impacts of climate change on the natural, built, and human environment in response to critical, identified needs and priorities.</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charset="0"/>
              <a:ea typeface="ＭＳ Ｐゴシック" charset="0"/>
              <a:cs typeface="+mn-cs"/>
            </a:endParaRPr>
          </a:p>
        </p:txBody>
      </p:sp>
      <p:sp>
        <p:nvSpPr>
          <p:cNvPr id="3" name="TextBox 2"/>
          <p:cNvSpPr txBox="1"/>
          <p:nvPr/>
        </p:nvSpPr>
        <p:spPr>
          <a:xfrm>
            <a:off x="6771108" y="164160"/>
            <a:ext cx="293362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CIRCA Mission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28" y="238296"/>
            <a:ext cx="1848630" cy="572195"/>
          </a:xfrm>
          <a:prstGeom prst="rect">
            <a:avLst/>
          </a:prstGeom>
        </p:spPr>
      </p:pic>
    </p:spTree>
    <p:extLst>
      <p:ext uri="{BB962C8B-B14F-4D97-AF65-F5344CB8AC3E}">
        <p14:creationId xmlns:p14="http://schemas.microsoft.com/office/powerpoint/2010/main" val="287416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689" y="67540"/>
            <a:ext cx="3725239" cy="2793930"/>
          </a:xfrm>
        </p:spPr>
      </p:pic>
      <p:pic>
        <p:nvPicPr>
          <p:cNvPr id="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7788" y="3078355"/>
            <a:ext cx="3915022" cy="29362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077" y="3085283"/>
            <a:ext cx="3963537" cy="297265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5119" y="67540"/>
            <a:ext cx="3775364" cy="283152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810" y="0"/>
            <a:ext cx="3955473" cy="296660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054" y="3114740"/>
            <a:ext cx="3866508" cy="2899881"/>
          </a:xfrm>
          <a:prstGeom prst="rect">
            <a:avLst/>
          </a:prstGeom>
        </p:spPr>
      </p:pic>
      <p:sp>
        <p:nvSpPr>
          <p:cNvPr id="3" name="TextBox 2"/>
          <p:cNvSpPr txBox="1"/>
          <p:nvPr/>
        </p:nvSpPr>
        <p:spPr>
          <a:xfrm>
            <a:off x="418143" y="5465087"/>
            <a:ext cx="2191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Groton</a:t>
            </a:r>
          </a:p>
        </p:txBody>
      </p:sp>
      <p:sp>
        <p:nvSpPr>
          <p:cNvPr id="11" name="TextBox 10"/>
          <p:cNvSpPr txBox="1"/>
          <p:nvPr/>
        </p:nvSpPr>
        <p:spPr>
          <a:xfrm>
            <a:off x="262680" y="2434107"/>
            <a:ext cx="2191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Groton</a:t>
            </a:r>
          </a:p>
        </p:txBody>
      </p:sp>
      <p:sp>
        <p:nvSpPr>
          <p:cNvPr id="12" name="TextBox 11"/>
          <p:cNvSpPr txBox="1"/>
          <p:nvPr/>
        </p:nvSpPr>
        <p:spPr>
          <a:xfrm>
            <a:off x="4246523" y="2422851"/>
            <a:ext cx="2191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Mystic</a:t>
            </a:r>
          </a:p>
        </p:txBody>
      </p:sp>
      <p:sp>
        <p:nvSpPr>
          <p:cNvPr id="13" name="TextBox 12"/>
          <p:cNvSpPr txBox="1"/>
          <p:nvPr/>
        </p:nvSpPr>
        <p:spPr>
          <a:xfrm>
            <a:off x="4497658" y="5535815"/>
            <a:ext cx="2191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Branford</a:t>
            </a:r>
          </a:p>
        </p:txBody>
      </p:sp>
      <p:sp>
        <p:nvSpPr>
          <p:cNvPr id="14" name="TextBox 13"/>
          <p:cNvSpPr txBox="1"/>
          <p:nvPr/>
        </p:nvSpPr>
        <p:spPr>
          <a:xfrm>
            <a:off x="8319202" y="5535815"/>
            <a:ext cx="2191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Guilford</a:t>
            </a:r>
          </a:p>
        </p:txBody>
      </p:sp>
      <p:sp>
        <p:nvSpPr>
          <p:cNvPr id="15" name="TextBox 14"/>
          <p:cNvSpPr txBox="1"/>
          <p:nvPr/>
        </p:nvSpPr>
        <p:spPr>
          <a:xfrm>
            <a:off x="8272487" y="2447992"/>
            <a:ext cx="2191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Mystic</a:t>
            </a:r>
          </a:p>
        </p:txBody>
      </p:sp>
    </p:spTree>
    <p:extLst>
      <p:ext uri="{BB962C8B-B14F-4D97-AF65-F5344CB8AC3E}">
        <p14:creationId xmlns:p14="http://schemas.microsoft.com/office/powerpoint/2010/main" val="4214803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line, plot&#10;&#10;Description automatically generated">
            <a:extLst>
              <a:ext uri="{FF2B5EF4-FFF2-40B4-BE49-F238E27FC236}">
                <a16:creationId xmlns:a16="http://schemas.microsoft.com/office/drawing/2014/main" id="{3B016AE9-45D1-5CFA-6336-46A4BF5F4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163" y="1030927"/>
            <a:ext cx="8753035" cy="3501214"/>
          </a:xfrm>
          <a:prstGeom prst="rect">
            <a:avLst/>
          </a:prstGeom>
        </p:spPr>
      </p:pic>
      <p:pic>
        <p:nvPicPr>
          <p:cNvPr id="1026" name="Picture 2" descr="Photo of station 8461490">
            <a:extLst>
              <a:ext uri="{FF2B5EF4-FFF2-40B4-BE49-F238E27FC236}">
                <a16:creationId xmlns:a16="http://schemas.microsoft.com/office/drawing/2014/main" id="{76C789EC-C12A-C7D9-3CD2-DF9D5C20D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32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86DED0-AB4B-2ED5-B044-2E653A5D58E4}"/>
              </a:ext>
            </a:extLst>
          </p:cNvPr>
          <p:cNvSpPr txBox="1"/>
          <p:nvPr/>
        </p:nvSpPr>
        <p:spPr>
          <a:xfrm>
            <a:off x="4352595" y="4940531"/>
            <a:ext cx="6712169" cy="369332"/>
          </a:xfrm>
          <a:prstGeom prst="rect">
            <a:avLst/>
          </a:prstGeom>
          <a:noFill/>
        </p:spPr>
        <p:txBody>
          <a:bodyPr wrap="square" rtlCol="0">
            <a:spAutoFit/>
          </a:bodyPr>
          <a:lstStyle/>
          <a:p>
            <a:r>
              <a:rPr lang="en-US" dirty="0">
                <a:hlinkClick r:id="rId4"/>
              </a:rPr>
              <a:t>https://tidesandcurrents.noaa.gov/stationhome.html?id=8461490</a:t>
            </a:r>
            <a:r>
              <a:rPr lang="en-US" dirty="0"/>
              <a:t> </a:t>
            </a:r>
          </a:p>
        </p:txBody>
      </p:sp>
    </p:spTree>
    <p:extLst>
      <p:ext uri="{BB962C8B-B14F-4D97-AF65-F5344CB8AC3E}">
        <p14:creationId xmlns:p14="http://schemas.microsoft.com/office/powerpoint/2010/main" val="127932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limate.nasa.gov/internal_resources/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64" y="67027"/>
            <a:ext cx="11401473" cy="672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8"/>
          <p:cNvGrpSpPr>
            <a:grpSpLocks/>
          </p:cNvGrpSpPr>
          <p:nvPr/>
        </p:nvGrpSpPr>
        <p:grpSpPr bwMode="auto">
          <a:xfrm>
            <a:off x="469706" y="846138"/>
            <a:ext cx="6065977" cy="3655306"/>
            <a:chOff x="1640698" y="19305049"/>
            <a:chExt cx="12338985" cy="9588499"/>
          </a:xfrm>
        </p:grpSpPr>
        <p:grpSp>
          <p:nvGrpSpPr>
            <p:cNvPr id="5" name="Group 2"/>
            <p:cNvGrpSpPr>
              <a:grpSpLocks/>
            </p:cNvGrpSpPr>
            <p:nvPr/>
          </p:nvGrpSpPr>
          <p:grpSpPr bwMode="auto">
            <a:xfrm>
              <a:off x="1640698" y="19305049"/>
              <a:ext cx="12338985" cy="9588499"/>
              <a:chOff x="1681182" y="21272500"/>
              <a:chExt cx="12338985" cy="9588499"/>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82" y="21272500"/>
                <a:ext cx="12338985" cy="958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flipH="1" flipV="1">
                <a:off x="8534057" y="24155400"/>
                <a:ext cx="152392" cy="195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flipH="1" flipV="1">
                <a:off x="10819936" y="24058562"/>
                <a:ext cx="152392" cy="1952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flipH="1" flipV="1">
                <a:off x="5638611" y="25679400"/>
                <a:ext cx="152392" cy="195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flipH="1" flipV="1">
                <a:off x="5105239" y="26517599"/>
                <a:ext cx="152392" cy="195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flipH="1" flipV="1">
                <a:off x="2090736" y="30524449"/>
                <a:ext cx="152392" cy="195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3"/>
            <p:cNvSpPr txBox="1">
              <a:spLocks noChangeArrowheads="1"/>
            </p:cNvSpPr>
            <p:nvPr/>
          </p:nvSpPr>
          <p:spPr bwMode="auto">
            <a:xfrm>
              <a:off x="10886273" y="21905677"/>
              <a:ext cx="254062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Montauk Pt.</a:t>
              </a:r>
            </a:p>
          </p:txBody>
        </p:sp>
        <p:sp>
          <p:nvSpPr>
            <p:cNvPr id="7" name="TextBox 55"/>
            <p:cNvSpPr txBox="1">
              <a:spLocks noChangeArrowheads="1"/>
            </p:cNvSpPr>
            <p:nvPr/>
          </p:nvSpPr>
          <p:spPr bwMode="auto">
            <a:xfrm>
              <a:off x="6654893" y="21709661"/>
              <a:ext cx="254062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a:ea typeface="+mn-ea"/>
                  <a:cs typeface="+mn-cs"/>
                </a:rPr>
                <a:t>New London</a:t>
              </a:r>
            </a:p>
          </p:txBody>
        </p:sp>
        <p:sp>
          <p:nvSpPr>
            <p:cNvPr id="8" name="TextBox 57"/>
            <p:cNvSpPr txBox="1">
              <a:spLocks noChangeArrowheads="1"/>
            </p:cNvSpPr>
            <p:nvPr/>
          </p:nvSpPr>
          <p:spPr bwMode="auto">
            <a:xfrm>
              <a:off x="5704674" y="23275396"/>
              <a:ext cx="250013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a:ea typeface="+mn-ea"/>
                  <a:cs typeface="+mn-cs"/>
                </a:rPr>
                <a:t>New Haven</a:t>
              </a:r>
            </a:p>
          </p:txBody>
        </p:sp>
        <p:sp>
          <p:nvSpPr>
            <p:cNvPr id="9" name="TextBox 58"/>
            <p:cNvSpPr txBox="1">
              <a:spLocks noChangeArrowheads="1"/>
            </p:cNvSpPr>
            <p:nvPr/>
          </p:nvSpPr>
          <p:spPr bwMode="auto">
            <a:xfrm>
              <a:off x="3163829" y="24258688"/>
              <a:ext cx="2678006" cy="82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a:ea typeface="+mn-ea"/>
                  <a:cs typeface="+mn-cs"/>
                </a:rPr>
                <a:t>Bridgeport</a:t>
              </a:r>
            </a:p>
          </p:txBody>
        </p:sp>
        <p:sp>
          <p:nvSpPr>
            <p:cNvPr id="10" name="TextBox 59"/>
            <p:cNvSpPr txBox="1">
              <a:spLocks noChangeArrowheads="1"/>
            </p:cNvSpPr>
            <p:nvPr/>
          </p:nvSpPr>
          <p:spPr bwMode="auto">
            <a:xfrm>
              <a:off x="2309011" y="28369404"/>
              <a:ext cx="254062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a:ea typeface="+mn-ea"/>
                  <a:cs typeface="+mn-cs"/>
                </a:rPr>
                <a:t>Kings/Willets Pt.</a:t>
              </a:r>
            </a:p>
          </p:txBody>
        </p:sp>
      </p:grpSp>
      <p:pic>
        <p:nvPicPr>
          <p:cNvPr id="1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25766" y="482925"/>
            <a:ext cx="5549898" cy="4160838"/>
          </a:xfrm>
        </p:spPr>
      </p:pic>
    </p:spTree>
    <p:extLst>
      <p:ext uri="{BB962C8B-B14F-4D97-AF65-F5344CB8AC3E}">
        <p14:creationId xmlns:p14="http://schemas.microsoft.com/office/powerpoint/2010/main" val="1730451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97" y="0"/>
            <a:ext cx="10972800" cy="1143000"/>
          </a:xfrm>
        </p:spPr>
        <p:txBody>
          <a:bodyPr/>
          <a:lstStyle/>
          <a:p>
            <a:r>
              <a:rPr lang="en-US" dirty="0"/>
              <a:t>Net Change in “radiative forcing”</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4488"/>
          <a:stretch/>
        </p:blipFill>
        <p:spPr>
          <a:xfrm>
            <a:off x="383597" y="1013847"/>
            <a:ext cx="3525584" cy="3619562"/>
          </a:xfr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7001"/>
          <a:stretch/>
        </p:blipFill>
        <p:spPr>
          <a:xfrm>
            <a:off x="4547810" y="1143000"/>
            <a:ext cx="6521439" cy="4546901"/>
          </a:xfrm>
          <a:prstGeom prst="rect">
            <a:avLst/>
          </a:prstGeom>
        </p:spPr>
      </p:pic>
      <p:sp>
        <p:nvSpPr>
          <p:cNvPr id="11" name="TextBox 10"/>
          <p:cNvSpPr txBox="1"/>
          <p:nvPr/>
        </p:nvSpPr>
        <p:spPr>
          <a:xfrm>
            <a:off x="5825067" y="1412724"/>
            <a:ext cx="25545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Projection of Mean Sea Level Near CT</a:t>
            </a:r>
          </a:p>
        </p:txBody>
      </p:sp>
    </p:spTree>
    <p:extLst>
      <p:ext uri="{BB962C8B-B14F-4D97-AF65-F5344CB8AC3E}">
        <p14:creationId xmlns:p14="http://schemas.microsoft.com/office/powerpoint/2010/main" val="35863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8C6C108-A674-4EFF-8989-A412995370CC}"/>
              </a:ext>
            </a:extLst>
          </p:cNvPr>
          <p:cNvSpPr txBox="1"/>
          <p:nvPr/>
        </p:nvSpPr>
        <p:spPr>
          <a:xfrm>
            <a:off x="10851598" y="6136708"/>
            <a:ext cx="1326004"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O’Donnell, 2018</a:t>
            </a:r>
          </a:p>
        </p:txBody>
      </p:sp>
      <p:pic>
        <p:nvPicPr>
          <p:cNvPr id="14" name="Picture 13">
            <a:extLst>
              <a:ext uri="{FF2B5EF4-FFF2-40B4-BE49-F238E27FC236}">
                <a16:creationId xmlns:a16="http://schemas.microsoft.com/office/drawing/2014/main" id="{F0C44337-A105-473E-AE0C-EFD39E5B4487}"/>
              </a:ext>
            </a:extLst>
          </p:cNvPr>
          <p:cNvPicPr>
            <a:picLocks noChangeAspect="1"/>
          </p:cNvPicPr>
          <p:nvPr/>
        </p:nvPicPr>
        <p:blipFill>
          <a:blip r:embed="rId3"/>
          <a:stretch>
            <a:fillRect/>
          </a:stretch>
        </p:blipFill>
        <p:spPr>
          <a:xfrm>
            <a:off x="1808586" y="265617"/>
            <a:ext cx="8438906" cy="6326767"/>
          </a:xfrm>
          <a:prstGeom prst="rect">
            <a:avLst/>
          </a:prstGeom>
        </p:spPr>
      </p:pic>
      <p:sp>
        <p:nvSpPr>
          <p:cNvPr id="15" name="TextBox 14">
            <a:extLst>
              <a:ext uri="{FF2B5EF4-FFF2-40B4-BE49-F238E27FC236}">
                <a16:creationId xmlns:a16="http://schemas.microsoft.com/office/drawing/2014/main" id="{826AB03D-B7DD-4810-8F7F-FEE1CEFB4564}"/>
              </a:ext>
            </a:extLst>
          </p:cNvPr>
          <p:cNvSpPr txBox="1"/>
          <p:nvPr/>
        </p:nvSpPr>
        <p:spPr>
          <a:xfrm>
            <a:off x="3191712" y="3109273"/>
            <a:ext cx="15975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Alert threshold</a:t>
            </a:r>
          </a:p>
        </p:txBody>
      </p:sp>
      <p:sp>
        <p:nvSpPr>
          <p:cNvPr id="19" name="TextBox 18">
            <a:extLst>
              <a:ext uri="{FF2B5EF4-FFF2-40B4-BE49-F238E27FC236}">
                <a16:creationId xmlns:a16="http://schemas.microsoft.com/office/drawing/2014/main" id="{91EC3C1E-12D9-4B39-B712-58A0BA386042}"/>
              </a:ext>
            </a:extLst>
          </p:cNvPr>
          <p:cNvSpPr txBox="1"/>
          <p:nvPr/>
        </p:nvSpPr>
        <p:spPr>
          <a:xfrm>
            <a:off x="3191712" y="4322848"/>
            <a:ext cx="19465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Planning threshold</a:t>
            </a:r>
          </a:p>
        </p:txBody>
      </p:sp>
      <p:cxnSp>
        <p:nvCxnSpPr>
          <p:cNvPr id="20" name="Straight Arrow Connector 19">
            <a:extLst>
              <a:ext uri="{FF2B5EF4-FFF2-40B4-BE49-F238E27FC236}">
                <a16:creationId xmlns:a16="http://schemas.microsoft.com/office/drawing/2014/main" id="{AF64E92F-1A1D-448F-B1EC-02D8C217B1C5}"/>
              </a:ext>
            </a:extLst>
          </p:cNvPr>
          <p:cNvCxnSpPr>
            <a:cxnSpLocks/>
          </p:cNvCxnSpPr>
          <p:nvPr/>
        </p:nvCxnSpPr>
        <p:spPr>
          <a:xfrm>
            <a:off x="3063375" y="3541680"/>
            <a:ext cx="6171032" cy="0"/>
          </a:xfrm>
          <a:prstGeom prst="straightConnector1">
            <a:avLst/>
          </a:prstGeom>
          <a:ln w="190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DE8D46B-6A39-4326-82B3-3684CE8EE788}"/>
              </a:ext>
            </a:extLst>
          </p:cNvPr>
          <p:cNvCxnSpPr>
            <a:cxnSpLocks/>
          </p:cNvCxnSpPr>
          <p:nvPr/>
        </p:nvCxnSpPr>
        <p:spPr>
          <a:xfrm>
            <a:off x="3063375" y="4701970"/>
            <a:ext cx="3166944" cy="0"/>
          </a:xfrm>
          <a:prstGeom prst="straightConnector1">
            <a:avLst/>
          </a:prstGeom>
          <a:ln w="19050">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7BF969E-B512-4B61-A1A4-4F89F7F8D2AB}"/>
              </a:ext>
            </a:extLst>
          </p:cNvPr>
          <p:cNvSpPr txBox="1"/>
          <p:nvPr/>
        </p:nvSpPr>
        <p:spPr>
          <a:xfrm>
            <a:off x="8401438" y="6417508"/>
            <a:ext cx="37761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hlinkClick r:id="rId4" tooltip="Protected by Outlook: https://circa.uconn.edu/sea-level-rise/. Click or tap to follow the link."/>
              </a:rPr>
              <a:t>https://circa.uconn.edu/sea-level-rise/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5DE8D46B-6A39-4326-82B3-3684CE8EE788}"/>
              </a:ext>
            </a:extLst>
          </p:cNvPr>
          <p:cNvCxnSpPr>
            <a:cxnSpLocks/>
          </p:cNvCxnSpPr>
          <p:nvPr/>
        </p:nvCxnSpPr>
        <p:spPr>
          <a:xfrm flipV="1">
            <a:off x="6230319" y="4322848"/>
            <a:ext cx="0" cy="776095"/>
          </a:xfrm>
          <a:prstGeom prst="straightConnector1">
            <a:avLst/>
          </a:prstGeom>
          <a:ln w="190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DE8D46B-6A39-4326-82B3-3684CE8EE788}"/>
              </a:ext>
            </a:extLst>
          </p:cNvPr>
          <p:cNvCxnSpPr>
            <a:cxnSpLocks/>
          </p:cNvCxnSpPr>
          <p:nvPr/>
        </p:nvCxnSpPr>
        <p:spPr>
          <a:xfrm flipV="1">
            <a:off x="9234407" y="1422083"/>
            <a:ext cx="0" cy="3087924"/>
          </a:xfrm>
          <a:prstGeom prst="straightConnector1">
            <a:avLst/>
          </a:prstGeom>
          <a:ln w="1905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98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88"/>
            <a:ext cx="10972800" cy="1143000"/>
          </a:xfrm>
        </p:spPr>
        <p:txBody>
          <a:bodyPr>
            <a:normAutofit/>
          </a:bodyPr>
          <a:lstStyle/>
          <a:p>
            <a:pPr algn="ctr"/>
            <a:r>
              <a:rPr lang="en-US" dirty="0">
                <a:latin typeface="Helvetica Neue" panose="02000503000000020004"/>
              </a:rPr>
              <a:t>Climate Change in Connecticut</a:t>
            </a:r>
          </a:p>
        </p:txBody>
      </p:sp>
      <p:pic>
        <p:nvPicPr>
          <p:cNvPr id="4" name="Picture 3"/>
          <p:cNvPicPr>
            <a:picLocks noChangeAspect="1"/>
          </p:cNvPicPr>
          <p:nvPr/>
        </p:nvPicPr>
        <p:blipFill rotWithShape="1">
          <a:blip r:embed="rId3"/>
          <a:srcRect t="14693"/>
          <a:stretch/>
        </p:blipFill>
        <p:spPr>
          <a:xfrm>
            <a:off x="5040893" y="1753624"/>
            <a:ext cx="6747325" cy="2428569"/>
          </a:xfrm>
          <a:prstGeom prst="rect">
            <a:avLst/>
          </a:prstGeom>
        </p:spPr>
      </p:pic>
      <p:sp>
        <p:nvSpPr>
          <p:cNvPr id="6" name="TextBox 5"/>
          <p:cNvSpPr txBox="1"/>
          <p:nvPr/>
        </p:nvSpPr>
        <p:spPr>
          <a:xfrm>
            <a:off x="5399802" y="1168337"/>
            <a:ext cx="62086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Measurements and model projections (with no CO2 reductions) of annual mean temperature in CT – CIRCA’s PCSAR report (Seth et al, 2019)</a:t>
            </a:r>
          </a:p>
        </p:txBody>
      </p:sp>
      <p:sp>
        <p:nvSpPr>
          <p:cNvPr id="17" name="TextBox 16"/>
          <p:cNvSpPr txBox="1"/>
          <p:nvPr/>
        </p:nvSpPr>
        <p:spPr>
          <a:xfrm>
            <a:off x="5359138" y="4116615"/>
            <a:ext cx="6727158"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Plan for: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Sea level rise UP TO 20 inches (0.5m) by 2050</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Air warming UP TO 5</a:t>
            </a:r>
            <a:r>
              <a:rPr kumimoji="0" lang="en-US" sz="2400" b="1" i="0" u="none" strike="noStrike" kern="1200" cap="none" spc="0" normalizeH="0" baseline="30000" noProof="0" dirty="0">
                <a:ln>
                  <a:noFill/>
                </a:ln>
                <a:solidFill>
                  <a:srgbClr val="FF0000"/>
                </a:solidFill>
                <a:effectLst/>
                <a:uLnTx/>
                <a:uFillTx/>
                <a:latin typeface="Calibri"/>
                <a:ea typeface="+mn-ea"/>
                <a:cs typeface="+mn-cs"/>
              </a:rPr>
              <a:t>o</a:t>
            </a:r>
            <a:r>
              <a:rPr kumimoji="0" lang="en-US" sz="2400" b="1" i="0" u="none" strike="noStrike" kern="1200" cap="none" spc="0" normalizeH="0" baseline="0" noProof="0" dirty="0">
                <a:ln>
                  <a:noFill/>
                </a:ln>
                <a:solidFill>
                  <a:srgbClr val="FF0000"/>
                </a:solidFill>
                <a:effectLst/>
                <a:uLnTx/>
                <a:uFillTx/>
                <a:latin typeface="Calibri"/>
                <a:ea typeface="+mn-ea"/>
                <a:cs typeface="+mn-cs"/>
              </a:rPr>
              <a:t>F (3</a:t>
            </a:r>
            <a:r>
              <a:rPr kumimoji="0" lang="en-US" sz="2400" b="1" i="0" u="none" strike="noStrike" kern="1200" cap="none" spc="0" normalizeH="0" baseline="30000" noProof="0" dirty="0">
                <a:ln>
                  <a:noFill/>
                </a:ln>
                <a:solidFill>
                  <a:srgbClr val="FF0000"/>
                </a:solidFill>
                <a:effectLst/>
                <a:uLnTx/>
                <a:uFillTx/>
                <a:latin typeface="Calibri"/>
                <a:ea typeface="+mn-ea"/>
                <a:cs typeface="+mn-cs"/>
              </a:rPr>
              <a:t>o</a:t>
            </a:r>
            <a:r>
              <a:rPr kumimoji="0" lang="en-US" sz="2400" b="1" i="0" u="none" strike="noStrike" kern="1200" cap="none" spc="0" normalizeH="0" baseline="0" noProof="0" dirty="0">
                <a:ln>
                  <a:noFill/>
                </a:ln>
                <a:solidFill>
                  <a:srgbClr val="FF0000"/>
                </a:solidFill>
                <a:effectLst/>
                <a:uLnTx/>
                <a:uFillTx/>
                <a:latin typeface="Calibri"/>
                <a:ea typeface="+mn-ea"/>
                <a:cs typeface="+mn-cs"/>
              </a:rPr>
              <a:t>C) by 2050</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Increases in avg. annual and extreme precipitation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Continue to update guidance every 5 </a:t>
            </a:r>
            <a:r>
              <a:rPr kumimoji="0" lang="en-US" sz="2400" b="1" i="0" u="none" strike="noStrike" kern="1200" cap="none" spc="0" normalizeH="0" baseline="0" noProof="0">
                <a:ln>
                  <a:noFill/>
                </a:ln>
                <a:solidFill>
                  <a:srgbClr val="FF0000"/>
                </a:solidFill>
                <a:effectLst/>
                <a:uLnTx/>
                <a:uFillTx/>
                <a:latin typeface="Calibri"/>
                <a:ea typeface="+mn-ea"/>
                <a:cs typeface="+mn-cs"/>
              </a:rPr>
              <a:t>years as </a:t>
            </a:r>
            <a:r>
              <a:rPr kumimoji="0" lang="en-US" sz="2400" b="1" i="0" u="none" strike="noStrike" kern="1200" cap="none" spc="0" normalizeH="0" baseline="0" noProof="0" dirty="0">
                <a:ln>
                  <a:noFill/>
                </a:ln>
                <a:solidFill>
                  <a:srgbClr val="FF0000"/>
                </a:solidFill>
                <a:effectLst/>
                <a:uLnTx/>
                <a:uFillTx/>
                <a:latin typeface="Calibri"/>
                <a:ea typeface="+mn-ea"/>
                <a:cs typeface="+mn-cs"/>
              </a:rPr>
              <a:t>science evolves (next update in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8C6C108-A674-4EFF-8989-A412995370CC}"/>
              </a:ext>
            </a:extLst>
          </p:cNvPr>
          <p:cNvSpPr txBox="1"/>
          <p:nvPr/>
        </p:nvSpPr>
        <p:spPr>
          <a:xfrm>
            <a:off x="3301552" y="5138749"/>
            <a:ext cx="1326004"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O’Donnell, 2018</a:t>
            </a:r>
          </a:p>
        </p:txBody>
      </p:sp>
      <p:pic>
        <p:nvPicPr>
          <p:cNvPr id="14" name="Picture 13">
            <a:extLst>
              <a:ext uri="{FF2B5EF4-FFF2-40B4-BE49-F238E27FC236}">
                <a16:creationId xmlns:a16="http://schemas.microsoft.com/office/drawing/2014/main" id="{F0C44337-A105-473E-AE0C-EFD39E5B4487}"/>
              </a:ext>
            </a:extLst>
          </p:cNvPr>
          <p:cNvPicPr>
            <a:picLocks noChangeAspect="1"/>
          </p:cNvPicPr>
          <p:nvPr/>
        </p:nvPicPr>
        <p:blipFill>
          <a:blip r:embed="rId4"/>
          <a:stretch>
            <a:fillRect/>
          </a:stretch>
        </p:blipFill>
        <p:spPr>
          <a:xfrm>
            <a:off x="118428" y="1074409"/>
            <a:ext cx="5081587" cy="3809738"/>
          </a:xfrm>
          <a:prstGeom prst="rect">
            <a:avLst/>
          </a:prstGeom>
        </p:spPr>
      </p:pic>
      <p:sp>
        <p:nvSpPr>
          <p:cNvPr id="15" name="TextBox 14">
            <a:extLst>
              <a:ext uri="{FF2B5EF4-FFF2-40B4-BE49-F238E27FC236}">
                <a16:creationId xmlns:a16="http://schemas.microsoft.com/office/drawing/2014/main" id="{826AB03D-B7DD-4810-8F7F-FEE1CEFB4564}"/>
              </a:ext>
            </a:extLst>
          </p:cNvPr>
          <p:cNvSpPr txBox="1"/>
          <p:nvPr/>
        </p:nvSpPr>
        <p:spPr>
          <a:xfrm>
            <a:off x="941722" y="2615978"/>
            <a:ext cx="15975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Alert threshold</a:t>
            </a:r>
          </a:p>
        </p:txBody>
      </p:sp>
      <p:sp>
        <p:nvSpPr>
          <p:cNvPr id="19" name="TextBox 18">
            <a:extLst>
              <a:ext uri="{FF2B5EF4-FFF2-40B4-BE49-F238E27FC236}">
                <a16:creationId xmlns:a16="http://schemas.microsoft.com/office/drawing/2014/main" id="{91EC3C1E-12D9-4B39-B712-58A0BA386042}"/>
              </a:ext>
            </a:extLst>
          </p:cNvPr>
          <p:cNvSpPr txBox="1"/>
          <p:nvPr/>
        </p:nvSpPr>
        <p:spPr>
          <a:xfrm>
            <a:off x="833522" y="3380730"/>
            <a:ext cx="19465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Planning threshold</a:t>
            </a:r>
          </a:p>
        </p:txBody>
      </p:sp>
      <p:cxnSp>
        <p:nvCxnSpPr>
          <p:cNvPr id="20" name="Straight Arrow Connector 19">
            <a:extLst>
              <a:ext uri="{FF2B5EF4-FFF2-40B4-BE49-F238E27FC236}">
                <a16:creationId xmlns:a16="http://schemas.microsoft.com/office/drawing/2014/main" id="{AF64E92F-1A1D-448F-B1EC-02D8C217B1C5}"/>
              </a:ext>
            </a:extLst>
          </p:cNvPr>
          <p:cNvCxnSpPr>
            <a:cxnSpLocks/>
          </p:cNvCxnSpPr>
          <p:nvPr/>
        </p:nvCxnSpPr>
        <p:spPr>
          <a:xfrm>
            <a:off x="833522" y="3044375"/>
            <a:ext cx="390929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DE8D46B-6A39-4326-82B3-3684CE8EE788}"/>
              </a:ext>
            </a:extLst>
          </p:cNvPr>
          <p:cNvCxnSpPr>
            <a:cxnSpLocks/>
          </p:cNvCxnSpPr>
          <p:nvPr/>
        </p:nvCxnSpPr>
        <p:spPr>
          <a:xfrm flipV="1">
            <a:off x="833522" y="3750062"/>
            <a:ext cx="3909293" cy="542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7BF969E-B512-4B61-A1A4-4F89F7F8D2AB}"/>
              </a:ext>
            </a:extLst>
          </p:cNvPr>
          <p:cNvSpPr txBox="1"/>
          <p:nvPr/>
        </p:nvSpPr>
        <p:spPr>
          <a:xfrm>
            <a:off x="624654" y="5470194"/>
            <a:ext cx="441623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hlinkClick r:id="rId5" tooltip="Protected by Outlook: https://circa.uconn.edu/sea-level-rise/. Click or tap to follow the link."/>
              </a:rPr>
              <a:t>https://circa.uconn.edu/sea-level-rise/</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https://circa.uconn.edu/ct-climate-science/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97670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TotalTime>
  <Words>1156</Words>
  <Application>Microsoft Office PowerPoint</Application>
  <PresentationFormat>Widescreen</PresentationFormat>
  <Paragraphs>126</Paragraphs>
  <Slides>19</Slides>
  <Notes>10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19</vt:i4>
      </vt:variant>
    </vt:vector>
  </HeadingPairs>
  <TitlesOfParts>
    <vt:vector size="32" baseType="lpstr">
      <vt:lpstr>Arial</vt:lpstr>
      <vt:lpstr>Calibri</vt:lpstr>
      <vt:lpstr>Calibri Light</vt:lpstr>
      <vt:lpstr>Helvetica Neue</vt:lpstr>
      <vt:lpstr>Tahoma</vt:lpstr>
      <vt:lpstr>Times New Roman</vt:lpstr>
      <vt:lpstr>2_Office Theme</vt:lpstr>
      <vt:lpstr>4_Office Theme</vt:lpstr>
      <vt:lpstr>1_Office Theme</vt:lpstr>
      <vt:lpstr>3_Office Theme</vt:lpstr>
      <vt:lpstr>8_Office Theme</vt:lpstr>
      <vt:lpstr>11_Office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Net Change in “radiative forcing”</vt:lpstr>
      <vt:lpstr>PowerPoint Presentation</vt:lpstr>
      <vt:lpstr>Climate Change in Connecticut</vt:lpstr>
      <vt:lpstr>PowerPoint Presentation</vt:lpstr>
      <vt:lpstr>PowerPoint Presentation</vt:lpstr>
      <vt:lpstr>PowerPoint Presentation</vt:lpstr>
      <vt:lpstr>PowerPoint Presentation</vt:lpstr>
      <vt:lpstr>PowerPoint Presentation</vt:lpstr>
      <vt:lpstr>IMPACTS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Truscinski, John</dc:creator>
  <cp:lastModifiedBy>Glowacki, Douglas</cp:lastModifiedBy>
  <cp:revision>58</cp:revision>
  <dcterms:created xsi:type="dcterms:W3CDTF">2022-08-15T16:18:16Z</dcterms:created>
  <dcterms:modified xsi:type="dcterms:W3CDTF">2023-05-22T20:59:56Z</dcterms:modified>
</cp:coreProperties>
</file>