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317" r:id="rId5"/>
    <p:sldId id="297" r:id="rId6"/>
    <p:sldId id="298" r:id="rId7"/>
    <p:sldId id="300" r:id="rId8"/>
    <p:sldId id="299" r:id="rId9"/>
    <p:sldId id="301" r:id="rId10"/>
    <p:sldId id="302" r:id="rId11"/>
    <p:sldId id="303" r:id="rId12"/>
    <p:sldId id="319" r:id="rId13"/>
    <p:sldId id="294" r:id="rId14"/>
    <p:sldId id="295" r:id="rId15"/>
    <p:sldId id="259" r:id="rId16"/>
    <p:sldId id="320" r:id="rId17"/>
    <p:sldId id="260" r:id="rId18"/>
    <p:sldId id="315" r:id="rId19"/>
    <p:sldId id="316" r:id="rId20"/>
    <p:sldId id="313" r:id="rId21"/>
    <p:sldId id="304" r:id="rId22"/>
    <p:sldId id="309" r:id="rId23"/>
    <p:sldId id="305" r:id="rId24"/>
    <p:sldId id="306" r:id="rId25"/>
    <p:sldId id="307" r:id="rId26"/>
    <p:sldId id="311" r:id="rId27"/>
    <p:sldId id="308" r:id="rId28"/>
    <p:sldId id="310" r:id="rId29"/>
    <p:sldId id="314" r:id="rId30"/>
    <p:sldId id="312" r:id="rId31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Nunito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7876F3-7292-4C16-B1E1-20BE5B7E0A78}">
  <a:tblStyle styleId="{597876F3-7292-4C16-B1E1-20BE5B7E0A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3"/>
    <p:restoredTop sz="72503"/>
  </p:normalViewPr>
  <p:slideViewPr>
    <p:cSldViewPr snapToGrid="0">
      <p:cViewPr varScale="1">
        <p:scale>
          <a:sx n="135" d="100"/>
          <a:sy n="135" d="100"/>
        </p:scale>
        <p:origin x="1552" y="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DB3BA-6FD0-4C3F-A44A-09F3B5B7CC9E}" type="doc">
      <dgm:prSet loTypeId="urn:microsoft.com/office/officeart/2005/8/layout/vList3" loCatId="picture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08F0CA99-51FF-4633-83CF-9C6B2B9EB626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flip="none" rotWithShape="1">
          <a:lin ang="0" scaled="1"/>
          <a:tileRect/>
        </a:gradFill>
        <a:ln>
          <a:solidFill>
            <a:schemeClr val="tx2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Facebook:</a:t>
          </a:r>
          <a:r>
            <a: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algn="ctr"/>
          <a:r>
            <a:rPr lang="en-US" sz="9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http://www.facebook.com/NWSNewYorkNY</a:t>
          </a:r>
          <a:endParaRPr lang="en-US" sz="900" i="0" dirty="0">
            <a:solidFill>
              <a:schemeClr val="accent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E9D12EF-35B6-43DF-86E8-7AAF51BD9784}" type="parTrans" cxnId="{7BABCBA5-00E0-4211-AF06-B8F31DC6E902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210277BD-D8CB-4F68-A8E5-1272BAC19DEA}" type="sibTrans" cxnId="{7BABCBA5-00E0-4211-AF06-B8F31DC6E902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A4BB0529-E857-4F45-9E11-DAE06F056F6C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flip="none" rotWithShape="1">
          <a:lin ang="0" scaled="1"/>
          <a:tileRect/>
        </a:gradFill>
        <a:ln>
          <a:solidFill>
            <a:schemeClr val="tx2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YouTube: </a:t>
          </a:r>
        </a:p>
        <a:p>
          <a:pPr algn="ctr"/>
          <a:r>
            <a:rPr lang="en-US" sz="9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https</a:t>
          </a:r>
          <a:r>
            <a:rPr lang="en-US" sz="9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://</a:t>
          </a:r>
          <a:r>
            <a:rPr lang="en-US" sz="9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www.youtube.com/user/NWSNewYorkNY</a:t>
          </a:r>
        </a:p>
      </dgm:t>
    </dgm:pt>
    <dgm:pt modelId="{67375AD5-8FB8-4C4A-92E2-D53967DD349E}" type="parTrans" cxnId="{BD8357B2-0FED-47C7-896A-243144A800E9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09CDEFF8-9093-4608-A2C0-8D36044F02B7}" type="sibTrans" cxnId="{BD8357B2-0FED-47C7-896A-243144A800E9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330C2452-09A5-4406-836A-4C4A32EADC57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flip="none" rotWithShape="1">
          <a:lin ang="0" scaled="1"/>
          <a:tileRect/>
        </a:gradFill>
        <a:ln>
          <a:solidFill>
            <a:schemeClr val="tx2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Twitter:</a:t>
          </a:r>
          <a:r>
            <a: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algn="ctr"/>
          <a:r>
            <a:rPr lang="en-US" sz="9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http://www.twitter.com/NWSNewYorkNY</a:t>
          </a:r>
        </a:p>
      </dgm:t>
    </dgm:pt>
    <dgm:pt modelId="{D9C96830-2C2A-4B07-9566-77FAD3B8F88C}" type="sibTrans" cxnId="{65C53367-3369-4C37-9ABB-B93C6CF2CDE6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F4A17A50-1841-4BC6-ADD1-7BD561D5ED1B}" type="parTrans" cxnId="{65C53367-3369-4C37-9ABB-B93C6CF2CDE6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034B794A-EA78-46E0-B904-9ED2D0BF9DD2}" type="pres">
      <dgm:prSet presAssocID="{364DB3BA-6FD0-4C3F-A44A-09F3B5B7CC9E}" presName="linearFlow" presStyleCnt="0">
        <dgm:presLayoutVars>
          <dgm:dir/>
          <dgm:resizeHandles val="exact"/>
        </dgm:presLayoutVars>
      </dgm:prSet>
      <dgm:spPr/>
    </dgm:pt>
    <dgm:pt modelId="{433D3FE2-CEF4-46EA-9CDE-5419284C0B18}" type="pres">
      <dgm:prSet presAssocID="{08F0CA99-51FF-4633-83CF-9C6B2B9EB626}" presName="composite" presStyleCnt="0"/>
      <dgm:spPr/>
    </dgm:pt>
    <dgm:pt modelId="{93F93A5F-510A-46A8-8C9A-4A427EC1538F}" type="pres">
      <dgm:prSet presAssocID="{08F0CA99-51FF-4633-83CF-9C6B2B9EB626}" presName="imgShp" presStyleLbl="fgImgPlace1" presStyleIdx="0" presStyleCnt="3" custScaleX="2000000" custScaleY="200000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BABFDA63-AA5A-41C0-9A21-2B1806210B34}" type="pres">
      <dgm:prSet presAssocID="{08F0CA99-51FF-4633-83CF-9C6B2B9EB626}" presName="txShp" presStyleLbl="node1" presStyleIdx="0" presStyleCnt="3" custScaleX="104164" custScaleY="1355527" custLinFactNeighborX="10921" custLinFactNeighborY="-81782">
        <dgm:presLayoutVars>
          <dgm:bulletEnabled val="1"/>
        </dgm:presLayoutVars>
      </dgm:prSet>
      <dgm:spPr/>
    </dgm:pt>
    <dgm:pt modelId="{B47699BD-8BCA-435C-A488-25A0D933EE1B}" type="pres">
      <dgm:prSet presAssocID="{210277BD-D8CB-4F68-A8E5-1272BAC19DEA}" presName="spacing" presStyleCnt="0"/>
      <dgm:spPr/>
    </dgm:pt>
    <dgm:pt modelId="{7B061DBC-3135-4E68-BDAF-457A9E90CCFF}" type="pres">
      <dgm:prSet presAssocID="{330C2452-09A5-4406-836A-4C4A32EADC57}" presName="composite" presStyleCnt="0"/>
      <dgm:spPr/>
    </dgm:pt>
    <dgm:pt modelId="{D80A0602-4078-44CF-AD18-561BBEF4C341}" type="pres">
      <dgm:prSet presAssocID="{330C2452-09A5-4406-836A-4C4A32EADC57}" presName="imgShp" presStyleLbl="fgImgPlace1" presStyleIdx="1" presStyleCnt="3" custScaleX="2000000" custScaleY="20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3E2D5E98-7391-427A-B793-753274B6D696}" type="pres">
      <dgm:prSet presAssocID="{330C2452-09A5-4406-836A-4C4A32EADC57}" presName="txShp" presStyleLbl="node1" presStyleIdx="1" presStyleCnt="3" custScaleX="104164" custScaleY="1355527" custLinFactY="-71181" custLinFactNeighborX="10921" custLinFactNeighborY="-100000">
        <dgm:presLayoutVars>
          <dgm:bulletEnabled val="1"/>
        </dgm:presLayoutVars>
      </dgm:prSet>
      <dgm:spPr/>
    </dgm:pt>
    <dgm:pt modelId="{491914B4-86B2-438C-883D-409F9207E183}" type="pres">
      <dgm:prSet presAssocID="{D9C96830-2C2A-4B07-9566-77FAD3B8F88C}" presName="spacing" presStyleCnt="0"/>
      <dgm:spPr/>
    </dgm:pt>
    <dgm:pt modelId="{764AF278-139D-445F-B6CF-4457EE3A4DDE}" type="pres">
      <dgm:prSet presAssocID="{A4BB0529-E857-4F45-9E11-DAE06F056F6C}" presName="composite" presStyleCnt="0"/>
      <dgm:spPr/>
    </dgm:pt>
    <dgm:pt modelId="{8042E6CB-876F-4C56-8A21-779025A076DD}" type="pres">
      <dgm:prSet presAssocID="{A4BB0529-E857-4F45-9E11-DAE06F056F6C}" presName="imgShp" presStyleLbl="fgImgPlace1" presStyleIdx="2" presStyleCnt="3" custScaleX="2000000" custScaleY="200000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7BF44ECB-3AD0-4DBC-A64F-5450E599F850}" type="pres">
      <dgm:prSet presAssocID="{A4BB0529-E857-4F45-9E11-DAE06F056F6C}" presName="txShp" presStyleLbl="node1" presStyleIdx="2" presStyleCnt="3" custScaleX="104164" custScaleY="1355527" custLinFactNeighborX="11727" custLinFactNeighborY="-18026">
        <dgm:presLayoutVars>
          <dgm:bulletEnabled val="1"/>
        </dgm:presLayoutVars>
      </dgm:prSet>
      <dgm:spPr/>
    </dgm:pt>
  </dgm:ptLst>
  <dgm:cxnLst>
    <dgm:cxn modelId="{CAF18F1E-104E-47AC-88C2-DAFB3BE5B79F}" type="presOf" srcId="{364DB3BA-6FD0-4C3F-A44A-09F3B5B7CC9E}" destId="{034B794A-EA78-46E0-B904-9ED2D0BF9DD2}" srcOrd="0" destOrd="0" presId="urn:microsoft.com/office/officeart/2005/8/layout/vList3"/>
    <dgm:cxn modelId="{65C53367-3369-4C37-9ABB-B93C6CF2CDE6}" srcId="{364DB3BA-6FD0-4C3F-A44A-09F3B5B7CC9E}" destId="{330C2452-09A5-4406-836A-4C4A32EADC57}" srcOrd="1" destOrd="0" parTransId="{F4A17A50-1841-4BC6-ADD1-7BD561D5ED1B}" sibTransId="{D9C96830-2C2A-4B07-9566-77FAD3B8F88C}"/>
    <dgm:cxn modelId="{9D96AC90-0100-4466-93E7-E7EB39123C94}" type="presOf" srcId="{A4BB0529-E857-4F45-9E11-DAE06F056F6C}" destId="{7BF44ECB-3AD0-4DBC-A64F-5450E599F850}" srcOrd="0" destOrd="0" presId="urn:microsoft.com/office/officeart/2005/8/layout/vList3"/>
    <dgm:cxn modelId="{7BABCBA5-00E0-4211-AF06-B8F31DC6E902}" srcId="{364DB3BA-6FD0-4C3F-A44A-09F3B5B7CC9E}" destId="{08F0CA99-51FF-4633-83CF-9C6B2B9EB626}" srcOrd="0" destOrd="0" parTransId="{9E9D12EF-35B6-43DF-86E8-7AAF51BD9784}" sibTransId="{210277BD-D8CB-4F68-A8E5-1272BAC19DEA}"/>
    <dgm:cxn modelId="{BD8357B2-0FED-47C7-896A-243144A800E9}" srcId="{364DB3BA-6FD0-4C3F-A44A-09F3B5B7CC9E}" destId="{A4BB0529-E857-4F45-9E11-DAE06F056F6C}" srcOrd="2" destOrd="0" parTransId="{67375AD5-8FB8-4C4A-92E2-D53967DD349E}" sibTransId="{09CDEFF8-9093-4608-A2C0-8D36044F02B7}"/>
    <dgm:cxn modelId="{2D457FBF-C89C-4017-9FF0-8F7B308A4D20}" type="presOf" srcId="{08F0CA99-51FF-4633-83CF-9C6B2B9EB626}" destId="{BABFDA63-AA5A-41C0-9A21-2B1806210B34}" srcOrd="0" destOrd="0" presId="urn:microsoft.com/office/officeart/2005/8/layout/vList3"/>
    <dgm:cxn modelId="{9425FFEB-8C39-474A-83D7-8F7728F86C28}" type="presOf" srcId="{330C2452-09A5-4406-836A-4C4A32EADC57}" destId="{3E2D5E98-7391-427A-B793-753274B6D696}" srcOrd="0" destOrd="0" presId="urn:microsoft.com/office/officeart/2005/8/layout/vList3"/>
    <dgm:cxn modelId="{519C5CA9-FA89-4149-BB1E-C85BC8E8C704}" type="presParOf" srcId="{034B794A-EA78-46E0-B904-9ED2D0BF9DD2}" destId="{433D3FE2-CEF4-46EA-9CDE-5419284C0B18}" srcOrd="0" destOrd="0" presId="urn:microsoft.com/office/officeart/2005/8/layout/vList3"/>
    <dgm:cxn modelId="{6067CB1E-84F0-49B4-85F3-A17C3D72C577}" type="presParOf" srcId="{433D3FE2-CEF4-46EA-9CDE-5419284C0B18}" destId="{93F93A5F-510A-46A8-8C9A-4A427EC1538F}" srcOrd="0" destOrd="0" presId="urn:microsoft.com/office/officeart/2005/8/layout/vList3"/>
    <dgm:cxn modelId="{E484005A-D201-484B-9CB4-F8F32C8096DA}" type="presParOf" srcId="{433D3FE2-CEF4-46EA-9CDE-5419284C0B18}" destId="{BABFDA63-AA5A-41C0-9A21-2B1806210B34}" srcOrd="1" destOrd="0" presId="urn:microsoft.com/office/officeart/2005/8/layout/vList3"/>
    <dgm:cxn modelId="{C547BE0A-418F-4302-9DCB-81D5356AEAD4}" type="presParOf" srcId="{034B794A-EA78-46E0-B904-9ED2D0BF9DD2}" destId="{B47699BD-8BCA-435C-A488-25A0D933EE1B}" srcOrd="1" destOrd="0" presId="urn:microsoft.com/office/officeart/2005/8/layout/vList3"/>
    <dgm:cxn modelId="{5AB4DE7B-8E96-4154-8412-A6FB8707CFF5}" type="presParOf" srcId="{034B794A-EA78-46E0-B904-9ED2D0BF9DD2}" destId="{7B061DBC-3135-4E68-BDAF-457A9E90CCFF}" srcOrd="2" destOrd="0" presId="urn:microsoft.com/office/officeart/2005/8/layout/vList3"/>
    <dgm:cxn modelId="{F1AABF6A-7515-4C3E-965C-9143D01230B0}" type="presParOf" srcId="{7B061DBC-3135-4E68-BDAF-457A9E90CCFF}" destId="{D80A0602-4078-44CF-AD18-561BBEF4C341}" srcOrd="0" destOrd="0" presId="urn:microsoft.com/office/officeart/2005/8/layout/vList3"/>
    <dgm:cxn modelId="{1CE06367-C628-428B-A494-8E752CA6DA6A}" type="presParOf" srcId="{7B061DBC-3135-4E68-BDAF-457A9E90CCFF}" destId="{3E2D5E98-7391-427A-B793-753274B6D696}" srcOrd="1" destOrd="0" presId="urn:microsoft.com/office/officeart/2005/8/layout/vList3"/>
    <dgm:cxn modelId="{1C039A5D-2A7D-44E3-8F5A-5DF9D4C1D6FC}" type="presParOf" srcId="{034B794A-EA78-46E0-B904-9ED2D0BF9DD2}" destId="{491914B4-86B2-438C-883D-409F9207E183}" srcOrd="3" destOrd="0" presId="urn:microsoft.com/office/officeart/2005/8/layout/vList3"/>
    <dgm:cxn modelId="{51BBF3CF-512F-45E6-9184-FB0295EFF188}" type="presParOf" srcId="{034B794A-EA78-46E0-B904-9ED2D0BF9DD2}" destId="{764AF278-139D-445F-B6CF-4457EE3A4DDE}" srcOrd="4" destOrd="0" presId="urn:microsoft.com/office/officeart/2005/8/layout/vList3"/>
    <dgm:cxn modelId="{60A9481A-85CA-4088-8355-26B824B90B5C}" type="presParOf" srcId="{764AF278-139D-445F-B6CF-4457EE3A4DDE}" destId="{8042E6CB-876F-4C56-8A21-779025A076DD}" srcOrd="0" destOrd="0" presId="urn:microsoft.com/office/officeart/2005/8/layout/vList3"/>
    <dgm:cxn modelId="{62DDAE35-8FAF-41FF-A8D2-921036D1F60F}" type="presParOf" srcId="{764AF278-139D-445F-B6CF-4457EE3A4DDE}" destId="{7BF44ECB-3AD0-4DBC-A64F-5450E599F8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4DB3BA-6FD0-4C3F-A44A-09F3B5B7CC9E}" type="doc">
      <dgm:prSet loTypeId="urn:microsoft.com/office/officeart/2005/8/layout/vList3" loCatId="picture" qsTypeId="urn:microsoft.com/office/officeart/2005/8/quickstyle/simple2" qsCatId="simple" csTypeId="urn:microsoft.com/office/officeart/2005/8/colors/accent5_1" csCatId="accent5" phldr="1"/>
      <dgm:spPr/>
    </dgm:pt>
    <dgm:pt modelId="{2F38F1B1-2371-4363-B044-FC246518BA09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flip="none" rotWithShape="1">
          <a:lin ang="0" scaled="1"/>
          <a:tileRect/>
        </a:gradFill>
        <a:ln>
          <a:solidFill>
            <a:schemeClr val="tx2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Web:</a:t>
          </a:r>
          <a:r>
            <a: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algn="ctr"/>
          <a:r>
            <a:rPr lang="en-US" sz="9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http://www.weather.gov/okx/</a:t>
          </a:r>
        </a:p>
      </dgm:t>
    </dgm:pt>
    <dgm:pt modelId="{CEF69D5F-8C97-43AB-9230-2061E3F3C84C}" type="parTrans" cxnId="{3EC82F95-EBF3-4623-BE29-E89614C04E7F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0800C9B8-FCB5-48F3-AC3B-A9304E6AAD2B}" type="sibTrans" cxnId="{3EC82F95-EBF3-4623-BE29-E89614C04E7F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1E4A3E35-81E8-4BF4-BEA5-52ED59CB788A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flip="none" rotWithShape="1">
          <a:lin ang="0" scaled="1"/>
          <a:tileRect/>
        </a:gradFill>
        <a:ln>
          <a:solidFill>
            <a:schemeClr val="tx2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E-mail:</a:t>
          </a:r>
          <a:r>
            <a: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algn="ctr"/>
          <a:r>
            <a:rPr lang="en-US" sz="9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okx.operations@noaa.gov</a:t>
          </a:r>
        </a:p>
      </dgm:t>
    </dgm:pt>
    <dgm:pt modelId="{2D6767F6-50BB-4CEF-8B19-EE85ED0F6309}" type="sibTrans" cxnId="{14F754B0-55D8-4E8A-ABF5-A3E4ACDA633A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7906C1C0-67D4-4524-A595-BD95B45DDF64}" type="parTrans" cxnId="{14F754B0-55D8-4E8A-ABF5-A3E4ACDA633A}">
      <dgm:prSet/>
      <dgm:spPr/>
      <dgm:t>
        <a:bodyPr/>
        <a:lstStyle/>
        <a:p>
          <a:pPr algn="r"/>
          <a:endParaRPr lang="en-US" sz="1600">
            <a:solidFill>
              <a:schemeClr val="accent1">
                <a:lumMod val="75000"/>
              </a:schemeClr>
            </a:solidFill>
          </a:endParaRPr>
        </a:p>
      </dgm:t>
    </dgm:pt>
    <dgm:pt modelId="{034B794A-EA78-46E0-B904-9ED2D0BF9DD2}" type="pres">
      <dgm:prSet presAssocID="{364DB3BA-6FD0-4C3F-A44A-09F3B5B7CC9E}" presName="linearFlow" presStyleCnt="0">
        <dgm:presLayoutVars>
          <dgm:dir/>
          <dgm:resizeHandles val="exact"/>
        </dgm:presLayoutVars>
      </dgm:prSet>
      <dgm:spPr/>
    </dgm:pt>
    <dgm:pt modelId="{394A185D-1CEA-4A3C-9271-693DEC66F038}" type="pres">
      <dgm:prSet presAssocID="{2F38F1B1-2371-4363-B044-FC246518BA09}" presName="composite" presStyleCnt="0"/>
      <dgm:spPr/>
    </dgm:pt>
    <dgm:pt modelId="{0997C1CF-2E3F-46B4-9A26-8032EFB2FBA5}" type="pres">
      <dgm:prSet presAssocID="{2F38F1B1-2371-4363-B044-FC246518BA09}" presName="imgShp" presStyleLbl="fgImgPlace1" presStyleIdx="0" presStyleCnt="2" custScaleX="2000000" custScaleY="2000000" custLinFactX="-100000" custLinFactNeighborX="-123104" custLinFactNeighborY="-3871"/>
      <dgm:spPr>
        <a:blipFill dpi="0" rotWithShape="1">
          <a:blip xmlns:r="http://schemas.openxmlformats.org/officeDocument/2006/relationships" r:embed="rId1"/>
          <a:srcRect/>
          <a:stretch>
            <a:fillRect l="-52831" t="-41574" r="-46785" b="-41908"/>
          </a:stretch>
        </a:blipFill>
        <a:ln>
          <a:solidFill>
            <a:schemeClr val="tx2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6E105255-72AE-44A0-BB27-76B951F28BBF}" type="pres">
      <dgm:prSet presAssocID="{2F38F1B1-2371-4363-B044-FC246518BA09}" presName="txShp" presStyleLbl="node1" presStyleIdx="0" presStyleCnt="2" custScaleX="104164" custScaleY="1355527" custLinFactNeighborY="-13196">
        <dgm:presLayoutVars>
          <dgm:bulletEnabled val="1"/>
        </dgm:presLayoutVars>
      </dgm:prSet>
      <dgm:spPr/>
    </dgm:pt>
    <dgm:pt modelId="{C5284D26-24A9-4291-9209-F717E1A24B0F}" type="pres">
      <dgm:prSet presAssocID="{0800C9B8-FCB5-48F3-AC3B-A9304E6AAD2B}" presName="spacing" presStyleCnt="0"/>
      <dgm:spPr/>
    </dgm:pt>
    <dgm:pt modelId="{B87035C5-49C5-4072-B04F-04215511A11A}" type="pres">
      <dgm:prSet presAssocID="{1E4A3E35-81E8-4BF4-BEA5-52ED59CB788A}" presName="composite" presStyleCnt="0"/>
      <dgm:spPr/>
    </dgm:pt>
    <dgm:pt modelId="{BF5234E2-D6F1-441C-934B-CD6B6232833C}" type="pres">
      <dgm:prSet presAssocID="{1E4A3E35-81E8-4BF4-BEA5-52ED59CB788A}" presName="imgShp" presStyleLbl="fgImgPlace1" presStyleIdx="1" presStyleCnt="2" custScaleX="2000000" custScaleY="2000000" custLinFactX="-100000" custLinFactNeighborX="-149141" custLinFactNeighborY="3871"/>
      <dgm:spPr>
        <a:blipFill dpi="0" rotWithShape="1">
          <a:blip xmlns:r="http://schemas.openxmlformats.org/officeDocument/2006/relationships" r:embed="rId2"/>
          <a:srcRect/>
          <a:stretch>
            <a:fillRect l="-27135" t="-14482" r="-12311" b="-31386"/>
          </a:stretch>
        </a:blipFill>
        <a:ln>
          <a:solidFill>
            <a:schemeClr val="tx2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92C40919-C914-4510-96F2-75DCBB88C25D}" type="pres">
      <dgm:prSet presAssocID="{1E4A3E35-81E8-4BF4-BEA5-52ED59CB788A}" presName="txShp" presStyleLbl="node1" presStyleIdx="1" presStyleCnt="2" custScaleX="104164" custScaleY="1355527" custLinFactY="54497" custLinFactNeighborX="-250" custLinFactNeighborY="100000">
        <dgm:presLayoutVars>
          <dgm:bulletEnabled val="1"/>
        </dgm:presLayoutVars>
      </dgm:prSet>
      <dgm:spPr/>
    </dgm:pt>
  </dgm:ptLst>
  <dgm:cxnLst>
    <dgm:cxn modelId="{6148600C-3287-4B88-B489-65C26F9ABE45}" type="presOf" srcId="{1E4A3E35-81E8-4BF4-BEA5-52ED59CB788A}" destId="{92C40919-C914-4510-96F2-75DCBB88C25D}" srcOrd="0" destOrd="0" presId="urn:microsoft.com/office/officeart/2005/8/layout/vList3"/>
    <dgm:cxn modelId="{3EC82F95-EBF3-4623-BE29-E89614C04E7F}" srcId="{364DB3BA-6FD0-4C3F-A44A-09F3B5B7CC9E}" destId="{2F38F1B1-2371-4363-B044-FC246518BA09}" srcOrd="0" destOrd="0" parTransId="{CEF69D5F-8C97-43AB-9230-2061E3F3C84C}" sibTransId="{0800C9B8-FCB5-48F3-AC3B-A9304E6AAD2B}"/>
    <dgm:cxn modelId="{07CEFB99-2CA0-4042-A7C7-5F329ADB6228}" type="presOf" srcId="{2F38F1B1-2371-4363-B044-FC246518BA09}" destId="{6E105255-72AE-44A0-BB27-76B951F28BBF}" srcOrd="0" destOrd="0" presId="urn:microsoft.com/office/officeart/2005/8/layout/vList3"/>
    <dgm:cxn modelId="{14F754B0-55D8-4E8A-ABF5-A3E4ACDA633A}" srcId="{364DB3BA-6FD0-4C3F-A44A-09F3B5B7CC9E}" destId="{1E4A3E35-81E8-4BF4-BEA5-52ED59CB788A}" srcOrd="1" destOrd="0" parTransId="{7906C1C0-67D4-4524-A595-BD95B45DDF64}" sibTransId="{2D6767F6-50BB-4CEF-8B19-EE85ED0F6309}"/>
    <dgm:cxn modelId="{2EBFBBFD-414B-4EA8-8C35-D28C7667AE69}" type="presOf" srcId="{364DB3BA-6FD0-4C3F-A44A-09F3B5B7CC9E}" destId="{034B794A-EA78-46E0-B904-9ED2D0BF9DD2}" srcOrd="0" destOrd="0" presId="urn:microsoft.com/office/officeart/2005/8/layout/vList3"/>
    <dgm:cxn modelId="{D9D087E4-F8F9-4411-B545-2892AE35DCD9}" type="presParOf" srcId="{034B794A-EA78-46E0-B904-9ED2D0BF9DD2}" destId="{394A185D-1CEA-4A3C-9271-693DEC66F038}" srcOrd="0" destOrd="0" presId="urn:microsoft.com/office/officeart/2005/8/layout/vList3"/>
    <dgm:cxn modelId="{FC15578D-751B-449D-837F-34D151BEEA7C}" type="presParOf" srcId="{394A185D-1CEA-4A3C-9271-693DEC66F038}" destId="{0997C1CF-2E3F-46B4-9A26-8032EFB2FBA5}" srcOrd="0" destOrd="0" presId="urn:microsoft.com/office/officeart/2005/8/layout/vList3"/>
    <dgm:cxn modelId="{F92B2CCB-E747-45A9-9D92-95B0B4643A19}" type="presParOf" srcId="{394A185D-1CEA-4A3C-9271-693DEC66F038}" destId="{6E105255-72AE-44A0-BB27-76B951F28BBF}" srcOrd="1" destOrd="0" presId="urn:microsoft.com/office/officeart/2005/8/layout/vList3"/>
    <dgm:cxn modelId="{699DCC86-2E44-4900-A49C-E041047ED006}" type="presParOf" srcId="{034B794A-EA78-46E0-B904-9ED2D0BF9DD2}" destId="{C5284D26-24A9-4291-9209-F717E1A24B0F}" srcOrd="1" destOrd="0" presId="urn:microsoft.com/office/officeart/2005/8/layout/vList3"/>
    <dgm:cxn modelId="{CF94D95C-1161-4377-A365-0E99384556A3}" type="presParOf" srcId="{034B794A-EA78-46E0-B904-9ED2D0BF9DD2}" destId="{B87035C5-49C5-4072-B04F-04215511A11A}" srcOrd="2" destOrd="0" presId="urn:microsoft.com/office/officeart/2005/8/layout/vList3"/>
    <dgm:cxn modelId="{A22CEF7B-5EB4-42AD-9B49-9634B234AA11}" type="presParOf" srcId="{B87035C5-49C5-4072-B04F-04215511A11A}" destId="{BF5234E2-D6F1-441C-934B-CD6B6232833C}" srcOrd="0" destOrd="0" presId="urn:microsoft.com/office/officeart/2005/8/layout/vList3"/>
    <dgm:cxn modelId="{DAD6CFD1-582A-4056-93C4-87FC727DEF4C}" type="presParOf" srcId="{B87035C5-49C5-4072-B04F-04215511A11A}" destId="{92C40919-C914-4510-96F2-75DCBB88C2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FDA63-AA5A-41C0-9A21-2B1806210B34}">
      <dsp:nvSpPr>
        <dsp:cNvPr id="0" name=""/>
        <dsp:cNvSpPr/>
      </dsp:nvSpPr>
      <dsp:spPr>
        <a:xfrm rot="10800000">
          <a:off x="1027121" y="86633"/>
          <a:ext cx="2679094" cy="484529"/>
        </a:xfrm>
        <a:prstGeom prst="homePlate">
          <a:avLst/>
        </a:prstGeom>
        <a:gradFill flip="none"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0" scaled="1"/>
          <a:tileRect/>
        </a:gradFill>
        <a:ln w="9525" cap="flat" cmpd="sng" algn="ctr">
          <a:solidFill>
            <a:schemeClr val="tx2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76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Facebook:</a:t>
          </a:r>
          <a:r>
            <a:rPr lang="en-US" sz="9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http://www.facebook.com/NWSNewYorkNY</a:t>
          </a:r>
          <a:endParaRPr lang="en-US" sz="900" i="0" kern="1200" dirty="0">
            <a:solidFill>
              <a:schemeClr val="accent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10800000">
        <a:off x="1148253" y="86633"/>
        <a:ext cx="2557962" cy="484529"/>
      </dsp:txXfrm>
    </dsp:sp>
    <dsp:sp modelId="{93F93A5F-510A-46A8-8C9A-4A427EC1538F}">
      <dsp:nvSpPr>
        <dsp:cNvPr id="0" name=""/>
        <dsp:cNvSpPr/>
      </dsp:nvSpPr>
      <dsp:spPr>
        <a:xfrm>
          <a:off x="442335" y="683"/>
          <a:ext cx="714894" cy="71489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D5E98-7391-427A-B793-753274B6D696}">
      <dsp:nvSpPr>
        <dsp:cNvPr id="0" name=""/>
        <dsp:cNvSpPr/>
      </dsp:nvSpPr>
      <dsp:spPr>
        <a:xfrm rot="10800000">
          <a:off x="1027121" y="780242"/>
          <a:ext cx="2679094" cy="484529"/>
        </a:xfrm>
        <a:prstGeom prst="homePlate">
          <a:avLst/>
        </a:prstGeom>
        <a:gradFill flip="none"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0" scaled="1"/>
          <a:tileRect/>
        </a:gradFill>
        <a:ln w="9525" cap="flat" cmpd="sng" algn="ctr">
          <a:solidFill>
            <a:schemeClr val="tx2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76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Twitter:</a:t>
          </a:r>
          <a:r>
            <a:rPr lang="en-US" sz="9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http://www.twitter.com/NWSNewYorkNY</a:t>
          </a:r>
        </a:p>
      </dsp:txBody>
      <dsp:txXfrm rot="10800000">
        <a:off x="1148253" y="780242"/>
        <a:ext cx="2557962" cy="484529"/>
      </dsp:txXfrm>
    </dsp:sp>
    <dsp:sp modelId="{D80A0602-4078-44CF-AD18-561BBEF4C341}">
      <dsp:nvSpPr>
        <dsp:cNvPr id="0" name=""/>
        <dsp:cNvSpPr/>
      </dsp:nvSpPr>
      <dsp:spPr>
        <a:xfrm>
          <a:off x="442335" y="726248"/>
          <a:ext cx="714894" cy="71489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F44ECB-3AD0-4DBC-A64F-5450E599F850}">
      <dsp:nvSpPr>
        <dsp:cNvPr id="0" name=""/>
        <dsp:cNvSpPr/>
      </dsp:nvSpPr>
      <dsp:spPr>
        <a:xfrm rot="10800000">
          <a:off x="1047851" y="1560552"/>
          <a:ext cx="2679094" cy="484529"/>
        </a:xfrm>
        <a:prstGeom prst="homePlate">
          <a:avLst/>
        </a:prstGeom>
        <a:gradFill flip="none"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0" scaled="1"/>
          <a:tileRect/>
        </a:gradFill>
        <a:ln w="9525" cap="flat" cmpd="sng" algn="ctr">
          <a:solidFill>
            <a:schemeClr val="tx2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762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YouTube: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https</a:t>
          </a:r>
          <a:r>
            <a:rPr lang="en-US" sz="900" b="1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://</a:t>
          </a:r>
          <a:r>
            <a:rPr lang="en-US" sz="900" b="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www.youtube.com/user/NWSNewYorkNY</a:t>
          </a:r>
        </a:p>
      </dsp:txBody>
      <dsp:txXfrm rot="10800000">
        <a:off x="1168983" y="1560552"/>
        <a:ext cx="2557962" cy="484529"/>
      </dsp:txXfrm>
    </dsp:sp>
    <dsp:sp modelId="{8042E6CB-876F-4C56-8A21-779025A076DD}">
      <dsp:nvSpPr>
        <dsp:cNvPr id="0" name=""/>
        <dsp:cNvSpPr/>
      </dsp:nvSpPr>
      <dsp:spPr>
        <a:xfrm>
          <a:off x="442335" y="1451812"/>
          <a:ext cx="714894" cy="71489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05255-72AE-44A0-BB27-76B951F28BBF}">
      <dsp:nvSpPr>
        <dsp:cNvPr id="0" name=""/>
        <dsp:cNvSpPr/>
      </dsp:nvSpPr>
      <dsp:spPr>
        <a:xfrm rot="10800000">
          <a:off x="836486" y="166242"/>
          <a:ext cx="2679413" cy="729025"/>
        </a:xfrm>
        <a:prstGeom prst="homePlate">
          <a:avLst/>
        </a:prstGeom>
        <a:gradFill flip="none"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0" scaled="1"/>
          <a:tileRect/>
        </a:gradFill>
        <a:ln w="9525" cap="flat" cmpd="sng" algn="ctr">
          <a:solidFill>
            <a:schemeClr val="tx2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3716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Web:</a:t>
          </a:r>
          <a:r>
            <a:rPr lang="en-US" sz="9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http://www.weather.gov/okx/</a:t>
          </a:r>
        </a:p>
      </dsp:txBody>
      <dsp:txXfrm rot="10800000">
        <a:off x="1018742" y="166242"/>
        <a:ext cx="2497157" cy="729025"/>
      </dsp:txXfrm>
    </dsp:sp>
    <dsp:sp modelId="{0997C1CF-2E3F-46B4-9A26-8032EFB2FBA5}">
      <dsp:nvSpPr>
        <dsp:cNvPr id="0" name=""/>
        <dsp:cNvSpPr/>
      </dsp:nvSpPr>
      <dsp:spPr>
        <a:xfrm>
          <a:off x="232235" y="0"/>
          <a:ext cx="1075633" cy="107563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52831" t="-41574" r="-46785" b="-41908"/>
          </a:stretch>
        </a:blipFill>
        <a:ln w="38100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C40919-C914-4510-96F2-75DCBB88C25D}">
      <dsp:nvSpPr>
        <dsp:cNvPr id="0" name=""/>
        <dsp:cNvSpPr/>
      </dsp:nvSpPr>
      <dsp:spPr>
        <a:xfrm rot="10800000">
          <a:off x="830055" y="1348117"/>
          <a:ext cx="2679413" cy="729025"/>
        </a:xfrm>
        <a:prstGeom prst="homePlate">
          <a:avLst/>
        </a:prstGeom>
        <a:gradFill flip="none"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0" scaled="1"/>
          <a:tileRect/>
        </a:gradFill>
        <a:ln w="9525" cap="flat" cmpd="sng" algn="ctr">
          <a:solidFill>
            <a:schemeClr val="tx2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3716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E-mail:</a:t>
          </a:r>
          <a:r>
            <a:rPr lang="en-US" sz="9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okx.operations@noaa.gov</a:t>
          </a:r>
        </a:p>
      </dsp:txBody>
      <dsp:txXfrm rot="10800000">
        <a:off x="1012311" y="1348117"/>
        <a:ext cx="2497157" cy="729025"/>
      </dsp:txXfrm>
    </dsp:sp>
    <dsp:sp modelId="{BF5234E2-D6F1-441C-934B-CD6B6232833C}">
      <dsp:nvSpPr>
        <dsp:cNvPr id="0" name=""/>
        <dsp:cNvSpPr/>
      </dsp:nvSpPr>
      <dsp:spPr>
        <a:xfrm>
          <a:off x="218232" y="1091757"/>
          <a:ext cx="1075633" cy="1075633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-27135" t="-14482" r="-12311" b="-31386"/>
          </a:stretch>
        </a:blipFill>
        <a:ln w="38100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3a2e466f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3a2e466f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126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44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a2e466f8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a2e466f8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051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a2e466f8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a2e466f8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891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a2e466f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3a2e466f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a2e466f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3a2e466f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3726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a2e466f8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a2e466f8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669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405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06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a94731f3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a94731f3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871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23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138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53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651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100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2207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113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483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374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3a94731f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3a94731f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3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08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5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443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9789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a2e466f8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3a2e466f8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48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Silver Jackets Flood Awareness Workshop</a:t>
            </a:r>
            <a:endParaRPr sz="15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916850" y="865975"/>
            <a:ext cx="4680395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Nancy </a:t>
            </a:r>
            <a:r>
              <a:rPr lang="en-US" sz="21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Furbush</a:t>
            </a:r>
            <a:endParaRPr sz="21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Service Hydrologist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Service, New York, NY</a:t>
            </a:r>
            <a:endParaRPr sz="12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sz="12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71DDA-00C2-2948-8061-1A490E0F0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" y="733675"/>
            <a:ext cx="3511810" cy="1990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3E5DE0-C675-7240-B735-35903CDE1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0" y="1759092"/>
            <a:ext cx="4970437" cy="2966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E4C31-6991-354B-9F50-70CEF2339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" y="2703347"/>
            <a:ext cx="3512035" cy="2032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 rot="10800000" flipV="1">
            <a:off x="3411414" y="1532357"/>
            <a:ext cx="573255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Flash Flood Warning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Rockwell" panose="02060603020205020403" pitchFamily="18" charset="77"/>
              </a:rPr>
              <a:t>Catastrophic Level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Issued for Significant, widespread flood damage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Flash Flood Emergency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Homes/Business Destroyed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Water rescues are difficult to impossible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High Risk Dam Break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6075BB-8A23-8344-B176-06B4840C632C}"/>
              </a:ext>
            </a:extLst>
          </p:cNvPr>
          <p:cNvSpPr/>
          <p:nvPr/>
        </p:nvSpPr>
        <p:spPr>
          <a:xfrm rot="19652890">
            <a:off x="3536009" y="1142288"/>
            <a:ext cx="1282033" cy="4581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 Alerted!</a:t>
            </a:r>
          </a:p>
        </p:txBody>
      </p:sp>
      <p:pic>
        <p:nvPicPr>
          <p:cNvPr id="12290" name="Picture 2" descr="https://lh3.googleusercontent.com/DeRrBRVxcQtpsHsMC2hHVixsq8XV-T6TFWAj9viR2FKo_dlnjcP3rtGYRcbFz2exT4FdKUuXE3oSauJ1RXbgLzjiymR0pXrq7SChDJ5flJFG86vzr-qmoBqxWO43kgfM839AgS_ff8Qfo9f0CJ0wFQ=s2048">
            <a:extLst>
              <a:ext uri="{FF2B5EF4-FFF2-40B4-BE49-F238E27FC236}">
                <a16:creationId xmlns:a16="http://schemas.microsoft.com/office/drawing/2014/main" id="{81721EA9-D260-134D-A896-B52FA9D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" y="726924"/>
            <a:ext cx="3425835" cy="18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3.googleusercontent.com/WzTHpVY02whDHTVnQKt2aenvZ0V1SY_AQjC-HvzmCISqPNPp2x3sVfwGa-U899D5tlO2ZK3unr60-5_HohZflsMta-G9p4PFFcSwNNH7h_SjzTDbjeESYjCYPKjaOpsBrI18l2tIRDcLWjxOkPDrGg=s2048">
            <a:extLst>
              <a:ext uri="{FF2B5EF4-FFF2-40B4-BE49-F238E27FC236}">
                <a16:creationId xmlns:a16="http://schemas.microsoft.com/office/drawing/2014/main" id="{4D62DA8B-8DBB-7A46-9632-85AF89D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" y="2636083"/>
            <a:ext cx="3425857" cy="21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Ida ( September 1</a:t>
            </a:r>
            <a:r>
              <a:rPr lang="en" b="1" baseline="30000" dirty="0">
                <a:latin typeface="Georgia"/>
                <a:ea typeface="Georgia"/>
                <a:cs typeface="Georgia"/>
                <a:sym typeface="Georgia"/>
              </a:rPr>
              <a:t>st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, 2021)</a:t>
            </a:r>
            <a:endParaRPr sz="1700" dirty="0"/>
          </a:p>
        </p:txBody>
      </p:sp>
      <p:pic>
        <p:nvPicPr>
          <p:cNvPr id="13314" name="Picture 2" descr="https://lh3.googleusercontent.com/241XhLTygD3HBlUxXMaGzzuBX_8kGA5tzWkJ2gTMMQaazkqjQpgWZG8wuqzcaaO39PtaKvuukeeMcjfvvGG4K4ZbgSRJJ22ORsgFSHiXjU0Fl7bZHEN-ZrP-X_fMjdWk4-cIevN4I5KGqczZmrk20g=s2048">
            <a:extLst>
              <a:ext uri="{FF2B5EF4-FFF2-40B4-BE49-F238E27FC236}">
                <a16:creationId xmlns:a16="http://schemas.microsoft.com/office/drawing/2014/main" id="{04561DDE-0E6E-DD41-8271-74E83D77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99" y="794285"/>
            <a:ext cx="1719965" cy="39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5.googleusercontent.com/DrseyTw6NTgyWBqhcKDvYIIgTRy-6DQuXbgDUmydVaNDG30RPXj0trnydB-qRcq1RaoYp2PdVJYKCjlb90HaQXE40f_ZxmZANJ3zvWkGBImY0Cy2YSkRbfxiviCqg-0tR_PsJ5F32yKMJcQ8GcZglw=s2048">
            <a:extLst>
              <a:ext uri="{FF2B5EF4-FFF2-40B4-BE49-F238E27FC236}">
                <a16:creationId xmlns:a16="http://schemas.microsoft.com/office/drawing/2014/main" id="{DB232A95-8923-2A46-9110-C307C941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794285"/>
            <a:ext cx="6048367" cy="59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lh6.googleusercontent.com/-bn-xochM6xN_RTtg51KBNMFn86oCL2MRa3pLcdNgadUPSfHJRU7kUl2186VMWoe0xe6-FQiWbCsxWaFp6t6djPEcta4u45Dz90GQI_8EOfdTs2iCI25TJPctky8O-imSHHkqKmJhp52ZdjY1QO6Fw=s2048">
            <a:extLst>
              <a:ext uri="{FF2B5EF4-FFF2-40B4-BE49-F238E27FC236}">
                <a16:creationId xmlns:a16="http://schemas.microsoft.com/office/drawing/2014/main" id="{3845F7AE-7645-D149-91B3-7AB0C196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821493"/>
            <a:ext cx="3317445" cy="27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lh4.googleusercontent.com/04DE40Pv2IjbVRpLaAhxxXcpT7WenlreMV9D7J7GXniKKYwsLVWRYviFYfduIO2Zy0nMKHSZAYLpphLwf-Qo3jRitHgKTtYqHrAws5gWELm6fxWkcmeoMQKj4MQLZUzoJjc8UuUOUIW_R5ZlH-tnHw=s2048">
            <a:extLst>
              <a:ext uri="{FF2B5EF4-FFF2-40B4-BE49-F238E27FC236}">
                <a16:creationId xmlns:a16="http://schemas.microsoft.com/office/drawing/2014/main" id="{4CDFB8BC-5CCC-9D44-95C6-2B002935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26" y="1715672"/>
            <a:ext cx="3690032" cy="29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48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Ida ( September 1</a:t>
            </a:r>
            <a:r>
              <a:rPr lang="en" b="1" baseline="30000" dirty="0">
                <a:latin typeface="Georgia"/>
                <a:ea typeface="Georgia"/>
                <a:cs typeface="Georgia"/>
                <a:sym typeface="Georgia"/>
              </a:rPr>
              <a:t>st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, 2021)</a:t>
            </a:r>
            <a:endParaRPr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359FA-5F3D-0642-A2E1-F5D115FE1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11"/>
          <a:stretch/>
        </p:blipFill>
        <p:spPr>
          <a:xfrm>
            <a:off x="2501396" y="692381"/>
            <a:ext cx="3569466" cy="40476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693D38-3C7B-7B4B-84BA-5C69A2F54671}"/>
              </a:ext>
            </a:extLst>
          </p:cNvPr>
          <p:cNvCxnSpPr/>
          <p:nvPr/>
        </p:nvCxnSpPr>
        <p:spPr>
          <a:xfrm>
            <a:off x="273377" y="1300899"/>
            <a:ext cx="22280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59E100-5710-194A-A574-23092CEE1847}"/>
              </a:ext>
            </a:extLst>
          </p:cNvPr>
          <p:cNvCxnSpPr/>
          <p:nvPr/>
        </p:nvCxnSpPr>
        <p:spPr>
          <a:xfrm>
            <a:off x="273377" y="3329233"/>
            <a:ext cx="22280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E6CBED7-34F0-E042-B748-F92EBC1561FB}"/>
              </a:ext>
            </a:extLst>
          </p:cNvPr>
          <p:cNvSpPr/>
          <p:nvPr/>
        </p:nvSpPr>
        <p:spPr>
          <a:xfrm>
            <a:off x="2592371" y="2799761"/>
            <a:ext cx="3337089" cy="329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6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581758" y="399990"/>
            <a:ext cx="856227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Hydrologic Tools 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and Situational Awareness Tools </a:t>
            </a: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for evaluating Urban Flooding Potential</a:t>
            </a:r>
            <a:endParaRPr lang="en-US"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943D63-A22F-714C-8058-9FBC27400032}"/>
              </a:ext>
            </a:extLst>
          </p:cNvPr>
          <p:cNvSpPr/>
          <p:nvPr/>
        </p:nvSpPr>
        <p:spPr>
          <a:xfrm>
            <a:off x="1786754" y="893613"/>
            <a:ext cx="5880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Rockwell" panose="02060603020205020403" pitchFamily="18" charset="77"/>
              </a:rPr>
              <a:t>Flash Flood Guidance from Northeast River Forecast Centers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DC640-855C-CD41-83FA-601B6C8FE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5910"/>
            <a:ext cx="3016250" cy="250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811D4-9CA6-5D44-A29B-D1FCDDDDE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665" y="2235910"/>
            <a:ext cx="3019365" cy="2508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6E124-E767-5D41-A772-E3E6500A4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445" y="2230060"/>
            <a:ext cx="3026406" cy="2514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CAF55-2552-4548-9A8C-C370B3558B2D}"/>
              </a:ext>
            </a:extLst>
          </p:cNvPr>
          <p:cNvSpPr txBox="1"/>
          <p:nvPr/>
        </p:nvSpPr>
        <p:spPr>
          <a:xfrm>
            <a:off x="1926473" y="1486234"/>
            <a:ext cx="5600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guidance is an estimate of the amount of rainfall required over a given area during a given duration to cause small stream flooding. These estimates take into account soil moisture and stream flow.  </a:t>
            </a:r>
          </a:p>
        </p:txBody>
      </p:sp>
    </p:spTree>
    <p:extLst>
      <p:ext uri="{BB962C8B-B14F-4D97-AF65-F5344CB8AC3E}">
        <p14:creationId xmlns:p14="http://schemas.microsoft.com/office/powerpoint/2010/main" val="317905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657510" y="396279"/>
            <a:ext cx="848649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Hydrologic Tools 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and Situational Awareness Tools </a:t>
            </a: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for evaluating  Flooding Potential</a:t>
            </a:r>
            <a:endParaRPr lang="en-US"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943D63-A22F-714C-8058-9FBC27400032}"/>
              </a:ext>
            </a:extLst>
          </p:cNvPr>
          <p:cNvSpPr/>
          <p:nvPr/>
        </p:nvSpPr>
        <p:spPr>
          <a:xfrm>
            <a:off x="5066076" y="755138"/>
            <a:ext cx="40779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Rockwell" panose="02060603020205020403" pitchFamily="18" charset="77"/>
              </a:rPr>
              <a:t>Weather Prediction Center</a:t>
            </a:r>
            <a:endParaRPr lang="en-US" sz="1600" dirty="0">
              <a:solidFill>
                <a:srgbClr val="FFFFFF"/>
              </a:solidFill>
              <a:latin typeface="Rockwell" panose="02060603020205020403" pitchFamily="18" charset="77"/>
            </a:endParaRPr>
          </a:p>
          <a:p>
            <a:r>
              <a:rPr lang="en-US" sz="1600" dirty="0">
                <a:solidFill>
                  <a:srgbClr val="FFFF00"/>
                </a:solidFill>
                <a:latin typeface="Rockwell" panose="02060603020205020403" pitchFamily="18" charset="77"/>
              </a:rPr>
              <a:t>Excessive Rainfall Outlook </a:t>
            </a:r>
          </a:p>
          <a:p>
            <a:endParaRPr lang="en-US" sz="1600" dirty="0">
              <a:solidFill>
                <a:srgbClr val="FFFF00"/>
              </a:solidFill>
              <a:latin typeface="Rockwell" panose="02060603020205020403" pitchFamily="18" charset="77"/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77"/>
              </a:rPr>
              <a:t>Situational Awareness: What are the chances of rainfall causing flash flooding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77"/>
              </a:rPr>
              <a:t>Day 1-3 Experimental out to Day 5</a:t>
            </a: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77"/>
              </a:rPr>
              <a:t>Collaborated with local WFOs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1CCF6-18A1-B24C-9D55-5B1230486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862498"/>
            <a:ext cx="4948617" cy="3858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B0FB0-E9AB-C94F-B3EC-49850BC7A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322" y="2666598"/>
            <a:ext cx="3783432" cy="2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4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748775" y="394675"/>
            <a:ext cx="8395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Hydrologic and Situational Awareness Tools for evaluating Urban Flood Potential</a:t>
            </a:r>
            <a:endParaRPr sz="1700" dirty="0"/>
          </a:p>
        </p:txBody>
      </p:sp>
      <p:pic>
        <p:nvPicPr>
          <p:cNvPr id="2" name="uenaoLW2Vui5ew9-lpSg_">
            <a:hlinkClick r:id="" action="ppaction://media"/>
            <a:extLst>
              <a:ext uri="{FF2B5EF4-FFF2-40B4-BE49-F238E27FC236}">
                <a16:creationId xmlns:a16="http://schemas.microsoft.com/office/drawing/2014/main" id="{46923826-6547-1D40-81E3-8DD4C3483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900" y="692381"/>
            <a:ext cx="7415818" cy="366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748775" y="394675"/>
            <a:ext cx="8395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Hydrologic and Situational Awareness Tools for evaluating Urban Flood Potential</a:t>
            </a:r>
            <a:endParaRPr sz="1700" dirty="0"/>
          </a:p>
        </p:txBody>
      </p:sp>
      <p:pic>
        <p:nvPicPr>
          <p:cNvPr id="1029" name="Picture 5" descr="https://lh5.googleusercontent.com/U5xZ5pAWxwrR9X42rTTalSprXgGHAv6c35cHs5etcgYexgc7ZZb5EQ7AIKKnS7YtRZjwJqJYB6202DsHWZpmC8K83HzB9iqu5yvXvS9xHMBJtzdj8XHe7xDcrvaa5Kgs20DDSuqB6MZTTpmVcvouzw=s2048">
            <a:extLst>
              <a:ext uri="{FF2B5EF4-FFF2-40B4-BE49-F238E27FC236}">
                <a16:creationId xmlns:a16="http://schemas.microsoft.com/office/drawing/2014/main" id="{FA35BD86-F177-824B-8C87-952E7921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" y="794571"/>
            <a:ext cx="3410908" cy="394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F90C1A-4E73-4448-829A-4FBA112A6025}"/>
              </a:ext>
            </a:extLst>
          </p:cNvPr>
          <p:cNvSpPr/>
          <p:nvPr/>
        </p:nvSpPr>
        <p:spPr>
          <a:xfrm>
            <a:off x="3409636" y="1383952"/>
            <a:ext cx="23247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Rockwell" panose="02060603020205020403" pitchFamily="18" charset="77"/>
              </a:rPr>
              <a:t>Flash Flood Monitoring and Prediction (FFMP)</a:t>
            </a:r>
            <a:endParaRPr lang="en-US" dirty="0"/>
          </a:p>
          <a:p>
            <a:pPr algn="ctr"/>
            <a:br>
              <a:rPr lang="en-US" dirty="0"/>
            </a:br>
            <a:r>
              <a:rPr lang="en-US" dirty="0">
                <a:solidFill>
                  <a:srgbClr val="FFFFFF"/>
                </a:solidFill>
                <a:latin typeface="Rockwell" panose="02060603020205020403" pitchFamily="18" charset="77"/>
              </a:rPr>
              <a:t>Multi Sensor Application that detects analyzes and monitors precipitation and generates short-term guidance for flash flooding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31" name="Picture 7" descr="https://lh6.googleusercontent.com/DF1npYLIXI-N8E5C_Ce1-IRD2JXmA4TwFOpe2d4VyivxRSS6flhR5xhBsV_xJOUAj1wCwKdubUqxZUfdN9WtPqdBE6OSlbXhXwghUA6_Y9br4x6gO_xlJoNWEecf3jlEEBrsjpl5Gf_t7MLhBumW8A=s2048">
            <a:extLst>
              <a:ext uri="{FF2B5EF4-FFF2-40B4-BE49-F238E27FC236}">
                <a16:creationId xmlns:a16="http://schemas.microsoft.com/office/drawing/2014/main" id="{3CB9E353-3818-204E-8433-89BE4CC0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44" y="748675"/>
            <a:ext cx="3297931" cy="39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1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748775" y="394675"/>
            <a:ext cx="8395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Hydrologic Tools 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and Situational Awareness Tools </a:t>
            </a: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for evaluating Urban Flooding Potential</a:t>
            </a:r>
            <a:endParaRPr lang="en-US" sz="1700" dirty="0"/>
          </a:p>
        </p:txBody>
      </p:sp>
      <p:pic>
        <p:nvPicPr>
          <p:cNvPr id="2050" name="Picture 2" descr="https://lh5.googleusercontent.com/6OWeTwPS4FuNd5i322qbVnigVbc4eYtmpa4YYyiv5iuCTowTduSH_GIWPaGmyNEC-f0ERdmQTip4oaDelsqLHvdkDTEqwGtSBDmyxG5-kjWavXkq0zc-xX1dSh-zAmHEhF1oe16Jw-DMzAn5ls8aBQ=s2048">
            <a:extLst>
              <a:ext uri="{FF2B5EF4-FFF2-40B4-BE49-F238E27FC236}">
                <a16:creationId xmlns:a16="http://schemas.microsoft.com/office/drawing/2014/main" id="{0893FDB1-1CBB-7D4F-8B10-A9AC9686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130"/>
            <a:ext cx="4470351" cy="387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943D63-A22F-714C-8058-9FBC27400032}"/>
              </a:ext>
            </a:extLst>
          </p:cNvPr>
          <p:cNvSpPr/>
          <p:nvPr/>
        </p:nvSpPr>
        <p:spPr>
          <a:xfrm>
            <a:off x="4521163" y="125135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Rockwell" panose="02060603020205020403" pitchFamily="18" charset="77"/>
              </a:rPr>
              <a:t>Precipitation Monitor Table</a:t>
            </a:r>
            <a:endParaRPr lang="en-US" dirty="0"/>
          </a:p>
          <a:p>
            <a:br>
              <a:rPr lang="en-US" dirty="0"/>
            </a:br>
            <a:r>
              <a:rPr lang="en-US" dirty="0">
                <a:solidFill>
                  <a:srgbClr val="FFFFFF"/>
                </a:solidFill>
                <a:latin typeface="Rockwell" panose="02060603020205020403" pitchFamily="18" charset="77"/>
              </a:rPr>
              <a:t>A situational awareness tool table that highlights data values of concern across the CWA and surrounding WFO offices. 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Products and Services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765643"/>
            <a:ext cx="9143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19C0-738D-5843-93B8-1CB4CFEEB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764743"/>
            <a:ext cx="3458166" cy="3930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8D83F-CA23-4C40-A958-459B2B291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931" y="674464"/>
            <a:ext cx="3407496" cy="216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F43D3-FCF9-5249-97C9-89927915E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613" y="704109"/>
            <a:ext cx="4325814" cy="32513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99F02-68E4-9841-8F83-CC4B9F6BD5A7}"/>
              </a:ext>
            </a:extLst>
          </p:cNvPr>
          <p:cNvSpPr/>
          <p:nvPr/>
        </p:nvSpPr>
        <p:spPr>
          <a:xfrm>
            <a:off x="2382715" y="4176346"/>
            <a:ext cx="571500" cy="5193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5A76DA-3445-8549-B5F0-57BA31CB6EB8}"/>
              </a:ext>
            </a:extLst>
          </p:cNvPr>
          <p:cNvSpPr/>
          <p:nvPr/>
        </p:nvSpPr>
        <p:spPr>
          <a:xfrm>
            <a:off x="7980804" y="1974028"/>
            <a:ext cx="1081119" cy="83510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Products and Services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765643"/>
            <a:ext cx="9143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19C0-738D-5843-93B8-1CB4CFEEB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764743"/>
            <a:ext cx="3458166" cy="3930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99F02-68E4-9841-8F83-CC4B9F6BD5A7}"/>
              </a:ext>
            </a:extLst>
          </p:cNvPr>
          <p:cNvSpPr/>
          <p:nvPr/>
        </p:nvSpPr>
        <p:spPr>
          <a:xfrm>
            <a:off x="1820523" y="4198331"/>
            <a:ext cx="571500" cy="51939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B7017-9167-DF4D-9740-859B0EF3D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723" y="1054106"/>
            <a:ext cx="5392135" cy="31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777250" y="356125"/>
            <a:ext cx="8395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Georgia"/>
                <a:ea typeface="Georgia"/>
                <a:cs typeface="Georgia"/>
                <a:sym typeface="Georgia"/>
              </a:rPr>
              <a:t> Topics</a:t>
            </a:r>
            <a:endParaRPr sz="1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3E45B-5302-5F49-A945-38A299705262}"/>
              </a:ext>
            </a:extLst>
          </p:cNvPr>
          <p:cNvSpPr txBox="1"/>
          <p:nvPr/>
        </p:nvSpPr>
        <p:spPr>
          <a:xfrm>
            <a:off x="650631" y="1288685"/>
            <a:ext cx="795703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Overview of  Flood Products and Services</a:t>
            </a:r>
          </a:p>
          <a:p>
            <a:pPr>
              <a:buClr>
                <a:srgbClr val="FFFF00"/>
              </a:buClr>
            </a:pPr>
            <a:endParaRPr lang="en-US" sz="20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marL="342900" indent="-34290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Hydrologic and Situational Awareness tools used to evaluate urban flooding potential</a:t>
            </a:r>
          </a:p>
          <a:p>
            <a:pPr marL="342900" indent="-342900">
              <a:buClr>
                <a:srgbClr val="FFFF00"/>
              </a:buClr>
              <a:buFont typeface="Wingdings" pitchFamily="2" charset="2"/>
              <a:buChar char="q"/>
            </a:pPr>
            <a:endParaRPr lang="en-US" sz="20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marL="342900" indent="-342900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On going local research to address urban flash floods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Products and Services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765643"/>
            <a:ext cx="9143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 Weather Briefings we provide to our Partners ahead of a high impact event.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9C63D0-3687-B441-BD03-A5D58D263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4308"/>
            <a:ext cx="4716527" cy="2795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1A876C-4018-494A-BBC4-26B636950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185" y="1799963"/>
            <a:ext cx="4358111" cy="29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4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 – On going research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Urban flood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AA9F7-76D7-E745-BBA6-F05E4F2AE709}"/>
              </a:ext>
            </a:extLst>
          </p:cNvPr>
          <p:cNvSpPr txBox="1"/>
          <p:nvPr/>
        </p:nvSpPr>
        <p:spPr>
          <a:xfrm>
            <a:off x="434340" y="755081"/>
            <a:ext cx="798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Flash Flood Climatology Research for the local Tri State Area looking at events from 1996 to 2022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s://lh6.googleusercontent.com/gZVHE9wM00LwMt1pWDYjT6fSxHs83oeuM1cxogX4XlEi-rUp7OCPHEWrMsRhl08pfDgIRwfx5RIpjdd8byQ1c_XkkxqrdPz5m0pYAjSAiUXHhTsN21oxOP8eOPuN7iEmizhh32t2itJhk-aMxqAKWg=s2048">
            <a:extLst>
              <a:ext uri="{FF2B5EF4-FFF2-40B4-BE49-F238E27FC236}">
                <a16:creationId xmlns:a16="http://schemas.microsoft.com/office/drawing/2014/main" id="{95B4043C-4027-4C45-98CB-810501D9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246157"/>
            <a:ext cx="5246170" cy="33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Total Flash Floods Per Region</a:t>
            </a:r>
            <a:endParaRPr lang="en-US" sz="1600" dirty="0"/>
          </a:p>
          <a:p>
            <a:br>
              <a:rPr lang="en-US" sz="1600" dirty="0"/>
            </a:b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Northeast NJ: 698</a:t>
            </a:r>
            <a:endParaRPr lang="en-US" sz="1600" dirty="0"/>
          </a:p>
          <a:p>
            <a:br>
              <a:rPr lang="en-US" sz="1600" dirty="0"/>
            </a:br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NYC+Nassau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494</a:t>
            </a:r>
            <a:endParaRPr lang="en-US" sz="1600" dirty="0"/>
          </a:p>
          <a:p>
            <a:br>
              <a:rPr lang="en-US" sz="1600" dirty="0"/>
            </a:b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Southern CT: 329</a:t>
            </a:r>
            <a:endParaRPr lang="en-US" sz="1600" dirty="0"/>
          </a:p>
          <a:p>
            <a:br>
              <a:rPr lang="en-US" sz="1600" dirty="0"/>
            </a:b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Lower Hudson Valley: 323</a:t>
            </a:r>
            <a:endParaRPr lang="en-US" sz="1600" dirty="0"/>
          </a:p>
          <a:p>
            <a:br>
              <a:rPr lang="en-US" sz="1600" dirty="0"/>
            </a:b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Suffolk NY: 173</a:t>
            </a:r>
            <a:endParaRPr lang="en-US" sz="1600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62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 – On going research</a:t>
            </a: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-390751" y="1240945"/>
            <a:ext cx="5901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AA9F7-76D7-E745-BBA6-F05E4F2AE709}"/>
              </a:ext>
            </a:extLst>
          </p:cNvPr>
          <p:cNvSpPr txBox="1"/>
          <p:nvPr/>
        </p:nvSpPr>
        <p:spPr>
          <a:xfrm>
            <a:off x="434340" y="755081"/>
            <a:ext cx="798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Flash Flood Climatology Research for the local Tri State Area looking at events from 1996 to 2022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9458" name="Picture 2" descr="https://lh5.googleusercontent.com/HR7sj4cg4-iEvkqAxz1oCYHhxalUCUL_UFLzFETsG1TdVsqvY7nVf27b6B1PfER91dB9gdJumNfpHqF72-O3jALuGZgZeNjHe2IfVITd0kMykvQTsq_D3M-Z_5IjBzuQkvryUe-bmrN7nGFQB7s71g=s2048">
            <a:extLst>
              <a:ext uri="{FF2B5EF4-FFF2-40B4-BE49-F238E27FC236}">
                <a16:creationId xmlns:a16="http://schemas.microsoft.com/office/drawing/2014/main" id="{C7CF64F5-2C7C-4340-831D-C606B906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03" y="1251350"/>
            <a:ext cx="4568825" cy="33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37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 – On going research</a:t>
            </a: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5362" name="Picture 2" descr="https://lh5.googleusercontent.com/yj0Z0Pwyc-ERC1sOLk25TYKY5VHKZlSap9ghoqzwV2kKQJSElATU7ZcAY3fTt4vcPqhNbfIZw82m_I4Q0kj41oqFzzQ5LGklu2DQWvCvTsrHqtHME2o3pKccsFgEiwcJc77GmyqBIeOVgzFbgJtemA=s2048">
            <a:extLst>
              <a:ext uri="{FF2B5EF4-FFF2-40B4-BE49-F238E27FC236}">
                <a16:creationId xmlns:a16="http://schemas.microsoft.com/office/drawing/2014/main" id="{1B377E10-5ED0-BC4B-B07B-61319AF5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25" y="712804"/>
            <a:ext cx="5493604" cy="39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4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 – On going research</a:t>
            </a: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AA9F7-76D7-E745-BBA6-F05E4F2AE709}"/>
              </a:ext>
            </a:extLst>
          </p:cNvPr>
          <p:cNvSpPr txBox="1"/>
          <p:nvPr/>
        </p:nvSpPr>
        <p:spPr>
          <a:xfrm>
            <a:off x="0" y="834252"/>
            <a:ext cx="1921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Findings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Southern CT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Most of the flooding occurs during the month of August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6386" name="Picture 2" descr="https://lh3.googleusercontent.com/eDYBsKagigWFeUUt_zh9nhld7t3l1X_GGDmR9d--xXsYcJIuKoRVv9f2hnY9mWAnSQeSveX_fUxNRPba8vCNlSXsbcuYW57xeFKRQjWuaDvufUBQhs5oz3_yuXVQJ37qPON1kwMAQlmqbpUUnwxZ9A=s2048">
            <a:extLst>
              <a:ext uri="{FF2B5EF4-FFF2-40B4-BE49-F238E27FC236}">
                <a16:creationId xmlns:a16="http://schemas.microsoft.com/office/drawing/2014/main" id="{B91E50D8-875F-6040-81DE-C4FC06AF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22" y="719189"/>
            <a:ext cx="5484810" cy="39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1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 – On going research</a:t>
            </a: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AA9F7-76D7-E745-BBA6-F05E4F2AE709}"/>
              </a:ext>
            </a:extLst>
          </p:cNvPr>
          <p:cNvSpPr txBox="1"/>
          <p:nvPr/>
        </p:nvSpPr>
        <p:spPr>
          <a:xfrm>
            <a:off x="0" y="834252"/>
            <a:ext cx="2461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Findings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Southern CT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Most of the flooding occurs between 2pm – 8pm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17410" name="Picture 2" descr="https://lh4.googleusercontent.com/N54GTR4SvoGcXGJkDA-jtdGfs-lo8lpTJJ40JBF06B6aPmWIsM4vWQyJSw0eIqLmjfgbmhFj5hnp0GRtWV9tpHAUNHv4dTVmG_2T0M0d2hLXN7ruoPG-pSaOyuAmwxkebx8qS-JjrrCM2za5JtKIYA=s2048">
            <a:extLst>
              <a:ext uri="{FF2B5EF4-FFF2-40B4-BE49-F238E27FC236}">
                <a16:creationId xmlns:a16="http://schemas.microsoft.com/office/drawing/2014/main" id="{414FE336-A869-AD4F-8076-52F462EB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66" y="720724"/>
            <a:ext cx="5438630" cy="39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689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Local Flash Flood Research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21506" name="Picture 2" descr="https://lh5.googleusercontent.com/STToikYEI7ZPHTtTieXDneptYjzAipG3Ov1g_41qstWyyD70FyCVEa64o3FMmc-papVpE-UUYEyNpgFUfqzxC56piATdkML9Ujdh19aHnhxNYf76KjwlJs3oTEGhw1wfvLtI7CW5gk2xdQZq4klySw=s2048">
            <a:extLst>
              <a:ext uri="{FF2B5EF4-FFF2-40B4-BE49-F238E27FC236}">
                <a16:creationId xmlns:a16="http://schemas.microsoft.com/office/drawing/2014/main" id="{BDEB70DC-90BF-754A-9AA1-780AA1818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814263"/>
            <a:ext cx="5166359" cy="38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lh3.googleusercontent.com/StmSOC1TKnnUT4OlM9b9oPXmubdJDBEhujaHzIWcrbQnhBzzoEhspOPrE2s8qnfy4iSyNKcGas8p4jwWso0uYSmoH_xALuovfqk13uJqPmhBtw42urhoQKbB15pDEzl9aUwSoBCM07qEBnxj5WubVA=s2048">
            <a:extLst>
              <a:ext uri="{FF2B5EF4-FFF2-40B4-BE49-F238E27FC236}">
                <a16:creationId xmlns:a16="http://schemas.microsoft.com/office/drawing/2014/main" id="{BB4F1D66-615C-754A-A7A6-CE2186B1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09" y="722536"/>
            <a:ext cx="3643206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DAEA05-7354-1641-80E3-23DEF3B095A4}"/>
              </a:ext>
            </a:extLst>
          </p:cNvPr>
          <p:cNvSpPr txBox="1"/>
          <p:nvPr/>
        </p:nvSpPr>
        <p:spPr>
          <a:xfrm>
            <a:off x="5257799" y="3815862"/>
            <a:ext cx="388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(Least Flash Flood Prone) to </a:t>
            </a:r>
          </a:p>
          <a:p>
            <a:r>
              <a:rPr lang="en-US" dirty="0">
                <a:solidFill>
                  <a:srgbClr val="FFFF00"/>
                </a:solidFill>
              </a:rPr>
              <a:t>10 (Most Flash Flood Prone)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C3C80-89BC-C045-8A67-090517DAE4D4}"/>
              </a:ext>
            </a:extLst>
          </p:cNvPr>
          <p:cNvSpPr txBox="1"/>
          <p:nvPr/>
        </p:nvSpPr>
        <p:spPr>
          <a:xfrm>
            <a:off x="5227214" y="4394107"/>
            <a:ext cx="391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Soil, Slope, Forest Density &amp; Land Cover 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77F7C-9D8E-FD4D-9F73-C21B165FA6D9}"/>
              </a:ext>
            </a:extLst>
          </p:cNvPr>
          <p:cNvSpPr txBox="1"/>
          <p:nvPr/>
        </p:nvSpPr>
        <p:spPr>
          <a:xfrm>
            <a:off x="2089578" y="3661973"/>
            <a:ext cx="273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 Flood Potential Index 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89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Other Projects and </a:t>
            </a: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Partnerships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5D285-53BD-8B4C-8980-8F18DD15EF38}"/>
              </a:ext>
            </a:extLst>
          </p:cNvPr>
          <p:cNvSpPr txBox="1"/>
          <p:nvPr/>
        </p:nvSpPr>
        <p:spPr>
          <a:xfrm>
            <a:off x="1" y="795670"/>
            <a:ext cx="2447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Doctoral Student from the City College of New York did a study of street flooding based on 311 complaints.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dirty="0">
                <a:solidFill>
                  <a:srgbClr val="FFFF00"/>
                </a:solidFill>
              </a:rPr>
              <a:t>Findings were collected and displayed onto a GIS Map to better display the areas with the highest flooding complaints based on: 1, 1.5, 2, 2.5 and 3 inches of rainfall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dirty="0">
                <a:solidFill>
                  <a:srgbClr val="FFFF00"/>
                </a:solidFill>
              </a:rPr>
              <a:t>GIS Dashboard created for Situational Awareness</a:t>
            </a:r>
          </a:p>
          <a:p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18434" name="Picture 2" descr="https://lh4.googleusercontent.com/mnaPBFJYzkd9lFNy4vKk00gP_p5jsjNCqwyE_c6-r7vRIfliKOJaD99MlJnGe2mPxPW79-AlEZe7yCohH1q4lktdxhaY_hAqstfYNeYFZ-h7jpj_VlvK6I37jTCYrKLLO8HSb4wJ451rHXwjZGTDvQ=s2048">
            <a:extLst>
              <a:ext uri="{FF2B5EF4-FFF2-40B4-BE49-F238E27FC236}">
                <a16:creationId xmlns:a16="http://schemas.microsoft.com/office/drawing/2014/main" id="{4263ED4C-0197-604B-9CA6-379571A3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457" y="692381"/>
            <a:ext cx="6614518" cy="39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68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Other Projects and </a:t>
            </a: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Partnerships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 – Improve lead times and Situational Awareness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20482" name="Picture 2" descr="https://lh3.googleusercontent.com/36pBUVUPNLxKxLaYyaqZpCzJRq2J3h4NIEdwS34M2yX6lX14kqv10tz51pbpS1BajlUXAVDNtEdooIM24oxm9HnL2sNHzzd1OTrI7FWWHw3q7rkrLm91SyfBhig7qG_GRwXz5lhpy2DmFlCEVaJk0g=s2048">
            <a:extLst>
              <a:ext uri="{FF2B5EF4-FFF2-40B4-BE49-F238E27FC236}">
                <a16:creationId xmlns:a16="http://schemas.microsoft.com/office/drawing/2014/main" id="{2EE21340-3374-7244-A7ED-71A729F7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7" y="748675"/>
            <a:ext cx="7557388" cy="400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8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Products and Services</a:t>
            </a:r>
            <a:endParaRPr sz="1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16C086-1839-4746-B85A-59B2AB1D916D}"/>
              </a:ext>
            </a:extLst>
          </p:cNvPr>
          <p:cNvSpPr/>
          <p:nvPr/>
        </p:nvSpPr>
        <p:spPr>
          <a:xfrm>
            <a:off x="1614251" y="1058856"/>
            <a:ext cx="5848170" cy="758779"/>
          </a:xfrm>
          <a:prstGeom prst="roundRect">
            <a:avLst>
              <a:gd name="adj" fmla="val 10870"/>
            </a:avLst>
          </a:prstGeom>
          <a:solidFill>
            <a:srgbClr val="AEDEF6">
              <a:alpha val="45000"/>
            </a:srgb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0629" tIns="50314" rIns="100629" bIns="50314" anchor="ctr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D89F39"/>
                </a:solidFill>
                <a:latin typeface="Calibri"/>
                <a:cs typeface="Arial" pitchFamily="34" charset="0"/>
              </a:rPr>
              <a:t>Nancy </a:t>
            </a:r>
            <a:r>
              <a:rPr lang="en-US" sz="2000" dirty="0" err="1">
                <a:solidFill>
                  <a:srgbClr val="D89F39"/>
                </a:solidFill>
                <a:latin typeface="Calibri"/>
                <a:cs typeface="Arial" pitchFamily="34" charset="0"/>
              </a:rPr>
              <a:t>Furbush</a:t>
            </a:r>
            <a:r>
              <a:rPr lang="en-US" sz="2000" dirty="0">
                <a:solidFill>
                  <a:srgbClr val="D89F39"/>
                </a:solidFill>
                <a:latin typeface="Calibri"/>
                <a:cs typeface="Arial" pitchFamily="34" charset="0"/>
              </a:rPr>
              <a:t>, Senior Service Hydrologist</a:t>
            </a:r>
          </a:p>
          <a:p>
            <a:pPr algn="ctr">
              <a:defRPr/>
            </a:pPr>
            <a:r>
              <a:rPr lang="en-US" sz="2000" dirty="0" err="1">
                <a:solidFill>
                  <a:srgbClr val="D89F39"/>
                </a:solidFill>
                <a:latin typeface="Calibri"/>
                <a:cs typeface="Arial" pitchFamily="34" charset="0"/>
              </a:rPr>
              <a:t>Nancy.Furbush@noaa.gov</a:t>
            </a:r>
            <a:endParaRPr lang="en-US" sz="2000" dirty="0">
              <a:solidFill>
                <a:srgbClr val="D89F39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6DEAEF4F-77F9-1C4D-B4E1-02219D902A5E}"/>
              </a:ext>
            </a:extLst>
          </p:cNvPr>
          <p:cNvGrpSpPr>
            <a:grpSpLocks/>
          </p:cNvGrpSpPr>
          <p:nvPr/>
        </p:nvGrpSpPr>
        <p:grpSpPr bwMode="auto">
          <a:xfrm>
            <a:off x="434340" y="2166187"/>
            <a:ext cx="8120742" cy="2167391"/>
            <a:chOff x="838200" y="3581400"/>
            <a:chExt cx="7467600" cy="1905000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C3D8FBD4-4A74-4043-B1C0-3220A9831AA1}"/>
                </a:ext>
              </a:extLst>
            </p:cNvPr>
            <p:cNvGraphicFramePr/>
            <p:nvPr/>
          </p:nvGraphicFramePr>
          <p:xfrm>
            <a:off x="4749208" y="3581400"/>
            <a:ext cx="3556592" cy="1905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8" name="Diagram 17">
              <a:extLst>
                <a:ext uri="{FF2B5EF4-FFF2-40B4-BE49-F238E27FC236}">
                  <a16:creationId xmlns:a16="http://schemas.microsoft.com/office/drawing/2014/main" id="{FAC15B82-111D-6546-B60C-C1CF5F0595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879098"/>
                </p:ext>
              </p:extLst>
            </p:nvPr>
          </p:nvGraphicFramePr>
          <p:xfrm>
            <a:off x="838200" y="3581400"/>
            <a:ext cx="3557016" cy="1905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1072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777250" y="356125"/>
            <a:ext cx="8395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Georgia"/>
                <a:sym typeface="Georgia"/>
              </a:rPr>
              <a:t>Area of Responsibility</a:t>
            </a:r>
            <a:endParaRPr sz="1900" dirty="0"/>
          </a:p>
        </p:txBody>
      </p:sp>
      <p:pic>
        <p:nvPicPr>
          <p:cNvPr id="16" name="Google Shape;670;p2">
            <a:extLst>
              <a:ext uri="{FF2B5EF4-FFF2-40B4-BE49-F238E27FC236}">
                <a16:creationId xmlns:a16="http://schemas.microsoft.com/office/drawing/2014/main" id="{C9BB061C-2546-224E-A62F-1410582982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548" y="786982"/>
            <a:ext cx="8050237" cy="3875069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3BB7C-923E-294D-9F09-AE7DE8620C56}"/>
              </a:ext>
            </a:extLst>
          </p:cNvPr>
          <p:cNvSpPr txBox="1"/>
          <p:nvPr/>
        </p:nvSpPr>
        <p:spPr>
          <a:xfrm>
            <a:off x="3608367" y="445705"/>
            <a:ext cx="299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Population: ~18.6 million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98213-BF82-ED45-8EDB-9E79B1E21227}"/>
              </a:ext>
            </a:extLst>
          </p:cNvPr>
          <p:cNvSpPr/>
          <p:nvPr/>
        </p:nvSpPr>
        <p:spPr>
          <a:xfrm>
            <a:off x="5511101" y="1314496"/>
            <a:ext cx="3550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22530" name="Picture 2" descr="https://lh4.googleusercontent.com/z1A9VUFKUGABTrOMtN8qhEdQQIkTHcNd-V7kbI58NYL4xoO6elWWUVk_17cRgDEytAsPhOI3YcsFQLLCASxuZ24A-SdkSUGKT6rzkLS9EOECmWCbK2iqNBZoUZE9O-lkGaBCpHcip9wD2F8EGM5VLA=s2048">
            <a:extLst>
              <a:ext uri="{FF2B5EF4-FFF2-40B4-BE49-F238E27FC236}">
                <a16:creationId xmlns:a16="http://schemas.microsoft.com/office/drawing/2014/main" id="{8EA3C2BD-2186-F848-9BC3-F72F1572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84" y="851875"/>
            <a:ext cx="3697432" cy="37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3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AF33-4733-3749-BD2E-21A2664C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DAB65-252A-FA43-B19F-BAB7FC87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24"/>
            <a:ext cx="9144000" cy="47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8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254524" y="772049"/>
            <a:ext cx="79199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Flood Watches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Generally issued 12 to 48 hours before a potential flood event. 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Flood watches </a:t>
            </a:r>
            <a:r>
              <a:rPr lang="en-US" sz="1600" dirty="0">
                <a:solidFill>
                  <a:schemeClr val="bg1"/>
                </a:solidFill>
              </a:rPr>
              <a:t>provide advance notice and up-to-date information on the possibility of flooding and allows users to begin monitoring conditions more closely and elevate flood mitigation resources to 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higher state of readiness, thus helping to protect life and property. </a:t>
            </a:r>
            <a:endParaRPr lang="en-US" sz="2400" dirty="0">
              <a:solidFill>
                <a:schemeClr val="bg1"/>
              </a:solidFill>
            </a:endParaRPr>
          </a:p>
          <a:p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lh4.googleusercontent.com/3lmncvPVuEA1cxOM4zIVCaZngj83HSEod8ebCvgHO0OoXrevcbXoCVg0wHVVCm9-tB-bJZ0u6JPyUITEbvmWOsFg3J-8HMtsvtwR5ZZ9uAVttkEFKqq3Q60Bi7fz0Zx44vzVRM9Wh95i0RjaP0c6OQ=s2048">
            <a:extLst>
              <a:ext uri="{FF2B5EF4-FFF2-40B4-BE49-F238E27FC236}">
                <a16:creationId xmlns:a16="http://schemas.microsoft.com/office/drawing/2014/main" id="{2C4196F6-25A5-3743-A460-259CD177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46" y="3055399"/>
            <a:ext cx="2497016" cy="166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1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91440" y="1097041"/>
            <a:ext cx="91439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Flood Advisory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Issued when there is a potential for ponding of water in urban areas, low lying roads, or  poor drainage areas.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This product is reserved for short-term events (&lt;6 </a:t>
            </a:r>
            <a:r>
              <a:rPr lang="en-US" sz="1600" dirty="0" err="1">
                <a:solidFill>
                  <a:schemeClr val="bg1"/>
                </a:solidFill>
              </a:rPr>
              <a:t>hrs</a:t>
            </a:r>
            <a:r>
              <a:rPr lang="en-US" sz="1600" dirty="0">
                <a:solidFill>
                  <a:schemeClr val="bg1"/>
                </a:solidFill>
              </a:rPr>
              <a:t>) 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lh4.googleusercontent.com/pUyLeiZiwPBtk2LXJmikcaWV5vB240yKNlDmqMEE--ptKKJE9srGL4EyqHwnDcj03XJEv8tUI5Zbb83CUvIk4485uontrzcIHVKua00bgTaxLv3NTcqXUxRXEUx36chdqTk2JRsQqT-42gDfORNlQg=s2048">
            <a:extLst>
              <a:ext uri="{FF2B5EF4-FFF2-40B4-BE49-F238E27FC236}">
                <a16:creationId xmlns:a16="http://schemas.microsoft.com/office/drawing/2014/main" id="{BC85BE7C-17DA-D94C-8D89-556A6E09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83" y="2197095"/>
            <a:ext cx="3289723" cy="24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>
            <a:off x="5523249" y="753954"/>
            <a:ext cx="36207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endParaRPr lang="en-US" sz="2000" dirty="0">
              <a:solidFill>
                <a:schemeClr val="bg1"/>
              </a:solidFill>
            </a:endParaRPr>
          </a:p>
          <a:p>
            <a:pPr fontAlgn="base"/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fontAlgn="base"/>
            <a:endParaRPr lang="en-US" sz="1600" dirty="0">
              <a:solidFill>
                <a:schemeClr val="bg1"/>
              </a:solidFill>
            </a:endParaRPr>
          </a:p>
          <a:p>
            <a:br>
              <a:rPr lang="en-US" sz="2000" dirty="0"/>
            </a:br>
            <a:br>
              <a:rPr lang="en-US" sz="24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33E82-6485-DF48-99B5-DCE8E5BA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287" y="1354766"/>
            <a:ext cx="7081325" cy="3402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E05FE-55CB-0947-8BF6-7D8086B7E5A6}"/>
              </a:ext>
            </a:extLst>
          </p:cNvPr>
          <p:cNvSpPr txBox="1"/>
          <p:nvPr/>
        </p:nvSpPr>
        <p:spPr>
          <a:xfrm>
            <a:off x="3364076" y="1044027"/>
            <a:ext cx="4039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Flash Flood Warning Tags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995D9-657E-1C46-A7EA-67F4E00787E4}"/>
              </a:ext>
            </a:extLst>
          </p:cNvPr>
          <p:cNvSpPr txBox="1"/>
          <p:nvPr/>
        </p:nvSpPr>
        <p:spPr>
          <a:xfrm>
            <a:off x="3006752" y="668271"/>
            <a:ext cx="3710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Flash Flood Warning are Impact Based</a:t>
            </a:r>
          </a:p>
        </p:txBody>
      </p:sp>
    </p:spTree>
    <p:extLst>
      <p:ext uri="{BB962C8B-B14F-4D97-AF65-F5344CB8AC3E}">
        <p14:creationId xmlns:p14="http://schemas.microsoft.com/office/powerpoint/2010/main" val="2799105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 rot="10800000" flipV="1">
            <a:off x="3490700" y="762913"/>
            <a:ext cx="53538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Flash Flood Warning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Rockwell" panose="02060603020205020403" pitchFamily="18" charset="77"/>
              </a:rPr>
              <a:t>Base Level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Issued for Standard Flash Flood Case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Multiple streets closed or impassable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6 inches or more of flowing water over a road/bridge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3 feet or more of standing water that poses a threat to life or property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Water causing damage to the first floor of a residence or public building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Basement flooding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Person or vehicle trapped by flowing water from runoff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s://lh6.googleusercontent.com/tOKh8iWEKJiWji1btOEXq55EBAMFVCQG9qItgV3lNEZcr41nFmmMQmGQqlD3oVioBdlcbugvZch75xotv5YyTqsBAK0tZ2wrdFQKPod3Es8FRtStgGU5QJr6sD00i4WmALCNFTgXMAujR6QtX8E6fQ=s2048">
            <a:extLst>
              <a:ext uri="{FF2B5EF4-FFF2-40B4-BE49-F238E27FC236}">
                <a16:creationId xmlns:a16="http://schemas.microsoft.com/office/drawing/2014/main" id="{1C757F03-358D-9F4C-9DD2-C9B257DA6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819761"/>
            <a:ext cx="3027129" cy="19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s://lh3.googleusercontent.com/etgdIQaANr79czj0bCUAWgM1cvDHGjEJI0-65-zhlIDBfL_Oiu7PWK-3Cj9F-tXQVZUt8ZGsJ_pGFSQSFbKwqUl0gRAxqhLgD3B_5-7xudscaShVbvncjzzY2lU7b6XuszoH8bn6hhT6CkGFpFzpXA=s2048">
            <a:extLst>
              <a:ext uri="{FF2B5EF4-FFF2-40B4-BE49-F238E27FC236}">
                <a16:creationId xmlns:a16="http://schemas.microsoft.com/office/drawing/2014/main" id="{F7B0AC9C-528E-B644-9765-DC29863D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" y="2737846"/>
            <a:ext cx="3027130" cy="1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Flooding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748775" y="394675"/>
            <a:ext cx="839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Overview of Flash Flood Products for Urban Flooding</a:t>
            </a:r>
            <a:endParaRPr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FB242-576C-2347-9326-728BC55363B4}"/>
              </a:ext>
            </a:extLst>
          </p:cNvPr>
          <p:cNvSpPr/>
          <p:nvPr/>
        </p:nvSpPr>
        <p:spPr>
          <a:xfrm rot="10800000" flipV="1">
            <a:off x="3411414" y="1132247"/>
            <a:ext cx="573255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77"/>
              </a:rPr>
              <a:t>Flash Flood Warning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Rockwell" panose="02060603020205020403" pitchFamily="18" charset="77"/>
              </a:rPr>
              <a:t>Considerable Level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Issued for Extreme and Rare Flash Flood Event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Risk of fatalities, urgent action needed to protect life and property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Evacuations required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Numerous Water Rescues performed because of people unable to get out of the way of rising water. Not based on vehicles driving into flood waters.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6075BB-8A23-8344-B176-06B4840C632C}"/>
              </a:ext>
            </a:extLst>
          </p:cNvPr>
          <p:cNvSpPr/>
          <p:nvPr/>
        </p:nvSpPr>
        <p:spPr>
          <a:xfrm rot="19652890">
            <a:off x="3161295" y="1159166"/>
            <a:ext cx="1282033" cy="4581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 Alerted!</a:t>
            </a:r>
          </a:p>
        </p:txBody>
      </p:sp>
      <p:pic>
        <p:nvPicPr>
          <p:cNvPr id="11266" name="Picture 2" descr="https://lh4.googleusercontent.com/7dKN-g2lhE9yp6yRAad2QiOfqfB6QenWupPHkqlVn5a72d8eYLFdZEfhfY_TJREoA19frB6PeAbHpMKytG0HEDnLHpAGbh4LbaHiUWtd0lbbAnIX4ZLIW40mCSeY0EuwKQoFkqD9sbo6mq7j7ADPcQ=s2048">
            <a:extLst>
              <a:ext uri="{FF2B5EF4-FFF2-40B4-BE49-F238E27FC236}">
                <a16:creationId xmlns:a16="http://schemas.microsoft.com/office/drawing/2014/main" id="{59C23C50-5DE6-1B4E-A999-5F84C668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473"/>
            <a:ext cx="2910754" cy="193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ttps://lh5.googleusercontent.com/3iAMRFSc0_S6MJOZnPvjC_9GhPmbj_tvcu5F5djWk3AGzemccNWgQc_8GOVAgpB-O01N2kJAi9ousa3ehCspCN8jnaSJDZHC3oULiCqDesTgsWxIH2SDw3LH4zENti_-5UruDk1tc2vpTXJeuFR1Yw=s2048">
            <a:extLst>
              <a:ext uri="{FF2B5EF4-FFF2-40B4-BE49-F238E27FC236}">
                <a16:creationId xmlns:a16="http://schemas.microsoft.com/office/drawing/2014/main" id="{4527A827-A32C-074A-8C22-3642FF35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57379"/>
            <a:ext cx="2910755" cy="205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1284</Words>
  <Application>Microsoft Macintosh PowerPoint</Application>
  <PresentationFormat>On-screen Show (16:9)</PresentationFormat>
  <Paragraphs>269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Nunito</vt:lpstr>
      <vt:lpstr>Helvetica Neue</vt:lpstr>
      <vt:lpstr>Calibri</vt:lpstr>
      <vt:lpstr>Arial</vt:lpstr>
      <vt:lpstr>Rockwell</vt:lpstr>
      <vt:lpstr>Wingdings</vt:lpstr>
      <vt:lpstr>American Typewriter</vt:lpstr>
      <vt:lpstr>Georgia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40</cp:revision>
  <dcterms:modified xsi:type="dcterms:W3CDTF">2023-05-22T17:56:06Z</dcterms:modified>
</cp:coreProperties>
</file>