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7" r:id="rId6"/>
    <p:sldMasterId id="2147483680" r:id="rId7"/>
  </p:sldMasterIdLst>
  <p:notesMasterIdLst>
    <p:notesMasterId r:id="rId29"/>
  </p:notesMasterIdLst>
  <p:sldIdLst>
    <p:sldId id="260" r:id="rId8"/>
    <p:sldId id="256" r:id="rId9"/>
    <p:sldId id="477" r:id="rId10"/>
    <p:sldId id="478" r:id="rId11"/>
    <p:sldId id="604" r:id="rId12"/>
    <p:sldId id="610" r:id="rId13"/>
    <p:sldId id="600" r:id="rId14"/>
    <p:sldId id="606" r:id="rId15"/>
    <p:sldId id="588" r:id="rId16"/>
    <p:sldId id="613" r:id="rId17"/>
    <p:sldId id="614" r:id="rId18"/>
    <p:sldId id="608" r:id="rId19"/>
    <p:sldId id="615" r:id="rId20"/>
    <p:sldId id="609" r:id="rId21"/>
    <p:sldId id="612" r:id="rId22"/>
    <p:sldId id="616" r:id="rId23"/>
    <p:sldId id="575" r:id="rId24"/>
    <p:sldId id="603" r:id="rId25"/>
    <p:sldId id="593" r:id="rId26"/>
    <p:sldId id="602" r:id="rId27"/>
    <p:sldId id="5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684631-B797-EF01-6B0D-ADD37B5A8225}" name="McQuade, Sarah" initials="MS" userId="S::Sarah.McQuade@ct.gov::be08940e-4cbc-4f05-a696-5a3fdba943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81D88B-6C07-4B69-AFC4-7DBE4C824D55}" v="160" dt="2022-07-20T22:40:08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45" autoAdjust="0"/>
  </p:normalViewPr>
  <p:slideViewPr>
    <p:cSldViewPr snapToGrid="0">
      <p:cViewPr>
        <p:scale>
          <a:sx n="70" d="100"/>
          <a:sy n="70" d="100"/>
        </p:scale>
        <p:origin x="293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38397-D4D1-4495-829A-43F54D1C956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8F00E0-C1EC-4044-B862-529195D09CF5}">
      <dgm:prSet/>
      <dgm:spPr/>
      <dgm:t>
        <a:bodyPr/>
        <a:lstStyle/>
        <a:p>
          <a:r>
            <a:rPr lang="en-US"/>
            <a:t>Connecticut DEEP</a:t>
          </a:r>
        </a:p>
      </dgm:t>
    </dgm:pt>
    <dgm:pt modelId="{E26AD0DB-064D-4111-9F64-80EAE14A3EAC}" type="parTrans" cxnId="{79622078-C40B-4BC9-A352-32BF36EA0A08}">
      <dgm:prSet/>
      <dgm:spPr/>
      <dgm:t>
        <a:bodyPr/>
        <a:lstStyle/>
        <a:p>
          <a:endParaRPr lang="en-US"/>
        </a:p>
      </dgm:t>
    </dgm:pt>
    <dgm:pt modelId="{E70F0726-FE6B-476B-AEC5-4D569FB509AD}" type="sibTrans" cxnId="{79622078-C40B-4BC9-A352-32BF36EA0A08}">
      <dgm:prSet/>
      <dgm:spPr/>
      <dgm:t>
        <a:bodyPr/>
        <a:lstStyle/>
        <a:p>
          <a:endParaRPr lang="en-US"/>
        </a:p>
      </dgm:t>
    </dgm:pt>
    <dgm:pt modelId="{269E035F-4EA0-46D3-B211-B12D072A5406}">
      <dgm:prSet/>
      <dgm:spPr>
        <a:noFill/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Sarah McQuade, </a:t>
          </a:r>
          <a:r>
            <a:rPr lang="en-US" b="0" dirty="0">
              <a:solidFill>
                <a:schemeClr val="tx1"/>
              </a:solidFill>
            </a:rPr>
            <a:t>Remediation </a:t>
          </a:r>
          <a:r>
            <a:rPr lang="en-US" b="0" dirty="0"/>
            <a:t>Analyst, RCRA Corrective Action Program Coordinator, WPLR, CT DEEP</a:t>
          </a:r>
        </a:p>
      </dgm:t>
    </dgm:pt>
    <dgm:pt modelId="{432C4253-A245-486A-B05B-A453710C9413}" type="parTrans" cxnId="{4AD0949F-6253-48F8-9E77-9138F7422200}">
      <dgm:prSet/>
      <dgm:spPr/>
      <dgm:t>
        <a:bodyPr/>
        <a:lstStyle/>
        <a:p>
          <a:endParaRPr lang="en-US"/>
        </a:p>
      </dgm:t>
    </dgm:pt>
    <dgm:pt modelId="{6C543932-617F-4885-B136-760ACFE5EE81}" type="sibTrans" cxnId="{4AD0949F-6253-48F8-9E77-9138F7422200}">
      <dgm:prSet/>
      <dgm:spPr/>
      <dgm:t>
        <a:bodyPr/>
        <a:lstStyle/>
        <a:p>
          <a:endParaRPr lang="en-US"/>
        </a:p>
      </dgm:t>
    </dgm:pt>
    <dgm:pt modelId="{9C373091-7192-4A2E-84CD-C1399BBE9A9D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Facility </a:t>
          </a:r>
        </a:p>
      </dgm:t>
    </dgm:pt>
    <dgm:pt modelId="{8A068ADA-4A63-4FC2-9920-31BAB1DA0B60}" type="parTrans" cxnId="{5634A6EE-4377-463D-AECA-D54F57FDA043}">
      <dgm:prSet/>
      <dgm:spPr/>
      <dgm:t>
        <a:bodyPr/>
        <a:lstStyle/>
        <a:p>
          <a:endParaRPr lang="en-US"/>
        </a:p>
      </dgm:t>
    </dgm:pt>
    <dgm:pt modelId="{63B639BC-C5D0-4102-AB04-D3FC9E6C343A}" type="sibTrans" cxnId="{5634A6EE-4377-463D-AECA-D54F57FDA043}">
      <dgm:prSet/>
      <dgm:spPr/>
      <dgm:t>
        <a:bodyPr/>
        <a:lstStyle/>
        <a:p>
          <a:endParaRPr lang="en-US"/>
        </a:p>
      </dgm:t>
    </dgm:pt>
    <dgm:pt modelId="{AA405E20-92EB-4A26-9DD2-EF3A5D7D3712}">
      <dgm:prSet/>
      <dgm:spPr>
        <a:noFill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Christopher Frey, Sr. Project Manager, GZA</a:t>
          </a:r>
        </a:p>
      </dgm:t>
    </dgm:pt>
    <dgm:pt modelId="{8B715324-5BA6-4520-BFD1-84813F80EFFD}" type="parTrans" cxnId="{48B2721E-E2CD-46D2-B788-4ED7F2F7B8E1}">
      <dgm:prSet/>
      <dgm:spPr/>
      <dgm:t>
        <a:bodyPr/>
        <a:lstStyle/>
        <a:p>
          <a:endParaRPr lang="en-US"/>
        </a:p>
      </dgm:t>
    </dgm:pt>
    <dgm:pt modelId="{B91295AD-33EB-4B67-A321-B5C49834D306}" type="sibTrans" cxnId="{48B2721E-E2CD-46D2-B788-4ED7F2F7B8E1}">
      <dgm:prSet/>
      <dgm:spPr/>
      <dgm:t>
        <a:bodyPr/>
        <a:lstStyle/>
        <a:p>
          <a:endParaRPr lang="en-US"/>
        </a:p>
      </dgm:t>
    </dgm:pt>
    <dgm:pt modelId="{D91DA408-220C-469B-902D-AC7E0BD81360}">
      <dgm:prSet/>
      <dgm:spPr>
        <a:noFill/>
      </dgm:spPr>
      <dgm:t>
        <a:bodyPr/>
        <a:lstStyle/>
        <a:p>
          <a:pPr rtl="0"/>
          <a:r>
            <a:rPr lang="en-US" b="0" dirty="0"/>
            <a:t>Diane Duva, Director, Planning, ERSPD, MMCA, CT DEEP</a:t>
          </a:r>
        </a:p>
      </dgm:t>
    </dgm:pt>
    <dgm:pt modelId="{EAB01056-CC46-448B-80F1-B5A92DA5940E}" type="parTrans" cxnId="{B0579A2B-AF8E-4640-BF35-D9E1836E4B29}">
      <dgm:prSet/>
      <dgm:spPr/>
      <dgm:t>
        <a:bodyPr/>
        <a:lstStyle/>
        <a:p>
          <a:endParaRPr lang="en-US"/>
        </a:p>
      </dgm:t>
    </dgm:pt>
    <dgm:pt modelId="{470B2C59-4F19-4694-9422-554164B4B0EA}" type="sibTrans" cxnId="{B0579A2B-AF8E-4640-BF35-D9E1836E4B29}">
      <dgm:prSet/>
      <dgm:spPr/>
      <dgm:t>
        <a:bodyPr/>
        <a:lstStyle/>
        <a:p>
          <a:endParaRPr lang="en-US"/>
        </a:p>
      </dgm:t>
    </dgm:pt>
    <dgm:pt modelId="{A559CBDB-8B5E-4F4B-A09F-9263AFF3E4B0}">
      <dgm:prSet/>
      <dgm:spPr>
        <a:noFill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Pat Hayden, Sr. V-P, </a:t>
          </a:r>
          <a:r>
            <a:rPr lang="en-US" dirty="0" err="1">
              <a:solidFill>
                <a:schemeClr val="tx1"/>
              </a:solidFill>
            </a:rPr>
            <a:t>UniMetal</a:t>
          </a:r>
          <a:r>
            <a:rPr lang="en-US" dirty="0">
              <a:solidFill>
                <a:schemeClr val="tx1"/>
              </a:solidFill>
            </a:rPr>
            <a:t> </a:t>
          </a:r>
        </a:p>
      </dgm:t>
    </dgm:pt>
    <dgm:pt modelId="{F6313656-80A3-4A54-BAB8-304FE8F4D6F9}" type="parTrans" cxnId="{71E7C3DC-AE42-4237-9B81-D7B4F7ECDAE4}">
      <dgm:prSet/>
      <dgm:spPr/>
      <dgm:t>
        <a:bodyPr/>
        <a:lstStyle/>
        <a:p>
          <a:endParaRPr lang="en-US"/>
        </a:p>
      </dgm:t>
    </dgm:pt>
    <dgm:pt modelId="{ED6C2B0B-9952-47B0-8F31-DE75DC22404A}" type="sibTrans" cxnId="{71E7C3DC-AE42-4237-9B81-D7B4F7ECDAE4}">
      <dgm:prSet/>
      <dgm:spPr/>
      <dgm:t>
        <a:bodyPr/>
        <a:lstStyle/>
        <a:p>
          <a:endParaRPr lang="en-US"/>
        </a:p>
      </dgm:t>
    </dgm:pt>
    <dgm:pt modelId="{7E104E02-4A43-4D22-BA79-F4D3864F85D6}" type="pres">
      <dgm:prSet presAssocID="{6BE38397-D4D1-4495-829A-43F54D1C9569}" presName="linear" presStyleCnt="0">
        <dgm:presLayoutVars>
          <dgm:dir/>
          <dgm:animLvl val="lvl"/>
          <dgm:resizeHandles val="exact"/>
        </dgm:presLayoutVars>
      </dgm:prSet>
      <dgm:spPr/>
    </dgm:pt>
    <dgm:pt modelId="{8BB36D80-7E83-4F69-A42B-02B7F8FC82A9}" type="pres">
      <dgm:prSet presAssocID="{048F00E0-C1EC-4044-B862-529195D09CF5}" presName="parentLin" presStyleCnt="0"/>
      <dgm:spPr/>
    </dgm:pt>
    <dgm:pt modelId="{3445E32E-F1B4-4664-85E0-194D21BED38E}" type="pres">
      <dgm:prSet presAssocID="{048F00E0-C1EC-4044-B862-529195D09CF5}" presName="parentLeftMargin" presStyleLbl="node1" presStyleIdx="0" presStyleCnt="2"/>
      <dgm:spPr/>
    </dgm:pt>
    <dgm:pt modelId="{B0BA98A8-0006-4F01-9EB4-F5648967D886}" type="pres">
      <dgm:prSet presAssocID="{048F00E0-C1EC-4044-B862-529195D09CF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07F00C-C2C2-4FC8-A2B9-4A0C7BEF2F41}" type="pres">
      <dgm:prSet presAssocID="{048F00E0-C1EC-4044-B862-529195D09CF5}" presName="negativeSpace" presStyleCnt="0"/>
      <dgm:spPr/>
    </dgm:pt>
    <dgm:pt modelId="{AE506C20-684C-4E31-990E-53B250424B0F}" type="pres">
      <dgm:prSet presAssocID="{048F00E0-C1EC-4044-B862-529195D09CF5}" presName="childText" presStyleLbl="conFgAcc1" presStyleIdx="0" presStyleCnt="2">
        <dgm:presLayoutVars>
          <dgm:bulletEnabled val="1"/>
        </dgm:presLayoutVars>
      </dgm:prSet>
      <dgm:spPr/>
    </dgm:pt>
    <dgm:pt modelId="{01370A53-0847-49DA-9AEC-94A6D61733E0}" type="pres">
      <dgm:prSet presAssocID="{E70F0726-FE6B-476B-AEC5-4D569FB509AD}" presName="spaceBetweenRectangles" presStyleCnt="0"/>
      <dgm:spPr/>
    </dgm:pt>
    <dgm:pt modelId="{5B7F02EB-7FEE-4132-9685-B84DE24F07B6}" type="pres">
      <dgm:prSet presAssocID="{9C373091-7192-4A2E-84CD-C1399BBE9A9D}" presName="parentLin" presStyleCnt="0"/>
      <dgm:spPr/>
    </dgm:pt>
    <dgm:pt modelId="{107BEA6C-D67C-4ED3-BAD2-1355D9C77439}" type="pres">
      <dgm:prSet presAssocID="{9C373091-7192-4A2E-84CD-C1399BBE9A9D}" presName="parentLeftMargin" presStyleLbl="node1" presStyleIdx="0" presStyleCnt="2"/>
      <dgm:spPr/>
    </dgm:pt>
    <dgm:pt modelId="{5F4CA5AA-E6DA-46A1-9FC3-71FAC170AAF7}" type="pres">
      <dgm:prSet presAssocID="{9C373091-7192-4A2E-84CD-C1399BBE9A9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DA87703-A6C6-4D44-8977-E57AB3C87113}" type="pres">
      <dgm:prSet presAssocID="{9C373091-7192-4A2E-84CD-C1399BBE9A9D}" presName="negativeSpace" presStyleCnt="0"/>
      <dgm:spPr/>
    </dgm:pt>
    <dgm:pt modelId="{CC65A28D-C6C6-4003-936A-0CD36E60DDA9}" type="pres">
      <dgm:prSet presAssocID="{9C373091-7192-4A2E-84CD-C1399BBE9A9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846BC01-D7CF-4348-AA38-094D18FF941D}" type="presOf" srcId="{6BE38397-D4D1-4495-829A-43F54D1C9569}" destId="{7E104E02-4A43-4D22-BA79-F4D3864F85D6}" srcOrd="0" destOrd="0" presId="urn:microsoft.com/office/officeart/2005/8/layout/list1"/>
    <dgm:cxn modelId="{48B2721E-E2CD-46D2-B788-4ED7F2F7B8E1}" srcId="{9C373091-7192-4A2E-84CD-C1399BBE9A9D}" destId="{AA405E20-92EB-4A26-9DD2-EF3A5D7D3712}" srcOrd="0" destOrd="0" parTransId="{8B715324-5BA6-4520-BFD1-84813F80EFFD}" sibTransId="{B91295AD-33EB-4B67-A321-B5C49834D306}"/>
    <dgm:cxn modelId="{B0579A2B-AF8E-4640-BF35-D9E1836E4B29}" srcId="{048F00E0-C1EC-4044-B862-529195D09CF5}" destId="{D91DA408-220C-469B-902D-AC7E0BD81360}" srcOrd="1" destOrd="0" parTransId="{EAB01056-CC46-448B-80F1-B5A92DA5940E}" sibTransId="{470B2C59-4F19-4694-9422-554164B4B0EA}"/>
    <dgm:cxn modelId="{3599A668-B494-4377-B73B-32391A82F925}" type="presOf" srcId="{A559CBDB-8B5E-4F4B-A09F-9263AFF3E4B0}" destId="{CC65A28D-C6C6-4003-936A-0CD36E60DDA9}" srcOrd="0" destOrd="1" presId="urn:microsoft.com/office/officeart/2005/8/layout/list1"/>
    <dgm:cxn modelId="{B1897D6E-6A21-499F-8772-5A8D00D2F113}" type="presOf" srcId="{269E035F-4EA0-46D3-B211-B12D072A5406}" destId="{AE506C20-684C-4E31-990E-53B250424B0F}" srcOrd="0" destOrd="0" presId="urn:microsoft.com/office/officeart/2005/8/layout/list1"/>
    <dgm:cxn modelId="{FEDCC66E-0C6D-45B6-8523-499A46B936A7}" type="presOf" srcId="{048F00E0-C1EC-4044-B862-529195D09CF5}" destId="{B0BA98A8-0006-4F01-9EB4-F5648967D886}" srcOrd="1" destOrd="0" presId="urn:microsoft.com/office/officeart/2005/8/layout/list1"/>
    <dgm:cxn modelId="{79622078-C40B-4BC9-A352-32BF36EA0A08}" srcId="{6BE38397-D4D1-4495-829A-43F54D1C9569}" destId="{048F00E0-C1EC-4044-B862-529195D09CF5}" srcOrd="0" destOrd="0" parTransId="{E26AD0DB-064D-4111-9F64-80EAE14A3EAC}" sibTransId="{E70F0726-FE6B-476B-AEC5-4D569FB509AD}"/>
    <dgm:cxn modelId="{0E4CB488-007E-4935-8A91-E0EE664E5F88}" type="presOf" srcId="{048F00E0-C1EC-4044-B862-529195D09CF5}" destId="{3445E32E-F1B4-4664-85E0-194D21BED38E}" srcOrd="0" destOrd="0" presId="urn:microsoft.com/office/officeart/2005/8/layout/list1"/>
    <dgm:cxn modelId="{F3F4778B-8FFA-4F2B-B5A1-11A808B6745E}" type="presOf" srcId="{9C373091-7192-4A2E-84CD-C1399BBE9A9D}" destId="{107BEA6C-D67C-4ED3-BAD2-1355D9C77439}" srcOrd="0" destOrd="0" presId="urn:microsoft.com/office/officeart/2005/8/layout/list1"/>
    <dgm:cxn modelId="{4AD0949F-6253-48F8-9E77-9138F7422200}" srcId="{048F00E0-C1EC-4044-B862-529195D09CF5}" destId="{269E035F-4EA0-46D3-B211-B12D072A5406}" srcOrd="0" destOrd="0" parTransId="{432C4253-A245-486A-B05B-A453710C9413}" sibTransId="{6C543932-617F-4885-B136-760ACFE5EE81}"/>
    <dgm:cxn modelId="{AE3FB0A4-D203-435A-B579-F63D8194F13A}" type="presOf" srcId="{AA405E20-92EB-4A26-9DD2-EF3A5D7D3712}" destId="{CC65A28D-C6C6-4003-936A-0CD36E60DDA9}" srcOrd="0" destOrd="0" presId="urn:microsoft.com/office/officeart/2005/8/layout/list1"/>
    <dgm:cxn modelId="{A4A5DDAB-BF03-4D5B-A340-EBDB21CF40AE}" type="presOf" srcId="{D91DA408-220C-469B-902D-AC7E0BD81360}" destId="{AE506C20-684C-4E31-990E-53B250424B0F}" srcOrd="0" destOrd="1" presId="urn:microsoft.com/office/officeart/2005/8/layout/list1"/>
    <dgm:cxn modelId="{54CEA3C1-DC4B-4150-B6B7-9FF02F2A58E2}" type="presOf" srcId="{9C373091-7192-4A2E-84CD-C1399BBE9A9D}" destId="{5F4CA5AA-E6DA-46A1-9FC3-71FAC170AAF7}" srcOrd="1" destOrd="0" presId="urn:microsoft.com/office/officeart/2005/8/layout/list1"/>
    <dgm:cxn modelId="{71E7C3DC-AE42-4237-9B81-D7B4F7ECDAE4}" srcId="{9C373091-7192-4A2E-84CD-C1399BBE9A9D}" destId="{A559CBDB-8B5E-4F4B-A09F-9263AFF3E4B0}" srcOrd="1" destOrd="0" parTransId="{F6313656-80A3-4A54-BAB8-304FE8F4D6F9}" sibTransId="{ED6C2B0B-9952-47B0-8F31-DE75DC22404A}"/>
    <dgm:cxn modelId="{5634A6EE-4377-463D-AECA-D54F57FDA043}" srcId="{6BE38397-D4D1-4495-829A-43F54D1C9569}" destId="{9C373091-7192-4A2E-84CD-C1399BBE9A9D}" srcOrd="1" destOrd="0" parTransId="{8A068ADA-4A63-4FC2-9920-31BAB1DA0B60}" sibTransId="{63B639BC-C5D0-4102-AB04-D3FC9E6C343A}"/>
    <dgm:cxn modelId="{8D4933BC-55A6-4E49-8A75-26138EBCD7E8}" type="presParOf" srcId="{7E104E02-4A43-4D22-BA79-F4D3864F85D6}" destId="{8BB36D80-7E83-4F69-A42B-02B7F8FC82A9}" srcOrd="0" destOrd="0" presId="urn:microsoft.com/office/officeart/2005/8/layout/list1"/>
    <dgm:cxn modelId="{BCB688AF-3D75-4B34-98C0-A77CED25579A}" type="presParOf" srcId="{8BB36D80-7E83-4F69-A42B-02B7F8FC82A9}" destId="{3445E32E-F1B4-4664-85E0-194D21BED38E}" srcOrd="0" destOrd="0" presId="urn:microsoft.com/office/officeart/2005/8/layout/list1"/>
    <dgm:cxn modelId="{5796F623-8AE6-4889-A946-96148954E0D8}" type="presParOf" srcId="{8BB36D80-7E83-4F69-A42B-02B7F8FC82A9}" destId="{B0BA98A8-0006-4F01-9EB4-F5648967D886}" srcOrd="1" destOrd="0" presId="urn:microsoft.com/office/officeart/2005/8/layout/list1"/>
    <dgm:cxn modelId="{5BBA7691-2038-4A03-A0AC-B5687BDA65B0}" type="presParOf" srcId="{7E104E02-4A43-4D22-BA79-F4D3864F85D6}" destId="{AA07F00C-C2C2-4FC8-A2B9-4A0C7BEF2F41}" srcOrd="1" destOrd="0" presId="urn:microsoft.com/office/officeart/2005/8/layout/list1"/>
    <dgm:cxn modelId="{DB29D596-6FE6-47D8-87E1-9D6A400C4312}" type="presParOf" srcId="{7E104E02-4A43-4D22-BA79-F4D3864F85D6}" destId="{AE506C20-684C-4E31-990E-53B250424B0F}" srcOrd="2" destOrd="0" presId="urn:microsoft.com/office/officeart/2005/8/layout/list1"/>
    <dgm:cxn modelId="{C6E5B1CB-1DBF-4356-828F-FAAD3F11FA9D}" type="presParOf" srcId="{7E104E02-4A43-4D22-BA79-F4D3864F85D6}" destId="{01370A53-0847-49DA-9AEC-94A6D61733E0}" srcOrd="3" destOrd="0" presId="urn:microsoft.com/office/officeart/2005/8/layout/list1"/>
    <dgm:cxn modelId="{2FAD1B87-43D6-4AC4-9EF5-4C8D6902E70C}" type="presParOf" srcId="{7E104E02-4A43-4D22-BA79-F4D3864F85D6}" destId="{5B7F02EB-7FEE-4132-9685-B84DE24F07B6}" srcOrd="4" destOrd="0" presId="urn:microsoft.com/office/officeart/2005/8/layout/list1"/>
    <dgm:cxn modelId="{4659CD7C-2A59-4103-BC2A-1564463AC628}" type="presParOf" srcId="{5B7F02EB-7FEE-4132-9685-B84DE24F07B6}" destId="{107BEA6C-D67C-4ED3-BAD2-1355D9C77439}" srcOrd="0" destOrd="0" presId="urn:microsoft.com/office/officeart/2005/8/layout/list1"/>
    <dgm:cxn modelId="{D758CE4A-2553-47CD-BB2D-A53377977E44}" type="presParOf" srcId="{5B7F02EB-7FEE-4132-9685-B84DE24F07B6}" destId="{5F4CA5AA-E6DA-46A1-9FC3-71FAC170AAF7}" srcOrd="1" destOrd="0" presId="urn:microsoft.com/office/officeart/2005/8/layout/list1"/>
    <dgm:cxn modelId="{40D82E9D-9061-42B8-89FE-4593EB516FF6}" type="presParOf" srcId="{7E104E02-4A43-4D22-BA79-F4D3864F85D6}" destId="{6DA87703-A6C6-4D44-8977-E57AB3C87113}" srcOrd="5" destOrd="0" presId="urn:microsoft.com/office/officeart/2005/8/layout/list1"/>
    <dgm:cxn modelId="{BEE30DB6-AD49-499C-ADD8-B23932101D87}" type="presParOf" srcId="{7E104E02-4A43-4D22-BA79-F4D3864F85D6}" destId="{CC65A28D-C6C6-4003-936A-0CD36E60DDA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1DA2B-E29E-43DF-B555-36B1EB83A0E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F829E399-1FCF-429D-98B9-48092C03695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Environmental STEWARDSHIP</a:t>
          </a:r>
        </a:p>
      </dgm:t>
    </dgm:pt>
    <dgm:pt modelId="{5F9AD112-1262-48F8-9013-57FEA3EF81DA}" type="parTrans" cxnId="{DA8B3494-5BC5-4AB3-8D26-BCCCBE02569E}">
      <dgm:prSet/>
      <dgm:spPr/>
      <dgm:t>
        <a:bodyPr/>
        <a:lstStyle/>
        <a:p>
          <a:endParaRPr lang="en-US"/>
        </a:p>
      </dgm:t>
    </dgm:pt>
    <dgm:pt modelId="{BCCA161A-2100-4368-ABD2-19F9893ABFAE}" type="sibTrans" cxnId="{DA8B3494-5BC5-4AB3-8D26-BCCCBE02569E}">
      <dgm:prSet/>
      <dgm:spPr/>
      <dgm:t>
        <a:bodyPr/>
        <a:lstStyle/>
        <a:p>
          <a:endParaRPr lang="en-US"/>
        </a:p>
      </dgm:t>
    </dgm:pt>
    <dgm:pt modelId="{E7078B4C-EDF5-4E45-89EE-9181AA4DBB74}">
      <dgm:prSet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Community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40E003D-97E5-4D1C-97B8-AFCD1077DC39}" type="parTrans" cxnId="{CBE8468E-3E8A-4E45-B0B7-CAFDDF4A207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21F1814-4D1C-4F30-83CD-A5E2E1823D01}" type="sibTrans" cxnId="{CBE8468E-3E8A-4E45-B0B7-CAFDDF4A2073}">
      <dgm:prSet/>
      <dgm:spPr/>
      <dgm:t>
        <a:bodyPr/>
        <a:lstStyle/>
        <a:p>
          <a:endParaRPr lang="en-US"/>
        </a:p>
      </dgm:t>
    </dgm:pt>
    <dgm:pt modelId="{96DB75DD-4E7D-4AF6-AFFF-F63CC2474052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Institutional Controls</a:t>
          </a:r>
        </a:p>
      </dgm:t>
    </dgm:pt>
    <dgm:pt modelId="{565FD6BA-C5FF-4203-A6B5-CC88E26F22E7}" type="parTrans" cxnId="{F8BBCD98-B22B-428F-83EA-763BCD60325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8A8062F-8266-4EFC-ADDF-EF0532F8A865}" type="sibTrans" cxnId="{F8BBCD98-B22B-428F-83EA-763BCD603257}">
      <dgm:prSet/>
      <dgm:spPr/>
      <dgm:t>
        <a:bodyPr/>
        <a:lstStyle/>
        <a:p>
          <a:endParaRPr lang="en-US"/>
        </a:p>
      </dgm:t>
    </dgm:pt>
    <dgm:pt modelId="{F9ABB44D-FFA8-4D4F-A129-6993D4D9A889}">
      <dgm:prSet custT="1"/>
      <dgm:spPr>
        <a:solidFill>
          <a:schemeClr val="accent6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Financial Assurance</a:t>
          </a:r>
        </a:p>
      </dgm:t>
    </dgm:pt>
    <dgm:pt modelId="{A530384E-DE2A-4ADE-BCBC-11236375246C}" type="parTrans" cxnId="{4332E6FF-7F14-44C9-B5C5-37050B0B118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EB5E769-B402-46C9-9BC7-53885EC1AE03}" type="sibTrans" cxnId="{4332E6FF-7F14-44C9-B5C5-37050B0B1182}">
      <dgm:prSet/>
      <dgm:spPr/>
      <dgm:t>
        <a:bodyPr/>
        <a:lstStyle/>
        <a:p>
          <a:endParaRPr lang="en-US"/>
        </a:p>
      </dgm:t>
    </dgm:pt>
    <dgm:pt modelId="{BF815BC9-F45B-4EC5-B562-3A50E5DBAE95}">
      <dgm:prSet custT="1"/>
      <dgm:spPr>
        <a:solidFill>
          <a:schemeClr val="accent5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Engineering Controls</a:t>
          </a:r>
        </a:p>
      </dgm:t>
    </dgm:pt>
    <dgm:pt modelId="{35AA9E86-7E63-4B83-A9EE-832B81D8D10B}" type="parTrans" cxnId="{35BD9B08-7162-49D6-BD32-532F37D8D75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DBEFD3-F4BE-4C6D-AFE8-69078C7DD77E}" type="sibTrans" cxnId="{35BD9B08-7162-49D6-BD32-532F37D8D753}">
      <dgm:prSet/>
      <dgm:spPr/>
      <dgm:t>
        <a:bodyPr/>
        <a:lstStyle/>
        <a:p>
          <a:endParaRPr lang="en-US"/>
        </a:p>
      </dgm:t>
    </dgm:pt>
    <dgm:pt modelId="{9D64CA28-1AC7-4459-A7F1-94D53026248A}" type="pres">
      <dgm:prSet presAssocID="{3D81DA2B-E29E-43DF-B555-36B1EB83A0E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E7DCD4-39AE-4B3B-AC22-DB997E8D32FE}" type="pres">
      <dgm:prSet presAssocID="{F829E399-1FCF-429D-98B9-48092C036955}" presName="centerShape" presStyleLbl="node0" presStyleIdx="0" presStyleCnt="1" custScaleX="171941" custScaleY="138452" custLinFactNeighborX="466" custLinFactNeighborY="-324"/>
      <dgm:spPr/>
    </dgm:pt>
    <dgm:pt modelId="{01291596-5611-4967-9C1C-0979E1695BC5}" type="pres">
      <dgm:prSet presAssocID="{840E003D-97E5-4D1C-97B8-AFCD1077DC39}" presName="Name9" presStyleLbl="parChTrans1D2" presStyleIdx="0" presStyleCnt="4"/>
      <dgm:spPr/>
    </dgm:pt>
    <dgm:pt modelId="{677D3C93-0EA5-4429-A5BE-6FDA54F620E0}" type="pres">
      <dgm:prSet presAssocID="{840E003D-97E5-4D1C-97B8-AFCD1077DC39}" presName="connTx" presStyleLbl="parChTrans1D2" presStyleIdx="0" presStyleCnt="4"/>
      <dgm:spPr/>
    </dgm:pt>
    <dgm:pt modelId="{AFC9F03D-773C-4763-A880-F0F5C3267AD6}" type="pres">
      <dgm:prSet presAssocID="{E7078B4C-EDF5-4E45-89EE-9181AA4DBB74}" presName="node" presStyleLbl="node1" presStyleIdx="0" presStyleCnt="4" custScaleX="158466">
        <dgm:presLayoutVars>
          <dgm:bulletEnabled val="1"/>
        </dgm:presLayoutVars>
      </dgm:prSet>
      <dgm:spPr/>
    </dgm:pt>
    <dgm:pt modelId="{1DBF05B3-77F8-42F6-8A10-EE4D992AA69C}" type="pres">
      <dgm:prSet presAssocID="{565FD6BA-C5FF-4203-A6B5-CC88E26F22E7}" presName="Name9" presStyleLbl="parChTrans1D2" presStyleIdx="1" presStyleCnt="4"/>
      <dgm:spPr/>
    </dgm:pt>
    <dgm:pt modelId="{D0497767-0B78-4874-89B2-80B3480F6F37}" type="pres">
      <dgm:prSet presAssocID="{565FD6BA-C5FF-4203-A6B5-CC88E26F22E7}" presName="connTx" presStyleLbl="parChTrans1D2" presStyleIdx="1" presStyleCnt="4"/>
      <dgm:spPr/>
    </dgm:pt>
    <dgm:pt modelId="{28DF67AB-6316-48EF-87D2-D1541C3F0544}" type="pres">
      <dgm:prSet presAssocID="{96DB75DD-4E7D-4AF6-AFFF-F63CC2474052}" presName="node" presStyleLbl="node1" presStyleIdx="1" presStyleCnt="4" custScaleX="150931" custScaleY="104109" custRadScaleRad="136554" custRadScaleInc="1889">
        <dgm:presLayoutVars>
          <dgm:bulletEnabled val="1"/>
        </dgm:presLayoutVars>
      </dgm:prSet>
      <dgm:spPr/>
    </dgm:pt>
    <dgm:pt modelId="{5C8DFD5B-7589-4F2F-B530-21B2024264F8}" type="pres">
      <dgm:prSet presAssocID="{A530384E-DE2A-4ADE-BCBC-11236375246C}" presName="Name9" presStyleLbl="parChTrans1D2" presStyleIdx="2" presStyleCnt="4"/>
      <dgm:spPr/>
    </dgm:pt>
    <dgm:pt modelId="{32F4D442-0D13-4530-B876-06536B974479}" type="pres">
      <dgm:prSet presAssocID="{A530384E-DE2A-4ADE-BCBC-11236375246C}" presName="connTx" presStyleLbl="parChTrans1D2" presStyleIdx="2" presStyleCnt="4"/>
      <dgm:spPr/>
    </dgm:pt>
    <dgm:pt modelId="{944B93E4-11A7-46B1-B632-EAE41F6C5CE4}" type="pres">
      <dgm:prSet presAssocID="{F9ABB44D-FFA8-4D4F-A129-6993D4D9A889}" presName="node" presStyleLbl="node1" presStyleIdx="2" presStyleCnt="4" custScaleX="152480" custScaleY="100777">
        <dgm:presLayoutVars>
          <dgm:bulletEnabled val="1"/>
        </dgm:presLayoutVars>
      </dgm:prSet>
      <dgm:spPr/>
    </dgm:pt>
    <dgm:pt modelId="{EEE19896-7E77-4D5F-A1F1-79FB8DA88789}" type="pres">
      <dgm:prSet presAssocID="{35AA9E86-7E63-4B83-A9EE-832B81D8D10B}" presName="Name9" presStyleLbl="parChTrans1D2" presStyleIdx="3" presStyleCnt="4"/>
      <dgm:spPr/>
    </dgm:pt>
    <dgm:pt modelId="{9F50CE25-5579-4184-83C7-0A27137889B3}" type="pres">
      <dgm:prSet presAssocID="{35AA9E86-7E63-4B83-A9EE-832B81D8D10B}" presName="connTx" presStyleLbl="parChTrans1D2" presStyleIdx="3" presStyleCnt="4"/>
      <dgm:spPr/>
    </dgm:pt>
    <dgm:pt modelId="{1D0874E1-3571-4FDC-9964-43CC09DE1F37}" type="pres">
      <dgm:prSet presAssocID="{BF815BC9-F45B-4EC5-B562-3A50E5DBAE95}" presName="node" presStyleLbl="node1" presStyleIdx="3" presStyleCnt="4" custScaleX="149977" custRadScaleRad="131820" custRadScaleInc="501">
        <dgm:presLayoutVars>
          <dgm:bulletEnabled val="1"/>
        </dgm:presLayoutVars>
      </dgm:prSet>
      <dgm:spPr/>
    </dgm:pt>
  </dgm:ptLst>
  <dgm:cxnLst>
    <dgm:cxn modelId="{35BD9B08-7162-49D6-BD32-532F37D8D753}" srcId="{F829E399-1FCF-429D-98B9-48092C036955}" destId="{BF815BC9-F45B-4EC5-B562-3A50E5DBAE95}" srcOrd="3" destOrd="0" parTransId="{35AA9E86-7E63-4B83-A9EE-832B81D8D10B}" sibTransId="{5FDBEFD3-F4BE-4C6D-AFE8-69078C7DD77E}"/>
    <dgm:cxn modelId="{4C83E72C-CA52-4B47-97E4-9647D4C7830F}" type="presOf" srcId="{565FD6BA-C5FF-4203-A6B5-CC88E26F22E7}" destId="{1DBF05B3-77F8-42F6-8A10-EE4D992AA69C}" srcOrd="0" destOrd="0" presId="urn:microsoft.com/office/officeart/2005/8/layout/radial1"/>
    <dgm:cxn modelId="{A90CA260-8E11-4219-9D65-D468B0AC4575}" type="presOf" srcId="{BF815BC9-F45B-4EC5-B562-3A50E5DBAE95}" destId="{1D0874E1-3571-4FDC-9964-43CC09DE1F37}" srcOrd="0" destOrd="0" presId="urn:microsoft.com/office/officeart/2005/8/layout/radial1"/>
    <dgm:cxn modelId="{3668EC42-F3D7-4697-8D71-4B8390ED8498}" type="presOf" srcId="{840E003D-97E5-4D1C-97B8-AFCD1077DC39}" destId="{01291596-5611-4967-9C1C-0979E1695BC5}" srcOrd="0" destOrd="0" presId="urn:microsoft.com/office/officeart/2005/8/layout/radial1"/>
    <dgm:cxn modelId="{EC587B6B-AE47-4F1A-80B3-11C3CC63FEF5}" type="presOf" srcId="{35AA9E86-7E63-4B83-A9EE-832B81D8D10B}" destId="{9F50CE25-5579-4184-83C7-0A27137889B3}" srcOrd="1" destOrd="0" presId="urn:microsoft.com/office/officeart/2005/8/layout/radial1"/>
    <dgm:cxn modelId="{08DA1351-B25F-4F79-9A38-1459D83B6D98}" type="presOf" srcId="{840E003D-97E5-4D1C-97B8-AFCD1077DC39}" destId="{677D3C93-0EA5-4429-A5BE-6FDA54F620E0}" srcOrd="1" destOrd="0" presId="urn:microsoft.com/office/officeart/2005/8/layout/radial1"/>
    <dgm:cxn modelId="{81D34056-8A20-4BE3-867D-03282EDB0991}" type="presOf" srcId="{A530384E-DE2A-4ADE-BCBC-11236375246C}" destId="{32F4D442-0D13-4530-B876-06536B974479}" srcOrd="1" destOrd="0" presId="urn:microsoft.com/office/officeart/2005/8/layout/radial1"/>
    <dgm:cxn modelId="{999E167A-230F-4A64-88A6-64BEAFCB34BF}" type="presOf" srcId="{96DB75DD-4E7D-4AF6-AFFF-F63CC2474052}" destId="{28DF67AB-6316-48EF-87D2-D1541C3F0544}" srcOrd="0" destOrd="0" presId="urn:microsoft.com/office/officeart/2005/8/layout/radial1"/>
    <dgm:cxn modelId="{2139BA7D-859E-4519-9994-9825433F69A3}" type="presOf" srcId="{E7078B4C-EDF5-4E45-89EE-9181AA4DBB74}" destId="{AFC9F03D-773C-4763-A880-F0F5C3267AD6}" srcOrd="0" destOrd="0" presId="urn:microsoft.com/office/officeart/2005/8/layout/radial1"/>
    <dgm:cxn modelId="{CBE8468E-3E8A-4E45-B0B7-CAFDDF4A2073}" srcId="{F829E399-1FCF-429D-98B9-48092C036955}" destId="{E7078B4C-EDF5-4E45-89EE-9181AA4DBB74}" srcOrd="0" destOrd="0" parTransId="{840E003D-97E5-4D1C-97B8-AFCD1077DC39}" sibTransId="{A21F1814-4D1C-4F30-83CD-A5E2E1823D01}"/>
    <dgm:cxn modelId="{DCA1788E-D6F3-49C8-95FA-18EE7ECA1680}" type="presOf" srcId="{F9ABB44D-FFA8-4D4F-A129-6993D4D9A889}" destId="{944B93E4-11A7-46B1-B632-EAE41F6C5CE4}" srcOrd="0" destOrd="0" presId="urn:microsoft.com/office/officeart/2005/8/layout/radial1"/>
    <dgm:cxn modelId="{DA8B3494-5BC5-4AB3-8D26-BCCCBE02569E}" srcId="{3D81DA2B-E29E-43DF-B555-36B1EB83A0EB}" destId="{F829E399-1FCF-429D-98B9-48092C036955}" srcOrd="0" destOrd="0" parTransId="{5F9AD112-1262-48F8-9013-57FEA3EF81DA}" sibTransId="{BCCA161A-2100-4368-ABD2-19F9893ABFAE}"/>
    <dgm:cxn modelId="{57DF4498-7964-489C-B667-DCFA9ACFA1C5}" type="presOf" srcId="{F829E399-1FCF-429D-98B9-48092C036955}" destId="{92E7DCD4-39AE-4B3B-AC22-DB997E8D32FE}" srcOrd="0" destOrd="0" presId="urn:microsoft.com/office/officeart/2005/8/layout/radial1"/>
    <dgm:cxn modelId="{F8BBCD98-B22B-428F-83EA-763BCD603257}" srcId="{F829E399-1FCF-429D-98B9-48092C036955}" destId="{96DB75DD-4E7D-4AF6-AFFF-F63CC2474052}" srcOrd="1" destOrd="0" parTransId="{565FD6BA-C5FF-4203-A6B5-CC88E26F22E7}" sibTransId="{78A8062F-8266-4EFC-ADDF-EF0532F8A865}"/>
    <dgm:cxn modelId="{20CCEBA0-20B1-47E8-8667-5B01C779A293}" type="presOf" srcId="{565FD6BA-C5FF-4203-A6B5-CC88E26F22E7}" destId="{D0497767-0B78-4874-89B2-80B3480F6F37}" srcOrd="1" destOrd="0" presId="urn:microsoft.com/office/officeart/2005/8/layout/radial1"/>
    <dgm:cxn modelId="{441028B8-F193-434E-92B1-5E01C7EFF01D}" type="presOf" srcId="{A530384E-DE2A-4ADE-BCBC-11236375246C}" destId="{5C8DFD5B-7589-4F2F-B530-21B2024264F8}" srcOrd="0" destOrd="0" presId="urn:microsoft.com/office/officeart/2005/8/layout/radial1"/>
    <dgm:cxn modelId="{5C2787E5-BBCD-41A3-A434-17A5723E9679}" type="presOf" srcId="{3D81DA2B-E29E-43DF-B555-36B1EB83A0EB}" destId="{9D64CA28-1AC7-4459-A7F1-94D53026248A}" srcOrd="0" destOrd="0" presId="urn:microsoft.com/office/officeart/2005/8/layout/radial1"/>
    <dgm:cxn modelId="{D53849EF-9100-4564-AE42-66FC9A5725F5}" type="presOf" srcId="{35AA9E86-7E63-4B83-A9EE-832B81D8D10B}" destId="{EEE19896-7E77-4D5F-A1F1-79FB8DA88789}" srcOrd="0" destOrd="0" presId="urn:microsoft.com/office/officeart/2005/8/layout/radial1"/>
    <dgm:cxn modelId="{4332E6FF-7F14-44C9-B5C5-37050B0B1182}" srcId="{F829E399-1FCF-429D-98B9-48092C036955}" destId="{F9ABB44D-FFA8-4D4F-A129-6993D4D9A889}" srcOrd="2" destOrd="0" parTransId="{A530384E-DE2A-4ADE-BCBC-11236375246C}" sibTransId="{BEB5E769-B402-46C9-9BC7-53885EC1AE03}"/>
    <dgm:cxn modelId="{DEC1EB6B-76BA-4705-B441-F28FB63474B8}" type="presParOf" srcId="{9D64CA28-1AC7-4459-A7F1-94D53026248A}" destId="{92E7DCD4-39AE-4B3B-AC22-DB997E8D32FE}" srcOrd="0" destOrd="0" presId="urn:microsoft.com/office/officeart/2005/8/layout/radial1"/>
    <dgm:cxn modelId="{9A142974-5E5D-4180-8FBA-A621D1FBE577}" type="presParOf" srcId="{9D64CA28-1AC7-4459-A7F1-94D53026248A}" destId="{01291596-5611-4967-9C1C-0979E1695BC5}" srcOrd="1" destOrd="0" presId="urn:microsoft.com/office/officeart/2005/8/layout/radial1"/>
    <dgm:cxn modelId="{C5D07D00-C9AE-4ADE-9C49-DC5CB5B14053}" type="presParOf" srcId="{01291596-5611-4967-9C1C-0979E1695BC5}" destId="{677D3C93-0EA5-4429-A5BE-6FDA54F620E0}" srcOrd="0" destOrd="0" presId="urn:microsoft.com/office/officeart/2005/8/layout/radial1"/>
    <dgm:cxn modelId="{8E5FD41E-8A25-4E31-979E-B771EF673C12}" type="presParOf" srcId="{9D64CA28-1AC7-4459-A7F1-94D53026248A}" destId="{AFC9F03D-773C-4763-A880-F0F5C3267AD6}" srcOrd="2" destOrd="0" presId="urn:microsoft.com/office/officeart/2005/8/layout/radial1"/>
    <dgm:cxn modelId="{0C9173B4-12CC-4BAD-9689-55DCF1023697}" type="presParOf" srcId="{9D64CA28-1AC7-4459-A7F1-94D53026248A}" destId="{1DBF05B3-77F8-42F6-8A10-EE4D992AA69C}" srcOrd="3" destOrd="0" presId="urn:microsoft.com/office/officeart/2005/8/layout/radial1"/>
    <dgm:cxn modelId="{9B40B920-186C-435C-8E20-779B91C3FA51}" type="presParOf" srcId="{1DBF05B3-77F8-42F6-8A10-EE4D992AA69C}" destId="{D0497767-0B78-4874-89B2-80B3480F6F37}" srcOrd="0" destOrd="0" presId="urn:microsoft.com/office/officeart/2005/8/layout/radial1"/>
    <dgm:cxn modelId="{0B9F3CB8-C322-4F49-894F-A4F1EDC02F95}" type="presParOf" srcId="{9D64CA28-1AC7-4459-A7F1-94D53026248A}" destId="{28DF67AB-6316-48EF-87D2-D1541C3F0544}" srcOrd="4" destOrd="0" presId="urn:microsoft.com/office/officeart/2005/8/layout/radial1"/>
    <dgm:cxn modelId="{67E826DD-8323-459C-9497-6BA663F7A97D}" type="presParOf" srcId="{9D64CA28-1AC7-4459-A7F1-94D53026248A}" destId="{5C8DFD5B-7589-4F2F-B530-21B2024264F8}" srcOrd="5" destOrd="0" presId="urn:microsoft.com/office/officeart/2005/8/layout/radial1"/>
    <dgm:cxn modelId="{0960A7E1-FE9A-440D-A428-3C8B11241F99}" type="presParOf" srcId="{5C8DFD5B-7589-4F2F-B530-21B2024264F8}" destId="{32F4D442-0D13-4530-B876-06536B974479}" srcOrd="0" destOrd="0" presId="urn:microsoft.com/office/officeart/2005/8/layout/radial1"/>
    <dgm:cxn modelId="{46022EC0-3D57-4BE3-A991-6EEA932B99A4}" type="presParOf" srcId="{9D64CA28-1AC7-4459-A7F1-94D53026248A}" destId="{944B93E4-11A7-46B1-B632-EAE41F6C5CE4}" srcOrd="6" destOrd="0" presId="urn:microsoft.com/office/officeart/2005/8/layout/radial1"/>
    <dgm:cxn modelId="{35B2ADD0-3D92-462D-8283-DC0591C23788}" type="presParOf" srcId="{9D64CA28-1AC7-4459-A7F1-94D53026248A}" destId="{EEE19896-7E77-4D5F-A1F1-79FB8DA88789}" srcOrd="7" destOrd="0" presId="urn:microsoft.com/office/officeart/2005/8/layout/radial1"/>
    <dgm:cxn modelId="{4680E0EB-C1C1-4360-AE63-5D4ED397DAA4}" type="presParOf" srcId="{EEE19896-7E77-4D5F-A1F1-79FB8DA88789}" destId="{9F50CE25-5579-4184-83C7-0A27137889B3}" srcOrd="0" destOrd="0" presId="urn:microsoft.com/office/officeart/2005/8/layout/radial1"/>
    <dgm:cxn modelId="{65FA94B8-92C3-40C2-8056-994472C97A7E}" type="presParOf" srcId="{9D64CA28-1AC7-4459-A7F1-94D53026248A}" destId="{1D0874E1-3571-4FDC-9964-43CC09DE1F37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06C20-684C-4E31-990E-53B250424B0F}">
      <dsp:nvSpPr>
        <dsp:cNvPr id="0" name=""/>
        <dsp:cNvSpPr/>
      </dsp:nvSpPr>
      <dsp:spPr>
        <a:xfrm>
          <a:off x="0" y="461118"/>
          <a:ext cx="7154773" cy="2923200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290" tIns="604012" rIns="555290" bIns="206248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>
              <a:solidFill>
                <a:schemeClr val="tx1"/>
              </a:solidFill>
              <a:latin typeface="Calibri Light" panose="020F0302020204030204"/>
            </a:rPr>
            <a:t>Sarah McQuade, </a:t>
          </a:r>
          <a:r>
            <a:rPr lang="en-US" sz="2900" b="0" kern="1200" dirty="0">
              <a:solidFill>
                <a:schemeClr val="tx1"/>
              </a:solidFill>
            </a:rPr>
            <a:t>Remediation </a:t>
          </a:r>
          <a:r>
            <a:rPr lang="en-US" sz="2900" b="0" kern="1200" dirty="0"/>
            <a:t>Analyst, RCRA Corrective Action Program Coordinator, WPLR, CT DEEP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Diane Duva, Director, Planning, ERSPD, MMCA, CT DEEP</a:t>
          </a:r>
        </a:p>
      </dsp:txBody>
      <dsp:txXfrm>
        <a:off x="0" y="461118"/>
        <a:ext cx="7154773" cy="2923200"/>
      </dsp:txXfrm>
    </dsp:sp>
    <dsp:sp modelId="{B0BA98A8-0006-4F01-9EB4-F5648967D886}">
      <dsp:nvSpPr>
        <dsp:cNvPr id="0" name=""/>
        <dsp:cNvSpPr/>
      </dsp:nvSpPr>
      <dsp:spPr>
        <a:xfrm>
          <a:off x="357738" y="33078"/>
          <a:ext cx="5008341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303" tIns="0" rIns="189303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Connecticut DEEP</a:t>
          </a:r>
        </a:p>
      </dsp:txBody>
      <dsp:txXfrm>
        <a:off x="399528" y="74868"/>
        <a:ext cx="4924761" cy="772500"/>
      </dsp:txXfrm>
    </dsp:sp>
    <dsp:sp modelId="{CC65A28D-C6C6-4003-936A-0CD36E60DDA9}">
      <dsp:nvSpPr>
        <dsp:cNvPr id="0" name=""/>
        <dsp:cNvSpPr/>
      </dsp:nvSpPr>
      <dsp:spPr>
        <a:xfrm>
          <a:off x="0" y="3968958"/>
          <a:ext cx="7154773" cy="2101050"/>
        </a:xfrm>
        <a:prstGeom prst="rect">
          <a:avLst/>
        </a:prstGeom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290" tIns="604012" rIns="555290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solidFill>
                <a:schemeClr val="tx1"/>
              </a:solidFill>
            </a:rPr>
            <a:t>Christopher Frey, Sr. Project Manager, GZA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solidFill>
                <a:schemeClr val="tx1"/>
              </a:solidFill>
            </a:rPr>
            <a:t>Pat Hayden, Sr. V-P, </a:t>
          </a:r>
          <a:r>
            <a:rPr lang="en-US" sz="2900" kern="1200" dirty="0" err="1">
              <a:solidFill>
                <a:schemeClr val="tx1"/>
              </a:solidFill>
            </a:rPr>
            <a:t>UniMetal</a:t>
          </a:r>
          <a:r>
            <a:rPr lang="en-US" sz="2900" kern="1200" dirty="0">
              <a:solidFill>
                <a:schemeClr val="tx1"/>
              </a:solidFill>
            </a:rPr>
            <a:t> </a:t>
          </a:r>
        </a:p>
      </dsp:txBody>
      <dsp:txXfrm>
        <a:off x="0" y="3968958"/>
        <a:ext cx="7154773" cy="2101050"/>
      </dsp:txXfrm>
    </dsp:sp>
    <dsp:sp modelId="{5F4CA5AA-E6DA-46A1-9FC3-71FAC170AAF7}">
      <dsp:nvSpPr>
        <dsp:cNvPr id="0" name=""/>
        <dsp:cNvSpPr/>
      </dsp:nvSpPr>
      <dsp:spPr>
        <a:xfrm>
          <a:off x="357738" y="3540918"/>
          <a:ext cx="5008341" cy="8560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303" tIns="0" rIns="189303" bIns="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alibri Light" panose="020F0302020204030204"/>
            </a:rPr>
            <a:t>Facility </a:t>
          </a:r>
        </a:p>
      </dsp:txBody>
      <dsp:txXfrm>
        <a:off x="399528" y="3582708"/>
        <a:ext cx="4924761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7DCD4-39AE-4B3B-AC22-DB997E8D32FE}">
      <dsp:nvSpPr>
        <dsp:cNvPr id="0" name=""/>
        <dsp:cNvSpPr/>
      </dsp:nvSpPr>
      <dsp:spPr>
        <a:xfrm>
          <a:off x="3326500" y="1475193"/>
          <a:ext cx="2277093" cy="183358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Environmental STEWARDSHIP</a:t>
          </a:r>
        </a:p>
      </dsp:txBody>
      <dsp:txXfrm>
        <a:off x="3659973" y="1743715"/>
        <a:ext cx="1610147" cy="1296538"/>
      </dsp:txXfrm>
    </dsp:sp>
    <dsp:sp modelId="{01291596-5611-4967-9C1C-0979E1695BC5}">
      <dsp:nvSpPr>
        <dsp:cNvPr id="0" name=""/>
        <dsp:cNvSpPr/>
      </dsp:nvSpPr>
      <dsp:spPr>
        <a:xfrm rot="16167752">
          <a:off x="4389142" y="1395156"/>
          <a:ext cx="133359" cy="26771"/>
        </a:xfrm>
        <a:custGeom>
          <a:avLst/>
          <a:gdLst/>
          <a:ahLst/>
          <a:cxnLst/>
          <a:rect l="0" t="0" r="0" b="0"/>
          <a:pathLst>
            <a:path>
              <a:moveTo>
                <a:pt x="0" y="13385"/>
              </a:moveTo>
              <a:lnTo>
                <a:pt x="133359" y="1338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452488" y="1405208"/>
        <a:ext cx="6667" cy="6667"/>
      </dsp:txXfrm>
    </dsp:sp>
    <dsp:sp modelId="{AFC9F03D-773C-4763-A880-F0F5C3267AD6}">
      <dsp:nvSpPr>
        <dsp:cNvPr id="0" name=""/>
        <dsp:cNvSpPr/>
      </dsp:nvSpPr>
      <dsp:spPr>
        <a:xfrm>
          <a:off x="3399666" y="17532"/>
          <a:ext cx="2098637" cy="132434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9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Community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9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707004" y="211478"/>
        <a:ext cx="1483961" cy="936453"/>
      </dsp:txXfrm>
    </dsp:sp>
    <dsp:sp modelId="{1DBF05B3-77F8-42F6-8A10-EE4D992AA69C}">
      <dsp:nvSpPr>
        <dsp:cNvPr id="0" name=""/>
        <dsp:cNvSpPr/>
      </dsp:nvSpPr>
      <dsp:spPr>
        <a:xfrm rot="67776">
          <a:off x="5603233" y="2403012"/>
          <a:ext cx="199932" cy="26771"/>
        </a:xfrm>
        <a:custGeom>
          <a:avLst/>
          <a:gdLst/>
          <a:ahLst/>
          <a:cxnLst/>
          <a:rect l="0" t="0" r="0" b="0"/>
          <a:pathLst>
            <a:path>
              <a:moveTo>
                <a:pt x="0" y="13385"/>
              </a:moveTo>
              <a:lnTo>
                <a:pt x="199932" y="1338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98201" y="2411399"/>
        <a:ext cx="9996" cy="9996"/>
      </dsp:txXfrm>
    </dsp:sp>
    <dsp:sp modelId="{28DF67AB-6316-48EF-87D2-D1541C3F0544}">
      <dsp:nvSpPr>
        <dsp:cNvPr id="0" name=""/>
        <dsp:cNvSpPr/>
      </dsp:nvSpPr>
      <dsp:spPr>
        <a:xfrm>
          <a:off x="5802738" y="1748685"/>
          <a:ext cx="1998848" cy="137876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Institutional Controls</a:t>
          </a:r>
        </a:p>
      </dsp:txBody>
      <dsp:txXfrm>
        <a:off x="6095463" y="1950600"/>
        <a:ext cx="1413398" cy="974932"/>
      </dsp:txXfrm>
    </dsp:sp>
    <dsp:sp modelId="{5C8DFD5B-7589-4F2F-B530-21B2024264F8}">
      <dsp:nvSpPr>
        <dsp:cNvPr id="0" name=""/>
        <dsp:cNvSpPr/>
      </dsp:nvSpPr>
      <dsp:spPr>
        <a:xfrm rot="5431833">
          <a:off x="4380585" y="3370636"/>
          <a:ext cx="150550" cy="26771"/>
        </a:xfrm>
        <a:custGeom>
          <a:avLst/>
          <a:gdLst/>
          <a:ahLst/>
          <a:cxnLst/>
          <a:rect l="0" t="0" r="0" b="0"/>
          <a:pathLst>
            <a:path>
              <a:moveTo>
                <a:pt x="0" y="13385"/>
              </a:moveTo>
              <a:lnTo>
                <a:pt x="150550" y="1338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452097" y="3380258"/>
        <a:ext cx="7527" cy="7527"/>
      </dsp:txXfrm>
    </dsp:sp>
    <dsp:sp modelId="{944B93E4-11A7-46B1-B632-EAE41F6C5CE4}">
      <dsp:nvSpPr>
        <dsp:cNvPr id="0" name=""/>
        <dsp:cNvSpPr/>
      </dsp:nvSpPr>
      <dsp:spPr>
        <a:xfrm>
          <a:off x="3439303" y="3459282"/>
          <a:ext cx="2019362" cy="13346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Financial Assurance</a:t>
          </a:r>
        </a:p>
      </dsp:txBody>
      <dsp:txXfrm>
        <a:off x="3735032" y="3654735"/>
        <a:ext cx="1427904" cy="943729"/>
      </dsp:txXfrm>
    </dsp:sp>
    <dsp:sp modelId="{EEE19896-7E77-4D5F-A1F1-79FB8DA88789}">
      <dsp:nvSpPr>
        <dsp:cNvPr id="0" name=""/>
        <dsp:cNvSpPr/>
      </dsp:nvSpPr>
      <dsp:spPr>
        <a:xfrm rot="10796651">
          <a:off x="3170259" y="2379783"/>
          <a:ext cx="156242" cy="26771"/>
        </a:xfrm>
        <a:custGeom>
          <a:avLst/>
          <a:gdLst/>
          <a:ahLst/>
          <a:cxnLst/>
          <a:rect l="0" t="0" r="0" b="0"/>
          <a:pathLst>
            <a:path>
              <a:moveTo>
                <a:pt x="0" y="13385"/>
              </a:moveTo>
              <a:lnTo>
                <a:pt x="156242" y="1338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44474" y="2389263"/>
        <a:ext cx="7812" cy="7812"/>
      </dsp:txXfrm>
    </dsp:sp>
    <dsp:sp modelId="{1D0874E1-3571-4FDC-9964-43CC09DE1F37}">
      <dsp:nvSpPr>
        <dsp:cNvPr id="0" name=""/>
        <dsp:cNvSpPr/>
      </dsp:nvSpPr>
      <dsp:spPr>
        <a:xfrm>
          <a:off x="1184047" y="1732040"/>
          <a:ext cx="1986213" cy="1324345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Engineering Controls</a:t>
          </a:r>
        </a:p>
      </dsp:txBody>
      <dsp:txXfrm>
        <a:off x="1474921" y="1925986"/>
        <a:ext cx="1404465" cy="936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94128-8E42-4E5B-8BDC-F895F057CEA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FD27F-DB11-4C07-A36B-2F58CE3E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 words require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FD27F-DB11-4C07-A36B-2F58CE3EBD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0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359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760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71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263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111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End: LEP presentation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331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End: LEP presentation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317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ADC5C11-6DEA-4F93-9D13-D53F7644F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D9678973-1C67-4D19-AFED-A419755C1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Start: DEEP presentation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59F9AE3-D705-405A-820E-E33FB61652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CF934-6892-467C-8F11-9C4B55FD16E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ADC5C11-6DEA-4F93-9D13-D53F7644F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D9678973-1C67-4D19-AFED-A419755C1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59F9AE3-D705-405A-820E-E33FB61652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CF934-6892-467C-8F11-9C4B55FD16E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478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04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FD27F-DB11-4C07-A36B-2F58CE3EBD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85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046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19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F91D95A-EDFE-4B06-8A90-7EDEF897E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403A162-0B28-4B1B-8C25-9C5DCE591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51B5F8F-A2C9-44A5-A9A1-7C2D798E36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5AAD-2460-4EBB-9E59-1A649E2705B5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77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5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3DA4D2A-21B9-4156-928F-09FAD2C25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7735023-D98F-4C86-A624-D9BDA48B2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9CF8276-93F0-4996-A000-87584B6C3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2378E-53DF-413C-91FE-F9329312815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72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Start: LEP Presenting</a:t>
            </a:r>
          </a:p>
          <a:p>
            <a:r>
              <a:rPr lang="en-US" altLang="en-US" dirty="0"/>
              <a:t>Replace Photos with aerial shots of your site. Include below the photo where they were pulled from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39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B1FD73A-9E15-4DEE-95A2-B47C69D4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EE8D7B8-F766-45A0-A150-4F67D911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6183344-8A5A-468A-B19D-0D7F43FA9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24C3F-3FD5-4696-AAEE-CB2F8416752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36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3E7-E2A7-4333-879F-F775CDFD3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57613-9745-4BDE-8A68-AB6008535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158D4-4009-4C7A-B5FE-B74F3E2B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7E0C-54B0-415F-AB24-43723570072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550BF-89D0-4FFA-A4CB-778ACA3C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02F4-7A98-4FAC-B569-41F4F088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4E4-3135-4ED7-9343-D07DC233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CADE-554E-419F-9271-E57F33C5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F91AC-A4F6-4812-87DB-E3439E2BA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A3DCF-142C-4935-B6E2-BC5E99C0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7E0C-54B0-415F-AB24-43723570072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7A561-8948-4D6F-A1E8-569AD067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DEBE3-163C-4A42-86E6-5A6AAB4B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4E4-3135-4ED7-9343-D07DC233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0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FC2112-447C-4651-99D7-D7D356B9F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048B9-9329-44A4-B860-5BF9ADE0D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96A14-397B-4649-A722-AED6C78A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7E0C-54B0-415F-AB24-43723570072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821C4-41FC-4795-BAA7-BF635369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6C0AA-E56E-4C34-8179-0E83B7A9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4E4-3135-4ED7-9343-D07DC233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2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40800" y="4800600"/>
            <a:ext cx="32512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1"/>
            <a:ext cx="898313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5600" y="4953000"/>
            <a:ext cx="2616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12192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TextBox 16"/>
          <p:cNvSpPr txBox="1"/>
          <p:nvPr/>
        </p:nvSpPr>
        <p:spPr>
          <a:xfrm>
            <a:off x="19352" y="350520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Connecticut Department of</a:t>
            </a:r>
          </a:p>
          <a:p>
            <a:r>
              <a:rPr lang="en-US" sz="3600">
                <a:latin typeface="+mj-lt"/>
              </a:rPr>
              <a:t>Energy and Environmental Protection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940800" y="4800600"/>
            <a:ext cx="32512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1"/>
            <a:ext cx="898313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5600" y="4953000"/>
            <a:ext cx="2616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12192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1" name="Picture 8" descr="2012 sky.jpg"/>
          <p:cNvPicPr>
            <a:picLocks noChangeAspect="1"/>
          </p:cNvPicPr>
          <p:nvPr userDrawn="1"/>
        </p:nvPicPr>
        <p:blipFill>
          <a:blip r:embed="rId4" cstate="print"/>
          <a:srcRect t="17651" b="31863"/>
          <a:stretch>
            <a:fillRect/>
          </a:stretch>
        </p:blipFill>
        <p:spPr bwMode="auto">
          <a:xfrm>
            <a:off x="13" y="0"/>
            <a:ext cx="12192000" cy="35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6014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0" y="1"/>
            <a:ext cx="12192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06400" y="16002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1225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808029" y="1130300"/>
            <a:ext cx="2575984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6819490" y="2993973"/>
            <a:ext cx="2564524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4259417" y="2994957"/>
            <a:ext cx="2564524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903669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Calibri" pitchFamily="34" charset="0"/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3593374" y="5665956"/>
            <a:ext cx="57532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Calibri" pitchFamily="34" charset="0"/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2477078" y="1092199"/>
            <a:ext cx="15456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2648815" y="2902926"/>
            <a:ext cx="1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2305343" y="4716095"/>
            <a:ext cx="1974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3441529" y="5089699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5951614" y="5136281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8492972" y="5119278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4247956" y="1128713"/>
            <a:ext cx="2575984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5277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53100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1"/>
            <a:ext cx="12192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812800" y="1447800"/>
            <a:ext cx="109728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263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5"/>
            <a:ext cx="12192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12192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1219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12800" y="1447800"/>
            <a:ext cx="109728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987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1"/>
            <a:ext cx="12192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12192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524001" y="6103938"/>
            <a:ext cx="10494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389467" y="5774871"/>
            <a:ext cx="103716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2192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075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5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2D58-4C61-46F4-B9CF-10F9F362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43B31-7077-43C3-8516-AF0C543D5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7DDAE-92E1-4661-AFE3-1FE3F6C8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7E0C-54B0-415F-AB24-43723570072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01A9D-F28B-4DEC-A75A-6538CDE8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81464-2E58-42E5-A8C3-A976E2E1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4E4-3135-4ED7-9343-D07DC233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9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919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522413"/>
            <a:ext cx="508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522413"/>
            <a:ext cx="508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326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835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082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077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448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943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79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25401"/>
            <a:ext cx="3048000" cy="6450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5401"/>
            <a:ext cx="8940800" cy="6450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781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5400"/>
            <a:ext cx="12192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0" y="1522413"/>
            <a:ext cx="10363200" cy="4953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748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3E95-CDD0-4D0D-B53C-4C1BDEEB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49567-66F7-40EF-9B4B-5004AD118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9410B-CE1B-486E-9853-D41C085A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7E0C-54B0-415F-AB24-43723570072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4A7C2-B69F-4447-A4C1-0738859A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B1889-3E58-4961-9527-76F58E00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4E4-3135-4ED7-9343-D07DC233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90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0A5F-6292-4D89-9E3A-FDD33D6B9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A8DB3-D2C6-4664-8265-30BAC1AA4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55270-6141-4FF9-BE56-8EDE12F7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32792D-CD6B-477A-919E-68708C4CC77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58277-BA02-4661-A3E5-0D89787C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ABCED-AAEE-4CCA-8714-2ED3156E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BC5FCBF-AD8D-4A4E-A92E-683A48DC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9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00A5-E6A5-4269-B2AF-DDDE15E6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6843-4757-4986-BCE1-674190217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32F8A-7A71-42FB-B919-950800E2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32792D-CD6B-477A-919E-68708C4CC77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BF72-C7E0-435F-91B4-B5128FD8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20AF1-2C94-418F-BDBD-BC6B99E7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BC5FCBF-AD8D-4A4E-A92E-683A48DC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05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263D-A45F-40BF-B509-46312B42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6278D-E64B-4FAB-B32D-A63218C31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F4EEB-DE0F-48D2-AB96-A5146ECB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32792D-CD6B-477A-919E-68708C4CC77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18A-4CF7-49EB-A8F6-DC364627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16814-AE38-48CE-ACA3-09C0DFAB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BC5FCBF-AD8D-4A4E-A92E-683A48DC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3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6F86-7ACC-4DC1-846A-A0BB257A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13C29-0565-48E0-9FF5-35C5685A1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488CA-10D7-4A37-9B41-23D368806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DB195-790D-4C4F-BC84-59273E57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32792D-CD6B-477A-919E-68708C4CC77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7E2D0-AFA2-4AE8-9FF1-6D447E22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92933-F197-4401-9021-AA3DFD0E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BC5FCBF-AD8D-4A4E-A92E-683A48DC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12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0664-D97A-48CE-B02A-243B7D94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5C6DB-F9C1-4BC2-B4AC-EAB3BF9A6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B7B15-768F-4F64-8466-18EC760C2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8D520-824E-41F1-BCBE-9E6AF6BB2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0DE8F-1650-4EAF-A910-47F1506AC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090DBE-9641-46F3-993B-5741BBEC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32792D-CD6B-477A-919E-68708C4CC77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E7565-8DD8-46C6-A0A1-6F8EA209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5D40E-B100-4C8C-996F-95E7B370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BC5FCBF-AD8D-4A4E-A92E-683A48DC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4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2937F-1E1A-4D5D-822F-906A3BFB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D6201-8457-4B68-B020-DB37B37D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32792D-CD6B-477A-919E-68708C4CC77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6A8F3-73BA-4A1A-A055-2E1B7286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EADC8-F0CD-43B2-8E3E-54AEA073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BC5FCBF-AD8D-4A4E-A92E-683A48DC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10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14B31-B492-40D8-84B4-D252CF3F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32792D-CD6B-477A-919E-68708C4CC77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3F30A-FA22-4F57-91EB-1943DAEC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3B5F2-1FB0-4342-BFCD-E80C5DFB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BC5FCBF-AD8D-4A4E-A92E-683A48DC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3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12E9-D5F0-40D4-9450-7DA88ED2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54ECD-C9EC-4F98-814C-843DEDBD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30598-A527-42A4-ABB3-799C3691A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9CCCB-A3E1-44DE-B2E8-E48221DF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32792D-CD6B-477A-919E-68708C4CC77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E3264-D08F-47D2-9DFD-32676E4E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F719A-FDF8-4BBF-AE4D-F26B892B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BC5FCBF-AD8D-4A4E-A92E-683A48DC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37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DAAF2-C983-4549-A344-4CA3678B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AEBA1-F9DE-4957-86A8-32BBF7502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F0DC0-2572-4D50-AA19-AE0BBE17F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E2E88-1001-49FE-86B1-B2406142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32792D-CD6B-477A-919E-68708C4CC77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7B8F9-760D-4772-99F6-199C7FE9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678E8-69E8-4E9E-BF28-7F277B5E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BC5FCBF-AD8D-4A4E-A92E-683A48DC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67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6A96-F7C0-4C5D-BA73-AE16BA1B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714E2-E71D-4F31-87B7-F745F2F09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94C87-910D-476F-842D-16447FD5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32792D-CD6B-477A-919E-68708C4CC77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7EF50-9818-480B-B413-DAE28D48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D9D82-03E7-4651-A8BB-641E8EE8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BC5FCBF-AD8D-4A4E-A92E-683A48DC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0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3F41-9F50-41A4-BF5E-11F8FF4B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F3541-6130-442D-A2C1-50C4520A2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4C694-51BA-49ED-9216-060109D8F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17560-45D2-4CFB-916B-76BE7E4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7E0C-54B0-415F-AB24-43723570072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C4711-0CDB-44B4-86ED-9EE5F383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BC2F4-68EB-4778-A374-7A3D342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4E4-3135-4ED7-9343-D07DC233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7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822C6-BE03-4D65-A493-06EDC34B9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50600-4A02-41B2-A4D1-9679D5813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55783-A6FF-42E1-A1E2-19A43D13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32792D-CD6B-477A-919E-68708C4CC77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53A5D-EB9C-44FC-BEB3-B4E06C96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6D252-A3B0-4B76-972F-F4339AEA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BC5FCBF-AD8D-4A4E-A92E-683A48DC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3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F6EE-A7E9-440C-B287-F5089A3A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4B512-DDAC-4D09-BD25-F4B64B732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B7074-0385-4D89-920C-D265F928D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6EA04-7526-4AEF-A310-DA487B4AA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C3EDD-EEAA-45DC-ABB1-D51F6F1DA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2ED96-EDEF-4E12-A574-E345E7CB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7E0C-54B0-415F-AB24-43723570072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245AC-D5C8-4D30-BCE4-2D602044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7897B7-EF8E-420B-9FE6-67C69BF6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4E4-3135-4ED7-9343-D07DC233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6983-1A98-4CE6-89B2-44B2A8E0B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4A395-5377-4074-B282-01825FBA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7E0C-54B0-415F-AB24-43723570072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92E68-EB5A-447E-A687-4605DD46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89BAB-3CAD-42B3-84EF-222E35DB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4E4-3135-4ED7-9343-D07DC233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4BE30-7A95-44CA-96E2-6F30C9BD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7E0C-54B0-415F-AB24-43723570072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D0A05-359C-474D-8F68-E46D14F6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2388E-A355-4332-9FB9-7A5EE66D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4E4-3135-4ED7-9343-D07DC233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4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6AC6-8E04-4DA7-8F8B-2680E5C0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E19A2-F39B-4331-AF9E-9C3D490A5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115D5-7F86-4ED5-BC78-9B36DC94A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07EC4-53CF-4F7F-88AC-0064176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7E0C-54B0-415F-AB24-43723570072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16D86-CFAE-447A-AC15-2981882F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48062-75E0-4D52-9B4C-4D09FC4A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4E4-3135-4ED7-9343-D07DC233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C0A58-AC62-4916-B234-3E225EBC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63630-D8BD-4EC8-900C-96E0B2BC1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1A66F-96ED-4581-88DD-D648855EE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AA81E-658F-4B92-ABE3-1AD76060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7E0C-54B0-415F-AB24-43723570072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FED26-37B3-4A55-9B7F-FFB10BAE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C7782-AAE6-42FF-9064-047460A7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4E4-3135-4ED7-9343-D07DC233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0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AE523-2812-4A77-AF26-3BCAF961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E4CE6-BC52-490A-AA55-51E5EBFDE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EE2BD-1390-45E8-BB90-4A3212F20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B7E0C-54B0-415F-AB24-43723570072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8061E-9B6D-4904-A20E-457488FAA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F39C-35EE-4617-AE5E-5E428FA15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B4E4-3135-4ED7-9343-D07DC233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1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2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3D91CE28-BC61-4734-BAC9-B754E9991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5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6" rIns="91414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94295182-556B-434A-9B1F-3D6F65E18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522413"/>
            <a:ext cx="10363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F02BF24D-EDC9-42F9-9ED5-D0F6BCB36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9184" y="6642100"/>
            <a:ext cx="394638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100">
                <a:solidFill>
                  <a:schemeClr val="tx1"/>
                </a:solidFill>
              </a:rPr>
              <a:t> </a:t>
            </a:r>
            <a:fld id="{3748D2CF-FC2B-41A7-8AB8-CA2C01E4D0E5}" type="slidenum">
              <a:rPr lang="en-US" altLang="en-US" sz="1100">
                <a:solidFill>
                  <a:schemeClr val="tx1"/>
                </a:solidFill>
              </a:rPr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t>‹#›</a:t>
            </a:fld>
            <a:endParaRPr lang="en-US" altLang="en-US" sz="1100">
              <a:solidFill>
                <a:schemeClr val="tx1"/>
              </a:solidFill>
            </a:endParaRPr>
          </a:p>
        </p:txBody>
      </p:sp>
      <p:grpSp>
        <p:nvGrpSpPr>
          <p:cNvPr id="1029" name="Group 15">
            <a:extLst>
              <a:ext uri="{FF2B5EF4-FFF2-40B4-BE49-F238E27FC236}">
                <a16:creationId xmlns:a16="http://schemas.microsoft.com/office/drawing/2014/main" id="{86CA39E0-1EB3-415D-9D0F-583C96C83E4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62618" y="893764"/>
            <a:ext cx="9899649" cy="109537"/>
            <a:chOff x="1278" y="192"/>
            <a:chExt cx="3570" cy="96"/>
          </a:xfrm>
        </p:grpSpPr>
        <p:sp>
          <p:nvSpPr>
            <p:cNvPr id="20496" name="Rectangle 16">
              <a:extLst>
                <a:ext uri="{FF2B5EF4-FFF2-40B4-BE49-F238E27FC236}">
                  <a16:creationId xmlns:a16="http://schemas.microsoft.com/office/drawing/2014/main" id="{8063B557-E393-4EEF-86C1-171ABA296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" y="192"/>
              <a:ext cx="3570" cy="4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497" name="Rectangle 17">
              <a:extLst>
                <a:ext uri="{FF2B5EF4-FFF2-40B4-BE49-F238E27FC236}">
                  <a16:creationId xmlns:a16="http://schemas.microsoft.com/office/drawing/2014/main" id="{3855843E-DCA6-4B8F-BD65-43A4BD0D8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" y="246"/>
              <a:ext cx="3570" cy="4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</p:grpSp>
      <p:sp>
        <p:nvSpPr>
          <p:cNvPr id="20498" name="Text Box 18">
            <a:extLst>
              <a:ext uri="{FF2B5EF4-FFF2-40B4-BE49-F238E27FC236}">
                <a16:creationId xmlns:a16="http://schemas.microsoft.com/office/drawing/2014/main" id="{41F0EC6C-AF72-48D4-B6C4-C1C3816559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15251" y="6704014"/>
            <a:ext cx="1866900" cy="1384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US" sz="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07" name="Text Box 27">
            <a:extLst>
              <a:ext uri="{FF2B5EF4-FFF2-40B4-BE49-F238E27FC236}">
                <a16:creationId xmlns:a16="http://schemas.microsoft.com/office/drawing/2014/main" id="{FE2893CD-1E73-4D57-9651-263C041161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629401"/>
            <a:ext cx="5080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defRPr/>
            </a:pP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32" name="Picture 29">
            <a:extLst>
              <a:ext uri="{FF2B5EF4-FFF2-40B4-BE49-F238E27FC236}">
                <a16:creationId xmlns:a16="http://schemas.microsoft.com/office/drawing/2014/main" id="{C75BC80C-EA72-4E44-9C71-43AD910005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" y="52389"/>
            <a:ext cx="1333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13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urier New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urier New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urier New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urier New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69DEE5-4BF4-43E5-8C6C-CF4DCF7BB161}"/>
              </a:ext>
            </a:extLst>
          </p:cNvPr>
          <p:cNvSpPr txBox="1"/>
          <p:nvPr userDrawn="1"/>
        </p:nvSpPr>
        <p:spPr>
          <a:xfrm rot="19880610">
            <a:off x="543099" y="2924433"/>
            <a:ext cx="10728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aseline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9599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DEEP/Public-Notices/Public-Notices-Proposed-Actions---Opportunity-for-Comment/Proposed-Individual-Permit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mcquade@ct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4" Type="http://schemas.openxmlformats.org/officeDocument/2006/relationships/hyperlink" Target="mailto:DEEP.REMStewardship@ct.go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Facility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42AF-C6CB-44AD-B22C-AA2655C3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906" y="1891971"/>
            <a:ext cx="9079345" cy="4351338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FF0000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cs typeface="Calibri"/>
              </a:rPr>
              <a:t>UniMetal</a:t>
            </a:r>
            <a:r>
              <a:rPr lang="en-US" sz="2400" dirty="0">
                <a:cs typeface="Calibri"/>
              </a:rPr>
              <a:t> performs a wide variety of  precious metal and commercial finishing processes for parts used in a wide variety of applications, including: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cs typeface="Calibri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cs typeface="Calibri"/>
              </a:rPr>
              <a:t>Automotive	Medical	Telecommunications	Aerospace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cs typeface="Calibri"/>
              </a:rPr>
              <a:t>Marine	Defense	Electronics			Cosmetics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cs typeface="Calibri"/>
              </a:rPr>
              <a:t>Military	Battery	Hardware/Fastener		Furniture 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07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Facility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42AF-C6CB-44AD-B22C-AA2655C3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656" y="1877110"/>
            <a:ext cx="10190260" cy="4571815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FF0000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cs typeface="Calibri"/>
              </a:rPr>
              <a:t>Processes used include: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cs typeface="Calibri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cs typeface="Calibri"/>
              </a:rPr>
              <a:t>Bright Dipping	Cleaning	Copper Plating	Deburring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cs typeface="Calibri"/>
              </a:rPr>
              <a:t>Nickel Plating	Oxides 	Passivation	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cs typeface="Calibri"/>
              </a:rPr>
              <a:t>Precious Metals 	Tin Plating	Tri-Plating	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cs typeface="Calibri"/>
              </a:rPr>
              <a:t>Zinc Alloy Plating 	Testing 	Other Services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cs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atin typeface="Calibri" panose="020F0502020204030204"/>
                <a:cs typeface="Calibri"/>
              </a:rPr>
              <a:t>Chemicals used in these processes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include: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cs typeface="Calibri"/>
              </a:rPr>
              <a:t>Alkaline cleaning solutions		Pickling acids (nitric, hydrochloric, sulfuric)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cs typeface="Calibri"/>
              </a:rPr>
              <a:t>Cyanide stripping solutions	</a:t>
            </a:r>
            <a:r>
              <a:rPr lang="en-US" sz="2000" dirty="0" err="1">
                <a:cs typeface="Calibri"/>
              </a:rPr>
              <a:t>Chomating</a:t>
            </a:r>
            <a:r>
              <a:rPr lang="en-US" sz="2000" dirty="0">
                <a:cs typeface="Calibri"/>
              </a:rPr>
              <a:t> (aluminum, zinc)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cs typeface="Calibri"/>
              </a:rPr>
              <a:t>Passivation (Nitric acid)		Lacquer	Waxes		Dry Film Lubricants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cs typeface="Calibri"/>
              </a:rPr>
              <a:t>Electroplating metal solutions (zinc, copper nickel, tin, lead, silver, gold) </a:t>
            </a:r>
          </a:p>
        </p:txBody>
      </p:sp>
    </p:spTree>
    <p:extLst>
      <p:ext uri="{BB962C8B-B14F-4D97-AF65-F5344CB8AC3E}">
        <p14:creationId xmlns:p14="http://schemas.microsoft.com/office/powerpoint/2010/main" val="48472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Environmental Concerns 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42AF-C6CB-44AD-B22C-AA2655C3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656" y="1877111"/>
            <a:ext cx="9079345" cy="4351338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400" u="sng" dirty="0">
                <a:ea typeface="+mn-lt"/>
                <a:cs typeface="+mn-lt"/>
              </a:rPr>
              <a:t>Two Closed/Capped Metal Hydroxide Wastewater Impoundments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100" dirty="0">
                <a:ea typeface="+mn-lt"/>
                <a:cs typeface="+mn-lt"/>
              </a:rPr>
              <a:t>Located within a fenced enclosure east of the main facility building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100" dirty="0">
                <a:ea typeface="+mn-lt"/>
                <a:cs typeface="+mn-lt"/>
              </a:rPr>
              <a:t>Closed under an impermeable cap  - December 1989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100" dirty="0">
                <a:ea typeface="+mn-lt"/>
                <a:cs typeface="+mn-lt"/>
              </a:rPr>
              <a:t>Impacted soils were removed to the bedrock  surface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100" dirty="0">
                <a:ea typeface="+mn-lt"/>
                <a:cs typeface="+mn-lt"/>
              </a:rPr>
              <a:t>Some residual deposits containing nickel left in cracks in the bedrock surface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100" dirty="0">
                <a:ea typeface="+mn-lt"/>
                <a:cs typeface="+mn-lt"/>
              </a:rPr>
              <a:t>Confirmation samples at the perimeter indicated compliance with closure criteria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100" dirty="0">
                <a:ea typeface="+mn-lt"/>
                <a:cs typeface="+mn-lt"/>
              </a:rPr>
              <a:t>Now exists as a grass-covered landform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100" dirty="0">
                <a:ea typeface="+mn-lt"/>
                <a:cs typeface="+mn-lt"/>
              </a:rPr>
              <a:t>Monitored and maintained under a post-closure care monitoring program</a:t>
            </a:r>
          </a:p>
          <a:p>
            <a:pPr marL="342900" lvl="1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2100" dirty="0">
              <a:solidFill>
                <a:srgbClr val="FF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612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Environmental Concerns 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42AF-C6CB-44AD-B22C-AA2655C3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657" y="1877111"/>
            <a:ext cx="9079342" cy="4686350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400" u="sng" dirty="0">
                <a:ea typeface="+mn-lt"/>
                <a:cs typeface="+mn-lt"/>
              </a:rPr>
              <a:t>Soil Investigations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ea typeface="+mn-lt"/>
                <a:cs typeface="+mn-lt"/>
              </a:rPr>
              <a:t>Investigations of exterior soils were completed in 1992 under a RCRA Facility Assessment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ea typeface="+mn-lt"/>
                <a:cs typeface="+mn-lt"/>
              </a:rPr>
              <a:t>Results indicated that soil conditions met cleanup criteria for industrial/commercial areas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ea typeface="+mn-lt"/>
                <a:cs typeface="+mn-lt"/>
              </a:rPr>
              <a:t>A CA-725 Human Exposures Controlled designation was awarded to the facility in 1999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ea typeface="+mn-lt"/>
                <a:cs typeface="+mn-lt"/>
              </a:rPr>
              <a:t>Soils below process areas within the building will require investigation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ea typeface="+mn-lt"/>
                <a:cs typeface="+mn-lt"/>
              </a:rPr>
              <a:t>Investigations are deferred until facility operations are cease process areas are no longer in use </a:t>
            </a:r>
          </a:p>
          <a:p>
            <a:pPr marL="342900" lvl="1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2400" dirty="0">
              <a:solidFill>
                <a:srgbClr val="FF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00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Timeline of Investigations and Remediation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42AF-C6CB-44AD-B22C-AA2655C3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099" y="1877111"/>
            <a:ext cx="9727044" cy="4351338"/>
          </a:xfrm>
          <a:noFill/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u="sng" dirty="0">
                <a:cs typeface="Calibri"/>
              </a:rPr>
              <a:t>Groundwater Investigations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100" dirty="0">
                <a:cs typeface="Calibri"/>
              </a:rPr>
              <a:t>Groundwater investigations completed in 1992 during RCRA Facility Assessment 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100" dirty="0">
                <a:cs typeface="Calibri"/>
              </a:rPr>
              <a:t>Groundwater also monitored downgradient of the RCRA landform for 30+ years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100" dirty="0">
                <a:cs typeface="Calibri"/>
              </a:rPr>
              <a:t>No release detected. 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100" dirty="0">
                <a:cs typeface="Calibri"/>
              </a:rPr>
              <a:t>A CA-750 Migration of Contaminated Groundwater Under Control designation was awarded to the facility in 2003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100" dirty="0">
                <a:cs typeface="Calibri"/>
              </a:rPr>
              <a:t>Groundwater monitoring results under the Post-Closure Care program indicate groundwater meets drinking water standards, with the exception of sodium in well in the southeast of the Site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100" dirty="0">
                <a:cs typeface="Calibri"/>
              </a:rPr>
              <a:t>Suspected to be from road salt applications on East Waterbury Road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en-US" sz="2100" dirty="0">
              <a:cs typeface="Calibri"/>
            </a:endParaRP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en-US"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95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Actions Required in Permit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42AF-C6CB-44AD-B22C-AA2655C3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731" y="1891971"/>
            <a:ext cx="9079345" cy="4351338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cs typeface="Calibri"/>
              </a:rPr>
              <a:t>Establishment of an EUR Prohibiting: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dirty="0">
                <a:cs typeface="Calibri"/>
              </a:rPr>
              <a:t>Residential  Activities – Entire Property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dirty="0">
                <a:cs typeface="Calibri"/>
              </a:rPr>
              <a:t>Demolition of Site building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dirty="0">
                <a:cs typeface="Calibri"/>
              </a:rPr>
              <a:t>Disturbance of concrete floors and underlying soils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en-US" sz="2400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cs typeface="Calibri"/>
              </a:rPr>
              <a:t>Continue Post-Closure Care and Monitoring Program – Closed Surface Impoundment Area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dirty="0">
                <a:cs typeface="Calibri"/>
              </a:rPr>
              <a:t>Triennial  Groundwater Monitoring (Once every 3 years)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dirty="0">
                <a:cs typeface="Calibri"/>
              </a:rPr>
              <a:t>Monitoring and Inspection of Landform cover and fencing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dirty="0">
                <a:cs typeface="Calibri"/>
              </a:rPr>
              <a:t>Maintain and complete repairs as needed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32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Actions Required in Permit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42AF-C6CB-44AD-B22C-AA2655C3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656" y="1877111"/>
            <a:ext cx="9079345" cy="4351338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cs typeface="Calibri"/>
              </a:rPr>
              <a:t>Implement Annual Detection Groundwater Monitoring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cs typeface="Calibri"/>
              </a:rPr>
              <a:t>Downgradient of Manufacturing Building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cs typeface="Calibri"/>
              </a:rPr>
              <a:t>Annual Groundwater Monitoring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cs typeface="Calibri"/>
              </a:rPr>
              <a:t>Confirm building is acting as impermeable cap over underlying soils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cs typeface="Calibri"/>
              </a:rPr>
              <a:t>Establishment of a Financial Assurance Fund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cs typeface="Calibri"/>
              </a:rPr>
              <a:t>Completion of Annual Progress Reports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cs typeface="Calibri"/>
              </a:rPr>
              <a:t>Summary of Actions Completed in the Year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cs typeface="Calibri"/>
              </a:rPr>
              <a:t>Report of Groundwater Monitoring Results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cs typeface="Calibri"/>
              </a:rPr>
              <a:t>Results of Inspections and monitoring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cs typeface="Calibri"/>
              </a:rPr>
              <a:t>Due March 1st Each Calendar Year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42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91C9B69F-93D4-40AB-A09D-E3F1E594E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Summary: Stewardship Permit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AC98FE9-0894-48E5-B70D-87F6BD7C1A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22747"/>
            <a:ext cx="9143998" cy="4940714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altLang="en-US" sz="2600" dirty="0"/>
              <a:t>Ensures public participation in proposed cleanup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600" dirty="0"/>
          </a:p>
          <a:p>
            <a:r>
              <a:rPr lang="en-US" altLang="en-US" sz="2600" dirty="0"/>
              <a:t>Documents the completion of cleanup</a:t>
            </a:r>
            <a:endParaRPr lang="en-US" altLang="en-US" sz="2600" dirty="0">
              <a:cs typeface="Calibri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2600" dirty="0"/>
          </a:p>
          <a:p>
            <a:r>
              <a:rPr lang="en-US" altLang="en-US" sz="2600" dirty="0"/>
              <a:t>Memorializes phases of completed remediation </a:t>
            </a:r>
            <a:endParaRPr lang="en-US" altLang="en-US" sz="2600" dirty="0">
              <a:cs typeface="Calibri"/>
            </a:endParaRPr>
          </a:p>
          <a:p>
            <a:pPr>
              <a:buNone/>
            </a:pPr>
            <a:endParaRPr lang="en-US" altLang="en-US" sz="2600" dirty="0"/>
          </a:p>
          <a:p>
            <a:r>
              <a:rPr lang="en-US" altLang="en-US" sz="2600" dirty="0"/>
              <a:t>Addresses financial assurance obligations</a:t>
            </a:r>
          </a:p>
          <a:p>
            <a:pPr>
              <a:buNone/>
            </a:pPr>
            <a:endParaRPr lang="en-US" altLang="en-US" sz="2600" dirty="0"/>
          </a:p>
          <a:p>
            <a:r>
              <a:rPr lang="en-US" altLang="en-US" sz="2600" dirty="0"/>
              <a:t>Spells out long-term obligations of permit holder to simplify transfer of property</a:t>
            </a:r>
            <a:endParaRPr lang="en-US" altLang="en-US" sz="2600" dirty="0"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91C9B69F-93D4-40AB-A09D-E3F1E594E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>
            <a:no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CT DEEP Stewardship Permit </a:t>
            </a:r>
            <a:br>
              <a:rPr lang="en-US" altLang="en-US" sz="4000" dirty="0">
                <a:solidFill>
                  <a:srgbClr val="FFFFFF"/>
                </a:solidFill>
              </a:rPr>
            </a:br>
            <a:r>
              <a:rPr lang="en-US" altLang="en-US" sz="4000" dirty="0">
                <a:solidFill>
                  <a:srgbClr val="FFFFFF"/>
                </a:solidFill>
              </a:rPr>
              <a:t>Public Comment Period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AC98FE9-0894-48E5-B70D-87F6BD7C1A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22747"/>
            <a:ext cx="9143998" cy="5235253"/>
          </a:xfrm>
        </p:spPr>
        <p:txBody>
          <a:bodyPr lIns="91440" tIns="45720" rIns="91440" bIns="45720" anchor="ctr">
            <a:noAutofit/>
          </a:bodyPr>
          <a:lstStyle/>
          <a:p>
            <a:pPr marL="0" indent="0">
              <a:buNone/>
              <a:defRPr/>
            </a:pPr>
            <a:r>
              <a:rPr lang="en-US" altLang="en-US" sz="2400" dirty="0"/>
              <a:t>Opportunity to Comment on Draft Permit </a:t>
            </a:r>
            <a:endParaRPr lang="en-US" altLang="en-US" sz="2400" dirty="0">
              <a:cs typeface="Calibri"/>
            </a:endParaRPr>
          </a:p>
          <a:p>
            <a:pPr marL="0" indent="0">
              <a:buNone/>
              <a:defRPr/>
            </a:pPr>
            <a:endParaRPr lang="en-US" altLang="en-US" sz="2400" dirty="0"/>
          </a:p>
          <a:p>
            <a:pPr>
              <a:spcBef>
                <a:spcPts val="0"/>
              </a:spcBef>
              <a:defRPr/>
            </a:pPr>
            <a:r>
              <a:rPr lang="en-US" altLang="en-US" sz="2400" dirty="0"/>
              <a:t>July 7, 2022-Draft permit available for public review</a:t>
            </a:r>
            <a:endParaRPr lang="en-US" altLang="en-US" sz="2400" dirty="0">
              <a:cs typeface="Calibri"/>
            </a:endParaRPr>
          </a:p>
          <a:p>
            <a:pPr>
              <a:spcBef>
                <a:spcPts val="0"/>
              </a:spcBef>
              <a:defRPr/>
            </a:pPr>
            <a:endParaRPr lang="en-US" altLang="en-US" sz="2400" dirty="0">
              <a:cs typeface="Calibri"/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en-US" sz="2400" dirty="0"/>
              <a:t>Notice of tentative determination to issue a permit renewal was published, beginning the Public Comment period</a:t>
            </a:r>
            <a:endParaRPr lang="en-US" altLang="en-US" sz="2400" dirty="0">
              <a:cs typeface="Calibri"/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en-US" sz="2400" dirty="0"/>
              <a:t>Information published in Waterbury Republican-American</a:t>
            </a:r>
            <a:endParaRPr lang="en-US" altLang="en-US" sz="2400" dirty="0">
              <a:cs typeface="Calibri"/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en-US" sz="2400" dirty="0"/>
              <a:t>Radio announcements on WTIC 1080 am</a:t>
            </a:r>
            <a:endParaRPr lang="en-US" altLang="en-US" sz="2400" dirty="0">
              <a:cs typeface="Calibri"/>
            </a:endParaRPr>
          </a:p>
          <a:p>
            <a:pPr marL="457200" indent="-457200">
              <a:spcBef>
                <a:spcPts val="1200"/>
              </a:spcBef>
              <a:defRPr/>
            </a:pPr>
            <a:r>
              <a:rPr lang="en-US" altLang="en-US" sz="2400" dirty="0"/>
              <a:t>July 20, 2022-Public Informational Meeting</a:t>
            </a:r>
            <a:endParaRPr lang="en-US" altLang="en-US" sz="2400" dirty="0"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/>
              <a:t> September 1, 2022-End of Public Comment period</a:t>
            </a:r>
            <a:endParaRPr lang="en-US" altLang="en-US" sz="2400" b="1" dirty="0">
              <a:cs typeface="Calibri"/>
            </a:endParaRPr>
          </a:p>
          <a:p>
            <a:pPr marL="457200" indent="-457200">
              <a:spcBef>
                <a:spcPts val="1200"/>
              </a:spcBef>
              <a:defRPr/>
            </a:pPr>
            <a:r>
              <a:rPr lang="en-US" altLang="en-US" sz="2400" dirty="0"/>
              <a:t>Next: CT DEEP will review comments, consider if changes needed, then issue final decision</a:t>
            </a:r>
            <a:endParaRPr lang="en-US" alt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493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Public Comment Process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42AF-C6CB-44AD-B22C-AA2655C3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758" y="1712354"/>
            <a:ext cx="7886700" cy="464591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342900" indent="-342900"/>
            <a:r>
              <a:rPr lang="en-US" sz="2600" dirty="0">
                <a:ea typeface="+mn-lt"/>
                <a:cs typeface="+mn-lt"/>
              </a:rPr>
              <a:t>Once all written comments are received, CT DEEP will review the comments received in writing and verbally at this meeting prior to finalizing the decision regarding the permit renewal.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342900" indent="-342900"/>
            <a:r>
              <a:rPr lang="en-US" sz="2600" dirty="0">
                <a:ea typeface="+mn-lt"/>
                <a:cs typeface="+mn-lt"/>
              </a:rPr>
              <a:t>This presentation will be posted: </a:t>
            </a: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  <a:hlinkClick r:id="rId3"/>
              </a:rPr>
              <a:t>https://portal.ct.gov/DEEP/Public-Notices/Public-Notices-Proposed-Actions---Opportunity-for-Comment/Proposed-Individual-Permits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42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5F1D5-DC0E-43A5-BE6D-EAFB8620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r="1551"/>
          <a:stretch/>
        </p:blipFill>
        <p:spPr>
          <a:xfrm>
            <a:off x="-3049" y="0"/>
            <a:ext cx="12191999" cy="6857990"/>
          </a:xfrm>
          <a:prstGeom prst="rect">
            <a:avLst/>
          </a:prstGeom>
          <a:noFill/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5DD30-2560-4A77-9798-E271C2CB6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 err="1">
                <a:solidFill>
                  <a:schemeClr val="bg1"/>
                </a:solidFill>
              </a:rPr>
              <a:t>UniMetal</a:t>
            </a:r>
            <a:r>
              <a:rPr lang="en-US" sz="5200" dirty="0">
                <a:solidFill>
                  <a:schemeClr val="bg1"/>
                </a:solidFill>
              </a:rPr>
              <a:t> Surface Finishing</a:t>
            </a:r>
            <a:r>
              <a:rPr lang="en-US" sz="5200" dirty="0">
                <a:solidFill>
                  <a:srgbClr val="FFFFFF"/>
                </a:solidFill>
              </a:rPr>
              <a:t>,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Naugatuck, Connecticut</a:t>
            </a:r>
            <a:br>
              <a:rPr lang="en-US" sz="5200" dirty="0"/>
            </a:br>
            <a:r>
              <a:rPr lang="en-US" sz="5200" dirty="0">
                <a:solidFill>
                  <a:srgbClr val="FFFFFF"/>
                </a:solidFill>
              </a:rPr>
              <a:t>Stewardship Permit </a:t>
            </a:r>
            <a:r>
              <a:rPr lang="en-US" sz="5200" dirty="0">
                <a:solidFill>
                  <a:schemeClr val="bg1"/>
                </a:solidFill>
              </a:rPr>
              <a:t>(Renewal)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B08B1-019A-4D96-906B-2B692FF5A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728394"/>
            <a:ext cx="10058400" cy="1804056"/>
          </a:xfrm>
          <a:solidFill>
            <a:schemeClr val="accent1">
              <a:alpha val="4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Public Informational Meeting</a:t>
            </a:r>
          </a:p>
          <a:p>
            <a:r>
              <a:rPr lang="en-US" dirty="0">
                <a:solidFill>
                  <a:schemeClr val="bg1"/>
                </a:solidFill>
              </a:rPr>
              <a:t>July 20, 2022</a:t>
            </a:r>
          </a:p>
          <a:p>
            <a:r>
              <a:rPr lang="en-US" dirty="0">
                <a:solidFill>
                  <a:srgbClr val="FFFFFF"/>
                </a:solidFill>
              </a:rPr>
              <a:t>Online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r>
              <a:rPr lang="en-US" dirty="0">
                <a:solidFill>
                  <a:srgbClr val="FFFFFF"/>
                </a:solidFill>
              </a:rPr>
              <a:t>CT DEEP, </a:t>
            </a:r>
            <a:r>
              <a:rPr lang="en-US" dirty="0" err="1">
                <a:solidFill>
                  <a:schemeClr val="bg1"/>
                </a:solidFill>
              </a:rPr>
              <a:t>UniMetal</a:t>
            </a:r>
            <a:r>
              <a:rPr lang="en-US" dirty="0">
                <a:solidFill>
                  <a:schemeClr val="bg1"/>
                </a:solidFill>
              </a:rPr>
              <a:t> Surface Finishing LLC</a:t>
            </a:r>
          </a:p>
        </p:txBody>
      </p:sp>
    </p:spTree>
    <p:extLst>
      <p:ext uri="{BB962C8B-B14F-4D97-AF65-F5344CB8AC3E}">
        <p14:creationId xmlns:p14="http://schemas.microsoft.com/office/powerpoint/2010/main" val="948944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sz="3500" dirty="0">
                <a:solidFill>
                  <a:srgbClr val="FFFFFF"/>
                </a:solidFill>
              </a:rPr>
              <a:t>Public Comments 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42AF-C6CB-44AD-B22C-AA2655C3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14" y="1648045"/>
            <a:ext cx="4572002" cy="2652551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US" sz="2800" b="1" i="1" dirty="0">
                <a:cs typeface="Calibri"/>
              </a:rPr>
              <a:t>Email:</a:t>
            </a:r>
            <a:endParaRPr lang="en-US" sz="2800" b="1" i="1" dirty="0">
              <a:solidFill>
                <a:srgbClr val="4472C4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2400" b="1" u="sng" dirty="0">
                <a:cs typeface="Calibri"/>
                <a:hlinkClick r:id="rId3"/>
              </a:rPr>
              <a:t>Sarah.mcquade@ct.gov</a:t>
            </a:r>
            <a:r>
              <a:rPr lang="en-US" sz="2400" b="1" dirty="0">
                <a:cs typeface="Calibri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>
                <a:cs typeface="Calibri"/>
              </a:rPr>
              <a:t>with a copy to</a:t>
            </a:r>
            <a:endParaRPr lang="en-US" sz="2400" b="1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DEEP.REMStewardship@ct.gov</a:t>
            </a:r>
            <a:endParaRPr lang="en-US" sz="2400" b="1" dirty="0">
              <a:solidFill>
                <a:schemeClr val="accent1"/>
              </a:solidFill>
              <a:cs typeface="Calibri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3399"/>
              </a:solidFill>
              <a:cs typeface="Calibri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FBC3815-21BE-4B16-9102-B9F7053F7F92}"/>
              </a:ext>
            </a:extLst>
          </p:cNvPr>
          <p:cNvSpPr txBox="1">
            <a:spLocks/>
          </p:cNvSpPr>
          <p:nvPr/>
        </p:nvSpPr>
        <p:spPr>
          <a:xfrm>
            <a:off x="4838701" y="1648045"/>
            <a:ext cx="7353300" cy="30621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dirty="0">
                <a:cs typeface="Calibri"/>
              </a:rPr>
              <a:t>Mail: </a:t>
            </a:r>
            <a:r>
              <a:rPr lang="en-US" sz="2800" b="1" dirty="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Sarah McQuade, Environmental Analyst</a:t>
            </a: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Remediation Division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Calibri"/>
              </a:rPr>
              <a:t>Bureau of Water Protection and Land Reuse, 2nd Floor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Calibri"/>
              </a:rPr>
              <a:t>CT Department of Energy and Environmental Protection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Calibri"/>
              </a:rPr>
              <a:t>79 Elm Street, Hartford CT 06106-5127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8153AA-D4A8-440A-A0EF-766D80982DDA}"/>
              </a:ext>
            </a:extLst>
          </p:cNvPr>
          <p:cNvSpPr/>
          <p:nvPr/>
        </p:nvSpPr>
        <p:spPr>
          <a:xfrm>
            <a:off x="1003004" y="5475781"/>
            <a:ext cx="10185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ea typeface="+mn-lt"/>
                <a:cs typeface="+mn-lt"/>
              </a:rPr>
              <a:t>All comments must be received by SEPTEMBER 1, 2022</a:t>
            </a:r>
            <a:endParaRPr lang="en-US" sz="3200" dirty="0">
              <a:ea typeface="+mn-lt"/>
              <a:cs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A2C199-4A49-4909-8099-303D7B947C23}"/>
              </a:ext>
            </a:extLst>
          </p:cNvPr>
          <p:cNvSpPr/>
          <p:nvPr/>
        </p:nvSpPr>
        <p:spPr>
          <a:xfrm>
            <a:off x="418214" y="969427"/>
            <a:ext cx="10185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i="1" dirty="0">
                <a:solidFill>
                  <a:schemeClr val="bg1"/>
                </a:solidFill>
                <a:ea typeface="+mn-lt"/>
                <a:cs typeface="+mn-lt"/>
              </a:rPr>
              <a:t>Please send written comments to:</a:t>
            </a:r>
            <a:endParaRPr lang="en-US" sz="3200" i="1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4723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Questions and Comments Welcome 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42AF-C6CB-44AD-B22C-AA2655C3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758" y="1712355"/>
            <a:ext cx="7886700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342900" indent="-342900"/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5C388-B82C-44CA-9FFD-6581A498DE2C}"/>
              </a:ext>
            </a:extLst>
          </p:cNvPr>
          <p:cNvSpPr txBox="1"/>
          <p:nvPr/>
        </p:nvSpPr>
        <p:spPr>
          <a:xfrm>
            <a:off x="1439562" y="1655806"/>
            <a:ext cx="9096630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2000" dirty="0">
                <a:latin typeface="Calibri" panose="020F0502020204030204"/>
                <a:cs typeface="Arial"/>
              </a:rPr>
              <a:t>Please note that all or </a:t>
            </a:r>
            <a:r>
              <a:rPr lang="en-US" sz="2000" dirty="0">
                <a:latin typeface="Calibri" panose="020F0502020204030204"/>
                <a:ea typeface="+mn-lt"/>
                <a:cs typeface="Calibri"/>
              </a:rPr>
              <a:t>portions of the meeting may be recorded. </a:t>
            </a:r>
            <a:endParaRPr lang="en-US" sz="2000" dirty="0">
              <a:latin typeface="Calibri" panose="020F0502020204030204"/>
              <a:cs typeface="Arial"/>
            </a:endParaRPr>
          </a:p>
          <a:p>
            <a:pPr lvl="1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sz="2000" dirty="0">
                <a:latin typeface="Calibri" panose="020F0502020204030204"/>
                <a:cs typeface="Arial"/>
              </a:rPr>
              <a:t>If you wish to speak, please use the “Raise your hand” feature​</a:t>
            </a:r>
            <a:endParaRPr lang="en-US" sz="2000" dirty="0">
              <a:latin typeface="Calibri" panose="020F0502020204030204"/>
              <a:cs typeface="Calibri"/>
            </a:endParaRPr>
          </a:p>
          <a:p>
            <a:pPr lvl="1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  <a:cs typeface="Arial"/>
            </a:endParaRPr>
          </a:p>
          <a:p>
            <a:pPr lvl="1">
              <a:buFontTx/>
              <a:buChar char="•"/>
            </a:pPr>
            <a:r>
              <a:rPr lang="en-US" sz="2000" dirty="0">
                <a:latin typeface="Calibri" panose="020F0502020204030204"/>
                <a:cs typeface="Arial"/>
              </a:rPr>
              <a:t>The moderator will call your name ​</a:t>
            </a:r>
          </a:p>
          <a:p>
            <a:pPr lvl="1">
              <a:buFontTx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  <a:cs typeface="Arial"/>
            </a:endParaRPr>
          </a:p>
          <a:p>
            <a:pPr lvl="1">
              <a:buFontTx/>
              <a:buChar char="•"/>
            </a:pPr>
            <a:r>
              <a:rPr lang="en-US" sz="2000" dirty="0">
                <a:latin typeface="Calibri" panose="020F0502020204030204"/>
                <a:cs typeface="Arial"/>
              </a:rPr>
              <a:t>Unmute your phone / computer ​</a:t>
            </a:r>
          </a:p>
          <a:p>
            <a:pPr lvl="1">
              <a:buFontTx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  <a:cs typeface="Arial"/>
            </a:endParaRPr>
          </a:p>
          <a:p>
            <a:pPr lvl="1">
              <a:buFontTx/>
              <a:buChar char="•"/>
            </a:pPr>
            <a:r>
              <a:rPr lang="en-US" sz="2000" dirty="0">
                <a:latin typeface="Calibri" panose="020F0502020204030204"/>
                <a:cs typeface="Arial"/>
              </a:rPr>
              <a:t>If possible, turn your camera on while making a comment​</a:t>
            </a:r>
          </a:p>
          <a:p>
            <a:pPr lvl="1">
              <a:buFontTx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  <a:cs typeface="Arial"/>
            </a:endParaRPr>
          </a:p>
          <a:p>
            <a:pPr lvl="1">
              <a:buFontTx/>
              <a:buChar char="•"/>
            </a:pPr>
            <a:r>
              <a:rPr lang="en-US" sz="2000" dirty="0">
                <a:latin typeface="Calibri" panose="020F0502020204030204"/>
                <a:cs typeface="Arial"/>
              </a:rPr>
              <a:t>State your name and address clearly ​</a:t>
            </a:r>
          </a:p>
          <a:p>
            <a:pPr lvl="1">
              <a:buFontTx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  <a:cs typeface="Arial"/>
            </a:endParaRPr>
          </a:p>
          <a:p>
            <a:pPr lvl="1">
              <a:buFontTx/>
              <a:buChar char="•"/>
            </a:pPr>
            <a:r>
              <a:rPr lang="en-US" sz="2000" dirty="0">
                <a:latin typeface="Calibri" panose="020F0502020204030204"/>
                <a:cs typeface="Arial"/>
              </a:rPr>
              <a:t>When done, please place your phone / computer back on mute </a:t>
            </a:r>
          </a:p>
          <a:p>
            <a:pPr lvl="1"/>
            <a:endParaRPr lang="en-US" sz="2000" dirty="0">
              <a:solidFill>
                <a:prstClr val="black"/>
              </a:solidFill>
              <a:latin typeface="Calibri" panose="020F0502020204030204"/>
              <a:cs typeface="Arial"/>
            </a:endParaRPr>
          </a:p>
          <a:p>
            <a:pPr lvl="1"/>
            <a:r>
              <a:rPr lang="en-US" sz="2000" dirty="0">
                <a:latin typeface="Calibri" panose="020F0502020204030204"/>
                <a:cs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6161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3BEA234-7524-4B2B-9A5E-6AAF9A8289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885280"/>
            <a:ext cx="8322130" cy="462143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altLang="en-US" sz="2400" dirty="0"/>
              <a:t>Welcome from CT DEEP and Introductions </a:t>
            </a:r>
          </a:p>
          <a:p>
            <a:r>
              <a:rPr lang="en-US" altLang="en-US" sz="2400" dirty="0"/>
              <a:t>Explanation of Stewardship Permit </a:t>
            </a:r>
            <a:endParaRPr lang="en-US" altLang="en-US" sz="2400" dirty="0">
              <a:cs typeface="Calibri"/>
            </a:endParaRPr>
          </a:p>
          <a:p>
            <a:r>
              <a:rPr lang="en-US" altLang="en-US" sz="2400" dirty="0"/>
              <a:t>Property Background-location and operations history</a:t>
            </a:r>
            <a:endParaRPr lang="en-US" altLang="en-US" sz="2400" dirty="0">
              <a:cs typeface="Calibri"/>
            </a:endParaRPr>
          </a:p>
          <a:p>
            <a:r>
              <a:rPr lang="en-US" altLang="en-US" sz="2400" dirty="0"/>
              <a:t>Timeline of Investigations and Remediation</a:t>
            </a:r>
            <a:endParaRPr lang="en-US" altLang="en-US" sz="2400" dirty="0">
              <a:cs typeface="Calibri"/>
            </a:endParaRPr>
          </a:p>
          <a:p>
            <a:r>
              <a:rPr lang="en-US" altLang="en-US" sz="2400" dirty="0"/>
              <a:t>Actions to be Completed Under Renewed Stewardship Permit</a:t>
            </a:r>
            <a:endParaRPr lang="en-US" altLang="en-US" sz="2400" dirty="0">
              <a:cs typeface="Calibri"/>
            </a:endParaRPr>
          </a:p>
          <a:p>
            <a:r>
              <a:rPr lang="en-US" altLang="en-US" sz="2400" dirty="0"/>
              <a:t>Opportunity for the Public to Comment or Ask Questions</a:t>
            </a:r>
            <a:endParaRPr lang="en-US" altLang="en-US" sz="2400" dirty="0">
              <a:cs typeface="Calibri"/>
            </a:endParaRPr>
          </a:p>
          <a:p>
            <a:pPr marL="0" indent="0">
              <a:buNone/>
            </a:pPr>
            <a:endParaRPr lang="en-US" altLang="en-US" sz="2200" dirty="0">
              <a:cs typeface="Calibri"/>
            </a:endParaRPr>
          </a:p>
          <a:p>
            <a:pPr marL="0" indent="0">
              <a:buNone/>
            </a:pPr>
            <a:r>
              <a:rPr lang="en-US" altLang="en-US" sz="2000" i="1" dirty="0"/>
              <a:t>Note:   All participants will be muted until the meeting is open to public participation.  </a:t>
            </a:r>
            <a:r>
              <a:rPr lang="en-US" sz="2000" i="1" dirty="0"/>
              <a:t>Please note that all or portions of the meeting may be recorded.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A90D7C04-F7FD-40AF-9751-D235A73D0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116" y="640823"/>
            <a:ext cx="3636128" cy="5583148"/>
          </a:xfrm>
        </p:spPr>
        <p:txBody>
          <a:bodyPr anchor="ctr">
            <a:normAutofit/>
          </a:bodyPr>
          <a:lstStyle/>
          <a:p>
            <a:r>
              <a:rPr lang="en-US" altLang="en-US" sz="4400" dirty="0"/>
              <a:t>Introductions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68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1269" name="Content Placeholder 2">
            <a:extLst>
              <a:ext uri="{FF2B5EF4-FFF2-40B4-BE49-F238E27FC236}">
                <a16:creationId xmlns:a16="http://schemas.microsoft.com/office/drawing/2014/main" id="{9694DE79-DB9B-484A-9E39-434206056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930220"/>
              </p:ext>
            </p:extLst>
          </p:nvPr>
        </p:nvGraphicFramePr>
        <p:xfrm>
          <a:off x="4868498" y="420319"/>
          <a:ext cx="7154773" cy="610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Permit  Overview 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3BEA234-7524-4B2B-9A5E-6AAF9A8289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597432"/>
            <a:ext cx="9465130" cy="4883970"/>
          </a:xfrm>
        </p:spPr>
        <p:txBody>
          <a:bodyPr lIns="91440" tIns="45720" rIns="91440" bIns="45720"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Why we are here: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To continue the property's cleanup progress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To offer an opportunity for public comment on the property’s cleanup</a:t>
            </a:r>
          </a:p>
          <a:p>
            <a:pPr marL="342900" lvl="1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Why</a:t>
            </a:r>
            <a:r>
              <a:rPr lang="en-US" sz="2800" dirty="0"/>
              <a:t> is a Stewardship Permit Required?</a:t>
            </a:r>
            <a:endParaRPr lang="en-US" sz="2800" dirty="0">
              <a:ea typeface="+mn-lt"/>
              <a:cs typeface="+mn-lt"/>
            </a:endParaRPr>
          </a:p>
          <a:p>
            <a:pPr marL="542925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Regulatory basis: </a:t>
            </a:r>
            <a:endParaRPr lang="en-US" sz="2400" dirty="0">
              <a:ea typeface="+mn-lt"/>
              <a:cs typeface="+mn-lt"/>
            </a:endParaRPr>
          </a:p>
          <a:p>
            <a:pPr marL="1004570" lvl="3" indent="-46164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Federal and state laws require that this type of facility has an enforceable cleanup schedule in place to advance</a:t>
            </a:r>
            <a:r>
              <a:rPr lang="en-US" sz="2400" dirty="0">
                <a:ea typeface="+mn-lt"/>
                <a:cs typeface="+mn-lt"/>
              </a:rPr>
              <a:t> site cleanup and ensure remedies remain effective into the future.</a:t>
            </a:r>
            <a:endParaRPr lang="en-US" altLang="en-US" sz="2400" dirty="0"/>
          </a:p>
          <a:p>
            <a:pPr marL="457200" lvl="1" indent="0">
              <a:buNone/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67896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Permit  Overview 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3BEA234-7524-4B2B-9A5E-6AAF9A8289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256953"/>
            <a:ext cx="9143999" cy="4940714"/>
          </a:xfrm>
        </p:spPr>
        <p:txBody>
          <a:bodyPr lIns="91440" tIns="45720" rIns="91440" bIns="45720" anchor="ctr">
            <a:normAutofit/>
          </a:bodyPr>
          <a:lstStyle/>
          <a:p>
            <a:pPr marL="0" indent="0" algn="ctr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None/>
            </a:pPr>
            <a:r>
              <a:rPr lang="en-US" sz="3200" dirty="0">
                <a:ea typeface="+mn-lt"/>
                <a:cs typeface="+mn-lt"/>
              </a:rPr>
              <a:t>What is a Stewardship Permit?</a:t>
            </a:r>
            <a:endParaRPr lang="en-US" sz="3200" dirty="0"/>
          </a:p>
          <a:p>
            <a:pPr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</a:pPr>
            <a:r>
              <a:rPr lang="en-US" sz="2400" dirty="0">
                <a:ea typeface="+mn-lt"/>
                <a:cs typeface="+mn-lt"/>
              </a:rPr>
              <a:t>Cleanups at some sites require long-term monitoring and care to ensure that the remedy remains protective of human health and the environment.</a:t>
            </a:r>
          </a:p>
          <a:p>
            <a:pPr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</a:pPr>
            <a:r>
              <a:rPr lang="en-US" sz="2400" dirty="0">
                <a:ea typeface="+mn-lt"/>
                <a:cs typeface="+mn-lt"/>
              </a:rPr>
              <a:t>There is a need to keep our promise to the future by having a transparent process that tracks those obligations.</a:t>
            </a:r>
          </a:p>
          <a:p>
            <a:pPr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</a:pPr>
            <a:r>
              <a:rPr lang="en-US" sz="2400" dirty="0">
                <a:ea typeface="+mn-lt"/>
                <a:cs typeface="+mn-lt"/>
              </a:rPr>
              <a:t>A Stewardship Permit issued by the State of Connecticut is an enforceable mechanism to help keep that promise.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894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2" name="Rectangle 13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73" name="Rectangle 13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29464424-478B-43AA-83BA-CA41D16A5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089" y="106280"/>
            <a:ext cx="8632197" cy="1033669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altLang="en-US" sz="3500">
                <a:solidFill>
                  <a:srgbClr val="FFFFFF"/>
                </a:solidFill>
              </a:rPr>
              <a:t>CT DEEP Stewardship Permit</a:t>
            </a:r>
            <a:r>
              <a:rPr lang="en-US" sz="3500">
                <a:ea typeface="+mj-lt"/>
                <a:cs typeface="+mj-lt"/>
              </a:rPr>
              <a:t> </a:t>
            </a:r>
            <a:r>
              <a:rPr lang="en-US" sz="3500">
                <a:solidFill>
                  <a:schemeClr val="bg1"/>
                </a:solidFill>
                <a:ea typeface="+mj-lt"/>
                <a:cs typeface="+mj-lt"/>
              </a:rPr>
              <a:t>Links Together the Property and the Community and Ensures Remedies Remain Effective into the Future</a:t>
            </a:r>
            <a:endParaRPr lang="en-US" altLang="en-US" sz="35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038" name="Content Placeholder 2">
            <a:extLst>
              <a:ext uri="{FF2B5EF4-FFF2-40B4-BE49-F238E27FC236}">
                <a16:creationId xmlns:a16="http://schemas.microsoft.com/office/drawing/2014/main" id="{F0DC0173-97EA-4D92-8F6D-8ECF1451E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52700" y="2318197"/>
            <a:ext cx="7293023" cy="3683358"/>
          </a:xfrm>
        </p:spPr>
        <p:txBody>
          <a:bodyPr lIns="91440" tIns="45720" rIns="91440" bIns="45720" anchor="ctr">
            <a:normAutofit/>
          </a:bodyPr>
          <a:lstStyle/>
          <a:p>
            <a:pPr>
              <a:defRPr/>
            </a:pPr>
            <a:endParaRPr lang="en-US" altLang="en-US" sz="1700">
              <a:cs typeface="Calibri"/>
            </a:endParaRPr>
          </a:p>
          <a:p>
            <a:pPr>
              <a:defRPr/>
            </a:pPr>
            <a:endParaRPr lang="en-US" altLang="en-US" sz="170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AD10E-0F88-406C-AE3F-CE90C4E6D276}"/>
              </a:ext>
            </a:extLst>
          </p:cNvPr>
          <p:cNvGraphicFramePr/>
          <p:nvPr/>
        </p:nvGraphicFramePr>
        <p:xfrm>
          <a:off x="1342373" y="1825160"/>
          <a:ext cx="8904287" cy="481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067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Property Location, Setting, Overview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3BEA234-7524-4B2B-9A5E-6AAF9A8289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63294" y="1845447"/>
            <a:ext cx="8039792" cy="1285846"/>
          </a:xfrm>
        </p:spPr>
        <p:txBody>
          <a:bodyPr lIns="91440" tIns="45720" rIns="91440" bIns="45720"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15 Waterbury Road, Naugatuck, Connecticut</a:t>
            </a:r>
            <a:endParaRPr lang="en-US" sz="32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EE8C6-1571-46BA-A4D0-6C98851B0445}"/>
              </a:ext>
            </a:extLst>
          </p:cNvPr>
          <p:cNvSpPr txBox="1"/>
          <p:nvPr/>
        </p:nvSpPr>
        <p:spPr>
          <a:xfrm>
            <a:off x="162646" y="5605338"/>
            <a:ext cx="383044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Arial"/>
              </a:rPr>
              <a:t>The site is currently owned by </a:t>
            </a:r>
            <a:r>
              <a:rPr lang="en-US" sz="2400" dirty="0" err="1">
                <a:cs typeface="Arial"/>
              </a:rPr>
              <a:t>UniMetal</a:t>
            </a:r>
            <a:r>
              <a:rPr lang="en-US" sz="2400" dirty="0">
                <a:cs typeface="Arial"/>
              </a:rPr>
              <a:t> Surface Finishing, LLC.​</a:t>
            </a:r>
            <a:endParaRPr lang="en-US" dirty="0">
              <a:cs typeface="Calibri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31EC2E3-7D50-6C01-CFC8-304893C3E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42" y="2743200"/>
            <a:ext cx="6093701" cy="4062467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A9FA54FE-A6C9-DB78-694D-83CBD4B7C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6" y="1672688"/>
            <a:ext cx="3033696" cy="39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4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9" name="Rectangle 10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3999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0" name="Rectangle 10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5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10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8513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7367DA51-B92B-4B02-B9A0-4055440F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Facility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42AF-C6CB-44AD-B22C-AA2655C3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656" y="1877111"/>
            <a:ext cx="9079345" cy="4351338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dirty="0" err="1">
                <a:cs typeface="Calibri"/>
              </a:rPr>
              <a:t>UniMetal</a:t>
            </a:r>
            <a:r>
              <a:rPr lang="en-US" sz="2400" dirty="0">
                <a:cs typeface="Calibri"/>
              </a:rPr>
              <a:t> is a metal surface plating facility that specializes in plating:</a:t>
            </a:r>
          </a:p>
          <a:p>
            <a:pPr marL="971550" lvl="2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dirty="0">
                <a:cs typeface="Calibri"/>
              </a:rPr>
              <a:t>Zinc</a:t>
            </a:r>
          </a:p>
          <a:p>
            <a:pPr marL="971550" lvl="2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dirty="0">
                <a:cs typeface="Calibri"/>
              </a:rPr>
              <a:t>Copper</a:t>
            </a:r>
          </a:p>
          <a:p>
            <a:pPr marL="971550" lvl="2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dirty="0">
                <a:cs typeface="Calibri"/>
              </a:rPr>
              <a:t>Nickel </a:t>
            </a:r>
          </a:p>
          <a:p>
            <a:pPr marL="971550" lvl="2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dirty="0">
                <a:cs typeface="Calibri"/>
              </a:rPr>
              <a:t>Tin</a:t>
            </a:r>
          </a:p>
          <a:p>
            <a:pPr marL="971550" lvl="2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dirty="0">
                <a:cs typeface="Calibri"/>
              </a:rPr>
              <a:t>Silver</a:t>
            </a:r>
          </a:p>
          <a:p>
            <a:pPr marL="971550" lvl="2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dirty="0">
                <a:cs typeface="Calibri"/>
              </a:rPr>
              <a:t>Gold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en-US" sz="2400" dirty="0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dirty="0">
                <a:cs typeface="Calibri"/>
              </a:rPr>
              <a:t>The facility has been operating as a plating facility since the 1920s under various owners:</a:t>
            </a:r>
          </a:p>
          <a:p>
            <a:pPr marL="971550" lvl="2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dirty="0">
                <a:cs typeface="Calibri"/>
              </a:rPr>
              <a:t>Roberts Plating (1950 to 1971)</a:t>
            </a:r>
          </a:p>
          <a:p>
            <a:pPr marL="971550" lvl="2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dirty="0">
                <a:cs typeface="Calibri"/>
              </a:rPr>
              <a:t>Donham Craft (1971 to 2011)</a:t>
            </a:r>
          </a:p>
          <a:p>
            <a:pPr marL="971550" lvl="2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dirty="0" err="1">
                <a:cs typeface="Calibri"/>
              </a:rPr>
              <a:t>UniMetal</a:t>
            </a:r>
            <a:r>
              <a:rPr lang="en-US" sz="1800" dirty="0">
                <a:cs typeface="Calibri"/>
              </a:rPr>
              <a:t> Surface Finishing (2011 to Present)</a:t>
            </a:r>
          </a:p>
        </p:txBody>
      </p:sp>
    </p:spTree>
    <p:extLst>
      <p:ext uri="{BB962C8B-B14F-4D97-AF65-F5344CB8AC3E}">
        <p14:creationId xmlns:p14="http://schemas.microsoft.com/office/powerpoint/2010/main" val="3937072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ourier Ne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61AD699DFBC478C9F59CC16C0E741" ma:contentTypeVersion="13" ma:contentTypeDescription="Create a new document." ma:contentTypeScope="" ma:versionID="9ac42b17e18c90a8bc2b2cd748e83447">
  <xsd:schema xmlns:xsd="http://www.w3.org/2001/XMLSchema" xmlns:xs="http://www.w3.org/2001/XMLSchema" xmlns:p="http://schemas.microsoft.com/office/2006/metadata/properties" xmlns:ns1="http://schemas.microsoft.com/sharepoint/v3" xmlns:ns3="2e2b4833-1856-411d-8118-7538858df8f1" xmlns:ns4="acc2ff74-2ce5-4ce6-a8ad-5cbdb4c183d0" targetNamespace="http://schemas.microsoft.com/office/2006/metadata/properties" ma:root="true" ma:fieldsID="0dfc251fed438d871e554026e79b91d6" ns1:_="" ns3:_="" ns4:_="">
    <xsd:import namespace="http://schemas.microsoft.com/sharepoint/v3"/>
    <xsd:import namespace="2e2b4833-1856-411d-8118-7538858df8f1"/>
    <xsd:import namespace="acc2ff74-2ce5-4ce6-a8ad-5cbdb4c183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b4833-1856-411d-8118-7538858df8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2ff74-2ce5-4ce6-a8ad-5cbdb4c18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2e2b4833-1856-411d-8118-7538858df8f1">
      <UserInfo>
        <DisplayName>Killeen, Amanda</DisplayName>
        <AccountId>35</AccountId>
        <AccountType/>
      </UserInfo>
      <UserInfo>
        <DisplayName>Brunelli, Sandy</DisplayName>
        <AccountId>55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A053BA-10E2-407A-9925-6AA3A51B5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2b4833-1856-411d-8118-7538858df8f1"/>
    <ds:schemaRef ds:uri="acc2ff74-2ce5-4ce6-a8ad-5cbdb4c183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2F54F0-079C-4833-B83B-EB47ECDB9543}">
  <ds:schemaRefs>
    <ds:schemaRef ds:uri="http://schemas.microsoft.com/office/2006/metadata/properties"/>
    <ds:schemaRef ds:uri="http://schemas.microsoft.com/sharepoint/v3"/>
    <ds:schemaRef ds:uri="http://purl.org/dc/terms/"/>
    <ds:schemaRef ds:uri="acc2ff74-2ce5-4ce6-a8ad-5cbdb4c183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2e2b4833-1856-411d-8118-7538858df8f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5392C6-BA6B-4C21-85F8-469F070E0B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1283</Words>
  <Application>Microsoft Office PowerPoint</Application>
  <PresentationFormat>Widescreen</PresentationFormat>
  <Paragraphs>212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Arial,Sans-Serif</vt:lpstr>
      <vt:lpstr>Berkeley-Medium</vt:lpstr>
      <vt:lpstr>Calibri</vt:lpstr>
      <vt:lpstr>Calibri Light</vt:lpstr>
      <vt:lpstr>Courier New</vt:lpstr>
      <vt:lpstr>Wingdings</vt:lpstr>
      <vt:lpstr>Wingdings 2</vt:lpstr>
      <vt:lpstr>Office Theme</vt:lpstr>
      <vt:lpstr>Blue theme</vt:lpstr>
      <vt:lpstr>1_Default Design</vt:lpstr>
      <vt:lpstr>Custom Design</vt:lpstr>
      <vt:lpstr>PowerPoint Presentation</vt:lpstr>
      <vt:lpstr>UniMetal Surface Finishing, Naugatuck, Connecticut Stewardship Permit (Renewal)</vt:lpstr>
      <vt:lpstr>Agenda</vt:lpstr>
      <vt:lpstr>Introductions</vt:lpstr>
      <vt:lpstr>Permit  Overview </vt:lpstr>
      <vt:lpstr>Permit  Overview </vt:lpstr>
      <vt:lpstr>CT DEEP Stewardship Permit Links Together the Property and the Community and Ensures Remedies Remain Effective into the Future</vt:lpstr>
      <vt:lpstr>Property Location, Setting, Overview</vt:lpstr>
      <vt:lpstr>Facility History</vt:lpstr>
      <vt:lpstr>Facility History</vt:lpstr>
      <vt:lpstr>Facility History</vt:lpstr>
      <vt:lpstr>Environmental Concerns </vt:lpstr>
      <vt:lpstr>Environmental Concerns </vt:lpstr>
      <vt:lpstr>Timeline of Investigations and Remediation</vt:lpstr>
      <vt:lpstr>Actions Required in Permit</vt:lpstr>
      <vt:lpstr>Actions Required in Permit</vt:lpstr>
      <vt:lpstr>Summary: Stewardship Permit</vt:lpstr>
      <vt:lpstr>CT DEEP Stewardship Permit  Public Comment Period</vt:lpstr>
      <vt:lpstr>Public Comment Process </vt:lpstr>
      <vt:lpstr>Public Comments Welcome</vt:lpstr>
      <vt:lpstr>Questions and Comments Welcome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Duva;Sarah McQuade</dc:creator>
  <cp:lastModifiedBy>Duva, Diane</cp:lastModifiedBy>
  <cp:revision>17</cp:revision>
  <dcterms:created xsi:type="dcterms:W3CDTF">2021-03-25T15:56:30Z</dcterms:created>
  <dcterms:modified xsi:type="dcterms:W3CDTF">2022-07-20T22:40:12Z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0x0101008B161AD699DFBC478C9F59CC16C0E741</vt:lpwstr>
  </property>
</Properties>
</file>