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75" r:id="rId2"/>
    <p:sldId id="276" r:id="rId3"/>
    <p:sldId id="372" r:id="rId4"/>
    <p:sldId id="320" r:id="rId5"/>
    <p:sldId id="329" r:id="rId6"/>
    <p:sldId id="369" r:id="rId7"/>
    <p:sldId id="360" r:id="rId8"/>
    <p:sldId id="361" r:id="rId9"/>
    <p:sldId id="362" r:id="rId10"/>
    <p:sldId id="363" r:id="rId11"/>
    <p:sldId id="364" r:id="rId12"/>
    <p:sldId id="365" r:id="rId13"/>
    <p:sldId id="267" r:id="rId14"/>
    <p:sldId id="348" r:id="rId15"/>
    <p:sldId id="366" r:id="rId16"/>
    <p:sldId id="349" r:id="rId17"/>
    <p:sldId id="367" r:id="rId18"/>
    <p:sldId id="359" r:id="rId19"/>
    <p:sldId id="332" r:id="rId20"/>
    <p:sldId id="370" r:id="rId21"/>
    <p:sldId id="350" r:id="rId22"/>
    <p:sldId id="351" r:id="rId23"/>
    <p:sldId id="352" r:id="rId24"/>
    <p:sldId id="368" r:id="rId25"/>
    <p:sldId id="353" r:id="rId26"/>
    <p:sldId id="346" r:id="rId27"/>
    <p:sldId id="371" r:id="rId28"/>
    <p:sldId id="330" r:id="rId29"/>
    <p:sldId id="269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86" autoAdjust="0"/>
  </p:normalViewPr>
  <p:slideViewPr>
    <p:cSldViewPr snapToGrid="0">
      <p:cViewPr varScale="1">
        <p:scale>
          <a:sx n="74" d="100"/>
          <a:sy n="74" d="100"/>
        </p:scale>
        <p:origin x="45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600" b="1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cs"/>
              </a:defRPr>
            </a:pPr>
            <a:r>
              <a:rPr lang="en-US" sz="2600" b="1" dirty="0" smtClean="0">
                <a:ln>
                  <a:noFill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Funding for CARE</a:t>
            </a:r>
            <a:r>
              <a:rPr lang="en-US" sz="2600" b="1" baseline="0" dirty="0" smtClean="0">
                <a:ln>
                  <a:noFill/>
                </a:ln>
                <a:solidFill>
                  <a:schemeClr val="tx1"/>
                </a:solidFill>
                <a:latin typeface="Comic Sans MS" panose="030F0702030302020204" pitchFamily="66" charset="0"/>
              </a:rPr>
              <a:t> program</a:t>
            </a:r>
            <a:endParaRPr lang="en-US" sz="2600" b="1" dirty="0">
              <a:ln>
                <a:noFill/>
              </a:ln>
              <a:solidFill>
                <a:schemeClr val="tx1"/>
              </a:solidFill>
              <a:latin typeface="Comic Sans MS" panose="030F0702030302020204" pitchFamily="66" charset="0"/>
            </a:endParaRPr>
          </a:p>
        </c:rich>
      </c:tx>
      <c:layout>
        <c:manualLayout>
          <c:xMode val="edge"/>
          <c:yMode val="edge"/>
          <c:x val="0.20729154779565598"/>
          <c:y val="6.2126975662367578E-2"/>
        </c:manualLayout>
      </c:layout>
      <c:overlay val="0"/>
      <c:spPr>
        <a:solidFill>
          <a:schemeClr val="accent1">
            <a:lumMod val="40000"/>
            <a:lumOff val="60000"/>
          </a:schemeClr>
        </a:solidFill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31219442225518906"/>
          <c:y val="0.19980889529230073"/>
          <c:w val="0.54469328109348658"/>
          <c:h val="0.8001911047076992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DA-444B-B0C1-4853D1704A5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DA-444B-B0C1-4853D1704A5E}"/>
              </c:ext>
            </c:extLst>
          </c:dPt>
          <c:dLbls>
            <c:dLbl>
              <c:idx val="0"/>
              <c:layout>
                <c:manualLayout>
                  <c:x val="-0.19510695221068389"/>
                  <c:y val="0.220005591040311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defRPr>
                    </a:pPr>
                    <a:fld id="{9802DDD8-DC2D-4240-92B1-76BF94CE419F}" type="CATEGORYNAME">
                      <a:rPr lang="en-US" sz="1800" smtClean="0"/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en-US" sz="1800" baseline="0" dirty="0"/>
                      <a:t> </a:t>
                    </a:r>
                    <a:fld id="{46B12743-6197-4AE8-B691-C13A1724FA65}" type="VALUE">
                      <a:rPr lang="en-US" sz="1800" baseline="0"/>
                      <a:pPr>
                        <a:defRPr sz="1800" b="1" i="0" u="none" strike="noStrike" kern="1200" baseline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18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EDA-444B-B0C1-4853D1704A5E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34450641586468356"/>
                  <c:y val="-0.115644579597131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Comic Sans MS" panose="030F0702030302020204" pitchFamily="66" charset="0"/>
                        <a:ea typeface="+mn-ea"/>
                        <a:cs typeface="+mn-cs"/>
                      </a:defRPr>
                    </a:pPr>
                    <a:r>
                      <a:rPr lang="en-US" sz="2000" smtClean="0"/>
                      <a:t>Sport</a:t>
                    </a:r>
                    <a:r>
                      <a:rPr lang="en-US" sz="2000" baseline="0" smtClean="0"/>
                      <a:t> Fish Restoration Money </a:t>
                    </a:r>
                    <a:fld id="{7CA3E84C-3582-43ED-9457-0EB72BDC0329}" type="VALUE">
                      <a:rPr lang="en-US" sz="2000" baseline="0"/>
                      <a:pPr>
                        <a:defRPr sz="2000" b="1" i="0" u="none" strike="noStrike" kern="1200" baseline="0">
                          <a:solidFill>
                            <a:schemeClr val="bg1"/>
                          </a:solidFill>
                          <a:latin typeface="Comic Sans MS" panose="030F0702030302020204" pitchFamily="66" charset="0"/>
                          <a:ea typeface="+mn-ea"/>
                          <a:cs typeface="+mn-cs"/>
                        </a:defRPr>
                      </a:pPr>
                      <a:t>[VALUE]</a:t>
                    </a:fld>
                    <a:endParaRPr lang="en-US" sz="2000" baseline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EDA-444B-B0C1-4853D1704A5E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9719194973816679"/>
                      <c:h val="0.27213189319452297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Comic Sans MS" panose="030F0702030302020204" pitchFamily="66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CARE Volunteer Time</c:v>
                </c:pt>
                <c:pt idx="1">
                  <c:v>Sport Fish Resportation Money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0.25</c:v>
                </c:pt>
                <c:pt idx="1">
                  <c:v>0.75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DA-444B-B0C1-4853D1704A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F9BFDF-E81A-4035-9FDC-C97A6ECBC626}" type="doc">
      <dgm:prSet loTypeId="urn:microsoft.com/office/officeart/2005/8/layout/bProcess3" loCatId="process" qsTypeId="urn:microsoft.com/office/officeart/2005/8/quickstyle/simple5" qsCatId="simple" csTypeId="urn:microsoft.com/office/officeart/2005/8/colors/accent1_2" csCatId="accent1" phldr="1"/>
      <dgm:spPr/>
    </dgm:pt>
    <dgm:pt modelId="{FD78FE43-43EE-4BDE-BD12-F7F8B7B887D0}">
      <dgm:prSet phldrT="[Text]" custT="1"/>
      <dgm:spPr/>
      <dgm:t>
        <a:bodyPr/>
        <a:lstStyle/>
        <a:p>
          <a:pPr algn="ctr"/>
          <a:r>
            <a:rPr lang="en-US" sz="2400" b="1" dirty="0" smtClean="0"/>
            <a:t>Your License Purchase</a:t>
          </a:r>
          <a:endParaRPr lang="en-US" sz="2400" b="1" dirty="0"/>
        </a:p>
      </dgm:t>
    </dgm:pt>
    <dgm:pt modelId="{2AAE9B2A-48E1-4059-BE4C-FEDAB1C31AC3}" type="parTrans" cxnId="{5D3DEBCD-3386-45B0-A49B-7BFD8C7C013D}">
      <dgm:prSet/>
      <dgm:spPr/>
      <dgm:t>
        <a:bodyPr/>
        <a:lstStyle/>
        <a:p>
          <a:endParaRPr lang="en-US" sz="2000" b="1"/>
        </a:p>
      </dgm:t>
    </dgm:pt>
    <dgm:pt modelId="{D166885E-5295-4379-8424-102E833B84F0}" type="sibTrans" cxnId="{5D3DEBCD-3386-45B0-A49B-7BFD8C7C013D}">
      <dgm:prSet custT="1"/>
      <dgm:spPr>
        <a:ln w="76200"/>
      </dgm:spPr>
      <dgm:t>
        <a:bodyPr/>
        <a:lstStyle/>
        <a:p>
          <a:endParaRPr lang="en-US" sz="600" b="1"/>
        </a:p>
      </dgm:t>
    </dgm:pt>
    <dgm:pt modelId="{6CB73DC4-6AB5-4897-937F-6087A5F403C3}">
      <dgm:prSet phldrT="[Text]" custT="1"/>
      <dgm:spPr/>
      <dgm:t>
        <a:bodyPr/>
        <a:lstStyle/>
        <a:p>
          <a:pPr algn="ctr"/>
          <a:r>
            <a:rPr lang="en-US" sz="2400" b="1" dirty="0" smtClean="0"/>
            <a:t>Deposited into CT General Fund</a:t>
          </a:r>
          <a:endParaRPr lang="en-US" sz="2400" b="1" dirty="0"/>
        </a:p>
      </dgm:t>
    </dgm:pt>
    <dgm:pt modelId="{15218831-1541-43B1-B380-FB3300B7BCF6}" type="parTrans" cxnId="{134D9672-EB3B-444F-8355-B6B80806601A}">
      <dgm:prSet/>
      <dgm:spPr/>
      <dgm:t>
        <a:bodyPr/>
        <a:lstStyle/>
        <a:p>
          <a:endParaRPr lang="en-US" sz="2000" b="1"/>
        </a:p>
      </dgm:t>
    </dgm:pt>
    <dgm:pt modelId="{2D6A916D-0F74-4D81-8A9E-8653B864574C}" type="sibTrans" cxnId="{134D9672-EB3B-444F-8355-B6B80806601A}">
      <dgm:prSet custT="1"/>
      <dgm:spPr>
        <a:ln w="76200"/>
      </dgm:spPr>
      <dgm:t>
        <a:bodyPr/>
        <a:lstStyle/>
        <a:p>
          <a:endParaRPr lang="en-US" sz="600" b="1"/>
        </a:p>
      </dgm:t>
    </dgm:pt>
    <dgm:pt modelId="{C4BB9594-B69F-4DCB-B5E4-B0042C4177A2}">
      <dgm:prSet phldrT="[Text]" custT="1"/>
      <dgm:spPr/>
      <dgm:t>
        <a:bodyPr/>
        <a:lstStyle/>
        <a:p>
          <a:pPr algn="ctr"/>
          <a:r>
            <a:rPr lang="en-US" sz="2000" b="1" dirty="0" smtClean="0"/>
            <a:t>100% back to fisheries programs (by state law)</a:t>
          </a:r>
          <a:endParaRPr lang="en-US" sz="2000" b="1" dirty="0"/>
        </a:p>
      </dgm:t>
    </dgm:pt>
    <dgm:pt modelId="{E3CCA0D8-E367-4316-8B12-02C57F627264}" type="parTrans" cxnId="{45EB468F-383C-47B0-967D-C170BEB1FB06}">
      <dgm:prSet/>
      <dgm:spPr/>
      <dgm:t>
        <a:bodyPr/>
        <a:lstStyle/>
        <a:p>
          <a:endParaRPr lang="en-US" sz="2000" b="1"/>
        </a:p>
      </dgm:t>
    </dgm:pt>
    <dgm:pt modelId="{006B2BF7-98F7-4B3E-B3CA-E5B5EECB1CB0}" type="sibTrans" cxnId="{45EB468F-383C-47B0-967D-C170BEB1FB06}">
      <dgm:prSet/>
      <dgm:spPr/>
      <dgm:t>
        <a:bodyPr/>
        <a:lstStyle/>
        <a:p>
          <a:endParaRPr lang="en-US" sz="2000" b="1"/>
        </a:p>
      </dgm:t>
    </dgm:pt>
    <dgm:pt modelId="{F83D3E8F-839E-4A1F-9F3B-926683937BFF}" type="pres">
      <dgm:prSet presAssocID="{87F9BFDF-E81A-4035-9FDC-C97A6ECBC626}" presName="Name0" presStyleCnt="0">
        <dgm:presLayoutVars>
          <dgm:dir/>
          <dgm:resizeHandles val="exact"/>
        </dgm:presLayoutVars>
      </dgm:prSet>
      <dgm:spPr/>
    </dgm:pt>
    <dgm:pt modelId="{DD31F4DD-531B-427D-A1A7-E2783A5A2103}" type="pres">
      <dgm:prSet presAssocID="{FD78FE43-43EE-4BDE-BD12-F7F8B7B887D0}" presName="node" presStyleLbl="node1" presStyleIdx="0" presStyleCnt="3" custScaleX="180621" custScaleY="252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D374B2-2465-4B54-9D91-AB37DB84BD34}" type="pres">
      <dgm:prSet presAssocID="{D166885E-5295-4379-8424-102E833B84F0}" presName="sibTrans" presStyleLbl="sibTrans1D1" presStyleIdx="0" presStyleCnt="2"/>
      <dgm:spPr/>
      <dgm:t>
        <a:bodyPr/>
        <a:lstStyle/>
        <a:p>
          <a:endParaRPr lang="en-US"/>
        </a:p>
      </dgm:t>
    </dgm:pt>
    <dgm:pt modelId="{2A97B6C5-70F5-423D-A9CC-4577660FDC53}" type="pres">
      <dgm:prSet presAssocID="{D166885E-5295-4379-8424-102E833B84F0}" presName="connectorText" presStyleLbl="sibTrans1D1" presStyleIdx="0" presStyleCnt="2"/>
      <dgm:spPr/>
      <dgm:t>
        <a:bodyPr/>
        <a:lstStyle/>
        <a:p>
          <a:endParaRPr lang="en-US"/>
        </a:p>
      </dgm:t>
    </dgm:pt>
    <dgm:pt modelId="{7A8FC7D2-EC4A-4C95-B117-031AFCCAE8BA}" type="pres">
      <dgm:prSet presAssocID="{6CB73DC4-6AB5-4897-937F-6087A5F403C3}" presName="node" presStyleLbl="node1" presStyleIdx="1" presStyleCnt="3" custScaleX="182254" custScaleY="2624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E72EC-7629-4A64-AF0D-19248B7D23F9}" type="pres">
      <dgm:prSet presAssocID="{2D6A916D-0F74-4D81-8A9E-8653B864574C}" presName="sibTrans" presStyleLbl="sibTrans1D1" presStyleIdx="1" presStyleCnt="2"/>
      <dgm:spPr/>
      <dgm:t>
        <a:bodyPr/>
        <a:lstStyle/>
        <a:p>
          <a:endParaRPr lang="en-US"/>
        </a:p>
      </dgm:t>
    </dgm:pt>
    <dgm:pt modelId="{AE74AFF4-8B0F-461D-B371-6CA44CE352C7}" type="pres">
      <dgm:prSet presAssocID="{2D6A916D-0F74-4D81-8A9E-8653B864574C}" presName="connectorText" presStyleLbl="sibTrans1D1" presStyleIdx="1" presStyleCnt="2"/>
      <dgm:spPr/>
      <dgm:t>
        <a:bodyPr/>
        <a:lstStyle/>
        <a:p>
          <a:endParaRPr lang="en-US"/>
        </a:p>
      </dgm:t>
    </dgm:pt>
    <dgm:pt modelId="{186C6A31-063B-432B-B0ED-003BF1491276}" type="pres">
      <dgm:prSet presAssocID="{C4BB9594-B69F-4DCB-B5E4-B0042C4177A2}" presName="node" presStyleLbl="node1" presStyleIdx="2" presStyleCnt="3" custScaleX="161107" custScaleY="278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B0BB0B-7BBD-4319-84D9-07C7895CE7B8}" type="presOf" srcId="{2D6A916D-0F74-4D81-8A9E-8653B864574C}" destId="{AE74AFF4-8B0F-461D-B371-6CA44CE352C7}" srcOrd="1" destOrd="0" presId="urn:microsoft.com/office/officeart/2005/8/layout/bProcess3"/>
    <dgm:cxn modelId="{45EB468F-383C-47B0-967D-C170BEB1FB06}" srcId="{87F9BFDF-E81A-4035-9FDC-C97A6ECBC626}" destId="{C4BB9594-B69F-4DCB-B5E4-B0042C4177A2}" srcOrd="2" destOrd="0" parTransId="{E3CCA0D8-E367-4316-8B12-02C57F627264}" sibTransId="{006B2BF7-98F7-4B3E-B3CA-E5B5EECB1CB0}"/>
    <dgm:cxn modelId="{E64EA42B-1D1C-4C97-9E48-39EF4A91B5B7}" type="presOf" srcId="{D166885E-5295-4379-8424-102E833B84F0}" destId="{2A97B6C5-70F5-423D-A9CC-4577660FDC53}" srcOrd="1" destOrd="0" presId="urn:microsoft.com/office/officeart/2005/8/layout/bProcess3"/>
    <dgm:cxn modelId="{B7B0B374-68F2-42E7-9E4E-5DB42C822A59}" type="presOf" srcId="{C4BB9594-B69F-4DCB-B5E4-B0042C4177A2}" destId="{186C6A31-063B-432B-B0ED-003BF1491276}" srcOrd="0" destOrd="0" presId="urn:microsoft.com/office/officeart/2005/8/layout/bProcess3"/>
    <dgm:cxn modelId="{B6E00F5C-9E28-4DA8-9873-2A63127BA2C3}" type="presOf" srcId="{87F9BFDF-E81A-4035-9FDC-C97A6ECBC626}" destId="{F83D3E8F-839E-4A1F-9F3B-926683937BFF}" srcOrd="0" destOrd="0" presId="urn:microsoft.com/office/officeart/2005/8/layout/bProcess3"/>
    <dgm:cxn modelId="{5D3DEBCD-3386-45B0-A49B-7BFD8C7C013D}" srcId="{87F9BFDF-E81A-4035-9FDC-C97A6ECBC626}" destId="{FD78FE43-43EE-4BDE-BD12-F7F8B7B887D0}" srcOrd="0" destOrd="0" parTransId="{2AAE9B2A-48E1-4059-BE4C-FEDAB1C31AC3}" sibTransId="{D166885E-5295-4379-8424-102E833B84F0}"/>
    <dgm:cxn modelId="{CF9ABFE3-D582-4E01-95FB-1464188E161D}" type="presOf" srcId="{2D6A916D-0F74-4D81-8A9E-8653B864574C}" destId="{08DE72EC-7629-4A64-AF0D-19248B7D23F9}" srcOrd="0" destOrd="0" presId="urn:microsoft.com/office/officeart/2005/8/layout/bProcess3"/>
    <dgm:cxn modelId="{0C99970B-0D92-48BB-92EF-E24D4B39D410}" type="presOf" srcId="{6CB73DC4-6AB5-4897-937F-6087A5F403C3}" destId="{7A8FC7D2-EC4A-4C95-B117-031AFCCAE8BA}" srcOrd="0" destOrd="0" presId="urn:microsoft.com/office/officeart/2005/8/layout/bProcess3"/>
    <dgm:cxn modelId="{1A5850F7-0680-4558-8E2D-0C37D76582FA}" type="presOf" srcId="{FD78FE43-43EE-4BDE-BD12-F7F8B7B887D0}" destId="{DD31F4DD-531B-427D-A1A7-E2783A5A2103}" srcOrd="0" destOrd="0" presId="urn:microsoft.com/office/officeart/2005/8/layout/bProcess3"/>
    <dgm:cxn modelId="{134D9672-EB3B-444F-8355-B6B80806601A}" srcId="{87F9BFDF-E81A-4035-9FDC-C97A6ECBC626}" destId="{6CB73DC4-6AB5-4897-937F-6087A5F403C3}" srcOrd="1" destOrd="0" parTransId="{15218831-1541-43B1-B380-FB3300B7BCF6}" sibTransId="{2D6A916D-0F74-4D81-8A9E-8653B864574C}"/>
    <dgm:cxn modelId="{E3C060D2-7E32-4BDE-A8E5-C35E54F9D57C}" type="presOf" srcId="{D166885E-5295-4379-8424-102E833B84F0}" destId="{63D374B2-2465-4B54-9D91-AB37DB84BD34}" srcOrd="0" destOrd="0" presId="urn:microsoft.com/office/officeart/2005/8/layout/bProcess3"/>
    <dgm:cxn modelId="{7368FC5A-55FC-4674-B448-530F0E689B89}" type="presParOf" srcId="{F83D3E8F-839E-4A1F-9F3B-926683937BFF}" destId="{DD31F4DD-531B-427D-A1A7-E2783A5A2103}" srcOrd="0" destOrd="0" presId="urn:microsoft.com/office/officeart/2005/8/layout/bProcess3"/>
    <dgm:cxn modelId="{6688FA66-AB99-467B-B5A0-BF40CA979EB4}" type="presParOf" srcId="{F83D3E8F-839E-4A1F-9F3B-926683937BFF}" destId="{63D374B2-2465-4B54-9D91-AB37DB84BD34}" srcOrd="1" destOrd="0" presId="urn:microsoft.com/office/officeart/2005/8/layout/bProcess3"/>
    <dgm:cxn modelId="{4EA5BC05-2E04-41EC-9436-587365FE91EA}" type="presParOf" srcId="{63D374B2-2465-4B54-9D91-AB37DB84BD34}" destId="{2A97B6C5-70F5-423D-A9CC-4577660FDC53}" srcOrd="0" destOrd="0" presId="urn:microsoft.com/office/officeart/2005/8/layout/bProcess3"/>
    <dgm:cxn modelId="{D33FB975-435C-4FB4-89CC-6820B11E73B5}" type="presParOf" srcId="{F83D3E8F-839E-4A1F-9F3B-926683937BFF}" destId="{7A8FC7D2-EC4A-4C95-B117-031AFCCAE8BA}" srcOrd="2" destOrd="0" presId="urn:microsoft.com/office/officeart/2005/8/layout/bProcess3"/>
    <dgm:cxn modelId="{2ABBAD16-9B55-41F8-A42C-55AEB9662CB2}" type="presParOf" srcId="{F83D3E8F-839E-4A1F-9F3B-926683937BFF}" destId="{08DE72EC-7629-4A64-AF0D-19248B7D23F9}" srcOrd="3" destOrd="0" presId="urn:microsoft.com/office/officeart/2005/8/layout/bProcess3"/>
    <dgm:cxn modelId="{3116D785-3D2C-4DC8-945B-131E19F0235F}" type="presParOf" srcId="{08DE72EC-7629-4A64-AF0D-19248B7D23F9}" destId="{AE74AFF4-8B0F-461D-B371-6CA44CE352C7}" srcOrd="0" destOrd="0" presId="urn:microsoft.com/office/officeart/2005/8/layout/bProcess3"/>
    <dgm:cxn modelId="{D6E9417A-F91F-43F3-A574-CA68A7856639}" type="presParOf" srcId="{F83D3E8F-839E-4A1F-9F3B-926683937BFF}" destId="{186C6A31-063B-432B-B0ED-003BF1491276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F9BFDF-E81A-4035-9FDC-C97A6ECBC626}" type="doc">
      <dgm:prSet loTypeId="urn:microsoft.com/office/officeart/2005/8/layout/bProcess3" loCatId="process" qsTypeId="urn:microsoft.com/office/officeart/2005/8/quickstyle/simple5" qsCatId="simple" csTypeId="urn:microsoft.com/office/officeart/2005/8/colors/accent2_2" csCatId="accent2" phldr="1"/>
      <dgm:spPr/>
    </dgm:pt>
    <dgm:pt modelId="{FD78FE43-43EE-4BDE-BD12-F7F8B7B887D0}">
      <dgm:prSet phldrT="[Text]" custT="1"/>
      <dgm:spPr/>
      <dgm:t>
        <a:bodyPr/>
        <a:lstStyle/>
        <a:p>
          <a:pPr algn="ctr"/>
          <a:r>
            <a:rPr lang="en-US" sz="1800" b="1" dirty="0" smtClean="0"/>
            <a:t>Federal Taxes on motor fuels, tackle, import tariffs, &amp; interest	</a:t>
          </a:r>
          <a:endParaRPr lang="en-US" sz="1800" b="1" dirty="0"/>
        </a:p>
      </dgm:t>
    </dgm:pt>
    <dgm:pt modelId="{2AAE9B2A-48E1-4059-BE4C-FEDAB1C31AC3}" type="parTrans" cxnId="{5D3DEBCD-3386-45B0-A49B-7BFD8C7C013D}">
      <dgm:prSet/>
      <dgm:spPr/>
      <dgm:t>
        <a:bodyPr/>
        <a:lstStyle/>
        <a:p>
          <a:endParaRPr lang="en-US" b="1"/>
        </a:p>
      </dgm:t>
    </dgm:pt>
    <dgm:pt modelId="{D166885E-5295-4379-8424-102E833B84F0}" type="sibTrans" cxnId="{5D3DEBCD-3386-45B0-A49B-7BFD8C7C013D}">
      <dgm:prSet/>
      <dgm:spPr>
        <a:ln w="76200"/>
      </dgm:spPr>
      <dgm:t>
        <a:bodyPr/>
        <a:lstStyle/>
        <a:p>
          <a:endParaRPr lang="en-US" b="1"/>
        </a:p>
      </dgm:t>
    </dgm:pt>
    <dgm:pt modelId="{6CB73DC4-6AB5-4897-937F-6087A5F403C3}">
      <dgm:prSet phldrT="[Text]" custT="1"/>
      <dgm:spPr/>
      <dgm:t>
        <a:bodyPr/>
        <a:lstStyle/>
        <a:p>
          <a:pPr algn="ctr"/>
          <a:r>
            <a:rPr lang="en-US" sz="1800" b="1" dirty="0" smtClean="0"/>
            <a:t>Deposited into Trust Fund administered by US fish and wildlife</a:t>
          </a:r>
          <a:endParaRPr lang="en-US" sz="1800" b="1" dirty="0"/>
        </a:p>
      </dgm:t>
    </dgm:pt>
    <dgm:pt modelId="{15218831-1541-43B1-B380-FB3300B7BCF6}" type="parTrans" cxnId="{134D9672-EB3B-444F-8355-B6B80806601A}">
      <dgm:prSet/>
      <dgm:spPr/>
      <dgm:t>
        <a:bodyPr/>
        <a:lstStyle/>
        <a:p>
          <a:endParaRPr lang="en-US" b="1"/>
        </a:p>
      </dgm:t>
    </dgm:pt>
    <dgm:pt modelId="{2D6A916D-0F74-4D81-8A9E-8653B864574C}" type="sibTrans" cxnId="{134D9672-EB3B-444F-8355-B6B80806601A}">
      <dgm:prSet/>
      <dgm:spPr>
        <a:ln w="76200"/>
      </dgm:spPr>
      <dgm:t>
        <a:bodyPr/>
        <a:lstStyle/>
        <a:p>
          <a:endParaRPr lang="en-US" b="1"/>
        </a:p>
      </dgm:t>
    </dgm:pt>
    <dgm:pt modelId="{C4BB9594-B69F-4DCB-B5E4-B0042C4177A2}">
      <dgm:prSet phldrT="[Text]"/>
      <dgm:spPr/>
      <dgm:t>
        <a:bodyPr/>
        <a:lstStyle/>
        <a:p>
          <a:pPr algn="ctr"/>
          <a:r>
            <a:rPr lang="en-US" b="1" dirty="0" smtClean="0"/>
            <a:t>Funding to CT fisheries programs</a:t>
          </a:r>
          <a:endParaRPr lang="en-US" b="1" dirty="0"/>
        </a:p>
      </dgm:t>
    </dgm:pt>
    <dgm:pt modelId="{E3CCA0D8-E367-4316-8B12-02C57F627264}" type="parTrans" cxnId="{45EB468F-383C-47B0-967D-C170BEB1FB06}">
      <dgm:prSet/>
      <dgm:spPr/>
      <dgm:t>
        <a:bodyPr/>
        <a:lstStyle/>
        <a:p>
          <a:endParaRPr lang="en-US" b="1"/>
        </a:p>
      </dgm:t>
    </dgm:pt>
    <dgm:pt modelId="{006B2BF7-98F7-4B3E-B3CA-E5B5EECB1CB0}" type="sibTrans" cxnId="{45EB468F-383C-47B0-967D-C170BEB1FB06}">
      <dgm:prSet/>
      <dgm:spPr/>
      <dgm:t>
        <a:bodyPr/>
        <a:lstStyle/>
        <a:p>
          <a:endParaRPr lang="en-US" b="1"/>
        </a:p>
      </dgm:t>
    </dgm:pt>
    <dgm:pt modelId="{6015CBDF-B4C5-4B71-B231-15441EA7A85C}" type="pres">
      <dgm:prSet presAssocID="{87F9BFDF-E81A-4035-9FDC-C97A6ECBC626}" presName="Name0" presStyleCnt="0">
        <dgm:presLayoutVars>
          <dgm:dir/>
          <dgm:resizeHandles val="exact"/>
        </dgm:presLayoutVars>
      </dgm:prSet>
      <dgm:spPr/>
    </dgm:pt>
    <dgm:pt modelId="{AA0DB72B-0825-48EA-A51A-791AEB8DA0C7}" type="pres">
      <dgm:prSet presAssocID="{FD78FE43-43EE-4BDE-BD12-F7F8B7B887D0}" presName="node" presStyleLbl="node1" presStyleIdx="0" presStyleCnt="3" custScaleX="286488" custScaleY="4011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4BA926-2858-45F8-BED8-97532936AB0C}" type="pres">
      <dgm:prSet presAssocID="{D166885E-5295-4379-8424-102E833B84F0}" presName="sibTrans" presStyleLbl="sibTrans1D1" presStyleIdx="0" presStyleCnt="2"/>
      <dgm:spPr/>
      <dgm:t>
        <a:bodyPr/>
        <a:lstStyle/>
        <a:p>
          <a:endParaRPr lang="en-US"/>
        </a:p>
      </dgm:t>
    </dgm:pt>
    <dgm:pt modelId="{91830C19-EFF4-45CB-8FAA-9C88E41FB2DC}" type="pres">
      <dgm:prSet presAssocID="{D166885E-5295-4379-8424-102E833B84F0}" presName="connectorText" presStyleLbl="sibTrans1D1" presStyleIdx="0" presStyleCnt="2"/>
      <dgm:spPr/>
      <dgm:t>
        <a:bodyPr/>
        <a:lstStyle/>
        <a:p>
          <a:endParaRPr lang="en-US"/>
        </a:p>
      </dgm:t>
    </dgm:pt>
    <dgm:pt modelId="{8C7CA73D-9BA0-4FEF-8CEE-7842488B9F89}" type="pres">
      <dgm:prSet presAssocID="{6CB73DC4-6AB5-4897-937F-6087A5F403C3}" presName="node" presStyleLbl="node1" presStyleIdx="1" presStyleCnt="3" custScaleX="239222" custScaleY="3770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B437FD-1E1B-4F45-A257-FF26995B827B}" type="pres">
      <dgm:prSet presAssocID="{2D6A916D-0F74-4D81-8A9E-8653B864574C}" presName="sibTrans" presStyleLbl="sibTrans1D1" presStyleIdx="1" presStyleCnt="2"/>
      <dgm:spPr/>
      <dgm:t>
        <a:bodyPr/>
        <a:lstStyle/>
        <a:p>
          <a:endParaRPr lang="en-US"/>
        </a:p>
      </dgm:t>
    </dgm:pt>
    <dgm:pt modelId="{6CFE0488-0CC5-4503-8D80-3AD633C71F14}" type="pres">
      <dgm:prSet presAssocID="{2D6A916D-0F74-4D81-8A9E-8653B864574C}" presName="connectorText" presStyleLbl="sibTrans1D1" presStyleIdx="1" presStyleCnt="2"/>
      <dgm:spPr/>
      <dgm:t>
        <a:bodyPr/>
        <a:lstStyle/>
        <a:p>
          <a:endParaRPr lang="en-US"/>
        </a:p>
      </dgm:t>
    </dgm:pt>
    <dgm:pt modelId="{255C03D8-F21C-4BFC-8008-7773E08F011A}" type="pres">
      <dgm:prSet presAssocID="{C4BB9594-B69F-4DCB-B5E4-B0042C4177A2}" presName="node" presStyleLbl="node1" presStyleIdx="2" presStyleCnt="3" custScaleX="265042" custScaleY="403745" custLinFactNeighborX="-26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759F63-FC3A-458C-AB7F-C20A65EB92D2}" type="presOf" srcId="{D166885E-5295-4379-8424-102E833B84F0}" destId="{91830C19-EFF4-45CB-8FAA-9C88E41FB2DC}" srcOrd="1" destOrd="0" presId="urn:microsoft.com/office/officeart/2005/8/layout/bProcess3"/>
    <dgm:cxn modelId="{45EB468F-383C-47B0-967D-C170BEB1FB06}" srcId="{87F9BFDF-E81A-4035-9FDC-C97A6ECBC626}" destId="{C4BB9594-B69F-4DCB-B5E4-B0042C4177A2}" srcOrd="2" destOrd="0" parTransId="{E3CCA0D8-E367-4316-8B12-02C57F627264}" sibTransId="{006B2BF7-98F7-4B3E-B3CA-E5B5EECB1CB0}"/>
    <dgm:cxn modelId="{5D3DEBCD-3386-45B0-A49B-7BFD8C7C013D}" srcId="{87F9BFDF-E81A-4035-9FDC-C97A6ECBC626}" destId="{FD78FE43-43EE-4BDE-BD12-F7F8B7B887D0}" srcOrd="0" destOrd="0" parTransId="{2AAE9B2A-48E1-4059-BE4C-FEDAB1C31AC3}" sibTransId="{D166885E-5295-4379-8424-102E833B84F0}"/>
    <dgm:cxn modelId="{6B323ADF-C745-4877-A8CD-07784D0FBBCC}" type="presOf" srcId="{2D6A916D-0F74-4D81-8A9E-8653B864574C}" destId="{6CFE0488-0CC5-4503-8D80-3AD633C71F14}" srcOrd="1" destOrd="0" presId="urn:microsoft.com/office/officeart/2005/8/layout/bProcess3"/>
    <dgm:cxn modelId="{134D9672-EB3B-444F-8355-B6B80806601A}" srcId="{87F9BFDF-E81A-4035-9FDC-C97A6ECBC626}" destId="{6CB73DC4-6AB5-4897-937F-6087A5F403C3}" srcOrd="1" destOrd="0" parTransId="{15218831-1541-43B1-B380-FB3300B7BCF6}" sibTransId="{2D6A916D-0F74-4D81-8A9E-8653B864574C}"/>
    <dgm:cxn modelId="{BD4972D7-0B28-469E-A8DB-84F76676ADC5}" type="presOf" srcId="{D166885E-5295-4379-8424-102E833B84F0}" destId="{4C4BA926-2858-45F8-BED8-97532936AB0C}" srcOrd="0" destOrd="0" presId="urn:microsoft.com/office/officeart/2005/8/layout/bProcess3"/>
    <dgm:cxn modelId="{BE333E7D-9F79-46D6-B530-E7A3C4CD57C1}" type="presOf" srcId="{C4BB9594-B69F-4DCB-B5E4-B0042C4177A2}" destId="{255C03D8-F21C-4BFC-8008-7773E08F011A}" srcOrd="0" destOrd="0" presId="urn:microsoft.com/office/officeart/2005/8/layout/bProcess3"/>
    <dgm:cxn modelId="{9A30ACFD-E402-48E1-B7E4-EA1023D89A7B}" type="presOf" srcId="{2D6A916D-0F74-4D81-8A9E-8653B864574C}" destId="{B6B437FD-1E1B-4F45-A257-FF26995B827B}" srcOrd="0" destOrd="0" presId="urn:microsoft.com/office/officeart/2005/8/layout/bProcess3"/>
    <dgm:cxn modelId="{A4112313-BCAC-4B75-BAA2-076A49244818}" type="presOf" srcId="{87F9BFDF-E81A-4035-9FDC-C97A6ECBC626}" destId="{6015CBDF-B4C5-4B71-B231-15441EA7A85C}" srcOrd="0" destOrd="0" presId="urn:microsoft.com/office/officeart/2005/8/layout/bProcess3"/>
    <dgm:cxn modelId="{1CB715AF-A626-489B-AC2F-E55C37F3D61C}" type="presOf" srcId="{6CB73DC4-6AB5-4897-937F-6087A5F403C3}" destId="{8C7CA73D-9BA0-4FEF-8CEE-7842488B9F89}" srcOrd="0" destOrd="0" presId="urn:microsoft.com/office/officeart/2005/8/layout/bProcess3"/>
    <dgm:cxn modelId="{6D205081-0046-44C5-8E1E-AE175B7751BD}" type="presOf" srcId="{FD78FE43-43EE-4BDE-BD12-F7F8B7B887D0}" destId="{AA0DB72B-0825-48EA-A51A-791AEB8DA0C7}" srcOrd="0" destOrd="0" presId="urn:microsoft.com/office/officeart/2005/8/layout/bProcess3"/>
    <dgm:cxn modelId="{962E5588-FD00-4864-8EA5-1D173CB93A12}" type="presParOf" srcId="{6015CBDF-B4C5-4B71-B231-15441EA7A85C}" destId="{AA0DB72B-0825-48EA-A51A-791AEB8DA0C7}" srcOrd="0" destOrd="0" presId="urn:microsoft.com/office/officeart/2005/8/layout/bProcess3"/>
    <dgm:cxn modelId="{0D9D5B46-8989-436A-8517-250FAD251656}" type="presParOf" srcId="{6015CBDF-B4C5-4B71-B231-15441EA7A85C}" destId="{4C4BA926-2858-45F8-BED8-97532936AB0C}" srcOrd="1" destOrd="0" presId="urn:microsoft.com/office/officeart/2005/8/layout/bProcess3"/>
    <dgm:cxn modelId="{2FD73D8F-ABE1-42C9-882D-00F8C425B980}" type="presParOf" srcId="{4C4BA926-2858-45F8-BED8-97532936AB0C}" destId="{91830C19-EFF4-45CB-8FAA-9C88E41FB2DC}" srcOrd="0" destOrd="0" presId="urn:microsoft.com/office/officeart/2005/8/layout/bProcess3"/>
    <dgm:cxn modelId="{982DE580-9F61-4ED7-AEB8-E63E6FBF29F6}" type="presParOf" srcId="{6015CBDF-B4C5-4B71-B231-15441EA7A85C}" destId="{8C7CA73D-9BA0-4FEF-8CEE-7842488B9F89}" srcOrd="2" destOrd="0" presId="urn:microsoft.com/office/officeart/2005/8/layout/bProcess3"/>
    <dgm:cxn modelId="{DD5C6F4D-2588-40A2-9393-45D78D7BB20C}" type="presParOf" srcId="{6015CBDF-B4C5-4B71-B231-15441EA7A85C}" destId="{B6B437FD-1E1B-4F45-A257-FF26995B827B}" srcOrd="3" destOrd="0" presId="urn:microsoft.com/office/officeart/2005/8/layout/bProcess3"/>
    <dgm:cxn modelId="{014F743E-54D1-4F60-BD8D-FE9FA92073C0}" type="presParOf" srcId="{B6B437FD-1E1B-4F45-A257-FF26995B827B}" destId="{6CFE0488-0CC5-4503-8D80-3AD633C71F14}" srcOrd="0" destOrd="0" presId="urn:microsoft.com/office/officeart/2005/8/layout/bProcess3"/>
    <dgm:cxn modelId="{69B661B0-747B-49BD-BBD5-8650BA617802}" type="presParOf" srcId="{6015CBDF-B4C5-4B71-B231-15441EA7A85C}" destId="{255C03D8-F21C-4BFC-8008-7773E08F011A}" srcOrd="4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374B2-2465-4B54-9D91-AB37DB84BD34}">
      <dsp:nvSpPr>
        <dsp:cNvPr id="0" name=""/>
        <dsp:cNvSpPr/>
      </dsp:nvSpPr>
      <dsp:spPr>
        <a:xfrm>
          <a:off x="2209010" y="1316373"/>
          <a:ext cx="2501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0105" y="45720"/>
              </a:lnTo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2327046" y="1360689"/>
        <a:ext cx="14035" cy="2809"/>
      </dsp:txXfrm>
    </dsp:sp>
    <dsp:sp modelId="{DD31F4DD-531B-427D-A1A7-E2783A5A2103}">
      <dsp:nvSpPr>
        <dsp:cNvPr id="0" name=""/>
        <dsp:cNvSpPr/>
      </dsp:nvSpPr>
      <dsp:spPr>
        <a:xfrm>
          <a:off x="6402" y="438096"/>
          <a:ext cx="2204408" cy="18479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Your License Purchase</a:t>
          </a:r>
          <a:endParaRPr lang="en-US" sz="2400" b="1" kern="1200" dirty="0"/>
        </a:p>
      </dsp:txBody>
      <dsp:txXfrm>
        <a:off x="6402" y="438096"/>
        <a:ext cx="2204408" cy="1847994"/>
      </dsp:txXfrm>
    </dsp:sp>
    <dsp:sp modelId="{08DE72EC-7629-4A64-AF0D-19248B7D23F9}">
      <dsp:nvSpPr>
        <dsp:cNvPr id="0" name=""/>
        <dsp:cNvSpPr/>
      </dsp:nvSpPr>
      <dsp:spPr>
        <a:xfrm>
          <a:off x="4714055" y="1316373"/>
          <a:ext cx="25010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50105" y="45720"/>
              </a:lnTo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1" kern="1200"/>
        </a:p>
      </dsp:txBody>
      <dsp:txXfrm>
        <a:off x="4832090" y="1360689"/>
        <a:ext cx="14035" cy="2809"/>
      </dsp:txXfrm>
    </dsp:sp>
    <dsp:sp modelId="{7A8FC7D2-EC4A-4C95-B117-031AFCCAE8BA}">
      <dsp:nvSpPr>
        <dsp:cNvPr id="0" name=""/>
        <dsp:cNvSpPr/>
      </dsp:nvSpPr>
      <dsp:spPr>
        <a:xfrm>
          <a:off x="2491516" y="401237"/>
          <a:ext cx="2224338" cy="192171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Deposited into CT General Fund</a:t>
          </a:r>
          <a:endParaRPr lang="en-US" sz="2400" b="1" kern="1200" dirty="0"/>
        </a:p>
      </dsp:txBody>
      <dsp:txXfrm>
        <a:off x="2491516" y="401237"/>
        <a:ext cx="2224338" cy="1921712"/>
      </dsp:txXfrm>
    </dsp:sp>
    <dsp:sp modelId="{186C6A31-063B-432B-B0ED-003BF1491276}">
      <dsp:nvSpPr>
        <dsp:cNvPr id="0" name=""/>
        <dsp:cNvSpPr/>
      </dsp:nvSpPr>
      <dsp:spPr>
        <a:xfrm>
          <a:off x="4996560" y="343215"/>
          <a:ext cx="1966247" cy="20377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100% back to fisheries programs (by state law)</a:t>
          </a:r>
          <a:endParaRPr lang="en-US" sz="2000" b="1" kern="1200" dirty="0"/>
        </a:p>
      </dsp:txBody>
      <dsp:txXfrm>
        <a:off x="4996560" y="343215"/>
        <a:ext cx="1966247" cy="20377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4BA926-2858-45F8-BED8-97532936AB0C}">
      <dsp:nvSpPr>
        <dsp:cNvPr id="0" name=""/>
        <dsp:cNvSpPr/>
      </dsp:nvSpPr>
      <dsp:spPr>
        <a:xfrm>
          <a:off x="2472767" y="1304265"/>
          <a:ext cx="16777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67774" y="45720"/>
              </a:lnTo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2551694" y="1348993"/>
        <a:ext cx="9918" cy="1985"/>
      </dsp:txXfrm>
    </dsp:sp>
    <dsp:sp modelId="{AA0DB72B-0825-48EA-A51A-791AEB8DA0C7}">
      <dsp:nvSpPr>
        <dsp:cNvPr id="0" name=""/>
        <dsp:cNvSpPr/>
      </dsp:nvSpPr>
      <dsp:spPr>
        <a:xfrm>
          <a:off x="3614" y="312067"/>
          <a:ext cx="2470952" cy="207583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Federal Taxes on motor fuels, tackle, import tariffs, &amp; interest	</a:t>
          </a:r>
          <a:endParaRPr lang="en-US" sz="1800" b="1" kern="1200" dirty="0"/>
        </a:p>
      </dsp:txBody>
      <dsp:txXfrm>
        <a:off x="3614" y="312067"/>
        <a:ext cx="2470952" cy="2075837"/>
      </dsp:txXfrm>
    </dsp:sp>
    <dsp:sp modelId="{B6B437FD-1E1B-4F45-A257-FF26995B827B}">
      <dsp:nvSpPr>
        <dsp:cNvPr id="0" name=""/>
        <dsp:cNvSpPr/>
      </dsp:nvSpPr>
      <dsp:spPr>
        <a:xfrm>
          <a:off x="4734425" y="1304265"/>
          <a:ext cx="144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44616" y="45720"/>
              </a:lnTo>
            </a:path>
          </a:pathLst>
        </a:custGeom>
        <a:noFill/>
        <a:ln w="76200" cap="flat" cmpd="sng" algn="ctr">
          <a:solidFill>
            <a:scrgbClr r="0" g="0" b="0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b="1" kern="1200"/>
        </a:p>
      </dsp:txBody>
      <dsp:txXfrm>
        <a:off x="4802353" y="1348993"/>
        <a:ext cx="8760" cy="1985"/>
      </dsp:txXfrm>
    </dsp:sp>
    <dsp:sp modelId="{8C7CA73D-9BA0-4FEF-8CEE-7842488B9F89}">
      <dsp:nvSpPr>
        <dsp:cNvPr id="0" name=""/>
        <dsp:cNvSpPr/>
      </dsp:nvSpPr>
      <dsp:spPr>
        <a:xfrm>
          <a:off x="2672941" y="374389"/>
          <a:ext cx="2063284" cy="19511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Deposited into Trust Fund administered by US fish and wildlife</a:t>
          </a:r>
          <a:endParaRPr lang="en-US" sz="1800" b="1" kern="1200" dirty="0"/>
        </a:p>
      </dsp:txBody>
      <dsp:txXfrm>
        <a:off x="2672941" y="374389"/>
        <a:ext cx="2063284" cy="1951192"/>
      </dsp:txXfrm>
    </dsp:sp>
    <dsp:sp modelId="{255C03D8-F21C-4BFC-8008-7773E08F011A}">
      <dsp:nvSpPr>
        <dsp:cNvPr id="0" name=""/>
        <dsp:cNvSpPr/>
      </dsp:nvSpPr>
      <dsp:spPr>
        <a:xfrm>
          <a:off x="4911442" y="305298"/>
          <a:ext cx="2285981" cy="208937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Funding to CT fisheries programs</a:t>
          </a:r>
          <a:endParaRPr lang="en-US" sz="2800" b="1" kern="1200" dirty="0"/>
        </a:p>
      </dsp:txBody>
      <dsp:txXfrm>
        <a:off x="4911442" y="305298"/>
        <a:ext cx="2285981" cy="20893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14183-83E8-4984-A336-EE42466BAEAB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58105-C443-432F-9005-31E245023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8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91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02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73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5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5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66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3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8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0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6C95D-E1D2-422D-99A1-3AFB982E7A07}" type="datetimeFigureOut">
              <a:rPr lang="en-US" smtClean="0"/>
              <a:t>8/25/2021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8C54-0BD9-4830-AE2C-3B521149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6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chart" Target="../charts/chart1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portal.ct.gov/DEEP/Fishing/Saltwater/Saltwater-Fish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ct.gov/DEEP/Fishing/Regulations/Fishing-Regulations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5" name="TextBox 4"/>
          <p:cNvSpPr txBox="1"/>
          <p:nvPr/>
        </p:nvSpPr>
        <p:spPr>
          <a:xfrm>
            <a:off x="124842" y="209088"/>
            <a:ext cx="9487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WELCOME &amp; INTRODUCTION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17" y="-221880"/>
            <a:ext cx="2807884" cy="1877596"/>
          </a:xfrm>
          <a:prstGeom prst="rect">
            <a:avLst/>
          </a:prstGeom>
        </p:spPr>
      </p:pic>
      <p:pic>
        <p:nvPicPr>
          <p:cNvPr id="6" name="Picture 5" descr="DEEPLogoCircleCOLOR4.563inx4 copy.t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753"/>
            <a:ext cx="1638972" cy="1630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3857" y="716918"/>
            <a:ext cx="1019488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Comic Sans MS" panose="030F0702030302020204" pitchFamily="66" charset="0"/>
            </a:endParaRPr>
          </a:p>
          <a:p>
            <a:pPr algn="ctr"/>
            <a:r>
              <a:rPr lang="en-US" sz="2800" b="1" dirty="0">
                <a:latin typeface="Comic Sans MS" panose="030F0702030302020204" pitchFamily="66" charset="0"/>
              </a:rPr>
              <a:t>Fisheries Division</a:t>
            </a:r>
          </a:p>
          <a:p>
            <a:pPr algn="ctr"/>
            <a:endParaRPr lang="en-US" sz="1200" b="1" dirty="0">
              <a:latin typeface="Comic Sans MS" panose="030F0702030302020204" pitchFamily="66" charset="0"/>
            </a:endParaRPr>
          </a:p>
          <a:p>
            <a:pPr algn="ctr"/>
            <a:r>
              <a:rPr lang="en-US" sz="2800" b="1" u="sng" dirty="0">
                <a:latin typeface="Comic Sans MS" panose="030F0702030302020204" pitchFamily="66" charset="0"/>
              </a:rPr>
              <a:t>C</a:t>
            </a:r>
            <a:r>
              <a:rPr lang="en-US" sz="2800" b="1" dirty="0">
                <a:latin typeface="Comic Sans MS" panose="030F0702030302020204" pitchFamily="66" charset="0"/>
              </a:rPr>
              <a:t>onnecticut </a:t>
            </a:r>
            <a:r>
              <a:rPr lang="en-US" sz="2800" b="1" u="sng" dirty="0">
                <a:latin typeface="Comic Sans MS" panose="030F0702030302020204" pitchFamily="66" charset="0"/>
              </a:rPr>
              <a:t>A</a:t>
            </a:r>
            <a:r>
              <a:rPr lang="en-US" sz="2800" b="1" dirty="0">
                <a:latin typeface="Comic Sans MS" panose="030F0702030302020204" pitchFamily="66" charset="0"/>
              </a:rPr>
              <a:t>quatic </a:t>
            </a:r>
            <a:r>
              <a:rPr lang="en-US" sz="2800" b="1" u="sng" dirty="0">
                <a:latin typeface="Comic Sans MS" panose="030F0702030302020204" pitchFamily="66" charset="0"/>
              </a:rPr>
              <a:t>R</a:t>
            </a:r>
            <a:r>
              <a:rPr lang="en-US" sz="2800" b="1" dirty="0">
                <a:latin typeface="Comic Sans MS" panose="030F0702030302020204" pitchFamily="66" charset="0"/>
              </a:rPr>
              <a:t>esources </a:t>
            </a:r>
            <a:r>
              <a:rPr lang="en-US" sz="2800" b="1" u="sng" dirty="0">
                <a:latin typeface="Comic Sans MS" panose="030F0702030302020204" pitchFamily="66" charset="0"/>
              </a:rPr>
              <a:t>E</a:t>
            </a:r>
            <a:r>
              <a:rPr lang="en-US" sz="2800" b="1" dirty="0">
                <a:latin typeface="Comic Sans MS" panose="030F0702030302020204" pitchFamily="66" charset="0"/>
              </a:rPr>
              <a:t>ducation (CARE) program</a:t>
            </a:r>
          </a:p>
          <a:p>
            <a:pPr algn="ctr"/>
            <a:endParaRPr lang="en-US" sz="1200" dirty="0">
              <a:latin typeface="Comic Sans MS" panose="030F0702030302020204" pitchFamily="66" charset="0"/>
            </a:endParaRPr>
          </a:p>
          <a:p>
            <a:pPr algn="ctr"/>
            <a:r>
              <a:rPr lang="en-US" sz="4000" b="1" i="1" dirty="0" smtClean="0">
                <a:latin typeface="Comic Sans MS" panose="030F0702030302020204" pitchFamily="66" charset="0"/>
              </a:rPr>
              <a:t>Basics of Saltwater Fishing</a:t>
            </a:r>
            <a:endParaRPr lang="en-US" sz="4000" b="1" i="1" dirty="0">
              <a:latin typeface="Comic Sans MS" panose="030F0702030302020204" pitchFamily="66" charset="0"/>
            </a:endParaRPr>
          </a:p>
          <a:p>
            <a:pPr algn="ctr"/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60" y="3359210"/>
            <a:ext cx="4055451" cy="304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28" y="3493475"/>
            <a:ext cx="3608876" cy="27066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7303" y="3494915"/>
            <a:ext cx="3607232" cy="27054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28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64" y="209090"/>
            <a:ext cx="5802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BAITS AND 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575" y="1288013"/>
            <a:ext cx="1205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  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Bucktail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Jig w/ Gulp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AutoShape 2" descr="Image result for sandworm on h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1" y="2242720"/>
            <a:ext cx="5730054" cy="42975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950" y="2242720"/>
            <a:ext cx="4297540" cy="429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0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64" y="209090"/>
            <a:ext cx="5802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BAITS AND 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575" y="1288013"/>
            <a:ext cx="1205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          Metal Casting/Jigging Lures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AutoShape 2" descr="Image result for sandworm on h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41673" y="2505346"/>
            <a:ext cx="5552901" cy="4164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4684"/>
            <a:ext cx="4545331" cy="45453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331" y="2144684"/>
            <a:ext cx="4336097" cy="433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64" y="209090"/>
            <a:ext cx="5802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BAITS AND 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575" y="1288013"/>
            <a:ext cx="1205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Snapper Popper                             Small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Kastmaster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AutoShape 2" descr="Image result for sandworm on h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1874493"/>
            <a:ext cx="5088759" cy="50887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5951" y="1994029"/>
            <a:ext cx="2383227" cy="434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5" name="TextBox 4"/>
          <p:cNvSpPr txBox="1"/>
          <p:nvPr/>
        </p:nvSpPr>
        <p:spPr>
          <a:xfrm>
            <a:off x="499640" y="148464"/>
            <a:ext cx="108062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Recreational Saltwater FISH of CT</a:t>
            </a:r>
            <a:endParaRPr lang="en-US" sz="6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94" y="1496292"/>
            <a:ext cx="2562178" cy="1220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852" y="2716377"/>
            <a:ext cx="2632520" cy="13901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91" y="1496291"/>
            <a:ext cx="6580740" cy="48428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" b="15910"/>
          <a:stretch/>
        </p:blipFill>
        <p:spPr>
          <a:xfrm>
            <a:off x="193517" y="1496292"/>
            <a:ext cx="2814335" cy="48428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194" y="4106487"/>
            <a:ext cx="260032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5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520" y="455885"/>
            <a:ext cx="6468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Scup (Porgy)</a:t>
            </a:r>
            <a:endParaRPr lang="en-US" sz="6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0131" y="455885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38611" y="1205241"/>
            <a:ext cx="390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EVERYWHERE! Rocks, Jetties, Boulders, Mussel Beds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8611" y="2231596"/>
            <a:ext cx="4384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Sandworms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Squid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815386" y="3360976"/>
            <a:ext cx="3900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Fishing Tips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Must keep bait on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 tackle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 err="1"/>
              <a:t>lb</a:t>
            </a:r>
            <a:r>
              <a:rPr lang="en-US" dirty="0"/>
              <a:t> test line or </a:t>
            </a:r>
            <a:r>
              <a:rPr lang="en-US" dirty="0" smtClean="0"/>
              <a:t>heavier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Simple Bottom fishing 3-way rig, hi-lo rig, or small jigs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01" y="1921282"/>
            <a:ext cx="7451404" cy="49659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98" y="277368"/>
            <a:ext cx="3280339" cy="137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5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62" y="0"/>
            <a:ext cx="457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5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2370" y="127212"/>
            <a:ext cx="7561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Summer Flounder (Fluke)</a:t>
            </a:r>
            <a:endParaRPr lang="en-US" sz="5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0131" y="455885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38611" y="1205241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Bottom fish that ambushes prey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8611" y="2231596"/>
            <a:ext cx="4384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Bucktail</a:t>
            </a:r>
            <a:r>
              <a:rPr lang="en-US" dirty="0" smtClean="0"/>
              <a:t> jigs tipped with squid strips or Berkeley gulp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Fresh strips of sea robin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216"/>
            <a:ext cx="4201705" cy="56022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63840" y="373030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/>
              <a:t>Fishing Tips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Must keep bait on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tackle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15 </a:t>
            </a:r>
            <a:r>
              <a:rPr lang="en-US" dirty="0" err="1"/>
              <a:t>lb</a:t>
            </a:r>
            <a:r>
              <a:rPr lang="en-US" dirty="0"/>
              <a:t> test line or heavier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Bottom fishing rig or jigs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/>
          <a:stretch/>
        </p:blipFill>
        <p:spPr>
          <a:xfrm>
            <a:off x="3707475" y="1324834"/>
            <a:ext cx="3906982" cy="481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95" y="0"/>
            <a:ext cx="10058400" cy="670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4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520" y="100452"/>
            <a:ext cx="6468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Black Sea Bass</a:t>
            </a:r>
            <a:endParaRPr lang="en-US" sz="6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0131" y="455885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38611" y="1205241"/>
            <a:ext cx="3900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Keeper size fish are mostly in deep water – go on a charter boat!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Rocks, Jetties, Boulders, Mussel Beds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8611" y="2508595"/>
            <a:ext cx="4384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Squid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Bucktails</a:t>
            </a:r>
            <a:r>
              <a:rPr lang="en-US" dirty="0" smtClean="0"/>
              <a:t> and metal jigs on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811477" y="3985922"/>
            <a:ext cx="3900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Fishing Tips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Must keep bait close to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 tackle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15 </a:t>
            </a:r>
            <a:r>
              <a:rPr lang="en-US" dirty="0" err="1"/>
              <a:t>lb</a:t>
            </a:r>
            <a:r>
              <a:rPr lang="en-US" dirty="0"/>
              <a:t> test line or </a:t>
            </a:r>
            <a:r>
              <a:rPr lang="en-US" dirty="0" smtClean="0"/>
              <a:t>heavier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Simple Bottom fishing 3-way rig, hi-lo rig, or small jigs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59"/>
            <a:ext cx="3563735" cy="47516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153890" y="2002972"/>
            <a:ext cx="4767740" cy="35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6662" y="127212"/>
            <a:ext cx="6468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Tautog</a:t>
            </a:r>
            <a:r>
              <a:rPr lang="en-US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(BLACKFISH)</a:t>
            </a:r>
            <a:endParaRPr lang="en-US" sz="6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44121" y="455885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38611" y="1205241"/>
            <a:ext cx="390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Rocks, Jetties, Boulders, Mussel Beds, Piers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8611" y="2128571"/>
            <a:ext cx="4384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Crabs – green crabs or Asian shore crabs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Sandworms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815386" y="3154926"/>
            <a:ext cx="39004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Fishing Tips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Must keep bait on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Heavy tackle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20 </a:t>
            </a:r>
            <a:r>
              <a:rPr lang="en-US" dirty="0" err="1"/>
              <a:t>lb</a:t>
            </a:r>
            <a:r>
              <a:rPr lang="en-US" dirty="0"/>
              <a:t> test line or </a:t>
            </a:r>
            <a:r>
              <a:rPr lang="en-US" dirty="0" smtClean="0"/>
              <a:t>heavier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Bottom fishing rig or jigs with stout hook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you are not getting stuck in rocks, you are not doing it right!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24074" y="2017128"/>
            <a:ext cx="5532425" cy="41493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704" y="1851572"/>
            <a:ext cx="3677552" cy="490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7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fr300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06" y="4834225"/>
            <a:ext cx="1352706" cy="1344700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404218957"/>
              </p:ext>
            </p:extLst>
          </p:nvPr>
        </p:nvGraphicFramePr>
        <p:xfrm>
          <a:off x="6457567" y="1655717"/>
          <a:ext cx="6309360" cy="4335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Diagram 15"/>
          <p:cNvGraphicFramePr/>
          <p:nvPr>
            <p:extLst>
              <p:ext uri="{D42A27DB-BD31-4B8C-83A1-F6EECF244321}">
                <p14:modId xmlns:p14="http://schemas.microsoft.com/office/powerpoint/2010/main" val="749890377"/>
              </p:ext>
            </p:extLst>
          </p:nvPr>
        </p:nvGraphicFramePr>
        <p:xfrm>
          <a:off x="358347" y="1433839"/>
          <a:ext cx="6969211" cy="2724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1861502998"/>
              </p:ext>
            </p:extLst>
          </p:nvPr>
        </p:nvGraphicFramePr>
        <p:xfrm>
          <a:off x="212375" y="4158027"/>
          <a:ext cx="7224196" cy="269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828802" y="381003"/>
            <a:ext cx="310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CT based funding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4843" y="3957973"/>
            <a:ext cx="5828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Federal Sport Fish Restoration based funding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1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1" name="TextBox 30"/>
          <p:cNvSpPr txBox="1"/>
          <p:nvPr/>
        </p:nvSpPr>
        <p:spPr>
          <a:xfrm>
            <a:off x="124842" y="209088"/>
            <a:ext cx="9487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WELCOME &amp; INTRODUCTION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4843" y="1150504"/>
            <a:ext cx="5687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anose="030F0702030302020204" pitchFamily="66" charset="0"/>
              </a:rPr>
              <a:t>CT based funding for all Fisheries Programs</a:t>
            </a:r>
          </a:p>
        </p:txBody>
      </p:sp>
    </p:spTree>
    <p:extLst>
      <p:ext uri="{BB962C8B-B14F-4D97-AF65-F5344CB8AC3E}">
        <p14:creationId xmlns:p14="http://schemas.microsoft.com/office/powerpoint/2010/main" val="417413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787" y="271702"/>
            <a:ext cx="7561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Bluefish</a:t>
            </a:r>
            <a:endParaRPr lang="en-US" sz="5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0131" y="455885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38611" y="1205241"/>
            <a:ext cx="390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Pelagic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Reefs, boulders, river mouths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7211" y="2335104"/>
            <a:ext cx="4384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Flashy and/or noisy lures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Metal lures and surface poppers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Bunker Chunks on bottom rig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Snapper poppers in August/September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0" y="2465820"/>
            <a:ext cx="3266412" cy="43552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91213" y="3985922"/>
            <a:ext cx="4206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Fishing Tips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Heavy/medium </a:t>
            </a:r>
            <a:r>
              <a:rPr lang="en-US" dirty="0"/>
              <a:t>tackle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15 </a:t>
            </a:r>
            <a:r>
              <a:rPr lang="en-US" dirty="0" err="1"/>
              <a:t>lb</a:t>
            </a:r>
            <a:r>
              <a:rPr lang="en-US" dirty="0"/>
              <a:t> test line or </a:t>
            </a:r>
            <a:r>
              <a:rPr lang="en-US" dirty="0" smtClean="0"/>
              <a:t>heavier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Steel leader or heavy (50 </a:t>
            </a:r>
            <a:r>
              <a:rPr lang="en-US" dirty="0" err="1" smtClean="0"/>
              <a:t>lb</a:t>
            </a:r>
            <a:r>
              <a:rPr lang="en-US" dirty="0" smtClean="0"/>
              <a:t>) mono leader – lots of teeth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active at dusk and dawn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62" y="1205241"/>
            <a:ext cx="4239569" cy="56527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25" y="254798"/>
            <a:ext cx="5316173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7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057" y="317385"/>
            <a:ext cx="7561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Striped Bass</a:t>
            </a:r>
            <a:endParaRPr lang="en-US" sz="54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7211" y="160010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48246" y="753026"/>
            <a:ext cx="390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Pelagic fish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Reefs, boulders, river mouths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67211" y="1686957"/>
            <a:ext cx="43849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Flashy and/or noisy lures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Metal lures and surface poppers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Bunker Chunks on bottom rig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Bucktail</a:t>
            </a:r>
            <a:r>
              <a:rPr lang="en-US" dirty="0" smtClean="0"/>
              <a:t> jigs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" y="1813136"/>
            <a:ext cx="3837368" cy="51164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75940" y="1958932"/>
            <a:ext cx="4206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Fishing Tips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Heavy/medium </a:t>
            </a:r>
            <a:r>
              <a:rPr lang="en-US" dirty="0"/>
              <a:t>tackle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15 </a:t>
            </a:r>
            <a:r>
              <a:rPr lang="en-US" dirty="0" err="1"/>
              <a:t>lb</a:t>
            </a:r>
            <a:r>
              <a:rPr lang="en-US" dirty="0"/>
              <a:t> test line or </a:t>
            </a:r>
            <a:r>
              <a:rPr lang="en-US" dirty="0" smtClean="0"/>
              <a:t>heavier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Very active at dusk and dawn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874" y="3159261"/>
            <a:ext cx="4930583" cy="3697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45" y="117846"/>
            <a:ext cx="3834518" cy="16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8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520" y="455885"/>
            <a:ext cx="6468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 Robin</a:t>
            </a:r>
            <a:endParaRPr lang="en-US" sz="6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0131" y="455885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38611" y="1205241"/>
            <a:ext cx="390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EVERYWHERE! Rocks, Jetties, Boulders, Mussel Beds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8611" y="2231596"/>
            <a:ext cx="4384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Sandworms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Squid strips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815386" y="3360976"/>
            <a:ext cx="39004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Fishing Tips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Must keep bait on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Medium tackle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 err="1"/>
              <a:t>lb</a:t>
            </a:r>
            <a:r>
              <a:rPr lang="en-US" dirty="0"/>
              <a:t> test line or </a:t>
            </a:r>
            <a:r>
              <a:rPr lang="en-US" dirty="0" smtClean="0"/>
              <a:t>heavier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Simple Bottom fishing 3-way rig, hi-lo rig, or small jigs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834" y="1892060"/>
            <a:ext cx="7448910" cy="49659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252242"/>
            <a:ext cx="256054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4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923"/>
            <a:ext cx="6417041" cy="4277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39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5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520" y="455885"/>
            <a:ext cx="6468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Hickory Shad</a:t>
            </a:r>
            <a:endParaRPr lang="en-US" sz="6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0131" y="455885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938611" y="1205241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Habitat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Tidal rivers and estuaries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38611" y="2231596"/>
            <a:ext cx="4384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Bait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Small flashy lures (</a:t>
            </a:r>
            <a:r>
              <a:rPr lang="en-US" dirty="0" err="1" smtClean="0"/>
              <a:t>Kastmasters</a:t>
            </a:r>
            <a:r>
              <a:rPr lang="en-US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Shad darts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674708" y="3360976"/>
            <a:ext cx="39004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Fishing Tips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Light tackle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 err="1"/>
              <a:t>lb</a:t>
            </a:r>
            <a:r>
              <a:rPr lang="en-US" dirty="0"/>
              <a:t> test line </a:t>
            </a:r>
            <a:r>
              <a:rPr lang="en-US" dirty="0" smtClean="0"/>
              <a:t>or lighter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Cast and retrieve lures. Excellent fighters for size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7" y="1666906"/>
            <a:ext cx="6662158" cy="499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4188" y="70384"/>
            <a:ext cx="55567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Blue Crab</a:t>
            </a:r>
            <a:endParaRPr lang="en-US" sz="6000" u="sng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15386" y="455885"/>
            <a:ext cx="4024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Edibility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No limit </a:t>
            </a:r>
            <a:r>
              <a:rPr lang="en-US" dirty="0"/>
              <a:t>and min </a:t>
            </a:r>
            <a:r>
              <a:rPr lang="en-US" dirty="0" smtClean="0"/>
              <a:t>size of </a:t>
            </a:r>
            <a:r>
              <a:rPr lang="en-US" dirty="0"/>
              <a:t>5” from </a:t>
            </a:r>
            <a:r>
              <a:rPr lang="en-US" dirty="0" smtClean="0"/>
              <a:t>spike to spike for hard shell, 3.5” for soft shell </a:t>
            </a:r>
          </a:p>
          <a:p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7885174" y="1798818"/>
            <a:ext cx="39004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Cleaning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Remove guts and gills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5173" y="2763579"/>
            <a:ext cx="39004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Cooking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Steamed or boiled – then pick meat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Soft shells great fried whole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66708" y="4186541"/>
            <a:ext cx="47517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Fishing Tips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Tidal streams in July –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Super simple and fun!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Chicken legs, bunker chunks on string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Long handle net to scoop crab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Look for snapper bluefish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Scoop while walking or paddling at low tide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12" name="5-Point Star 11"/>
          <p:cNvSpPr/>
          <p:nvPr/>
        </p:nvSpPr>
        <p:spPr>
          <a:xfrm>
            <a:off x="8932985" y="461072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9269047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9624920" y="467608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9994333" y="455885"/>
            <a:ext cx="273538" cy="28135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0352297" y="467608"/>
            <a:ext cx="250092" cy="26575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2" y="1574630"/>
            <a:ext cx="3600619" cy="2394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645" y="4101803"/>
            <a:ext cx="3867027" cy="257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8159" y="1579076"/>
            <a:ext cx="3579997" cy="2385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840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7" name="TextBox 6"/>
          <p:cNvSpPr txBox="1"/>
          <p:nvPr/>
        </p:nvSpPr>
        <p:spPr>
          <a:xfrm>
            <a:off x="499640" y="148464"/>
            <a:ext cx="4968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WHERE TO GO </a:t>
            </a:r>
            <a:endParaRPr lang="en-US" sz="6000" b="1" dirty="0"/>
          </a:p>
        </p:txBody>
      </p:sp>
      <p:sp>
        <p:nvSpPr>
          <p:cNvPr id="8" name="TextBox 7">
            <a:hlinkClick r:id="rId2"/>
          </p:cNvPr>
          <p:cNvSpPr txBox="1"/>
          <p:nvPr/>
        </p:nvSpPr>
        <p:spPr>
          <a:xfrm>
            <a:off x="254941" y="1282398"/>
            <a:ext cx="83127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CT DEEP FISHERIES WEBPAGE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Saltwater Fishing Resource Map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Enhanced Shore Fishing Sites (coastal)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Party/Charter Boats!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CT Fishing Guide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Talk to local tackle shop staff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8" y="3159235"/>
            <a:ext cx="3548424" cy="35484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" t="8356"/>
          <a:stretch/>
        </p:blipFill>
        <p:spPr>
          <a:xfrm>
            <a:off x="4097780" y="2305318"/>
            <a:ext cx="8027364" cy="4523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7859" y="1596980"/>
            <a:ext cx="5955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hlinkClick r:id="rId2"/>
              </a:rPr>
              <a:t>Saltwater Fishing Resource Maps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006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5" name="TextBox 4"/>
          <p:cNvSpPr txBox="1"/>
          <p:nvPr/>
        </p:nvSpPr>
        <p:spPr>
          <a:xfrm>
            <a:off x="1022465" y="209090"/>
            <a:ext cx="6577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CARE OF THE CATCH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2952" y="3377521"/>
            <a:ext cx="2976240" cy="39847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50983" y="1476741"/>
            <a:ext cx="7804726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Proper Handling of your CATCH is critical!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Keeping 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Fish must be of legal size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 fish alive on stringer or place directly on ice in cooler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To humanely dispatch fish: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Sharp blow to head and/or place fish directly on ice in cooler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Bleed saltwater fish by cutting gills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releasing 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 fish in water as long as possible and wet hands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Quickly remove hook, take photo, and gently release</a:t>
            </a:r>
          </a:p>
          <a:p>
            <a:endParaRPr lang="en-US" dirty="0"/>
          </a:p>
          <a:p>
            <a:endParaRPr lang="en-US" sz="2800" b="1" i="1" dirty="0" smtClean="0"/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Keep harvested fish cold on ice until cleaning</a:t>
            </a:r>
          </a:p>
          <a:p>
            <a:endParaRPr lang="en-US" dirty="0"/>
          </a:p>
          <a:p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sz="2800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975" y="1359183"/>
            <a:ext cx="3234194" cy="24156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222" y="-261901"/>
            <a:ext cx="3910425" cy="237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9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828802" y="381003"/>
            <a:ext cx="3108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CT based funding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1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31" name="TextBox 30"/>
          <p:cNvSpPr txBox="1"/>
          <p:nvPr/>
        </p:nvSpPr>
        <p:spPr>
          <a:xfrm>
            <a:off x="124842" y="209088"/>
            <a:ext cx="94874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WELCOME &amp; INTRODUCTION</a:t>
            </a:r>
          </a:p>
        </p:txBody>
      </p:sp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5" y="1097281"/>
            <a:ext cx="10789231" cy="60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53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508" y="80211"/>
            <a:ext cx="7740984" cy="6705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328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32" b="2724"/>
          <a:stretch/>
        </p:blipFill>
        <p:spPr>
          <a:xfrm>
            <a:off x="5193626" y="0"/>
            <a:ext cx="6410239" cy="35013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012" y="1690688"/>
            <a:ext cx="44991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hlinkClick r:id="rId3"/>
              </a:rPr>
              <a:t>Marine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hlinkClick r:id="rId3"/>
              </a:rPr>
              <a:t>Species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hlinkClick r:id="rId3"/>
              </a:rPr>
              <a:t>Regulations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626" y="3552328"/>
            <a:ext cx="6410239" cy="330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4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57" y="0"/>
            <a:ext cx="53482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838" y="0"/>
            <a:ext cx="5837381" cy="45243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Fish are a healthy part of your diet!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HIGH</a:t>
            </a:r>
            <a:r>
              <a:rPr lang="en-US" sz="2400" dirty="0" smtClean="0"/>
              <a:t> in Protein and Omega 3 Fatty Acids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b="1" dirty="0" smtClean="0"/>
              <a:t>LOW</a:t>
            </a:r>
            <a:r>
              <a:rPr lang="en-US" sz="2400" dirty="0" smtClean="0"/>
              <a:t> in Fat and Cholesterol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b="1" dirty="0" smtClean="0"/>
              <a:t>Catching your own fish is sustainable and fun</a:t>
            </a:r>
          </a:p>
          <a:p>
            <a:endParaRPr lang="en-US" sz="2400" b="1" dirty="0"/>
          </a:p>
          <a:p>
            <a:r>
              <a:rPr lang="en-US" sz="2400" i="1" dirty="0" smtClean="0"/>
              <a:t>YOU KNOW WHAT YOU ARE EATING, WHERE IT CAME FROM, and HOW IT WAS TREATED</a:t>
            </a:r>
          </a:p>
          <a:p>
            <a:endParaRPr lang="en-US" sz="2400" dirty="0" smtClean="0"/>
          </a:p>
          <a:p>
            <a:r>
              <a:rPr lang="en-US" sz="2400" dirty="0" smtClean="0"/>
              <a:t>Eat the right fish!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smaller fish and low on food chain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315"/>
            <a:ext cx="7098982" cy="233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64" y="209090"/>
            <a:ext cx="53867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Saltwater Tackle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utoShape 2" descr="Image result for sandworm on h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2" descr="Squid baits laid bare | Planet Sea Fish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157" y="1132235"/>
            <a:ext cx="601010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ROD</a:t>
            </a:r>
            <a:r>
              <a:rPr lang="en-US" sz="2400" dirty="0" smtClean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Medium or Med/Heavy action rods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7 </a:t>
            </a:r>
            <a:r>
              <a:rPr lang="en-US" sz="2400" dirty="0" err="1" smtClean="0"/>
              <a:t>ft</a:t>
            </a:r>
            <a:r>
              <a:rPr lang="en-US" sz="2400" dirty="0" smtClean="0"/>
              <a:t> to 8 ½ </a:t>
            </a:r>
            <a:r>
              <a:rPr lang="en-US" sz="2400" dirty="0" err="1" smtClean="0"/>
              <a:t>ft</a:t>
            </a:r>
            <a:r>
              <a:rPr lang="en-US" sz="2400" dirty="0" smtClean="0"/>
              <a:t> long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Rated for “12-30 pound line”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“surf fishing” rod for casting long distances if desired</a:t>
            </a:r>
          </a:p>
          <a:p>
            <a:endParaRPr lang="en-US" sz="2400" dirty="0" smtClean="0"/>
          </a:p>
          <a:p>
            <a:r>
              <a:rPr lang="en-US" sz="2400" b="1" dirty="0" smtClean="0"/>
              <a:t>REEL: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Capacity to hold &gt;200 </a:t>
            </a:r>
            <a:r>
              <a:rPr lang="en-US" sz="2400" dirty="0" err="1" smtClean="0"/>
              <a:t>yds</a:t>
            </a:r>
            <a:r>
              <a:rPr lang="en-US" sz="2400" dirty="0" smtClean="0"/>
              <a:t> of line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Spinning reel is most common when shore fishing</a:t>
            </a:r>
          </a:p>
          <a:p>
            <a:endParaRPr lang="en-US" sz="2400" dirty="0"/>
          </a:p>
          <a:p>
            <a:r>
              <a:rPr lang="en-US" sz="2400" b="1" dirty="0" smtClean="0"/>
              <a:t>LINE: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12 pound to 30 pound line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Monofilament vs. Braid</a:t>
            </a:r>
          </a:p>
          <a:p>
            <a:pPr marL="342900" indent="-342900">
              <a:buFont typeface="+mj-lt"/>
              <a:buAutoNum type="arabicPeriod"/>
            </a:pPr>
            <a:endParaRPr lang="en-US" sz="2400" b="1" dirty="0" smtClean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67" y="1224753"/>
            <a:ext cx="4074071" cy="543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64" y="209090"/>
            <a:ext cx="5802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BAITS AND 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7975" y="1190338"/>
            <a:ext cx="8844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Popular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commonly used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for saltwater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fishing</a:t>
            </a:r>
          </a:p>
        </p:txBody>
      </p:sp>
      <p:sp>
        <p:nvSpPr>
          <p:cNvPr id="3" name="AutoShape 2" descr="Image result for sandworm on h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088" y="1903702"/>
            <a:ext cx="3466911" cy="41591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29" y="1903703"/>
            <a:ext cx="3413101" cy="25238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17059" y="5426424"/>
            <a:ext cx="3079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andworm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AutoShape 2" descr="Squid baits laid bare | Planet Sea Fishi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36" y="4427567"/>
            <a:ext cx="3493308" cy="23246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22465" y="3904347"/>
            <a:ext cx="22976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Squid strips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052" name="Picture 4" descr="OFFBEAT BAITS FOR COD | Outdoor T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b="10446"/>
          <a:stretch/>
        </p:blipFill>
        <p:spPr bwMode="auto">
          <a:xfrm>
            <a:off x="4043965" y="1903702"/>
            <a:ext cx="3987337" cy="276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1148 – Clams, 8oz BAITMASTERS – Aylesworth&amp;#39;s Fish and Ba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27" y="4433266"/>
            <a:ext cx="4229094" cy="303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314624" y="4199746"/>
            <a:ext cx="109905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15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64" y="209090"/>
            <a:ext cx="5802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BAITS AND 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575" y="1288013"/>
            <a:ext cx="12052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3-way rig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live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bait rig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commonly used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for “bottom” saltwater fishing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84314" y="2256663"/>
            <a:ext cx="3079083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Bait with sandworm, squid strip, clam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AutoShape 2" descr="Image result for sandworm on h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314" y="3995269"/>
            <a:ext cx="2270827" cy="27242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0652458" y="4560640"/>
            <a:ext cx="3079083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1801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andworm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7" name="Picture 3" descr="2fc9d5ae-f92a-4060-a359-1acdbe5b7146@namprd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2207" y="1874494"/>
            <a:ext cx="9489619" cy="508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0" y="3318431"/>
            <a:ext cx="318614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Tie main Line to this eye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080" y="3751152"/>
            <a:ext cx="4366953" cy="327521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665018" y="3751152"/>
            <a:ext cx="49877" cy="16062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99061" y="2044412"/>
            <a:ext cx="3186141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Size #4 baitholder hook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03107" y="5871037"/>
            <a:ext cx="3186141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Sinker heavy enough to hold bottom</a:t>
            </a:r>
            <a:endParaRPr kumimoji="0" lang="en-US" sz="180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03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937"/>
            <a:ext cx="12192000" cy="1097280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22464" y="209090"/>
            <a:ext cx="58024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BAITS AND 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5575" y="1532230"/>
            <a:ext cx="120528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Sliding Bait Rig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live or dead bait rig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commonly used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for targeting larger fish like bluefish, striped bass, and fluke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AutoShape 2" descr="Image result for sandworm on h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46" y="2840788"/>
            <a:ext cx="11744697" cy="37761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4232" y="3009207"/>
            <a:ext cx="29012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Fish finder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egg sinker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4247" y="4990408"/>
            <a:ext cx="125245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Barrel swivel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08960" y="4267195"/>
            <a:ext cx="371599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inches of 20-40 pound monofilament leader material or fluorocarbon leader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51919" y="4359527"/>
            <a:ext cx="49765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Live snapper, bunker (menhaden), squid strip or bunker chunk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17178" y="5081945"/>
            <a:ext cx="290124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04853" y="6067726"/>
            <a:ext cx="33195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3/0 – 7/0 size hook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142" y="3009207"/>
            <a:ext cx="3228108" cy="11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7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B32173F7A8AF44CAD29E02D9EC3CE55" ma:contentTypeVersion="10" ma:contentTypeDescription="Create a new document." ma:contentTypeScope="" ma:versionID="01f9491416ab25763459581e2de53dda">
  <xsd:schema xmlns:xsd="http://www.w3.org/2001/XMLSchema" xmlns:xs="http://www.w3.org/2001/XMLSchema" xmlns:p="http://schemas.microsoft.com/office/2006/metadata/properties" xmlns:ns1="http://schemas.microsoft.com/sharepoint/v3" xmlns:ns2="3188db64-835f-49dd-a92e-b63c50075c64" targetNamespace="http://schemas.microsoft.com/office/2006/metadata/properties" ma:root="true" ma:fieldsID="0064546c6cc8aa9a96ae7b15ee24dfe8" ns1:_="" ns2:_="">
    <xsd:import namespace="http://schemas.microsoft.com/sharepoint/v3"/>
    <xsd:import namespace="3188db64-835f-49dd-a92e-b63c50075c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88db64-835f-49dd-a92e-b63c50075c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7369571-91DB-4A53-87AD-10AC43426A3F}"/>
</file>

<file path=customXml/itemProps2.xml><?xml version="1.0" encoding="utf-8"?>
<ds:datastoreItem xmlns:ds="http://schemas.openxmlformats.org/officeDocument/2006/customXml" ds:itemID="{0E950B48-85BA-469F-A37E-CE4930C4BAF0}"/>
</file>

<file path=customXml/itemProps3.xml><?xml version="1.0" encoding="utf-8"?>
<ds:datastoreItem xmlns:ds="http://schemas.openxmlformats.org/officeDocument/2006/customXml" ds:itemID="{7E0A7DF4-49BB-4DA4-9143-8DF1B9BC39C0}"/>
</file>

<file path=docProps/app.xml><?xml version="1.0" encoding="utf-8"?>
<Properties xmlns="http://schemas.openxmlformats.org/officeDocument/2006/extended-properties" xmlns:vt="http://schemas.openxmlformats.org/officeDocument/2006/docPropsVTypes">
  <Template>FAMILY FISHING Course PowerPoint (with video)</Template>
  <TotalTime>26910</TotalTime>
  <Words>955</Words>
  <Application>Microsoft Office PowerPoint</Application>
  <PresentationFormat>Widescreen</PresentationFormat>
  <Paragraphs>229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Courier New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Connecticut DEEP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Wiggins</dc:creator>
  <cp:lastModifiedBy>Justin Wiggins</cp:lastModifiedBy>
  <cp:revision>134</cp:revision>
  <dcterms:created xsi:type="dcterms:W3CDTF">2015-11-25T16:05:56Z</dcterms:created>
  <dcterms:modified xsi:type="dcterms:W3CDTF">2021-08-27T13:08:36Z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0x0101006B32173F7A8AF44CAD29E02D9EC3CE55</vt:lpwstr>
  </property>
</Properties>
</file>