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D_98392A11.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6" r:id="rId5"/>
    <p:sldId id="257" r:id="rId6"/>
    <p:sldId id="271" r:id="rId7"/>
    <p:sldId id="274" r:id="rId8"/>
    <p:sldId id="258" r:id="rId9"/>
    <p:sldId id="276" r:id="rId10"/>
    <p:sldId id="279" r:id="rId11"/>
    <p:sldId id="259" r:id="rId12"/>
    <p:sldId id="261" r:id="rId13"/>
    <p:sldId id="264" r:id="rId14"/>
    <p:sldId id="265" r:id="rId15"/>
    <p:sldId id="283" r:id="rId16"/>
    <p:sldId id="267" r:id="rId17"/>
    <p:sldId id="266" r:id="rId18"/>
    <p:sldId id="286" r:id="rId19"/>
    <p:sldId id="277" r:id="rId20"/>
    <p:sldId id="268" r:id="rId21"/>
    <p:sldId id="282" r:id="rId22"/>
    <p:sldId id="269" r:id="rId23"/>
    <p:sldId id="285" r:id="rId24"/>
    <p:sldId id="270" r:id="rId25"/>
    <p:sldId id="287" r:id="rId26"/>
    <p:sldId id="262" r:id="rId27"/>
    <p:sldId id="263" r:id="rId28"/>
    <p:sldId id="260"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E8B61E-B5D3-0F78-AE3F-D5279AD95D4C}" name="Warshafsky, Zoemma" initials="WZ" userId="S::zoemma.warshafsky@ct.gov::d01d9e5e-873f-4a1d-b5c2-e5c914656e5d" providerId="AD"/>
  <p188:author id="{75F05B32-B495-3159-2A2B-D401FDD2BF9D}" name="Malani, Seema" initials="SM" userId="S::Seema.Malani@ct.gov::d9579ea9-fdfd-402b-89ab-c14957badf52" providerId="AD"/>
  <p188:author id="{F764C33F-DD64-42A5-E6A3-E6AFB83A29C4}" name="Santiago-Bejarano, Yessenia" initials="SY" userId="S::yessenia.santiago-bejarano@ct.gov::9ba537ea-d544-4de8-81d7-21967e520e65" providerId="AD"/>
  <p188:author id="{1A4AF861-4EE6-426F-3A2C-379FF91CF0BF}" name="Weinberg, Nancy" initials="NW" userId="S::Nancy.Weinberg@ct.gov::601b2b07-1d99-4fd6-a723-2e9588bf0d50" providerId="AD"/>
  <p188:author id="{7FF2A080-C376-0EFD-D2D6-DE69A7220899}" name="Frank, Andy" initials="FA" userId="S::andy.frank@ct.gov::cb49c589-26cc-49f5-8e11-728ebb5a6595" providerId="AD"/>
  <p188:author id="{A433EAC1-FD07-82F0-9092-FF418087B922}" name="Malani, Seema" initials="MS" userId="S::seema.malani@ct.gov::d9579ea9-fdfd-402b-89ab-c14957badf52" providerId="AD"/>
  <p188:author id="{228CB6DC-3741-FEB7-9CBF-9FD3AB4B84B6}" name="Warshafsky, Zoemma" initials="ZW" userId="S::Zoemma.Warshafsky@ct.gov::d01d9e5e-873f-4a1d-b5c2-e5c914656e5d" providerId="AD"/>
  <p188:author id="{005BDAE3-9A5D-50A4-49AC-EF579F85CBB5}" name="Hackett, Victoria" initials="HV" userId="S::victoria.hackett@ct.gov::76ab2cfb-8006-4016-99ce-23a13520f7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15318-EE14-E822-169A-5E18211BB44A}" v="1" dt="2026-03-30T16:44:54.685"/>
    <p1510:client id="{6497EFFE-9246-4EDF-83EB-12A4A98EA082}" v="2" dt="2026-03-30T19:37:36.238"/>
    <p1510:client id="{A1C083B7-1621-75CE-2DB4-2E855A94AE05}" v="5" dt="2026-03-30T16:19:18.973"/>
    <p1510:client id="{AA1AEC54-F5D1-B48F-3AF6-28B26BB91985}" v="18" dt="2026-03-30T17:49:02.448"/>
    <p1510:client id="{B14A2B49-3E2C-4587-9873-707F7636812C}" v="4" dt="2026-03-31T13:08:47.031"/>
    <p1510:client id="{D38739B3-723E-407E-86D3-2C640491970A}" v="1282" dt="2026-03-31T07:15:01.256"/>
    <p1510:client id="{E8DDB3EC-83B6-C0B7-0059-8723D171FE6B}" v="1" dt="2026-03-30T17:02:32.625"/>
    <p1510:client id="{EAD05CFA-98E9-41B5-9BEF-CA149F3EB10B}" v="7" dt="2026-03-30T16:52:17.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omments/modernComment_10D_98392A11.xml><?xml version="1.0" encoding="utf-8"?>
<p188:cmLst xmlns:a="http://schemas.openxmlformats.org/drawingml/2006/main" xmlns:r="http://schemas.openxmlformats.org/officeDocument/2006/relationships" xmlns:p188="http://schemas.microsoft.com/office/powerpoint/2018/8/main">
  <p188:cm id="{DCADDC64-0FE7-4F7A-A5DD-11B7A38E51FA}" authorId="{005BDAE3-9A5D-50A4-49AC-EF579F85CBB5}" status="resolved" created="2026-03-25T16:29:30.366" complete="100000">
    <ac:deMkLst xmlns:ac="http://schemas.microsoft.com/office/drawing/2013/main/command">
      <pc:docMk xmlns:pc="http://schemas.microsoft.com/office/powerpoint/2013/main/command"/>
      <pc:sldMk xmlns:pc="http://schemas.microsoft.com/office/powerpoint/2013/main/command" cId="2553883153" sldId="269"/>
      <ac:graphicFrameMk id="5" creationId="{AD58BAE3-DA02-79DC-1914-64B477E641D1}"/>
    </ac:deMkLst>
    <p188:replyLst>
      <p188:reply id="{1FB978CC-5D9C-4EA2-AD40-17C2EBB2F338}" authorId="{228CB6DC-3741-FEB7-9CBF-9FD3AB4B84B6}" created="2026-03-25T18:16:10.271">
        <p188:txBody>
          <a:bodyPr/>
          <a:lstStyle/>
          <a:p>
            <a:r>
              <a:rPr lang="en-US"/>
              <a:t>Agreed. We removed “speed and scale” </a:t>
            </a:r>
          </a:p>
        </p188:txBody>
      </p188:reply>
    </p188:replyLst>
    <p188:txBody>
      <a:bodyPr/>
      <a:lstStyle/>
      <a:p>
        <a:r>
          <a:rPr lang="en-US"/>
          <a:t>Does number of units and residents served overlap with speed and scale of deployment?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4" Type="http://schemas.openxmlformats.org/officeDocument/2006/relationships/image" Target="../media/image15.svg"/></Relationships>
</file>

<file path=ppt/diagrams/_rels/data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 Id="rId4" Type="http://schemas.openxmlformats.org/officeDocument/2006/relationships/image" Target="../media/image19.svg"/></Relationships>
</file>

<file path=ppt/diagrams/_rels/data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 Id="rId4" Type="http://schemas.openxmlformats.org/officeDocument/2006/relationships/image" Target="../media/image1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 Id="rId4" Type="http://schemas.openxmlformats.org/officeDocument/2006/relationships/image" Target="../media/image1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3A3F7-C5B3-4D0C-85DF-C59157752811}"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2BE7C818-725B-453A-8A88-44D5FEE1B072}">
      <dgm:prSet/>
      <dgm:spPr/>
      <dgm:t>
        <a:bodyPr/>
        <a:lstStyle/>
        <a:p>
          <a:pPr>
            <a:lnSpc>
              <a:spcPct val="100000"/>
            </a:lnSpc>
          </a:pPr>
          <a:r>
            <a:rPr lang="en-US"/>
            <a:t>CGS § 8-240a-8-240b established a $125M Housing Environmental Improvement Revolving Loan Fund</a:t>
          </a:r>
          <a:r>
            <a:rPr lang="en-US">
              <a:latin typeface="Public Sans ExtraBold"/>
            </a:rPr>
            <a:t>. Legislature recently authorized an additional $100M bringing the total to $225M.</a:t>
          </a:r>
          <a:endParaRPr lang="en-US"/>
        </a:p>
      </dgm:t>
    </dgm:pt>
    <dgm:pt modelId="{D6E380E8-4FC0-498F-8AEA-5B3E26AE44B8}" type="parTrans" cxnId="{DEBF6277-6EEF-4AB8-A833-B3CA57C4C24A}">
      <dgm:prSet/>
      <dgm:spPr/>
      <dgm:t>
        <a:bodyPr/>
        <a:lstStyle/>
        <a:p>
          <a:endParaRPr lang="en-US"/>
        </a:p>
      </dgm:t>
    </dgm:pt>
    <dgm:pt modelId="{23D434F5-8CB9-4FC0-A4C6-736901D9A063}" type="sibTrans" cxnId="{DEBF6277-6EEF-4AB8-A833-B3CA57C4C24A}">
      <dgm:prSet/>
      <dgm:spPr/>
      <dgm:t>
        <a:bodyPr/>
        <a:lstStyle/>
        <a:p>
          <a:endParaRPr lang="en-US"/>
        </a:p>
      </dgm:t>
    </dgm:pt>
    <dgm:pt modelId="{43360E67-15C0-40F9-A16E-710F75B22011}">
      <dgm:prSet/>
      <dgm:spPr/>
      <dgm:t>
        <a:bodyPr/>
        <a:lstStyle/>
        <a:p>
          <a:pPr>
            <a:lnSpc>
              <a:spcPct val="100000"/>
            </a:lnSpc>
          </a:pPr>
          <a:r>
            <a:rPr lang="en-US">
              <a:latin typeface="Public Sans ExtraBold"/>
            </a:rPr>
            <a:t>Of this, </a:t>
          </a:r>
          <a:r>
            <a:rPr lang="en-US"/>
            <a:t>$12M is allocated to pilot the Multifamily Revolving Loan Program focused on energy upgrades in existing low-income affordable multifamily housing developments with five or more units.</a:t>
          </a:r>
        </a:p>
      </dgm:t>
    </dgm:pt>
    <dgm:pt modelId="{D0D35752-35E0-4662-9D33-A10D29157635}" type="parTrans" cxnId="{24F83A78-D5F1-425C-A200-31FB3F08D909}">
      <dgm:prSet/>
      <dgm:spPr/>
      <dgm:t>
        <a:bodyPr/>
        <a:lstStyle/>
        <a:p>
          <a:endParaRPr lang="en-US"/>
        </a:p>
      </dgm:t>
    </dgm:pt>
    <dgm:pt modelId="{2B32E62A-150B-4A48-8262-9E720250A7CA}" type="sibTrans" cxnId="{24F83A78-D5F1-425C-A200-31FB3F08D909}">
      <dgm:prSet/>
      <dgm:spPr/>
      <dgm:t>
        <a:bodyPr/>
        <a:lstStyle/>
        <a:p>
          <a:endParaRPr lang="en-US"/>
        </a:p>
      </dgm:t>
    </dgm:pt>
    <dgm:pt modelId="{CF0F4DFF-8E8B-4B10-BCAA-9460EA057274}">
      <dgm:prSet/>
      <dgm:spPr/>
      <dgm:t>
        <a:bodyPr/>
        <a:lstStyle/>
        <a:p>
          <a:pPr>
            <a:lnSpc>
              <a:spcPct val="100000"/>
            </a:lnSpc>
          </a:pPr>
          <a:r>
            <a:rPr lang="en-US"/>
            <a:t>Prioritizes energy efficient, all-electric upgrades when feasible and cost effective, with funding also supporting energy related pre-development activities and enabling rehabilitation work</a:t>
          </a:r>
        </a:p>
      </dgm:t>
    </dgm:pt>
    <dgm:pt modelId="{B20A171D-4DF1-4F6D-B8DB-03C36E2BA376}" type="parTrans" cxnId="{971A46D5-3B7B-4F2B-9D69-3B715CA9462D}">
      <dgm:prSet/>
      <dgm:spPr/>
      <dgm:t>
        <a:bodyPr/>
        <a:lstStyle/>
        <a:p>
          <a:endParaRPr lang="en-US"/>
        </a:p>
      </dgm:t>
    </dgm:pt>
    <dgm:pt modelId="{9E841C6A-E2A2-431E-A770-6EEEF6498707}" type="sibTrans" cxnId="{971A46D5-3B7B-4F2B-9D69-3B715CA9462D}">
      <dgm:prSet/>
      <dgm:spPr/>
      <dgm:t>
        <a:bodyPr/>
        <a:lstStyle/>
        <a:p>
          <a:endParaRPr lang="en-US"/>
        </a:p>
      </dgm:t>
    </dgm:pt>
    <dgm:pt modelId="{314255B8-1493-487D-B7CB-940A784B453C}">
      <dgm:prSet/>
      <dgm:spPr/>
      <dgm:t>
        <a:bodyPr/>
        <a:lstStyle/>
        <a:p>
          <a:pPr>
            <a:lnSpc>
              <a:spcPct val="100000"/>
            </a:lnSpc>
          </a:pPr>
          <a:r>
            <a:rPr lang="en-US"/>
            <a:t>DEEP released RFI on March 18, 2026, to garner feedback on how to best design and implement the revolving loan program.</a:t>
          </a:r>
        </a:p>
      </dgm:t>
    </dgm:pt>
    <dgm:pt modelId="{9FE8BCC0-C5EE-4867-87A6-88673858ADB8}" type="parTrans" cxnId="{4D4A11E4-B028-46A9-9D04-5C7FE0BE4BCF}">
      <dgm:prSet/>
      <dgm:spPr/>
      <dgm:t>
        <a:bodyPr/>
        <a:lstStyle/>
        <a:p>
          <a:endParaRPr lang="en-US"/>
        </a:p>
      </dgm:t>
    </dgm:pt>
    <dgm:pt modelId="{965B3B5B-F82B-4A79-845E-A1266E6B76CB}" type="sibTrans" cxnId="{4D4A11E4-B028-46A9-9D04-5C7FE0BE4BCF}">
      <dgm:prSet/>
      <dgm:spPr/>
      <dgm:t>
        <a:bodyPr/>
        <a:lstStyle/>
        <a:p>
          <a:endParaRPr lang="en-US"/>
        </a:p>
      </dgm:t>
    </dgm:pt>
    <dgm:pt modelId="{AE0A738A-A236-402C-BF54-33E08D41AEBC}" type="pres">
      <dgm:prSet presAssocID="{5CD3A3F7-C5B3-4D0C-85DF-C59157752811}" presName="root" presStyleCnt="0">
        <dgm:presLayoutVars>
          <dgm:dir/>
          <dgm:resizeHandles val="exact"/>
        </dgm:presLayoutVars>
      </dgm:prSet>
      <dgm:spPr/>
    </dgm:pt>
    <dgm:pt modelId="{5700EA4E-8391-4019-B4D5-207064F08DB7}" type="pres">
      <dgm:prSet presAssocID="{2BE7C818-725B-453A-8A88-44D5FEE1B072}" presName="compNode" presStyleCnt="0"/>
      <dgm:spPr/>
    </dgm:pt>
    <dgm:pt modelId="{1F836D30-76D9-4EBA-BA32-09275BA5DA90}" type="pres">
      <dgm:prSet presAssocID="{2BE7C818-725B-453A-8A88-44D5FEE1B072}" presName="bgRect" presStyleLbl="bgShp" presStyleIdx="0" presStyleCnt="4"/>
      <dgm:spPr/>
    </dgm:pt>
    <dgm:pt modelId="{4D96AEB2-D41D-497B-805B-91610D17F584}" type="pres">
      <dgm:prSet presAssocID="{2BE7C818-725B-453A-8A88-44D5FEE1B072}"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Quill with solid fill"/>
        </a:ext>
      </dgm:extLst>
    </dgm:pt>
    <dgm:pt modelId="{91057DF1-CF07-4CB3-A4CB-59111AAA31FB}" type="pres">
      <dgm:prSet presAssocID="{2BE7C818-725B-453A-8A88-44D5FEE1B072}" presName="spaceRect" presStyleCnt="0"/>
      <dgm:spPr/>
    </dgm:pt>
    <dgm:pt modelId="{1B43C026-CBA1-44B5-AB98-34D6609E1C89}" type="pres">
      <dgm:prSet presAssocID="{2BE7C818-725B-453A-8A88-44D5FEE1B072}" presName="parTx" presStyleLbl="revTx" presStyleIdx="0" presStyleCnt="4" custLinFactNeighborX="-50" custLinFactNeighborY="1174">
        <dgm:presLayoutVars>
          <dgm:chMax val="0"/>
          <dgm:chPref val="0"/>
        </dgm:presLayoutVars>
      </dgm:prSet>
      <dgm:spPr/>
    </dgm:pt>
    <dgm:pt modelId="{87C25E0C-106B-44BA-B4C3-415C3109FFCF}" type="pres">
      <dgm:prSet presAssocID="{23D434F5-8CB9-4FC0-A4C6-736901D9A063}" presName="sibTrans" presStyleCnt="0"/>
      <dgm:spPr/>
    </dgm:pt>
    <dgm:pt modelId="{6A780338-C7D5-4C7F-9F54-08F7CB2457E6}" type="pres">
      <dgm:prSet presAssocID="{43360E67-15C0-40F9-A16E-710F75B22011}" presName="compNode" presStyleCnt="0"/>
      <dgm:spPr/>
    </dgm:pt>
    <dgm:pt modelId="{81DF1C9F-C51C-4F04-B568-CB1C86554539}" type="pres">
      <dgm:prSet presAssocID="{43360E67-15C0-40F9-A16E-710F75B22011}" presName="bgRect" presStyleLbl="bgShp" presStyleIdx="1" presStyleCnt="4"/>
      <dgm:spPr/>
    </dgm:pt>
    <dgm:pt modelId="{5B3079E1-1418-4C53-951C-E519FCB22C3C}" type="pres">
      <dgm:prSet presAssocID="{43360E67-15C0-40F9-A16E-710F75B2201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A6A2989E-A98D-4A9A-A833-6B400050D11D}" type="pres">
      <dgm:prSet presAssocID="{43360E67-15C0-40F9-A16E-710F75B22011}" presName="spaceRect" presStyleCnt="0"/>
      <dgm:spPr/>
    </dgm:pt>
    <dgm:pt modelId="{13F55B8C-53CD-4FB5-848D-77C2ABFC452C}" type="pres">
      <dgm:prSet presAssocID="{43360E67-15C0-40F9-A16E-710F75B22011}" presName="parTx" presStyleLbl="revTx" presStyleIdx="1" presStyleCnt="4">
        <dgm:presLayoutVars>
          <dgm:chMax val="0"/>
          <dgm:chPref val="0"/>
        </dgm:presLayoutVars>
      </dgm:prSet>
      <dgm:spPr/>
    </dgm:pt>
    <dgm:pt modelId="{B74DBF82-D6C6-4AE7-BF90-E0F120ED32FF}" type="pres">
      <dgm:prSet presAssocID="{2B32E62A-150B-4A48-8262-9E720250A7CA}" presName="sibTrans" presStyleCnt="0"/>
      <dgm:spPr/>
    </dgm:pt>
    <dgm:pt modelId="{1CA6EB5A-5C29-4D0F-BAA4-16017D91B873}" type="pres">
      <dgm:prSet presAssocID="{CF0F4DFF-8E8B-4B10-BCAA-9460EA057274}" presName="compNode" presStyleCnt="0"/>
      <dgm:spPr/>
    </dgm:pt>
    <dgm:pt modelId="{9A2E536C-23C5-4684-9ED6-1F0E543C5DF2}" type="pres">
      <dgm:prSet presAssocID="{CF0F4DFF-8E8B-4B10-BCAA-9460EA057274}" presName="bgRect" presStyleLbl="bgShp" presStyleIdx="2" presStyleCnt="4"/>
      <dgm:spPr/>
    </dgm:pt>
    <dgm:pt modelId="{CE5F8D47-C94E-4B14-841F-BA4C2C9200D2}" type="pres">
      <dgm:prSet presAssocID="{CF0F4DFF-8E8B-4B10-BCAA-9460EA057274}"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uilding with solid fill"/>
        </a:ext>
      </dgm:extLst>
    </dgm:pt>
    <dgm:pt modelId="{DFB8EE13-3EB7-447F-9DEA-B5FBFCC768C9}" type="pres">
      <dgm:prSet presAssocID="{CF0F4DFF-8E8B-4B10-BCAA-9460EA057274}" presName="spaceRect" presStyleCnt="0"/>
      <dgm:spPr/>
    </dgm:pt>
    <dgm:pt modelId="{7B59C285-D488-4EB8-B203-FEB0A76C503B}" type="pres">
      <dgm:prSet presAssocID="{CF0F4DFF-8E8B-4B10-BCAA-9460EA057274}" presName="parTx" presStyleLbl="revTx" presStyleIdx="2" presStyleCnt="4">
        <dgm:presLayoutVars>
          <dgm:chMax val="0"/>
          <dgm:chPref val="0"/>
        </dgm:presLayoutVars>
      </dgm:prSet>
      <dgm:spPr/>
    </dgm:pt>
    <dgm:pt modelId="{3F54F6C1-CC68-45FE-898E-FC23EC81D43F}" type="pres">
      <dgm:prSet presAssocID="{9E841C6A-E2A2-431E-A770-6EEEF6498707}" presName="sibTrans" presStyleCnt="0"/>
      <dgm:spPr/>
    </dgm:pt>
    <dgm:pt modelId="{68C28F5A-7BFF-44A7-BB96-8C711B1FECF9}" type="pres">
      <dgm:prSet presAssocID="{314255B8-1493-487D-B7CB-940A784B453C}" presName="compNode" presStyleCnt="0"/>
      <dgm:spPr/>
    </dgm:pt>
    <dgm:pt modelId="{E1D935B3-C2AD-46AC-93E0-479A0AC05DE6}" type="pres">
      <dgm:prSet presAssocID="{314255B8-1493-487D-B7CB-940A784B453C}" presName="bgRect" presStyleLbl="bgShp" presStyleIdx="3" presStyleCnt="4"/>
      <dgm:spPr/>
    </dgm:pt>
    <dgm:pt modelId="{DEB4250D-2DA5-44A4-B798-45307E8982FF}" type="pres">
      <dgm:prSet presAssocID="{314255B8-1493-487D-B7CB-940A784B453C}"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outline"/>
        </a:ext>
      </dgm:extLst>
    </dgm:pt>
    <dgm:pt modelId="{75887099-0557-4D03-BE70-9750E8D54EAC}" type="pres">
      <dgm:prSet presAssocID="{314255B8-1493-487D-B7CB-940A784B453C}" presName="spaceRect" presStyleCnt="0"/>
      <dgm:spPr/>
    </dgm:pt>
    <dgm:pt modelId="{212897CC-FE5B-44C5-B3AA-1459FA791D01}" type="pres">
      <dgm:prSet presAssocID="{314255B8-1493-487D-B7CB-940A784B453C}" presName="parTx" presStyleLbl="revTx" presStyleIdx="3" presStyleCnt="4">
        <dgm:presLayoutVars>
          <dgm:chMax val="0"/>
          <dgm:chPref val="0"/>
        </dgm:presLayoutVars>
      </dgm:prSet>
      <dgm:spPr/>
    </dgm:pt>
  </dgm:ptLst>
  <dgm:cxnLst>
    <dgm:cxn modelId="{0F606E02-0666-4F00-B69F-74A8F77155D2}" type="presOf" srcId="{2BE7C818-725B-453A-8A88-44D5FEE1B072}" destId="{1B43C026-CBA1-44B5-AB98-34D6609E1C89}" srcOrd="0" destOrd="0" presId="urn:microsoft.com/office/officeart/2018/2/layout/IconVerticalSolidList"/>
    <dgm:cxn modelId="{601AAB61-9755-490D-9F25-862374C00557}" type="presOf" srcId="{43360E67-15C0-40F9-A16E-710F75B22011}" destId="{13F55B8C-53CD-4FB5-848D-77C2ABFC452C}" srcOrd="0" destOrd="0" presId="urn:microsoft.com/office/officeart/2018/2/layout/IconVerticalSolidList"/>
    <dgm:cxn modelId="{9D892A4B-0776-4C59-9013-A1EA1E2341B9}" type="presOf" srcId="{CF0F4DFF-8E8B-4B10-BCAA-9460EA057274}" destId="{7B59C285-D488-4EB8-B203-FEB0A76C503B}" srcOrd="0" destOrd="0" presId="urn:microsoft.com/office/officeart/2018/2/layout/IconVerticalSolidList"/>
    <dgm:cxn modelId="{1B25B651-2A23-443F-A258-4DB852EDEF76}" type="presOf" srcId="{314255B8-1493-487D-B7CB-940A784B453C}" destId="{212897CC-FE5B-44C5-B3AA-1459FA791D01}" srcOrd="0" destOrd="0" presId="urn:microsoft.com/office/officeart/2018/2/layout/IconVerticalSolidList"/>
    <dgm:cxn modelId="{DEBF6277-6EEF-4AB8-A833-B3CA57C4C24A}" srcId="{5CD3A3F7-C5B3-4D0C-85DF-C59157752811}" destId="{2BE7C818-725B-453A-8A88-44D5FEE1B072}" srcOrd="0" destOrd="0" parTransId="{D6E380E8-4FC0-498F-8AEA-5B3E26AE44B8}" sibTransId="{23D434F5-8CB9-4FC0-A4C6-736901D9A063}"/>
    <dgm:cxn modelId="{24F83A78-D5F1-425C-A200-31FB3F08D909}" srcId="{5CD3A3F7-C5B3-4D0C-85DF-C59157752811}" destId="{43360E67-15C0-40F9-A16E-710F75B22011}" srcOrd="1" destOrd="0" parTransId="{D0D35752-35E0-4662-9D33-A10D29157635}" sibTransId="{2B32E62A-150B-4A48-8262-9E720250A7CA}"/>
    <dgm:cxn modelId="{9840A1A4-BB6C-43A7-A693-26DC988AA09C}" type="presOf" srcId="{5CD3A3F7-C5B3-4D0C-85DF-C59157752811}" destId="{AE0A738A-A236-402C-BF54-33E08D41AEBC}" srcOrd="0" destOrd="0" presId="urn:microsoft.com/office/officeart/2018/2/layout/IconVerticalSolidList"/>
    <dgm:cxn modelId="{971A46D5-3B7B-4F2B-9D69-3B715CA9462D}" srcId="{5CD3A3F7-C5B3-4D0C-85DF-C59157752811}" destId="{CF0F4DFF-8E8B-4B10-BCAA-9460EA057274}" srcOrd="2" destOrd="0" parTransId="{B20A171D-4DF1-4F6D-B8DB-03C36E2BA376}" sibTransId="{9E841C6A-E2A2-431E-A770-6EEEF6498707}"/>
    <dgm:cxn modelId="{4D4A11E4-B028-46A9-9D04-5C7FE0BE4BCF}" srcId="{5CD3A3F7-C5B3-4D0C-85DF-C59157752811}" destId="{314255B8-1493-487D-B7CB-940A784B453C}" srcOrd="3" destOrd="0" parTransId="{9FE8BCC0-C5EE-4867-87A6-88673858ADB8}" sibTransId="{965B3B5B-F82B-4A79-845E-A1266E6B76CB}"/>
    <dgm:cxn modelId="{2A3DEC01-F04D-4FCA-8140-3BCF9560B498}" type="presParOf" srcId="{AE0A738A-A236-402C-BF54-33E08D41AEBC}" destId="{5700EA4E-8391-4019-B4D5-207064F08DB7}" srcOrd="0" destOrd="0" presId="urn:microsoft.com/office/officeart/2018/2/layout/IconVerticalSolidList"/>
    <dgm:cxn modelId="{44762F12-FEFB-479F-ADA4-2B697CCC2084}" type="presParOf" srcId="{5700EA4E-8391-4019-B4D5-207064F08DB7}" destId="{1F836D30-76D9-4EBA-BA32-09275BA5DA90}" srcOrd="0" destOrd="0" presId="urn:microsoft.com/office/officeart/2018/2/layout/IconVerticalSolidList"/>
    <dgm:cxn modelId="{37F85A38-DEBA-47A9-9B9E-1A3DA23A8FF1}" type="presParOf" srcId="{5700EA4E-8391-4019-B4D5-207064F08DB7}" destId="{4D96AEB2-D41D-497B-805B-91610D17F584}" srcOrd="1" destOrd="0" presId="urn:microsoft.com/office/officeart/2018/2/layout/IconVerticalSolidList"/>
    <dgm:cxn modelId="{7C0B6EFF-433E-41AA-A6EE-96666F92DADB}" type="presParOf" srcId="{5700EA4E-8391-4019-B4D5-207064F08DB7}" destId="{91057DF1-CF07-4CB3-A4CB-59111AAA31FB}" srcOrd="2" destOrd="0" presId="urn:microsoft.com/office/officeart/2018/2/layout/IconVerticalSolidList"/>
    <dgm:cxn modelId="{9085F8D3-0E1F-4914-9491-751457DDA915}" type="presParOf" srcId="{5700EA4E-8391-4019-B4D5-207064F08DB7}" destId="{1B43C026-CBA1-44B5-AB98-34D6609E1C89}" srcOrd="3" destOrd="0" presId="urn:microsoft.com/office/officeart/2018/2/layout/IconVerticalSolidList"/>
    <dgm:cxn modelId="{A027C26A-D075-4E88-A544-EA02414CB184}" type="presParOf" srcId="{AE0A738A-A236-402C-BF54-33E08D41AEBC}" destId="{87C25E0C-106B-44BA-B4C3-415C3109FFCF}" srcOrd="1" destOrd="0" presId="urn:microsoft.com/office/officeart/2018/2/layout/IconVerticalSolidList"/>
    <dgm:cxn modelId="{C80A1257-32A5-4EA3-BC4B-2BE316C6D64E}" type="presParOf" srcId="{AE0A738A-A236-402C-BF54-33E08D41AEBC}" destId="{6A780338-C7D5-4C7F-9F54-08F7CB2457E6}" srcOrd="2" destOrd="0" presId="urn:microsoft.com/office/officeart/2018/2/layout/IconVerticalSolidList"/>
    <dgm:cxn modelId="{BFE18D47-29E2-4949-A64B-E6DA1E27441A}" type="presParOf" srcId="{6A780338-C7D5-4C7F-9F54-08F7CB2457E6}" destId="{81DF1C9F-C51C-4F04-B568-CB1C86554539}" srcOrd="0" destOrd="0" presId="urn:microsoft.com/office/officeart/2018/2/layout/IconVerticalSolidList"/>
    <dgm:cxn modelId="{CBF1C8DB-FAC0-40EE-A748-14FB958B97FB}" type="presParOf" srcId="{6A780338-C7D5-4C7F-9F54-08F7CB2457E6}" destId="{5B3079E1-1418-4C53-951C-E519FCB22C3C}" srcOrd="1" destOrd="0" presId="urn:microsoft.com/office/officeart/2018/2/layout/IconVerticalSolidList"/>
    <dgm:cxn modelId="{5BBCADFC-9D51-45E2-84DE-5ACCE05D2B79}" type="presParOf" srcId="{6A780338-C7D5-4C7F-9F54-08F7CB2457E6}" destId="{A6A2989E-A98D-4A9A-A833-6B400050D11D}" srcOrd="2" destOrd="0" presId="urn:microsoft.com/office/officeart/2018/2/layout/IconVerticalSolidList"/>
    <dgm:cxn modelId="{17804BD4-8EFF-4FA6-9EF6-8DDD54655348}" type="presParOf" srcId="{6A780338-C7D5-4C7F-9F54-08F7CB2457E6}" destId="{13F55B8C-53CD-4FB5-848D-77C2ABFC452C}" srcOrd="3" destOrd="0" presId="urn:microsoft.com/office/officeart/2018/2/layout/IconVerticalSolidList"/>
    <dgm:cxn modelId="{99AA45E8-A065-4C0A-89BD-E81083FEED5A}" type="presParOf" srcId="{AE0A738A-A236-402C-BF54-33E08D41AEBC}" destId="{B74DBF82-D6C6-4AE7-BF90-E0F120ED32FF}" srcOrd="3" destOrd="0" presId="urn:microsoft.com/office/officeart/2018/2/layout/IconVerticalSolidList"/>
    <dgm:cxn modelId="{FA3B7AFC-ADCA-466F-BCC5-A1EB32452EFD}" type="presParOf" srcId="{AE0A738A-A236-402C-BF54-33E08D41AEBC}" destId="{1CA6EB5A-5C29-4D0F-BAA4-16017D91B873}" srcOrd="4" destOrd="0" presId="urn:microsoft.com/office/officeart/2018/2/layout/IconVerticalSolidList"/>
    <dgm:cxn modelId="{DB42EAE8-53FB-4E8D-8253-D09DF7CD76CD}" type="presParOf" srcId="{1CA6EB5A-5C29-4D0F-BAA4-16017D91B873}" destId="{9A2E536C-23C5-4684-9ED6-1F0E543C5DF2}" srcOrd="0" destOrd="0" presId="urn:microsoft.com/office/officeart/2018/2/layout/IconVerticalSolidList"/>
    <dgm:cxn modelId="{ABC08487-0537-48D5-AF4D-64CEFD1C40E0}" type="presParOf" srcId="{1CA6EB5A-5C29-4D0F-BAA4-16017D91B873}" destId="{CE5F8D47-C94E-4B14-841F-BA4C2C9200D2}" srcOrd="1" destOrd="0" presId="urn:microsoft.com/office/officeart/2018/2/layout/IconVerticalSolidList"/>
    <dgm:cxn modelId="{02738763-D920-444E-8FEE-0D5DA9F31BEE}" type="presParOf" srcId="{1CA6EB5A-5C29-4D0F-BAA4-16017D91B873}" destId="{DFB8EE13-3EB7-447F-9DEA-B5FBFCC768C9}" srcOrd="2" destOrd="0" presId="urn:microsoft.com/office/officeart/2018/2/layout/IconVerticalSolidList"/>
    <dgm:cxn modelId="{E42CF0F2-6854-4027-971D-49150A840DCA}" type="presParOf" srcId="{1CA6EB5A-5C29-4D0F-BAA4-16017D91B873}" destId="{7B59C285-D488-4EB8-B203-FEB0A76C503B}" srcOrd="3" destOrd="0" presId="urn:microsoft.com/office/officeart/2018/2/layout/IconVerticalSolidList"/>
    <dgm:cxn modelId="{237FA78D-9E95-40CE-98C6-BDA94CB5AD6B}" type="presParOf" srcId="{AE0A738A-A236-402C-BF54-33E08D41AEBC}" destId="{3F54F6C1-CC68-45FE-898E-FC23EC81D43F}" srcOrd="5" destOrd="0" presId="urn:microsoft.com/office/officeart/2018/2/layout/IconVerticalSolidList"/>
    <dgm:cxn modelId="{F3B0AFB8-71E0-4E26-8F33-0648B3014452}" type="presParOf" srcId="{AE0A738A-A236-402C-BF54-33E08D41AEBC}" destId="{68C28F5A-7BFF-44A7-BB96-8C711B1FECF9}" srcOrd="6" destOrd="0" presId="urn:microsoft.com/office/officeart/2018/2/layout/IconVerticalSolidList"/>
    <dgm:cxn modelId="{E4297FDC-EA75-492F-B744-5FF361FF7B29}" type="presParOf" srcId="{68C28F5A-7BFF-44A7-BB96-8C711B1FECF9}" destId="{E1D935B3-C2AD-46AC-93E0-479A0AC05DE6}" srcOrd="0" destOrd="0" presId="urn:microsoft.com/office/officeart/2018/2/layout/IconVerticalSolidList"/>
    <dgm:cxn modelId="{0035FEA0-D9EF-46ED-A7D3-848F2D318A9E}" type="presParOf" srcId="{68C28F5A-7BFF-44A7-BB96-8C711B1FECF9}" destId="{DEB4250D-2DA5-44A4-B798-45307E8982FF}" srcOrd="1" destOrd="0" presId="urn:microsoft.com/office/officeart/2018/2/layout/IconVerticalSolidList"/>
    <dgm:cxn modelId="{0A6210E7-BDB5-4A90-ADD5-9CE8311D406B}" type="presParOf" srcId="{68C28F5A-7BFF-44A7-BB96-8C711B1FECF9}" destId="{75887099-0557-4D03-BE70-9750E8D54EAC}" srcOrd="2" destOrd="0" presId="urn:microsoft.com/office/officeart/2018/2/layout/IconVerticalSolidList"/>
    <dgm:cxn modelId="{5A02A9D4-4B8C-484C-87BA-6E651A5FAF60}" type="presParOf" srcId="{68C28F5A-7BFF-44A7-BB96-8C711B1FECF9}" destId="{212897CC-FE5B-44C5-B3AA-1459FA791D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29DA3B-F7B1-481F-871A-6047F6FAFF97}" type="doc">
      <dgm:prSet loTypeId="urn:microsoft.com/office/officeart/2005/8/layout/vList5" loCatId="list" qsTypeId="urn:microsoft.com/office/officeart/2005/8/quickstyle/simple4" qsCatId="simple" csTypeId="urn:microsoft.com/office/officeart/2005/8/colors/accent2_2" csCatId="accent2"/>
      <dgm:spPr/>
      <dgm:t>
        <a:bodyPr/>
        <a:lstStyle/>
        <a:p>
          <a:endParaRPr lang="en-US"/>
        </a:p>
      </dgm:t>
    </dgm:pt>
    <dgm:pt modelId="{C937C4BF-119F-4107-8254-85607197721F}">
      <dgm:prSet/>
      <dgm:spPr/>
      <dgm:t>
        <a:bodyPr/>
        <a:lstStyle/>
        <a:p>
          <a:r>
            <a:rPr lang="en-US"/>
            <a:t>Per unit cap of $40,000 per eligible affordable unit </a:t>
          </a:r>
        </a:p>
      </dgm:t>
    </dgm:pt>
    <dgm:pt modelId="{F668BCE5-4B5C-4CAE-82AA-10E4F6C35430}" type="parTrans" cxnId="{289CCD6F-69A8-4FC9-A330-B9A12640E455}">
      <dgm:prSet/>
      <dgm:spPr/>
      <dgm:t>
        <a:bodyPr/>
        <a:lstStyle/>
        <a:p>
          <a:endParaRPr lang="en-US"/>
        </a:p>
      </dgm:t>
    </dgm:pt>
    <dgm:pt modelId="{2494510A-1817-4CDC-9C3E-0964016FF920}" type="sibTrans" cxnId="{289CCD6F-69A8-4FC9-A330-B9A12640E455}">
      <dgm:prSet/>
      <dgm:spPr/>
      <dgm:t>
        <a:bodyPr/>
        <a:lstStyle/>
        <a:p>
          <a:endParaRPr lang="en-US"/>
        </a:p>
      </dgm:t>
    </dgm:pt>
    <dgm:pt modelId="{BB4D535C-FD44-4983-A785-4854BD36AC32}">
      <dgm:prSet custT="1"/>
      <dgm:spPr/>
      <dgm:t>
        <a:bodyPr/>
        <a:lstStyle/>
        <a:p>
          <a:r>
            <a:rPr lang="en-US" sz="2400"/>
            <a:t>Funds available to be used across the whole project</a:t>
          </a:r>
        </a:p>
      </dgm:t>
    </dgm:pt>
    <dgm:pt modelId="{7361BA34-449F-4C16-B667-09458C4FDFB9}" type="parTrans" cxnId="{B85018EF-079F-4971-9C4C-E133F6B55A08}">
      <dgm:prSet/>
      <dgm:spPr/>
      <dgm:t>
        <a:bodyPr/>
        <a:lstStyle/>
        <a:p>
          <a:endParaRPr lang="en-US"/>
        </a:p>
      </dgm:t>
    </dgm:pt>
    <dgm:pt modelId="{DE03F73A-CCF5-42EA-864C-DA7ADC33CA91}" type="sibTrans" cxnId="{B85018EF-079F-4971-9C4C-E133F6B55A08}">
      <dgm:prSet/>
      <dgm:spPr/>
      <dgm:t>
        <a:bodyPr/>
        <a:lstStyle/>
        <a:p>
          <a:endParaRPr lang="en-US"/>
        </a:p>
      </dgm:t>
    </dgm:pt>
    <dgm:pt modelId="{1BA6E797-1CAF-43F7-AF7C-C4B2B9FC739E}">
      <dgm:prSet custT="1"/>
      <dgm:spPr/>
      <dgm:t>
        <a:bodyPr/>
        <a:lstStyle/>
        <a:p>
          <a:r>
            <a:rPr lang="en-US" sz="2400"/>
            <a:t>Intended to promote equitable distribution of funds across properties</a:t>
          </a:r>
        </a:p>
      </dgm:t>
    </dgm:pt>
    <dgm:pt modelId="{F853CF60-D03D-4348-8339-1491EB58DA48}" type="parTrans" cxnId="{CCD2C534-E997-46B7-98BB-79CA0FEB1BDF}">
      <dgm:prSet/>
      <dgm:spPr/>
      <dgm:t>
        <a:bodyPr/>
        <a:lstStyle/>
        <a:p>
          <a:endParaRPr lang="en-US"/>
        </a:p>
      </dgm:t>
    </dgm:pt>
    <dgm:pt modelId="{F3E0B4EC-FFEB-4E9B-981F-877B79A4FE7B}" type="sibTrans" cxnId="{CCD2C534-E997-46B7-98BB-79CA0FEB1BDF}">
      <dgm:prSet/>
      <dgm:spPr/>
      <dgm:t>
        <a:bodyPr/>
        <a:lstStyle/>
        <a:p>
          <a:endParaRPr lang="en-US"/>
        </a:p>
      </dgm:t>
    </dgm:pt>
    <dgm:pt modelId="{9ADE9934-B1DE-4EC1-97F2-5DFB975CA2F5}">
      <dgm:prSet/>
      <dgm:spPr/>
      <dgm:t>
        <a:bodyPr/>
        <a:lstStyle/>
        <a:p>
          <a:r>
            <a:rPr lang="en-US"/>
            <a:t>Per project cap of $500,000 for small properties (5-20 units) and $1M for larger properties (20+ units)</a:t>
          </a:r>
        </a:p>
      </dgm:t>
    </dgm:pt>
    <dgm:pt modelId="{0FEE5F3E-AA0B-443A-BA71-93C33A64B058}" type="parTrans" cxnId="{0ECF84EC-47CD-4EB3-B0A8-EAB7D5BEC413}">
      <dgm:prSet/>
      <dgm:spPr/>
      <dgm:t>
        <a:bodyPr/>
        <a:lstStyle/>
        <a:p>
          <a:endParaRPr lang="en-US"/>
        </a:p>
      </dgm:t>
    </dgm:pt>
    <dgm:pt modelId="{626A9482-F05F-4B2E-B226-36D04D92D4DA}" type="sibTrans" cxnId="{0ECF84EC-47CD-4EB3-B0A8-EAB7D5BEC413}">
      <dgm:prSet/>
      <dgm:spPr/>
      <dgm:t>
        <a:bodyPr/>
        <a:lstStyle/>
        <a:p>
          <a:endParaRPr lang="en-US"/>
        </a:p>
      </dgm:t>
    </dgm:pt>
    <dgm:pt modelId="{F06775CA-46BB-4FF6-B49A-1FA0A1743FED}">
      <dgm:prSet custT="1"/>
      <dgm:spPr/>
      <dgm:t>
        <a:bodyPr/>
        <a:lstStyle/>
        <a:p>
          <a:r>
            <a:rPr lang="en-US" sz="2400"/>
            <a:t>Intended to limit concentration of funds for any single project</a:t>
          </a:r>
        </a:p>
      </dgm:t>
    </dgm:pt>
    <dgm:pt modelId="{93537924-75AC-423D-87B4-46051D5A1312}" type="parTrans" cxnId="{958BDE99-878F-48D2-A787-FEC25A68B06B}">
      <dgm:prSet/>
      <dgm:spPr/>
      <dgm:t>
        <a:bodyPr/>
        <a:lstStyle/>
        <a:p>
          <a:endParaRPr lang="en-US"/>
        </a:p>
      </dgm:t>
    </dgm:pt>
    <dgm:pt modelId="{2761410F-359D-409D-8440-4A9FB1F66870}" type="sibTrans" cxnId="{958BDE99-878F-48D2-A787-FEC25A68B06B}">
      <dgm:prSet/>
      <dgm:spPr/>
      <dgm:t>
        <a:bodyPr/>
        <a:lstStyle/>
        <a:p>
          <a:endParaRPr lang="en-US"/>
        </a:p>
      </dgm:t>
    </dgm:pt>
    <dgm:pt modelId="{34EA9A2B-B897-4DB8-9427-565AF622A69C}" type="pres">
      <dgm:prSet presAssocID="{8C29DA3B-F7B1-481F-871A-6047F6FAFF97}" presName="Name0" presStyleCnt="0">
        <dgm:presLayoutVars>
          <dgm:dir/>
          <dgm:animLvl val="lvl"/>
          <dgm:resizeHandles val="exact"/>
        </dgm:presLayoutVars>
      </dgm:prSet>
      <dgm:spPr/>
    </dgm:pt>
    <dgm:pt modelId="{E7EDF8FA-B787-44FC-A9ED-2847FA363E98}" type="pres">
      <dgm:prSet presAssocID="{C937C4BF-119F-4107-8254-85607197721F}" presName="linNode" presStyleCnt="0"/>
      <dgm:spPr/>
    </dgm:pt>
    <dgm:pt modelId="{53F8CF4E-501B-45E7-862C-0CFF6A097056}" type="pres">
      <dgm:prSet presAssocID="{C937C4BF-119F-4107-8254-85607197721F}" presName="parentText" presStyleLbl="node1" presStyleIdx="0" presStyleCnt="2">
        <dgm:presLayoutVars>
          <dgm:chMax val="1"/>
          <dgm:bulletEnabled val="1"/>
        </dgm:presLayoutVars>
      </dgm:prSet>
      <dgm:spPr/>
    </dgm:pt>
    <dgm:pt modelId="{CEC5C4A7-D23D-4940-BEEB-AAC040D18AEA}" type="pres">
      <dgm:prSet presAssocID="{C937C4BF-119F-4107-8254-85607197721F}" presName="descendantText" presStyleLbl="alignAccFollowNode1" presStyleIdx="0" presStyleCnt="2">
        <dgm:presLayoutVars>
          <dgm:bulletEnabled val="1"/>
        </dgm:presLayoutVars>
      </dgm:prSet>
      <dgm:spPr/>
    </dgm:pt>
    <dgm:pt modelId="{794AE3C8-B2F3-42AE-9A5C-B8C3CC16DC3E}" type="pres">
      <dgm:prSet presAssocID="{2494510A-1817-4CDC-9C3E-0964016FF920}" presName="sp" presStyleCnt="0"/>
      <dgm:spPr/>
    </dgm:pt>
    <dgm:pt modelId="{E579C27A-A0A7-4FAF-A253-F20EE11C394D}" type="pres">
      <dgm:prSet presAssocID="{9ADE9934-B1DE-4EC1-97F2-5DFB975CA2F5}" presName="linNode" presStyleCnt="0"/>
      <dgm:spPr/>
    </dgm:pt>
    <dgm:pt modelId="{2E8CBBEF-26F8-4C2D-A001-E6DB092EB1A9}" type="pres">
      <dgm:prSet presAssocID="{9ADE9934-B1DE-4EC1-97F2-5DFB975CA2F5}" presName="parentText" presStyleLbl="node1" presStyleIdx="1" presStyleCnt="2">
        <dgm:presLayoutVars>
          <dgm:chMax val="1"/>
          <dgm:bulletEnabled val="1"/>
        </dgm:presLayoutVars>
      </dgm:prSet>
      <dgm:spPr/>
    </dgm:pt>
    <dgm:pt modelId="{74827C32-333F-421B-88E7-040F77F76DFE}" type="pres">
      <dgm:prSet presAssocID="{9ADE9934-B1DE-4EC1-97F2-5DFB975CA2F5}" presName="descendantText" presStyleLbl="alignAccFollowNode1" presStyleIdx="1" presStyleCnt="2">
        <dgm:presLayoutVars>
          <dgm:bulletEnabled val="1"/>
        </dgm:presLayoutVars>
      </dgm:prSet>
      <dgm:spPr/>
    </dgm:pt>
  </dgm:ptLst>
  <dgm:cxnLst>
    <dgm:cxn modelId="{CCD2C534-E997-46B7-98BB-79CA0FEB1BDF}" srcId="{C937C4BF-119F-4107-8254-85607197721F}" destId="{1BA6E797-1CAF-43F7-AF7C-C4B2B9FC739E}" srcOrd="1" destOrd="0" parTransId="{F853CF60-D03D-4348-8339-1491EB58DA48}" sibTransId="{F3E0B4EC-FFEB-4E9B-981F-877B79A4FE7B}"/>
    <dgm:cxn modelId="{8C12AC62-07FD-49F8-B374-7DE9A1AE1696}" type="presOf" srcId="{8C29DA3B-F7B1-481F-871A-6047F6FAFF97}" destId="{34EA9A2B-B897-4DB8-9427-565AF622A69C}" srcOrd="0" destOrd="0" presId="urn:microsoft.com/office/officeart/2005/8/layout/vList5"/>
    <dgm:cxn modelId="{2E060346-DE91-47D2-9CEA-1E5C79CF3A80}" type="presOf" srcId="{F06775CA-46BB-4FF6-B49A-1FA0A1743FED}" destId="{74827C32-333F-421B-88E7-040F77F76DFE}" srcOrd="0" destOrd="0" presId="urn:microsoft.com/office/officeart/2005/8/layout/vList5"/>
    <dgm:cxn modelId="{289CCD6F-69A8-4FC9-A330-B9A12640E455}" srcId="{8C29DA3B-F7B1-481F-871A-6047F6FAFF97}" destId="{C937C4BF-119F-4107-8254-85607197721F}" srcOrd="0" destOrd="0" parTransId="{F668BCE5-4B5C-4CAE-82AA-10E4F6C35430}" sibTransId="{2494510A-1817-4CDC-9C3E-0964016FF920}"/>
    <dgm:cxn modelId="{29336A7B-1541-48CE-B711-C33DC1E4F0AD}" type="presOf" srcId="{9ADE9934-B1DE-4EC1-97F2-5DFB975CA2F5}" destId="{2E8CBBEF-26F8-4C2D-A001-E6DB092EB1A9}" srcOrd="0" destOrd="0" presId="urn:microsoft.com/office/officeart/2005/8/layout/vList5"/>
    <dgm:cxn modelId="{958BDE99-878F-48D2-A787-FEC25A68B06B}" srcId="{9ADE9934-B1DE-4EC1-97F2-5DFB975CA2F5}" destId="{F06775CA-46BB-4FF6-B49A-1FA0A1743FED}" srcOrd="0" destOrd="0" parTransId="{93537924-75AC-423D-87B4-46051D5A1312}" sibTransId="{2761410F-359D-409D-8440-4A9FB1F66870}"/>
    <dgm:cxn modelId="{68C57EAB-2871-4E1F-8CB7-C7E257C906BD}" type="presOf" srcId="{1BA6E797-1CAF-43F7-AF7C-C4B2B9FC739E}" destId="{CEC5C4A7-D23D-4940-BEEB-AAC040D18AEA}" srcOrd="0" destOrd="1" presId="urn:microsoft.com/office/officeart/2005/8/layout/vList5"/>
    <dgm:cxn modelId="{0ECF84EC-47CD-4EB3-B0A8-EAB7D5BEC413}" srcId="{8C29DA3B-F7B1-481F-871A-6047F6FAFF97}" destId="{9ADE9934-B1DE-4EC1-97F2-5DFB975CA2F5}" srcOrd="1" destOrd="0" parTransId="{0FEE5F3E-AA0B-443A-BA71-93C33A64B058}" sibTransId="{626A9482-F05F-4B2E-B226-36D04D92D4DA}"/>
    <dgm:cxn modelId="{28A97BED-E0AC-4588-A0D3-AEA4414804DD}" type="presOf" srcId="{C937C4BF-119F-4107-8254-85607197721F}" destId="{53F8CF4E-501B-45E7-862C-0CFF6A097056}" srcOrd="0" destOrd="0" presId="urn:microsoft.com/office/officeart/2005/8/layout/vList5"/>
    <dgm:cxn modelId="{B85018EF-079F-4971-9C4C-E133F6B55A08}" srcId="{C937C4BF-119F-4107-8254-85607197721F}" destId="{BB4D535C-FD44-4983-A785-4854BD36AC32}" srcOrd="0" destOrd="0" parTransId="{7361BA34-449F-4C16-B667-09458C4FDFB9}" sibTransId="{DE03F73A-CCF5-42EA-864C-DA7ADC33CA91}"/>
    <dgm:cxn modelId="{1B33C7FC-964C-4233-9C5E-EA447A435264}" type="presOf" srcId="{BB4D535C-FD44-4983-A785-4854BD36AC32}" destId="{CEC5C4A7-D23D-4940-BEEB-AAC040D18AEA}" srcOrd="0" destOrd="0" presId="urn:microsoft.com/office/officeart/2005/8/layout/vList5"/>
    <dgm:cxn modelId="{C782D0D2-DDE9-4189-80FA-A9C11D6B5567}" type="presParOf" srcId="{34EA9A2B-B897-4DB8-9427-565AF622A69C}" destId="{E7EDF8FA-B787-44FC-A9ED-2847FA363E98}" srcOrd="0" destOrd="0" presId="urn:microsoft.com/office/officeart/2005/8/layout/vList5"/>
    <dgm:cxn modelId="{9A1FD0AD-107B-43D8-A15C-A442D13E17E1}" type="presParOf" srcId="{E7EDF8FA-B787-44FC-A9ED-2847FA363E98}" destId="{53F8CF4E-501B-45E7-862C-0CFF6A097056}" srcOrd="0" destOrd="0" presId="urn:microsoft.com/office/officeart/2005/8/layout/vList5"/>
    <dgm:cxn modelId="{D48E08D4-D47D-4735-9F5D-C9D020E40320}" type="presParOf" srcId="{E7EDF8FA-B787-44FC-A9ED-2847FA363E98}" destId="{CEC5C4A7-D23D-4940-BEEB-AAC040D18AEA}" srcOrd="1" destOrd="0" presId="urn:microsoft.com/office/officeart/2005/8/layout/vList5"/>
    <dgm:cxn modelId="{D45E4FE7-7B66-4F0B-9D38-08A56A59AF5A}" type="presParOf" srcId="{34EA9A2B-B897-4DB8-9427-565AF622A69C}" destId="{794AE3C8-B2F3-42AE-9A5C-B8C3CC16DC3E}" srcOrd="1" destOrd="0" presId="urn:microsoft.com/office/officeart/2005/8/layout/vList5"/>
    <dgm:cxn modelId="{5F7EFF0E-1541-4F21-8CE8-F4FA0A760165}" type="presParOf" srcId="{34EA9A2B-B897-4DB8-9427-565AF622A69C}" destId="{E579C27A-A0A7-4FAF-A253-F20EE11C394D}" srcOrd="2" destOrd="0" presId="urn:microsoft.com/office/officeart/2005/8/layout/vList5"/>
    <dgm:cxn modelId="{416FA120-4764-423B-86F3-B2FEC56D7CCF}" type="presParOf" srcId="{E579C27A-A0A7-4FAF-A253-F20EE11C394D}" destId="{2E8CBBEF-26F8-4C2D-A001-E6DB092EB1A9}" srcOrd="0" destOrd="0" presId="urn:microsoft.com/office/officeart/2005/8/layout/vList5"/>
    <dgm:cxn modelId="{BCB938C0-F351-418D-9302-A2C3A74FE69F}" type="presParOf" srcId="{E579C27A-A0A7-4FAF-A253-F20EE11C394D}" destId="{74827C32-333F-421B-88E7-040F77F76D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C1FCC1-D60B-4D17-A15B-244FA0F0132E}"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F698C71B-242D-4D72-ACC0-E2EC9DF60151}">
      <dgm:prSet/>
      <dgm:spPr/>
      <dgm:t>
        <a:bodyPr/>
        <a:lstStyle/>
        <a:p>
          <a:r>
            <a:rPr lang="en-US" b="1"/>
            <a:t>Estimated energy savings and GHG reductions</a:t>
          </a:r>
        </a:p>
      </dgm:t>
    </dgm:pt>
    <dgm:pt modelId="{8F34442B-EBA4-4F71-87DA-538F615D5CBF}" type="parTrans" cxnId="{CD7DFB6E-F671-4628-89D9-C4CA61D8D841}">
      <dgm:prSet/>
      <dgm:spPr/>
      <dgm:t>
        <a:bodyPr/>
        <a:lstStyle/>
        <a:p>
          <a:endParaRPr lang="en-US" b="1"/>
        </a:p>
      </dgm:t>
    </dgm:pt>
    <dgm:pt modelId="{065C2689-DA65-4CCC-BCA5-6A3046EC6E89}" type="sibTrans" cxnId="{CD7DFB6E-F671-4628-89D9-C4CA61D8D841}">
      <dgm:prSet/>
      <dgm:spPr/>
      <dgm:t>
        <a:bodyPr/>
        <a:lstStyle/>
        <a:p>
          <a:endParaRPr lang="en-US" b="1"/>
        </a:p>
      </dgm:t>
    </dgm:pt>
    <dgm:pt modelId="{8EAC6D92-EEC7-4D79-8A64-D85E9198180F}">
      <dgm:prSet/>
      <dgm:spPr/>
      <dgm:t>
        <a:bodyPr/>
        <a:lstStyle/>
        <a:p>
          <a:r>
            <a:rPr lang="en-US" b="1"/>
            <a:t>Depth and comprehensiveness of retrofits (including electrification)</a:t>
          </a:r>
        </a:p>
      </dgm:t>
    </dgm:pt>
    <dgm:pt modelId="{5E27830F-50CB-4ECB-9DEF-05F685D0D741}" type="parTrans" cxnId="{17437BB4-1888-4640-AB15-19A63864072D}">
      <dgm:prSet/>
      <dgm:spPr/>
      <dgm:t>
        <a:bodyPr/>
        <a:lstStyle/>
        <a:p>
          <a:endParaRPr lang="en-US" b="1"/>
        </a:p>
      </dgm:t>
    </dgm:pt>
    <dgm:pt modelId="{D39E6F69-7EEB-467D-842E-FB9D34A4BC98}" type="sibTrans" cxnId="{17437BB4-1888-4640-AB15-19A63864072D}">
      <dgm:prSet/>
      <dgm:spPr/>
      <dgm:t>
        <a:bodyPr/>
        <a:lstStyle/>
        <a:p>
          <a:endParaRPr lang="en-US" b="1"/>
        </a:p>
      </dgm:t>
    </dgm:pt>
    <dgm:pt modelId="{6D96DD41-0185-4910-97B6-512A4A4E4D46}">
      <dgm:prSet/>
      <dgm:spPr/>
      <dgm:t>
        <a:bodyPr/>
        <a:lstStyle/>
        <a:p>
          <a:r>
            <a:rPr lang="en-US" b="1"/>
            <a:t>Loan deployment and repayment performance (including effective recycling of capital)</a:t>
          </a:r>
        </a:p>
      </dgm:t>
    </dgm:pt>
    <dgm:pt modelId="{39B41440-B8C4-48E3-94EF-5CE1411F7CE3}" type="parTrans" cxnId="{7E381970-C2BA-4475-BF0F-5269BEF07D3B}">
      <dgm:prSet/>
      <dgm:spPr/>
      <dgm:t>
        <a:bodyPr/>
        <a:lstStyle/>
        <a:p>
          <a:endParaRPr lang="en-US" b="1"/>
        </a:p>
      </dgm:t>
    </dgm:pt>
    <dgm:pt modelId="{88DC1874-E4A8-4F5F-85FF-FD71093EEBDB}" type="sibTrans" cxnId="{7E381970-C2BA-4475-BF0F-5269BEF07D3B}">
      <dgm:prSet/>
      <dgm:spPr/>
      <dgm:t>
        <a:bodyPr/>
        <a:lstStyle/>
        <a:p>
          <a:endParaRPr lang="en-US" b="1"/>
        </a:p>
      </dgm:t>
    </dgm:pt>
    <dgm:pt modelId="{3634A9F9-C601-4516-8C29-C4F7D7D3DA9A}">
      <dgm:prSet/>
      <dgm:spPr/>
      <dgm:t>
        <a:bodyPr/>
        <a:lstStyle/>
        <a:p>
          <a:r>
            <a:rPr lang="en-US" b="1"/>
            <a:t>Leverage of additional public and private capital</a:t>
          </a:r>
        </a:p>
      </dgm:t>
    </dgm:pt>
    <dgm:pt modelId="{9055B419-7DB7-477B-9B3B-694424369FA9}" type="parTrans" cxnId="{1F6F422F-A3A1-4086-83BF-05DA20581014}">
      <dgm:prSet/>
      <dgm:spPr/>
      <dgm:t>
        <a:bodyPr/>
        <a:lstStyle/>
        <a:p>
          <a:endParaRPr lang="en-US" b="1"/>
        </a:p>
      </dgm:t>
    </dgm:pt>
    <dgm:pt modelId="{0EB3C7FD-BA86-4B1F-9D3A-CFA7303BE1E9}" type="sibTrans" cxnId="{1F6F422F-A3A1-4086-83BF-05DA20581014}">
      <dgm:prSet/>
      <dgm:spPr/>
      <dgm:t>
        <a:bodyPr/>
        <a:lstStyle/>
        <a:p>
          <a:endParaRPr lang="en-US" b="1"/>
        </a:p>
      </dgm:t>
    </dgm:pt>
    <dgm:pt modelId="{A3BF9459-14BB-403E-BFA1-7B932D82C9ED}">
      <dgm:prSet/>
      <dgm:spPr/>
      <dgm:t>
        <a:bodyPr/>
        <a:lstStyle/>
        <a:p>
          <a:r>
            <a:rPr lang="en-US" b="1"/>
            <a:t>Advancement of projects from predevelopment to full energy upgrades</a:t>
          </a:r>
        </a:p>
      </dgm:t>
    </dgm:pt>
    <dgm:pt modelId="{6EEC0207-2444-4572-9D24-1757DD17D4A4}" type="parTrans" cxnId="{EDD54BFE-6F80-4951-967A-0F50D81ADAC0}">
      <dgm:prSet/>
      <dgm:spPr/>
      <dgm:t>
        <a:bodyPr/>
        <a:lstStyle/>
        <a:p>
          <a:endParaRPr lang="en-US" b="1"/>
        </a:p>
      </dgm:t>
    </dgm:pt>
    <dgm:pt modelId="{60B8DEF9-E089-4064-8EE6-E7F9E185CF67}" type="sibTrans" cxnId="{EDD54BFE-6F80-4951-967A-0F50D81ADAC0}">
      <dgm:prSet/>
      <dgm:spPr/>
      <dgm:t>
        <a:bodyPr/>
        <a:lstStyle/>
        <a:p>
          <a:endParaRPr lang="en-US" b="1"/>
        </a:p>
      </dgm:t>
    </dgm:pt>
    <dgm:pt modelId="{C657AF88-E6B7-49B9-A282-0726CDFE076A}">
      <dgm:prSet/>
      <dgm:spPr/>
      <dgm:t>
        <a:bodyPr/>
        <a:lstStyle/>
        <a:p>
          <a:r>
            <a:rPr lang="en-US" b="1"/>
            <a:t>Program processing timelines (including application review and disbursement)</a:t>
          </a:r>
        </a:p>
      </dgm:t>
    </dgm:pt>
    <dgm:pt modelId="{B694439B-E706-4678-ABF7-7ED7D6F10F49}" type="parTrans" cxnId="{6E33D949-E486-4891-8C73-7167FE92E894}">
      <dgm:prSet/>
      <dgm:spPr/>
      <dgm:t>
        <a:bodyPr/>
        <a:lstStyle/>
        <a:p>
          <a:endParaRPr lang="en-US" b="1"/>
        </a:p>
      </dgm:t>
    </dgm:pt>
    <dgm:pt modelId="{D1D9D975-CF60-4FFF-9B38-A7843483C0AB}" type="sibTrans" cxnId="{6E33D949-E486-4891-8C73-7167FE92E894}">
      <dgm:prSet/>
      <dgm:spPr/>
      <dgm:t>
        <a:bodyPr/>
        <a:lstStyle/>
        <a:p>
          <a:endParaRPr lang="en-US" b="1"/>
        </a:p>
      </dgm:t>
    </dgm:pt>
    <dgm:pt modelId="{B9A714F5-154A-4BAA-973D-29A763687C98}">
      <dgm:prSet/>
      <dgm:spPr/>
      <dgm:t>
        <a:bodyPr/>
        <a:lstStyle/>
        <a:p>
          <a:r>
            <a:rPr lang="en-US" b="1"/>
            <a:t>Number of units and low-income residents served</a:t>
          </a:r>
        </a:p>
      </dgm:t>
    </dgm:pt>
    <dgm:pt modelId="{A3C0D4E9-676C-4241-83B0-7B4367CEC89D}" type="parTrans" cxnId="{CF980AF5-08FB-43B6-BDB4-9624B3EE0A85}">
      <dgm:prSet/>
      <dgm:spPr/>
      <dgm:t>
        <a:bodyPr/>
        <a:lstStyle/>
        <a:p>
          <a:endParaRPr lang="en-US" b="1"/>
        </a:p>
      </dgm:t>
    </dgm:pt>
    <dgm:pt modelId="{F2A70D09-316D-4A6D-902D-2CF1C7227B27}" type="sibTrans" cxnId="{CF980AF5-08FB-43B6-BDB4-9624B3EE0A85}">
      <dgm:prSet/>
      <dgm:spPr/>
      <dgm:t>
        <a:bodyPr/>
        <a:lstStyle/>
        <a:p>
          <a:endParaRPr lang="en-US" b="1"/>
        </a:p>
      </dgm:t>
    </dgm:pt>
    <dgm:pt modelId="{F6A0A22B-A6A1-4489-9B89-AAD673D80FD0}">
      <dgm:prSet/>
      <dgm:spPr/>
      <dgm:t>
        <a:bodyPr/>
        <a:lstStyle/>
        <a:p>
          <a:r>
            <a:rPr lang="en-US" b="1"/>
            <a:t>Overall Program efficiency and borrower experience</a:t>
          </a:r>
        </a:p>
      </dgm:t>
    </dgm:pt>
    <dgm:pt modelId="{26E567CA-56E8-4E3E-92A3-5A1B1C0AFA1C}" type="parTrans" cxnId="{1F2D047D-5FEC-4A03-8052-94828A51DFEC}">
      <dgm:prSet/>
      <dgm:spPr/>
      <dgm:t>
        <a:bodyPr/>
        <a:lstStyle/>
        <a:p>
          <a:endParaRPr lang="en-US" b="1"/>
        </a:p>
      </dgm:t>
    </dgm:pt>
    <dgm:pt modelId="{57186AB5-3A78-4BBA-99AB-691B2ECF54ED}" type="sibTrans" cxnId="{1F2D047D-5FEC-4A03-8052-94828A51DFEC}">
      <dgm:prSet/>
      <dgm:spPr/>
      <dgm:t>
        <a:bodyPr/>
        <a:lstStyle/>
        <a:p>
          <a:endParaRPr lang="en-US" b="1"/>
        </a:p>
      </dgm:t>
    </dgm:pt>
    <dgm:pt modelId="{17634556-BD99-46C1-B8CD-809DC04BC85A}" type="pres">
      <dgm:prSet presAssocID="{82C1FCC1-D60B-4D17-A15B-244FA0F0132E}" presName="diagram" presStyleCnt="0">
        <dgm:presLayoutVars>
          <dgm:dir/>
          <dgm:resizeHandles val="exact"/>
        </dgm:presLayoutVars>
      </dgm:prSet>
      <dgm:spPr/>
    </dgm:pt>
    <dgm:pt modelId="{42C5BB35-3CEE-4D43-8DB8-7B3C671FCCC0}" type="pres">
      <dgm:prSet presAssocID="{F698C71B-242D-4D72-ACC0-E2EC9DF60151}" presName="node" presStyleLbl="node1" presStyleIdx="0" presStyleCnt="8">
        <dgm:presLayoutVars>
          <dgm:bulletEnabled val="1"/>
        </dgm:presLayoutVars>
      </dgm:prSet>
      <dgm:spPr/>
    </dgm:pt>
    <dgm:pt modelId="{F81D4E54-4B6F-4016-9523-98F5FD51E8E4}" type="pres">
      <dgm:prSet presAssocID="{065C2689-DA65-4CCC-BCA5-6A3046EC6E89}" presName="sibTrans" presStyleCnt="0"/>
      <dgm:spPr/>
    </dgm:pt>
    <dgm:pt modelId="{7E3F842E-8119-4DB6-908A-7577160B5015}" type="pres">
      <dgm:prSet presAssocID="{8EAC6D92-EEC7-4D79-8A64-D85E9198180F}" presName="node" presStyleLbl="node1" presStyleIdx="1" presStyleCnt="8">
        <dgm:presLayoutVars>
          <dgm:bulletEnabled val="1"/>
        </dgm:presLayoutVars>
      </dgm:prSet>
      <dgm:spPr/>
    </dgm:pt>
    <dgm:pt modelId="{7D937E12-434D-4184-9468-E85F6A6EF2D4}" type="pres">
      <dgm:prSet presAssocID="{D39E6F69-7EEB-467D-842E-FB9D34A4BC98}" presName="sibTrans" presStyleCnt="0"/>
      <dgm:spPr/>
    </dgm:pt>
    <dgm:pt modelId="{4259A999-B097-42D6-A8DB-34FE5B21B57B}" type="pres">
      <dgm:prSet presAssocID="{6D96DD41-0185-4910-97B6-512A4A4E4D46}" presName="node" presStyleLbl="node1" presStyleIdx="2" presStyleCnt="8">
        <dgm:presLayoutVars>
          <dgm:bulletEnabled val="1"/>
        </dgm:presLayoutVars>
      </dgm:prSet>
      <dgm:spPr/>
    </dgm:pt>
    <dgm:pt modelId="{EB66566F-D43E-48F0-BD92-64D752697A9A}" type="pres">
      <dgm:prSet presAssocID="{88DC1874-E4A8-4F5F-85FF-FD71093EEBDB}" presName="sibTrans" presStyleCnt="0"/>
      <dgm:spPr/>
    </dgm:pt>
    <dgm:pt modelId="{FD61DD99-68B1-4F1D-9184-99445991F53D}" type="pres">
      <dgm:prSet presAssocID="{3634A9F9-C601-4516-8C29-C4F7D7D3DA9A}" presName="node" presStyleLbl="node1" presStyleIdx="3" presStyleCnt="8">
        <dgm:presLayoutVars>
          <dgm:bulletEnabled val="1"/>
        </dgm:presLayoutVars>
      </dgm:prSet>
      <dgm:spPr/>
    </dgm:pt>
    <dgm:pt modelId="{870737AE-8D01-4CCE-83E0-256BCA984665}" type="pres">
      <dgm:prSet presAssocID="{0EB3C7FD-BA86-4B1F-9D3A-CFA7303BE1E9}" presName="sibTrans" presStyleCnt="0"/>
      <dgm:spPr/>
    </dgm:pt>
    <dgm:pt modelId="{2723C394-5DB7-407B-A209-7FA403EA09E5}" type="pres">
      <dgm:prSet presAssocID="{A3BF9459-14BB-403E-BFA1-7B932D82C9ED}" presName="node" presStyleLbl="node1" presStyleIdx="4" presStyleCnt="8">
        <dgm:presLayoutVars>
          <dgm:bulletEnabled val="1"/>
        </dgm:presLayoutVars>
      </dgm:prSet>
      <dgm:spPr/>
    </dgm:pt>
    <dgm:pt modelId="{EE671392-75CC-4C4E-8D9C-25D801CDDB07}" type="pres">
      <dgm:prSet presAssocID="{60B8DEF9-E089-4064-8EE6-E7F9E185CF67}" presName="sibTrans" presStyleCnt="0"/>
      <dgm:spPr/>
    </dgm:pt>
    <dgm:pt modelId="{9CC06256-5D8A-4565-898B-878C0FB1599B}" type="pres">
      <dgm:prSet presAssocID="{C657AF88-E6B7-49B9-A282-0726CDFE076A}" presName="node" presStyleLbl="node1" presStyleIdx="5" presStyleCnt="8">
        <dgm:presLayoutVars>
          <dgm:bulletEnabled val="1"/>
        </dgm:presLayoutVars>
      </dgm:prSet>
      <dgm:spPr/>
    </dgm:pt>
    <dgm:pt modelId="{BFE36ACD-C50D-40E6-A6FD-19D0EA8EF720}" type="pres">
      <dgm:prSet presAssocID="{D1D9D975-CF60-4FFF-9B38-A7843483C0AB}" presName="sibTrans" presStyleCnt="0"/>
      <dgm:spPr/>
    </dgm:pt>
    <dgm:pt modelId="{B9CEE3D9-A900-4E6F-BCCF-C36FFCEB7343}" type="pres">
      <dgm:prSet presAssocID="{B9A714F5-154A-4BAA-973D-29A763687C98}" presName="node" presStyleLbl="node1" presStyleIdx="6" presStyleCnt="8">
        <dgm:presLayoutVars>
          <dgm:bulletEnabled val="1"/>
        </dgm:presLayoutVars>
      </dgm:prSet>
      <dgm:spPr/>
    </dgm:pt>
    <dgm:pt modelId="{761566D0-BF68-42B3-A084-E6FF9967C198}" type="pres">
      <dgm:prSet presAssocID="{F2A70D09-316D-4A6D-902D-2CF1C7227B27}" presName="sibTrans" presStyleCnt="0"/>
      <dgm:spPr/>
    </dgm:pt>
    <dgm:pt modelId="{00AFDE73-4D69-4452-9274-EABCA2BD677A}" type="pres">
      <dgm:prSet presAssocID="{F6A0A22B-A6A1-4489-9B89-AAD673D80FD0}" presName="node" presStyleLbl="node1" presStyleIdx="7" presStyleCnt="8">
        <dgm:presLayoutVars>
          <dgm:bulletEnabled val="1"/>
        </dgm:presLayoutVars>
      </dgm:prSet>
      <dgm:spPr/>
    </dgm:pt>
  </dgm:ptLst>
  <dgm:cxnLst>
    <dgm:cxn modelId="{5243811F-430A-4708-98B8-4055584FC329}" type="presOf" srcId="{6D96DD41-0185-4910-97B6-512A4A4E4D46}" destId="{4259A999-B097-42D6-A8DB-34FE5B21B57B}" srcOrd="0" destOrd="0" presId="urn:microsoft.com/office/officeart/2005/8/layout/default"/>
    <dgm:cxn modelId="{4F9FB023-DBE6-45DF-8377-B45E7821E9C8}" type="presOf" srcId="{82C1FCC1-D60B-4D17-A15B-244FA0F0132E}" destId="{17634556-BD99-46C1-B8CD-809DC04BC85A}" srcOrd="0" destOrd="0" presId="urn:microsoft.com/office/officeart/2005/8/layout/default"/>
    <dgm:cxn modelId="{1F6F422F-A3A1-4086-83BF-05DA20581014}" srcId="{82C1FCC1-D60B-4D17-A15B-244FA0F0132E}" destId="{3634A9F9-C601-4516-8C29-C4F7D7D3DA9A}" srcOrd="3" destOrd="0" parTransId="{9055B419-7DB7-477B-9B3B-694424369FA9}" sibTransId="{0EB3C7FD-BA86-4B1F-9D3A-CFA7303BE1E9}"/>
    <dgm:cxn modelId="{FF02B133-1A79-493F-B870-2F10999BB05B}" type="presOf" srcId="{B9A714F5-154A-4BAA-973D-29A763687C98}" destId="{B9CEE3D9-A900-4E6F-BCCF-C36FFCEB7343}" srcOrd="0" destOrd="0" presId="urn:microsoft.com/office/officeart/2005/8/layout/default"/>
    <dgm:cxn modelId="{88A9735F-57B8-45EF-A388-C21EB333F3CD}" type="presOf" srcId="{8EAC6D92-EEC7-4D79-8A64-D85E9198180F}" destId="{7E3F842E-8119-4DB6-908A-7577160B5015}" srcOrd="0" destOrd="0" presId="urn:microsoft.com/office/officeart/2005/8/layout/default"/>
    <dgm:cxn modelId="{6E33D949-E486-4891-8C73-7167FE92E894}" srcId="{82C1FCC1-D60B-4D17-A15B-244FA0F0132E}" destId="{C657AF88-E6B7-49B9-A282-0726CDFE076A}" srcOrd="5" destOrd="0" parTransId="{B694439B-E706-4678-ABF7-7ED7D6F10F49}" sibTransId="{D1D9D975-CF60-4FFF-9B38-A7843483C0AB}"/>
    <dgm:cxn modelId="{CD7DFB6E-F671-4628-89D9-C4CA61D8D841}" srcId="{82C1FCC1-D60B-4D17-A15B-244FA0F0132E}" destId="{F698C71B-242D-4D72-ACC0-E2EC9DF60151}" srcOrd="0" destOrd="0" parTransId="{8F34442B-EBA4-4F71-87DA-538F615D5CBF}" sibTransId="{065C2689-DA65-4CCC-BCA5-6A3046EC6E89}"/>
    <dgm:cxn modelId="{92FECB4F-B79C-429A-9CB7-63A9D75FEE7E}" type="presOf" srcId="{F6A0A22B-A6A1-4489-9B89-AAD673D80FD0}" destId="{00AFDE73-4D69-4452-9274-EABCA2BD677A}" srcOrd="0" destOrd="0" presId="urn:microsoft.com/office/officeart/2005/8/layout/default"/>
    <dgm:cxn modelId="{7E381970-C2BA-4475-BF0F-5269BEF07D3B}" srcId="{82C1FCC1-D60B-4D17-A15B-244FA0F0132E}" destId="{6D96DD41-0185-4910-97B6-512A4A4E4D46}" srcOrd="2" destOrd="0" parTransId="{39B41440-B8C4-48E3-94EF-5CE1411F7CE3}" sibTransId="{88DC1874-E4A8-4F5F-85FF-FD71093EEBDB}"/>
    <dgm:cxn modelId="{9733A473-D5C6-46BA-8256-312BFFFAA898}" type="presOf" srcId="{3634A9F9-C601-4516-8C29-C4F7D7D3DA9A}" destId="{FD61DD99-68B1-4F1D-9184-99445991F53D}" srcOrd="0" destOrd="0" presId="urn:microsoft.com/office/officeart/2005/8/layout/default"/>
    <dgm:cxn modelId="{AA8B9D54-2F76-4631-A37A-A4D45188ADAD}" type="presOf" srcId="{A3BF9459-14BB-403E-BFA1-7B932D82C9ED}" destId="{2723C394-5DB7-407B-A209-7FA403EA09E5}" srcOrd="0" destOrd="0" presId="urn:microsoft.com/office/officeart/2005/8/layout/default"/>
    <dgm:cxn modelId="{1F2D047D-5FEC-4A03-8052-94828A51DFEC}" srcId="{82C1FCC1-D60B-4D17-A15B-244FA0F0132E}" destId="{F6A0A22B-A6A1-4489-9B89-AAD673D80FD0}" srcOrd="7" destOrd="0" parTransId="{26E567CA-56E8-4E3E-92A3-5A1B1C0AFA1C}" sibTransId="{57186AB5-3A78-4BBA-99AB-691B2ECF54ED}"/>
    <dgm:cxn modelId="{159D0680-899F-4EBB-A1FC-145B623031D3}" type="presOf" srcId="{C657AF88-E6B7-49B9-A282-0726CDFE076A}" destId="{9CC06256-5D8A-4565-898B-878C0FB1599B}" srcOrd="0" destOrd="0" presId="urn:microsoft.com/office/officeart/2005/8/layout/default"/>
    <dgm:cxn modelId="{A56930B0-D760-46D9-9110-F47CDF99E274}" type="presOf" srcId="{F698C71B-242D-4D72-ACC0-E2EC9DF60151}" destId="{42C5BB35-3CEE-4D43-8DB8-7B3C671FCCC0}" srcOrd="0" destOrd="0" presId="urn:microsoft.com/office/officeart/2005/8/layout/default"/>
    <dgm:cxn modelId="{17437BB4-1888-4640-AB15-19A63864072D}" srcId="{82C1FCC1-D60B-4D17-A15B-244FA0F0132E}" destId="{8EAC6D92-EEC7-4D79-8A64-D85E9198180F}" srcOrd="1" destOrd="0" parTransId="{5E27830F-50CB-4ECB-9DEF-05F685D0D741}" sibTransId="{D39E6F69-7EEB-467D-842E-FB9D34A4BC98}"/>
    <dgm:cxn modelId="{CF980AF5-08FB-43B6-BDB4-9624B3EE0A85}" srcId="{82C1FCC1-D60B-4D17-A15B-244FA0F0132E}" destId="{B9A714F5-154A-4BAA-973D-29A763687C98}" srcOrd="6" destOrd="0" parTransId="{A3C0D4E9-676C-4241-83B0-7B4367CEC89D}" sibTransId="{F2A70D09-316D-4A6D-902D-2CF1C7227B27}"/>
    <dgm:cxn modelId="{EDD54BFE-6F80-4951-967A-0F50D81ADAC0}" srcId="{82C1FCC1-D60B-4D17-A15B-244FA0F0132E}" destId="{A3BF9459-14BB-403E-BFA1-7B932D82C9ED}" srcOrd="4" destOrd="0" parTransId="{6EEC0207-2444-4572-9D24-1757DD17D4A4}" sibTransId="{60B8DEF9-E089-4064-8EE6-E7F9E185CF67}"/>
    <dgm:cxn modelId="{692A8585-CC6B-48D5-A0E4-A5A1A179B2EB}" type="presParOf" srcId="{17634556-BD99-46C1-B8CD-809DC04BC85A}" destId="{42C5BB35-3CEE-4D43-8DB8-7B3C671FCCC0}" srcOrd="0" destOrd="0" presId="urn:microsoft.com/office/officeart/2005/8/layout/default"/>
    <dgm:cxn modelId="{A85CE96B-6855-4E78-A390-7006B2499906}" type="presParOf" srcId="{17634556-BD99-46C1-B8CD-809DC04BC85A}" destId="{F81D4E54-4B6F-4016-9523-98F5FD51E8E4}" srcOrd="1" destOrd="0" presId="urn:microsoft.com/office/officeart/2005/8/layout/default"/>
    <dgm:cxn modelId="{4D960993-304F-4A04-93E8-A0D9A831747F}" type="presParOf" srcId="{17634556-BD99-46C1-B8CD-809DC04BC85A}" destId="{7E3F842E-8119-4DB6-908A-7577160B5015}" srcOrd="2" destOrd="0" presId="urn:microsoft.com/office/officeart/2005/8/layout/default"/>
    <dgm:cxn modelId="{2325B6D4-E5AB-48D4-8E82-FE3B6B42D4DD}" type="presParOf" srcId="{17634556-BD99-46C1-B8CD-809DC04BC85A}" destId="{7D937E12-434D-4184-9468-E85F6A6EF2D4}" srcOrd="3" destOrd="0" presId="urn:microsoft.com/office/officeart/2005/8/layout/default"/>
    <dgm:cxn modelId="{798E1ADA-EB25-45C1-BEC4-9F82C609FF2A}" type="presParOf" srcId="{17634556-BD99-46C1-B8CD-809DC04BC85A}" destId="{4259A999-B097-42D6-A8DB-34FE5B21B57B}" srcOrd="4" destOrd="0" presId="urn:microsoft.com/office/officeart/2005/8/layout/default"/>
    <dgm:cxn modelId="{569B28C7-E6FB-4D61-806B-E5CD9B231FFD}" type="presParOf" srcId="{17634556-BD99-46C1-B8CD-809DC04BC85A}" destId="{EB66566F-D43E-48F0-BD92-64D752697A9A}" srcOrd="5" destOrd="0" presId="urn:microsoft.com/office/officeart/2005/8/layout/default"/>
    <dgm:cxn modelId="{0D7F659A-1A80-4092-BC9B-C92E55DAB0B5}" type="presParOf" srcId="{17634556-BD99-46C1-B8CD-809DC04BC85A}" destId="{FD61DD99-68B1-4F1D-9184-99445991F53D}" srcOrd="6" destOrd="0" presId="urn:microsoft.com/office/officeart/2005/8/layout/default"/>
    <dgm:cxn modelId="{247C08E0-9058-4ED3-A60C-BE072FF7292A}" type="presParOf" srcId="{17634556-BD99-46C1-B8CD-809DC04BC85A}" destId="{870737AE-8D01-4CCE-83E0-256BCA984665}" srcOrd="7" destOrd="0" presId="urn:microsoft.com/office/officeart/2005/8/layout/default"/>
    <dgm:cxn modelId="{302DC082-C759-4D0C-96C0-B7D4FAA2DC0A}" type="presParOf" srcId="{17634556-BD99-46C1-B8CD-809DC04BC85A}" destId="{2723C394-5DB7-407B-A209-7FA403EA09E5}" srcOrd="8" destOrd="0" presId="urn:microsoft.com/office/officeart/2005/8/layout/default"/>
    <dgm:cxn modelId="{32A04F2F-DBA6-4BC5-A13D-390C498A8F20}" type="presParOf" srcId="{17634556-BD99-46C1-B8CD-809DC04BC85A}" destId="{EE671392-75CC-4C4E-8D9C-25D801CDDB07}" srcOrd="9" destOrd="0" presId="urn:microsoft.com/office/officeart/2005/8/layout/default"/>
    <dgm:cxn modelId="{F5E34CF6-B456-4F5E-AA2D-54E914E7661B}" type="presParOf" srcId="{17634556-BD99-46C1-B8CD-809DC04BC85A}" destId="{9CC06256-5D8A-4565-898B-878C0FB1599B}" srcOrd="10" destOrd="0" presId="urn:microsoft.com/office/officeart/2005/8/layout/default"/>
    <dgm:cxn modelId="{2B32F7A2-4E8C-421B-BB15-50769732C220}" type="presParOf" srcId="{17634556-BD99-46C1-B8CD-809DC04BC85A}" destId="{BFE36ACD-C50D-40E6-A6FD-19D0EA8EF720}" srcOrd="11" destOrd="0" presId="urn:microsoft.com/office/officeart/2005/8/layout/default"/>
    <dgm:cxn modelId="{D5AF4315-9E40-4C70-8223-2E7A2AFCB9F9}" type="presParOf" srcId="{17634556-BD99-46C1-B8CD-809DC04BC85A}" destId="{B9CEE3D9-A900-4E6F-BCCF-C36FFCEB7343}" srcOrd="12" destOrd="0" presId="urn:microsoft.com/office/officeart/2005/8/layout/default"/>
    <dgm:cxn modelId="{2B1B1131-E10F-4042-B6DA-D1AA8518051D}" type="presParOf" srcId="{17634556-BD99-46C1-B8CD-809DC04BC85A}" destId="{761566D0-BF68-42B3-A084-E6FF9967C198}" srcOrd="13" destOrd="0" presId="urn:microsoft.com/office/officeart/2005/8/layout/default"/>
    <dgm:cxn modelId="{455085F6-19F3-475A-89DC-9469A3CD5CBE}" type="presParOf" srcId="{17634556-BD99-46C1-B8CD-809DC04BC85A}" destId="{00AFDE73-4D69-4452-9274-EABCA2BD677A}"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9E3D98-BA66-4629-AE92-49D293A3BA41}" type="doc">
      <dgm:prSet loTypeId="urn:microsoft.com/office/officeart/2008/layout/VerticalCurvedList" loCatId="list" qsTypeId="urn:microsoft.com/office/officeart/2005/8/quickstyle/simple1" qsCatId="simple" csTypeId="urn:microsoft.com/office/officeart/2005/8/colors/accent1_4" csCatId="accent1"/>
      <dgm:spPr/>
      <dgm:t>
        <a:bodyPr/>
        <a:lstStyle/>
        <a:p>
          <a:endParaRPr lang="en-US"/>
        </a:p>
      </dgm:t>
    </dgm:pt>
    <dgm:pt modelId="{6F2765FE-4E46-4C88-8DA4-9A33A0DCADA9}">
      <dgm:prSet/>
      <dgm:spPr/>
      <dgm:t>
        <a:bodyPr/>
        <a:lstStyle/>
        <a:p>
          <a:r>
            <a:rPr lang="en-US"/>
            <a:t>Coordination with existing programs</a:t>
          </a:r>
        </a:p>
      </dgm:t>
    </dgm:pt>
    <dgm:pt modelId="{2382B4FD-0F77-45CC-B813-D360AC3DAC9A}" type="parTrans" cxnId="{CF241D64-59E0-4F9A-9128-1D346EF4D6C7}">
      <dgm:prSet/>
      <dgm:spPr/>
      <dgm:t>
        <a:bodyPr/>
        <a:lstStyle/>
        <a:p>
          <a:endParaRPr lang="en-US"/>
        </a:p>
      </dgm:t>
    </dgm:pt>
    <dgm:pt modelId="{0F88F3DC-3F56-497E-BB3A-A8EA5E3D5B08}" type="sibTrans" cxnId="{CF241D64-59E0-4F9A-9128-1D346EF4D6C7}">
      <dgm:prSet/>
      <dgm:spPr/>
      <dgm:t>
        <a:bodyPr/>
        <a:lstStyle/>
        <a:p>
          <a:endParaRPr lang="en-US"/>
        </a:p>
      </dgm:t>
    </dgm:pt>
    <dgm:pt modelId="{D24121FD-3108-4720-AB56-989DC010EB3A}">
      <dgm:prSet/>
      <dgm:spPr/>
      <dgm:t>
        <a:bodyPr/>
        <a:lstStyle/>
        <a:p>
          <a:r>
            <a:rPr lang="en-US"/>
            <a:t>Project costs</a:t>
          </a:r>
        </a:p>
      </dgm:t>
    </dgm:pt>
    <dgm:pt modelId="{9AC14B23-BCB4-4A99-A06C-AAF4E171152A}" type="parTrans" cxnId="{772C9D15-5685-4FCC-8CF3-B7E889582DF7}">
      <dgm:prSet/>
      <dgm:spPr/>
      <dgm:t>
        <a:bodyPr/>
        <a:lstStyle/>
        <a:p>
          <a:endParaRPr lang="en-US"/>
        </a:p>
      </dgm:t>
    </dgm:pt>
    <dgm:pt modelId="{A6D0F02E-277C-42D3-B2D0-E6B2B4C90835}" type="sibTrans" cxnId="{772C9D15-5685-4FCC-8CF3-B7E889582DF7}">
      <dgm:prSet/>
      <dgm:spPr/>
      <dgm:t>
        <a:bodyPr/>
        <a:lstStyle/>
        <a:p>
          <a:endParaRPr lang="en-US"/>
        </a:p>
      </dgm:t>
    </dgm:pt>
    <dgm:pt modelId="{49B80FC7-3EEB-41B5-9E54-109150C4B0DE}">
      <dgm:prSet/>
      <dgm:spPr/>
      <dgm:t>
        <a:bodyPr/>
        <a:lstStyle/>
        <a:p>
          <a:r>
            <a:rPr lang="en-US"/>
            <a:t>Loan structure and sizing</a:t>
          </a:r>
        </a:p>
      </dgm:t>
    </dgm:pt>
    <dgm:pt modelId="{80D857C3-C040-4E38-9FCA-6ED6E3A5356C}" type="parTrans" cxnId="{A98751EB-A86F-4DE5-B59A-56F10B88B0EC}">
      <dgm:prSet/>
      <dgm:spPr/>
      <dgm:t>
        <a:bodyPr/>
        <a:lstStyle/>
        <a:p>
          <a:endParaRPr lang="en-US"/>
        </a:p>
      </dgm:t>
    </dgm:pt>
    <dgm:pt modelId="{04C3B9CD-9637-4B03-AD94-683493B1EF59}" type="sibTrans" cxnId="{A98751EB-A86F-4DE5-B59A-56F10B88B0EC}">
      <dgm:prSet/>
      <dgm:spPr/>
      <dgm:t>
        <a:bodyPr/>
        <a:lstStyle/>
        <a:p>
          <a:endParaRPr lang="en-US"/>
        </a:p>
      </dgm:t>
    </dgm:pt>
    <dgm:pt modelId="{2C1FEC3A-0593-42A4-A66E-BB5074F71D5B}">
      <dgm:prSet/>
      <dgm:spPr/>
      <dgm:t>
        <a:bodyPr/>
        <a:lstStyle/>
        <a:p>
          <a:r>
            <a:rPr lang="en-US"/>
            <a:t>Program safeguards</a:t>
          </a:r>
        </a:p>
      </dgm:t>
    </dgm:pt>
    <dgm:pt modelId="{45E85CD6-B9AC-428A-BF89-456D2023F30B}" type="parTrans" cxnId="{14485B3D-D741-41BC-883E-66F1583F8B96}">
      <dgm:prSet/>
      <dgm:spPr/>
      <dgm:t>
        <a:bodyPr/>
        <a:lstStyle/>
        <a:p>
          <a:endParaRPr lang="en-US"/>
        </a:p>
      </dgm:t>
    </dgm:pt>
    <dgm:pt modelId="{5AF3961C-70FA-4E87-86AA-CE8F367EB651}" type="sibTrans" cxnId="{14485B3D-D741-41BC-883E-66F1583F8B96}">
      <dgm:prSet/>
      <dgm:spPr/>
      <dgm:t>
        <a:bodyPr/>
        <a:lstStyle/>
        <a:p>
          <a:endParaRPr lang="en-US"/>
        </a:p>
      </dgm:t>
    </dgm:pt>
    <dgm:pt modelId="{4F241F16-2588-4F06-907F-ADC68691C854}">
      <dgm:prSet/>
      <dgm:spPr/>
      <dgm:t>
        <a:bodyPr/>
        <a:lstStyle/>
        <a:p>
          <a:r>
            <a:rPr lang="en-US"/>
            <a:t>Program outreach</a:t>
          </a:r>
        </a:p>
      </dgm:t>
    </dgm:pt>
    <dgm:pt modelId="{F1C46434-7F47-472D-8671-962513C78242}" type="parTrans" cxnId="{0612E200-44FB-45A2-A18C-D399C74ACC8E}">
      <dgm:prSet/>
      <dgm:spPr/>
      <dgm:t>
        <a:bodyPr/>
        <a:lstStyle/>
        <a:p>
          <a:endParaRPr lang="en-US"/>
        </a:p>
      </dgm:t>
    </dgm:pt>
    <dgm:pt modelId="{A483ACDF-79A9-4161-AD03-2111FEDBF44A}" type="sibTrans" cxnId="{0612E200-44FB-45A2-A18C-D399C74ACC8E}">
      <dgm:prSet/>
      <dgm:spPr/>
      <dgm:t>
        <a:bodyPr/>
        <a:lstStyle/>
        <a:p>
          <a:endParaRPr lang="en-US"/>
        </a:p>
      </dgm:t>
    </dgm:pt>
    <dgm:pt modelId="{F71214A4-A96B-4C93-BB60-B000998CCA25}">
      <dgm:prSet/>
      <dgm:spPr/>
      <dgm:t>
        <a:bodyPr/>
        <a:lstStyle/>
        <a:p>
          <a:r>
            <a:rPr lang="en-US"/>
            <a:t>Program implementer qualities</a:t>
          </a:r>
        </a:p>
      </dgm:t>
    </dgm:pt>
    <dgm:pt modelId="{0236C6B7-D7FD-404E-9F77-8F0C98103EFA}" type="parTrans" cxnId="{B4327A4F-1801-44DA-86E3-3BB213028FF7}">
      <dgm:prSet/>
      <dgm:spPr/>
      <dgm:t>
        <a:bodyPr/>
        <a:lstStyle/>
        <a:p>
          <a:endParaRPr lang="en-US"/>
        </a:p>
      </dgm:t>
    </dgm:pt>
    <dgm:pt modelId="{99683F3A-127C-46DA-AD9B-644D3E3CD85E}" type="sibTrans" cxnId="{B4327A4F-1801-44DA-86E3-3BB213028FF7}">
      <dgm:prSet/>
      <dgm:spPr/>
      <dgm:t>
        <a:bodyPr/>
        <a:lstStyle/>
        <a:p>
          <a:endParaRPr lang="en-US"/>
        </a:p>
      </dgm:t>
    </dgm:pt>
    <dgm:pt modelId="{568263FE-6937-42D0-90D7-2BB42DC48026}" type="pres">
      <dgm:prSet presAssocID="{379E3D98-BA66-4629-AE92-49D293A3BA41}" presName="Name0" presStyleCnt="0">
        <dgm:presLayoutVars>
          <dgm:chMax val="7"/>
          <dgm:chPref val="7"/>
          <dgm:dir/>
        </dgm:presLayoutVars>
      </dgm:prSet>
      <dgm:spPr/>
    </dgm:pt>
    <dgm:pt modelId="{166040CD-7A9D-44FD-A54A-090EC2742ED8}" type="pres">
      <dgm:prSet presAssocID="{379E3D98-BA66-4629-AE92-49D293A3BA41}" presName="Name1" presStyleCnt="0"/>
      <dgm:spPr/>
    </dgm:pt>
    <dgm:pt modelId="{88B7E088-7503-4089-BF89-98F51DA4965F}" type="pres">
      <dgm:prSet presAssocID="{379E3D98-BA66-4629-AE92-49D293A3BA41}" presName="cycle" presStyleCnt="0"/>
      <dgm:spPr/>
    </dgm:pt>
    <dgm:pt modelId="{A950A49C-EC26-4CDC-9D92-1E20AAFB8594}" type="pres">
      <dgm:prSet presAssocID="{379E3D98-BA66-4629-AE92-49D293A3BA41}" presName="srcNode" presStyleLbl="node1" presStyleIdx="0" presStyleCnt="6"/>
      <dgm:spPr/>
    </dgm:pt>
    <dgm:pt modelId="{14899873-CCD9-48E0-B3B8-66815DB3EE94}" type="pres">
      <dgm:prSet presAssocID="{379E3D98-BA66-4629-AE92-49D293A3BA41}" presName="conn" presStyleLbl="parChTrans1D2" presStyleIdx="0" presStyleCnt="1"/>
      <dgm:spPr/>
    </dgm:pt>
    <dgm:pt modelId="{F027D883-EE6D-4148-9156-58CFB06B96F9}" type="pres">
      <dgm:prSet presAssocID="{379E3D98-BA66-4629-AE92-49D293A3BA41}" presName="extraNode" presStyleLbl="node1" presStyleIdx="0" presStyleCnt="6"/>
      <dgm:spPr/>
    </dgm:pt>
    <dgm:pt modelId="{82112CE5-22C5-48E1-B9F3-F6193E63A2BF}" type="pres">
      <dgm:prSet presAssocID="{379E3D98-BA66-4629-AE92-49D293A3BA41}" presName="dstNode" presStyleLbl="node1" presStyleIdx="0" presStyleCnt="6"/>
      <dgm:spPr/>
    </dgm:pt>
    <dgm:pt modelId="{919FB148-A6B4-4ECA-A167-A7AA0E57B0EC}" type="pres">
      <dgm:prSet presAssocID="{6F2765FE-4E46-4C88-8DA4-9A33A0DCADA9}" presName="text_1" presStyleLbl="node1" presStyleIdx="0" presStyleCnt="6">
        <dgm:presLayoutVars>
          <dgm:bulletEnabled val="1"/>
        </dgm:presLayoutVars>
      </dgm:prSet>
      <dgm:spPr/>
    </dgm:pt>
    <dgm:pt modelId="{EE6408DB-F00D-442C-959D-4018E4000F87}" type="pres">
      <dgm:prSet presAssocID="{6F2765FE-4E46-4C88-8DA4-9A33A0DCADA9}" presName="accent_1" presStyleCnt="0"/>
      <dgm:spPr/>
    </dgm:pt>
    <dgm:pt modelId="{17ECB356-9855-4734-9344-C34BED622E7E}" type="pres">
      <dgm:prSet presAssocID="{6F2765FE-4E46-4C88-8DA4-9A33A0DCADA9}" presName="accentRepeatNode" presStyleLbl="solidFgAcc1" presStyleIdx="0" presStyleCnt="6"/>
      <dgm:spPr/>
    </dgm:pt>
    <dgm:pt modelId="{F1147B76-BAA6-4D35-98B5-6A58C2252474}" type="pres">
      <dgm:prSet presAssocID="{D24121FD-3108-4720-AB56-989DC010EB3A}" presName="text_2" presStyleLbl="node1" presStyleIdx="1" presStyleCnt="6">
        <dgm:presLayoutVars>
          <dgm:bulletEnabled val="1"/>
        </dgm:presLayoutVars>
      </dgm:prSet>
      <dgm:spPr/>
    </dgm:pt>
    <dgm:pt modelId="{697B3195-235B-4376-8022-2A44F58FAB4B}" type="pres">
      <dgm:prSet presAssocID="{D24121FD-3108-4720-AB56-989DC010EB3A}" presName="accent_2" presStyleCnt="0"/>
      <dgm:spPr/>
    </dgm:pt>
    <dgm:pt modelId="{C2B179DD-D4BF-4EA0-958C-29A890C4EE5C}" type="pres">
      <dgm:prSet presAssocID="{D24121FD-3108-4720-AB56-989DC010EB3A}" presName="accentRepeatNode" presStyleLbl="solidFgAcc1" presStyleIdx="1" presStyleCnt="6"/>
      <dgm:spPr/>
    </dgm:pt>
    <dgm:pt modelId="{CAC650DB-C8DD-46F8-A1A4-A7B23372FC4C}" type="pres">
      <dgm:prSet presAssocID="{49B80FC7-3EEB-41B5-9E54-109150C4B0DE}" presName="text_3" presStyleLbl="node1" presStyleIdx="2" presStyleCnt="6">
        <dgm:presLayoutVars>
          <dgm:bulletEnabled val="1"/>
        </dgm:presLayoutVars>
      </dgm:prSet>
      <dgm:spPr/>
    </dgm:pt>
    <dgm:pt modelId="{66FFC827-2894-4B1E-9B3A-DAD3A9070EBA}" type="pres">
      <dgm:prSet presAssocID="{49B80FC7-3EEB-41B5-9E54-109150C4B0DE}" presName="accent_3" presStyleCnt="0"/>
      <dgm:spPr/>
    </dgm:pt>
    <dgm:pt modelId="{D0918B0F-4CCA-4F8F-912F-E54D7A4C8FAD}" type="pres">
      <dgm:prSet presAssocID="{49B80FC7-3EEB-41B5-9E54-109150C4B0DE}" presName="accentRepeatNode" presStyleLbl="solidFgAcc1" presStyleIdx="2" presStyleCnt="6"/>
      <dgm:spPr/>
    </dgm:pt>
    <dgm:pt modelId="{53288F93-8F23-45E8-96FB-5922756CE4FB}" type="pres">
      <dgm:prSet presAssocID="{2C1FEC3A-0593-42A4-A66E-BB5074F71D5B}" presName="text_4" presStyleLbl="node1" presStyleIdx="3" presStyleCnt="6">
        <dgm:presLayoutVars>
          <dgm:bulletEnabled val="1"/>
        </dgm:presLayoutVars>
      </dgm:prSet>
      <dgm:spPr/>
    </dgm:pt>
    <dgm:pt modelId="{860DD7BC-8332-460E-9C0B-8984D5121306}" type="pres">
      <dgm:prSet presAssocID="{2C1FEC3A-0593-42A4-A66E-BB5074F71D5B}" presName="accent_4" presStyleCnt="0"/>
      <dgm:spPr/>
    </dgm:pt>
    <dgm:pt modelId="{A65F6E18-66A5-4052-B366-FD42B7F071A6}" type="pres">
      <dgm:prSet presAssocID="{2C1FEC3A-0593-42A4-A66E-BB5074F71D5B}" presName="accentRepeatNode" presStyleLbl="solidFgAcc1" presStyleIdx="3" presStyleCnt="6"/>
      <dgm:spPr/>
    </dgm:pt>
    <dgm:pt modelId="{DE8B3C3C-5084-49CC-9D43-B25F41B3CA5A}" type="pres">
      <dgm:prSet presAssocID="{4F241F16-2588-4F06-907F-ADC68691C854}" presName="text_5" presStyleLbl="node1" presStyleIdx="4" presStyleCnt="6">
        <dgm:presLayoutVars>
          <dgm:bulletEnabled val="1"/>
        </dgm:presLayoutVars>
      </dgm:prSet>
      <dgm:spPr/>
    </dgm:pt>
    <dgm:pt modelId="{5332D83E-053E-49F1-A8CE-A087BF787041}" type="pres">
      <dgm:prSet presAssocID="{4F241F16-2588-4F06-907F-ADC68691C854}" presName="accent_5" presStyleCnt="0"/>
      <dgm:spPr/>
    </dgm:pt>
    <dgm:pt modelId="{E1AB18CC-E864-48F8-BEA6-8469F5F23F72}" type="pres">
      <dgm:prSet presAssocID="{4F241F16-2588-4F06-907F-ADC68691C854}" presName="accentRepeatNode" presStyleLbl="solidFgAcc1" presStyleIdx="4" presStyleCnt="6"/>
      <dgm:spPr/>
    </dgm:pt>
    <dgm:pt modelId="{DDB6B99A-F183-4F0C-B23E-3AB280F0C97A}" type="pres">
      <dgm:prSet presAssocID="{F71214A4-A96B-4C93-BB60-B000998CCA25}" presName="text_6" presStyleLbl="node1" presStyleIdx="5" presStyleCnt="6">
        <dgm:presLayoutVars>
          <dgm:bulletEnabled val="1"/>
        </dgm:presLayoutVars>
      </dgm:prSet>
      <dgm:spPr/>
    </dgm:pt>
    <dgm:pt modelId="{6E20E382-4779-43BD-9185-1535E2BDFEF8}" type="pres">
      <dgm:prSet presAssocID="{F71214A4-A96B-4C93-BB60-B000998CCA25}" presName="accent_6" presStyleCnt="0"/>
      <dgm:spPr/>
    </dgm:pt>
    <dgm:pt modelId="{2F55F82D-545C-4CB5-8E37-D0A3130B0A2E}" type="pres">
      <dgm:prSet presAssocID="{F71214A4-A96B-4C93-BB60-B000998CCA25}" presName="accentRepeatNode" presStyleLbl="solidFgAcc1" presStyleIdx="5" presStyleCnt="6"/>
      <dgm:spPr/>
    </dgm:pt>
  </dgm:ptLst>
  <dgm:cxnLst>
    <dgm:cxn modelId="{0612E200-44FB-45A2-A18C-D399C74ACC8E}" srcId="{379E3D98-BA66-4629-AE92-49D293A3BA41}" destId="{4F241F16-2588-4F06-907F-ADC68691C854}" srcOrd="4" destOrd="0" parTransId="{F1C46434-7F47-472D-8671-962513C78242}" sibTransId="{A483ACDF-79A9-4161-AD03-2111FEDBF44A}"/>
    <dgm:cxn modelId="{C93BAF04-5BDA-477B-81A5-20E4F6EB6639}" type="presOf" srcId="{379E3D98-BA66-4629-AE92-49D293A3BA41}" destId="{568263FE-6937-42D0-90D7-2BB42DC48026}" srcOrd="0" destOrd="0" presId="urn:microsoft.com/office/officeart/2008/layout/VerticalCurvedList"/>
    <dgm:cxn modelId="{772C9D15-5685-4FCC-8CF3-B7E889582DF7}" srcId="{379E3D98-BA66-4629-AE92-49D293A3BA41}" destId="{D24121FD-3108-4720-AB56-989DC010EB3A}" srcOrd="1" destOrd="0" parTransId="{9AC14B23-BCB4-4A99-A06C-AAF4E171152A}" sibTransId="{A6D0F02E-277C-42D3-B2D0-E6B2B4C90835}"/>
    <dgm:cxn modelId="{21E36119-93DB-451A-9CF0-A7A26D4E89DE}" type="presOf" srcId="{D24121FD-3108-4720-AB56-989DC010EB3A}" destId="{F1147B76-BAA6-4D35-98B5-6A58C2252474}" srcOrd="0" destOrd="0" presId="urn:microsoft.com/office/officeart/2008/layout/VerticalCurvedList"/>
    <dgm:cxn modelId="{14485B3D-D741-41BC-883E-66F1583F8B96}" srcId="{379E3D98-BA66-4629-AE92-49D293A3BA41}" destId="{2C1FEC3A-0593-42A4-A66E-BB5074F71D5B}" srcOrd="3" destOrd="0" parTransId="{45E85CD6-B9AC-428A-BF89-456D2023F30B}" sibTransId="{5AF3961C-70FA-4E87-86AA-CE8F367EB651}"/>
    <dgm:cxn modelId="{B2EBE841-A2A0-4487-A4CA-BC0B49E97BD9}" type="presOf" srcId="{2C1FEC3A-0593-42A4-A66E-BB5074F71D5B}" destId="{53288F93-8F23-45E8-96FB-5922756CE4FB}" srcOrd="0" destOrd="0" presId="urn:microsoft.com/office/officeart/2008/layout/VerticalCurvedList"/>
    <dgm:cxn modelId="{CF241D64-59E0-4F9A-9128-1D346EF4D6C7}" srcId="{379E3D98-BA66-4629-AE92-49D293A3BA41}" destId="{6F2765FE-4E46-4C88-8DA4-9A33A0DCADA9}" srcOrd="0" destOrd="0" parTransId="{2382B4FD-0F77-45CC-B813-D360AC3DAC9A}" sibTransId="{0F88F3DC-3F56-497E-BB3A-A8EA5E3D5B08}"/>
    <dgm:cxn modelId="{BD254967-2481-49E1-8CE5-C353A2147710}" type="presOf" srcId="{0F88F3DC-3F56-497E-BB3A-A8EA5E3D5B08}" destId="{14899873-CCD9-48E0-B3B8-66815DB3EE94}" srcOrd="0" destOrd="0" presId="urn:microsoft.com/office/officeart/2008/layout/VerticalCurvedList"/>
    <dgm:cxn modelId="{EAAFF967-B701-4890-8D08-372FC0CB8694}" type="presOf" srcId="{4F241F16-2588-4F06-907F-ADC68691C854}" destId="{DE8B3C3C-5084-49CC-9D43-B25F41B3CA5A}" srcOrd="0" destOrd="0" presId="urn:microsoft.com/office/officeart/2008/layout/VerticalCurvedList"/>
    <dgm:cxn modelId="{AFE8AF6A-0AE0-48D3-AD37-4070F4AE3BB5}" type="presOf" srcId="{F71214A4-A96B-4C93-BB60-B000998CCA25}" destId="{DDB6B99A-F183-4F0C-B23E-3AB280F0C97A}" srcOrd="0" destOrd="0" presId="urn:microsoft.com/office/officeart/2008/layout/VerticalCurvedList"/>
    <dgm:cxn modelId="{B4327A4F-1801-44DA-86E3-3BB213028FF7}" srcId="{379E3D98-BA66-4629-AE92-49D293A3BA41}" destId="{F71214A4-A96B-4C93-BB60-B000998CCA25}" srcOrd="5" destOrd="0" parTransId="{0236C6B7-D7FD-404E-9F77-8F0C98103EFA}" sibTransId="{99683F3A-127C-46DA-AD9B-644D3E3CD85E}"/>
    <dgm:cxn modelId="{C2F3EB7C-EE25-4EE4-A4F2-E826D4370A22}" type="presOf" srcId="{49B80FC7-3EEB-41B5-9E54-109150C4B0DE}" destId="{CAC650DB-C8DD-46F8-A1A4-A7B23372FC4C}" srcOrd="0" destOrd="0" presId="urn:microsoft.com/office/officeart/2008/layout/VerticalCurvedList"/>
    <dgm:cxn modelId="{846F51C3-7F8A-4DD7-9C8B-2361A53F4C0C}" type="presOf" srcId="{6F2765FE-4E46-4C88-8DA4-9A33A0DCADA9}" destId="{919FB148-A6B4-4ECA-A167-A7AA0E57B0EC}" srcOrd="0" destOrd="0" presId="urn:microsoft.com/office/officeart/2008/layout/VerticalCurvedList"/>
    <dgm:cxn modelId="{A98751EB-A86F-4DE5-B59A-56F10B88B0EC}" srcId="{379E3D98-BA66-4629-AE92-49D293A3BA41}" destId="{49B80FC7-3EEB-41B5-9E54-109150C4B0DE}" srcOrd="2" destOrd="0" parTransId="{80D857C3-C040-4E38-9FCA-6ED6E3A5356C}" sibTransId="{04C3B9CD-9637-4B03-AD94-683493B1EF59}"/>
    <dgm:cxn modelId="{A0BBE7C4-1CD0-49FD-9F34-C123A7898BD4}" type="presParOf" srcId="{568263FE-6937-42D0-90D7-2BB42DC48026}" destId="{166040CD-7A9D-44FD-A54A-090EC2742ED8}" srcOrd="0" destOrd="0" presId="urn:microsoft.com/office/officeart/2008/layout/VerticalCurvedList"/>
    <dgm:cxn modelId="{9A78F67B-140D-4D9A-BA24-47BA2EE45A85}" type="presParOf" srcId="{166040CD-7A9D-44FD-A54A-090EC2742ED8}" destId="{88B7E088-7503-4089-BF89-98F51DA4965F}" srcOrd="0" destOrd="0" presId="urn:microsoft.com/office/officeart/2008/layout/VerticalCurvedList"/>
    <dgm:cxn modelId="{F0DA2C47-D508-483A-8921-EF1E9055D41B}" type="presParOf" srcId="{88B7E088-7503-4089-BF89-98F51DA4965F}" destId="{A950A49C-EC26-4CDC-9D92-1E20AAFB8594}" srcOrd="0" destOrd="0" presId="urn:microsoft.com/office/officeart/2008/layout/VerticalCurvedList"/>
    <dgm:cxn modelId="{EDBEF393-1FE4-49B1-8090-A8AA5EB4F5C6}" type="presParOf" srcId="{88B7E088-7503-4089-BF89-98F51DA4965F}" destId="{14899873-CCD9-48E0-B3B8-66815DB3EE94}" srcOrd="1" destOrd="0" presId="urn:microsoft.com/office/officeart/2008/layout/VerticalCurvedList"/>
    <dgm:cxn modelId="{7F6B497D-844E-48EB-83FC-E3FC5A92120E}" type="presParOf" srcId="{88B7E088-7503-4089-BF89-98F51DA4965F}" destId="{F027D883-EE6D-4148-9156-58CFB06B96F9}" srcOrd="2" destOrd="0" presId="urn:microsoft.com/office/officeart/2008/layout/VerticalCurvedList"/>
    <dgm:cxn modelId="{06D28487-CF8B-4E9F-9F5C-BF9EEFEA455A}" type="presParOf" srcId="{88B7E088-7503-4089-BF89-98F51DA4965F}" destId="{82112CE5-22C5-48E1-B9F3-F6193E63A2BF}" srcOrd="3" destOrd="0" presId="urn:microsoft.com/office/officeart/2008/layout/VerticalCurvedList"/>
    <dgm:cxn modelId="{8D1A336B-70E9-43DB-888D-EA1C78E3457C}" type="presParOf" srcId="{166040CD-7A9D-44FD-A54A-090EC2742ED8}" destId="{919FB148-A6B4-4ECA-A167-A7AA0E57B0EC}" srcOrd="1" destOrd="0" presId="urn:microsoft.com/office/officeart/2008/layout/VerticalCurvedList"/>
    <dgm:cxn modelId="{1785ACC1-A60C-443A-AD95-D9ABF6E664B9}" type="presParOf" srcId="{166040CD-7A9D-44FD-A54A-090EC2742ED8}" destId="{EE6408DB-F00D-442C-959D-4018E4000F87}" srcOrd="2" destOrd="0" presId="urn:microsoft.com/office/officeart/2008/layout/VerticalCurvedList"/>
    <dgm:cxn modelId="{BBAC2461-24A4-4D30-8D9C-A01927CE8268}" type="presParOf" srcId="{EE6408DB-F00D-442C-959D-4018E4000F87}" destId="{17ECB356-9855-4734-9344-C34BED622E7E}" srcOrd="0" destOrd="0" presId="urn:microsoft.com/office/officeart/2008/layout/VerticalCurvedList"/>
    <dgm:cxn modelId="{F643DE00-147C-405E-B960-0E3C89E7AD58}" type="presParOf" srcId="{166040CD-7A9D-44FD-A54A-090EC2742ED8}" destId="{F1147B76-BAA6-4D35-98B5-6A58C2252474}" srcOrd="3" destOrd="0" presId="urn:microsoft.com/office/officeart/2008/layout/VerticalCurvedList"/>
    <dgm:cxn modelId="{DF5C77F4-1071-43DF-AF9A-02CDDC845B64}" type="presParOf" srcId="{166040CD-7A9D-44FD-A54A-090EC2742ED8}" destId="{697B3195-235B-4376-8022-2A44F58FAB4B}" srcOrd="4" destOrd="0" presId="urn:microsoft.com/office/officeart/2008/layout/VerticalCurvedList"/>
    <dgm:cxn modelId="{24F9E3CE-5D8C-4B05-908E-B48B49E907C5}" type="presParOf" srcId="{697B3195-235B-4376-8022-2A44F58FAB4B}" destId="{C2B179DD-D4BF-4EA0-958C-29A890C4EE5C}" srcOrd="0" destOrd="0" presId="urn:microsoft.com/office/officeart/2008/layout/VerticalCurvedList"/>
    <dgm:cxn modelId="{219F2135-6B8E-40D4-BDC7-D5B118EA124A}" type="presParOf" srcId="{166040CD-7A9D-44FD-A54A-090EC2742ED8}" destId="{CAC650DB-C8DD-46F8-A1A4-A7B23372FC4C}" srcOrd="5" destOrd="0" presId="urn:microsoft.com/office/officeart/2008/layout/VerticalCurvedList"/>
    <dgm:cxn modelId="{6D9D4BB2-CAFD-46FB-BF1E-2C15DA5CF0E8}" type="presParOf" srcId="{166040CD-7A9D-44FD-A54A-090EC2742ED8}" destId="{66FFC827-2894-4B1E-9B3A-DAD3A9070EBA}" srcOrd="6" destOrd="0" presId="urn:microsoft.com/office/officeart/2008/layout/VerticalCurvedList"/>
    <dgm:cxn modelId="{5A0CE7B9-EA7F-40AA-919C-E566ABB5D83D}" type="presParOf" srcId="{66FFC827-2894-4B1E-9B3A-DAD3A9070EBA}" destId="{D0918B0F-4CCA-4F8F-912F-E54D7A4C8FAD}" srcOrd="0" destOrd="0" presId="urn:microsoft.com/office/officeart/2008/layout/VerticalCurvedList"/>
    <dgm:cxn modelId="{4AEA1191-CB96-4660-964B-CDE70163DC3C}" type="presParOf" srcId="{166040CD-7A9D-44FD-A54A-090EC2742ED8}" destId="{53288F93-8F23-45E8-96FB-5922756CE4FB}" srcOrd="7" destOrd="0" presId="urn:microsoft.com/office/officeart/2008/layout/VerticalCurvedList"/>
    <dgm:cxn modelId="{DB618821-D261-46E9-9CBE-BA0F53B2725E}" type="presParOf" srcId="{166040CD-7A9D-44FD-A54A-090EC2742ED8}" destId="{860DD7BC-8332-460E-9C0B-8984D5121306}" srcOrd="8" destOrd="0" presId="urn:microsoft.com/office/officeart/2008/layout/VerticalCurvedList"/>
    <dgm:cxn modelId="{45937719-C204-49D7-A04C-2557544CB9CF}" type="presParOf" srcId="{860DD7BC-8332-460E-9C0B-8984D5121306}" destId="{A65F6E18-66A5-4052-B366-FD42B7F071A6}" srcOrd="0" destOrd="0" presId="urn:microsoft.com/office/officeart/2008/layout/VerticalCurvedList"/>
    <dgm:cxn modelId="{396F9FAE-507A-41BB-9923-0D57F93F0D56}" type="presParOf" srcId="{166040CD-7A9D-44FD-A54A-090EC2742ED8}" destId="{DE8B3C3C-5084-49CC-9D43-B25F41B3CA5A}" srcOrd="9" destOrd="0" presId="urn:microsoft.com/office/officeart/2008/layout/VerticalCurvedList"/>
    <dgm:cxn modelId="{7B36DCA3-23F1-43D4-92C5-7EB277B949F2}" type="presParOf" srcId="{166040CD-7A9D-44FD-A54A-090EC2742ED8}" destId="{5332D83E-053E-49F1-A8CE-A087BF787041}" srcOrd="10" destOrd="0" presId="urn:microsoft.com/office/officeart/2008/layout/VerticalCurvedList"/>
    <dgm:cxn modelId="{504D3D26-978A-4043-AE67-C85516C77505}" type="presParOf" srcId="{5332D83E-053E-49F1-A8CE-A087BF787041}" destId="{E1AB18CC-E864-48F8-BEA6-8469F5F23F72}" srcOrd="0" destOrd="0" presId="urn:microsoft.com/office/officeart/2008/layout/VerticalCurvedList"/>
    <dgm:cxn modelId="{5EEC26A6-AB82-4DFC-A2C9-819F3C94637B}" type="presParOf" srcId="{166040CD-7A9D-44FD-A54A-090EC2742ED8}" destId="{DDB6B99A-F183-4F0C-B23E-3AB280F0C97A}" srcOrd="11" destOrd="0" presId="urn:microsoft.com/office/officeart/2008/layout/VerticalCurvedList"/>
    <dgm:cxn modelId="{8390D33D-B881-4DFA-BB5E-4EB0668DC4D5}" type="presParOf" srcId="{166040CD-7A9D-44FD-A54A-090EC2742ED8}" destId="{6E20E382-4779-43BD-9185-1535E2BDFEF8}" srcOrd="12" destOrd="0" presId="urn:microsoft.com/office/officeart/2008/layout/VerticalCurvedList"/>
    <dgm:cxn modelId="{8D45020F-4D9E-435E-B0C4-AB51962BB075}" type="presParOf" srcId="{6E20E382-4779-43BD-9185-1535E2BDFEF8}" destId="{2F55F82D-545C-4CB5-8E37-D0A3130B0A2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23BD17-B944-4047-B474-EE307D4BEB5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63587F7-9050-45D7-BE0E-F95AED393FB5}">
      <dgm:prSet/>
      <dgm:spPr/>
      <dgm:t>
        <a:bodyPr/>
        <a:lstStyle/>
        <a:p>
          <a:pPr>
            <a:lnSpc>
              <a:spcPct val="100000"/>
            </a:lnSpc>
          </a:pPr>
          <a:r>
            <a:rPr lang="en-US"/>
            <a:t>DEEP will review all feedback from the RFI and incorporate relevant and feasible suggestions.</a:t>
          </a:r>
        </a:p>
      </dgm:t>
    </dgm:pt>
    <dgm:pt modelId="{AF965285-CEEA-4C8B-A43F-B7839EA3B32B}" type="parTrans" cxnId="{8F8E537F-43AF-4B54-A64F-F2788EF177DD}">
      <dgm:prSet/>
      <dgm:spPr/>
      <dgm:t>
        <a:bodyPr/>
        <a:lstStyle/>
        <a:p>
          <a:endParaRPr lang="en-US"/>
        </a:p>
      </dgm:t>
    </dgm:pt>
    <dgm:pt modelId="{12DEF00E-5618-4AC9-AB9A-E27467828240}" type="sibTrans" cxnId="{8F8E537F-43AF-4B54-A64F-F2788EF177DD}">
      <dgm:prSet/>
      <dgm:spPr/>
      <dgm:t>
        <a:bodyPr/>
        <a:lstStyle/>
        <a:p>
          <a:endParaRPr lang="en-US"/>
        </a:p>
      </dgm:t>
    </dgm:pt>
    <dgm:pt modelId="{876C8A6D-96F0-4BFB-8B6B-43DDB49447B7}">
      <dgm:prSet/>
      <dgm:spPr/>
      <dgm:t>
        <a:bodyPr/>
        <a:lstStyle/>
        <a:p>
          <a:pPr>
            <a:lnSpc>
              <a:spcPct val="100000"/>
            </a:lnSpc>
          </a:pPr>
          <a:r>
            <a:rPr lang="en-US"/>
            <a:t>DEEP will procure an implementer(s).</a:t>
          </a:r>
        </a:p>
      </dgm:t>
    </dgm:pt>
    <dgm:pt modelId="{DF0F3CC6-3101-4808-96F2-B0C147B8733F}" type="parTrans" cxnId="{645B22E3-2565-4015-8594-8CEF1DD381E9}">
      <dgm:prSet/>
      <dgm:spPr/>
      <dgm:t>
        <a:bodyPr/>
        <a:lstStyle/>
        <a:p>
          <a:endParaRPr lang="en-US"/>
        </a:p>
      </dgm:t>
    </dgm:pt>
    <dgm:pt modelId="{61C77DD3-671A-4311-8279-1668937D59A6}" type="sibTrans" cxnId="{645B22E3-2565-4015-8594-8CEF1DD381E9}">
      <dgm:prSet/>
      <dgm:spPr/>
      <dgm:t>
        <a:bodyPr/>
        <a:lstStyle/>
        <a:p>
          <a:endParaRPr lang="en-US"/>
        </a:p>
      </dgm:t>
    </dgm:pt>
    <dgm:pt modelId="{37669591-ACD7-4587-9A38-42BD3E5A6C57}">
      <dgm:prSet/>
      <dgm:spPr/>
      <dgm:t>
        <a:bodyPr/>
        <a:lstStyle/>
        <a:p>
          <a:pPr>
            <a:lnSpc>
              <a:spcPct val="100000"/>
            </a:lnSpc>
          </a:pPr>
          <a:r>
            <a:rPr lang="en-US"/>
            <a:t>DEEP hopes to launch the program in 2026.</a:t>
          </a:r>
        </a:p>
      </dgm:t>
    </dgm:pt>
    <dgm:pt modelId="{A36E4CB2-DDA0-480A-B525-59815F2B54B2}" type="parTrans" cxnId="{E6F6AF98-5A7E-412B-8EDF-34B95DBA2C1C}">
      <dgm:prSet/>
      <dgm:spPr/>
      <dgm:t>
        <a:bodyPr/>
        <a:lstStyle/>
        <a:p>
          <a:endParaRPr lang="en-US"/>
        </a:p>
      </dgm:t>
    </dgm:pt>
    <dgm:pt modelId="{834305E8-3C1E-45FB-8DAD-0002DA34DB2C}" type="sibTrans" cxnId="{E6F6AF98-5A7E-412B-8EDF-34B95DBA2C1C}">
      <dgm:prSet/>
      <dgm:spPr/>
      <dgm:t>
        <a:bodyPr/>
        <a:lstStyle/>
        <a:p>
          <a:endParaRPr lang="en-US"/>
        </a:p>
      </dgm:t>
    </dgm:pt>
    <dgm:pt modelId="{17D2F2F6-C113-44C2-B26F-28F397CFC498}" type="pres">
      <dgm:prSet presAssocID="{3C23BD17-B944-4047-B474-EE307D4BEB5F}" presName="root" presStyleCnt="0">
        <dgm:presLayoutVars>
          <dgm:dir/>
          <dgm:resizeHandles val="exact"/>
        </dgm:presLayoutVars>
      </dgm:prSet>
      <dgm:spPr/>
    </dgm:pt>
    <dgm:pt modelId="{E9E8D633-D350-4884-8B7A-AB7E48BCF4DE}" type="pres">
      <dgm:prSet presAssocID="{863587F7-9050-45D7-BE0E-F95AED393FB5}" presName="compNode" presStyleCnt="0"/>
      <dgm:spPr/>
    </dgm:pt>
    <dgm:pt modelId="{F8239723-2484-4375-A1A1-5A15C76A1743}" type="pres">
      <dgm:prSet presAssocID="{863587F7-9050-45D7-BE0E-F95AED393FB5}" presName="bgRect" presStyleLbl="bgShp" presStyleIdx="0" presStyleCnt="3"/>
      <dgm:spPr/>
    </dgm:pt>
    <dgm:pt modelId="{D1B968F8-758F-4C97-BFAA-96A1C2AADC0E}" type="pres">
      <dgm:prSet presAssocID="{863587F7-9050-45D7-BE0E-F95AED393FB5}"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Customer review with solid fill"/>
        </a:ext>
      </dgm:extLst>
    </dgm:pt>
    <dgm:pt modelId="{B71FF671-77D1-4D49-85A1-350BF8F64706}" type="pres">
      <dgm:prSet presAssocID="{863587F7-9050-45D7-BE0E-F95AED393FB5}" presName="spaceRect" presStyleCnt="0"/>
      <dgm:spPr/>
    </dgm:pt>
    <dgm:pt modelId="{C68E530F-CBFA-4087-8F09-C7ADC794CB73}" type="pres">
      <dgm:prSet presAssocID="{863587F7-9050-45D7-BE0E-F95AED393FB5}" presName="parTx" presStyleLbl="revTx" presStyleIdx="0" presStyleCnt="3">
        <dgm:presLayoutVars>
          <dgm:chMax val="0"/>
          <dgm:chPref val="0"/>
        </dgm:presLayoutVars>
      </dgm:prSet>
      <dgm:spPr/>
    </dgm:pt>
    <dgm:pt modelId="{D9DEA94D-6A89-4B23-A5C3-A4874F377E74}" type="pres">
      <dgm:prSet presAssocID="{12DEF00E-5618-4AC9-AB9A-E27467828240}" presName="sibTrans" presStyleCnt="0"/>
      <dgm:spPr/>
    </dgm:pt>
    <dgm:pt modelId="{B4868C0B-3332-4566-B8EF-71FE73036A08}" type="pres">
      <dgm:prSet presAssocID="{876C8A6D-96F0-4BFB-8B6B-43DDB49447B7}" presName="compNode" presStyleCnt="0"/>
      <dgm:spPr/>
    </dgm:pt>
    <dgm:pt modelId="{22CA48B4-F446-4CF8-8853-5094B15E2A3F}" type="pres">
      <dgm:prSet presAssocID="{876C8A6D-96F0-4BFB-8B6B-43DDB49447B7}" presName="bgRect" presStyleLbl="bgShp" presStyleIdx="1" presStyleCnt="3"/>
      <dgm:spPr/>
    </dgm:pt>
    <dgm:pt modelId="{AD658DDC-29FE-4581-B5ED-60058D2932D0}" type="pres">
      <dgm:prSet presAssocID="{876C8A6D-96F0-4BFB-8B6B-43DDB49447B7}"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ndshake outline"/>
        </a:ext>
      </dgm:extLst>
    </dgm:pt>
    <dgm:pt modelId="{2BBEA27F-2F5E-47FE-A29F-32758AB5C37B}" type="pres">
      <dgm:prSet presAssocID="{876C8A6D-96F0-4BFB-8B6B-43DDB49447B7}" presName="spaceRect" presStyleCnt="0"/>
      <dgm:spPr/>
    </dgm:pt>
    <dgm:pt modelId="{5D96A21A-64A9-4133-8F6E-5110A39E5518}" type="pres">
      <dgm:prSet presAssocID="{876C8A6D-96F0-4BFB-8B6B-43DDB49447B7}" presName="parTx" presStyleLbl="revTx" presStyleIdx="1" presStyleCnt="3">
        <dgm:presLayoutVars>
          <dgm:chMax val="0"/>
          <dgm:chPref val="0"/>
        </dgm:presLayoutVars>
      </dgm:prSet>
      <dgm:spPr/>
    </dgm:pt>
    <dgm:pt modelId="{4AB6913F-565D-41B0-B61C-EF06BBA9035B}" type="pres">
      <dgm:prSet presAssocID="{61C77DD3-671A-4311-8279-1668937D59A6}" presName="sibTrans" presStyleCnt="0"/>
      <dgm:spPr/>
    </dgm:pt>
    <dgm:pt modelId="{657A1860-6C5F-4937-9A34-D027AE0798E1}" type="pres">
      <dgm:prSet presAssocID="{37669591-ACD7-4587-9A38-42BD3E5A6C57}" presName="compNode" presStyleCnt="0"/>
      <dgm:spPr/>
    </dgm:pt>
    <dgm:pt modelId="{1406C6C0-34E8-4948-919A-835FB60674A2}" type="pres">
      <dgm:prSet presAssocID="{37669591-ACD7-4587-9A38-42BD3E5A6C57}" presName="bgRect" presStyleLbl="bgShp" presStyleIdx="2" presStyleCnt="3"/>
      <dgm:spPr/>
    </dgm:pt>
    <dgm:pt modelId="{13866674-3F13-4C65-A013-8200F5DD52E9}" type="pres">
      <dgm:prSet presAssocID="{37669591-ACD7-4587-9A38-42BD3E5A6C5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ocket"/>
        </a:ext>
      </dgm:extLst>
    </dgm:pt>
    <dgm:pt modelId="{E11C2B37-B70A-4756-9682-3294609D323F}" type="pres">
      <dgm:prSet presAssocID="{37669591-ACD7-4587-9A38-42BD3E5A6C57}" presName="spaceRect" presStyleCnt="0"/>
      <dgm:spPr/>
    </dgm:pt>
    <dgm:pt modelId="{0D06229D-312B-4AB9-A69D-2E576C93D19A}" type="pres">
      <dgm:prSet presAssocID="{37669591-ACD7-4587-9A38-42BD3E5A6C57}" presName="parTx" presStyleLbl="revTx" presStyleIdx="2" presStyleCnt="3">
        <dgm:presLayoutVars>
          <dgm:chMax val="0"/>
          <dgm:chPref val="0"/>
        </dgm:presLayoutVars>
      </dgm:prSet>
      <dgm:spPr/>
    </dgm:pt>
  </dgm:ptLst>
  <dgm:cxnLst>
    <dgm:cxn modelId="{66860464-B056-49B7-8D31-2E5B8242289D}" type="presOf" srcId="{3C23BD17-B944-4047-B474-EE307D4BEB5F}" destId="{17D2F2F6-C113-44C2-B26F-28F397CFC498}" srcOrd="0" destOrd="0" presId="urn:microsoft.com/office/officeart/2018/2/layout/IconVerticalSolidList"/>
    <dgm:cxn modelId="{8F8E537F-43AF-4B54-A64F-F2788EF177DD}" srcId="{3C23BD17-B944-4047-B474-EE307D4BEB5F}" destId="{863587F7-9050-45D7-BE0E-F95AED393FB5}" srcOrd="0" destOrd="0" parTransId="{AF965285-CEEA-4C8B-A43F-B7839EA3B32B}" sibTransId="{12DEF00E-5618-4AC9-AB9A-E27467828240}"/>
    <dgm:cxn modelId="{8292EB8C-B9A6-4D02-8278-3D2D00B9A3C8}" type="presOf" srcId="{876C8A6D-96F0-4BFB-8B6B-43DDB49447B7}" destId="{5D96A21A-64A9-4133-8F6E-5110A39E5518}" srcOrd="0" destOrd="0" presId="urn:microsoft.com/office/officeart/2018/2/layout/IconVerticalSolidList"/>
    <dgm:cxn modelId="{E6F6AF98-5A7E-412B-8EDF-34B95DBA2C1C}" srcId="{3C23BD17-B944-4047-B474-EE307D4BEB5F}" destId="{37669591-ACD7-4587-9A38-42BD3E5A6C57}" srcOrd="2" destOrd="0" parTransId="{A36E4CB2-DDA0-480A-B525-59815F2B54B2}" sibTransId="{834305E8-3C1E-45FB-8DAD-0002DA34DB2C}"/>
    <dgm:cxn modelId="{996386B3-9337-4BB8-A284-CF506F1E88BB}" type="presOf" srcId="{863587F7-9050-45D7-BE0E-F95AED393FB5}" destId="{C68E530F-CBFA-4087-8F09-C7ADC794CB73}" srcOrd="0" destOrd="0" presId="urn:microsoft.com/office/officeart/2018/2/layout/IconVerticalSolidList"/>
    <dgm:cxn modelId="{A5AB70D5-91EB-44FA-8B7D-69BF03EBF5B9}" type="presOf" srcId="{37669591-ACD7-4587-9A38-42BD3E5A6C57}" destId="{0D06229D-312B-4AB9-A69D-2E576C93D19A}" srcOrd="0" destOrd="0" presId="urn:microsoft.com/office/officeart/2018/2/layout/IconVerticalSolidList"/>
    <dgm:cxn modelId="{645B22E3-2565-4015-8594-8CEF1DD381E9}" srcId="{3C23BD17-B944-4047-B474-EE307D4BEB5F}" destId="{876C8A6D-96F0-4BFB-8B6B-43DDB49447B7}" srcOrd="1" destOrd="0" parTransId="{DF0F3CC6-3101-4808-96F2-B0C147B8733F}" sibTransId="{61C77DD3-671A-4311-8279-1668937D59A6}"/>
    <dgm:cxn modelId="{297975D5-B7AA-41B2-8389-CCEF7127BA6B}" type="presParOf" srcId="{17D2F2F6-C113-44C2-B26F-28F397CFC498}" destId="{E9E8D633-D350-4884-8B7A-AB7E48BCF4DE}" srcOrd="0" destOrd="0" presId="urn:microsoft.com/office/officeart/2018/2/layout/IconVerticalSolidList"/>
    <dgm:cxn modelId="{30E5F6AC-2101-49D0-AF9B-EC826B0FECDD}" type="presParOf" srcId="{E9E8D633-D350-4884-8B7A-AB7E48BCF4DE}" destId="{F8239723-2484-4375-A1A1-5A15C76A1743}" srcOrd="0" destOrd="0" presId="urn:microsoft.com/office/officeart/2018/2/layout/IconVerticalSolidList"/>
    <dgm:cxn modelId="{6364BABB-588A-4E40-950B-AEE45F5FA6DD}" type="presParOf" srcId="{E9E8D633-D350-4884-8B7A-AB7E48BCF4DE}" destId="{D1B968F8-758F-4C97-BFAA-96A1C2AADC0E}" srcOrd="1" destOrd="0" presId="urn:microsoft.com/office/officeart/2018/2/layout/IconVerticalSolidList"/>
    <dgm:cxn modelId="{ED57A9DB-3527-4E7A-9222-0DB2CA887DF0}" type="presParOf" srcId="{E9E8D633-D350-4884-8B7A-AB7E48BCF4DE}" destId="{B71FF671-77D1-4D49-85A1-350BF8F64706}" srcOrd="2" destOrd="0" presId="urn:microsoft.com/office/officeart/2018/2/layout/IconVerticalSolidList"/>
    <dgm:cxn modelId="{F5663CAC-DD59-4E4D-AF21-DD6435CF3868}" type="presParOf" srcId="{E9E8D633-D350-4884-8B7A-AB7E48BCF4DE}" destId="{C68E530F-CBFA-4087-8F09-C7ADC794CB73}" srcOrd="3" destOrd="0" presId="urn:microsoft.com/office/officeart/2018/2/layout/IconVerticalSolidList"/>
    <dgm:cxn modelId="{44F4E994-0350-4123-ABD6-A31553B665E5}" type="presParOf" srcId="{17D2F2F6-C113-44C2-B26F-28F397CFC498}" destId="{D9DEA94D-6A89-4B23-A5C3-A4874F377E74}" srcOrd="1" destOrd="0" presId="urn:microsoft.com/office/officeart/2018/2/layout/IconVerticalSolidList"/>
    <dgm:cxn modelId="{83467CC5-69DC-4130-A849-2DC0121869F4}" type="presParOf" srcId="{17D2F2F6-C113-44C2-B26F-28F397CFC498}" destId="{B4868C0B-3332-4566-B8EF-71FE73036A08}" srcOrd="2" destOrd="0" presId="urn:microsoft.com/office/officeart/2018/2/layout/IconVerticalSolidList"/>
    <dgm:cxn modelId="{D8CD0055-F27C-466B-9434-CCF5590A8987}" type="presParOf" srcId="{B4868C0B-3332-4566-B8EF-71FE73036A08}" destId="{22CA48B4-F446-4CF8-8853-5094B15E2A3F}" srcOrd="0" destOrd="0" presId="urn:microsoft.com/office/officeart/2018/2/layout/IconVerticalSolidList"/>
    <dgm:cxn modelId="{4392E82A-39AB-43F9-B0F8-BEA9AF002E26}" type="presParOf" srcId="{B4868C0B-3332-4566-B8EF-71FE73036A08}" destId="{AD658DDC-29FE-4581-B5ED-60058D2932D0}" srcOrd="1" destOrd="0" presId="urn:microsoft.com/office/officeart/2018/2/layout/IconVerticalSolidList"/>
    <dgm:cxn modelId="{6AFFECE0-5833-4EE2-AA64-56B7AF18F576}" type="presParOf" srcId="{B4868C0B-3332-4566-B8EF-71FE73036A08}" destId="{2BBEA27F-2F5E-47FE-A29F-32758AB5C37B}" srcOrd="2" destOrd="0" presId="urn:microsoft.com/office/officeart/2018/2/layout/IconVerticalSolidList"/>
    <dgm:cxn modelId="{B12A8C4B-05D9-4C74-A24E-1E9283559334}" type="presParOf" srcId="{B4868C0B-3332-4566-B8EF-71FE73036A08}" destId="{5D96A21A-64A9-4133-8F6E-5110A39E5518}" srcOrd="3" destOrd="0" presId="urn:microsoft.com/office/officeart/2018/2/layout/IconVerticalSolidList"/>
    <dgm:cxn modelId="{D6A856D4-86E6-4436-8F7D-31168FA09947}" type="presParOf" srcId="{17D2F2F6-C113-44C2-B26F-28F397CFC498}" destId="{4AB6913F-565D-41B0-B61C-EF06BBA9035B}" srcOrd="3" destOrd="0" presId="urn:microsoft.com/office/officeart/2018/2/layout/IconVerticalSolidList"/>
    <dgm:cxn modelId="{F7B02575-6BBF-4C46-AA46-709A3D285F91}" type="presParOf" srcId="{17D2F2F6-C113-44C2-B26F-28F397CFC498}" destId="{657A1860-6C5F-4937-9A34-D027AE0798E1}" srcOrd="4" destOrd="0" presId="urn:microsoft.com/office/officeart/2018/2/layout/IconVerticalSolidList"/>
    <dgm:cxn modelId="{FF15F211-A91E-4783-B6A0-8502BC385DEC}" type="presParOf" srcId="{657A1860-6C5F-4937-9A34-D027AE0798E1}" destId="{1406C6C0-34E8-4948-919A-835FB60674A2}" srcOrd="0" destOrd="0" presId="urn:microsoft.com/office/officeart/2018/2/layout/IconVerticalSolidList"/>
    <dgm:cxn modelId="{EB2F280F-E04A-4C5F-85C2-FBBFA532C6A6}" type="presParOf" srcId="{657A1860-6C5F-4937-9A34-D027AE0798E1}" destId="{13866674-3F13-4C65-A013-8200F5DD52E9}" srcOrd="1" destOrd="0" presId="urn:microsoft.com/office/officeart/2018/2/layout/IconVerticalSolidList"/>
    <dgm:cxn modelId="{9A7EF535-E69F-4C31-9DA7-974060E3CDAE}" type="presParOf" srcId="{657A1860-6C5F-4937-9A34-D027AE0798E1}" destId="{E11C2B37-B70A-4756-9682-3294609D323F}" srcOrd="2" destOrd="0" presId="urn:microsoft.com/office/officeart/2018/2/layout/IconVerticalSolidList"/>
    <dgm:cxn modelId="{A06236D7-2343-4697-898B-47F63154BE5C}" type="presParOf" srcId="{657A1860-6C5F-4937-9A34-D027AE0798E1}" destId="{0D06229D-312B-4AB9-A69D-2E576C93D1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DED1B-4985-416B-AF9D-0C2A6D024DC0}"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BB1A1E21-5626-4F5B-95D9-2862D8839635}">
      <dgm:prSet/>
      <dgm:spPr/>
      <dgm:t>
        <a:bodyPr/>
        <a:lstStyle/>
        <a:p>
          <a:r>
            <a:rPr lang="en-US"/>
            <a:t>Persistent barriers to energy efficiency and electrification upgrades for MF affordable properties:</a:t>
          </a:r>
        </a:p>
      </dgm:t>
    </dgm:pt>
    <dgm:pt modelId="{BD16A7F5-894A-41AD-9B2D-1FA39D96F1A8}" type="parTrans" cxnId="{A0148100-06F0-4D1A-87B9-9055E369115F}">
      <dgm:prSet/>
      <dgm:spPr/>
      <dgm:t>
        <a:bodyPr/>
        <a:lstStyle/>
        <a:p>
          <a:endParaRPr lang="en-US"/>
        </a:p>
      </dgm:t>
    </dgm:pt>
    <dgm:pt modelId="{24C5F91B-536F-4BC7-B845-E20EB131719A}" type="sibTrans" cxnId="{A0148100-06F0-4D1A-87B9-9055E369115F}">
      <dgm:prSet/>
      <dgm:spPr/>
      <dgm:t>
        <a:bodyPr/>
        <a:lstStyle/>
        <a:p>
          <a:endParaRPr lang="en-US"/>
        </a:p>
      </dgm:t>
    </dgm:pt>
    <dgm:pt modelId="{2B153688-CF32-4EA1-93DC-3AC80B10345E}">
      <dgm:prSet/>
      <dgm:spPr/>
      <dgm:t>
        <a:bodyPr/>
        <a:lstStyle/>
        <a:p>
          <a:r>
            <a:rPr lang="en-US"/>
            <a:t>High upfront costs  and limited access to flexible capital</a:t>
          </a:r>
        </a:p>
      </dgm:t>
    </dgm:pt>
    <dgm:pt modelId="{01B1C87D-5DA2-480D-B53A-CA4C4587BF56}" type="parTrans" cxnId="{D18D364D-7752-4D44-9953-38FDC443EA32}">
      <dgm:prSet/>
      <dgm:spPr/>
      <dgm:t>
        <a:bodyPr/>
        <a:lstStyle/>
        <a:p>
          <a:endParaRPr lang="en-US"/>
        </a:p>
      </dgm:t>
    </dgm:pt>
    <dgm:pt modelId="{2679446D-859C-4B9C-99CA-E4C059361B64}" type="sibTrans" cxnId="{D18D364D-7752-4D44-9953-38FDC443EA32}">
      <dgm:prSet/>
      <dgm:spPr/>
      <dgm:t>
        <a:bodyPr/>
        <a:lstStyle/>
        <a:p>
          <a:endParaRPr lang="en-US"/>
        </a:p>
      </dgm:t>
    </dgm:pt>
    <dgm:pt modelId="{9296A4FB-E9BF-4B01-ACEF-B77FA6967488}">
      <dgm:prSet/>
      <dgm:spPr/>
      <dgm:t>
        <a:bodyPr/>
        <a:lstStyle/>
        <a:p>
          <a:r>
            <a:rPr lang="en-US"/>
            <a:t>Timing mismatches between construction and incentive payments</a:t>
          </a:r>
        </a:p>
      </dgm:t>
    </dgm:pt>
    <dgm:pt modelId="{697AFC45-79D1-44A8-9B1C-83A5123B2B97}" type="parTrans" cxnId="{EE4D3554-7DFF-4996-A59E-983AEC8ED9A9}">
      <dgm:prSet/>
      <dgm:spPr/>
      <dgm:t>
        <a:bodyPr/>
        <a:lstStyle/>
        <a:p>
          <a:endParaRPr lang="en-US"/>
        </a:p>
      </dgm:t>
    </dgm:pt>
    <dgm:pt modelId="{FDFC3C5B-87C7-4378-8426-9D6D78DEAEF7}" type="sibTrans" cxnId="{EE4D3554-7DFF-4996-A59E-983AEC8ED9A9}">
      <dgm:prSet/>
      <dgm:spPr/>
      <dgm:t>
        <a:bodyPr/>
        <a:lstStyle/>
        <a:p>
          <a:endParaRPr lang="en-US"/>
        </a:p>
      </dgm:t>
    </dgm:pt>
    <dgm:pt modelId="{02B5E6A5-C6FB-40D2-901E-87EF21EA7E65}">
      <dgm:prSet/>
      <dgm:spPr/>
      <dgm:t>
        <a:bodyPr/>
        <a:lstStyle/>
        <a:p>
          <a:r>
            <a:rPr lang="en-US"/>
            <a:t>Navigating </a:t>
          </a:r>
          <a:r>
            <a:rPr lang="en-US" b="0" i="0">
              <a:solidFill>
                <a:schemeClr val="tx1"/>
              </a:solidFill>
              <a:effectLst/>
              <a:latin typeface="+mn-lt"/>
              <a:ea typeface="+mn-ea"/>
              <a:cs typeface="+mn-cs"/>
            </a:rPr>
            <a:t>complex funding stacks </a:t>
          </a:r>
          <a:r>
            <a:rPr lang="en-US" b="0">
              <a:solidFill>
                <a:schemeClr val="tx1"/>
              </a:solidFill>
              <a:latin typeface="+mj-lt"/>
            </a:rPr>
            <a:t>and their requirements</a:t>
          </a:r>
          <a:endParaRPr lang="en-US"/>
        </a:p>
      </dgm:t>
    </dgm:pt>
    <dgm:pt modelId="{1F1A7C7F-A0E0-47D3-A926-130252412B04}" type="parTrans" cxnId="{F5043ABF-A900-4861-804D-3539E4E6CB40}">
      <dgm:prSet/>
      <dgm:spPr/>
      <dgm:t>
        <a:bodyPr/>
        <a:lstStyle/>
        <a:p>
          <a:endParaRPr lang="en-US"/>
        </a:p>
      </dgm:t>
    </dgm:pt>
    <dgm:pt modelId="{AF85E808-1CEA-4017-86B9-EE10A2E6A740}" type="sibTrans" cxnId="{F5043ABF-A900-4861-804D-3539E4E6CB40}">
      <dgm:prSet/>
      <dgm:spPr/>
      <dgm:t>
        <a:bodyPr/>
        <a:lstStyle/>
        <a:p>
          <a:endParaRPr lang="en-US"/>
        </a:p>
      </dgm:t>
    </dgm:pt>
    <dgm:pt modelId="{55600586-2F99-49DC-B59D-FB547AAF08C1}">
      <dgm:prSet/>
      <dgm:spPr/>
      <dgm:t>
        <a:bodyPr/>
        <a:lstStyle/>
        <a:p>
          <a:r>
            <a:rPr lang="en-US"/>
            <a:t>Need to address underlying health &amp; safety issues</a:t>
          </a:r>
        </a:p>
      </dgm:t>
    </dgm:pt>
    <dgm:pt modelId="{7A7B1FA3-3A3F-4240-B172-1A551E503BEB}" type="parTrans" cxnId="{D7280418-4305-44DE-8156-DED577661E35}">
      <dgm:prSet/>
      <dgm:spPr/>
      <dgm:t>
        <a:bodyPr/>
        <a:lstStyle/>
        <a:p>
          <a:endParaRPr lang="en-US"/>
        </a:p>
      </dgm:t>
    </dgm:pt>
    <dgm:pt modelId="{446A0A26-95E5-4D0B-8C33-89F416CB79F4}" type="sibTrans" cxnId="{D7280418-4305-44DE-8156-DED577661E35}">
      <dgm:prSet/>
      <dgm:spPr/>
      <dgm:t>
        <a:bodyPr/>
        <a:lstStyle/>
        <a:p>
          <a:endParaRPr lang="en-US"/>
        </a:p>
      </dgm:t>
    </dgm:pt>
    <dgm:pt modelId="{D09C5887-21B6-4E6F-A5DD-251CC4446355}">
      <dgm:prSet/>
      <dgm:spPr/>
      <dgm:t>
        <a:bodyPr/>
        <a:lstStyle/>
        <a:p>
          <a:r>
            <a:rPr lang="en-US"/>
            <a:t>Frequently deferred or scaled back upgrades, ultimately limiting energy savings and long-term benefits</a:t>
          </a:r>
        </a:p>
      </dgm:t>
    </dgm:pt>
    <dgm:pt modelId="{C132286A-F253-4EAF-AA64-1F67CAE96861}" type="parTrans" cxnId="{9F450F39-7D5D-4BD9-A308-86A8601EBCD4}">
      <dgm:prSet/>
      <dgm:spPr/>
      <dgm:t>
        <a:bodyPr/>
        <a:lstStyle/>
        <a:p>
          <a:endParaRPr lang="en-US"/>
        </a:p>
      </dgm:t>
    </dgm:pt>
    <dgm:pt modelId="{B25C0251-EF24-4683-BCEE-E363741B3570}" type="sibTrans" cxnId="{9F450F39-7D5D-4BD9-A308-86A8601EBCD4}">
      <dgm:prSet/>
      <dgm:spPr/>
      <dgm:t>
        <a:bodyPr/>
        <a:lstStyle/>
        <a:p>
          <a:endParaRPr lang="en-US"/>
        </a:p>
      </dgm:t>
    </dgm:pt>
    <dgm:pt modelId="{E5058306-FB71-4DB9-9288-97124C1CE72A}" type="pres">
      <dgm:prSet presAssocID="{F47DED1B-4985-416B-AF9D-0C2A6D024DC0}" presName="Name0" presStyleCnt="0">
        <dgm:presLayoutVars>
          <dgm:dir/>
          <dgm:animLvl val="lvl"/>
          <dgm:resizeHandles val="exact"/>
        </dgm:presLayoutVars>
      </dgm:prSet>
      <dgm:spPr/>
    </dgm:pt>
    <dgm:pt modelId="{003D2075-A2EA-421A-AB7C-F18CC3775FA6}" type="pres">
      <dgm:prSet presAssocID="{D09C5887-21B6-4E6F-A5DD-251CC4446355}" presName="boxAndChildren" presStyleCnt="0"/>
      <dgm:spPr/>
    </dgm:pt>
    <dgm:pt modelId="{FC601141-056C-4468-A52A-F7A4013F9B7A}" type="pres">
      <dgm:prSet presAssocID="{D09C5887-21B6-4E6F-A5DD-251CC4446355}" presName="parentTextBox" presStyleLbl="node1" presStyleIdx="0" presStyleCnt="2"/>
      <dgm:spPr/>
    </dgm:pt>
    <dgm:pt modelId="{26F9AB1A-37E4-4B06-84AB-28137D5412D9}" type="pres">
      <dgm:prSet presAssocID="{24C5F91B-536F-4BC7-B845-E20EB131719A}" presName="sp" presStyleCnt="0"/>
      <dgm:spPr/>
    </dgm:pt>
    <dgm:pt modelId="{A9D81177-6993-44B7-AA59-4071D9E88E0B}" type="pres">
      <dgm:prSet presAssocID="{BB1A1E21-5626-4F5B-95D9-2862D8839635}" presName="arrowAndChildren" presStyleCnt="0"/>
      <dgm:spPr/>
    </dgm:pt>
    <dgm:pt modelId="{D4922935-5780-4C76-8A5C-FC09EB9A346A}" type="pres">
      <dgm:prSet presAssocID="{BB1A1E21-5626-4F5B-95D9-2862D8839635}" presName="parentTextArrow" presStyleLbl="node1" presStyleIdx="0" presStyleCnt="2"/>
      <dgm:spPr/>
    </dgm:pt>
    <dgm:pt modelId="{5EB28C33-C7C6-4DCD-9D00-A33BACD57105}" type="pres">
      <dgm:prSet presAssocID="{BB1A1E21-5626-4F5B-95D9-2862D8839635}" presName="arrow" presStyleLbl="node1" presStyleIdx="1" presStyleCnt="2" custLinFactNeighborX="-13866" custLinFactNeighborY="320"/>
      <dgm:spPr/>
    </dgm:pt>
    <dgm:pt modelId="{F20AAF97-C7EE-44C2-99D8-92EF6A2C88B4}" type="pres">
      <dgm:prSet presAssocID="{BB1A1E21-5626-4F5B-95D9-2862D8839635}" presName="descendantArrow" presStyleCnt="0"/>
      <dgm:spPr/>
    </dgm:pt>
    <dgm:pt modelId="{6240232D-5CED-4BFD-B247-39963BFD607F}" type="pres">
      <dgm:prSet presAssocID="{2B153688-CF32-4EA1-93DC-3AC80B10345E}" presName="childTextArrow" presStyleLbl="fgAccFollowNode1" presStyleIdx="0" presStyleCnt="4">
        <dgm:presLayoutVars>
          <dgm:bulletEnabled val="1"/>
        </dgm:presLayoutVars>
      </dgm:prSet>
      <dgm:spPr/>
    </dgm:pt>
    <dgm:pt modelId="{11417E5F-1CA3-42FD-9C97-5C696B14241E}" type="pres">
      <dgm:prSet presAssocID="{9296A4FB-E9BF-4B01-ACEF-B77FA6967488}" presName="childTextArrow" presStyleLbl="fgAccFollowNode1" presStyleIdx="1" presStyleCnt="4" custLinFactNeighborX="682" custLinFactNeighborY="-804">
        <dgm:presLayoutVars>
          <dgm:bulletEnabled val="1"/>
        </dgm:presLayoutVars>
      </dgm:prSet>
      <dgm:spPr/>
    </dgm:pt>
    <dgm:pt modelId="{AA2E202D-90A7-4BED-94BF-21B922FB177C}" type="pres">
      <dgm:prSet presAssocID="{02B5E6A5-C6FB-40D2-901E-87EF21EA7E65}" presName="childTextArrow" presStyleLbl="fgAccFollowNode1" presStyleIdx="2" presStyleCnt="4">
        <dgm:presLayoutVars>
          <dgm:bulletEnabled val="1"/>
        </dgm:presLayoutVars>
      </dgm:prSet>
      <dgm:spPr/>
    </dgm:pt>
    <dgm:pt modelId="{7C6A6C77-053D-4E0C-81A5-A74410DFF207}" type="pres">
      <dgm:prSet presAssocID="{55600586-2F99-49DC-B59D-FB547AAF08C1}" presName="childTextArrow" presStyleLbl="fgAccFollowNode1" presStyleIdx="3" presStyleCnt="4">
        <dgm:presLayoutVars>
          <dgm:bulletEnabled val="1"/>
        </dgm:presLayoutVars>
      </dgm:prSet>
      <dgm:spPr/>
    </dgm:pt>
  </dgm:ptLst>
  <dgm:cxnLst>
    <dgm:cxn modelId="{A0148100-06F0-4D1A-87B9-9055E369115F}" srcId="{F47DED1B-4985-416B-AF9D-0C2A6D024DC0}" destId="{BB1A1E21-5626-4F5B-95D9-2862D8839635}" srcOrd="0" destOrd="0" parTransId="{BD16A7F5-894A-41AD-9B2D-1FA39D96F1A8}" sibTransId="{24C5F91B-536F-4BC7-B845-E20EB131719A}"/>
    <dgm:cxn modelId="{BF257706-CB05-4A56-B124-E3319814A90F}" type="presOf" srcId="{2B153688-CF32-4EA1-93DC-3AC80B10345E}" destId="{6240232D-5CED-4BFD-B247-39963BFD607F}" srcOrd="0" destOrd="0" presId="urn:microsoft.com/office/officeart/2005/8/layout/process4"/>
    <dgm:cxn modelId="{185A4008-FE2B-4BB1-A8C2-4E137C2521B3}" type="presOf" srcId="{F47DED1B-4985-416B-AF9D-0C2A6D024DC0}" destId="{E5058306-FB71-4DB9-9288-97124C1CE72A}" srcOrd="0" destOrd="0" presId="urn:microsoft.com/office/officeart/2005/8/layout/process4"/>
    <dgm:cxn modelId="{D7280418-4305-44DE-8156-DED577661E35}" srcId="{BB1A1E21-5626-4F5B-95D9-2862D8839635}" destId="{55600586-2F99-49DC-B59D-FB547AAF08C1}" srcOrd="3" destOrd="0" parTransId="{7A7B1FA3-3A3F-4240-B172-1A551E503BEB}" sibTransId="{446A0A26-95E5-4D0B-8C33-89F416CB79F4}"/>
    <dgm:cxn modelId="{371BA837-D2BD-4AF0-9287-8B37EDBEE793}" type="presOf" srcId="{D09C5887-21B6-4E6F-A5DD-251CC4446355}" destId="{FC601141-056C-4468-A52A-F7A4013F9B7A}" srcOrd="0" destOrd="0" presId="urn:microsoft.com/office/officeart/2005/8/layout/process4"/>
    <dgm:cxn modelId="{9F450F39-7D5D-4BD9-A308-86A8601EBCD4}" srcId="{F47DED1B-4985-416B-AF9D-0C2A6D024DC0}" destId="{D09C5887-21B6-4E6F-A5DD-251CC4446355}" srcOrd="1" destOrd="0" parTransId="{C132286A-F253-4EAF-AA64-1F67CAE96861}" sibTransId="{B25C0251-EF24-4683-BCEE-E363741B3570}"/>
    <dgm:cxn modelId="{3532053C-551F-46B6-9A19-049BD6EC7443}" type="presOf" srcId="{55600586-2F99-49DC-B59D-FB547AAF08C1}" destId="{7C6A6C77-053D-4E0C-81A5-A74410DFF207}" srcOrd="0" destOrd="0" presId="urn:microsoft.com/office/officeart/2005/8/layout/process4"/>
    <dgm:cxn modelId="{D18D364D-7752-4D44-9953-38FDC443EA32}" srcId="{BB1A1E21-5626-4F5B-95D9-2862D8839635}" destId="{2B153688-CF32-4EA1-93DC-3AC80B10345E}" srcOrd="0" destOrd="0" parTransId="{01B1C87D-5DA2-480D-B53A-CA4C4587BF56}" sibTransId="{2679446D-859C-4B9C-99CA-E4C059361B64}"/>
    <dgm:cxn modelId="{EE4D3554-7DFF-4996-A59E-983AEC8ED9A9}" srcId="{BB1A1E21-5626-4F5B-95D9-2862D8839635}" destId="{9296A4FB-E9BF-4B01-ACEF-B77FA6967488}" srcOrd="1" destOrd="0" parTransId="{697AFC45-79D1-44A8-9B1C-83A5123B2B97}" sibTransId="{FDFC3C5B-87C7-4378-8426-9D6D78DEAEF7}"/>
    <dgm:cxn modelId="{0E08F3A4-E9C8-4C93-8A27-C1C21370D7CD}" type="presOf" srcId="{02B5E6A5-C6FB-40D2-901E-87EF21EA7E65}" destId="{AA2E202D-90A7-4BED-94BF-21B922FB177C}" srcOrd="0" destOrd="0" presId="urn:microsoft.com/office/officeart/2005/8/layout/process4"/>
    <dgm:cxn modelId="{5B4413BE-6879-47BA-B8AD-19DFD0D7A9DF}" type="presOf" srcId="{BB1A1E21-5626-4F5B-95D9-2862D8839635}" destId="{5EB28C33-C7C6-4DCD-9D00-A33BACD57105}" srcOrd="1" destOrd="0" presId="urn:microsoft.com/office/officeart/2005/8/layout/process4"/>
    <dgm:cxn modelId="{F5043ABF-A900-4861-804D-3539E4E6CB40}" srcId="{BB1A1E21-5626-4F5B-95D9-2862D8839635}" destId="{02B5E6A5-C6FB-40D2-901E-87EF21EA7E65}" srcOrd="2" destOrd="0" parTransId="{1F1A7C7F-A0E0-47D3-A926-130252412B04}" sibTransId="{AF85E808-1CEA-4017-86B9-EE10A2E6A740}"/>
    <dgm:cxn modelId="{925FA6F5-BDF0-4F63-A816-A95113B73C61}" type="presOf" srcId="{9296A4FB-E9BF-4B01-ACEF-B77FA6967488}" destId="{11417E5F-1CA3-42FD-9C97-5C696B14241E}" srcOrd="0" destOrd="0" presId="urn:microsoft.com/office/officeart/2005/8/layout/process4"/>
    <dgm:cxn modelId="{D5E04EFB-C293-430D-A15E-65EBE0131C46}" type="presOf" srcId="{BB1A1E21-5626-4F5B-95D9-2862D8839635}" destId="{D4922935-5780-4C76-8A5C-FC09EB9A346A}" srcOrd="0" destOrd="0" presId="urn:microsoft.com/office/officeart/2005/8/layout/process4"/>
    <dgm:cxn modelId="{575E5B70-B552-4DC2-9C36-98840A15C359}" type="presParOf" srcId="{E5058306-FB71-4DB9-9288-97124C1CE72A}" destId="{003D2075-A2EA-421A-AB7C-F18CC3775FA6}" srcOrd="0" destOrd="0" presId="urn:microsoft.com/office/officeart/2005/8/layout/process4"/>
    <dgm:cxn modelId="{428C9258-B1A6-49A2-9E40-2F160551F168}" type="presParOf" srcId="{003D2075-A2EA-421A-AB7C-F18CC3775FA6}" destId="{FC601141-056C-4468-A52A-F7A4013F9B7A}" srcOrd="0" destOrd="0" presId="urn:microsoft.com/office/officeart/2005/8/layout/process4"/>
    <dgm:cxn modelId="{276B682D-B0C3-44C3-BA18-3EFABD083431}" type="presParOf" srcId="{E5058306-FB71-4DB9-9288-97124C1CE72A}" destId="{26F9AB1A-37E4-4B06-84AB-28137D5412D9}" srcOrd="1" destOrd="0" presId="urn:microsoft.com/office/officeart/2005/8/layout/process4"/>
    <dgm:cxn modelId="{786451CB-8E5E-4595-8E9C-A13F22B3E802}" type="presParOf" srcId="{E5058306-FB71-4DB9-9288-97124C1CE72A}" destId="{A9D81177-6993-44B7-AA59-4071D9E88E0B}" srcOrd="2" destOrd="0" presId="urn:microsoft.com/office/officeart/2005/8/layout/process4"/>
    <dgm:cxn modelId="{F7C80927-68B2-4290-936D-014DE89CB22F}" type="presParOf" srcId="{A9D81177-6993-44B7-AA59-4071D9E88E0B}" destId="{D4922935-5780-4C76-8A5C-FC09EB9A346A}" srcOrd="0" destOrd="0" presId="urn:microsoft.com/office/officeart/2005/8/layout/process4"/>
    <dgm:cxn modelId="{8D497C16-0959-4F7C-9E75-F7728F65752E}" type="presParOf" srcId="{A9D81177-6993-44B7-AA59-4071D9E88E0B}" destId="{5EB28C33-C7C6-4DCD-9D00-A33BACD57105}" srcOrd="1" destOrd="0" presId="urn:microsoft.com/office/officeart/2005/8/layout/process4"/>
    <dgm:cxn modelId="{CE4A4D4B-E764-4427-B9FF-EDF24618BC2B}" type="presParOf" srcId="{A9D81177-6993-44B7-AA59-4071D9E88E0B}" destId="{F20AAF97-C7EE-44C2-99D8-92EF6A2C88B4}" srcOrd="2" destOrd="0" presId="urn:microsoft.com/office/officeart/2005/8/layout/process4"/>
    <dgm:cxn modelId="{03F5CB0A-81B6-4826-9DEB-6905265DB307}" type="presParOf" srcId="{F20AAF97-C7EE-44C2-99D8-92EF6A2C88B4}" destId="{6240232D-5CED-4BFD-B247-39963BFD607F}" srcOrd="0" destOrd="0" presId="urn:microsoft.com/office/officeart/2005/8/layout/process4"/>
    <dgm:cxn modelId="{9DAE4FC4-0611-4C7A-B15A-501566562BA8}" type="presParOf" srcId="{F20AAF97-C7EE-44C2-99D8-92EF6A2C88B4}" destId="{11417E5F-1CA3-42FD-9C97-5C696B14241E}" srcOrd="1" destOrd="0" presId="urn:microsoft.com/office/officeart/2005/8/layout/process4"/>
    <dgm:cxn modelId="{4585FBE0-2600-41FC-AD61-30A52C06E1BC}" type="presParOf" srcId="{F20AAF97-C7EE-44C2-99D8-92EF6A2C88B4}" destId="{AA2E202D-90A7-4BED-94BF-21B922FB177C}" srcOrd="2" destOrd="0" presId="urn:microsoft.com/office/officeart/2005/8/layout/process4"/>
    <dgm:cxn modelId="{48A5A34C-293A-47AF-8337-1683C77FFCA6}" type="presParOf" srcId="{F20AAF97-C7EE-44C2-99D8-92EF6A2C88B4}" destId="{7C6A6C77-053D-4E0C-81A5-A74410DFF207}"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DED1B-4985-416B-AF9D-0C2A6D024DC0}"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BB1A1E21-5626-4F5B-95D9-2862D8839635}">
      <dgm:prSet/>
      <dgm:spPr/>
      <dgm:t>
        <a:bodyPr/>
        <a:lstStyle/>
        <a:p>
          <a:r>
            <a:rPr lang="en-US"/>
            <a:t>MF affordable properties vulnerabilities:</a:t>
          </a:r>
        </a:p>
      </dgm:t>
    </dgm:pt>
    <dgm:pt modelId="{BD16A7F5-894A-41AD-9B2D-1FA39D96F1A8}" type="parTrans" cxnId="{A0148100-06F0-4D1A-87B9-9055E369115F}">
      <dgm:prSet/>
      <dgm:spPr/>
      <dgm:t>
        <a:bodyPr/>
        <a:lstStyle/>
        <a:p>
          <a:endParaRPr lang="en-US"/>
        </a:p>
      </dgm:t>
    </dgm:pt>
    <dgm:pt modelId="{24C5F91B-536F-4BC7-B845-E20EB131719A}" type="sibTrans" cxnId="{A0148100-06F0-4D1A-87B9-9055E369115F}">
      <dgm:prSet/>
      <dgm:spPr/>
      <dgm:t>
        <a:bodyPr/>
        <a:lstStyle/>
        <a:p>
          <a:endParaRPr lang="en-US"/>
        </a:p>
      </dgm:t>
    </dgm:pt>
    <dgm:pt modelId="{2B153688-CF32-4EA1-93DC-3AC80B10345E}">
      <dgm:prSet/>
      <dgm:spPr/>
      <dgm:t>
        <a:bodyPr/>
        <a:lstStyle/>
        <a:p>
          <a:r>
            <a:rPr lang="en-US"/>
            <a:t>Flooding</a:t>
          </a:r>
        </a:p>
      </dgm:t>
    </dgm:pt>
    <dgm:pt modelId="{01B1C87D-5DA2-480D-B53A-CA4C4587BF56}" type="parTrans" cxnId="{D18D364D-7752-4D44-9953-38FDC443EA32}">
      <dgm:prSet/>
      <dgm:spPr/>
      <dgm:t>
        <a:bodyPr/>
        <a:lstStyle/>
        <a:p>
          <a:endParaRPr lang="en-US"/>
        </a:p>
      </dgm:t>
    </dgm:pt>
    <dgm:pt modelId="{2679446D-859C-4B9C-99CA-E4C059361B64}" type="sibTrans" cxnId="{D18D364D-7752-4D44-9953-38FDC443EA32}">
      <dgm:prSet/>
      <dgm:spPr/>
      <dgm:t>
        <a:bodyPr/>
        <a:lstStyle/>
        <a:p>
          <a:endParaRPr lang="en-US"/>
        </a:p>
      </dgm:t>
    </dgm:pt>
    <dgm:pt modelId="{9296A4FB-E9BF-4B01-ACEF-B77FA6967488}">
      <dgm:prSet/>
      <dgm:spPr/>
      <dgm:t>
        <a:bodyPr/>
        <a:lstStyle/>
        <a:p>
          <a:r>
            <a:rPr lang="en-US"/>
            <a:t>Wind</a:t>
          </a:r>
        </a:p>
      </dgm:t>
    </dgm:pt>
    <dgm:pt modelId="{697AFC45-79D1-44A8-9B1C-83A5123B2B97}" type="parTrans" cxnId="{EE4D3554-7DFF-4996-A59E-983AEC8ED9A9}">
      <dgm:prSet/>
      <dgm:spPr/>
      <dgm:t>
        <a:bodyPr/>
        <a:lstStyle/>
        <a:p>
          <a:endParaRPr lang="en-US"/>
        </a:p>
      </dgm:t>
    </dgm:pt>
    <dgm:pt modelId="{FDFC3C5B-87C7-4378-8426-9D6D78DEAEF7}" type="sibTrans" cxnId="{EE4D3554-7DFF-4996-A59E-983AEC8ED9A9}">
      <dgm:prSet/>
      <dgm:spPr/>
      <dgm:t>
        <a:bodyPr/>
        <a:lstStyle/>
        <a:p>
          <a:endParaRPr lang="en-US"/>
        </a:p>
      </dgm:t>
    </dgm:pt>
    <dgm:pt modelId="{02B5E6A5-C6FB-40D2-901E-87EF21EA7E65}">
      <dgm:prSet/>
      <dgm:spPr/>
      <dgm:t>
        <a:bodyPr/>
        <a:lstStyle/>
        <a:p>
          <a:r>
            <a:rPr lang="en-US"/>
            <a:t>Other climate-related hazards</a:t>
          </a:r>
        </a:p>
      </dgm:t>
    </dgm:pt>
    <dgm:pt modelId="{1F1A7C7F-A0E0-47D3-A926-130252412B04}" type="parTrans" cxnId="{F5043ABF-A900-4861-804D-3539E4E6CB40}">
      <dgm:prSet/>
      <dgm:spPr/>
      <dgm:t>
        <a:bodyPr/>
        <a:lstStyle/>
        <a:p>
          <a:endParaRPr lang="en-US"/>
        </a:p>
      </dgm:t>
    </dgm:pt>
    <dgm:pt modelId="{AF85E808-1CEA-4017-86B9-EE10A2E6A740}" type="sibTrans" cxnId="{F5043ABF-A900-4861-804D-3539E4E6CB40}">
      <dgm:prSet/>
      <dgm:spPr/>
      <dgm:t>
        <a:bodyPr/>
        <a:lstStyle/>
        <a:p>
          <a:endParaRPr lang="en-US"/>
        </a:p>
      </dgm:t>
    </dgm:pt>
    <dgm:pt modelId="{D09C5887-21B6-4E6F-A5DD-251CC4446355}">
      <dgm:prSet/>
      <dgm:spPr/>
      <dgm:t>
        <a:bodyPr/>
        <a:lstStyle/>
        <a:p>
          <a:r>
            <a:rPr lang="en-US"/>
            <a:t>Threaten building systems and undermine long-term energy performance</a:t>
          </a:r>
        </a:p>
      </dgm:t>
    </dgm:pt>
    <dgm:pt modelId="{C132286A-F253-4EAF-AA64-1F67CAE96861}" type="parTrans" cxnId="{9F450F39-7D5D-4BD9-A308-86A8601EBCD4}">
      <dgm:prSet/>
      <dgm:spPr/>
      <dgm:t>
        <a:bodyPr/>
        <a:lstStyle/>
        <a:p>
          <a:endParaRPr lang="en-US"/>
        </a:p>
      </dgm:t>
    </dgm:pt>
    <dgm:pt modelId="{B25C0251-EF24-4683-BCEE-E363741B3570}" type="sibTrans" cxnId="{9F450F39-7D5D-4BD9-A308-86A8601EBCD4}">
      <dgm:prSet/>
      <dgm:spPr/>
      <dgm:t>
        <a:bodyPr/>
        <a:lstStyle/>
        <a:p>
          <a:endParaRPr lang="en-US"/>
        </a:p>
      </dgm:t>
    </dgm:pt>
    <dgm:pt modelId="{E5058306-FB71-4DB9-9288-97124C1CE72A}" type="pres">
      <dgm:prSet presAssocID="{F47DED1B-4985-416B-AF9D-0C2A6D024DC0}" presName="Name0" presStyleCnt="0">
        <dgm:presLayoutVars>
          <dgm:dir/>
          <dgm:animLvl val="lvl"/>
          <dgm:resizeHandles val="exact"/>
        </dgm:presLayoutVars>
      </dgm:prSet>
      <dgm:spPr/>
    </dgm:pt>
    <dgm:pt modelId="{003D2075-A2EA-421A-AB7C-F18CC3775FA6}" type="pres">
      <dgm:prSet presAssocID="{D09C5887-21B6-4E6F-A5DD-251CC4446355}" presName="boxAndChildren" presStyleCnt="0"/>
      <dgm:spPr/>
    </dgm:pt>
    <dgm:pt modelId="{FC601141-056C-4468-A52A-F7A4013F9B7A}" type="pres">
      <dgm:prSet presAssocID="{D09C5887-21B6-4E6F-A5DD-251CC4446355}" presName="parentTextBox" presStyleLbl="node1" presStyleIdx="0" presStyleCnt="2"/>
      <dgm:spPr/>
    </dgm:pt>
    <dgm:pt modelId="{26F9AB1A-37E4-4B06-84AB-28137D5412D9}" type="pres">
      <dgm:prSet presAssocID="{24C5F91B-536F-4BC7-B845-E20EB131719A}" presName="sp" presStyleCnt="0"/>
      <dgm:spPr/>
    </dgm:pt>
    <dgm:pt modelId="{A9D81177-6993-44B7-AA59-4071D9E88E0B}" type="pres">
      <dgm:prSet presAssocID="{BB1A1E21-5626-4F5B-95D9-2862D8839635}" presName="arrowAndChildren" presStyleCnt="0"/>
      <dgm:spPr/>
    </dgm:pt>
    <dgm:pt modelId="{D4922935-5780-4C76-8A5C-FC09EB9A346A}" type="pres">
      <dgm:prSet presAssocID="{BB1A1E21-5626-4F5B-95D9-2862D8839635}" presName="parentTextArrow" presStyleLbl="node1" presStyleIdx="0" presStyleCnt="2"/>
      <dgm:spPr/>
    </dgm:pt>
    <dgm:pt modelId="{5EB28C33-C7C6-4DCD-9D00-A33BACD57105}" type="pres">
      <dgm:prSet presAssocID="{BB1A1E21-5626-4F5B-95D9-2862D8839635}" presName="arrow" presStyleLbl="node1" presStyleIdx="1" presStyleCnt="2" custLinFactNeighborX="-13866" custLinFactNeighborY="320"/>
      <dgm:spPr/>
    </dgm:pt>
    <dgm:pt modelId="{F20AAF97-C7EE-44C2-99D8-92EF6A2C88B4}" type="pres">
      <dgm:prSet presAssocID="{BB1A1E21-5626-4F5B-95D9-2862D8839635}" presName="descendantArrow" presStyleCnt="0"/>
      <dgm:spPr/>
    </dgm:pt>
    <dgm:pt modelId="{6240232D-5CED-4BFD-B247-39963BFD607F}" type="pres">
      <dgm:prSet presAssocID="{2B153688-CF32-4EA1-93DC-3AC80B10345E}" presName="childTextArrow" presStyleLbl="fgAccFollowNode1" presStyleIdx="0" presStyleCnt="3">
        <dgm:presLayoutVars>
          <dgm:bulletEnabled val="1"/>
        </dgm:presLayoutVars>
      </dgm:prSet>
      <dgm:spPr/>
    </dgm:pt>
    <dgm:pt modelId="{11417E5F-1CA3-42FD-9C97-5C696B14241E}" type="pres">
      <dgm:prSet presAssocID="{9296A4FB-E9BF-4B01-ACEF-B77FA6967488}" presName="childTextArrow" presStyleLbl="fgAccFollowNode1" presStyleIdx="1" presStyleCnt="3">
        <dgm:presLayoutVars>
          <dgm:bulletEnabled val="1"/>
        </dgm:presLayoutVars>
      </dgm:prSet>
      <dgm:spPr/>
    </dgm:pt>
    <dgm:pt modelId="{AA2E202D-90A7-4BED-94BF-21B922FB177C}" type="pres">
      <dgm:prSet presAssocID="{02B5E6A5-C6FB-40D2-901E-87EF21EA7E65}" presName="childTextArrow" presStyleLbl="fgAccFollowNode1" presStyleIdx="2" presStyleCnt="3">
        <dgm:presLayoutVars>
          <dgm:bulletEnabled val="1"/>
        </dgm:presLayoutVars>
      </dgm:prSet>
      <dgm:spPr/>
    </dgm:pt>
  </dgm:ptLst>
  <dgm:cxnLst>
    <dgm:cxn modelId="{A0148100-06F0-4D1A-87B9-9055E369115F}" srcId="{F47DED1B-4985-416B-AF9D-0C2A6D024DC0}" destId="{BB1A1E21-5626-4F5B-95D9-2862D8839635}" srcOrd="0" destOrd="0" parTransId="{BD16A7F5-894A-41AD-9B2D-1FA39D96F1A8}" sibTransId="{24C5F91B-536F-4BC7-B845-E20EB131719A}"/>
    <dgm:cxn modelId="{BF257706-CB05-4A56-B124-E3319814A90F}" type="presOf" srcId="{2B153688-CF32-4EA1-93DC-3AC80B10345E}" destId="{6240232D-5CED-4BFD-B247-39963BFD607F}" srcOrd="0" destOrd="0" presId="urn:microsoft.com/office/officeart/2005/8/layout/process4"/>
    <dgm:cxn modelId="{185A4008-FE2B-4BB1-A8C2-4E137C2521B3}" type="presOf" srcId="{F47DED1B-4985-416B-AF9D-0C2A6D024DC0}" destId="{E5058306-FB71-4DB9-9288-97124C1CE72A}" srcOrd="0" destOrd="0" presId="urn:microsoft.com/office/officeart/2005/8/layout/process4"/>
    <dgm:cxn modelId="{371BA837-D2BD-4AF0-9287-8B37EDBEE793}" type="presOf" srcId="{D09C5887-21B6-4E6F-A5DD-251CC4446355}" destId="{FC601141-056C-4468-A52A-F7A4013F9B7A}" srcOrd="0" destOrd="0" presId="urn:microsoft.com/office/officeart/2005/8/layout/process4"/>
    <dgm:cxn modelId="{9F450F39-7D5D-4BD9-A308-86A8601EBCD4}" srcId="{F47DED1B-4985-416B-AF9D-0C2A6D024DC0}" destId="{D09C5887-21B6-4E6F-A5DD-251CC4446355}" srcOrd="1" destOrd="0" parTransId="{C132286A-F253-4EAF-AA64-1F67CAE96861}" sibTransId="{B25C0251-EF24-4683-BCEE-E363741B3570}"/>
    <dgm:cxn modelId="{D18D364D-7752-4D44-9953-38FDC443EA32}" srcId="{BB1A1E21-5626-4F5B-95D9-2862D8839635}" destId="{2B153688-CF32-4EA1-93DC-3AC80B10345E}" srcOrd="0" destOrd="0" parTransId="{01B1C87D-5DA2-480D-B53A-CA4C4587BF56}" sibTransId="{2679446D-859C-4B9C-99CA-E4C059361B64}"/>
    <dgm:cxn modelId="{EE4D3554-7DFF-4996-A59E-983AEC8ED9A9}" srcId="{BB1A1E21-5626-4F5B-95D9-2862D8839635}" destId="{9296A4FB-E9BF-4B01-ACEF-B77FA6967488}" srcOrd="1" destOrd="0" parTransId="{697AFC45-79D1-44A8-9B1C-83A5123B2B97}" sibTransId="{FDFC3C5B-87C7-4378-8426-9D6D78DEAEF7}"/>
    <dgm:cxn modelId="{0E08F3A4-E9C8-4C93-8A27-C1C21370D7CD}" type="presOf" srcId="{02B5E6A5-C6FB-40D2-901E-87EF21EA7E65}" destId="{AA2E202D-90A7-4BED-94BF-21B922FB177C}" srcOrd="0" destOrd="0" presId="urn:microsoft.com/office/officeart/2005/8/layout/process4"/>
    <dgm:cxn modelId="{5B4413BE-6879-47BA-B8AD-19DFD0D7A9DF}" type="presOf" srcId="{BB1A1E21-5626-4F5B-95D9-2862D8839635}" destId="{5EB28C33-C7C6-4DCD-9D00-A33BACD57105}" srcOrd="1" destOrd="0" presId="urn:microsoft.com/office/officeart/2005/8/layout/process4"/>
    <dgm:cxn modelId="{F5043ABF-A900-4861-804D-3539E4E6CB40}" srcId="{BB1A1E21-5626-4F5B-95D9-2862D8839635}" destId="{02B5E6A5-C6FB-40D2-901E-87EF21EA7E65}" srcOrd="2" destOrd="0" parTransId="{1F1A7C7F-A0E0-47D3-A926-130252412B04}" sibTransId="{AF85E808-1CEA-4017-86B9-EE10A2E6A740}"/>
    <dgm:cxn modelId="{925FA6F5-BDF0-4F63-A816-A95113B73C61}" type="presOf" srcId="{9296A4FB-E9BF-4B01-ACEF-B77FA6967488}" destId="{11417E5F-1CA3-42FD-9C97-5C696B14241E}" srcOrd="0" destOrd="0" presId="urn:microsoft.com/office/officeart/2005/8/layout/process4"/>
    <dgm:cxn modelId="{D5E04EFB-C293-430D-A15E-65EBE0131C46}" type="presOf" srcId="{BB1A1E21-5626-4F5B-95D9-2862D8839635}" destId="{D4922935-5780-4C76-8A5C-FC09EB9A346A}" srcOrd="0" destOrd="0" presId="urn:microsoft.com/office/officeart/2005/8/layout/process4"/>
    <dgm:cxn modelId="{575E5B70-B552-4DC2-9C36-98840A15C359}" type="presParOf" srcId="{E5058306-FB71-4DB9-9288-97124C1CE72A}" destId="{003D2075-A2EA-421A-AB7C-F18CC3775FA6}" srcOrd="0" destOrd="0" presId="urn:microsoft.com/office/officeart/2005/8/layout/process4"/>
    <dgm:cxn modelId="{428C9258-B1A6-49A2-9E40-2F160551F168}" type="presParOf" srcId="{003D2075-A2EA-421A-AB7C-F18CC3775FA6}" destId="{FC601141-056C-4468-A52A-F7A4013F9B7A}" srcOrd="0" destOrd="0" presId="urn:microsoft.com/office/officeart/2005/8/layout/process4"/>
    <dgm:cxn modelId="{276B682D-B0C3-44C3-BA18-3EFABD083431}" type="presParOf" srcId="{E5058306-FB71-4DB9-9288-97124C1CE72A}" destId="{26F9AB1A-37E4-4B06-84AB-28137D5412D9}" srcOrd="1" destOrd="0" presId="urn:microsoft.com/office/officeart/2005/8/layout/process4"/>
    <dgm:cxn modelId="{786451CB-8E5E-4595-8E9C-A13F22B3E802}" type="presParOf" srcId="{E5058306-FB71-4DB9-9288-97124C1CE72A}" destId="{A9D81177-6993-44B7-AA59-4071D9E88E0B}" srcOrd="2" destOrd="0" presId="urn:microsoft.com/office/officeart/2005/8/layout/process4"/>
    <dgm:cxn modelId="{F7C80927-68B2-4290-936D-014DE89CB22F}" type="presParOf" srcId="{A9D81177-6993-44B7-AA59-4071D9E88E0B}" destId="{D4922935-5780-4C76-8A5C-FC09EB9A346A}" srcOrd="0" destOrd="0" presId="urn:microsoft.com/office/officeart/2005/8/layout/process4"/>
    <dgm:cxn modelId="{8D497C16-0959-4F7C-9E75-F7728F65752E}" type="presParOf" srcId="{A9D81177-6993-44B7-AA59-4071D9E88E0B}" destId="{5EB28C33-C7C6-4DCD-9D00-A33BACD57105}" srcOrd="1" destOrd="0" presId="urn:microsoft.com/office/officeart/2005/8/layout/process4"/>
    <dgm:cxn modelId="{CE4A4D4B-E764-4427-B9FF-EDF24618BC2B}" type="presParOf" srcId="{A9D81177-6993-44B7-AA59-4071D9E88E0B}" destId="{F20AAF97-C7EE-44C2-99D8-92EF6A2C88B4}" srcOrd="2" destOrd="0" presId="urn:microsoft.com/office/officeart/2005/8/layout/process4"/>
    <dgm:cxn modelId="{03F5CB0A-81B6-4826-9DEB-6905265DB307}" type="presParOf" srcId="{F20AAF97-C7EE-44C2-99D8-92EF6A2C88B4}" destId="{6240232D-5CED-4BFD-B247-39963BFD607F}" srcOrd="0" destOrd="0" presId="urn:microsoft.com/office/officeart/2005/8/layout/process4"/>
    <dgm:cxn modelId="{9DAE4FC4-0611-4C7A-B15A-501566562BA8}" type="presParOf" srcId="{F20AAF97-C7EE-44C2-99D8-92EF6A2C88B4}" destId="{11417E5F-1CA3-42FD-9C97-5C696B14241E}" srcOrd="1" destOrd="0" presId="urn:microsoft.com/office/officeart/2005/8/layout/process4"/>
    <dgm:cxn modelId="{4585FBE0-2600-41FC-AD61-30A52C06E1BC}" type="presParOf" srcId="{F20AAF97-C7EE-44C2-99D8-92EF6A2C88B4}" destId="{AA2E202D-90A7-4BED-94BF-21B922FB177C}" srcOrd="2"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DF17B-6782-4276-9336-992EBB253C1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6D080AE-C4F3-4E6D-938E-81DB2DC63371}">
      <dgm:prSet phldrT="[Text]" phldr="0"/>
      <dgm:spPr>
        <a:solidFill>
          <a:schemeClr val="accent1">
            <a:lumMod val="75000"/>
          </a:schemeClr>
        </a:solidFill>
      </dgm:spPr>
      <dgm:t>
        <a:bodyPr/>
        <a:lstStyle/>
        <a:p>
          <a:r>
            <a:rPr lang="en-US" b="1"/>
            <a:t>Proposed Program Goals</a:t>
          </a:r>
        </a:p>
      </dgm:t>
    </dgm:pt>
    <dgm:pt modelId="{4786A508-FA6A-4215-9D55-CD9278771EDC}" type="parTrans" cxnId="{E61CEE08-E3D7-42DD-A84A-92895827657A}">
      <dgm:prSet/>
      <dgm:spPr/>
      <dgm:t>
        <a:bodyPr/>
        <a:lstStyle/>
        <a:p>
          <a:endParaRPr lang="en-US" b="1"/>
        </a:p>
      </dgm:t>
    </dgm:pt>
    <dgm:pt modelId="{CE89CCF3-5FAA-438F-9F3E-FED0A576B94D}" type="sibTrans" cxnId="{E61CEE08-E3D7-42DD-A84A-92895827657A}">
      <dgm:prSet/>
      <dgm:spPr/>
      <dgm:t>
        <a:bodyPr/>
        <a:lstStyle/>
        <a:p>
          <a:endParaRPr lang="en-US" b="1"/>
        </a:p>
      </dgm:t>
    </dgm:pt>
    <dgm:pt modelId="{AC854B02-A93E-4C01-B66B-F39D2367D6F6}">
      <dgm:prSet phldrT="[Text]" phldr="0"/>
      <dgm:spPr/>
      <dgm:t>
        <a:bodyPr/>
        <a:lstStyle/>
        <a:p>
          <a:r>
            <a:rPr lang="en-US" b="1"/>
            <a:t>Enable deeper energy measures</a:t>
          </a:r>
        </a:p>
      </dgm:t>
    </dgm:pt>
    <dgm:pt modelId="{F7259C74-0F93-4092-9587-842B110D15BF}" type="parTrans" cxnId="{CE98E83B-922D-48B2-B879-800A803DE258}">
      <dgm:prSet/>
      <dgm:spPr/>
      <dgm:t>
        <a:bodyPr/>
        <a:lstStyle/>
        <a:p>
          <a:endParaRPr lang="en-US" b="1"/>
        </a:p>
      </dgm:t>
    </dgm:pt>
    <dgm:pt modelId="{0F8AAFAC-CB94-4A59-A899-896ABD5E1BB7}" type="sibTrans" cxnId="{CE98E83B-922D-48B2-B879-800A803DE258}">
      <dgm:prSet/>
      <dgm:spPr/>
      <dgm:t>
        <a:bodyPr/>
        <a:lstStyle/>
        <a:p>
          <a:endParaRPr lang="en-US" b="1"/>
        </a:p>
      </dgm:t>
    </dgm:pt>
    <dgm:pt modelId="{3A0CD0F2-54C0-45AA-B0FB-36431370B254}">
      <dgm:prSet phldrT="[Text]" phldr="0"/>
      <dgm:spPr/>
      <dgm:t>
        <a:bodyPr/>
        <a:lstStyle/>
        <a:p>
          <a:r>
            <a:rPr lang="en-US" b="1"/>
            <a:t>Enable increased resilience of affordable MF</a:t>
          </a:r>
        </a:p>
      </dgm:t>
    </dgm:pt>
    <dgm:pt modelId="{796C6BEF-BDE6-4DE3-8813-D79E2578302A}" type="parTrans" cxnId="{D0D9D425-349F-4897-BCC3-EFFC37E44D65}">
      <dgm:prSet/>
      <dgm:spPr/>
      <dgm:t>
        <a:bodyPr/>
        <a:lstStyle/>
        <a:p>
          <a:endParaRPr lang="en-US" b="1"/>
        </a:p>
      </dgm:t>
    </dgm:pt>
    <dgm:pt modelId="{983CA51E-1658-4E7C-B312-4A550C05AFFE}" type="sibTrans" cxnId="{D0D9D425-349F-4897-BCC3-EFFC37E44D65}">
      <dgm:prSet/>
      <dgm:spPr/>
      <dgm:t>
        <a:bodyPr/>
        <a:lstStyle/>
        <a:p>
          <a:endParaRPr lang="en-US" b="1"/>
        </a:p>
      </dgm:t>
    </dgm:pt>
    <dgm:pt modelId="{F4942571-C6A5-4FA9-A725-63B349B43CF0}">
      <dgm:prSet phldrT="[Text]" phldr="0"/>
      <dgm:spPr/>
      <dgm:t>
        <a:bodyPr/>
        <a:lstStyle/>
        <a:p>
          <a:r>
            <a:rPr lang="en-US" b="1"/>
            <a:t>Support inclusion of energy and electrification measures</a:t>
          </a:r>
        </a:p>
      </dgm:t>
    </dgm:pt>
    <dgm:pt modelId="{76DFE8A1-E20B-4303-A454-D7FE5F5B03B2}" type="parTrans" cxnId="{5B283EE0-8840-4E88-99AC-1DBE42D3A01F}">
      <dgm:prSet/>
      <dgm:spPr/>
      <dgm:t>
        <a:bodyPr/>
        <a:lstStyle/>
        <a:p>
          <a:endParaRPr lang="en-US" b="1"/>
        </a:p>
      </dgm:t>
    </dgm:pt>
    <dgm:pt modelId="{190486AA-C939-470B-B082-46D62581D0EB}" type="sibTrans" cxnId="{5B283EE0-8840-4E88-99AC-1DBE42D3A01F}">
      <dgm:prSet/>
      <dgm:spPr/>
      <dgm:t>
        <a:bodyPr/>
        <a:lstStyle/>
        <a:p>
          <a:endParaRPr lang="en-US" b="1"/>
        </a:p>
      </dgm:t>
    </dgm:pt>
    <dgm:pt modelId="{0123D9ED-E811-44D5-9BD7-9563BFBA2CF9}">
      <dgm:prSet/>
      <dgm:spPr/>
      <dgm:t>
        <a:bodyPr/>
        <a:lstStyle/>
        <a:p>
          <a:r>
            <a:rPr lang="en-US" b="1"/>
            <a:t>Ensure that energy performance goals are preserved throughout project development</a:t>
          </a:r>
        </a:p>
      </dgm:t>
    </dgm:pt>
    <dgm:pt modelId="{5C5AE013-9D8C-47C6-8F9E-CE6701A0FF77}" type="parTrans" cxnId="{FE6B086E-803C-4588-8C21-4D4E5E09B05C}">
      <dgm:prSet/>
      <dgm:spPr/>
      <dgm:t>
        <a:bodyPr/>
        <a:lstStyle/>
        <a:p>
          <a:endParaRPr lang="en-US" b="1"/>
        </a:p>
      </dgm:t>
    </dgm:pt>
    <dgm:pt modelId="{D2AEC773-A37F-4387-9CDB-3ABAE84E4D4F}" type="sibTrans" cxnId="{FE6B086E-803C-4588-8C21-4D4E5E09B05C}">
      <dgm:prSet/>
      <dgm:spPr/>
      <dgm:t>
        <a:bodyPr/>
        <a:lstStyle/>
        <a:p>
          <a:endParaRPr lang="en-US" b="1"/>
        </a:p>
      </dgm:t>
    </dgm:pt>
    <dgm:pt modelId="{A673C269-286F-4090-8D84-B920D070E563}" type="pres">
      <dgm:prSet presAssocID="{FF4DF17B-6782-4276-9336-992EBB253C10}" presName="composite" presStyleCnt="0">
        <dgm:presLayoutVars>
          <dgm:chMax val="1"/>
          <dgm:dir/>
          <dgm:resizeHandles val="exact"/>
        </dgm:presLayoutVars>
      </dgm:prSet>
      <dgm:spPr/>
    </dgm:pt>
    <dgm:pt modelId="{07E3055C-385A-40F2-AB29-2B4688C6A71A}" type="pres">
      <dgm:prSet presAssocID="{56D080AE-C4F3-4E6D-938E-81DB2DC63371}" presName="roof" presStyleLbl="dkBgShp" presStyleIdx="0" presStyleCnt="2" custLinFactNeighborX="3934" custLinFactNeighborY="-22915"/>
      <dgm:spPr/>
    </dgm:pt>
    <dgm:pt modelId="{DDB0042F-7DF3-4BCC-9CF6-49C006678F1C}" type="pres">
      <dgm:prSet presAssocID="{56D080AE-C4F3-4E6D-938E-81DB2DC63371}" presName="pillars" presStyleCnt="0"/>
      <dgm:spPr/>
    </dgm:pt>
    <dgm:pt modelId="{6DBAB4BE-0CFA-4203-8C53-FF7F57CEA31D}" type="pres">
      <dgm:prSet presAssocID="{56D080AE-C4F3-4E6D-938E-81DB2DC63371}" presName="pillar1" presStyleLbl="node1" presStyleIdx="0" presStyleCnt="4">
        <dgm:presLayoutVars>
          <dgm:bulletEnabled val="1"/>
        </dgm:presLayoutVars>
      </dgm:prSet>
      <dgm:spPr/>
    </dgm:pt>
    <dgm:pt modelId="{4FBA1BA8-4F68-42D4-9CF6-1559B9490BD6}" type="pres">
      <dgm:prSet presAssocID="{3A0CD0F2-54C0-45AA-B0FB-36431370B254}" presName="pillarX" presStyleLbl="node1" presStyleIdx="1" presStyleCnt="4">
        <dgm:presLayoutVars>
          <dgm:bulletEnabled val="1"/>
        </dgm:presLayoutVars>
      </dgm:prSet>
      <dgm:spPr/>
    </dgm:pt>
    <dgm:pt modelId="{9FDB4035-6BAE-4C8F-97E7-B5A871C4D61C}" type="pres">
      <dgm:prSet presAssocID="{F4942571-C6A5-4FA9-A725-63B349B43CF0}" presName="pillarX" presStyleLbl="node1" presStyleIdx="2" presStyleCnt="4">
        <dgm:presLayoutVars>
          <dgm:bulletEnabled val="1"/>
        </dgm:presLayoutVars>
      </dgm:prSet>
      <dgm:spPr/>
    </dgm:pt>
    <dgm:pt modelId="{B2111BCA-174A-4C7D-BDE0-3009E910D957}" type="pres">
      <dgm:prSet presAssocID="{0123D9ED-E811-44D5-9BD7-9563BFBA2CF9}" presName="pillarX" presStyleLbl="node1" presStyleIdx="3" presStyleCnt="4">
        <dgm:presLayoutVars>
          <dgm:bulletEnabled val="1"/>
        </dgm:presLayoutVars>
      </dgm:prSet>
      <dgm:spPr/>
    </dgm:pt>
    <dgm:pt modelId="{262C9CAE-95F8-4719-944C-D0F69096DF48}" type="pres">
      <dgm:prSet presAssocID="{56D080AE-C4F3-4E6D-938E-81DB2DC63371}" presName="base" presStyleLbl="dkBgShp" presStyleIdx="1" presStyleCnt="2"/>
      <dgm:spPr/>
    </dgm:pt>
  </dgm:ptLst>
  <dgm:cxnLst>
    <dgm:cxn modelId="{E61CEE08-E3D7-42DD-A84A-92895827657A}" srcId="{FF4DF17B-6782-4276-9336-992EBB253C10}" destId="{56D080AE-C4F3-4E6D-938E-81DB2DC63371}" srcOrd="0" destOrd="0" parTransId="{4786A508-FA6A-4215-9D55-CD9278771EDC}" sibTransId="{CE89CCF3-5FAA-438F-9F3E-FED0A576B94D}"/>
    <dgm:cxn modelId="{D0D9D425-349F-4897-BCC3-EFFC37E44D65}" srcId="{56D080AE-C4F3-4E6D-938E-81DB2DC63371}" destId="{3A0CD0F2-54C0-45AA-B0FB-36431370B254}" srcOrd="1" destOrd="0" parTransId="{796C6BEF-BDE6-4DE3-8813-D79E2578302A}" sibTransId="{983CA51E-1658-4E7C-B312-4A550C05AFFE}"/>
    <dgm:cxn modelId="{E9C34C28-979D-4E34-AF8E-8571AF9C4F0F}" type="presOf" srcId="{F4942571-C6A5-4FA9-A725-63B349B43CF0}" destId="{9FDB4035-6BAE-4C8F-97E7-B5A871C4D61C}" srcOrd="0" destOrd="0" presId="urn:microsoft.com/office/officeart/2005/8/layout/hList3"/>
    <dgm:cxn modelId="{19A04735-802F-4722-925D-F988366FD22B}" type="presOf" srcId="{3A0CD0F2-54C0-45AA-B0FB-36431370B254}" destId="{4FBA1BA8-4F68-42D4-9CF6-1559B9490BD6}" srcOrd="0" destOrd="0" presId="urn:microsoft.com/office/officeart/2005/8/layout/hList3"/>
    <dgm:cxn modelId="{CE98E83B-922D-48B2-B879-800A803DE258}" srcId="{56D080AE-C4F3-4E6D-938E-81DB2DC63371}" destId="{AC854B02-A93E-4C01-B66B-F39D2367D6F6}" srcOrd="0" destOrd="0" parTransId="{F7259C74-0F93-4092-9587-842B110D15BF}" sibTransId="{0F8AAFAC-CB94-4A59-A899-896ABD5E1BB7}"/>
    <dgm:cxn modelId="{85FECF43-3FB2-4F08-8E51-9E42A6286522}" type="presOf" srcId="{AC854B02-A93E-4C01-B66B-F39D2367D6F6}" destId="{6DBAB4BE-0CFA-4203-8C53-FF7F57CEA31D}" srcOrd="0" destOrd="0" presId="urn:microsoft.com/office/officeart/2005/8/layout/hList3"/>
    <dgm:cxn modelId="{FE6B086E-803C-4588-8C21-4D4E5E09B05C}" srcId="{56D080AE-C4F3-4E6D-938E-81DB2DC63371}" destId="{0123D9ED-E811-44D5-9BD7-9563BFBA2CF9}" srcOrd="3" destOrd="0" parTransId="{5C5AE013-9D8C-47C6-8F9E-CE6701A0FF77}" sibTransId="{D2AEC773-A37F-4387-9CDB-3ABAE84E4D4F}"/>
    <dgm:cxn modelId="{CBBD554E-0A1C-46B4-B1F3-F2513B97A3AF}" type="presOf" srcId="{0123D9ED-E811-44D5-9BD7-9563BFBA2CF9}" destId="{B2111BCA-174A-4C7D-BDE0-3009E910D957}" srcOrd="0" destOrd="0" presId="urn:microsoft.com/office/officeart/2005/8/layout/hList3"/>
    <dgm:cxn modelId="{D7BEBEB1-AE35-4E09-9DB3-E482BE89F5B3}" type="presOf" srcId="{FF4DF17B-6782-4276-9336-992EBB253C10}" destId="{A673C269-286F-4090-8D84-B920D070E563}" srcOrd="0" destOrd="0" presId="urn:microsoft.com/office/officeart/2005/8/layout/hList3"/>
    <dgm:cxn modelId="{5B283EE0-8840-4E88-99AC-1DBE42D3A01F}" srcId="{56D080AE-C4F3-4E6D-938E-81DB2DC63371}" destId="{F4942571-C6A5-4FA9-A725-63B349B43CF0}" srcOrd="2" destOrd="0" parTransId="{76DFE8A1-E20B-4303-A454-D7FE5F5B03B2}" sibTransId="{190486AA-C939-470B-B082-46D62581D0EB}"/>
    <dgm:cxn modelId="{E462CCFF-3E39-450D-A40E-40A99ECC0678}" type="presOf" srcId="{56D080AE-C4F3-4E6D-938E-81DB2DC63371}" destId="{07E3055C-385A-40F2-AB29-2B4688C6A71A}" srcOrd="0" destOrd="0" presId="urn:microsoft.com/office/officeart/2005/8/layout/hList3"/>
    <dgm:cxn modelId="{4E9CE961-3D5A-4A71-945F-17D80231AF64}" type="presParOf" srcId="{A673C269-286F-4090-8D84-B920D070E563}" destId="{07E3055C-385A-40F2-AB29-2B4688C6A71A}" srcOrd="0" destOrd="0" presId="urn:microsoft.com/office/officeart/2005/8/layout/hList3"/>
    <dgm:cxn modelId="{F6B7DC1F-CB1C-4421-922D-3735AB6E58C4}" type="presParOf" srcId="{A673C269-286F-4090-8D84-B920D070E563}" destId="{DDB0042F-7DF3-4BCC-9CF6-49C006678F1C}" srcOrd="1" destOrd="0" presId="urn:microsoft.com/office/officeart/2005/8/layout/hList3"/>
    <dgm:cxn modelId="{6C8A281D-8AE0-4AFB-B9EB-B874F4D61379}" type="presParOf" srcId="{DDB0042F-7DF3-4BCC-9CF6-49C006678F1C}" destId="{6DBAB4BE-0CFA-4203-8C53-FF7F57CEA31D}" srcOrd="0" destOrd="0" presId="urn:microsoft.com/office/officeart/2005/8/layout/hList3"/>
    <dgm:cxn modelId="{964729FF-FCEA-42C7-841E-26E4AB9F32B1}" type="presParOf" srcId="{DDB0042F-7DF3-4BCC-9CF6-49C006678F1C}" destId="{4FBA1BA8-4F68-42D4-9CF6-1559B9490BD6}" srcOrd="1" destOrd="0" presId="urn:microsoft.com/office/officeart/2005/8/layout/hList3"/>
    <dgm:cxn modelId="{1C55DAB6-0568-4D5A-9072-F5F33797AD0E}" type="presParOf" srcId="{DDB0042F-7DF3-4BCC-9CF6-49C006678F1C}" destId="{9FDB4035-6BAE-4C8F-97E7-B5A871C4D61C}" srcOrd="2" destOrd="0" presId="urn:microsoft.com/office/officeart/2005/8/layout/hList3"/>
    <dgm:cxn modelId="{705C8DA9-D69A-44BD-9933-B293715ADCEE}" type="presParOf" srcId="{DDB0042F-7DF3-4BCC-9CF6-49C006678F1C}" destId="{B2111BCA-174A-4C7D-BDE0-3009E910D957}" srcOrd="3" destOrd="0" presId="urn:microsoft.com/office/officeart/2005/8/layout/hList3"/>
    <dgm:cxn modelId="{FEA32983-3296-46F9-A8AE-512784EE689E}" type="presParOf" srcId="{A673C269-286F-4090-8D84-B920D070E563}" destId="{262C9CAE-95F8-4719-944C-D0F69096DF4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899129-2994-4116-A9BC-D878D39702E9}"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26CEF2AE-26CA-4660-B177-A20C351B591A}">
      <dgm:prSet custT="1"/>
      <dgm:spPr/>
      <dgm:t>
        <a:bodyPr/>
        <a:lstStyle/>
        <a:p>
          <a:pPr>
            <a:lnSpc>
              <a:spcPct val="100000"/>
            </a:lnSpc>
            <a:defRPr b="1"/>
          </a:pPr>
          <a:r>
            <a:rPr lang="en-US" sz="2000"/>
            <a:t>5+ units where at least 50% of units are occupied by residents with household incomes at or below 80% AMI or 60% SMI</a:t>
          </a:r>
        </a:p>
      </dgm:t>
    </dgm:pt>
    <dgm:pt modelId="{0E0336E7-C57F-4795-807E-8BC3998D9801}" type="parTrans" cxnId="{6D5E561D-E373-4939-96F9-1AD5911E179B}">
      <dgm:prSet/>
      <dgm:spPr/>
      <dgm:t>
        <a:bodyPr/>
        <a:lstStyle/>
        <a:p>
          <a:endParaRPr lang="en-US" sz="2800"/>
        </a:p>
      </dgm:t>
    </dgm:pt>
    <dgm:pt modelId="{20A47E43-6BA6-4FBC-A3CD-2985DED20D3E}" type="sibTrans" cxnId="{6D5E561D-E373-4939-96F9-1AD5911E179B}">
      <dgm:prSet/>
      <dgm:spPr/>
      <dgm:t>
        <a:bodyPr/>
        <a:lstStyle/>
        <a:p>
          <a:endParaRPr lang="en-US" sz="2800"/>
        </a:p>
      </dgm:t>
    </dgm:pt>
    <dgm:pt modelId="{F8B27C0B-2EFD-48E8-9195-8450A8DF4EA9}">
      <dgm:prSet custT="1"/>
      <dgm:spPr/>
      <dgm:t>
        <a:bodyPr/>
        <a:lstStyle/>
        <a:p>
          <a:pPr>
            <a:lnSpc>
              <a:spcPct val="100000"/>
            </a:lnSpc>
            <a:defRPr b="1"/>
          </a:pPr>
          <a:r>
            <a:rPr lang="en-US" sz="2000"/>
            <a:t>Existing housing development (note: new construction and adaptive reuse are not eligible)</a:t>
          </a:r>
        </a:p>
      </dgm:t>
    </dgm:pt>
    <dgm:pt modelId="{D09D2C10-633A-4986-A564-D4CE1295DD93}" type="parTrans" cxnId="{AD5B8CAD-C153-4A06-810E-7C7E82C2A392}">
      <dgm:prSet/>
      <dgm:spPr/>
      <dgm:t>
        <a:bodyPr/>
        <a:lstStyle/>
        <a:p>
          <a:endParaRPr lang="en-US" sz="2800"/>
        </a:p>
      </dgm:t>
    </dgm:pt>
    <dgm:pt modelId="{8BA3DCA0-4BA9-43BE-9BD6-01B056A8073C}" type="sibTrans" cxnId="{AD5B8CAD-C153-4A06-810E-7C7E82C2A392}">
      <dgm:prSet/>
      <dgm:spPr/>
      <dgm:t>
        <a:bodyPr/>
        <a:lstStyle/>
        <a:p>
          <a:endParaRPr lang="en-US" sz="2800"/>
        </a:p>
      </dgm:t>
    </dgm:pt>
    <dgm:pt modelId="{C0F0E387-41F1-4B62-A88C-5262FA9C0733}">
      <dgm:prSet custT="1"/>
      <dgm:spPr/>
      <dgm:t>
        <a:bodyPr/>
        <a:lstStyle/>
        <a:p>
          <a:pPr>
            <a:lnSpc>
              <a:spcPct val="100000"/>
            </a:lnSpc>
            <a:defRPr b="1"/>
          </a:pPr>
          <a:r>
            <a:rPr lang="en-US" sz="2000"/>
            <a:t>Demonstrate financial feasibility consistent with Program’s underwriting standards</a:t>
          </a:r>
        </a:p>
      </dgm:t>
    </dgm:pt>
    <dgm:pt modelId="{5B797E7B-95FD-4D3A-A279-48A972BDDB3A}" type="parTrans" cxnId="{456CB4AE-BF4F-4E04-960D-EA0FBEE10C05}">
      <dgm:prSet/>
      <dgm:spPr/>
      <dgm:t>
        <a:bodyPr/>
        <a:lstStyle/>
        <a:p>
          <a:endParaRPr lang="en-US" sz="2800"/>
        </a:p>
      </dgm:t>
    </dgm:pt>
    <dgm:pt modelId="{39B8E0D9-FB66-4854-982B-FF9D04141A04}" type="sibTrans" cxnId="{456CB4AE-BF4F-4E04-960D-EA0FBEE10C05}">
      <dgm:prSet/>
      <dgm:spPr/>
      <dgm:t>
        <a:bodyPr/>
        <a:lstStyle/>
        <a:p>
          <a:endParaRPr lang="en-US" sz="2800"/>
        </a:p>
      </dgm:t>
    </dgm:pt>
    <dgm:pt modelId="{EA16EB42-343C-496C-9389-69E898D9CABE}">
      <dgm:prSet custT="1"/>
      <dgm:spPr/>
      <dgm:t>
        <a:bodyPr/>
        <a:lstStyle/>
        <a:p>
          <a:pPr>
            <a:lnSpc>
              <a:spcPct val="100000"/>
            </a:lnSpc>
            <a:defRPr b="1"/>
          </a:pPr>
          <a:r>
            <a:rPr lang="en-US" sz="2000"/>
            <a:t>Must agree to tenant protections </a:t>
          </a:r>
        </a:p>
      </dgm:t>
    </dgm:pt>
    <dgm:pt modelId="{11543A7E-4B7B-46CF-857A-B906FA001EDE}" type="parTrans" cxnId="{5CD52765-7486-4032-8D36-EE463D42AD96}">
      <dgm:prSet/>
      <dgm:spPr/>
      <dgm:t>
        <a:bodyPr/>
        <a:lstStyle/>
        <a:p>
          <a:endParaRPr lang="en-US" sz="2800"/>
        </a:p>
      </dgm:t>
    </dgm:pt>
    <dgm:pt modelId="{A8682478-56CE-4710-8144-853A387F8D8B}" type="sibTrans" cxnId="{5CD52765-7486-4032-8D36-EE463D42AD96}">
      <dgm:prSet/>
      <dgm:spPr/>
      <dgm:t>
        <a:bodyPr/>
        <a:lstStyle/>
        <a:p>
          <a:endParaRPr lang="en-US" sz="2800"/>
        </a:p>
      </dgm:t>
    </dgm:pt>
    <dgm:pt modelId="{4931BC48-82D4-47CE-85CA-D7E60DBDF76B}">
      <dgm:prSet custT="1"/>
      <dgm:spPr/>
      <dgm:t>
        <a:bodyPr/>
        <a:lstStyle/>
        <a:p>
          <a:pPr>
            <a:lnSpc>
              <a:spcPct val="100000"/>
            </a:lnSpc>
          </a:pPr>
          <a:r>
            <a:rPr lang="en-US" sz="1600"/>
            <a:t>Maintain required level of affordability for either the life of the loan or 10 yrs</a:t>
          </a:r>
        </a:p>
      </dgm:t>
    </dgm:pt>
    <dgm:pt modelId="{76D4AA9A-F20E-4FFA-82FB-6B4E5317CACE}" type="parTrans" cxnId="{51B63090-9FD3-48F8-9984-F56D679C239C}">
      <dgm:prSet/>
      <dgm:spPr/>
      <dgm:t>
        <a:bodyPr/>
        <a:lstStyle/>
        <a:p>
          <a:endParaRPr lang="en-US" sz="2800"/>
        </a:p>
      </dgm:t>
    </dgm:pt>
    <dgm:pt modelId="{063E8485-2EF5-404D-B360-36EFA8671A06}" type="sibTrans" cxnId="{51B63090-9FD3-48F8-9984-F56D679C239C}">
      <dgm:prSet/>
      <dgm:spPr/>
      <dgm:t>
        <a:bodyPr/>
        <a:lstStyle/>
        <a:p>
          <a:endParaRPr lang="en-US" sz="2800"/>
        </a:p>
      </dgm:t>
    </dgm:pt>
    <dgm:pt modelId="{54179EBC-9041-444A-957A-F7AA4AD84EA0}">
      <dgm:prSet custT="1"/>
      <dgm:spPr/>
      <dgm:t>
        <a:bodyPr/>
        <a:lstStyle/>
        <a:p>
          <a:pPr>
            <a:lnSpc>
              <a:spcPct val="100000"/>
            </a:lnSpc>
          </a:pPr>
          <a:r>
            <a:rPr lang="en-US" sz="1600"/>
            <a:t>Program-funded improvements cannot be used as justification for rent increases or tenant displacement</a:t>
          </a:r>
        </a:p>
      </dgm:t>
    </dgm:pt>
    <dgm:pt modelId="{8BBBABE3-5318-4F36-B948-A75368AD3599}" type="parTrans" cxnId="{4CEED59E-E5D8-4D89-82AA-5F6FFD2349A2}">
      <dgm:prSet/>
      <dgm:spPr/>
      <dgm:t>
        <a:bodyPr/>
        <a:lstStyle/>
        <a:p>
          <a:endParaRPr lang="en-US" sz="2800"/>
        </a:p>
      </dgm:t>
    </dgm:pt>
    <dgm:pt modelId="{85260B77-172D-4877-9B1B-DB1C5E0E88B4}" type="sibTrans" cxnId="{4CEED59E-E5D8-4D89-82AA-5F6FFD2349A2}">
      <dgm:prSet/>
      <dgm:spPr/>
      <dgm:t>
        <a:bodyPr/>
        <a:lstStyle/>
        <a:p>
          <a:endParaRPr lang="en-US" sz="2800"/>
        </a:p>
      </dgm:t>
    </dgm:pt>
    <dgm:pt modelId="{BCE4FA00-0776-4789-AAAD-C2F006AAD252}" type="pres">
      <dgm:prSet presAssocID="{CB899129-2994-4116-A9BC-D878D39702E9}" presName="root" presStyleCnt="0">
        <dgm:presLayoutVars>
          <dgm:dir/>
          <dgm:resizeHandles val="exact"/>
        </dgm:presLayoutVars>
      </dgm:prSet>
      <dgm:spPr/>
    </dgm:pt>
    <dgm:pt modelId="{BB1A37F5-CC51-4E95-A76D-6E7003A18617}" type="pres">
      <dgm:prSet presAssocID="{26CEF2AE-26CA-4660-B177-A20C351B591A}" presName="compNode" presStyleCnt="0"/>
      <dgm:spPr/>
    </dgm:pt>
    <dgm:pt modelId="{BAE481CA-D2DD-42D6-9A4C-1401B770B7AF}" type="pres">
      <dgm:prSet presAssocID="{26CEF2AE-26CA-4660-B177-A20C351B591A}" presName="icon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Building outline"/>
        </a:ext>
      </dgm:extLst>
    </dgm:pt>
    <dgm:pt modelId="{B3C46903-2DA3-4CA1-B215-98A217229896}" type="pres">
      <dgm:prSet presAssocID="{26CEF2AE-26CA-4660-B177-A20C351B591A}" presName="iconSpace" presStyleCnt="0"/>
      <dgm:spPr/>
    </dgm:pt>
    <dgm:pt modelId="{586E2702-FA30-4C85-8E9D-C44FBFDE3058}" type="pres">
      <dgm:prSet presAssocID="{26CEF2AE-26CA-4660-B177-A20C351B591A}" presName="parTx" presStyleLbl="revTx" presStyleIdx="0" presStyleCnt="8">
        <dgm:presLayoutVars>
          <dgm:chMax val="0"/>
          <dgm:chPref val="0"/>
        </dgm:presLayoutVars>
      </dgm:prSet>
      <dgm:spPr/>
    </dgm:pt>
    <dgm:pt modelId="{86713BEC-7333-41B6-821D-BE804D4865EF}" type="pres">
      <dgm:prSet presAssocID="{26CEF2AE-26CA-4660-B177-A20C351B591A}" presName="txSpace" presStyleCnt="0"/>
      <dgm:spPr/>
    </dgm:pt>
    <dgm:pt modelId="{36CA09E9-2436-49CD-B828-C621D76ABDC4}" type="pres">
      <dgm:prSet presAssocID="{26CEF2AE-26CA-4660-B177-A20C351B591A}" presName="desTx" presStyleLbl="revTx" presStyleIdx="1" presStyleCnt="8">
        <dgm:presLayoutVars/>
      </dgm:prSet>
      <dgm:spPr/>
    </dgm:pt>
    <dgm:pt modelId="{25DE75A2-45FC-4588-AFA9-C2DDD7109D40}" type="pres">
      <dgm:prSet presAssocID="{20A47E43-6BA6-4FBC-A3CD-2985DED20D3E}" presName="sibTrans" presStyleCnt="0"/>
      <dgm:spPr/>
    </dgm:pt>
    <dgm:pt modelId="{2FA622BD-CF4D-4E4D-AE8B-993EC42D292A}" type="pres">
      <dgm:prSet presAssocID="{F8B27C0B-2EFD-48E8-9195-8450A8DF4EA9}" presName="compNode" presStyleCnt="0"/>
      <dgm:spPr/>
    </dgm:pt>
    <dgm:pt modelId="{899BD6E1-5024-4BBD-8E52-98C28710958F}" type="pres">
      <dgm:prSet presAssocID="{F8B27C0B-2EFD-48E8-9195-8450A8DF4EA9}"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9C45BA9-61F0-4C97-A255-00C685351C75}" type="pres">
      <dgm:prSet presAssocID="{F8B27C0B-2EFD-48E8-9195-8450A8DF4EA9}" presName="iconSpace" presStyleCnt="0"/>
      <dgm:spPr/>
    </dgm:pt>
    <dgm:pt modelId="{5B3CE89B-EBCE-49FC-963E-A5130B1C0637}" type="pres">
      <dgm:prSet presAssocID="{F8B27C0B-2EFD-48E8-9195-8450A8DF4EA9}" presName="parTx" presStyleLbl="revTx" presStyleIdx="2" presStyleCnt="8">
        <dgm:presLayoutVars>
          <dgm:chMax val="0"/>
          <dgm:chPref val="0"/>
        </dgm:presLayoutVars>
      </dgm:prSet>
      <dgm:spPr/>
    </dgm:pt>
    <dgm:pt modelId="{856FD28A-5E8B-443E-862F-B4C27F4C722F}" type="pres">
      <dgm:prSet presAssocID="{F8B27C0B-2EFD-48E8-9195-8450A8DF4EA9}" presName="txSpace" presStyleCnt="0"/>
      <dgm:spPr/>
    </dgm:pt>
    <dgm:pt modelId="{9CD237BB-BB63-4BCC-876A-5631B5F15CF0}" type="pres">
      <dgm:prSet presAssocID="{F8B27C0B-2EFD-48E8-9195-8450A8DF4EA9}" presName="desTx" presStyleLbl="revTx" presStyleIdx="3" presStyleCnt="8">
        <dgm:presLayoutVars/>
      </dgm:prSet>
      <dgm:spPr/>
    </dgm:pt>
    <dgm:pt modelId="{7E96CF71-DE2A-4AED-BF53-359DDA8A6335}" type="pres">
      <dgm:prSet presAssocID="{8BA3DCA0-4BA9-43BE-9BD6-01B056A8073C}" presName="sibTrans" presStyleCnt="0"/>
      <dgm:spPr/>
    </dgm:pt>
    <dgm:pt modelId="{97EC7147-3196-42DC-8631-AFB5B18029B5}" type="pres">
      <dgm:prSet presAssocID="{C0F0E387-41F1-4B62-A88C-5262FA9C0733}" presName="compNode" presStyleCnt="0"/>
      <dgm:spPr/>
    </dgm:pt>
    <dgm:pt modelId="{E46301B3-85C4-46C5-B80A-BC2D3EDC095A}" type="pres">
      <dgm:prSet presAssocID="{C0F0E387-41F1-4B62-A88C-5262FA9C0733}"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Bank outline"/>
        </a:ext>
      </dgm:extLst>
    </dgm:pt>
    <dgm:pt modelId="{9E4F323A-EF81-49F4-9604-634B77B9E776}" type="pres">
      <dgm:prSet presAssocID="{C0F0E387-41F1-4B62-A88C-5262FA9C0733}" presName="iconSpace" presStyleCnt="0"/>
      <dgm:spPr/>
    </dgm:pt>
    <dgm:pt modelId="{D3A2C837-210F-4C76-8D30-CFDEED60EF88}" type="pres">
      <dgm:prSet presAssocID="{C0F0E387-41F1-4B62-A88C-5262FA9C0733}" presName="parTx" presStyleLbl="revTx" presStyleIdx="4" presStyleCnt="8">
        <dgm:presLayoutVars>
          <dgm:chMax val="0"/>
          <dgm:chPref val="0"/>
        </dgm:presLayoutVars>
      </dgm:prSet>
      <dgm:spPr/>
    </dgm:pt>
    <dgm:pt modelId="{BAB8A600-D6B7-4658-B4FA-98EC3DEB7A59}" type="pres">
      <dgm:prSet presAssocID="{C0F0E387-41F1-4B62-A88C-5262FA9C0733}" presName="txSpace" presStyleCnt="0"/>
      <dgm:spPr/>
    </dgm:pt>
    <dgm:pt modelId="{A5DEBCEC-6CC2-4E1F-A05B-0C36F44BFBDF}" type="pres">
      <dgm:prSet presAssocID="{C0F0E387-41F1-4B62-A88C-5262FA9C0733}" presName="desTx" presStyleLbl="revTx" presStyleIdx="5" presStyleCnt="8">
        <dgm:presLayoutVars/>
      </dgm:prSet>
      <dgm:spPr/>
    </dgm:pt>
    <dgm:pt modelId="{A8FF6735-BAEF-4516-8FA2-A5A175C7DC54}" type="pres">
      <dgm:prSet presAssocID="{39B8E0D9-FB66-4854-982B-FF9D04141A04}" presName="sibTrans" presStyleCnt="0"/>
      <dgm:spPr/>
    </dgm:pt>
    <dgm:pt modelId="{A4B498E7-84AB-470B-A3CF-1904A8D74494}" type="pres">
      <dgm:prSet presAssocID="{EA16EB42-343C-496C-9389-69E898D9CABE}" presName="compNode" presStyleCnt="0"/>
      <dgm:spPr/>
    </dgm:pt>
    <dgm:pt modelId="{CC316F62-2E81-4BB8-B6F2-9034B4EDAF29}" type="pres">
      <dgm:prSet presAssocID="{EA16EB42-343C-496C-9389-69E898D9CABE}"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2DF425A4-DCD7-4010-B0CC-4253BD67150B}" type="pres">
      <dgm:prSet presAssocID="{EA16EB42-343C-496C-9389-69E898D9CABE}" presName="iconSpace" presStyleCnt="0"/>
      <dgm:spPr/>
    </dgm:pt>
    <dgm:pt modelId="{344C5F6C-9A6E-4B81-ACA2-928462A4FFFD}" type="pres">
      <dgm:prSet presAssocID="{EA16EB42-343C-496C-9389-69E898D9CABE}" presName="parTx" presStyleLbl="revTx" presStyleIdx="6" presStyleCnt="8">
        <dgm:presLayoutVars>
          <dgm:chMax val="0"/>
          <dgm:chPref val="0"/>
        </dgm:presLayoutVars>
      </dgm:prSet>
      <dgm:spPr/>
    </dgm:pt>
    <dgm:pt modelId="{14DCF6DC-99DF-4E9E-967A-8018040200DB}" type="pres">
      <dgm:prSet presAssocID="{EA16EB42-343C-496C-9389-69E898D9CABE}" presName="txSpace" presStyleCnt="0"/>
      <dgm:spPr/>
    </dgm:pt>
    <dgm:pt modelId="{468FBE84-F152-43DC-867F-C4BF97F28894}" type="pres">
      <dgm:prSet presAssocID="{EA16EB42-343C-496C-9389-69E898D9CABE}" presName="desTx" presStyleLbl="revTx" presStyleIdx="7" presStyleCnt="8" custLinFactNeighborX="119" custLinFactNeighborY="-62154">
        <dgm:presLayoutVars/>
      </dgm:prSet>
      <dgm:spPr/>
    </dgm:pt>
  </dgm:ptLst>
  <dgm:cxnLst>
    <dgm:cxn modelId="{6D5E561D-E373-4939-96F9-1AD5911E179B}" srcId="{CB899129-2994-4116-A9BC-D878D39702E9}" destId="{26CEF2AE-26CA-4660-B177-A20C351B591A}" srcOrd="0" destOrd="0" parTransId="{0E0336E7-C57F-4795-807E-8BC3998D9801}" sibTransId="{20A47E43-6BA6-4FBC-A3CD-2985DED20D3E}"/>
    <dgm:cxn modelId="{B32FB722-216A-45FE-9B2C-20BA01C8D9A5}" type="presOf" srcId="{CB899129-2994-4116-A9BC-D878D39702E9}" destId="{BCE4FA00-0776-4789-AAAD-C2F006AAD252}" srcOrd="0" destOrd="0" presId="urn:microsoft.com/office/officeart/2018/2/layout/IconLabelDescriptionList"/>
    <dgm:cxn modelId="{5CD52765-7486-4032-8D36-EE463D42AD96}" srcId="{CB899129-2994-4116-A9BC-D878D39702E9}" destId="{EA16EB42-343C-496C-9389-69E898D9CABE}" srcOrd="3" destOrd="0" parTransId="{11543A7E-4B7B-46CF-857A-B906FA001EDE}" sibTransId="{A8682478-56CE-4710-8144-853A387F8D8B}"/>
    <dgm:cxn modelId="{4531F769-B3F5-4893-8B22-FAF6FE3D9EF4}" type="presOf" srcId="{C0F0E387-41F1-4B62-A88C-5262FA9C0733}" destId="{D3A2C837-210F-4C76-8D30-CFDEED60EF88}" srcOrd="0" destOrd="0" presId="urn:microsoft.com/office/officeart/2018/2/layout/IconLabelDescriptionList"/>
    <dgm:cxn modelId="{46B6DC5A-A196-496E-A015-433F64F5C49C}" type="presOf" srcId="{4931BC48-82D4-47CE-85CA-D7E60DBDF76B}" destId="{468FBE84-F152-43DC-867F-C4BF97F28894}" srcOrd="0" destOrd="0" presId="urn:microsoft.com/office/officeart/2018/2/layout/IconLabelDescriptionList"/>
    <dgm:cxn modelId="{51B63090-9FD3-48F8-9984-F56D679C239C}" srcId="{EA16EB42-343C-496C-9389-69E898D9CABE}" destId="{4931BC48-82D4-47CE-85CA-D7E60DBDF76B}" srcOrd="0" destOrd="0" parTransId="{76D4AA9A-F20E-4FFA-82FB-6B4E5317CACE}" sibTransId="{063E8485-2EF5-404D-B360-36EFA8671A06}"/>
    <dgm:cxn modelId="{4CEED59E-E5D8-4D89-82AA-5F6FFD2349A2}" srcId="{EA16EB42-343C-496C-9389-69E898D9CABE}" destId="{54179EBC-9041-444A-957A-F7AA4AD84EA0}" srcOrd="1" destOrd="0" parTransId="{8BBBABE3-5318-4F36-B948-A75368AD3599}" sibTransId="{85260B77-172D-4877-9B1B-DB1C5E0E88B4}"/>
    <dgm:cxn modelId="{AD5B8CAD-C153-4A06-810E-7C7E82C2A392}" srcId="{CB899129-2994-4116-A9BC-D878D39702E9}" destId="{F8B27C0B-2EFD-48E8-9195-8450A8DF4EA9}" srcOrd="1" destOrd="0" parTransId="{D09D2C10-633A-4986-A564-D4CE1295DD93}" sibTransId="{8BA3DCA0-4BA9-43BE-9BD6-01B056A8073C}"/>
    <dgm:cxn modelId="{456CB4AE-BF4F-4E04-960D-EA0FBEE10C05}" srcId="{CB899129-2994-4116-A9BC-D878D39702E9}" destId="{C0F0E387-41F1-4B62-A88C-5262FA9C0733}" srcOrd="2" destOrd="0" parTransId="{5B797E7B-95FD-4D3A-A279-48A972BDDB3A}" sibTransId="{39B8E0D9-FB66-4854-982B-FF9D04141A04}"/>
    <dgm:cxn modelId="{14EDF1B4-0E04-4AED-A84A-9B4922676138}" type="presOf" srcId="{EA16EB42-343C-496C-9389-69E898D9CABE}" destId="{344C5F6C-9A6E-4B81-ACA2-928462A4FFFD}" srcOrd="0" destOrd="0" presId="urn:microsoft.com/office/officeart/2018/2/layout/IconLabelDescriptionList"/>
    <dgm:cxn modelId="{69330FCC-5539-4B76-BFBE-E8994C3D787A}" type="presOf" srcId="{26CEF2AE-26CA-4660-B177-A20C351B591A}" destId="{586E2702-FA30-4C85-8E9D-C44FBFDE3058}" srcOrd="0" destOrd="0" presId="urn:microsoft.com/office/officeart/2018/2/layout/IconLabelDescriptionList"/>
    <dgm:cxn modelId="{5D9CBDDF-A3FE-4348-AAF5-1F52A4AE90AD}" type="presOf" srcId="{F8B27C0B-2EFD-48E8-9195-8450A8DF4EA9}" destId="{5B3CE89B-EBCE-49FC-963E-A5130B1C0637}" srcOrd="0" destOrd="0" presId="urn:microsoft.com/office/officeart/2018/2/layout/IconLabelDescriptionList"/>
    <dgm:cxn modelId="{3F0C8BF0-ACDB-466F-A345-9441FE35560E}" type="presOf" srcId="{54179EBC-9041-444A-957A-F7AA4AD84EA0}" destId="{468FBE84-F152-43DC-867F-C4BF97F28894}" srcOrd="0" destOrd="1" presId="urn:microsoft.com/office/officeart/2018/2/layout/IconLabelDescriptionList"/>
    <dgm:cxn modelId="{B4920F88-79F3-4EA4-B6A0-B54B0F5CC886}" type="presParOf" srcId="{BCE4FA00-0776-4789-AAAD-C2F006AAD252}" destId="{BB1A37F5-CC51-4E95-A76D-6E7003A18617}" srcOrd="0" destOrd="0" presId="urn:microsoft.com/office/officeart/2018/2/layout/IconLabelDescriptionList"/>
    <dgm:cxn modelId="{C7585100-AD65-431F-8849-692F938D9CDB}" type="presParOf" srcId="{BB1A37F5-CC51-4E95-A76D-6E7003A18617}" destId="{BAE481CA-D2DD-42D6-9A4C-1401B770B7AF}" srcOrd="0" destOrd="0" presId="urn:microsoft.com/office/officeart/2018/2/layout/IconLabelDescriptionList"/>
    <dgm:cxn modelId="{FAD86211-25B8-468A-A654-461D812A26CB}" type="presParOf" srcId="{BB1A37F5-CC51-4E95-A76D-6E7003A18617}" destId="{B3C46903-2DA3-4CA1-B215-98A217229896}" srcOrd="1" destOrd="0" presId="urn:microsoft.com/office/officeart/2018/2/layout/IconLabelDescriptionList"/>
    <dgm:cxn modelId="{08B630F5-5E31-4F93-8172-7DA5B40F9C78}" type="presParOf" srcId="{BB1A37F5-CC51-4E95-A76D-6E7003A18617}" destId="{586E2702-FA30-4C85-8E9D-C44FBFDE3058}" srcOrd="2" destOrd="0" presId="urn:microsoft.com/office/officeart/2018/2/layout/IconLabelDescriptionList"/>
    <dgm:cxn modelId="{E3A74807-221D-4728-BB36-406054A4E0D1}" type="presParOf" srcId="{BB1A37F5-CC51-4E95-A76D-6E7003A18617}" destId="{86713BEC-7333-41B6-821D-BE804D4865EF}" srcOrd="3" destOrd="0" presId="urn:microsoft.com/office/officeart/2018/2/layout/IconLabelDescriptionList"/>
    <dgm:cxn modelId="{9F785305-A1A0-4433-9D1A-AA755D627C97}" type="presParOf" srcId="{BB1A37F5-CC51-4E95-A76D-6E7003A18617}" destId="{36CA09E9-2436-49CD-B828-C621D76ABDC4}" srcOrd="4" destOrd="0" presId="urn:microsoft.com/office/officeart/2018/2/layout/IconLabelDescriptionList"/>
    <dgm:cxn modelId="{2E193E57-1297-4944-A58A-20A055DAD221}" type="presParOf" srcId="{BCE4FA00-0776-4789-AAAD-C2F006AAD252}" destId="{25DE75A2-45FC-4588-AFA9-C2DDD7109D40}" srcOrd="1" destOrd="0" presId="urn:microsoft.com/office/officeart/2018/2/layout/IconLabelDescriptionList"/>
    <dgm:cxn modelId="{2E179C07-7BB8-47DB-A1D3-2EC9A068035B}" type="presParOf" srcId="{BCE4FA00-0776-4789-AAAD-C2F006AAD252}" destId="{2FA622BD-CF4D-4E4D-AE8B-993EC42D292A}" srcOrd="2" destOrd="0" presId="urn:microsoft.com/office/officeart/2018/2/layout/IconLabelDescriptionList"/>
    <dgm:cxn modelId="{ECB41F69-BF77-4BC9-A348-D72D462FE8A7}" type="presParOf" srcId="{2FA622BD-CF4D-4E4D-AE8B-993EC42D292A}" destId="{899BD6E1-5024-4BBD-8E52-98C28710958F}" srcOrd="0" destOrd="0" presId="urn:microsoft.com/office/officeart/2018/2/layout/IconLabelDescriptionList"/>
    <dgm:cxn modelId="{6A832DEA-255F-4209-AF38-E3532E575F73}" type="presParOf" srcId="{2FA622BD-CF4D-4E4D-AE8B-993EC42D292A}" destId="{69C45BA9-61F0-4C97-A255-00C685351C75}" srcOrd="1" destOrd="0" presId="urn:microsoft.com/office/officeart/2018/2/layout/IconLabelDescriptionList"/>
    <dgm:cxn modelId="{0090F77B-7E2D-43A7-933C-201B6FD3B2B0}" type="presParOf" srcId="{2FA622BD-CF4D-4E4D-AE8B-993EC42D292A}" destId="{5B3CE89B-EBCE-49FC-963E-A5130B1C0637}" srcOrd="2" destOrd="0" presId="urn:microsoft.com/office/officeart/2018/2/layout/IconLabelDescriptionList"/>
    <dgm:cxn modelId="{2F8B3601-0241-415A-B6FE-0F352C83DA93}" type="presParOf" srcId="{2FA622BD-CF4D-4E4D-AE8B-993EC42D292A}" destId="{856FD28A-5E8B-443E-862F-B4C27F4C722F}" srcOrd="3" destOrd="0" presId="urn:microsoft.com/office/officeart/2018/2/layout/IconLabelDescriptionList"/>
    <dgm:cxn modelId="{09F12DA5-7E42-4160-9FFE-DBC998E51CE5}" type="presParOf" srcId="{2FA622BD-CF4D-4E4D-AE8B-993EC42D292A}" destId="{9CD237BB-BB63-4BCC-876A-5631B5F15CF0}" srcOrd="4" destOrd="0" presId="urn:microsoft.com/office/officeart/2018/2/layout/IconLabelDescriptionList"/>
    <dgm:cxn modelId="{2D384326-DE81-476E-BB58-C2EEF3A18749}" type="presParOf" srcId="{BCE4FA00-0776-4789-AAAD-C2F006AAD252}" destId="{7E96CF71-DE2A-4AED-BF53-359DDA8A6335}" srcOrd="3" destOrd="0" presId="urn:microsoft.com/office/officeart/2018/2/layout/IconLabelDescriptionList"/>
    <dgm:cxn modelId="{1818029F-A95E-479F-9CD6-1AB58747996F}" type="presParOf" srcId="{BCE4FA00-0776-4789-AAAD-C2F006AAD252}" destId="{97EC7147-3196-42DC-8631-AFB5B18029B5}" srcOrd="4" destOrd="0" presId="urn:microsoft.com/office/officeart/2018/2/layout/IconLabelDescriptionList"/>
    <dgm:cxn modelId="{10F627E1-41A7-4C1D-ADF5-ED13A18B46FA}" type="presParOf" srcId="{97EC7147-3196-42DC-8631-AFB5B18029B5}" destId="{E46301B3-85C4-46C5-B80A-BC2D3EDC095A}" srcOrd="0" destOrd="0" presId="urn:microsoft.com/office/officeart/2018/2/layout/IconLabelDescriptionList"/>
    <dgm:cxn modelId="{FEDFA965-0FC8-447C-BF82-93E32579DC85}" type="presParOf" srcId="{97EC7147-3196-42DC-8631-AFB5B18029B5}" destId="{9E4F323A-EF81-49F4-9604-634B77B9E776}" srcOrd="1" destOrd="0" presId="urn:microsoft.com/office/officeart/2018/2/layout/IconLabelDescriptionList"/>
    <dgm:cxn modelId="{1BEBAC05-74FE-4146-B41C-C8CAA593DFEB}" type="presParOf" srcId="{97EC7147-3196-42DC-8631-AFB5B18029B5}" destId="{D3A2C837-210F-4C76-8D30-CFDEED60EF88}" srcOrd="2" destOrd="0" presId="urn:microsoft.com/office/officeart/2018/2/layout/IconLabelDescriptionList"/>
    <dgm:cxn modelId="{EE581C73-0AE5-4A1D-A4BA-0D0A9ADCCBAA}" type="presParOf" srcId="{97EC7147-3196-42DC-8631-AFB5B18029B5}" destId="{BAB8A600-D6B7-4658-B4FA-98EC3DEB7A59}" srcOrd="3" destOrd="0" presId="urn:microsoft.com/office/officeart/2018/2/layout/IconLabelDescriptionList"/>
    <dgm:cxn modelId="{45D88466-91B4-4850-8E24-91BA8E1FF75F}" type="presParOf" srcId="{97EC7147-3196-42DC-8631-AFB5B18029B5}" destId="{A5DEBCEC-6CC2-4E1F-A05B-0C36F44BFBDF}" srcOrd="4" destOrd="0" presId="urn:microsoft.com/office/officeart/2018/2/layout/IconLabelDescriptionList"/>
    <dgm:cxn modelId="{218DD85A-1941-4F43-816F-87792C678649}" type="presParOf" srcId="{BCE4FA00-0776-4789-AAAD-C2F006AAD252}" destId="{A8FF6735-BAEF-4516-8FA2-A5A175C7DC54}" srcOrd="5" destOrd="0" presId="urn:microsoft.com/office/officeart/2018/2/layout/IconLabelDescriptionList"/>
    <dgm:cxn modelId="{EDF2F91B-B95C-4E07-ADB3-ABCA20126DC3}" type="presParOf" srcId="{BCE4FA00-0776-4789-AAAD-C2F006AAD252}" destId="{A4B498E7-84AB-470B-A3CF-1904A8D74494}" srcOrd="6" destOrd="0" presId="urn:microsoft.com/office/officeart/2018/2/layout/IconLabelDescriptionList"/>
    <dgm:cxn modelId="{DC611D45-8076-4664-954E-ED0BF611F348}" type="presParOf" srcId="{A4B498E7-84AB-470B-A3CF-1904A8D74494}" destId="{CC316F62-2E81-4BB8-B6F2-9034B4EDAF29}" srcOrd="0" destOrd="0" presId="urn:microsoft.com/office/officeart/2018/2/layout/IconLabelDescriptionList"/>
    <dgm:cxn modelId="{035F6668-66D8-4777-AB39-4836A138A28A}" type="presParOf" srcId="{A4B498E7-84AB-470B-A3CF-1904A8D74494}" destId="{2DF425A4-DCD7-4010-B0CC-4253BD67150B}" srcOrd="1" destOrd="0" presId="urn:microsoft.com/office/officeart/2018/2/layout/IconLabelDescriptionList"/>
    <dgm:cxn modelId="{5DF2E276-B9D6-4426-B176-82E5402D5408}" type="presParOf" srcId="{A4B498E7-84AB-470B-A3CF-1904A8D74494}" destId="{344C5F6C-9A6E-4B81-ACA2-928462A4FFFD}" srcOrd="2" destOrd="0" presId="urn:microsoft.com/office/officeart/2018/2/layout/IconLabelDescriptionList"/>
    <dgm:cxn modelId="{79319E49-4937-467A-8522-2367B4B89984}" type="presParOf" srcId="{A4B498E7-84AB-470B-A3CF-1904A8D74494}" destId="{14DCF6DC-99DF-4E9E-967A-8018040200DB}" srcOrd="3" destOrd="0" presId="urn:microsoft.com/office/officeart/2018/2/layout/IconLabelDescriptionList"/>
    <dgm:cxn modelId="{1246EF92-0164-4959-80B2-FAEFA3055272}" type="presParOf" srcId="{A4B498E7-84AB-470B-A3CF-1904A8D74494}" destId="{468FBE84-F152-43DC-867F-C4BF97F2889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53F2D1-F329-4E09-8E04-C3640A856516}"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A315DCEB-2F7E-40C0-AA3C-5C685C0FEE24}">
      <dgm:prSet custT="1"/>
      <dgm:spPr/>
      <dgm:t>
        <a:bodyPr/>
        <a:lstStyle/>
        <a:p>
          <a:r>
            <a:rPr lang="en-US" sz="1600" b="1"/>
            <a:t>Pre-development </a:t>
          </a:r>
        </a:p>
      </dgm:t>
    </dgm:pt>
    <dgm:pt modelId="{8405515D-59B9-4014-B277-28BFBF86736D}" type="parTrans" cxnId="{2A2540B0-9A1A-4436-A993-9E93C5ED9CD4}">
      <dgm:prSet/>
      <dgm:spPr/>
      <dgm:t>
        <a:bodyPr/>
        <a:lstStyle/>
        <a:p>
          <a:endParaRPr lang="en-US" sz="2000"/>
        </a:p>
      </dgm:t>
    </dgm:pt>
    <dgm:pt modelId="{8183BF2B-4E8D-436D-A084-440992EC9569}" type="sibTrans" cxnId="{2A2540B0-9A1A-4436-A993-9E93C5ED9CD4}">
      <dgm:prSet/>
      <dgm:spPr/>
      <dgm:t>
        <a:bodyPr/>
        <a:lstStyle/>
        <a:p>
          <a:endParaRPr lang="en-US" sz="2000"/>
        </a:p>
      </dgm:t>
    </dgm:pt>
    <dgm:pt modelId="{B3BB7B91-6EC4-487B-8F92-B2957706D75A}">
      <dgm:prSet custT="1"/>
      <dgm:spPr/>
      <dgm:t>
        <a:bodyPr/>
        <a:lstStyle/>
        <a:p>
          <a:pPr rtl="0"/>
          <a:r>
            <a:rPr lang="en-US" sz="1600" b="0"/>
            <a:t>Early planning activities that help determine project feasibility and readiness. E.g., </a:t>
          </a:r>
          <a:r>
            <a:rPr lang="en-US" sz="1600" b="0">
              <a:latin typeface="Public Sans ExtraBold"/>
            </a:rPr>
            <a:t>technical assistance</a:t>
          </a:r>
          <a:r>
            <a:rPr lang="en-US" sz="1600" b="0"/>
            <a:t>, energy audits, feasibility studies</a:t>
          </a:r>
        </a:p>
      </dgm:t>
    </dgm:pt>
    <dgm:pt modelId="{CC9872B9-2E75-4B2E-B60B-79BEB2FEE379}" type="parTrans" cxnId="{214137D1-CEFC-43B1-84B3-11438CFEA699}">
      <dgm:prSet/>
      <dgm:spPr/>
      <dgm:t>
        <a:bodyPr/>
        <a:lstStyle/>
        <a:p>
          <a:endParaRPr lang="en-US" sz="2000"/>
        </a:p>
      </dgm:t>
    </dgm:pt>
    <dgm:pt modelId="{7BCF70F6-16F9-46BD-B641-DB6EE9F74DF7}" type="sibTrans" cxnId="{214137D1-CEFC-43B1-84B3-11438CFEA699}">
      <dgm:prSet/>
      <dgm:spPr/>
      <dgm:t>
        <a:bodyPr/>
        <a:lstStyle/>
        <a:p>
          <a:endParaRPr lang="en-US" sz="2000"/>
        </a:p>
      </dgm:t>
    </dgm:pt>
    <dgm:pt modelId="{CAD99DAC-AF45-4680-AA19-C1191E4D4CA9}">
      <dgm:prSet custT="1"/>
      <dgm:spPr/>
      <dgm:t>
        <a:bodyPr/>
        <a:lstStyle/>
        <a:p>
          <a:r>
            <a:rPr lang="en-US" sz="1600" b="1"/>
            <a:t>Energy Efficiency and Water Conservation Measures</a:t>
          </a:r>
        </a:p>
      </dgm:t>
    </dgm:pt>
    <dgm:pt modelId="{7055B8A0-A86E-4FBE-9110-1FC9145D4E46}" type="parTrans" cxnId="{7AA7A6E8-CF31-4D17-B58D-EED8728FC922}">
      <dgm:prSet/>
      <dgm:spPr/>
      <dgm:t>
        <a:bodyPr/>
        <a:lstStyle/>
        <a:p>
          <a:endParaRPr lang="en-US" sz="2000"/>
        </a:p>
      </dgm:t>
    </dgm:pt>
    <dgm:pt modelId="{971A24AB-F093-4C7F-AFEA-26A6A807B910}" type="sibTrans" cxnId="{7AA7A6E8-CF31-4D17-B58D-EED8728FC922}">
      <dgm:prSet/>
      <dgm:spPr/>
      <dgm:t>
        <a:bodyPr/>
        <a:lstStyle/>
        <a:p>
          <a:endParaRPr lang="en-US" sz="2000"/>
        </a:p>
      </dgm:t>
    </dgm:pt>
    <dgm:pt modelId="{7DE209FD-778C-4B3A-82D8-5941DDABE567}">
      <dgm:prSet custT="1"/>
      <dgm:spPr/>
      <dgm:t>
        <a:bodyPr/>
        <a:lstStyle/>
        <a:p>
          <a:r>
            <a:rPr lang="en-US" sz="1600" b="0"/>
            <a:t>E.g., heat pumps, insulation, air sealing, ventilation systems, low-flow fixtures, heat pump water heaters, energy efficiency appliance upgrades, necessary electric system or wiring improvements</a:t>
          </a:r>
        </a:p>
      </dgm:t>
    </dgm:pt>
    <dgm:pt modelId="{5C9CD953-4ADF-4F00-ACB1-7EC540F7965C}" type="parTrans" cxnId="{7C1A6F20-00FB-48BA-91A5-72A127CFD342}">
      <dgm:prSet/>
      <dgm:spPr/>
      <dgm:t>
        <a:bodyPr/>
        <a:lstStyle/>
        <a:p>
          <a:endParaRPr lang="en-US" sz="2000"/>
        </a:p>
      </dgm:t>
    </dgm:pt>
    <dgm:pt modelId="{36EB90B4-4E86-4D5B-B4C2-22DA334C20CE}" type="sibTrans" cxnId="{7C1A6F20-00FB-48BA-91A5-72A127CFD342}">
      <dgm:prSet/>
      <dgm:spPr/>
      <dgm:t>
        <a:bodyPr/>
        <a:lstStyle/>
        <a:p>
          <a:endParaRPr lang="en-US" sz="2000"/>
        </a:p>
      </dgm:t>
    </dgm:pt>
    <dgm:pt modelId="{130E5F04-F783-4DEA-8748-24FF398D12C3}">
      <dgm:prSet custT="1"/>
      <dgm:spPr/>
      <dgm:t>
        <a:bodyPr/>
        <a:lstStyle/>
        <a:p>
          <a:r>
            <a:rPr lang="en-US" sz="1600" b="1"/>
            <a:t>Health, Safety, and Enabling Rehabilitation</a:t>
          </a:r>
        </a:p>
      </dgm:t>
    </dgm:pt>
    <dgm:pt modelId="{0FC51C75-4A71-40F2-8E5B-334DCC9634DC}" type="parTrans" cxnId="{EF4BBC89-A43F-4346-B582-815AA3C9BB59}">
      <dgm:prSet/>
      <dgm:spPr/>
      <dgm:t>
        <a:bodyPr/>
        <a:lstStyle/>
        <a:p>
          <a:endParaRPr lang="en-US" sz="2000"/>
        </a:p>
      </dgm:t>
    </dgm:pt>
    <dgm:pt modelId="{CE035B6E-DA8D-4C64-A34A-A93CD0830AC0}" type="sibTrans" cxnId="{EF4BBC89-A43F-4346-B582-815AA3C9BB59}">
      <dgm:prSet/>
      <dgm:spPr/>
      <dgm:t>
        <a:bodyPr/>
        <a:lstStyle/>
        <a:p>
          <a:endParaRPr lang="en-US" sz="2000"/>
        </a:p>
      </dgm:t>
    </dgm:pt>
    <dgm:pt modelId="{81CA7039-7A23-43A3-844D-15CB56E953FC}">
      <dgm:prSet custT="1"/>
      <dgm:spPr/>
      <dgm:t>
        <a:bodyPr/>
        <a:lstStyle/>
        <a:p>
          <a:r>
            <a:rPr lang="en-US" sz="1600" b="0"/>
            <a:t>Remediation of conditions that directly prevent or limit energy upgrades. E.g., mold, moisture, asbestos, lead, radon, electrical hazards, plumbing deficiencies, and moderate rehabilitation (building envelope upgrades, roof replacements, exterior door upgrades, repairs to structural and safety concerns)</a:t>
          </a:r>
        </a:p>
      </dgm:t>
    </dgm:pt>
    <dgm:pt modelId="{62EC8262-2846-4D8A-8F7F-E5F5CC648229}" type="parTrans" cxnId="{0C6CA0FB-36A0-4DC4-8EB4-13F3716353D7}">
      <dgm:prSet/>
      <dgm:spPr/>
      <dgm:t>
        <a:bodyPr/>
        <a:lstStyle/>
        <a:p>
          <a:endParaRPr lang="en-US" sz="2000"/>
        </a:p>
      </dgm:t>
    </dgm:pt>
    <dgm:pt modelId="{7D517448-4E26-4AF1-B831-87D79DAECDF0}" type="sibTrans" cxnId="{0C6CA0FB-36A0-4DC4-8EB4-13F3716353D7}">
      <dgm:prSet/>
      <dgm:spPr/>
      <dgm:t>
        <a:bodyPr/>
        <a:lstStyle/>
        <a:p>
          <a:endParaRPr lang="en-US" sz="2000"/>
        </a:p>
      </dgm:t>
    </dgm:pt>
    <dgm:pt modelId="{2386A1A5-210C-49E0-B785-514DC75D38A6}">
      <dgm:prSet custT="1"/>
      <dgm:spPr/>
      <dgm:t>
        <a:bodyPr/>
        <a:lstStyle/>
        <a:p>
          <a:endParaRPr lang="en-US" sz="1600" b="0"/>
        </a:p>
      </dgm:t>
    </dgm:pt>
    <dgm:pt modelId="{FAAE1A9C-BDC6-4FB2-BA0E-A2B606818F2A}" type="parTrans" cxnId="{0498786A-5FEA-40D5-A6EC-B4B7073071DB}">
      <dgm:prSet/>
      <dgm:spPr/>
      <dgm:t>
        <a:bodyPr/>
        <a:lstStyle/>
        <a:p>
          <a:endParaRPr lang="en-US" sz="2000"/>
        </a:p>
      </dgm:t>
    </dgm:pt>
    <dgm:pt modelId="{D78C290B-3777-46FF-8BBA-C14A084334BA}" type="sibTrans" cxnId="{0498786A-5FEA-40D5-A6EC-B4B7073071DB}">
      <dgm:prSet/>
      <dgm:spPr/>
      <dgm:t>
        <a:bodyPr/>
        <a:lstStyle/>
        <a:p>
          <a:endParaRPr lang="en-US" sz="2000"/>
        </a:p>
      </dgm:t>
    </dgm:pt>
    <dgm:pt modelId="{C597710C-03ED-4197-BD61-3C381BBE7E97}">
      <dgm:prSet custT="1"/>
      <dgm:spPr/>
      <dgm:t>
        <a:bodyPr/>
        <a:lstStyle/>
        <a:p>
          <a:r>
            <a:rPr lang="en-US" sz="1600" b="1"/>
            <a:t>Resilience Measures</a:t>
          </a:r>
        </a:p>
      </dgm:t>
    </dgm:pt>
    <dgm:pt modelId="{A518B87A-4EED-42D9-81CB-B42A3AB1D608}" type="parTrans" cxnId="{6D546B84-D3A8-40F7-BED3-2DEAB7B11257}">
      <dgm:prSet/>
      <dgm:spPr/>
      <dgm:t>
        <a:bodyPr/>
        <a:lstStyle/>
        <a:p>
          <a:endParaRPr lang="en-US" sz="2000"/>
        </a:p>
      </dgm:t>
    </dgm:pt>
    <dgm:pt modelId="{72685FFB-BC77-4CD5-955D-8A0922EFEC65}" type="sibTrans" cxnId="{6D546B84-D3A8-40F7-BED3-2DEAB7B11257}">
      <dgm:prSet/>
      <dgm:spPr/>
      <dgm:t>
        <a:bodyPr/>
        <a:lstStyle/>
        <a:p>
          <a:endParaRPr lang="en-US" sz="2000"/>
        </a:p>
      </dgm:t>
    </dgm:pt>
    <dgm:pt modelId="{8EA253AA-48F3-40BB-AAE8-BC8C2E11682D}">
      <dgm:prSet custT="1"/>
      <dgm:spPr/>
      <dgm:t>
        <a:bodyPr/>
        <a:lstStyle/>
        <a:p>
          <a:r>
            <a:rPr lang="en-US" sz="1600"/>
            <a:t>Measures that support or enable EE outcomes</a:t>
          </a:r>
        </a:p>
      </dgm:t>
    </dgm:pt>
    <dgm:pt modelId="{43E894B2-1211-48F1-8EFA-DEF561AD0C2B}" type="parTrans" cxnId="{83602441-2137-4900-9345-165A9842A4EE}">
      <dgm:prSet/>
      <dgm:spPr/>
      <dgm:t>
        <a:bodyPr/>
        <a:lstStyle/>
        <a:p>
          <a:endParaRPr lang="en-US" sz="2000"/>
        </a:p>
      </dgm:t>
    </dgm:pt>
    <dgm:pt modelId="{D23B6459-CD3F-42EE-9069-98FB0C0D934A}" type="sibTrans" cxnId="{83602441-2137-4900-9345-165A9842A4EE}">
      <dgm:prSet/>
      <dgm:spPr/>
      <dgm:t>
        <a:bodyPr/>
        <a:lstStyle/>
        <a:p>
          <a:endParaRPr lang="en-US" sz="2000"/>
        </a:p>
      </dgm:t>
    </dgm:pt>
    <dgm:pt modelId="{F0FA0FFE-03B4-4500-9C5F-4AA9C3C9072F}">
      <dgm:prSet custT="1"/>
      <dgm:spPr/>
      <dgm:t>
        <a:bodyPr/>
        <a:lstStyle/>
        <a:p>
          <a:r>
            <a:rPr lang="en-US" sz="1600"/>
            <a:t>E.g., solar + storage, FORTIFIED roofs, floodproofing</a:t>
          </a:r>
        </a:p>
      </dgm:t>
    </dgm:pt>
    <dgm:pt modelId="{A2276111-0192-4CFF-B6E7-E63D46C7E887}" type="parTrans" cxnId="{43343653-4F41-4BC2-99FB-246D67253984}">
      <dgm:prSet/>
      <dgm:spPr/>
      <dgm:t>
        <a:bodyPr/>
        <a:lstStyle/>
        <a:p>
          <a:endParaRPr lang="en-US" sz="2000"/>
        </a:p>
      </dgm:t>
    </dgm:pt>
    <dgm:pt modelId="{0978DA60-27DF-459C-8566-F7551AFCB363}" type="sibTrans" cxnId="{43343653-4F41-4BC2-99FB-246D67253984}">
      <dgm:prSet/>
      <dgm:spPr/>
      <dgm:t>
        <a:bodyPr/>
        <a:lstStyle/>
        <a:p>
          <a:endParaRPr lang="en-US" sz="2000"/>
        </a:p>
      </dgm:t>
    </dgm:pt>
    <dgm:pt modelId="{05FEC503-92DA-4FD3-8E3A-9A4266A12738}" type="pres">
      <dgm:prSet presAssocID="{DA53F2D1-F329-4E09-8E04-C3640A856516}" presName="Name0" presStyleCnt="0">
        <dgm:presLayoutVars>
          <dgm:dir/>
          <dgm:animLvl val="lvl"/>
          <dgm:resizeHandles val="exact"/>
        </dgm:presLayoutVars>
      </dgm:prSet>
      <dgm:spPr/>
    </dgm:pt>
    <dgm:pt modelId="{925E418A-1001-4CE3-95E7-D84D52B57684}" type="pres">
      <dgm:prSet presAssocID="{A315DCEB-2F7E-40C0-AA3C-5C685C0FEE24}" presName="composite" presStyleCnt="0"/>
      <dgm:spPr/>
    </dgm:pt>
    <dgm:pt modelId="{E8348D1C-F688-42E8-83B4-661F503F247A}" type="pres">
      <dgm:prSet presAssocID="{A315DCEB-2F7E-40C0-AA3C-5C685C0FEE24}" presName="parTx" presStyleLbl="alignNode1" presStyleIdx="0" presStyleCnt="4">
        <dgm:presLayoutVars>
          <dgm:chMax val="0"/>
          <dgm:chPref val="0"/>
          <dgm:bulletEnabled val="1"/>
        </dgm:presLayoutVars>
      </dgm:prSet>
      <dgm:spPr/>
    </dgm:pt>
    <dgm:pt modelId="{7C4A1784-CD1B-4694-8A68-136F661823CD}" type="pres">
      <dgm:prSet presAssocID="{A315DCEB-2F7E-40C0-AA3C-5C685C0FEE24}" presName="desTx" presStyleLbl="alignAccFollowNode1" presStyleIdx="0" presStyleCnt="4">
        <dgm:presLayoutVars>
          <dgm:bulletEnabled val="1"/>
        </dgm:presLayoutVars>
      </dgm:prSet>
      <dgm:spPr/>
    </dgm:pt>
    <dgm:pt modelId="{954D2B77-CBE4-4382-A3B1-7E0674BBF454}" type="pres">
      <dgm:prSet presAssocID="{8183BF2B-4E8D-436D-A084-440992EC9569}" presName="space" presStyleCnt="0"/>
      <dgm:spPr/>
    </dgm:pt>
    <dgm:pt modelId="{8C6CFD03-4D06-409A-95A0-5F7F7E072907}" type="pres">
      <dgm:prSet presAssocID="{CAD99DAC-AF45-4680-AA19-C1191E4D4CA9}" presName="composite" presStyleCnt="0"/>
      <dgm:spPr/>
    </dgm:pt>
    <dgm:pt modelId="{E10A748A-8013-458F-81DE-AB866B2A470B}" type="pres">
      <dgm:prSet presAssocID="{CAD99DAC-AF45-4680-AA19-C1191E4D4CA9}" presName="parTx" presStyleLbl="alignNode1" presStyleIdx="1" presStyleCnt="4">
        <dgm:presLayoutVars>
          <dgm:chMax val="0"/>
          <dgm:chPref val="0"/>
          <dgm:bulletEnabled val="1"/>
        </dgm:presLayoutVars>
      </dgm:prSet>
      <dgm:spPr/>
    </dgm:pt>
    <dgm:pt modelId="{51E2ED44-EBED-49F2-9734-66FB823076B9}" type="pres">
      <dgm:prSet presAssocID="{CAD99DAC-AF45-4680-AA19-C1191E4D4CA9}" presName="desTx" presStyleLbl="alignAccFollowNode1" presStyleIdx="1" presStyleCnt="4" custLinFactNeighborX="-178" custLinFactNeighborY="2172">
        <dgm:presLayoutVars>
          <dgm:bulletEnabled val="1"/>
        </dgm:presLayoutVars>
      </dgm:prSet>
      <dgm:spPr/>
    </dgm:pt>
    <dgm:pt modelId="{7D48C11F-746E-4D79-BDC3-2D6B14391406}" type="pres">
      <dgm:prSet presAssocID="{971A24AB-F093-4C7F-AFEA-26A6A807B910}" presName="space" presStyleCnt="0"/>
      <dgm:spPr/>
    </dgm:pt>
    <dgm:pt modelId="{F89247FB-37B1-47B1-AFB0-A0001DD70A05}" type="pres">
      <dgm:prSet presAssocID="{C597710C-03ED-4197-BD61-3C381BBE7E97}" presName="composite" presStyleCnt="0"/>
      <dgm:spPr/>
    </dgm:pt>
    <dgm:pt modelId="{CC3F6DF4-965C-4BCE-8F33-0665501EAE8C}" type="pres">
      <dgm:prSet presAssocID="{C597710C-03ED-4197-BD61-3C381BBE7E97}" presName="parTx" presStyleLbl="alignNode1" presStyleIdx="2" presStyleCnt="4">
        <dgm:presLayoutVars>
          <dgm:chMax val="0"/>
          <dgm:chPref val="0"/>
          <dgm:bulletEnabled val="1"/>
        </dgm:presLayoutVars>
      </dgm:prSet>
      <dgm:spPr/>
    </dgm:pt>
    <dgm:pt modelId="{61CBE222-A851-4FF3-B170-7223D9AC7639}" type="pres">
      <dgm:prSet presAssocID="{C597710C-03ED-4197-BD61-3C381BBE7E97}" presName="desTx" presStyleLbl="alignAccFollowNode1" presStyleIdx="2" presStyleCnt="4">
        <dgm:presLayoutVars>
          <dgm:bulletEnabled val="1"/>
        </dgm:presLayoutVars>
      </dgm:prSet>
      <dgm:spPr/>
    </dgm:pt>
    <dgm:pt modelId="{AF2F3FAD-68D4-48F1-B234-D823C559DE2E}" type="pres">
      <dgm:prSet presAssocID="{72685FFB-BC77-4CD5-955D-8A0922EFEC65}" presName="space" presStyleCnt="0"/>
      <dgm:spPr/>
    </dgm:pt>
    <dgm:pt modelId="{DCF165A3-A2F5-48DD-8CDE-20C84DD5671C}" type="pres">
      <dgm:prSet presAssocID="{130E5F04-F783-4DEA-8748-24FF398D12C3}" presName="composite" presStyleCnt="0"/>
      <dgm:spPr/>
    </dgm:pt>
    <dgm:pt modelId="{8EAD1D1F-2BC6-4A77-BDAD-68CB6876C5F2}" type="pres">
      <dgm:prSet presAssocID="{130E5F04-F783-4DEA-8748-24FF398D12C3}" presName="parTx" presStyleLbl="alignNode1" presStyleIdx="3" presStyleCnt="4">
        <dgm:presLayoutVars>
          <dgm:chMax val="0"/>
          <dgm:chPref val="0"/>
          <dgm:bulletEnabled val="1"/>
        </dgm:presLayoutVars>
      </dgm:prSet>
      <dgm:spPr/>
    </dgm:pt>
    <dgm:pt modelId="{12089FAF-3BEA-47D3-8887-D3B22588D717}" type="pres">
      <dgm:prSet presAssocID="{130E5F04-F783-4DEA-8748-24FF398D12C3}" presName="desTx" presStyleLbl="alignAccFollowNode1" presStyleIdx="3" presStyleCnt="4">
        <dgm:presLayoutVars>
          <dgm:bulletEnabled val="1"/>
        </dgm:presLayoutVars>
      </dgm:prSet>
      <dgm:spPr/>
    </dgm:pt>
  </dgm:ptLst>
  <dgm:cxnLst>
    <dgm:cxn modelId="{FBC7A102-A1A3-4DB4-AF0F-3294405C0CF6}" type="presOf" srcId="{F0FA0FFE-03B4-4500-9C5F-4AA9C3C9072F}" destId="{61CBE222-A851-4FF3-B170-7223D9AC7639}" srcOrd="0" destOrd="1" presId="urn:microsoft.com/office/officeart/2005/8/layout/hList1"/>
    <dgm:cxn modelId="{7C1A6F20-00FB-48BA-91A5-72A127CFD342}" srcId="{CAD99DAC-AF45-4680-AA19-C1191E4D4CA9}" destId="{7DE209FD-778C-4B3A-82D8-5941DDABE567}" srcOrd="0" destOrd="0" parTransId="{5C9CD953-4ADF-4F00-ACB1-7EC540F7965C}" sibTransId="{36EB90B4-4E86-4D5B-B4C2-22DA334C20CE}"/>
    <dgm:cxn modelId="{E338C540-3F54-40C3-819C-2A3E41F5C097}" type="presOf" srcId="{DA53F2D1-F329-4E09-8E04-C3640A856516}" destId="{05FEC503-92DA-4FD3-8E3A-9A4266A12738}" srcOrd="0" destOrd="0" presId="urn:microsoft.com/office/officeart/2005/8/layout/hList1"/>
    <dgm:cxn modelId="{B33F525F-2C2B-4EEA-B299-6EBED73476C0}" type="presOf" srcId="{CAD99DAC-AF45-4680-AA19-C1191E4D4CA9}" destId="{E10A748A-8013-458F-81DE-AB866B2A470B}" srcOrd="0" destOrd="0" presId="urn:microsoft.com/office/officeart/2005/8/layout/hList1"/>
    <dgm:cxn modelId="{83602441-2137-4900-9345-165A9842A4EE}" srcId="{C597710C-03ED-4197-BD61-3C381BBE7E97}" destId="{8EA253AA-48F3-40BB-AAE8-BC8C2E11682D}" srcOrd="0" destOrd="0" parTransId="{43E894B2-1211-48F1-8EFA-DEF561AD0C2B}" sibTransId="{D23B6459-CD3F-42EE-9069-98FB0C0D934A}"/>
    <dgm:cxn modelId="{C3C28968-A782-48DD-8DAF-55D18371DA00}" type="presOf" srcId="{C597710C-03ED-4197-BD61-3C381BBE7E97}" destId="{CC3F6DF4-965C-4BCE-8F33-0665501EAE8C}" srcOrd="0" destOrd="0" presId="urn:microsoft.com/office/officeart/2005/8/layout/hList1"/>
    <dgm:cxn modelId="{0498786A-5FEA-40D5-A6EC-B4B7073071DB}" srcId="{130E5F04-F783-4DEA-8748-24FF398D12C3}" destId="{2386A1A5-210C-49E0-B785-514DC75D38A6}" srcOrd="1" destOrd="0" parTransId="{FAAE1A9C-BDC6-4FB2-BA0E-A2B606818F2A}" sibTransId="{D78C290B-3777-46FF-8BBA-C14A084334BA}"/>
    <dgm:cxn modelId="{EA83D36D-6C54-4A8B-B8EA-C19C6C0A1D61}" type="presOf" srcId="{A315DCEB-2F7E-40C0-AA3C-5C685C0FEE24}" destId="{E8348D1C-F688-42E8-83B4-661F503F247A}" srcOrd="0" destOrd="0" presId="urn:microsoft.com/office/officeart/2005/8/layout/hList1"/>
    <dgm:cxn modelId="{7B4DD86F-2C76-47F0-9789-BC35CACAF362}" type="presOf" srcId="{8EA253AA-48F3-40BB-AAE8-BC8C2E11682D}" destId="{61CBE222-A851-4FF3-B170-7223D9AC7639}" srcOrd="0" destOrd="0" presId="urn:microsoft.com/office/officeart/2005/8/layout/hList1"/>
    <dgm:cxn modelId="{43343653-4F41-4BC2-99FB-246D67253984}" srcId="{C597710C-03ED-4197-BD61-3C381BBE7E97}" destId="{F0FA0FFE-03B4-4500-9C5F-4AA9C3C9072F}" srcOrd="1" destOrd="0" parTransId="{A2276111-0192-4CFF-B6E7-E63D46C7E887}" sibTransId="{0978DA60-27DF-459C-8566-F7551AFCB363}"/>
    <dgm:cxn modelId="{6D546B84-D3A8-40F7-BED3-2DEAB7B11257}" srcId="{DA53F2D1-F329-4E09-8E04-C3640A856516}" destId="{C597710C-03ED-4197-BD61-3C381BBE7E97}" srcOrd="2" destOrd="0" parTransId="{A518B87A-4EED-42D9-81CB-B42A3AB1D608}" sibTransId="{72685FFB-BC77-4CD5-955D-8A0922EFEC65}"/>
    <dgm:cxn modelId="{87EC6887-C002-452C-A4DE-6A0B5218C37A}" type="presOf" srcId="{7DE209FD-778C-4B3A-82D8-5941DDABE567}" destId="{51E2ED44-EBED-49F2-9734-66FB823076B9}" srcOrd="0" destOrd="0" presId="urn:microsoft.com/office/officeart/2005/8/layout/hList1"/>
    <dgm:cxn modelId="{EF4BBC89-A43F-4346-B582-815AA3C9BB59}" srcId="{DA53F2D1-F329-4E09-8E04-C3640A856516}" destId="{130E5F04-F783-4DEA-8748-24FF398D12C3}" srcOrd="3" destOrd="0" parTransId="{0FC51C75-4A71-40F2-8E5B-334DCC9634DC}" sibTransId="{CE035B6E-DA8D-4C64-A34A-A93CD0830AC0}"/>
    <dgm:cxn modelId="{2C259A8F-9242-4EDB-B390-26F568CC0616}" type="presOf" srcId="{2386A1A5-210C-49E0-B785-514DC75D38A6}" destId="{12089FAF-3BEA-47D3-8887-D3B22588D717}" srcOrd="0" destOrd="1" presId="urn:microsoft.com/office/officeart/2005/8/layout/hList1"/>
    <dgm:cxn modelId="{C8511B9D-7C15-4B76-BCF4-ABCBE848C4D8}" type="presOf" srcId="{81CA7039-7A23-43A3-844D-15CB56E953FC}" destId="{12089FAF-3BEA-47D3-8887-D3B22588D717}" srcOrd="0" destOrd="0" presId="urn:microsoft.com/office/officeart/2005/8/layout/hList1"/>
    <dgm:cxn modelId="{2A2540B0-9A1A-4436-A993-9E93C5ED9CD4}" srcId="{DA53F2D1-F329-4E09-8E04-C3640A856516}" destId="{A315DCEB-2F7E-40C0-AA3C-5C685C0FEE24}" srcOrd="0" destOrd="0" parTransId="{8405515D-59B9-4014-B277-28BFBF86736D}" sibTransId="{8183BF2B-4E8D-436D-A084-440992EC9569}"/>
    <dgm:cxn modelId="{214137D1-CEFC-43B1-84B3-11438CFEA699}" srcId="{A315DCEB-2F7E-40C0-AA3C-5C685C0FEE24}" destId="{B3BB7B91-6EC4-487B-8F92-B2957706D75A}" srcOrd="0" destOrd="0" parTransId="{CC9872B9-2E75-4B2E-B60B-79BEB2FEE379}" sibTransId="{7BCF70F6-16F9-46BD-B641-DB6EE9F74DF7}"/>
    <dgm:cxn modelId="{A793BCDE-8703-4550-94C6-2241219F34F8}" type="presOf" srcId="{B3BB7B91-6EC4-487B-8F92-B2957706D75A}" destId="{7C4A1784-CD1B-4694-8A68-136F661823CD}" srcOrd="0" destOrd="0" presId="urn:microsoft.com/office/officeart/2005/8/layout/hList1"/>
    <dgm:cxn modelId="{7AA7A6E8-CF31-4D17-B58D-EED8728FC922}" srcId="{DA53F2D1-F329-4E09-8E04-C3640A856516}" destId="{CAD99DAC-AF45-4680-AA19-C1191E4D4CA9}" srcOrd="1" destOrd="0" parTransId="{7055B8A0-A86E-4FBE-9110-1FC9145D4E46}" sibTransId="{971A24AB-F093-4C7F-AFEA-26A6A807B910}"/>
    <dgm:cxn modelId="{0C6CA0FB-36A0-4DC4-8EB4-13F3716353D7}" srcId="{130E5F04-F783-4DEA-8748-24FF398D12C3}" destId="{81CA7039-7A23-43A3-844D-15CB56E953FC}" srcOrd="0" destOrd="0" parTransId="{62EC8262-2846-4D8A-8F7F-E5F5CC648229}" sibTransId="{7D517448-4E26-4AF1-B831-87D79DAECDF0}"/>
    <dgm:cxn modelId="{0FB911FF-BF73-4863-8BF8-077F868E35B2}" type="presOf" srcId="{130E5F04-F783-4DEA-8748-24FF398D12C3}" destId="{8EAD1D1F-2BC6-4A77-BDAD-68CB6876C5F2}" srcOrd="0" destOrd="0" presId="urn:microsoft.com/office/officeart/2005/8/layout/hList1"/>
    <dgm:cxn modelId="{F52B0CE1-EAEA-4A11-97B5-BF7B5DE51A24}" type="presParOf" srcId="{05FEC503-92DA-4FD3-8E3A-9A4266A12738}" destId="{925E418A-1001-4CE3-95E7-D84D52B57684}" srcOrd="0" destOrd="0" presId="urn:microsoft.com/office/officeart/2005/8/layout/hList1"/>
    <dgm:cxn modelId="{8DDA8C31-5D8A-469C-8756-7EFEC300BE7E}" type="presParOf" srcId="{925E418A-1001-4CE3-95E7-D84D52B57684}" destId="{E8348D1C-F688-42E8-83B4-661F503F247A}" srcOrd="0" destOrd="0" presId="urn:microsoft.com/office/officeart/2005/8/layout/hList1"/>
    <dgm:cxn modelId="{CF4FF1CC-7683-465C-B845-6DB51A39EF02}" type="presParOf" srcId="{925E418A-1001-4CE3-95E7-D84D52B57684}" destId="{7C4A1784-CD1B-4694-8A68-136F661823CD}" srcOrd="1" destOrd="0" presId="urn:microsoft.com/office/officeart/2005/8/layout/hList1"/>
    <dgm:cxn modelId="{9F32D72F-8668-473D-B089-ECD5A1D0781B}" type="presParOf" srcId="{05FEC503-92DA-4FD3-8E3A-9A4266A12738}" destId="{954D2B77-CBE4-4382-A3B1-7E0674BBF454}" srcOrd="1" destOrd="0" presId="urn:microsoft.com/office/officeart/2005/8/layout/hList1"/>
    <dgm:cxn modelId="{E28FF984-EAC8-4BB7-85EA-7D8C17149A0B}" type="presParOf" srcId="{05FEC503-92DA-4FD3-8E3A-9A4266A12738}" destId="{8C6CFD03-4D06-409A-95A0-5F7F7E072907}" srcOrd="2" destOrd="0" presId="urn:microsoft.com/office/officeart/2005/8/layout/hList1"/>
    <dgm:cxn modelId="{EE4F0392-88A6-4289-BAEF-831EBF9CE5F9}" type="presParOf" srcId="{8C6CFD03-4D06-409A-95A0-5F7F7E072907}" destId="{E10A748A-8013-458F-81DE-AB866B2A470B}" srcOrd="0" destOrd="0" presId="urn:microsoft.com/office/officeart/2005/8/layout/hList1"/>
    <dgm:cxn modelId="{159B7F69-1B1A-41A9-8E36-17F8A971E67B}" type="presParOf" srcId="{8C6CFD03-4D06-409A-95A0-5F7F7E072907}" destId="{51E2ED44-EBED-49F2-9734-66FB823076B9}" srcOrd="1" destOrd="0" presId="urn:microsoft.com/office/officeart/2005/8/layout/hList1"/>
    <dgm:cxn modelId="{73844557-FCC6-4074-95EF-7F14BA6340E3}" type="presParOf" srcId="{05FEC503-92DA-4FD3-8E3A-9A4266A12738}" destId="{7D48C11F-746E-4D79-BDC3-2D6B14391406}" srcOrd="3" destOrd="0" presId="urn:microsoft.com/office/officeart/2005/8/layout/hList1"/>
    <dgm:cxn modelId="{53135CC8-3DA6-4204-9ADD-EB5A41050859}" type="presParOf" srcId="{05FEC503-92DA-4FD3-8E3A-9A4266A12738}" destId="{F89247FB-37B1-47B1-AFB0-A0001DD70A05}" srcOrd="4" destOrd="0" presId="urn:microsoft.com/office/officeart/2005/8/layout/hList1"/>
    <dgm:cxn modelId="{FD02D672-1873-457E-8A59-85996CFDF1F2}" type="presParOf" srcId="{F89247FB-37B1-47B1-AFB0-A0001DD70A05}" destId="{CC3F6DF4-965C-4BCE-8F33-0665501EAE8C}" srcOrd="0" destOrd="0" presId="urn:microsoft.com/office/officeart/2005/8/layout/hList1"/>
    <dgm:cxn modelId="{3FD9D742-65D2-4797-9088-6DD93563D127}" type="presParOf" srcId="{F89247FB-37B1-47B1-AFB0-A0001DD70A05}" destId="{61CBE222-A851-4FF3-B170-7223D9AC7639}" srcOrd="1" destOrd="0" presId="urn:microsoft.com/office/officeart/2005/8/layout/hList1"/>
    <dgm:cxn modelId="{8B15035F-9FBF-4A59-8A4F-543A457730A5}" type="presParOf" srcId="{05FEC503-92DA-4FD3-8E3A-9A4266A12738}" destId="{AF2F3FAD-68D4-48F1-B234-D823C559DE2E}" srcOrd="5" destOrd="0" presId="urn:microsoft.com/office/officeart/2005/8/layout/hList1"/>
    <dgm:cxn modelId="{D83732CC-EECD-4A45-945D-4CE71FFB4523}" type="presParOf" srcId="{05FEC503-92DA-4FD3-8E3A-9A4266A12738}" destId="{DCF165A3-A2F5-48DD-8CDE-20C84DD5671C}" srcOrd="6" destOrd="0" presId="urn:microsoft.com/office/officeart/2005/8/layout/hList1"/>
    <dgm:cxn modelId="{16B918AD-C0B9-4865-B46C-0AA88E807B4D}" type="presParOf" srcId="{DCF165A3-A2F5-48DD-8CDE-20C84DD5671C}" destId="{8EAD1D1F-2BC6-4A77-BDAD-68CB6876C5F2}" srcOrd="0" destOrd="0" presId="urn:microsoft.com/office/officeart/2005/8/layout/hList1"/>
    <dgm:cxn modelId="{4906DC6E-627D-4A69-9097-D151E01AB11C}" type="presParOf" srcId="{DCF165A3-A2F5-48DD-8CDE-20C84DD5671C}" destId="{12089FAF-3BEA-47D3-8887-D3B22588D7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856546-4F45-4B14-9FC3-F81FD6D77533}" type="doc">
      <dgm:prSet loTypeId="urn:microsoft.com/office/officeart/2018/2/layout/IconLabelDescriptionList" loCatId="icon" qsTypeId="urn:microsoft.com/office/officeart/2005/8/quickstyle/simple1" qsCatId="simple" csTypeId="urn:microsoft.com/office/officeart/2005/8/colors/accent1_4" csCatId="accent1" phldr="1"/>
      <dgm:spPr/>
      <dgm:t>
        <a:bodyPr/>
        <a:lstStyle/>
        <a:p>
          <a:endParaRPr lang="en-US"/>
        </a:p>
      </dgm:t>
    </dgm:pt>
    <dgm:pt modelId="{B5F21FF9-0E6D-41B1-8ACC-C9DBB68F06AE}">
      <dgm:prSet custT="1"/>
      <dgm:spPr/>
      <dgm:t>
        <a:bodyPr/>
        <a:lstStyle/>
        <a:p>
          <a:pPr>
            <a:lnSpc>
              <a:spcPct val="100000"/>
            </a:lnSpc>
            <a:defRPr b="1"/>
          </a:pPr>
          <a:r>
            <a:rPr lang="en-US" sz="2400"/>
            <a:t>DEEP anticipates selecting one or more implementers</a:t>
          </a:r>
        </a:p>
      </dgm:t>
    </dgm:pt>
    <dgm:pt modelId="{BCA2AB36-8F4F-4745-AAB3-D627B842525D}" type="parTrans" cxnId="{11F38B80-DE20-4104-B588-84F30F9686E0}">
      <dgm:prSet/>
      <dgm:spPr/>
      <dgm:t>
        <a:bodyPr/>
        <a:lstStyle/>
        <a:p>
          <a:endParaRPr lang="en-US" sz="3200"/>
        </a:p>
      </dgm:t>
    </dgm:pt>
    <dgm:pt modelId="{352CD906-25EC-4421-8C42-6635367EB5B8}" type="sibTrans" cxnId="{11F38B80-DE20-4104-B588-84F30F9686E0}">
      <dgm:prSet/>
      <dgm:spPr/>
      <dgm:t>
        <a:bodyPr/>
        <a:lstStyle/>
        <a:p>
          <a:endParaRPr lang="en-US" sz="3200"/>
        </a:p>
      </dgm:t>
    </dgm:pt>
    <dgm:pt modelId="{8434AF48-23D3-485C-955C-B7349FA40E73}">
      <dgm:prSet custT="1"/>
      <dgm:spPr/>
      <dgm:t>
        <a:bodyPr/>
        <a:lstStyle/>
        <a:p>
          <a:pPr>
            <a:lnSpc>
              <a:spcPct val="100000"/>
            </a:lnSpc>
            <a:defRPr b="1"/>
          </a:pPr>
          <a:r>
            <a:rPr lang="en-US" sz="2400"/>
            <a:t>Eligible entities include nonprofits, quasi-public entities, or electric distribution or gas companies</a:t>
          </a:r>
        </a:p>
      </dgm:t>
    </dgm:pt>
    <dgm:pt modelId="{5BCD6391-AF68-48BC-AD26-018BAAC71E62}" type="parTrans" cxnId="{BCBFEBAC-F822-4DC7-A442-4052C380E3AC}">
      <dgm:prSet/>
      <dgm:spPr/>
      <dgm:t>
        <a:bodyPr/>
        <a:lstStyle/>
        <a:p>
          <a:endParaRPr lang="en-US" sz="3200"/>
        </a:p>
      </dgm:t>
    </dgm:pt>
    <dgm:pt modelId="{85A39D2D-090C-4C74-A4F0-41755A56A918}" type="sibTrans" cxnId="{BCBFEBAC-F822-4DC7-A442-4052C380E3AC}">
      <dgm:prSet/>
      <dgm:spPr/>
      <dgm:t>
        <a:bodyPr/>
        <a:lstStyle/>
        <a:p>
          <a:endParaRPr lang="en-US" sz="3200"/>
        </a:p>
      </dgm:t>
    </dgm:pt>
    <dgm:pt modelId="{2761C1DB-344B-4751-B3B3-CCFD6DD457C3}">
      <dgm:prSet custT="1"/>
      <dgm:spPr/>
      <dgm:t>
        <a:bodyPr/>
        <a:lstStyle/>
        <a:p>
          <a:pPr>
            <a:lnSpc>
              <a:spcPct val="100000"/>
            </a:lnSpc>
            <a:defRPr b="1"/>
          </a:pPr>
          <a:r>
            <a:rPr lang="en-US" sz="2400"/>
            <a:t>Must demonstrate the following:</a:t>
          </a:r>
        </a:p>
      </dgm:t>
    </dgm:pt>
    <dgm:pt modelId="{7744A1D3-ECCD-4DB4-A09E-F79395102A6F}" type="parTrans" cxnId="{D2BDBD11-3FBB-411B-88F4-94E2DF4012E9}">
      <dgm:prSet/>
      <dgm:spPr/>
      <dgm:t>
        <a:bodyPr/>
        <a:lstStyle/>
        <a:p>
          <a:endParaRPr lang="en-US" sz="3200"/>
        </a:p>
      </dgm:t>
    </dgm:pt>
    <dgm:pt modelId="{BF8C9F0D-B383-4F2D-B121-3DCE045BAF2E}" type="sibTrans" cxnId="{D2BDBD11-3FBB-411B-88F4-94E2DF4012E9}">
      <dgm:prSet/>
      <dgm:spPr/>
      <dgm:t>
        <a:bodyPr/>
        <a:lstStyle/>
        <a:p>
          <a:endParaRPr lang="en-US" sz="3200"/>
        </a:p>
      </dgm:t>
    </dgm:pt>
    <dgm:pt modelId="{53284611-2A7E-4262-8F21-9208C9116F6F}">
      <dgm:prSet custT="1"/>
      <dgm:spPr/>
      <dgm:t>
        <a:bodyPr/>
        <a:lstStyle/>
        <a:p>
          <a:pPr>
            <a:lnSpc>
              <a:spcPct val="100000"/>
            </a:lnSpc>
          </a:pPr>
          <a:r>
            <a:rPr lang="en-US" sz="1800" b="0"/>
            <a:t>Experience financing MF properties, particularly energy efficiency and clean energy upgrades</a:t>
          </a:r>
        </a:p>
      </dgm:t>
    </dgm:pt>
    <dgm:pt modelId="{CE60D375-3C0C-4698-BCC6-FE50FBDA6675}" type="parTrans" cxnId="{8291170F-DC62-49AC-BFDA-F4CA19F4EB4F}">
      <dgm:prSet/>
      <dgm:spPr/>
      <dgm:t>
        <a:bodyPr/>
        <a:lstStyle/>
        <a:p>
          <a:endParaRPr lang="en-US" sz="3200"/>
        </a:p>
      </dgm:t>
    </dgm:pt>
    <dgm:pt modelId="{8D45335E-2607-405D-AE23-D8C64B00B961}" type="sibTrans" cxnId="{8291170F-DC62-49AC-BFDA-F4CA19F4EB4F}">
      <dgm:prSet/>
      <dgm:spPr/>
      <dgm:t>
        <a:bodyPr/>
        <a:lstStyle/>
        <a:p>
          <a:endParaRPr lang="en-US" sz="3200"/>
        </a:p>
      </dgm:t>
    </dgm:pt>
    <dgm:pt modelId="{837D5243-B961-43E2-B327-67D530760409}">
      <dgm:prSet custT="1"/>
      <dgm:spPr/>
      <dgm:t>
        <a:bodyPr/>
        <a:lstStyle/>
        <a:p>
          <a:pPr>
            <a:lnSpc>
              <a:spcPct val="100000"/>
            </a:lnSpc>
          </a:pPr>
          <a:r>
            <a:rPr lang="en-US" sz="1800" b="0"/>
            <a:t>Capacity to coordinate energy, health and safety, and rehab scopes</a:t>
          </a:r>
        </a:p>
      </dgm:t>
    </dgm:pt>
    <dgm:pt modelId="{0F04E2EE-2FE7-4697-BF38-D4F9DD76AD99}" type="parTrans" cxnId="{BD242BCF-979D-4D3F-BD22-9DDED9E97096}">
      <dgm:prSet/>
      <dgm:spPr/>
      <dgm:t>
        <a:bodyPr/>
        <a:lstStyle/>
        <a:p>
          <a:endParaRPr lang="en-US" sz="3200"/>
        </a:p>
      </dgm:t>
    </dgm:pt>
    <dgm:pt modelId="{0D519A95-F944-4ADA-B2F6-EECEBB936BC8}" type="sibTrans" cxnId="{BD242BCF-979D-4D3F-BD22-9DDED9E97096}">
      <dgm:prSet/>
      <dgm:spPr/>
      <dgm:t>
        <a:bodyPr/>
        <a:lstStyle/>
        <a:p>
          <a:endParaRPr lang="en-US" sz="3200"/>
        </a:p>
      </dgm:t>
    </dgm:pt>
    <dgm:pt modelId="{89FD1609-BEF3-4CA3-AA79-1FDA7CAEB8D7}">
      <dgm:prSet custT="1"/>
      <dgm:spPr/>
      <dgm:t>
        <a:bodyPr/>
        <a:lstStyle/>
        <a:p>
          <a:pPr>
            <a:lnSpc>
              <a:spcPct val="100000"/>
            </a:lnSpc>
          </a:pPr>
          <a:r>
            <a:rPr lang="en-US" sz="1800" b="0"/>
            <a:t>Ability to operate statewide</a:t>
          </a:r>
        </a:p>
      </dgm:t>
    </dgm:pt>
    <dgm:pt modelId="{8DDE4EFF-CD12-4AD7-9D26-6AAB23F96C20}" type="parTrans" cxnId="{83D44417-E490-4636-8D3C-1E0CB2B84BA1}">
      <dgm:prSet/>
      <dgm:spPr/>
      <dgm:t>
        <a:bodyPr/>
        <a:lstStyle/>
        <a:p>
          <a:endParaRPr lang="en-US" sz="3200"/>
        </a:p>
      </dgm:t>
    </dgm:pt>
    <dgm:pt modelId="{B7312FCB-A027-4BA8-A3FE-1E1C6FAE173A}" type="sibTrans" cxnId="{83D44417-E490-4636-8D3C-1E0CB2B84BA1}">
      <dgm:prSet/>
      <dgm:spPr/>
      <dgm:t>
        <a:bodyPr/>
        <a:lstStyle/>
        <a:p>
          <a:endParaRPr lang="en-US" sz="3200"/>
        </a:p>
      </dgm:t>
    </dgm:pt>
    <dgm:pt modelId="{9351C97F-38FB-4119-B72F-8EA0D62B508F}">
      <dgm:prSet custT="1"/>
      <dgm:spPr/>
      <dgm:t>
        <a:bodyPr/>
        <a:lstStyle/>
        <a:p>
          <a:pPr>
            <a:lnSpc>
              <a:spcPct val="100000"/>
            </a:lnSpc>
          </a:pPr>
          <a:r>
            <a:rPr lang="en-US" sz="1800" b="0"/>
            <a:t>Experience coordinating with lenders, utilities, public agencies, as well as developers, and property owners</a:t>
          </a:r>
        </a:p>
      </dgm:t>
    </dgm:pt>
    <dgm:pt modelId="{9E4C6395-5376-41ED-ABEE-49B5EB347F7C}" type="parTrans" cxnId="{3F562C75-754B-47F8-A13F-8F43609E0439}">
      <dgm:prSet/>
      <dgm:spPr/>
      <dgm:t>
        <a:bodyPr/>
        <a:lstStyle/>
        <a:p>
          <a:endParaRPr lang="en-US" sz="3200"/>
        </a:p>
      </dgm:t>
    </dgm:pt>
    <dgm:pt modelId="{2F717429-E85B-4A87-82B2-F086FE72B749}" type="sibTrans" cxnId="{3F562C75-754B-47F8-A13F-8F43609E0439}">
      <dgm:prSet/>
      <dgm:spPr/>
      <dgm:t>
        <a:bodyPr/>
        <a:lstStyle/>
        <a:p>
          <a:endParaRPr lang="en-US" sz="3200"/>
        </a:p>
      </dgm:t>
    </dgm:pt>
    <dgm:pt modelId="{3912E101-293E-44F9-99CE-64D676DE8A61}">
      <dgm:prSet custT="1"/>
      <dgm:spPr/>
      <dgm:t>
        <a:bodyPr/>
        <a:lstStyle/>
        <a:p>
          <a:pPr>
            <a:lnSpc>
              <a:spcPct val="100000"/>
            </a:lnSpc>
            <a:defRPr b="1"/>
          </a:pPr>
          <a:r>
            <a:rPr lang="en-US" sz="2400"/>
            <a:t>Implementer example tasks:</a:t>
          </a:r>
        </a:p>
      </dgm:t>
    </dgm:pt>
    <dgm:pt modelId="{E15C9DC5-6799-438B-A2AB-E071575F67A2}" type="parTrans" cxnId="{260DF663-6C25-42A7-A6A3-45F9AE5DB63B}">
      <dgm:prSet/>
      <dgm:spPr/>
      <dgm:t>
        <a:bodyPr/>
        <a:lstStyle/>
        <a:p>
          <a:endParaRPr lang="en-US" sz="3200"/>
        </a:p>
      </dgm:t>
    </dgm:pt>
    <dgm:pt modelId="{6B37A836-5DD4-4ADB-A987-5A73187CED72}" type="sibTrans" cxnId="{260DF663-6C25-42A7-A6A3-45F9AE5DB63B}">
      <dgm:prSet/>
      <dgm:spPr/>
      <dgm:t>
        <a:bodyPr/>
        <a:lstStyle/>
        <a:p>
          <a:endParaRPr lang="en-US" sz="3200"/>
        </a:p>
      </dgm:t>
    </dgm:pt>
    <dgm:pt modelId="{19AC099A-5E25-4D77-966F-936AC1D0110F}">
      <dgm:prSet custT="1"/>
      <dgm:spPr/>
      <dgm:t>
        <a:bodyPr/>
        <a:lstStyle/>
        <a:p>
          <a:pPr>
            <a:lnSpc>
              <a:spcPct val="100000"/>
            </a:lnSpc>
          </a:pPr>
          <a:r>
            <a:rPr lang="en-US" sz="1800" b="0"/>
            <a:t>Compliance with program rules</a:t>
          </a:r>
        </a:p>
        <a:p>
          <a:pPr>
            <a:lnSpc>
              <a:spcPct val="100000"/>
            </a:lnSpc>
          </a:pPr>
          <a:r>
            <a:rPr lang="en-US" sz="1800" b="0"/>
            <a:t>Data tracking and reporting</a:t>
          </a:r>
        </a:p>
      </dgm:t>
    </dgm:pt>
    <dgm:pt modelId="{3B97B4F7-6E80-4FEB-AA90-84EA1CB88CDB}" type="parTrans" cxnId="{6673BD78-EC66-4E04-9F79-E9A8E79D46CC}">
      <dgm:prSet/>
      <dgm:spPr/>
      <dgm:t>
        <a:bodyPr/>
        <a:lstStyle/>
        <a:p>
          <a:endParaRPr lang="en-US" sz="3200"/>
        </a:p>
      </dgm:t>
    </dgm:pt>
    <dgm:pt modelId="{0051DF52-0F17-4006-B7D9-58C582FA6AE6}" type="sibTrans" cxnId="{6673BD78-EC66-4E04-9F79-E9A8E79D46CC}">
      <dgm:prSet/>
      <dgm:spPr/>
      <dgm:t>
        <a:bodyPr/>
        <a:lstStyle/>
        <a:p>
          <a:endParaRPr lang="en-US" sz="3200"/>
        </a:p>
      </dgm:t>
    </dgm:pt>
    <dgm:pt modelId="{6F7F0ABC-3AC4-4465-BDAA-AD270E7F8F8C}">
      <dgm:prSet custT="1"/>
      <dgm:spPr/>
      <dgm:t>
        <a:bodyPr/>
        <a:lstStyle/>
        <a:p>
          <a:pPr>
            <a:lnSpc>
              <a:spcPct val="100000"/>
            </a:lnSpc>
          </a:pPr>
          <a:r>
            <a:rPr lang="en-US" sz="1800" b="0"/>
            <a:t>Handling intake, screening, underwriting recommendations</a:t>
          </a:r>
        </a:p>
      </dgm:t>
    </dgm:pt>
    <dgm:pt modelId="{7A257B84-DFF3-41A9-AAAC-5791E9EC4DEC}" type="parTrans" cxnId="{276D738B-0FA4-4E7E-8C98-18CAB1BF7707}">
      <dgm:prSet/>
      <dgm:spPr/>
      <dgm:t>
        <a:bodyPr/>
        <a:lstStyle/>
        <a:p>
          <a:endParaRPr lang="en-US" sz="3200"/>
        </a:p>
      </dgm:t>
    </dgm:pt>
    <dgm:pt modelId="{8F250515-14BD-4C05-9B8E-1277C18A3F4B}" type="sibTrans" cxnId="{276D738B-0FA4-4E7E-8C98-18CAB1BF7707}">
      <dgm:prSet/>
      <dgm:spPr/>
      <dgm:t>
        <a:bodyPr/>
        <a:lstStyle/>
        <a:p>
          <a:endParaRPr lang="en-US" sz="3200"/>
        </a:p>
      </dgm:t>
    </dgm:pt>
    <dgm:pt modelId="{6E55C18C-873F-4C34-AD50-DCBC3DD3575A}">
      <dgm:prSet custT="1"/>
      <dgm:spPr/>
      <dgm:t>
        <a:bodyPr/>
        <a:lstStyle/>
        <a:p>
          <a:pPr>
            <a:lnSpc>
              <a:spcPct val="100000"/>
            </a:lnSpc>
          </a:pPr>
          <a:r>
            <a:rPr lang="en-US" sz="1800" b="0"/>
            <a:t>Coordination with incentives</a:t>
          </a:r>
        </a:p>
      </dgm:t>
    </dgm:pt>
    <dgm:pt modelId="{6086E4D8-EEBC-4147-90BA-D94922218C54}" type="parTrans" cxnId="{4EFFA6E3-DCCA-4263-8E7A-480E45D27CC7}">
      <dgm:prSet/>
      <dgm:spPr/>
      <dgm:t>
        <a:bodyPr/>
        <a:lstStyle/>
        <a:p>
          <a:endParaRPr lang="en-US" sz="3200"/>
        </a:p>
      </dgm:t>
    </dgm:pt>
    <dgm:pt modelId="{3E7B3A32-1146-4EF0-9CF5-EED7FBDBF055}" type="sibTrans" cxnId="{4EFFA6E3-DCCA-4263-8E7A-480E45D27CC7}">
      <dgm:prSet/>
      <dgm:spPr/>
      <dgm:t>
        <a:bodyPr/>
        <a:lstStyle/>
        <a:p>
          <a:endParaRPr lang="en-US" sz="3200"/>
        </a:p>
      </dgm:t>
    </dgm:pt>
    <dgm:pt modelId="{F341F0F8-7D7B-40E4-B6EA-0D3A0440FF8B}">
      <dgm:prSet custT="1"/>
      <dgm:spPr/>
      <dgm:t>
        <a:bodyPr/>
        <a:lstStyle/>
        <a:p>
          <a:pPr>
            <a:lnSpc>
              <a:spcPct val="100000"/>
            </a:lnSpc>
          </a:pPr>
          <a:r>
            <a:rPr lang="en-US" sz="1800" b="0"/>
            <a:t>Fund disbursement, verification, servicing, and repayment</a:t>
          </a:r>
        </a:p>
      </dgm:t>
    </dgm:pt>
    <dgm:pt modelId="{960D7589-5611-401D-AF48-3E1A5BDAB643}" type="parTrans" cxnId="{69CF22A0-8C1D-4E73-A78E-6B7608BA000E}">
      <dgm:prSet/>
      <dgm:spPr/>
      <dgm:t>
        <a:bodyPr/>
        <a:lstStyle/>
        <a:p>
          <a:endParaRPr lang="en-US" sz="3200"/>
        </a:p>
      </dgm:t>
    </dgm:pt>
    <dgm:pt modelId="{F7728A81-7126-4A84-8BEE-66B0A70EDB5D}" type="sibTrans" cxnId="{69CF22A0-8C1D-4E73-A78E-6B7608BA000E}">
      <dgm:prSet/>
      <dgm:spPr/>
      <dgm:t>
        <a:bodyPr/>
        <a:lstStyle/>
        <a:p>
          <a:endParaRPr lang="en-US" sz="3200"/>
        </a:p>
      </dgm:t>
    </dgm:pt>
    <dgm:pt modelId="{1E7397DD-1135-4245-80D9-32D714CD0D74}" type="pres">
      <dgm:prSet presAssocID="{DB856546-4F45-4B14-9FC3-F81FD6D77533}" presName="root" presStyleCnt="0">
        <dgm:presLayoutVars>
          <dgm:dir/>
          <dgm:resizeHandles val="exact"/>
        </dgm:presLayoutVars>
      </dgm:prSet>
      <dgm:spPr/>
    </dgm:pt>
    <dgm:pt modelId="{5710B16E-E905-4454-84D3-3026974595A7}" type="pres">
      <dgm:prSet presAssocID="{B5F21FF9-0E6D-41B1-8ACC-C9DBB68F06AE}" presName="compNode" presStyleCnt="0"/>
      <dgm:spPr/>
    </dgm:pt>
    <dgm:pt modelId="{B21447BB-64A3-4F42-BF80-3842ED82C2D8}" type="pres">
      <dgm:prSet presAssocID="{B5F21FF9-0E6D-41B1-8ACC-C9DBB68F06A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ead with Gears"/>
        </a:ext>
      </dgm:extLst>
    </dgm:pt>
    <dgm:pt modelId="{1E2C9DB5-E5E6-40E4-9F34-A55A0AFE9E4F}" type="pres">
      <dgm:prSet presAssocID="{B5F21FF9-0E6D-41B1-8ACC-C9DBB68F06AE}" presName="iconSpace" presStyleCnt="0"/>
      <dgm:spPr/>
    </dgm:pt>
    <dgm:pt modelId="{FB517593-DC85-4FEF-8AA9-03B7B0A4F014}" type="pres">
      <dgm:prSet presAssocID="{B5F21FF9-0E6D-41B1-8ACC-C9DBB68F06AE}" presName="parTx" presStyleLbl="revTx" presStyleIdx="0" presStyleCnt="8">
        <dgm:presLayoutVars>
          <dgm:chMax val="0"/>
          <dgm:chPref val="0"/>
        </dgm:presLayoutVars>
      </dgm:prSet>
      <dgm:spPr/>
    </dgm:pt>
    <dgm:pt modelId="{269D6D5E-9C59-49B8-B120-C3C43D02D492}" type="pres">
      <dgm:prSet presAssocID="{B5F21FF9-0E6D-41B1-8ACC-C9DBB68F06AE}" presName="txSpace" presStyleCnt="0"/>
      <dgm:spPr/>
    </dgm:pt>
    <dgm:pt modelId="{A1AA00CA-B1F9-44D2-8B82-9FD6EBC825FA}" type="pres">
      <dgm:prSet presAssocID="{B5F21FF9-0E6D-41B1-8ACC-C9DBB68F06AE}" presName="desTx" presStyleLbl="revTx" presStyleIdx="1" presStyleCnt="8">
        <dgm:presLayoutVars/>
      </dgm:prSet>
      <dgm:spPr/>
    </dgm:pt>
    <dgm:pt modelId="{85E84845-9CC0-4CF9-9052-B86DA7EF1236}" type="pres">
      <dgm:prSet presAssocID="{352CD906-25EC-4421-8C42-6635367EB5B8}" presName="sibTrans" presStyleCnt="0"/>
      <dgm:spPr/>
    </dgm:pt>
    <dgm:pt modelId="{6D39C14A-EEB5-41D4-8859-A95665175064}" type="pres">
      <dgm:prSet presAssocID="{8434AF48-23D3-485C-955C-B7349FA40E73}" presName="compNode" presStyleCnt="0"/>
      <dgm:spPr/>
    </dgm:pt>
    <dgm:pt modelId="{CDC40673-BB00-4594-9B11-A68FEF71A12C}" type="pres">
      <dgm:prSet presAssocID="{8434AF48-23D3-485C-955C-B7349FA40E73}"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Connections outline"/>
        </a:ext>
      </dgm:extLst>
    </dgm:pt>
    <dgm:pt modelId="{87A44DE5-4A60-4FBD-95FA-174F1079BA8A}" type="pres">
      <dgm:prSet presAssocID="{8434AF48-23D3-485C-955C-B7349FA40E73}" presName="iconSpace" presStyleCnt="0"/>
      <dgm:spPr/>
    </dgm:pt>
    <dgm:pt modelId="{B5F66745-E83A-41FC-AB29-A0C712B90BD3}" type="pres">
      <dgm:prSet presAssocID="{8434AF48-23D3-485C-955C-B7349FA40E73}" presName="parTx" presStyleLbl="revTx" presStyleIdx="2" presStyleCnt="8">
        <dgm:presLayoutVars>
          <dgm:chMax val="0"/>
          <dgm:chPref val="0"/>
        </dgm:presLayoutVars>
      </dgm:prSet>
      <dgm:spPr/>
    </dgm:pt>
    <dgm:pt modelId="{6A9A844C-B6BF-4329-9FE2-6043D39C207B}" type="pres">
      <dgm:prSet presAssocID="{8434AF48-23D3-485C-955C-B7349FA40E73}" presName="txSpace" presStyleCnt="0"/>
      <dgm:spPr/>
    </dgm:pt>
    <dgm:pt modelId="{21427CE0-F500-4A58-9A27-957EDEE51004}" type="pres">
      <dgm:prSet presAssocID="{8434AF48-23D3-485C-955C-B7349FA40E73}" presName="desTx" presStyleLbl="revTx" presStyleIdx="3" presStyleCnt="8">
        <dgm:presLayoutVars/>
      </dgm:prSet>
      <dgm:spPr/>
    </dgm:pt>
    <dgm:pt modelId="{E734080A-F95B-4C11-923C-3A30473EB809}" type="pres">
      <dgm:prSet presAssocID="{85A39D2D-090C-4C74-A4F0-41755A56A918}" presName="sibTrans" presStyleCnt="0"/>
      <dgm:spPr/>
    </dgm:pt>
    <dgm:pt modelId="{5A636749-14CD-457C-80DD-502A5CE9E367}" type="pres">
      <dgm:prSet presAssocID="{2761C1DB-344B-4751-B3B3-CCFD6DD457C3}" presName="compNode" presStyleCnt="0"/>
      <dgm:spPr/>
    </dgm:pt>
    <dgm:pt modelId="{BC4CA5BE-EC06-4C25-BC8D-E78E3A9ED264}" type="pres">
      <dgm:prSet presAssocID="{2761C1DB-344B-4751-B3B3-CCFD6DD457C3}"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t="-1000" b="-1000"/>
          </a:stretch>
        </a:blipFill>
      </dgm:spPr>
      <dgm:extLst>
        <a:ext uri="{E40237B7-FDA0-4F09-8148-C483321AD2D9}">
          <dgm14:cNvPr xmlns:dgm14="http://schemas.microsoft.com/office/drawing/2010/diagram" id="0" name="" descr="Clipboard Checked with solid fill"/>
        </a:ext>
      </dgm:extLst>
    </dgm:pt>
    <dgm:pt modelId="{3000FC90-BFEF-40B7-81CD-767AA8DB8B7A}" type="pres">
      <dgm:prSet presAssocID="{2761C1DB-344B-4751-B3B3-CCFD6DD457C3}" presName="iconSpace" presStyleCnt="0"/>
      <dgm:spPr/>
    </dgm:pt>
    <dgm:pt modelId="{7048AF50-96FC-4C31-B229-852B30575E64}" type="pres">
      <dgm:prSet presAssocID="{2761C1DB-344B-4751-B3B3-CCFD6DD457C3}" presName="parTx" presStyleLbl="revTx" presStyleIdx="4" presStyleCnt="8">
        <dgm:presLayoutVars>
          <dgm:chMax val="0"/>
          <dgm:chPref val="0"/>
        </dgm:presLayoutVars>
      </dgm:prSet>
      <dgm:spPr/>
    </dgm:pt>
    <dgm:pt modelId="{06923BA1-A4A3-4D4E-91FC-E8B89C766BBF}" type="pres">
      <dgm:prSet presAssocID="{2761C1DB-344B-4751-B3B3-CCFD6DD457C3}" presName="txSpace" presStyleCnt="0"/>
      <dgm:spPr/>
    </dgm:pt>
    <dgm:pt modelId="{17FFC0CE-CB31-4EBA-9BA7-C9E391B40BAE}" type="pres">
      <dgm:prSet presAssocID="{2761C1DB-344B-4751-B3B3-CCFD6DD457C3}" presName="desTx" presStyleLbl="revTx" presStyleIdx="5" presStyleCnt="8" custLinFactY="-1177" custLinFactNeighborX="-63" custLinFactNeighborY="-100000">
        <dgm:presLayoutVars/>
      </dgm:prSet>
      <dgm:spPr/>
    </dgm:pt>
    <dgm:pt modelId="{C744E272-1CCD-41D0-91E9-386A5F1EE42F}" type="pres">
      <dgm:prSet presAssocID="{BF8C9F0D-B383-4F2D-B121-3DCE045BAF2E}" presName="sibTrans" presStyleCnt="0"/>
      <dgm:spPr/>
    </dgm:pt>
    <dgm:pt modelId="{FE88F1D0-6129-4422-9994-115F20924518}" type="pres">
      <dgm:prSet presAssocID="{3912E101-293E-44F9-99CE-64D676DE8A61}" presName="compNode" presStyleCnt="0"/>
      <dgm:spPr/>
    </dgm:pt>
    <dgm:pt modelId="{7053A5F8-B64B-4564-8E60-BFDA1579C5E4}" type="pres">
      <dgm:prSet presAssocID="{3912E101-293E-44F9-99CE-64D676DE8A61}"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t="-1000" b="-1000"/>
          </a:stretch>
        </a:blipFill>
      </dgm:spPr>
      <dgm:extLst>
        <a:ext uri="{E40237B7-FDA0-4F09-8148-C483321AD2D9}">
          <dgm14:cNvPr xmlns:dgm14="http://schemas.microsoft.com/office/drawing/2010/diagram" id="0" name="" descr="Inbox Check with solid fill"/>
        </a:ext>
      </dgm:extLst>
    </dgm:pt>
    <dgm:pt modelId="{8729CFAC-1435-4197-BED5-514B64FC4980}" type="pres">
      <dgm:prSet presAssocID="{3912E101-293E-44F9-99CE-64D676DE8A61}" presName="iconSpace" presStyleCnt="0"/>
      <dgm:spPr/>
    </dgm:pt>
    <dgm:pt modelId="{E6BDC602-E2FB-46A2-A31E-9D1DD38875C5}" type="pres">
      <dgm:prSet presAssocID="{3912E101-293E-44F9-99CE-64D676DE8A61}" presName="parTx" presStyleLbl="revTx" presStyleIdx="6" presStyleCnt="8">
        <dgm:presLayoutVars>
          <dgm:chMax val="0"/>
          <dgm:chPref val="0"/>
        </dgm:presLayoutVars>
      </dgm:prSet>
      <dgm:spPr/>
    </dgm:pt>
    <dgm:pt modelId="{B023C0DA-2848-48D8-99BE-A6B5A2149C36}" type="pres">
      <dgm:prSet presAssocID="{3912E101-293E-44F9-99CE-64D676DE8A61}" presName="txSpace" presStyleCnt="0"/>
      <dgm:spPr/>
    </dgm:pt>
    <dgm:pt modelId="{F1C8512A-82AF-4F4F-B646-D74366BAD647}" type="pres">
      <dgm:prSet presAssocID="{3912E101-293E-44F9-99CE-64D676DE8A61}" presName="desTx" presStyleLbl="revTx" presStyleIdx="7" presStyleCnt="8" custLinFactNeighborX="-527" custLinFactNeighborY="-93008">
        <dgm:presLayoutVars/>
      </dgm:prSet>
      <dgm:spPr/>
    </dgm:pt>
  </dgm:ptLst>
  <dgm:cxnLst>
    <dgm:cxn modelId="{4BF54506-90AC-49BA-AF9B-656246F2A498}" type="presOf" srcId="{9351C97F-38FB-4119-B72F-8EA0D62B508F}" destId="{17FFC0CE-CB31-4EBA-9BA7-C9E391B40BAE}" srcOrd="0" destOrd="3" presId="urn:microsoft.com/office/officeart/2018/2/layout/IconLabelDescriptionList"/>
    <dgm:cxn modelId="{8291170F-DC62-49AC-BFDA-F4CA19F4EB4F}" srcId="{2761C1DB-344B-4751-B3B3-CCFD6DD457C3}" destId="{53284611-2A7E-4262-8F21-9208C9116F6F}" srcOrd="0" destOrd="0" parTransId="{CE60D375-3C0C-4698-BCC6-FE50FBDA6675}" sibTransId="{8D45335E-2607-405D-AE23-D8C64B00B961}"/>
    <dgm:cxn modelId="{D2BDBD11-3FBB-411B-88F4-94E2DF4012E9}" srcId="{DB856546-4F45-4B14-9FC3-F81FD6D77533}" destId="{2761C1DB-344B-4751-B3B3-CCFD6DD457C3}" srcOrd="2" destOrd="0" parTransId="{7744A1D3-ECCD-4DB4-A09E-F79395102A6F}" sibTransId="{BF8C9F0D-B383-4F2D-B121-3DCE045BAF2E}"/>
    <dgm:cxn modelId="{83D44417-E490-4636-8D3C-1E0CB2B84BA1}" srcId="{2761C1DB-344B-4751-B3B3-CCFD6DD457C3}" destId="{89FD1609-BEF3-4CA3-AA79-1FDA7CAEB8D7}" srcOrd="2" destOrd="0" parTransId="{8DDE4EFF-CD12-4AD7-9D26-6AAB23F96C20}" sibTransId="{B7312FCB-A027-4BA8-A3FE-1E1C6FAE173A}"/>
    <dgm:cxn modelId="{6F3DB425-319F-4A86-9496-DA0E7EC4EEEF}" type="presOf" srcId="{F341F0F8-7D7B-40E4-B6EA-0D3A0440FF8B}" destId="{F1C8512A-82AF-4F4F-B646-D74366BAD647}" srcOrd="0" destOrd="3" presId="urn:microsoft.com/office/officeart/2018/2/layout/IconLabelDescriptionList"/>
    <dgm:cxn modelId="{85AB8461-BC3B-4E12-BCEA-6713BFD2C61C}" type="presOf" srcId="{53284611-2A7E-4262-8F21-9208C9116F6F}" destId="{17FFC0CE-CB31-4EBA-9BA7-C9E391B40BAE}" srcOrd="0" destOrd="0" presId="urn:microsoft.com/office/officeart/2018/2/layout/IconLabelDescriptionList"/>
    <dgm:cxn modelId="{260DF663-6C25-42A7-A6A3-45F9AE5DB63B}" srcId="{DB856546-4F45-4B14-9FC3-F81FD6D77533}" destId="{3912E101-293E-44F9-99CE-64D676DE8A61}" srcOrd="3" destOrd="0" parTransId="{E15C9DC5-6799-438B-A2AB-E071575F67A2}" sibTransId="{6B37A836-5DD4-4ADB-A987-5A73187CED72}"/>
    <dgm:cxn modelId="{9DEA844F-F815-4149-9FD4-6A939E6F8F87}" type="presOf" srcId="{2761C1DB-344B-4751-B3B3-CCFD6DD457C3}" destId="{7048AF50-96FC-4C31-B229-852B30575E64}" srcOrd="0" destOrd="0" presId="urn:microsoft.com/office/officeart/2018/2/layout/IconLabelDescriptionList"/>
    <dgm:cxn modelId="{3F562C75-754B-47F8-A13F-8F43609E0439}" srcId="{2761C1DB-344B-4751-B3B3-CCFD6DD457C3}" destId="{9351C97F-38FB-4119-B72F-8EA0D62B508F}" srcOrd="3" destOrd="0" parTransId="{9E4C6395-5376-41ED-ABEE-49B5EB347F7C}" sibTransId="{2F717429-E85B-4A87-82B2-F086FE72B749}"/>
    <dgm:cxn modelId="{BB9E2978-8A58-4F3D-9301-14F0B54706E9}" type="presOf" srcId="{B5F21FF9-0E6D-41B1-8ACC-C9DBB68F06AE}" destId="{FB517593-DC85-4FEF-8AA9-03B7B0A4F014}" srcOrd="0" destOrd="0" presId="urn:microsoft.com/office/officeart/2018/2/layout/IconLabelDescriptionList"/>
    <dgm:cxn modelId="{6673BD78-EC66-4E04-9F79-E9A8E79D46CC}" srcId="{3912E101-293E-44F9-99CE-64D676DE8A61}" destId="{19AC099A-5E25-4D77-966F-936AC1D0110F}" srcOrd="0" destOrd="0" parTransId="{3B97B4F7-6E80-4FEB-AA90-84EA1CB88CDB}" sibTransId="{0051DF52-0F17-4006-B7D9-58C582FA6AE6}"/>
    <dgm:cxn modelId="{614E6559-F546-4A84-9C69-18B3A2D97CB1}" type="presOf" srcId="{89FD1609-BEF3-4CA3-AA79-1FDA7CAEB8D7}" destId="{17FFC0CE-CB31-4EBA-9BA7-C9E391B40BAE}" srcOrd="0" destOrd="2" presId="urn:microsoft.com/office/officeart/2018/2/layout/IconLabelDescriptionList"/>
    <dgm:cxn modelId="{11F38B80-DE20-4104-B588-84F30F9686E0}" srcId="{DB856546-4F45-4B14-9FC3-F81FD6D77533}" destId="{B5F21FF9-0E6D-41B1-8ACC-C9DBB68F06AE}" srcOrd="0" destOrd="0" parTransId="{BCA2AB36-8F4F-4745-AAB3-D627B842525D}" sibTransId="{352CD906-25EC-4421-8C42-6635367EB5B8}"/>
    <dgm:cxn modelId="{276D738B-0FA4-4E7E-8C98-18CAB1BF7707}" srcId="{3912E101-293E-44F9-99CE-64D676DE8A61}" destId="{6F7F0ABC-3AC4-4465-BDAA-AD270E7F8F8C}" srcOrd="1" destOrd="0" parTransId="{7A257B84-DFF3-41A9-AAAC-5791E9EC4DEC}" sibTransId="{8F250515-14BD-4C05-9B8E-1277C18A3F4B}"/>
    <dgm:cxn modelId="{69CF22A0-8C1D-4E73-A78E-6B7608BA000E}" srcId="{3912E101-293E-44F9-99CE-64D676DE8A61}" destId="{F341F0F8-7D7B-40E4-B6EA-0D3A0440FF8B}" srcOrd="3" destOrd="0" parTransId="{960D7589-5611-401D-AF48-3E1A5BDAB643}" sibTransId="{F7728A81-7126-4A84-8BEE-66B0A70EDB5D}"/>
    <dgm:cxn modelId="{27A766A9-E6C4-42B6-B593-C97F17A5EF77}" type="presOf" srcId="{19AC099A-5E25-4D77-966F-936AC1D0110F}" destId="{F1C8512A-82AF-4F4F-B646-D74366BAD647}" srcOrd="0" destOrd="0" presId="urn:microsoft.com/office/officeart/2018/2/layout/IconLabelDescriptionList"/>
    <dgm:cxn modelId="{27BB5CAC-83A7-4677-91FE-378315E3EF93}" type="presOf" srcId="{837D5243-B961-43E2-B327-67D530760409}" destId="{17FFC0CE-CB31-4EBA-9BA7-C9E391B40BAE}" srcOrd="0" destOrd="1" presId="urn:microsoft.com/office/officeart/2018/2/layout/IconLabelDescriptionList"/>
    <dgm:cxn modelId="{BCBFEBAC-F822-4DC7-A442-4052C380E3AC}" srcId="{DB856546-4F45-4B14-9FC3-F81FD6D77533}" destId="{8434AF48-23D3-485C-955C-B7349FA40E73}" srcOrd="1" destOrd="0" parTransId="{5BCD6391-AF68-48BC-AD26-018BAAC71E62}" sibTransId="{85A39D2D-090C-4C74-A4F0-41755A56A918}"/>
    <dgm:cxn modelId="{058F01BA-DFAA-4077-8C36-E163BFE67195}" type="presOf" srcId="{6E55C18C-873F-4C34-AD50-DCBC3DD3575A}" destId="{F1C8512A-82AF-4F4F-B646-D74366BAD647}" srcOrd="0" destOrd="2" presId="urn:microsoft.com/office/officeart/2018/2/layout/IconLabelDescriptionList"/>
    <dgm:cxn modelId="{D1E217C4-8FAF-4440-812F-FC8C9B2BF2B4}" type="presOf" srcId="{8434AF48-23D3-485C-955C-B7349FA40E73}" destId="{B5F66745-E83A-41FC-AB29-A0C712B90BD3}" srcOrd="0" destOrd="0" presId="urn:microsoft.com/office/officeart/2018/2/layout/IconLabelDescriptionList"/>
    <dgm:cxn modelId="{BD242BCF-979D-4D3F-BD22-9DDED9E97096}" srcId="{2761C1DB-344B-4751-B3B3-CCFD6DD457C3}" destId="{837D5243-B961-43E2-B327-67D530760409}" srcOrd="1" destOrd="0" parTransId="{0F04E2EE-2FE7-4697-BF38-D4F9DD76AD99}" sibTransId="{0D519A95-F944-4ADA-B2F6-EECEBB936BC8}"/>
    <dgm:cxn modelId="{9C9D9CD7-6B85-4A8C-9635-9EF81F8083D9}" type="presOf" srcId="{DB856546-4F45-4B14-9FC3-F81FD6D77533}" destId="{1E7397DD-1135-4245-80D9-32D714CD0D74}" srcOrd="0" destOrd="0" presId="urn:microsoft.com/office/officeart/2018/2/layout/IconLabelDescriptionList"/>
    <dgm:cxn modelId="{80C5B8DD-36C9-461A-B5C5-BBB933B29CAD}" type="presOf" srcId="{3912E101-293E-44F9-99CE-64D676DE8A61}" destId="{E6BDC602-E2FB-46A2-A31E-9D1DD38875C5}" srcOrd="0" destOrd="0" presId="urn:microsoft.com/office/officeart/2018/2/layout/IconLabelDescriptionList"/>
    <dgm:cxn modelId="{4EFFA6E3-DCCA-4263-8E7A-480E45D27CC7}" srcId="{3912E101-293E-44F9-99CE-64D676DE8A61}" destId="{6E55C18C-873F-4C34-AD50-DCBC3DD3575A}" srcOrd="2" destOrd="0" parTransId="{6086E4D8-EEBC-4147-90BA-D94922218C54}" sibTransId="{3E7B3A32-1146-4EF0-9CF5-EED7FBDBF055}"/>
    <dgm:cxn modelId="{A72ACAE5-5ED8-4587-95BD-2AD5CC0C9534}" type="presOf" srcId="{6F7F0ABC-3AC4-4465-BDAA-AD270E7F8F8C}" destId="{F1C8512A-82AF-4F4F-B646-D74366BAD647}" srcOrd="0" destOrd="1" presId="urn:microsoft.com/office/officeart/2018/2/layout/IconLabelDescriptionList"/>
    <dgm:cxn modelId="{CC248828-6BC7-482F-9698-B7F0F60F0B18}" type="presParOf" srcId="{1E7397DD-1135-4245-80D9-32D714CD0D74}" destId="{5710B16E-E905-4454-84D3-3026974595A7}" srcOrd="0" destOrd="0" presId="urn:microsoft.com/office/officeart/2018/2/layout/IconLabelDescriptionList"/>
    <dgm:cxn modelId="{E1136383-FFB3-4224-8A3C-913DBE7189F1}" type="presParOf" srcId="{5710B16E-E905-4454-84D3-3026974595A7}" destId="{B21447BB-64A3-4F42-BF80-3842ED82C2D8}" srcOrd="0" destOrd="0" presId="urn:microsoft.com/office/officeart/2018/2/layout/IconLabelDescriptionList"/>
    <dgm:cxn modelId="{B2C8B820-B407-4F8A-8582-CA69479694AA}" type="presParOf" srcId="{5710B16E-E905-4454-84D3-3026974595A7}" destId="{1E2C9DB5-E5E6-40E4-9F34-A55A0AFE9E4F}" srcOrd="1" destOrd="0" presId="urn:microsoft.com/office/officeart/2018/2/layout/IconLabelDescriptionList"/>
    <dgm:cxn modelId="{1E199A4B-2046-4ED1-A0E4-9B721CCDAC7B}" type="presParOf" srcId="{5710B16E-E905-4454-84D3-3026974595A7}" destId="{FB517593-DC85-4FEF-8AA9-03B7B0A4F014}" srcOrd="2" destOrd="0" presId="urn:microsoft.com/office/officeart/2018/2/layout/IconLabelDescriptionList"/>
    <dgm:cxn modelId="{7404EC79-D5A5-4AAF-B2C6-A2D33BDB1FED}" type="presParOf" srcId="{5710B16E-E905-4454-84D3-3026974595A7}" destId="{269D6D5E-9C59-49B8-B120-C3C43D02D492}" srcOrd="3" destOrd="0" presId="urn:microsoft.com/office/officeart/2018/2/layout/IconLabelDescriptionList"/>
    <dgm:cxn modelId="{8AEEBF21-A9EA-4B52-B2C7-E936AFBB70C2}" type="presParOf" srcId="{5710B16E-E905-4454-84D3-3026974595A7}" destId="{A1AA00CA-B1F9-44D2-8B82-9FD6EBC825FA}" srcOrd="4" destOrd="0" presId="urn:microsoft.com/office/officeart/2018/2/layout/IconLabelDescriptionList"/>
    <dgm:cxn modelId="{FFE7F654-85CA-4EF1-BCA0-F63079DE42BD}" type="presParOf" srcId="{1E7397DD-1135-4245-80D9-32D714CD0D74}" destId="{85E84845-9CC0-4CF9-9052-B86DA7EF1236}" srcOrd="1" destOrd="0" presId="urn:microsoft.com/office/officeart/2018/2/layout/IconLabelDescriptionList"/>
    <dgm:cxn modelId="{DDBF9FAE-B1BF-4338-AD6C-D1215FB406EF}" type="presParOf" srcId="{1E7397DD-1135-4245-80D9-32D714CD0D74}" destId="{6D39C14A-EEB5-41D4-8859-A95665175064}" srcOrd="2" destOrd="0" presId="urn:microsoft.com/office/officeart/2018/2/layout/IconLabelDescriptionList"/>
    <dgm:cxn modelId="{30CA33DA-D8C5-40F6-880B-1D8B9F3C555B}" type="presParOf" srcId="{6D39C14A-EEB5-41D4-8859-A95665175064}" destId="{CDC40673-BB00-4594-9B11-A68FEF71A12C}" srcOrd="0" destOrd="0" presId="urn:microsoft.com/office/officeart/2018/2/layout/IconLabelDescriptionList"/>
    <dgm:cxn modelId="{D28B79DB-4E1C-4B03-95A4-0AAF49459C5F}" type="presParOf" srcId="{6D39C14A-EEB5-41D4-8859-A95665175064}" destId="{87A44DE5-4A60-4FBD-95FA-174F1079BA8A}" srcOrd="1" destOrd="0" presId="urn:microsoft.com/office/officeart/2018/2/layout/IconLabelDescriptionList"/>
    <dgm:cxn modelId="{953DEDEB-8303-4198-95E9-C96FE89B55AC}" type="presParOf" srcId="{6D39C14A-EEB5-41D4-8859-A95665175064}" destId="{B5F66745-E83A-41FC-AB29-A0C712B90BD3}" srcOrd="2" destOrd="0" presId="urn:microsoft.com/office/officeart/2018/2/layout/IconLabelDescriptionList"/>
    <dgm:cxn modelId="{57CA9C51-F536-4904-A850-C8CB4C2B9552}" type="presParOf" srcId="{6D39C14A-EEB5-41D4-8859-A95665175064}" destId="{6A9A844C-B6BF-4329-9FE2-6043D39C207B}" srcOrd="3" destOrd="0" presId="urn:microsoft.com/office/officeart/2018/2/layout/IconLabelDescriptionList"/>
    <dgm:cxn modelId="{0984684E-E209-4E8E-A275-BC279869C35B}" type="presParOf" srcId="{6D39C14A-EEB5-41D4-8859-A95665175064}" destId="{21427CE0-F500-4A58-9A27-957EDEE51004}" srcOrd="4" destOrd="0" presId="urn:microsoft.com/office/officeart/2018/2/layout/IconLabelDescriptionList"/>
    <dgm:cxn modelId="{28D2A35E-A10D-4410-B16A-23861A3A1E0A}" type="presParOf" srcId="{1E7397DD-1135-4245-80D9-32D714CD0D74}" destId="{E734080A-F95B-4C11-923C-3A30473EB809}" srcOrd="3" destOrd="0" presId="urn:microsoft.com/office/officeart/2018/2/layout/IconLabelDescriptionList"/>
    <dgm:cxn modelId="{86494FA9-1D72-4A28-836D-0D166FA9AC15}" type="presParOf" srcId="{1E7397DD-1135-4245-80D9-32D714CD0D74}" destId="{5A636749-14CD-457C-80DD-502A5CE9E367}" srcOrd="4" destOrd="0" presId="urn:microsoft.com/office/officeart/2018/2/layout/IconLabelDescriptionList"/>
    <dgm:cxn modelId="{097DDC93-F557-4D0D-8EBE-E4763B3984E5}" type="presParOf" srcId="{5A636749-14CD-457C-80DD-502A5CE9E367}" destId="{BC4CA5BE-EC06-4C25-BC8D-E78E3A9ED264}" srcOrd="0" destOrd="0" presId="urn:microsoft.com/office/officeart/2018/2/layout/IconLabelDescriptionList"/>
    <dgm:cxn modelId="{EF7A251F-D8D3-4247-BBFA-8C0900EB9025}" type="presParOf" srcId="{5A636749-14CD-457C-80DD-502A5CE9E367}" destId="{3000FC90-BFEF-40B7-81CD-767AA8DB8B7A}" srcOrd="1" destOrd="0" presId="urn:microsoft.com/office/officeart/2018/2/layout/IconLabelDescriptionList"/>
    <dgm:cxn modelId="{CCCAB548-B499-47B9-A027-74B0126BD205}" type="presParOf" srcId="{5A636749-14CD-457C-80DD-502A5CE9E367}" destId="{7048AF50-96FC-4C31-B229-852B30575E64}" srcOrd="2" destOrd="0" presId="urn:microsoft.com/office/officeart/2018/2/layout/IconLabelDescriptionList"/>
    <dgm:cxn modelId="{2EC1A171-24AA-4E43-8E17-12BCE600AA53}" type="presParOf" srcId="{5A636749-14CD-457C-80DD-502A5CE9E367}" destId="{06923BA1-A4A3-4D4E-91FC-E8B89C766BBF}" srcOrd="3" destOrd="0" presId="urn:microsoft.com/office/officeart/2018/2/layout/IconLabelDescriptionList"/>
    <dgm:cxn modelId="{EEE48EF2-7EE0-45C8-858F-40BE0316755B}" type="presParOf" srcId="{5A636749-14CD-457C-80DD-502A5CE9E367}" destId="{17FFC0CE-CB31-4EBA-9BA7-C9E391B40BAE}" srcOrd="4" destOrd="0" presId="urn:microsoft.com/office/officeart/2018/2/layout/IconLabelDescriptionList"/>
    <dgm:cxn modelId="{44DFF1AA-2BDE-4FFD-BFA2-EBB9B98E8084}" type="presParOf" srcId="{1E7397DD-1135-4245-80D9-32D714CD0D74}" destId="{C744E272-1CCD-41D0-91E9-386A5F1EE42F}" srcOrd="5" destOrd="0" presId="urn:microsoft.com/office/officeart/2018/2/layout/IconLabelDescriptionList"/>
    <dgm:cxn modelId="{B3D5606C-7DC6-4C5E-A174-7B0D8ED12966}" type="presParOf" srcId="{1E7397DD-1135-4245-80D9-32D714CD0D74}" destId="{FE88F1D0-6129-4422-9994-115F20924518}" srcOrd="6" destOrd="0" presId="urn:microsoft.com/office/officeart/2018/2/layout/IconLabelDescriptionList"/>
    <dgm:cxn modelId="{310601ED-127A-461F-9B54-8B8BE730592B}" type="presParOf" srcId="{FE88F1D0-6129-4422-9994-115F20924518}" destId="{7053A5F8-B64B-4564-8E60-BFDA1579C5E4}" srcOrd="0" destOrd="0" presId="urn:microsoft.com/office/officeart/2018/2/layout/IconLabelDescriptionList"/>
    <dgm:cxn modelId="{DDFDEA8C-7148-4393-86CA-04A391D13A7E}" type="presParOf" srcId="{FE88F1D0-6129-4422-9994-115F20924518}" destId="{8729CFAC-1435-4197-BED5-514B64FC4980}" srcOrd="1" destOrd="0" presId="urn:microsoft.com/office/officeart/2018/2/layout/IconLabelDescriptionList"/>
    <dgm:cxn modelId="{7BA067BD-4FDF-4F41-9C30-EEC2B37CCDCF}" type="presParOf" srcId="{FE88F1D0-6129-4422-9994-115F20924518}" destId="{E6BDC602-E2FB-46A2-A31E-9D1DD38875C5}" srcOrd="2" destOrd="0" presId="urn:microsoft.com/office/officeart/2018/2/layout/IconLabelDescriptionList"/>
    <dgm:cxn modelId="{E48A557E-2D51-463E-A1C8-221604E9B565}" type="presParOf" srcId="{FE88F1D0-6129-4422-9994-115F20924518}" destId="{B023C0DA-2848-48D8-99BE-A6B5A2149C36}" srcOrd="3" destOrd="0" presId="urn:microsoft.com/office/officeart/2018/2/layout/IconLabelDescriptionList"/>
    <dgm:cxn modelId="{80962BE1-D1AD-4FC5-BBD6-AA59997B7BA4}" type="presParOf" srcId="{FE88F1D0-6129-4422-9994-115F20924518}" destId="{F1C8512A-82AF-4F4F-B646-D74366BAD64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29DA3B-F7B1-481F-871A-6047F6FAFF97}" type="doc">
      <dgm:prSet loTypeId="urn:microsoft.com/office/officeart/2005/8/layout/vList5" loCatId="list" qsTypeId="urn:microsoft.com/office/officeart/2005/8/quickstyle/simple4" qsCatId="simple" csTypeId="urn:microsoft.com/office/officeart/2005/8/colors/accent2_2" csCatId="accent2"/>
      <dgm:spPr/>
      <dgm:t>
        <a:bodyPr/>
        <a:lstStyle/>
        <a:p>
          <a:endParaRPr lang="en-US"/>
        </a:p>
      </dgm:t>
    </dgm:pt>
    <dgm:pt modelId="{C937C4BF-119F-4107-8254-85607197721F}">
      <dgm:prSet/>
      <dgm:spPr/>
      <dgm:t>
        <a:bodyPr/>
        <a:lstStyle/>
        <a:p>
          <a:r>
            <a:rPr lang="en-US"/>
            <a:t>Per unit cap of $40,000 per eligible affordable unit </a:t>
          </a:r>
        </a:p>
      </dgm:t>
    </dgm:pt>
    <dgm:pt modelId="{F668BCE5-4B5C-4CAE-82AA-10E4F6C35430}" type="parTrans" cxnId="{289CCD6F-69A8-4FC9-A330-B9A12640E455}">
      <dgm:prSet/>
      <dgm:spPr/>
      <dgm:t>
        <a:bodyPr/>
        <a:lstStyle/>
        <a:p>
          <a:endParaRPr lang="en-US"/>
        </a:p>
      </dgm:t>
    </dgm:pt>
    <dgm:pt modelId="{2494510A-1817-4CDC-9C3E-0964016FF920}" type="sibTrans" cxnId="{289CCD6F-69A8-4FC9-A330-B9A12640E455}">
      <dgm:prSet/>
      <dgm:spPr/>
      <dgm:t>
        <a:bodyPr/>
        <a:lstStyle/>
        <a:p>
          <a:endParaRPr lang="en-US"/>
        </a:p>
      </dgm:t>
    </dgm:pt>
    <dgm:pt modelId="{BB4D535C-FD44-4983-A785-4854BD36AC32}">
      <dgm:prSet/>
      <dgm:spPr/>
      <dgm:t>
        <a:bodyPr/>
        <a:lstStyle/>
        <a:p>
          <a:r>
            <a:rPr lang="en-US"/>
            <a:t>Funds available to be used across the whole project</a:t>
          </a:r>
        </a:p>
      </dgm:t>
    </dgm:pt>
    <dgm:pt modelId="{7361BA34-449F-4C16-B667-09458C4FDFB9}" type="parTrans" cxnId="{B85018EF-079F-4971-9C4C-E133F6B55A08}">
      <dgm:prSet/>
      <dgm:spPr/>
      <dgm:t>
        <a:bodyPr/>
        <a:lstStyle/>
        <a:p>
          <a:endParaRPr lang="en-US"/>
        </a:p>
      </dgm:t>
    </dgm:pt>
    <dgm:pt modelId="{DE03F73A-CCF5-42EA-864C-DA7ADC33CA91}" type="sibTrans" cxnId="{B85018EF-079F-4971-9C4C-E133F6B55A08}">
      <dgm:prSet/>
      <dgm:spPr/>
      <dgm:t>
        <a:bodyPr/>
        <a:lstStyle/>
        <a:p>
          <a:endParaRPr lang="en-US"/>
        </a:p>
      </dgm:t>
    </dgm:pt>
    <dgm:pt modelId="{1BA6E797-1CAF-43F7-AF7C-C4B2B9FC739E}">
      <dgm:prSet/>
      <dgm:spPr/>
      <dgm:t>
        <a:bodyPr/>
        <a:lstStyle/>
        <a:p>
          <a:r>
            <a:rPr lang="en-US"/>
            <a:t>Intended to promote equitable distribution of funds across properties</a:t>
          </a:r>
        </a:p>
      </dgm:t>
    </dgm:pt>
    <dgm:pt modelId="{F853CF60-D03D-4348-8339-1491EB58DA48}" type="parTrans" cxnId="{CCD2C534-E997-46B7-98BB-79CA0FEB1BDF}">
      <dgm:prSet/>
      <dgm:spPr/>
      <dgm:t>
        <a:bodyPr/>
        <a:lstStyle/>
        <a:p>
          <a:endParaRPr lang="en-US"/>
        </a:p>
      </dgm:t>
    </dgm:pt>
    <dgm:pt modelId="{F3E0B4EC-FFEB-4E9B-981F-877B79A4FE7B}" type="sibTrans" cxnId="{CCD2C534-E997-46B7-98BB-79CA0FEB1BDF}">
      <dgm:prSet/>
      <dgm:spPr/>
      <dgm:t>
        <a:bodyPr/>
        <a:lstStyle/>
        <a:p>
          <a:endParaRPr lang="en-US"/>
        </a:p>
      </dgm:t>
    </dgm:pt>
    <dgm:pt modelId="{9ADE9934-B1DE-4EC1-97F2-5DFB975CA2F5}">
      <dgm:prSet/>
      <dgm:spPr/>
      <dgm:t>
        <a:bodyPr/>
        <a:lstStyle/>
        <a:p>
          <a:r>
            <a:rPr lang="en-US"/>
            <a:t>Per project cap of $500,000 for small properties (5-20 units) and $1M for larger properties (20+ units)</a:t>
          </a:r>
        </a:p>
      </dgm:t>
    </dgm:pt>
    <dgm:pt modelId="{0FEE5F3E-AA0B-443A-BA71-93C33A64B058}" type="parTrans" cxnId="{0ECF84EC-47CD-4EB3-B0A8-EAB7D5BEC413}">
      <dgm:prSet/>
      <dgm:spPr/>
      <dgm:t>
        <a:bodyPr/>
        <a:lstStyle/>
        <a:p>
          <a:endParaRPr lang="en-US"/>
        </a:p>
      </dgm:t>
    </dgm:pt>
    <dgm:pt modelId="{626A9482-F05F-4B2E-B226-36D04D92D4DA}" type="sibTrans" cxnId="{0ECF84EC-47CD-4EB3-B0A8-EAB7D5BEC413}">
      <dgm:prSet/>
      <dgm:spPr/>
      <dgm:t>
        <a:bodyPr/>
        <a:lstStyle/>
        <a:p>
          <a:endParaRPr lang="en-US"/>
        </a:p>
      </dgm:t>
    </dgm:pt>
    <dgm:pt modelId="{F06775CA-46BB-4FF6-B49A-1FA0A1743FED}">
      <dgm:prSet/>
      <dgm:spPr/>
      <dgm:t>
        <a:bodyPr/>
        <a:lstStyle/>
        <a:p>
          <a:r>
            <a:rPr lang="en-US"/>
            <a:t>Intended to limit concentration of funds for any single project</a:t>
          </a:r>
        </a:p>
      </dgm:t>
    </dgm:pt>
    <dgm:pt modelId="{93537924-75AC-423D-87B4-46051D5A1312}" type="parTrans" cxnId="{958BDE99-878F-48D2-A787-FEC25A68B06B}">
      <dgm:prSet/>
      <dgm:spPr/>
      <dgm:t>
        <a:bodyPr/>
        <a:lstStyle/>
        <a:p>
          <a:endParaRPr lang="en-US"/>
        </a:p>
      </dgm:t>
    </dgm:pt>
    <dgm:pt modelId="{2761410F-359D-409D-8440-4A9FB1F66870}" type="sibTrans" cxnId="{958BDE99-878F-48D2-A787-FEC25A68B06B}">
      <dgm:prSet/>
      <dgm:spPr/>
      <dgm:t>
        <a:bodyPr/>
        <a:lstStyle/>
        <a:p>
          <a:endParaRPr lang="en-US"/>
        </a:p>
      </dgm:t>
    </dgm:pt>
    <dgm:pt modelId="{34EA9A2B-B897-4DB8-9427-565AF622A69C}" type="pres">
      <dgm:prSet presAssocID="{8C29DA3B-F7B1-481F-871A-6047F6FAFF97}" presName="Name0" presStyleCnt="0">
        <dgm:presLayoutVars>
          <dgm:dir/>
          <dgm:animLvl val="lvl"/>
          <dgm:resizeHandles val="exact"/>
        </dgm:presLayoutVars>
      </dgm:prSet>
      <dgm:spPr/>
    </dgm:pt>
    <dgm:pt modelId="{E7EDF8FA-B787-44FC-A9ED-2847FA363E98}" type="pres">
      <dgm:prSet presAssocID="{C937C4BF-119F-4107-8254-85607197721F}" presName="linNode" presStyleCnt="0"/>
      <dgm:spPr/>
    </dgm:pt>
    <dgm:pt modelId="{53F8CF4E-501B-45E7-862C-0CFF6A097056}" type="pres">
      <dgm:prSet presAssocID="{C937C4BF-119F-4107-8254-85607197721F}" presName="parentText" presStyleLbl="node1" presStyleIdx="0" presStyleCnt="2">
        <dgm:presLayoutVars>
          <dgm:chMax val="1"/>
          <dgm:bulletEnabled val="1"/>
        </dgm:presLayoutVars>
      </dgm:prSet>
      <dgm:spPr/>
    </dgm:pt>
    <dgm:pt modelId="{CEC5C4A7-D23D-4940-BEEB-AAC040D18AEA}" type="pres">
      <dgm:prSet presAssocID="{C937C4BF-119F-4107-8254-85607197721F}" presName="descendantText" presStyleLbl="alignAccFollowNode1" presStyleIdx="0" presStyleCnt="2">
        <dgm:presLayoutVars>
          <dgm:bulletEnabled val="1"/>
        </dgm:presLayoutVars>
      </dgm:prSet>
      <dgm:spPr/>
    </dgm:pt>
    <dgm:pt modelId="{794AE3C8-B2F3-42AE-9A5C-B8C3CC16DC3E}" type="pres">
      <dgm:prSet presAssocID="{2494510A-1817-4CDC-9C3E-0964016FF920}" presName="sp" presStyleCnt="0"/>
      <dgm:spPr/>
    </dgm:pt>
    <dgm:pt modelId="{E579C27A-A0A7-4FAF-A253-F20EE11C394D}" type="pres">
      <dgm:prSet presAssocID="{9ADE9934-B1DE-4EC1-97F2-5DFB975CA2F5}" presName="linNode" presStyleCnt="0"/>
      <dgm:spPr/>
    </dgm:pt>
    <dgm:pt modelId="{2E8CBBEF-26F8-4C2D-A001-E6DB092EB1A9}" type="pres">
      <dgm:prSet presAssocID="{9ADE9934-B1DE-4EC1-97F2-5DFB975CA2F5}" presName="parentText" presStyleLbl="node1" presStyleIdx="1" presStyleCnt="2">
        <dgm:presLayoutVars>
          <dgm:chMax val="1"/>
          <dgm:bulletEnabled val="1"/>
        </dgm:presLayoutVars>
      </dgm:prSet>
      <dgm:spPr/>
    </dgm:pt>
    <dgm:pt modelId="{74827C32-333F-421B-88E7-040F77F76DFE}" type="pres">
      <dgm:prSet presAssocID="{9ADE9934-B1DE-4EC1-97F2-5DFB975CA2F5}" presName="descendantText" presStyleLbl="alignAccFollowNode1" presStyleIdx="1" presStyleCnt="2">
        <dgm:presLayoutVars>
          <dgm:bulletEnabled val="1"/>
        </dgm:presLayoutVars>
      </dgm:prSet>
      <dgm:spPr/>
    </dgm:pt>
  </dgm:ptLst>
  <dgm:cxnLst>
    <dgm:cxn modelId="{CCD2C534-E997-46B7-98BB-79CA0FEB1BDF}" srcId="{C937C4BF-119F-4107-8254-85607197721F}" destId="{1BA6E797-1CAF-43F7-AF7C-C4B2B9FC739E}" srcOrd="1" destOrd="0" parTransId="{F853CF60-D03D-4348-8339-1491EB58DA48}" sibTransId="{F3E0B4EC-FFEB-4E9B-981F-877B79A4FE7B}"/>
    <dgm:cxn modelId="{8C12AC62-07FD-49F8-B374-7DE9A1AE1696}" type="presOf" srcId="{8C29DA3B-F7B1-481F-871A-6047F6FAFF97}" destId="{34EA9A2B-B897-4DB8-9427-565AF622A69C}" srcOrd="0" destOrd="0" presId="urn:microsoft.com/office/officeart/2005/8/layout/vList5"/>
    <dgm:cxn modelId="{2E060346-DE91-47D2-9CEA-1E5C79CF3A80}" type="presOf" srcId="{F06775CA-46BB-4FF6-B49A-1FA0A1743FED}" destId="{74827C32-333F-421B-88E7-040F77F76DFE}" srcOrd="0" destOrd="0" presId="urn:microsoft.com/office/officeart/2005/8/layout/vList5"/>
    <dgm:cxn modelId="{289CCD6F-69A8-4FC9-A330-B9A12640E455}" srcId="{8C29DA3B-F7B1-481F-871A-6047F6FAFF97}" destId="{C937C4BF-119F-4107-8254-85607197721F}" srcOrd="0" destOrd="0" parTransId="{F668BCE5-4B5C-4CAE-82AA-10E4F6C35430}" sibTransId="{2494510A-1817-4CDC-9C3E-0964016FF920}"/>
    <dgm:cxn modelId="{29336A7B-1541-48CE-B711-C33DC1E4F0AD}" type="presOf" srcId="{9ADE9934-B1DE-4EC1-97F2-5DFB975CA2F5}" destId="{2E8CBBEF-26F8-4C2D-A001-E6DB092EB1A9}" srcOrd="0" destOrd="0" presId="urn:microsoft.com/office/officeart/2005/8/layout/vList5"/>
    <dgm:cxn modelId="{958BDE99-878F-48D2-A787-FEC25A68B06B}" srcId="{9ADE9934-B1DE-4EC1-97F2-5DFB975CA2F5}" destId="{F06775CA-46BB-4FF6-B49A-1FA0A1743FED}" srcOrd="0" destOrd="0" parTransId="{93537924-75AC-423D-87B4-46051D5A1312}" sibTransId="{2761410F-359D-409D-8440-4A9FB1F66870}"/>
    <dgm:cxn modelId="{68C57EAB-2871-4E1F-8CB7-C7E257C906BD}" type="presOf" srcId="{1BA6E797-1CAF-43F7-AF7C-C4B2B9FC739E}" destId="{CEC5C4A7-D23D-4940-BEEB-AAC040D18AEA}" srcOrd="0" destOrd="1" presId="urn:microsoft.com/office/officeart/2005/8/layout/vList5"/>
    <dgm:cxn modelId="{0ECF84EC-47CD-4EB3-B0A8-EAB7D5BEC413}" srcId="{8C29DA3B-F7B1-481F-871A-6047F6FAFF97}" destId="{9ADE9934-B1DE-4EC1-97F2-5DFB975CA2F5}" srcOrd="1" destOrd="0" parTransId="{0FEE5F3E-AA0B-443A-BA71-93C33A64B058}" sibTransId="{626A9482-F05F-4B2E-B226-36D04D92D4DA}"/>
    <dgm:cxn modelId="{28A97BED-E0AC-4588-A0D3-AEA4414804DD}" type="presOf" srcId="{C937C4BF-119F-4107-8254-85607197721F}" destId="{53F8CF4E-501B-45E7-862C-0CFF6A097056}" srcOrd="0" destOrd="0" presId="urn:microsoft.com/office/officeart/2005/8/layout/vList5"/>
    <dgm:cxn modelId="{B85018EF-079F-4971-9C4C-E133F6B55A08}" srcId="{C937C4BF-119F-4107-8254-85607197721F}" destId="{BB4D535C-FD44-4983-A785-4854BD36AC32}" srcOrd="0" destOrd="0" parTransId="{7361BA34-449F-4C16-B667-09458C4FDFB9}" sibTransId="{DE03F73A-CCF5-42EA-864C-DA7ADC33CA91}"/>
    <dgm:cxn modelId="{1B33C7FC-964C-4233-9C5E-EA447A435264}" type="presOf" srcId="{BB4D535C-FD44-4983-A785-4854BD36AC32}" destId="{CEC5C4A7-D23D-4940-BEEB-AAC040D18AEA}" srcOrd="0" destOrd="0" presId="urn:microsoft.com/office/officeart/2005/8/layout/vList5"/>
    <dgm:cxn modelId="{C782D0D2-DDE9-4189-80FA-A9C11D6B5567}" type="presParOf" srcId="{34EA9A2B-B897-4DB8-9427-565AF622A69C}" destId="{E7EDF8FA-B787-44FC-A9ED-2847FA363E98}" srcOrd="0" destOrd="0" presId="urn:microsoft.com/office/officeart/2005/8/layout/vList5"/>
    <dgm:cxn modelId="{9A1FD0AD-107B-43D8-A15C-A442D13E17E1}" type="presParOf" srcId="{E7EDF8FA-B787-44FC-A9ED-2847FA363E98}" destId="{53F8CF4E-501B-45E7-862C-0CFF6A097056}" srcOrd="0" destOrd="0" presId="urn:microsoft.com/office/officeart/2005/8/layout/vList5"/>
    <dgm:cxn modelId="{D48E08D4-D47D-4735-9F5D-C9D020E40320}" type="presParOf" srcId="{E7EDF8FA-B787-44FC-A9ED-2847FA363E98}" destId="{CEC5C4A7-D23D-4940-BEEB-AAC040D18AEA}" srcOrd="1" destOrd="0" presId="urn:microsoft.com/office/officeart/2005/8/layout/vList5"/>
    <dgm:cxn modelId="{D45E4FE7-7B66-4F0B-9D38-08A56A59AF5A}" type="presParOf" srcId="{34EA9A2B-B897-4DB8-9427-565AF622A69C}" destId="{794AE3C8-B2F3-42AE-9A5C-B8C3CC16DC3E}" srcOrd="1" destOrd="0" presId="urn:microsoft.com/office/officeart/2005/8/layout/vList5"/>
    <dgm:cxn modelId="{5F7EFF0E-1541-4F21-8CE8-F4FA0A760165}" type="presParOf" srcId="{34EA9A2B-B897-4DB8-9427-565AF622A69C}" destId="{E579C27A-A0A7-4FAF-A253-F20EE11C394D}" srcOrd="2" destOrd="0" presId="urn:microsoft.com/office/officeart/2005/8/layout/vList5"/>
    <dgm:cxn modelId="{416FA120-4764-423B-86F3-B2FEC56D7CCF}" type="presParOf" srcId="{E579C27A-A0A7-4FAF-A253-F20EE11C394D}" destId="{2E8CBBEF-26F8-4C2D-A001-E6DB092EB1A9}" srcOrd="0" destOrd="0" presId="urn:microsoft.com/office/officeart/2005/8/layout/vList5"/>
    <dgm:cxn modelId="{BCB938C0-F351-418D-9302-A2C3A74FE69F}" type="presParOf" srcId="{E579C27A-A0A7-4FAF-A253-F20EE11C394D}" destId="{74827C32-333F-421B-88E7-040F77F76D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DB8453-86EF-4399-88A2-AC354D72078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96B90F6-AC53-4F1D-972D-AC2F7B085FA8}">
      <dgm:prSet phldrT="[Text]" phldr="0" custT="1"/>
      <dgm:spPr/>
      <dgm:t>
        <a:bodyPr/>
        <a:lstStyle/>
        <a:p>
          <a:r>
            <a:rPr lang="en-US" sz="2000"/>
            <a:t>Bridge Capital</a:t>
          </a:r>
        </a:p>
      </dgm:t>
    </dgm:pt>
    <dgm:pt modelId="{AA2E94E9-FC0A-4E67-A062-BD3A4B4B4239}" type="parTrans" cxnId="{F67A78F5-7FE1-4BD2-8258-16338C203ABF}">
      <dgm:prSet/>
      <dgm:spPr/>
      <dgm:t>
        <a:bodyPr/>
        <a:lstStyle/>
        <a:p>
          <a:endParaRPr lang="en-US" sz="2800"/>
        </a:p>
      </dgm:t>
    </dgm:pt>
    <dgm:pt modelId="{8A6E06B1-65EA-46FC-8B5D-DF4D661950C3}" type="sibTrans" cxnId="{F67A78F5-7FE1-4BD2-8258-16338C203ABF}">
      <dgm:prSet/>
      <dgm:spPr/>
      <dgm:t>
        <a:bodyPr/>
        <a:lstStyle/>
        <a:p>
          <a:endParaRPr lang="en-US" sz="2800"/>
        </a:p>
      </dgm:t>
    </dgm:pt>
    <dgm:pt modelId="{4457621B-738D-4F72-8F31-63B8EEB49903}">
      <dgm:prSet phldrT="[Text]" phldr="0" custT="1"/>
      <dgm:spPr/>
      <dgm:t>
        <a:bodyPr/>
        <a:lstStyle/>
        <a:p>
          <a:r>
            <a:rPr lang="en-US" sz="1800"/>
            <a:t>Term: 12-24 months</a:t>
          </a:r>
        </a:p>
      </dgm:t>
    </dgm:pt>
    <dgm:pt modelId="{9161D248-B06B-4119-9D41-1F104355F6FE}" type="parTrans" cxnId="{F495E2C9-7986-41D1-B99E-7F215BE9E254}">
      <dgm:prSet/>
      <dgm:spPr/>
      <dgm:t>
        <a:bodyPr/>
        <a:lstStyle/>
        <a:p>
          <a:endParaRPr lang="en-US" sz="2800"/>
        </a:p>
      </dgm:t>
    </dgm:pt>
    <dgm:pt modelId="{0F36A8B1-9569-43AF-BE39-684E47937A06}" type="sibTrans" cxnId="{F495E2C9-7986-41D1-B99E-7F215BE9E254}">
      <dgm:prSet/>
      <dgm:spPr/>
      <dgm:t>
        <a:bodyPr/>
        <a:lstStyle/>
        <a:p>
          <a:endParaRPr lang="en-US" sz="2800"/>
        </a:p>
      </dgm:t>
    </dgm:pt>
    <dgm:pt modelId="{584DCDCE-0B85-4B17-8570-5809387340BF}">
      <dgm:prSet phldrT="[Text]" phldr="0" custT="1"/>
      <dgm:spPr/>
      <dgm:t>
        <a:bodyPr/>
        <a:lstStyle/>
        <a:p>
          <a:r>
            <a:rPr lang="en-US" sz="2000"/>
            <a:t>Permanent Amortizing</a:t>
          </a:r>
        </a:p>
      </dgm:t>
    </dgm:pt>
    <dgm:pt modelId="{D84196BF-0D6E-40F6-A452-627B771F4355}" type="parTrans" cxnId="{4F19144D-9185-4587-9A8F-FE5379373818}">
      <dgm:prSet/>
      <dgm:spPr/>
      <dgm:t>
        <a:bodyPr/>
        <a:lstStyle/>
        <a:p>
          <a:endParaRPr lang="en-US" sz="2800"/>
        </a:p>
      </dgm:t>
    </dgm:pt>
    <dgm:pt modelId="{E2705E50-A0B7-4C2A-9795-D3EB1E4B7D10}" type="sibTrans" cxnId="{4F19144D-9185-4587-9A8F-FE5379373818}">
      <dgm:prSet/>
      <dgm:spPr/>
      <dgm:t>
        <a:bodyPr/>
        <a:lstStyle/>
        <a:p>
          <a:endParaRPr lang="en-US" sz="2800"/>
        </a:p>
      </dgm:t>
    </dgm:pt>
    <dgm:pt modelId="{7CC923EA-B892-4C60-97B2-ADB5C93CEF48}">
      <dgm:prSet phldrT="[Text]" phldr="0" custT="1"/>
      <dgm:spPr/>
      <dgm:t>
        <a:bodyPr/>
        <a:lstStyle/>
        <a:p>
          <a:r>
            <a:rPr lang="en-US" sz="1800"/>
            <a:t>Term: 5-15 years</a:t>
          </a:r>
        </a:p>
      </dgm:t>
    </dgm:pt>
    <dgm:pt modelId="{0683083E-BEA4-490C-B757-337CC67B21B6}" type="parTrans" cxnId="{071CDC15-5040-40B5-84BF-8BFAFEFBE236}">
      <dgm:prSet/>
      <dgm:spPr/>
      <dgm:t>
        <a:bodyPr/>
        <a:lstStyle/>
        <a:p>
          <a:endParaRPr lang="en-US" sz="2800"/>
        </a:p>
      </dgm:t>
    </dgm:pt>
    <dgm:pt modelId="{D4799B5D-E9C3-44DF-B438-5381E6EE69A2}" type="sibTrans" cxnId="{071CDC15-5040-40B5-84BF-8BFAFEFBE236}">
      <dgm:prSet/>
      <dgm:spPr/>
      <dgm:t>
        <a:bodyPr/>
        <a:lstStyle/>
        <a:p>
          <a:endParaRPr lang="en-US" sz="2800"/>
        </a:p>
      </dgm:t>
    </dgm:pt>
    <dgm:pt modelId="{FD0C124B-3A65-48E8-A672-4B383005AAF1}">
      <dgm:prSet phldrT="[Text]" phldr="0" custT="1"/>
      <dgm:spPr/>
      <dgm:t>
        <a:bodyPr/>
        <a:lstStyle/>
        <a:p>
          <a:r>
            <a:rPr lang="en-US" sz="2000"/>
            <a:t>Hybrid</a:t>
          </a:r>
          <a:endParaRPr lang="en-US" sz="1800"/>
        </a:p>
      </dgm:t>
    </dgm:pt>
    <dgm:pt modelId="{1625B7B9-29EA-4A2B-AFFF-4D2C8C956BAA}" type="parTrans" cxnId="{BDF35B2B-BBB9-497D-BE3F-89B07BE017AF}">
      <dgm:prSet/>
      <dgm:spPr/>
      <dgm:t>
        <a:bodyPr/>
        <a:lstStyle/>
        <a:p>
          <a:endParaRPr lang="en-US" sz="2800"/>
        </a:p>
      </dgm:t>
    </dgm:pt>
    <dgm:pt modelId="{D4A18DC6-14A9-4001-9B3D-84AC5C1B4666}" type="sibTrans" cxnId="{BDF35B2B-BBB9-497D-BE3F-89B07BE017AF}">
      <dgm:prSet/>
      <dgm:spPr/>
      <dgm:t>
        <a:bodyPr/>
        <a:lstStyle/>
        <a:p>
          <a:endParaRPr lang="en-US" sz="2800"/>
        </a:p>
      </dgm:t>
    </dgm:pt>
    <dgm:pt modelId="{D79F6FE4-FC14-4606-BE30-8F58D5C5E321}">
      <dgm:prSet phldrT="[Text]" phldr="0" custT="1"/>
      <dgm:spPr/>
      <dgm:t>
        <a:bodyPr/>
        <a:lstStyle/>
        <a:p>
          <a:r>
            <a:rPr lang="en-US" sz="1800"/>
            <a:t>Bridge loan converts to amortizing loan at completion with incentives applied as principal reduction</a:t>
          </a:r>
        </a:p>
      </dgm:t>
    </dgm:pt>
    <dgm:pt modelId="{04E6F501-3FC0-4CBD-814C-2D7A7E5AC4CA}" type="parTrans" cxnId="{C77179B6-0C9D-45CB-A5BE-B8933027B1BE}">
      <dgm:prSet/>
      <dgm:spPr/>
      <dgm:t>
        <a:bodyPr/>
        <a:lstStyle/>
        <a:p>
          <a:endParaRPr lang="en-US" sz="2800"/>
        </a:p>
      </dgm:t>
    </dgm:pt>
    <dgm:pt modelId="{FE984825-582B-438F-ADC7-C402B56111C6}" type="sibTrans" cxnId="{C77179B6-0C9D-45CB-A5BE-B8933027B1BE}">
      <dgm:prSet/>
      <dgm:spPr/>
      <dgm:t>
        <a:bodyPr/>
        <a:lstStyle/>
        <a:p>
          <a:endParaRPr lang="en-US" sz="2800"/>
        </a:p>
      </dgm:t>
    </dgm:pt>
    <dgm:pt modelId="{6A28B0D1-F9A4-41F3-BA8C-C83083613DC3}" type="pres">
      <dgm:prSet presAssocID="{E1DB8453-86EF-4399-88A2-AC354D72078E}" presName="list" presStyleCnt="0">
        <dgm:presLayoutVars>
          <dgm:dir/>
          <dgm:animLvl val="lvl"/>
        </dgm:presLayoutVars>
      </dgm:prSet>
      <dgm:spPr/>
    </dgm:pt>
    <dgm:pt modelId="{B9DE67C5-0CF7-4BDE-97A1-DD4C79559BCF}" type="pres">
      <dgm:prSet presAssocID="{296B90F6-AC53-4F1D-972D-AC2F7B085FA8}" presName="posSpace" presStyleCnt="0"/>
      <dgm:spPr/>
    </dgm:pt>
    <dgm:pt modelId="{C9989E0B-41E6-47AB-9083-9299FF0FAAC7}" type="pres">
      <dgm:prSet presAssocID="{296B90F6-AC53-4F1D-972D-AC2F7B085FA8}" presName="vertFlow" presStyleCnt="0"/>
      <dgm:spPr/>
    </dgm:pt>
    <dgm:pt modelId="{9BB42872-48E1-4B17-8DFE-1DFFD0E309D2}" type="pres">
      <dgm:prSet presAssocID="{296B90F6-AC53-4F1D-972D-AC2F7B085FA8}" presName="topSpace" presStyleCnt="0"/>
      <dgm:spPr/>
    </dgm:pt>
    <dgm:pt modelId="{75C8B412-676C-4E36-B6AF-E78EB28485CC}" type="pres">
      <dgm:prSet presAssocID="{296B90F6-AC53-4F1D-972D-AC2F7B085FA8}" presName="firstComp" presStyleCnt="0"/>
      <dgm:spPr/>
    </dgm:pt>
    <dgm:pt modelId="{19DAA8C7-0F60-4D13-988C-6B8188F7196F}" type="pres">
      <dgm:prSet presAssocID="{296B90F6-AC53-4F1D-972D-AC2F7B085FA8}" presName="firstChild" presStyleLbl="bgAccFollowNode1" presStyleIdx="0" presStyleCnt="3"/>
      <dgm:spPr/>
    </dgm:pt>
    <dgm:pt modelId="{1FB46E66-3BA0-4802-9273-02753D31EA2C}" type="pres">
      <dgm:prSet presAssocID="{296B90F6-AC53-4F1D-972D-AC2F7B085FA8}" presName="firstChildTx" presStyleLbl="bgAccFollowNode1" presStyleIdx="0" presStyleCnt="3">
        <dgm:presLayoutVars>
          <dgm:bulletEnabled val="1"/>
        </dgm:presLayoutVars>
      </dgm:prSet>
      <dgm:spPr/>
    </dgm:pt>
    <dgm:pt modelId="{B77C097F-CBC1-4CDE-B055-D328A3C729DE}" type="pres">
      <dgm:prSet presAssocID="{296B90F6-AC53-4F1D-972D-AC2F7B085FA8}" presName="negSpace" presStyleCnt="0"/>
      <dgm:spPr/>
    </dgm:pt>
    <dgm:pt modelId="{7BA36A6E-B071-4166-9CFB-58FD5E00EE48}" type="pres">
      <dgm:prSet presAssocID="{296B90F6-AC53-4F1D-972D-AC2F7B085FA8}" presName="circle" presStyleLbl="node1" presStyleIdx="0" presStyleCnt="3" custLinFactNeighborY="19051"/>
      <dgm:spPr/>
    </dgm:pt>
    <dgm:pt modelId="{E9A3327C-C1B2-486D-B38A-2405C252FE51}" type="pres">
      <dgm:prSet presAssocID="{8A6E06B1-65EA-46FC-8B5D-DF4D661950C3}" presName="transSpace" presStyleCnt="0"/>
      <dgm:spPr/>
    </dgm:pt>
    <dgm:pt modelId="{A069C808-C5E9-4E88-9542-24E9A2E2A592}" type="pres">
      <dgm:prSet presAssocID="{584DCDCE-0B85-4B17-8570-5809387340BF}" presName="posSpace" presStyleCnt="0"/>
      <dgm:spPr/>
    </dgm:pt>
    <dgm:pt modelId="{3792661D-287F-444F-9B07-2E671E1BEFE5}" type="pres">
      <dgm:prSet presAssocID="{584DCDCE-0B85-4B17-8570-5809387340BF}" presName="vertFlow" presStyleCnt="0"/>
      <dgm:spPr/>
    </dgm:pt>
    <dgm:pt modelId="{A69F63CF-BA9E-48B9-B6B0-7F026C33EBB7}" type="pres">
      <dgm:prSet presAssocID="{584DCDCE-0B85-4B17-8570-5809387340BF}" presName="topSpace" presStyleCnt="0"/>
      <dgm:spPr/>
    </dgm:pt>
    <dgm:pt modelId="{F3A55495-ADD8-4CC3-817B-254890301088}" type="pres">
      <dgm:prSet presAssocID="{584DCDCE-0B85-4B17-8570-5809387340BF}" presName="firstComp" presStyleCnt="0"/>
      <dgm:spPr/>
    </dgm:pt>
    <dgm:pt modelId="{2E757632-813B-4A49-8F4C-FE54739DD097}" type="pres">
      <dgm:prSet presAssocID="{584DCDCE-0B85-4B17-8570-5809387340BF}" presName="firstChild" presStyleLbl="bgAccFollowNode1" presStyleIdx="1" presStyleCnt="3"/>
      <dgm:spPr/>
    </dgm:pt>
    <dgm:pt modelId="{91D0476D-C3E5-4BE9-98DD-C824C796F94A}" type="pres">
      <dgm:prSet presAssocID="{584DCDCE-0B85-4B17-8570-5809387340BF}" presName="firstChildTx" presStyleLbl="bgAccFollowNode1" presStyleIdx="1" presStyleCnt="3">
        <dgm:presLayoutVars>
          <dgm:bulletEnabled val="1"/>
        </dgm:presLayoutVars>
      </dgm:prSet>
      <dgm:spPr/>
    </dgm:pt>
    <dgm:pt modelId="{58776E1E-B305-4163-B9E5-8423B2909253}" type="pres">
      <dgm:prSet presAssocID="{584DCDCE-0B85-4B17-8570-5809387340BF}" presName="negSpace" presStyleCnt="0"/>
      <dgm:spPr/>
    </dgm:pt>
    <dgm:pt modelId="{42351BC8-1A3A-491E-AEAC-464BDC233EFC}" type="pres">
      <dgm:prSet presAssocID="{584DCDCE-0B85-4B17-8570-5809387340BF}" presName="circle" presStyleLbl="node1" presStyleIdx="1" presStyleCnt="3" custLinFactNeighborY="19051"/>
      <dgm:spPr/>
    </dgm:pt>
    <dgm:pt modelId="{7EF37AB4-0ABA-4FED-9DB7-208F4191576B}" type="pres">
      <dgm:prSet presAssocID="{E2705E50-A0B7-4C2A-9795-D3EB1E4B7D10}" presName="transSpace" presStyleCnt="0"/>
      <dgm:spPr/>
    </dgm:pt>
    <dgm:pt modelId="{A3805685-9B83-4B20-93FC-7CEF24A2F384}" type="pres">
      <dgm:prSet presAssocID="{FD0C124B-3A65-48E8-A672-4B383005AAF1}" presName="posSpace" presStyleCnt="0"/>
      <dgm:spPr/>
    </dgm:pt>
    <dgm:pt modelId="{68C45A26-366B-42F4-8897-C4245D4BBEEA}" type="pres">
      <dgm:prSet presAssocID="{FD0C124B-3A65-48E8-A672-4B383005AAF1}" presName="vertFlow" presStyleCnt="0"/>
      <dgm:spPr/>
    </dgm:pt>
    <dgm:pt modelId="{D1B4AA1F-CDD5-4360-916B-E2B7E42BA926}" type="pres">
      <dgm:prSet presAssocID="{FD0C124B-3A65-48E8-A672-4B383005AAF1}" presName="topSpace" presStyleCnt="0"/>
      <dgm:spPr/>
    </dgm:pt>
    <dgm:pt modelId="{3A4C9833-9D03-452E-9436-E7880AABD1AA}" type="pres">
      <dgm:prSet presAssocID="{FD0C124B-3A65-48E8-A672-4B383005AAF1}" presName="firstComp" presStyleCnt="0"/>
      <dgm:spPr/>
    </dgm:pt>
    <dgm:pt modelId="{9549D00F-6640-43F1-9796-12D92DD8CF6F}" type="pres">
      <dgm:prSet presAssocID="{FD0C124B-3A65-48E8-A672-4B383005AAF1}" presName="firstChild" presStyleLbl="bgAccFollowNode1" presStyleIdx="2" presStyleCnt="3"/>
      <dgm:spPr/>
    </dgm:pt>
    <dgm:pt modelId="{A5E6133B-B915-409E-BA1F-82D50DBD1815}" type="pres">
      <dgm:prSet presAssocID="{FD0C124B-3A65-48E8-A672-4B383005AAF1}" presName="firstChildTx" presStyleLbl="bgAccFollowNode1" presStyleIdx="2" presStyleCnt="3">
        <dgm:presLayoutVars>
          <dgm:bulletEnabled val="1"/>
        </dgm:presLayoutVars>
      </dgm:prSet>
      <dgm:spPr/>
    </dgm:pt>
    <dgm:pt modelId="{4F059A32-3312-46D3-99FC-4B3EF0C12F6F}" type="pres">
      <dgm:prSet presAssocID="{FD0C124B-3A65-48E8-A672-4B383005AAF1}" presName="negSpace" presStyleCnt="0"/>
      <dgm:spPr/>
    </dgm:pt>
    <dgm:pt modelId="{28CD89CC-A2B1-4CE0-9359-8AE81A9A94B0}" type="pres">
      <dgm:prSet presAssocID="{FD0C124B-3A65-48E8-A672-4B383005AAF1}" presName="circle" presStyleLbl="node1" presStyleIdx="2" presStyleCnt="3" custLinFactNeighborY="19051"/>
      <dgm:spPr/>
    </dgm:pt>
  </dgm:ptLst>
  <dgm:cxnLst>
    <dgm:cxn modelId="{071CDC15-5040-40B5-84BF-8BFAFEFBE236}" srcId="{584DCDCE-0B85-4B17-8570-5809387340BF}" destId="{7CC923EA-B892-4C60-97B2-ADB5C93CEF48}" srcOrd="0" destOrd="0" parTransId="{0683083E-BEA4-490C-B757-337CC67B21B6}" sibTransId="{D4799B5D-E9C3-44DF-B438-5381E6EE69A2}"/>
    <dgm:cxn modelId="{BDF35B2B-BBB9-497D-BE3F-89B07BE017AF}" srcId="{E1DB8453-86EF-4399-88A2-AC354D72078E}" destId="{FD0C124B-3A65-48E8-A672-4B383005AAF1}" srcOrd="2" destOrd="0" parTransId="{1625B7B9-29EA-4A2B-AFFF-4D2C8C956BAA}" sibTransId="{D4A18DC6-14A9-4001-9B3D-84AC5C1B4666}"/>
    <dgm:cxn modelId="{F80A8230-3B92-4FA7-9E14-7B93776B8D70}" type="presOf" srcId="{D79F6FE4-FC14-4606-BE30-8F58D5C5E321}" destId="{A5E6133B-B915-409E-BA1F-82D50DBD1815}" srcOrd="1" destOrd="0" presId="urn:microsoft.com/office/officeart/2005/8/layout/hList9"/>
    <dgm:cxn modelId="{4F19144D-9185-4587-9A8F-FE5379373818}" srcId="{E1DB8453-86EF-4399-88A2-AC354D72078E}" destId="{584DCDCE-0B85-4B17-8570-5809387340BF}" srcOrd="1" destOrd="0" parTransId="{D84196BF-0D6E-40F6-A452-627B771F4355}" sibTransId="{E2705E50-A0B7-4C2A-9795-D3EB1E4B7D10}"/>
    <dgm:cxn modelId="{1C84104E-ACE2-4001-93FA-9EBABDE0047B}" type="presOf" srcId="{D79F6FE4-FC14-4606-BE30-8F58D5C5E321}" destId="{9549D00F-6640-43F1-9796-12D92DD8CF6F}" srcOrd="0" destOrd="0" presId="urn:microsoft.com/office/officeart/2005/8/layout/hList9"/>
    <dgm:cxn modelId="{47878A50-1A41-4CA0-AD74-09E9A7FD1AAE}" type="presOf" srcId="{E1DB8453-86EF-4399-88A2-AC354D72078E}" destId="{6A28B0D1-F9A4-41F3-BA8C-C83083613DC3}" srcOrd="0" destOrd="0" presId="urn:microsoft.com/office/officeart/2005/8/layout/hList9"/>
    <dgm:cxn modelId="{6D2BC685-9D70-4149-A564-A78E2BBE0210}" type="presOf" srcId="{FD0C124B-3A65-48E8-A672-4B383005AAF1}" destId="{28CD89CC-A2B1-4CE0-9359-8AE81A9A94B0}" srcOrd="0" destOrd="0" presId="urn:microsoft.com/office/officeart/2005/8/layout/hList9"/>
    <dgm:cxn modelId="{F76CA390-15FC-4118-A003-ABD0D021FD5D}" type="presOf" srcId="{584DCDCE-0B85-4B17-8570-5809387340BF}" destId="{42351BC8-1A3A-491E-AEAC-464BDC233EFC}" srcOrd="0" destOrd="0" presId="urn:microsoft.com/office/officeart/2005/8/layout/hList9"/>
    <dgm:cxn modelId="{14E29797-6F88-46DE-85AF-F499A4F011B6}" type="presOf" srcId="{4457621B-738D-4F72-8F31-63B8EEB49903}" destId="{19DAA8C7-0F60-4D13-988C-6B8188F7196F}" srcOrd="0" destOrd="0" presId="urn:microsoft.com/office/officeart/2005/8/layout/hList9"/>
    <dgm:cxn modelId="{2801CEA1-0668-450B-81D3-18A3B8B7FC27}" type="presOf" srcId="{7CC923EA-B892-4C60-97B2-ADB5C93CEF48}" destId="{2E757632-813B-4A49-8F4C-FE54739DD097}" srcOrd="0" destOrd="0" presId="urn:microsoft.com/office/officeart/2005/8/layout/hList9"/>
    <dgm:cxn modelId="{39BFFDAE-0FFA-4717-A094-A4A1A79E32F0}" type="presOf" srcId="{296B90F6-AC53-4F1D-972D-AC2F7B085FA8}" destId="{7BA36A6E-B071-4166-9CFB-58FD5E00EE48}" srcOrd="0" destOrd="0" presId="urn:microsoft.com/office/officeart/2005/8/layout/hList9"/>
    <dgm:cxn modelId="{D706ADB5-0F7D-4B71-82E1-093004318B4E}" type="presOf" srcId="{4457621B-738D-4F72-8F31-63B8EEB49903}" destId="{1FB46E66-3BA0-4802-9273-02753D31EA2C}" srcOrd="1" destOrd="0" presId="urn:microsoft.com/office/officeart/2005/8/layout/hList9"/>
    <dgm:cxn modelId="{C77179B6-0C9D-45CB-A5BE-B8933027B1BE}" srcId="{FD0C124B-3A65-48E8-A672-4B383005AAF1}" destId="{D79F6FE4-FC14-4606-BE30-8F58D5C5E321}" srcOrd="0" destOrd="0" parTransId="{04E6F501-3FC0-4CBD-814C-2D7A7E5AC4CA}" sibTransId="{FE984825-582B-438F-ADC7-C402B56111C6}"/>
    <dgm:cxn modelId="{F495E2C9-7986-41D1-B99E-7F215BE9E254}" srcId="{296B90F6-AC53-4F1D-972D-AC2F7B085FA8}" destId="{4457621B-738D-4F72-8F31-63B8EEB49903}" srcOrd="0" destOrd="0" parTransId="{9161D248-B06B-4119-9D41-1F104355F6FE}" sibTransId="{0F36A8B1-9569-43AF-BE39-684E47937A06}"/>
    <dgm:cxn modelId="{F67A78F5-7FE1-4BD2-8258-16338C203ABF}" srcId="{E1DB8453-86EF-4399-88A2-AC354D72078E}" destId="{296B90F6-AC53-4F1D-972D-AC2F7B085FA8}" srcOrd="0" destOrd="0" parTransId="{AA2E94E9-FC0A-4E67-A062-BD3A4B4B4239}" sibTransId="{8A6E06B1-65EA-46FC-8B5D-DF4D661950C3}"/>
    <dgm:cxn modelId="{2715F4F9-2667-4CAD-BC21-C741EA4EE823}" type="presOf" srcId="{7CC923EA-B892-4C60-97B2-ADB5C93CEF48}" destId="{91D0476D-C3E5-4BE9-98DD-C824C796F94A}" srcOrd="1" destOrd="0" presId="urn:microsoft.com/office/officeart/2005/8/layout/hList9"/>
    <dgm:cxn modelId="{CD25C48C-BA60-4658-8F31-AD31675DCB25}" type="presParOf" srcId="{6A28B0D1-F9A4-41F3-BA8C-C83083613DC3}" destId="{B9DE67C5-0CF7-4BDE-97A1-DD4C79559BCF}" srcOrd="0" destOrd="0" presId="urn:microsoft.com/office/officeart/2005/8/layout/hList9"/>
    <dgm:cxn modelId="{E5C3FDFB-1A5C-430E-89CB-D771E19D82B4}" type="presParOf" srcId="{6A28B0D1-F9A4-41F3-BA8C-C83083613DC3}" destId="{C9989E0B-41E6-47AB-9083-9299FF0FAAC7}" srcOrd="1" destOrd="0" presId="urn:microsoft.com/office/officeart/2005/8/layout/hList9"/>
    <dgm:cxn modelId="{011EA1AB-A947-47F6-93A1-F9987F7BB762}" type="presParOf" srcId="{C9989E0B-41E6-47AB-9083-9299FF0FAAC7}" destId="{9BB42872-48E1-4B17-8DFE-1DFFD0E309D2}" srcOrd="0" destOrd="0" presId="urn:microsoft.com/office/officeart/2005/8/layout/hList9"/>
    <dgm:cxn modelId="{61D25B76-E35D-4F58-9D7D-A30F3337CE91}" type="presParOf" srcId="{C9989E0B-41E6-47AB-9083-9299FF0FAAC7}" destId="{75C8B412-676C-4E36-B6AF-E78EB28485CC}" srcOrd="1" destOrd="0" presId="urn:microsoft.com/office/officeart/2005/8/layout/hList9"/>
    <dgm:cxn modelId="{D048C49F-E2D1-41A3-BFB9-23CD838C0C43}" type="presParOf" srcId="{75C8B412-676C-4E36-B6AF-E78EB28485CC}" destId="{19DAA8C7-0F60-4D13-988C-6B8188F7196F}" srcOrd="0" destOrd="0" presId="urn:microsoft.com/office/officeart/2005/8/layout/hList9"/>
    <dgm:cxn modelId="{43A2FC66-DEEF-4349-9A93-8A76A3F73D30}" type="presParOf" srcId="{75C8B412-676C-4E36-B6AF-E78EB28485CC}" destId="{1FB46E66-3BA0-4802-9273-02753D31EA2C}" srcOrd="1" destOrd="0" presId="urn:microsoft.com/office/officeart/2005/8/layout/hList9"/>
    <dgm:cxn modelId="{F7B3BB72-AE2F-4F13-9654-9E9C2E8868F5}" type="presParOf" srcId="{6A28B0D1-F9A4-41F3-BA8C-C83083613DC3}" destId="{B77C097F-CBC1-4CDE-B055-D328A3C729DE}" srcOrd="2" destOrd="0" presId="urn:microsoft.com/office/officeart/2005/8/layout/hList9"/>
    <dgm:cxn modelId="{0EFFB325-CD62-4849-B451-80D55141AC04}" type="presParOf" srcId="{6A28B0D1-F9A4-41F3-BA8C-C83083613DC3}" destId="{7BA36A6E-B071-4166-9CFB-58FD5E00EE48}" srcOrd="3" destOrd="0" presId="urn:microsoft.com/office/officeart/2005/8/layout/hList9"/>
    <dgm:cxn modelId="{FAA9EF82-2746-4FFA-AFA6-1CED1F2A144A}" type="presParOf" srcId="{6A28B0D1-F9A4-41F3-BA8C-C83083613DC3}" destId="{E9A3327C-C1B2-486D-B38A-2405C252FE51}" srcOrd="4" destOrd="0" presId="urn:microsoft.com/office/officeart/2005/8/layout/hList9"/>
    <dgm:cxn modelId="{B52118CB-D4F3-4BD4-BD46-A7A89984B79E}" type="presParOf" srcId="{6A28B0D1-F9A4-41F3-BA8C-C83083613DC3}" destId="{A069C808-C5E9-4E88-9542-24E9A2E2A592}" srcOrd="5" destOrd="0" presId="urn:microsoft.com/office/officeart/2005/8/layout/hList9"/>
    <dgm:cxn modelId="{B8AFEA58-E774-4508-8F1A-34E9B332D99B}" type="presParOf" srcId="{6A28B0D1-F9A4-41F3-BA8C-C83083613DC3}" destId="{3792661D-287F-444F-9B07-2E671E1BEFE5}" srcOrd="6" destOrd="0" presId="urn:microsoft.com/office/officeart/2005/8/layout/hList9"/>
    <dgm:cxn modelId="{36CB6696-78BE-4054-AA26-95ADFB694D93}" type="presParOf" srcId="{3792661D-287F-444F-9B07-2E671E1BEFE5}" destId="{A69F63CF-BA9E-48B9-B6B0-7F026C33EBB7}" srcOrd="0" destOrd="0" presId="urn:microsoft.com/office/officeart/2005/8/layout/hList9"/>
    <dgm:cxn modelId="{6FF80842-A77B-4CCA-8C9B-3676F07E17D4}" type="presParOf" srcId="{3792661D-287F-444F-9B07-2E671E1BEFE5}" destId="{F3A55495-ADD8-4CC3-817B-254890301088}" srcOrd="1" destOrd="0" presId="urn:microsoft.com/office/officeart/2005/8/layout/hList9"/>
    <dgm:cxn modelId="{4E6FABFC-7037-420E-B6FA-D4BBA0021E87}" type="presParOf" srcId="{F3A55495-ADD8-4CC3-817B-254890301088}" destId="{2E757632-813B-4A49-8F4C-FE54739DD097}" srcOrd="0" destOrd="0" presId="urn:microsoft.com/office/officeart/2005/8/layout/hList9"/>
    <dgm:cxn modelId="{DBD96AF4-55E7-465B-94A3-8B561D45BF6F}" type="presParOf" srcId="{F3A55495-ADD8-4CC3-817B-254890301088}" destId="{91D0476D-C3E5-4BE9-98DD-C824C796F94A}" srcOrd="1" destOrd="0" presId="urn:microsoft.com/office/officeart/2005/8/layout/hList9"/>
    <dgm:cxn modelId="{314932EB-71B0-4CBA-BA22-5AC3364158BA}" type="presParOf" srcId="{6A28B0D1-F9A4-41F3-BA8C-C83083613DC3}" destId="{58776E1E-B305-4163-B9E5-8423B2909253}" srcOrd="7" destOrd="0" presId="urn:microsoft.com/office/officeart/2005/8/layout/hList9"/>
    <dgm:cxn modelId="{A7D08B42-4871-472A-816D-6252E4CDFB4F}" type="presParOf" srcId="{6A28B0D1-F9A4-41F3-BA8C-C83083613DC3}" destId="{42351BC8-1A3A-491E-AEAC-464BDC233EFC}" srcOrd="8" destOrd="0" presId="urn:microsoft.com/office/officeart/2005/8/layout/hList9"/>
    <dgm:cxn modelId="{239D6834-0E8C-4EC2-ADEA-99718C3AD7A3}" type="presParOf" srcId="{6A28B0D1-F9A4-41F3-BA8C-C83083613DC3}" destId="{7EF37AB4-0ABA-4FED-9DB7-208F4191576B}" srcOrd="9" destOrd="0" presId="urn:microsoft.com/office/officeart/2005/8/layout/hList9"/>
    <dgm:cxn modelId="{9010BD40-1C99-412B-9DD2-28783677B323}" type="presParOf" srcId="{6A28B0D1-F9A4-41F3-BA8C-C83083613DC3}" destId="{A3805685-9B83-4B20-93FC-7CEF24A2F384}" srcOrd="10" destOrd="0" presId="urn:microsoft.com/office/officeart/2005/8/layout/hList9"/>
    <dgm:cxn modelId="{FF0ADBE6-4E86-4E48-BE18-721D5D29E714}" type="presParOf" srcId="{6A28B0D1-F9A4-41F3-BA8C-C83083613DC3}" destId="{68C45A26-366B-42F4-8897-C4245D4BBEEA}" srcOrd="11" destOrd="0" presId="urn:microsoft.com/office/officeart/2005/8/layout/hList9"/>
    <dgm:cxn modelId="{D0CC2061-4F54-4BF0-AA50-37D7361457E8}" type="presParOf" srcId="{68C45A26-366B-42F4-8897-C4245D4BBEEA}" destId="{D1B4AA1F-CDD5-4360-916B-E2B7E42BA926}" srcOrd="0" destOrd="0" presId="urn:microsoft.com/office/officeart/2005/8/layout/hList9"/>
    <dgm:cxn modelId="{B66D3C58-6607-4752-8A24-0740323EA32C}" type="presParOf" srcId="{68C45A26-366B-42F4-8897-C4245D4BBEEA}" destId="{3A4C9833-9D03-452E-9436-E7880AABD1AA}" srcOrd="1" destOrd="0" presId="urn:microsoft.com/office/officeart/2005/8/layout/hList9"/>
    <dgm:cxn modelId="{E0A572A1-5ECC-48EF-BF52-A1B2250F2944}" type="presParOf" srcId="{3A4C9833-9D03-452E-9436-E7880AABD1AA}" destId="{9549D00F-6640-43F1-9796-12D92DD8CF6F}" srcOrd="0" destOrd="0" presId="urn:microsoft.com/office/officeart/2005/8/layout/hList9"/>
    <dgm:cxn modelId="{0452B7E8-C173-444C-8812-5FCB7D4FAD61}" type="presParOf" srcId="{3A4C9833-9D03-452E-9436-E7880AABD1AA}" destId="{A5E6133B-B915-409E-BA1F-82D50DBD1815}" srcOrd="1" destOrd="0" presId="urn:microsoft.com/office/officeart/2005/8/layout/hList9"/>
    <dgm:cxn modelId="{8D4B88AE-D24B-4AA8-A0FC-47B03C714D96}" type="presParOf" srcId="{6A28B0D1-F9A4-41F3-BA8C-C83083613DC3}" destId="{4F059A32-3312-46D3-99FC-4B3EF0C12F6F}" srcOrd="12" destOrd="0" presId="urn:microsoft.com/office/officeart/2005/8/layout/hList9"/>
    <dgm:cxn modelId="{E686312F-D688-452D-991D-EA38C52657C2}" type="presParOf" srcId="{6A28B0D1-F9A4-41F3-BA8C-C83083613DC3}" destId="{28CD89CC-A2B1-4CE0-9359-8AE81A9A94B0}"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36D30-76D9-4EBA-BA32-09275BA5DA90}">
      <dsp:nvSpPr>
        <dsp:cNvPr id="0" name=""/>
        <dsp:cNvSpPr/>
      </dsp:nvSpPr>
      <dsp:spPr>
        <a:xfrm>
          <a:off x="0" y="1904"/>
          <a:ext cx="10906005" cy="965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6AEB2-D41D-497B-805B-91610D17F584}">
      <dsp:nvSpPr>
        <dsp:cNvPr id="0" name=""/>
        <dsp:cNvSpPr/>
      </dsp:nvSpPr>
      <dsp:spPr>
        <a:xfrm>
          <a:off x="292046" y="219129"/>
          <a:ext cx="530994" cy="53099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3C026-CBA1-44B5-AB98-34D6609E1C89}">
      <dsp:nvSpPr>
        <dsp:cNvPr id="0" name=""/>
        <dsp:cNvSpPr/>
      </dsp:nvSpPr>
      <dsp:spPr>
        <a:xfrm>
          <a:off x="1110192" y="13239"/>
          <a:ext cx="9790916" cy="96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76" tIns="102176" rIns="102176" bIns="102176" numCol="1" spcCol="1270" anchor="ctr" anchorCtr="0">
          <a:noAutofit/>
        </a:bodyPr>
        <a:lstStyle/>
        <a:p>
          <a:pPr marL="0" lvl="0" indent="0" algn="l" defTabSz="800100">
            <a:lnSpc>
              <a:spcPct val="100000"/>
            </a:lnSpc>
            <a:spcBef>
              <a:spcPct val="0"/>
            </a:spcBef>
            <a:spcAft>
              <a:spcPct val="35000"/>
            </a:spcAft>
            <a:buNone/>
          </a:pPr>
          <a:r>
            <a:rPr lang="en-US" sz="1800" kern="1200"/>
            <a:t>CGS § 8-240a-8-240b established a $125M Housing Environmental Improvement Revolving Loan Fund</a:t>
          </a:r>
          <a:r>
            <a:rPr lang="en-US" sz="1800" kern="1200">
              <a:latin typeface="Public Sans ExtraBold"/>
            </a:rPr>
            <a:t>. Legislature recently authorized an additional $100M bringing the total to $225M.</a:t>
          </a:r>
          <a:endParaRPr lang="en-US" sz="1800" kern="1200"/>
        </a:p>
      </dsp:txBody>
      <dsp:txXfrm>
        <a:off x="1110192" y="13239"/>
        <a:ext cx="9790916" cy="965444"/>
      </dsp:txXfrm>
    </dsp:sp>
    <dsp:sp modelId="{81DF1C9F-C51C-4F04-B568-CB1C86554539}">
      <dsp:nvSpPr>
        <dsp:cNvPr id="0" name=""/>
        <dsp:cNvSpPr/>
      </dsp:nvSpPr>
      <dsp:spPr>
        <a:xfrm>
          <a:off x="0" y="1208710"/>
          <a:ext cx="10906005" cy="965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079E1-1418-4C53-951C-E519FCB22C3C}">
      <dsp:nvSpPr>
        <dsp:cNvPr id="0" name=""/>
        <dsp:cNvSpPr/>
      </dsp:nvSpPr>
      <dsp:spPr>
        <a:xfrm>
          <a:off x="292046" y="1425935"/>
          <a:ext cx="530994" cy="5309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55B8C-53CD-4FB5-848D-77C2ABFC452C}">
      <dsp:nvSpPr>
        <dsp:cNvPr id="0" name=""/>
        <dsp:cNvSpPr/>
      </dsp:nvSpPr>
      <dsp:spPr>
        <a:xfrm>
          <a:off x="1115088" y="1208710"/>
          <a:ext cx="9790916" cy="96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76" tIns="102176" rIns="102176" bIns="102176" numCol="1" spcCol="1270" anchor="ctr" anchorCtr="0">
          <a:noAutofit/>
        </a:bodyPr>
        <a:lstStyle/>
        <a:p>
          <a:pPr marL="0" lvl="0" indent="0" algn="l" defTabSz="800100">
            <a:lnSpc>
              <a:spcPct val="100000"/>
            </a:lnSpc>
            <a:spcBef>
              <a:spcPct val="0"/>
            </a:spcBef>
            <a:spcAft>
              <a:spcPct val="35000"/>
            </a:spcAft>
            <a:buNone/>
          </a:pPr>
          <a:r>
            <a:rPr lang="en-US" sz="1800" kern="1200">
              <a:latin typeface="Public Sans ExtraBold"/>
            </a:rPr>
            <a:t>Of this, </a:t>
          </a:r>
          <a:r>
            <a:rPr lang="en-US" sz="1800" kern="1200"/>
            <a:t>$12M is allocated to pilot the Multifamily Revolving Loan Program focused on energy upgrades in existing low-income affordable multifamily housing developments with five or more units.</a:t>
          </a:r>
        </a:p>
      </dsp:txBody>
      <dsp:txXfrm>
        <a:off x="1115088" y="1208710"/>
        <a:ext cx="9790916" cy="965444"/>
      </dsp:txXfrm>
    </dsp:sp>
    <dsp:sp modelId="{9A2E536C-23C5-4684-9ED6-1F0E543C5DF2}">
      <dsp:nvSpPr>
        <dsp:cNvPr id="0" name=""/>
        <dsp:cNvSpPr/>
      </dsp:nvSpPr>
      <dsp:spPr>
        <a:xfrm>
          <a:off x="0" y="2415515"/>
          <a:ext cx="10906005" cy="965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F8D47-C94E-4B14-841F-BA4C2C9200D2}">
      <dsp:nvSpPr>
        <dsp:cNvPr id="0" name=""/>
        <dsp:cNvSpPr/>
      </dsp:nvSpPr>
      <dsp:spPr>
        <a:xfrm>
          <a:off x="292046" y="2632740"/>
          <a:ext cx="530994" cy="530994"/>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9C285-D488-4EB8-B203-FEB0A76C503B}">
      <dsp:nvSpPr>
        <dsp:cNvPr id="0" name=""/>
        <dsp:cNvSpPr/>
      </dsp:nvSpPr>
      <dsp:spPr>
        <a:xfrm>
          <a:off x="1115088" y="2415515"/>
          <a:ext cx="9790916" cy="96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76" tIns="102176" rIns="102176" bIns="102176" numCol="1" spcCol="1270" anchor="ctr" anchorCtr="0">
          <a:noAutofit/>
        </a:bodyPr>
        <a:lstStyle/>
        <a:p>
          <a:pPr marL="0" lvl="0" indent="0" algn="l" defTabSz="800100">
            <a:lnSpc>
              <a:spcPct val="100000"/>
            </a:lnSpc>
            <a:spcBef>
              <a:spcPct val="0"/>
            </a:spcBef>
            <a:spcAft>
              <a:spcPct val="35000"/>
            </a:spcAft>
            <a:buNone/>
          </a:pPr>
          <a:r>
            <a:rPr lang="en-US" sz="1800" kern="1200"/>
            <a:t>Prioritizes energy efficient, all-electric upgrades when feasible and cost effective, with funding also supporting energy related pre-development activities and enabling rehabilitation work</a:t>
          </a:r>
        </a:p>
      </dsp:txBody>
      <dsp:txXfrm>
        <a:off x="1115088" y="2415515"/>
        <a:ext cx="9790916" cy="965444"/>
      </dsp:txXfrm>
    </dsp:sp>
    <dsp:sp modelId="{E1D935B3-C2AD-46AC-93E0-479A0AC05DE6}">
      <dsp:nvSpPr>
        <dsp:cNvPr id="0" name=""/>
        <dsp:cNvSpPr/>
      </dsp:nvSpPr>
      <dsp:spPr>
        <a:xfrm>
          <a:off x="0" y="3622320"/>
          <a:ext cx="10906005" cy="9654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4250D-2DA5-44A4-B798-45307E8982FF}">
      <dsp:nvSpPr>
        <dsp:cNvPr id="0" name=""/>
        <dsp:cNvSpPr/>
      </dsp:nvSpPr>
      <dsp:spPr>
        <a:xfrm>
          <a:off x="292046" y="3839545"/>
          <a:ext cx="530994" cy="530994"/>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897CC-FE5B-44C5-B3AA-1459FA791D01}">
      <dsp:nvSpPr>
        <dsp:cNvPr id="0" name=""/>
        <dsp:cNvSpPr/>
      </dsp:nvSpPr>
      <dsp:spPr>
        <a:xfrm>
          <a:off x="1115088" y="3622320"/>
          <a:ext cx="9790916" cy="96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76" tIns="102176" rIns="102176" bIns="102176" numCol="1" spcCol="1270" anchor="ctr" anchorCtr="0">
          <a:noAutofit/>
        </a:bodyPr>
        <a:lstStyle/>
        <a:p>
          <a:pPr marL="0" lvl="0" indent="0" algn="l" defTabSz="800100">
            <a:lnSpc>
              <a:spcPct val="100000"/>
            </a:lnSpc>
            <a:spcBef>
              <a:spcPct val="0"/>
            </a:spcBef>
            <a:spcAft>
              <a:spcPct val="35000"/>
            </a:spcAft>
            <a:buNone/>
          </a:pPr>
          <a:r>
            <a:rPr lang="en-US" sz="1800" kern="1200"/>
            <a:t>DEEP released RFI on March 18, 2026, to garner feedback on how to best design and implement the revolving loan program.</a:t>
          </a:r>
        </a:p>
      </dsp:txBody>
      <dsp:txXfrm>
        <a:off x="1115088" y="3622320"/>
        <a:ext cx="9790916" cy="9654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5C4A7-D23D-4940-BEEB-AAC040D18AEA}">
      <dsp:nvSpPr>
        <dsp:cNvPr id="0" name=""/>
        <dsp:cNvSpPr/>
      </dsp:nvSpPr>
      <dsp:spPr>
        <a:xfrm rot="5400000">
          <a:off x="6562026" y="-2389517"/>
          <a:ext cx="1792219" cy="701942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Funds available to be used across the whole project</a:t>
          </a:r>
        </a:p>
        <a:p>
          <a:pPr marL="228600" lvl="1" indent="-228600" algn="l" defTabSz="1066800">
            <a:lnSpc>
              <a:spcPct val="90000"/>
            </a:lnSpc>
            <a:spcBef>
              <a:spcPct val="0"/>
            </a:spcBef>
            <a:spcAft>
              <a:spcPct val="15000"/>
            </a:spcAft>
            <a:buChar char="•"/>
          </a:pPr>
          <a:r>
            <a:rPr lang="en-US" sz="2400" kern="1200"/>
            <a:t>Intended to promote equitable distribution of funds across properties</a:t>
          </a:r>
        </a:p>
      </dsp:txBody>
      <dsp:txXfrm rot="-5400000">
        <a:off x="3948425" y="311573"/>
        <a:ext cx="6931933" cy="1617241"/>
      </dsp:txXfrm>
    </dsp:sp>
    <dsp:sp modelId="{53F8CF4E-501B-45E7-862C-0CFF6A097056}">
      <dsp:nvSpPr>
        <dsp:cNvPr id="0" name=""/>
        <dsp:cNvSpPr/>
      </dsp:nvSpPr>
      <dsp:spPr>
        <a:xfrm>
          <a:off x="0" y="56"/>
          <a:ext cx="3948424" cy="224027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Per unit cap of $40,000 per eligible affordable unit </a:t>
          </a:r>
        </a:p>
      </dsp:txBody>
      <dsp:txXfrm>
        <a:off x="109361" y="109417"/>
        <a:ext cx="3729702" cy="2021552"/>
      </dsp:txXfrm>
    </dsp:sp>
    <dsp:sp modelId="{74827C32-333F-421B-88E7-040F77F76DFE}">
      <dsp:nvSpPr>
        <dsp:cNvPr id="0" name=""/>
        <dsp:cNvSpPr/>
      </dsp:nvSpPr>
      <dsp:spPr>
        <a:xfrm rot="5400000">
          <a:off x="6562026" y="-37230"/>
          <a:ext cx="1792219" cy="701942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Intended to limit concentration of funds for any single project</a:t>
          </a:r>
        </a:p>
      </dsp:txBody>
      <dsp:txXfrm rot="-5400000">
        <a:off x="3948425" y="2663861"/>
        <a:ext cx="6931933" cy="1617241"/>
      </dsp:txXfrm>
    </dsp:sp>
    <dsp:sp modelId="{2E8CBBEF-26F8-4C2D-A001-E6DB092EB1A9}">
      <dsp:nvSpPr>
        <dsp:cNvPr id="0" name=""/>
        <dsp:cNvSpPr/>
      </dsp:nvSpPr>
      <dsp:spPr>
        <a:xfrm>
          <a:off x="0" y="2352343"/>
          <a:ext cx="3948424" cy="224027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Per project cap of $500,000 for small properties (5-20 units) and $1M for larger properties (20+ units)</a:t>
          </a:r>
        </a:p>
      </dsp:txBody>
      <dsp:txXfrm>
        <a:off x="109361" y="2461704"/>
        <a:ext cx="3729702" cy="20215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5BB35-3CEE-4D43-8DB8-7B3C671FCCC0}">
      <dsp:nvSpPr>
        <dsp:cNvPr id="0" name=""/>
        <dsp:cNvSpPr/>
      </dsp:nvSpPr>
      <dsp:spPr>
        <a:xfrm>
          <a:off x="549034" y="1527"/>
          <a:ext cx="2368133" cy="1420880"/>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Estimated energy savings and GHG reductions</a:t>
          </a:r>
        </a:p>
      </dsp:txBody>
      <dsp:txXfrm>
        <a:off x="549034" y="1527"/>
        <a:ext cx="2368133" cy="1420880"/>
      </dsp:txXfrm>
    </dsp:sp>
    <dsp:sp modelId="{7E3F842E-8119-4DB6-908A-7577160B5015}">
      <dsp:nvSpPr>
        <dsp:cNvPr id="0" name=""/>
        <dsp:cNvSpPr/>
      </dsp:nvSpPr>
      <dsp:spPr>
        <a:xfrm>
          <a:off x="3153981" y="1527"/>
          <a:ext cx="2368133" cy="1420880"/>
        </a:xfrm>
        <a:prstGeom prst="rect">
          <a:avLst/>
        </a:prstGeom>
        <a:gradFill rotWithShape="0">
          <a:gsLst>
            <a:gs pos="0">
              <a:schemeClr val="accent2">
                <a:hueOff val="-189053"/>
                <a:satOff val="213"/>
                <a:lumOff val="504"/>
                <a:alphaOff val="0"/>
                <a:tint val="100000"/>
                <a:shade val="85000"/>
                <a:satMod val="100000"/>
                <a:lumMod val="100000"/>
              </a:schemeClr>
            </a:gs>
            <a:gs pos="100000">
              <a:schemeClr val="accent2">
                <a:hueOff val="-189053"/>
                <a:satOff val="213"/>
                <a:lumOff val="504"/>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189053"/>
              <a:satOff val="213"/>
              <a:lumOff val="504"/>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Depth and comprehensiveness of retrofits (including electrification)</a:t>
          </a:r>
        </a:p>
      </dsp:txBody>
      <dsp:txXfrm>
        <a:off x="3153981" y="1527"/>
        <a:ext cx="2368133" cy="1420880"/>
      </dsp:txXfrm>
    </dsp:sp>
    <dsp:sp modelId="{4259A999-B097-42D6-A8DB-34FE5B21B57B}">
      <dsp:nvSpPr>
        <dsp:cNvPr id="0" name=""/>
        <dsp:cNvSpPr/>
      </dsp:nvSpPr>
      <dsp:spPr>
        <a:xfrm>
          <a:off x="5758928" y="1527"/>
          <a:ext cx="2368133" cy="1420880"/>
        </a:xfrm>
        <a:prstGeom prst="rect">
          <a:avLst/>
        </a:prstGeom>
        <a:gradFill rotWithShape="0">
          <a:gsLst>
            <a:gs pos="0">
              <a:schemeClr val="accent2">
                <a:hueOff val="-378107"/>
                <a:satOff val="426"/>
                <a:lumOff val="1009"/>
                <a:alphaOff val="0"/>
                <a:tint val="100000"/>
                <a:shade val="85000"/>
                <a:satMod val="100000"/>
                <a:lumMod val="100000"/>
              </a:schemeClr>
            </a:gs>
            <a:gs pos="100000">
              <a:schemeClr val="accent2">
                <a:hueOff val="-378107"/>
                <a:satOff val="426"/>
                <a:lumOff val="1009"/>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378107"/>
              <a:satOff val="426"/>
              <a:lumOff val="1009"/>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Loan deployment and repayment performance (including effective recycling of capital)</a:t>
          </a:r>
        </a:p>
      </dsp:txBody>
      <dsp:txXfrm>
        <a:off x="5758928" y="1527"/>
        <a:ext cx="2368133" cy="1420880"/>
      </dsp:txXfrm>
    </dsp:sp>
    <dsp:sp modelId="{FD61DD99-68B1-4F1D-9184-99445991F53D}">
      <dsp:nvSpPr>
        <dsp:cNvPr id="0" name=""/>
        <dsp:cNvSpPr/>
      </dsp:nvSpPr>
      <dsp:spPr>
        <a:xfrm>
          <a:off x="549034" y="1659221"/>
          <a:ext cx="2368133" cy="1420880"/>
        </a:xfrm>
        <a:prstGeom prst="rect">
          <a:avLst/>
        </a:prstGeom>
        <a:gradFill rotWithShape="0">
          <a:gsLst>
            <a:gs pos="0">
              <a:schemeClr val="accent2">
                <a:hueOff val="-567160"/>
                <a:satOff val="639"/>
                <a:lumOff val="1513"/>
                <a:alphaOff val="0"/>
                <a:tint val="100000"/>
                <a:shade val="85000"/>
                <a:satMod val="100000"/>
                <a:lumMod val="100000"/>
              </a:schemeClr>
            </a:gs>
            <a:gs pos="100000">
              <a:schemeClr val="accent2">
                <a:hueOff val="-567160"/>
                <a:satOff val="639"/>
                <a:lumOff val="1513"/>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567160"/>
              <a:satOff val="639"/>
              <a:lumOff val="1513"/>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Leverage of additional public and private capital</a:t>
          </a:r>
        </a:p>
      </dsp:txBody>
      <dsp:txXfrm>
        <a:off x="549034" y="1659221"/>
        <a:ext cx="2368133" cy="1420880"/>
      </dsp:txXfrm>
    </dsp:sp>
    <dsp:sp modelId="{2723C394-5DB7-407B-A209-7FA403EA09E5}">
      <dsp:nvSpPr>
        <dsp:cNvPr id="0" name=""/>
        <dsp:cNvSpPr/>
      </dsp:nvSpPr>
      <dsp:spPr>
        <a:xfrm>
          <a:off x="3153981" y="1659221"/>
          <a:ext cx="2368133" cy="1420880"/>
        </a:xfrm>
        <a:prstGeom prst="rect">
          <a:avLst/>
        </a:prstGeom>
        <a:gradFill rotWithShape="0">
          <a:gsLst>
            <a:gs pos="0">
              <a:schemeClr val="accent2">
                <a:hueOff val="-756213"/>
                <a:satOff val="853"/>
                <a:lumOff val="2017"/>
                <a:alphaOff val="0"/>
                <a:tint val="100000"/>
                <a:shade val="85000"/>
                <a:satMod val="100000"/>
                <a:lumMod val="100000"/>
              </a:schemeClr>
            </a:gs>
            <a:gs pos="100000">
              <a:schemeClr val="accent2">
                <a:hueOff val="-756213"/>
                <a:satOff val="853"/>
                <a:lumOff val="2017"/>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56213"/>
              <a:satOff val="853"/>
              <a:lumOff val="2017"/>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Advancement of projects from predevelopment to full energy upgrades</a:t>
          </a:r>
        </a:p>
      </dsp:txBody>
      <dsp:txXfrm>
        <a:off x="3153981" y="1659221"/>
        <a:ext cx="2368133" cy="1420880"/>
      </dsp:txXfrm>
    </dsp:sp>
    <dsp:sp modelId="{9CC06256-5D8A-4565-898B-878C0FB1599B}">
      <dsp:nvSpPr>
        <dsp:cNvPr id="0" name=""/>
        <dsp:cNvSpPr/>
      </dsp:nvSpPr>
      <dsp:spPr>
        <a:xfrm>
          <a:off x="5758928" y="1659221"/>
          <a:ext cx="2368133" cy="1420880"/>
        </a:xfrm>
        <a:prstGeom prst="rect">
          <a:avLst/>
        </a:prstGeom>
        <a:gradFill rotWithShape="0">
          <a:gsLst>
            <a:gs pos="0">
              <a:schemeClr val="accent2">
                <a:hueOff val="-945266"/>
                <a:satOff val="1066"/>
                <a:lumOff val="2521"/>
                <a:alphaOff val="0"/>
                <a:tint val="100000"/>
                <a:shade val="85000"/>
                <a:satMod val="100000"/>
                <a:lumMod val="100000"/>
              </a:schemeClr>
            </a:gs>
            <a:gs pos="100000">
              <a:schemeClr val="accent2">
                <a:hueOff val="-945266"/>
                <a:satOff val="1066"/>
                <a:lumOff val="2521"/>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945266"/>
              <a:satOff val="1066"/>
              <a:lumOff val="2521"/>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Program processing timelines (including application review and disbursement)</a:t>
          </a:r>
        </a:p>
      </dsp:txBody>
      <dsp:txXfrm>
        <a:off x="5758928" y="1659221"/>
        <a:ext cx="2368133" cy="1420880"/>
      </dsp:txXfrm>
    </dsp:sp>
    <dsp:sp modelId="{B9CEE3D9-A900-4E6F-BCCF-C36FFCEB7343}">
      <dsp:nvSpPr>
        <dsp:cNvPr id="0" name=""/>
        <dsp:cNvSpPr/>
      </dsp:nvSpPr>
      <dsp:spPr>
        <a:xfrm>
          <a:off x="1851507" y="3316914"/>
          <a:ext cx="2368133" cy="1420880"/>
        </a:xfrm>
        <a:prstGeom prst="rect">
          <a:avLst/>
        </a:prstGeom>
        <a:gradFill rotWithShape="0">
          <a:gsLst>
            <a:gs pos="0">
              <a:schemeClr val="accent2">
                <a:hueOff val="-1134320"/>
                <a:satOff val="1279"/>
                <a:lumOff val="3026"/>
                <a:alphaOff val="0"/>
                <a:tint val="100000"/>
                <a:shade val="85000"/>
                <a:satMod val="100000"/>
                <a:lumMod val="100000"/>
              </a:schemeClr>
            </a:gs>
            <a:gs pos="100000">
              <a:schemeClr val="accent2">
                <a:hueOff val="-1134320"/>
                <a:satOff val="1279"/>
                <a:lumOff val="3026"/>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1134320"/>
              <a:satOff val="1279"/>
              <a:lumOff val="3026"/>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Number of units and low-income residents served</a:t>
          </a:r>
        </a:p>
      </dsp:txBody>
      <dsp:txXfrm>
        <a:off x="1851507" y="3316914"/>
        <a:ext cx="2368133" cy="1420880"/>
      </dsp:txXfrm>
    </dsp:sp>
    <dsp:sp modelId="{00AFDE73-4D69-4452-9274-EABCA2BD677A}">
      <dsp:nvSpPr>
        <dsp:cNvPr id="0" name=""/>
        <dsp:cNvSpPr/>
      </dsp:nvSpPr>
      <dsp:spPr>
        <a:xfrm>
          <a:off x="4456454" y="3316914"/>
          <a:ext cx="2368133" cy="1420880"/>
        </a:xfrm>
        <a:prstGeom prst="rect">
          <a:avLst/>
        </a:prstGeom>
        <a:gradFill rotWithShape="0">
          <a:gsLst>
            <a:gs pos="0">
              <a:schemeClr val="accent2">
                <a:hueOff val="-1323373"/>
                <a:satOff val="1492"/>
                <a:lumOff val="3530"/>
                <a:alphaOff val="0"/>
                <a:tint val="100000"/>
                <a:shade val="85000"/>
                <a:satMod val="100000"/>
                <a:lumMod val="100000"/>
              </a:schemeClr>
            </a:gs>
            <a:gs pos="100000">
              <a:schemeClr val="accent2">
                <a:hueOff val="-1323373"/>
                <a:satOff val="1492"/>
                <a:lumOff val="353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1323373"/>
              <a:satOff val="1492"/>
              <a:lumOff val="353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Overall Program efficiency and borrower experience</a:t>
          </a:r>
        </a:p>
      </dsp:txBody>
      <dsp:txXfrm>
        <a:off x="4456454" y="3316914"/>
        <a:ext cx="2368133" cy="14208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99873-CCD9-48E0-B3B8-66815DB3EE94}">
      <dsp:nvSpPr>
        <dsp:cNvPr id="0" name=""/>
        <dsp:cNvSpPr/>
      </dsp:nvSpPr>
      <dsp:spPr>
        <a:xfrm>
          <a:off x="-5862216" y="-897159"/>
          <a:ext cx="6978966" cy="6978966"/>
        </a:xfrm>
        <a:prstGeom prst="blockArc">
          <a:avLst>
            <a:gd name="adj1" fmla="val 18900000"/>
            <a:gd name="adj2" fmla="val 2700000"/>
            <a:gd name="adj3" fmla="val 310"/>
          </a:avLst>
        </a:pr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FB148-A6B4-4ECA-A167-A7AA0E57B0EC}">
      <dsp:nvSpPr>
        <dsp:cNvPr id="0" name=""/>
        <dsp:cNvSpPr/>
      </dsp:nvSpPr>
      <dsp:spPr>
        <a:xfrm>
          <a:off x="416026" y="273023"/>
          <a:ext cx="5571242" cy="545839"/>
        </a:xfrm>
        <a:prstGeom prst="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Coordination with existing programs</a:t>
          </a:r>
        </a:p>
      </dsp:txBody>
      <dsp:txXfrm>
        <a:off x="416026" y="273023"/>
        <a:ext cx="5571242" cy="545839"/>
      </dsp:txXfrm>
    </dsp:sp>
    <dsp:sp modelId="{17ECB356-9855-4734-9344-C34BED622E7E}">
      <dsp:nvSpPr>
        <dsp:cNvPr id="0" name=""/>
        <dsp:cNvSpPr/>
      </dsp:nvSpPr>
      <dsp:spPr>
        <a:xfrm>
          <a:off x="74876" y="204793"/>
          <a:ext cx="682299" cy="682299"/>
        </a:xfrm>
        <a:prstGeom prst="ellipse">
          <a:avLst/>
        </a:prstGeom>
        <a:solidFill>
          <a:schemeClr val="lt1">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47B76-BAA6-4D35-98B5-6A58C2252474}">
      <dsp:nvSpPr>
        <dsp:cNvPr id="0" name=""/>
        <dsp:cNvSpPr/>
      </dsp:nvSpPr>
      <dsp:spPr>
        <a:xfrm>
          <a:off x="865016" y="1091679"/>
          <a:ext cx="5122252" cy="545839"/>
        </a:xfrm>
        <a:prstGeom prst="rect">
          <a:avLst/>
        </a:prstGeom>
        <a:solidFill>
          <a:schemeClr val="accent1">
            <a:shade val="50000"/>
            <a:hueOff val="176605"/>
            <a:satOff val="-4406"/>
            <a:lumOff val="154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Project costs</a:t>
          </a:r>
        </a:p>
      </dsp:txBody>
      <dsp:txXfrm>
        <a:off x="865016" y="1091679"/>
        <a:ext cx="5122252" cy="545839"/>
      </dsp:txXfrm>
    </dsp:sp>
    <dsp:sp modelId="{C2B179DD-D4BF-4EA0-958C-29A890C4EE5C}">
      <dsp:nvSpPr>
        <dsp:cNvPr id="0" name=""/>
        <dsp:cNvSpPr/>
      </dsp:nvSpPr>
      <dsp:spPr>
        <a:xfrm>
          <a:off x="523866" y="1023449"/>
          <a:ext cx="682299" cy="682299"/>
        </a:xfrm>
        <a:prstGeom prst="ellipse">
          <a:avLst/>
        </a:prstGeom>
        <a:solidFill>
          <a:schemeClr val="lt1">
            <a:hueOff val="0"/>
            <a:satOff val="0"/>
            <a:lumOff val="0"/>
            <a:alphaOff val="0"/>
          </a:schemeClr>
        </a:solidFill>
        <a:ln w="15875" cap="flat" cmpd="sng" algn="ctr">
          <a:solidFill>
            <a:schemeClr val="accent1">
              <a:shade val="50000"/>
              <a:hueOff val="176605"/>
              <a:satOff val="-4406"/>
              <a:lumOff val="15417"/>
              <a:alphaOff val="0"/>
            </a:schemeClr>
          </a:solidFill>
          <a:prstDash val="solid"/>
        </a:ln>
        <a:effectLst/>
      </dsp:spPr>
      <dsp:style>
        <a:lnRef idx="2">
          <a:scrgbClr r="0" g="0" b="0"/>
        </a:lnRef>
        <a:fillRef idx="1">
          <a:scrgbClr r="0" g="0" b="0"/>
        </a:fillRef>
        <a:effectRef idx="0">
          <a:scrgbClr r="0" g="0" b="0"/>
        </a:effectRef>
        <a:fontRef idx="minor"/>
      </dsp:style>
    </dsp:sp>
    <dsp:sp modelId="{CAC650DB-C8DD-46F8-A1A4-A7B23372FC4C}">
      <dsp:nvSpPr>
        <dsp:cNvPr id="0" name=""/>
        <dsp:cNvSpPr/>
      </dsp:nvSpPr>
      <dsp:spPr>
        <a:xfrm>
          <a:off x="1070328" y="1910335"/>
          <a:ext cx="4916940" cy="545839"/>
        </a:xfrm>
        <a:prstGeom prst="rect">
          <a:avLst/>
        </a:prstGeom>
        <a:solidFill>
          <a:schemeClr val="accent1">
            <a:shade val="50000"/>
            <a:hueOff val="353209"/>
            <a:satOff val="-8812"/>
            <a:lumOff val="308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Loan structure and sizing</a:t>
          </a:r>
        </a:p>
      </dsp:txBody>
      <dsp:txXfrm>
        <a:off x="1070328" y="1910335"/>
        <a:ext cx="4916940" cy="545839"/>
      </dsp:txXfrm>
    </dsp:sp>
    <dsp:sp modelId="{D0918B0F-4CCA-4F8F-912F-E54D7A4C8FAD}">
      <dsp:nvSpPr>
        <dsp:cNvPr id="0" name=""/>
        <dsp:cNvSpPr/>
      </dsp:nvSpPr>
      <dsp:spPr>
        <a:xfrm>
          <a:off x="729179" y="1842105"/>
          <a:ext cx="682299" cy="682299"/>
        </a:xfrm>
        <a:prstGeom prst="ellipse">
          <a:avLst/>
        </a:prstGeom>
        <a:solidFill>
          <a:schemeClr val="lt1">
            <a:hueOff val="0"/>
            <a:satOff val="0"/>
            <a:lumOff val="0"/>
            <a:alphaOff val="0"/>
          </a:schemeClr>
        </a:solidFill>
        <a:ln w="15875" cap="flat" cmpd="sng" algn="ctr">
          <a:solidFill>
            <a:schemeClr val="accent1">
              <a:shade val="50000"/>
              <a:hueOff val="353209"/>
              <a:satOff val="-8812"/>
              <a:lumOff val="30835"/>
              <a:alphaOff val="0"/>
            </a:schemeClr>
          </a:solidFill>
          <a:prstDash val="solid"/>
        </a:ln>
        <a:effectLst/>
      </dsp:spPr>
      <dsp:style>
        <a:lnRef idx="2">
          <a:scrgbClr r="0" g="0" b="0"/>
        </a:lnRef>
        <a:fillRef idx="1">
          <a:scrgbClr r="0" g="0" b="0"/>
        </a:fillRef>
        <a:effectRef idx="0">
          <a:scrgbClr r="0" g="0" b="0"/>
        </a:effectRef>
        <a:fontRef idx="minor"/>
      </dsp:style>
    </dsp:sp>
    <dsp:sp modelId="{53288F93-8F23-45E8-96FB-5922756CE4FB}">
      <dsp:nvSpPr>
        <dsp:cNvPr id="0" name=""/>
        <dsp:cNvSpPr/>
      </dsp:nvSpPr>
      <dsp:spPr>
        <a:xfrm>
          <a:off x="1070328" y="2728472"/>
          <a:ext cx="4916940" cy="545839"/>
        </a:xfrm>
        <a:prstGeom prst="rect">
          <a:avLst/>
        </a:prstGeom>
        <a:solidFill>
          <a:schemeClr val="accent1">
            <a:shade val="50000"/>
            <a:hueOff val="529814"/>
            <a:satOff val="-13218"/>
            <a:lumOff val="462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Program safeguards</a:t>
          </a:r>
        </a:p>
      </dsp:txBody>
      <dsp:txXfrm>
        <a:off x="1070328" y="2728472"/>
        <a:ext cx="4916940" cy="545839"/>
      </dsp:txXfrm>
    </dsp:sp>
    <dsp:sp modelId="{A65F6E18-66A5-4052-B366-FD42B7F071A6}">
      <dsp:nvSpPr>
        <dsp:cNvPr id="0" name=""/>
        <dsp:cNvSpPr/>
      </dsp:nvSpPr>
      <dsp:spPr>
        <a:xfrm>
          <a:off x="729179" y="2660242"/>
          <a:ext cx="682299" cy="682299"/>
        </a:xfrm>
        <a:prstGeom prst="ellipse">
          <a:avLst/>
        </a:prstGeom>
        <a:solidFill>
          <a:schemeClr val="lt1">
            <a:hueOff val="0"/>
            <a:satOff val="0"/>
            <a:lumOff val="0"/>
            <a:alphaOff val="0"/>
          </a:schemeClr>
        </a:solidFill>
        <a:ln w="15875" cap="flat" cmpd="sng" algn="ctr">
          <a:solidFill>
            <a:schemeClr val="accent1">
              <a:shade val="50000"/>
              <a:hueOff val="529814"/>
              <a:satOff val="-13218"/>
              <a:lumOff val="46252"/>
              <a:alphaOff val="0"/>
            </a:schemeClr>
          </a:solidFill>
          <a:prstDash val="solid"/>
        </a:ln>
        <a:effectLst/>
      </dsp:spPr>
      <dsp:style>
        <a:lnRef idx="2">
          <a:scrgbClr r="0" g="0" b="0"/>
        </a:lnRef>
        <a:fillRef idx="1">
          <a:scrgbClr r="0" g="0" b="0"/>
        </a:fillRef>
        <a:effectRef idx="0">
          <a:scrgbClr r="0" g="0" b="0"/>
        </a:effectRef>
        <a:fontRef idx="minor"/>
      </dsp:style>
    </dsp:sp>
    <dsp:sp modelId="{DE8B3C3C-5084-49CC-9D43-B25F41B3CA5A}">
      <dsp:nvSpPr>
        <dsp:cNvPr id="0" name=""/>
        <dsp:cNvSpPr/>
      </dsp:nvSpPr>
      <dsp:spPr>
        <a:xfrm>
          <a:off x="865016" y="3547128"/>
          <a:ext cx="5122252" cy="545839"/>
        </a:xfrm>
        <a:prstGeom prst="rect">
          <a:avLst/>
        </a:prstGeom>
        <a:solidFill>
          <a:schemeClr val="accent1">
            <a:shade val="50000"/>
            <a:hueOff val="353209"/>
            <a:satOff val="-8812"/>
            <a:lumOff val="308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Program outreach</a:t>
          </a:r>
        </a:p>
      </dsp:txBody>
      <dsp:txXfrm>
        <a:off x="865016" y="3547128"/>
        <a:ext cx="5122252" cy="545839"/>
      </dsp:txXfrm>
    </dsp:sp>
    <dsp:sp modelId="{E1AB18CC-E864-48F8-BEA6-8469F5F23F72}">
      <dsp:nvSpPr>
        <dsp:cNvPr id="0" name=""/>
        <dsp:cNvSpPr/>
      </dsp:nvSpPr>
      <dsp:spPr>
        <a:xfrm>
          <a:off x="523866" y="3478898"/>
          <a:ext cx="682299" cy="682299"/>
        </a:xfrm>
        <a:prstGeom prst="ellipse">
          <a:avLst/>
        </a:prstGeom>
        <a:solidFill>
          <a:schemeClr val="lt1">
            <a:hueOff val="0"/>
            <a:satOff val="0"/>
            <a:lumOff val="0"/>
            <a:alphaOff val="0"/>
          </a:schemeClr>
        </a:solidFill>
        <a:ln w="15875" cap="flat" cmpd="sng" algn="ctr">
          <a:solidFill>
            <a:schemeClr val="accent1">
              <a:shade val="50000"/>
              <a:hueOff val="353209"/>
              <a:satOff val="-8812"/>
              <a:lumOff val="30835"/>
              <a:alphaOff val="0"/>
            </a:schemeClr>
          </a:solidFill>
          <a:prstDash val="solid"/>
        </a:ln>
        <a:effectLst/>
      </dsp:spPr>
      <dsp:style>
        <a:lnRef idx="2">
          <a:scrgbClr r="0" g="0" b="0"/>
        </a:lnRef>
        <a:fillRef idx="1">
          <a:scrgbClr r="0" g="0" b="0"/>
        </a:fillRef>
        <a:effectRef idx="0">
          <a:scrgbClr r="0" g="0" b="0"/>
        </a:effectRef>
        <a:fontRef idx="minor"/>
      </dsp:style>
    </dsp:sp>
    <dsp:sp modelId="{DDB6B99A-F183-4F0C-B23E-3AB280F0C97A}">
      <dsp:nvSpPr>
        <dsp:cNvPr id="0" name=""/>
        <dsp:cNvSpPr/>
      </dsp:nvSpPr>
      <dsp:spPr>
        <a:xfrm>
          <a:off x="416026" y="4365784"/>
          <a:ext cx="5571242" cy="545839"/>
        </a:xfrm>
        <a:prstGeom prst="rect">
          <a:avLst/>
        </a:prstGeom>
        <a:solidFill>
          <a:schemeClr val="accent1">
            <a:shade val="50000"/>
            <a:hueOff val="176605"/>
            <a:satOff val="-4406"/>
            <a:lumOff val="154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260"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Program implementer qualities</a:t>
          </a:r>
        </a:p>
      </dsp:txBody>
      <dsp:txXfrm>
        <a:off x="416026" y="4365784"/>
        <a:ext cx="5571242" cy="545839"/>
      </dsp:txXfrm>
    </dsp:sp>
    <dsp:sp modelId="{2F55F82D-545C-4CB5-8E37-D0A3130B0A2E}">
      <dsp:nvSpPr>
        <dsp:cNvPr id="0" name=""/>
        <dsp:cNvSpPr/>
      </dsp:nvSpPr>
      <dsp:spPr>
        <a:xfrm>
          <a:off x="74876" y="4297554"/>
          <a:ext cx="682299" cy="682299"/>
        </a:xfrm>
        <a:prstGeom prst="ellipse">
          <a:avLst/>
        </a:prstGeom>
        <a:solidFill>
          <a:schemeClr val="lt1">
            <a:hueOff val="0"/>
            <a:satOff val="0"/>
            <a:lumOff val="0"/>
            <a:alphaOff val="0"/>
          </a:schemeClr>
        </a:solidFill>
        <a:ln w="15875" cap="flat" cmpd="sng" algn="ctr">
          <a:solidFill>
            <a:schemeClr val="accent1">
              <a:shade val="50000"/>
              <a:hueOff val="176605"/>
              <a:satOff val="-4406"/>
              <a:lumOff val="154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39723-2484-4375-A1A1-5A15C76A1743}">
      <dsp:nvSpPr>
        <dsp:cNvPr id="0" name=""/>
        <dsp:cNvSpPr/>
      </dsp:nvSpPr>
      <dsp:spPr>
        <a:xfrm>
          <a:off x="0" y="491"/>
          <a:ext cx="10967847"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968F8-758F-4C97-BFAA-96A1C2AADC0E}">
      <dsp:nvSpPr>
        <dsp:cNvPr id="0" name=""/>
        <dsp:cNvSpPr/>
      </dsp:nvSpPr>
      <dsp:spPr>
        <a:xfrm>
          <a:off x="347648" y="259072"/>
          <a:ext cx="632087" cy="632087"/>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E530F-CBFA-4087-8F09-C7ADC794CB73}">
      <dsp:nvSpPr>
        <dsp:cNvPr id="0" name=""/>
        <dsp:cNvSpPr/>
      </dsp:nvSpPr>
      <dsp:spPr>
        <a:xfrm>
          <a:off x="1327384" y="491"/>
          <a:ext cx="9640462"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a:t>DEEP will review all feedback from the RFI and incorporate relevant and feasible suggestions.</a:t>
          </a:r>
        </a:p>
      </dsp:txBody>
      <dsp:txXfrm>
        <a:off x="1327384" y="491"/>
        <a:ext cx="9640462" cy="1149250"/>
      </dsp:txXfrm>
    </dsp:sp>
    <dsp:sp modelId="{22CA48B4-F446-4CF8-8853-5094B15E2A3F}">
      <dsp:nvSpPr>
        <dsp:cNvPr id="0" name=""/>
        <dsp:cNvSpPr/>
      </dsp:nvSpPr>
      <dsp:spPr>
        <a:xfrm>
          <a:off x="0" y="1437054"/>
          <a:ext cx="10967847"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58DDC-29FE-4581-B5ED-60058D2932D0}">
      <dsp:nvSpPr>
        <dsp:cNvPr id="0" name=""/>
        <dsp:cNvSpPr/>
      </dsp:nvSpPr>
      <dsp:spPr>
        <a:xfrm>
          <a:off x="347648" y="1695636"/>
          <a:ext cx="632087" cy="632087"/>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96A21A-64A9-4133-8F6E-5110A39E5518}">
      <dsp:nvSpPr>
        <dsp:cNvPr id="0" name=""/>
        <dsp:cNvSpPr/>
      </dsp:nvSpPr>
      <dsp:spPr>
        <a:xfrm>
          <a:off x="1327384" y="1437054"/>
          <a:ext cx="9640462"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a:t>DEEP will procure an implementer(s).</a:t>
          </a:r>
        </a:p>
      </dsp:txBody>
      <dsp:txXfrm>
        <a:off x="1327384" y="1437054"/>
        <a:ext cx="9640462" cy="1149250"/>
      </dsp:txXfrm>
    </dsp:sp>
    <dsp:sp modelId="{1406C6C0-34E8-4948-919A-835FB60674A2}">
      <dsp:nvSpPr>
        <dsp:cNvPr id="0" name=""/>
        <dsp:cNvSpPr/>
      </dsp:nvSpPr>
      <dsp:spPr>
        <a:xfrm>
          <a:off x="0" y="2873618"/>
          <a:ext cx="10967847"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66674-3F13-4C65-A013-8200F5DD52E9}">
      <dsp:nvSpPr>
        <dsp:cNvPr id="0" name=""/>
        <dsp:cNvSpPr/>
      </dsp:nvSpPr>
      <dsp:spPr>
        <a:xfrm>
          <a:off x="347648" y="3132199"/>
          <a:ext cx="632087" cy="6320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06229D-312B-4AB9-A69D-2E576C93D19A}">
      <dsp:nvSpPr>
        <dsp:cNvPr id="0" name=""/>
        <dsp:cNvSpPr/>
      </dsp:nvSpPr>
      <dsp:spPr>
        <a:xfrm>
          <a:off x="1327384" y="2873618"/>
          <a:ext cx="9640462"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a:t>DEEP hopes to launch the program in 2026.</a:t>
          </a:r>
        </a:p>
      </dsp:txBody>
      <dsp:txXfrm>
        <a:off x="1327384" y="2873618"/>
        <a:ext cx="9640462" cy="114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01141-056C-4468-A52A-F7A4013F9B7A}">
      <dsp:nvSpPr>
        <dsp:cNvPr id="0" name=""/>
        <dsp:cNvSpPr/>
      </dsp:nvSpPr>
      <dsp:spPr>
        <a:xfrm>
          <a:off x="0" y="3085374"/>
          <a:ext cx="6651642" cy="2024339"/>
        </a:xfrm>
        <a:prstGeom prst="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Frequently deferred or scaled back upgrades, ultimately limiting energy savings and long-term benefits</a:t>
          </a:r>
        </a:p>
      </dsp:txBody>
      <dsp:txXfrm>
        <a:off x="0" y="3085374"/>
        <a:ext cx="6651642" cy="2024339"/>
      </dsp:txXfrm>
    </dsp:sp>
    <dsp:sp modelId="{5EB28C33-C7C6-4DCD-9D00-A33BACD57105}">
      <dsp:nvSpPr>
        <dsp:cNvPr id="0" name=""/>
        <dsp:cNvSpPr/>
      </dsp:nvSpPr>
      <dsp:spPr>
        <a:xfrm rot="10800000">
          <a:off x="0" y="12268"/>
          <a:ext cx="6651642" cy="3113434"/>
        </a:xfrm>
        <a:prstGeom prst="upArrowCallout">
          <a:avLst/>
        </a:prstGeom>
        <a:solidFill>
          <a:schemeClr val="accent1">
            <a:shade val="80000"/>
            <a:hueOff val="446191"/>
            <a:satOff val="-9058"/>
            <a:lumOff val="306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Persistent barriers to energy efficiency and electrification upgrades for MF affordable properties:</a:t>
          </a:r>
        </a:p>
      </dsp:txBody>
      <dsp:txXfrm rot="-10800000">
        <a:off x="0" y="12268"/>
        <a:ext cx="6651642" cy="1092815"/>
      </dsp:txXfrm>
    </dsp:sp>
    <dsp:sp modelId="{6240232D-5CED-4BFD-B247-39963BFD607F}">
      <dsp:nvSpPr>
        <dsp:cNvPr id="0" name=""/>
        <dsp:cNvSpPr/>
      </dsp:nvSpPr>
      <dsp:spPr>
        <a:xfrm>
          <a:off x="0" y="1095120"/>
          <a:ext cx="1662910" cy="93091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High upfront costs  and limited access to flexible capital</a:t>
          </a:r>
        </a:p>
      </dsp:txBody>
      <dsp:txXfrm>
        <a:off x="0" y="1095120"/>
        <a:ext cx="1662910" cy="930917"/>
      </dsp:txXfrm>
    </dsp:sp>
    <dsp:sp modelId="{11417E5F-1CA3-42FD-9C97-5C696B14241E}">
      <dsp:nvSpPr>
        <dsp:cNvPr id="0" name=""/>
        <dsp:cNvSpPr/>
      </dsp:nvSpPr>
      <dsp:spPr>
        <a:xfrm>
          <a:off x="1674251" y="1087636"/>
          <a:ext cx="1662910" cy="93091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Timing mismatches between construction and incentive payments</a:t>
          </a:r>
        </a:p>
      </dsp:txBody>
      <dsp:txXfrm>
        <a:off x="1674251" y="1087636"/>
        <a:ext cx="1662910" cy="930917"/>
      </dsp:txXfrm>
    </dsp:sp>
    <dsp:sp modelId="{AA2E202D-90A7-4BED-94BF-21B922FB177C}">
      <dsp:nvSpPr>
        <dsp:cNvPr id="0" name=""/>
        <dsp:cNvSpPr/>
      </dsp:nvSpPr>
      <dsp:spPr>
        <a:xfrm>
          <a:off x="3325821" y="1095120"/>
          <a:ext cx="1662910" cy="93091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Navigating </a:t>
          </a:r>
          <a:r>
            <a:rPr lang="en-US" sz="1400" b="0" i="0" kern="1200">
              <a:solidFill>
                <a:schemeClr val="tx1"/>
              </a:solidFill>
              <a:effectLst/>
              <a:latin typeface="+mn-lt"/>
              <a:ea typeface="+mn-ea"/>
              <a:cs typeface="+mn-cs"/>
            </a:rPr>
            <a:t>complex funding stacks </a:t>
          </a:r>
          <a:r>
            <a:rPr lang="en-US" sz="1400" b="0" kern="1200">
              <a:solidFill>
                <a:schemeClr val="tx1"/>
              </a:solidFill>
              <a:latin typeface="+mj-lt"/>
            </a:rPr>
            <a:t>and their requirements</a:t>
          </a:r>
          <a:endParaRPr lang="en-US" sz="1400" kern="1200"/>
        </a:p>
      </dsp:txBody>
      <dsp:txXfrm>
        <a:off x="3325821" y="1095120"/>
        <a:ext cx="1662910" cy="930917"/>
      </dsp:txXfrm>
    </dsp:sp>
    <dsp:sp modelId="{7C6A6C77-053D-4E0C-81A5-A74410DFF207}">
      <dsp:nvSpPr>
        <dsp:cNvPr id="0" name=""/>
        <dsp:cNvSpPr/>
      </dsp:nvSpPr>
      <dsp:spPr>
        <a:xfrm>
          <a:off x="4988731" y="1095120"/>
          <a:ext cx="1662910" cy="93091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Need to address underlying health &amp; safety issues</a:t>
          </a:r>
        </a:p>
      </dsp:txBody>
      <dsp:txXfrm>
        <a:off x="4988731" y="1095120"/>
        <a:ext cx="1662910" cy="930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01141-056C-4468-A52A-F7A4013F9B7A}">
      <dsp:nvSpPr>
        <dsp:cNvPr id="0" name=""/>
        <dsp:cNvSpPr/>
      </dsp:nvSpPr>
      <dsp:spPr>
        <a:xfrm>
          <a:off x="0" y="2792103"/>
          <a:ext cx="4847407" cy="183192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Threaten building systems and undermine long-term energy performance</a:t>
          </a:r>
        </a:p>
      </dsp:txBody>
      <dsp:txXfrm>
        <a:off x="0" y="2792103"/>
        <a:ext cx="4847407" cy="1831922"/>
      </dsp:txXfrm>
    </dsp:sp>
    <dsp:sp modelId="{5EB28C33-C7C6-4DCD-9D00-A33BACD57105}">
      <dsp:nvSpPr>
        <dsp:cNvPr id="0" name=""/>
        <dsp:cNvSpPr/>
      </dsp:nvSpPr>
      <dsp:spPr>
        <a:xfrm rot="10800000">
          <a:off x="0" y="11102"/>
          <a:ext cx="4847407" cy="2817496"/>
        </a:xfrm>
        <a:prstGeom prst="upArrowCallou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MF affordable properties vulnerabilities:</a:t>
          </a:r>
        </a:p>
      </dsp:txBody>
      <dsp:txXfrm rot="-10800000">
        <a:off x="0" y="11102"/>
        <a:ext cx="4847407" cy="988941"/>
      </dsp:txXfrm>
    </dsp:sp>
    <dsp:sp modelId="{6240232D-5CED-4BFD-B247-39963BFD607F}">
      <dsp:nvSpPr>
        <dsp:cNvPr id="0" name=""/>
        <dsp:cNvSpPr/>
      </dsp:nvSpPr>
      <dsp:spPr>
        <a:xfrm>
          <a:off x="2366" y="991027"/>
          <a:ext cx="1614224" cy="84243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Flooding</a:t>
          </a:r>
        </a:p>
      </dsp:txBody>
      <dsp:txXfrm>
        <a:off x="2366" y="991027"/>
        <a:ext cx="1614224" cy="842431"/>
      </dsp:txXfrm>
    </dsp:sp>
    <dsp:sp modelId="{11417E5F-1CA3-42FD-9C97-5C696B14241E}">
      <dsp:nvSpPr>
        <dsp:cNvPr id="0" name=""/>
        <dsp:cNvSpPr/>
      </dsp:nvSpPr>
      <dsp:spPr>
        <a:xfrm>
          <a:off x="1616591" y="991027"/>
          <a:ext cx="1614224" cy="84243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Wind</a:t>
          </a:r>
        </a:p>
      </dsp:txBody>
      <dsp:txXfrm>
        <a:off x="1616591" y="991027"/>
        <a:ext cx="1614224" cy="842431"/>
      </dsp:txXfrm>
    </dsp:sp>
    <dsp:sp modelId="{AA2E202D-90A7-4BED-94BF-21B922FB177C}">
      <dsp:nvSpPr>
        <dsp:cNvPr id="0" name=""/>
        <dsp:cNvSpPr/>
      </dsp:nvSpPr>
      <dsp:spPr>
        <a:xfrm>
          <a:off x="3230815" y="991027"/>
          <a:ext cx="1614224" cy="84243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Other climate-related hazards</a:t>
          </a:r>
        </a:p>
      </dsp:txBody>
      <dsp:txXfrm>
        <a:off x="3230815" y="991027"/>
        <a:ext cx="1614224" cy="842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3055C-385A-40F2-AB29-2B4688C6A71A}">
      <dsp:nvSpPr>
        <dsp:cNvPr id="0" name=""/>
        <dsp:cNvSpPr/>
      </dsp:nvSpPr>
      <dsp:spPr>
        <a:xfrm>
          <a:off x="0" y="0"/>
          <a:ext cx="9227930" cy="1073426"/>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kern="1200"/>
            <a:t>Proposed Program Goals</a:t>
          </a:r>
        </a:p>
      </dsp:txBody>
      <dsp:txXfrm>
        <a:off x="0" y="0"/>
        <a:ext cx="9227930" cy="1073426"/>
      </dsp:txXfrm>
    </dsp:sp>
    <dsp:sp modelId="{6DBAB4BE-0CFA-4203-8C53-FF7F57CEA31D}">
      <dsp:nvSpPr>
        <dsp:cNvPr id="0" name=""/>
        <dsp:cNvSpPr/>
      </dsp:nvSpPr>
      <dsp:spPr>
        <a:xfrm>
          <a:off x="0" y="1073426"/>
          <a:ext cx="2306982" cy="2254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Enable deeper energy measures</a:t>
          </a:r>
        </a:p>
      </dsp:txBody>
      <dsp:txXfrm>
        <a:off x="0" y="1073426"/>
        <a:ext cx="2306982" cy="2254194"/>
      </dsp:txXfrm>
    </dsp:sp>
    <dsp:sp modelId="{4FBA1BA8-4F68-42D4-9CF6-1559B9490BD6}">
      <dsp:nvSpPr>
        <dsp:cNvPr id="0" name=""/>
        <dsp:cNvSpPr/>
      </dsp:nvSpPr>
      <dsp:spPr>
        <a:xfrm>
          <a:off x="2306982" y="1073426"/>
          <a:ext cx="2306982" cy="2254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Enable increased resilience of affordable MF</a:t>
          </a:r>
        </a:p>
      </dsp:txBody>
      <dsp:txXfrm>
        <a:off x="2306982" y="1073426"/>
        <a:ext cx="2306982" cy="2254194"/>
      </dsp:txXfrm>
    </dsp:sp>
    <dsp:sp modelId="{9FDB4035-6BAE-4C8F-97E7-B5A871C4D61C}">
      <dsp:nvSpPr>
        <dsp:cNvPr id="0" name=""/>
        <dsp:cNvSpPr/>
      </dsp:nvSpPr>
      <dsp:spPr>
        <a:xfrm>
          <a:off x="4613965" y="1073426"/>
          <a:ext cx="2306982" cy="2254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inclusion of energy and electrification measures</a:t>
          </a:r>
        </a:p>
      </dsp:txBody>
      <dsp:txXfrm>
        <a:off x="4613965" y="1073426"/>
        <a:ext cx="2306982" cy="2254194"/>
      </dsp:txXfrm>
    </dsp:sp>
    <dsp:sp modelId="{B2111BCA-174A-4C7D-BDE0-3009E910D957}">
      <dsp:nvSpPr>
        <dsp:cNvPr id="0" name=""/>
        <dsp:cNvSpPr/>
      </dsp:nvSpPr>
      <dsp:spPr>
        <a:xfrm>
          <a:off x="6920947" y="1073426"/>
          <a:ext cx="2306982" cy="22541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Ensure that energy performance goals are preserved throughout project development</a:t>
          </a:r>
        </a:p>
      </dsp:txBody>
      <dsp:txXfrm>
        <a:off x="6920947" y="1073426"/>
        <a:ext cx="2306982" cy="2254194"/>
      </dsp:txXfrm>
    </dsp:sp>
    <dsp:sp modelId="{262C9CAE-95F8-4719-944C-D0F69096DF48}">
      <dsp:nvSpPr>
        <dsp:cNvPr id="0" name=""/>
        <dsp:cNvSpPr/>
      </dsp:nvSpPr>
      <dsp:spPr>
        <a:xfrm>
          <a:off x="0" y="3327620"/>
          <a:ext cx="9227930" cy="25046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481CA-D2DD-42D6-9A4C-1401B770B7AF}">
      <dsp:nvSpPr>
        <dsp:cNvPr id="0" name=""/>
        <dsp:cNvSpPr/>
      </dsp:nvSpPr>
      <dsp:spPr>
        <a:xfrm>
          <a:off x="14146" y="175624"/>
          <a:ext cx="881260" cy="81757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6E2702-FA30-4C85-8E9D-C44FBFDE3058}">
      <dsp:nvSpPr>
        <dsp:cNvPr id="0" name=""/>
        <dsp:cNvSpPr/>
      </dsp:nvSpPr>
      <dsp:spPr>
        <a:xfrm>
          <a:off x="14146" y="1184507"/>
          <a:ext cx="2517887" cy="174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5+ units where at least 50% of units are occupied by residents with household incomes at or below 80% AMI or 60% SMI</a:t>
          </a:r>
        </a:p>
      </dsp:txBody>
      <dsp:txXfrm>
        <a:off x="14146" y="1184507"/>
        <a:ext cx="2517887" cy="1745447"/>
      </dsp:txXfrm>
    </dsp:sp>
    <dsp:sp modelId="{36CA09E9-2436-49CD-B828-C621D76ABDC4}">
      <dsp:nvSpPr>
        <dsp:cNvPr id="0" name=""/>
        <dsp:cNvSpPr/>
      </dsp:nvSpPr>
      <dsp:spPr>
        <a:xfrm>
          <a:off x="14146" y="3018935"/>
          <a:ext cx="2517887" cy="1605711"/>
        </a:xfrm>
        <a:prstGeom prst="rect">
          <a:avLst/>
        </a:prstGeom>
        <a:noFill/>
        <a:ln>
          <a:noFill/>
        </a:ln>
        <a:effectLst/>
      </dsp:spPr>
      <dsp:style>
        <a:lnRef idx="0">
          <a:scrgbClr r="0" g="0" b="0"/>
        </a:lnRef>
        <a:fillRef idx="0">
          <a:scrgbClr r="0" g="0" b="0"/>
        </a:fillRef>
        <a:effectRef idx="0">
          <a:scrgbClr r="0" g="0" b="0"/>
        </a:effectRef>
        <a:fontRef idx="minor"/>
      </dsp:style>
    </dsp:sp>
    <dsp:sp modelId="{899BD6E1-5024-4BBD-8E52-98C28710958F}">
      <dsp:nvSpPr>
        <dsp:cNvPr id="0" name=""/>
        <dsp:cNvSpPr/>
      </dsp:nvSpPr>
      <dsp:spPr>
        <a:xfrm>
          <a:off x="2972664" y="175624"/>
          <a:ext cx="881260" cy="8175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3CE89B-EBCE-49FC-963E-A5130B1C0637}">
      <dsp:nvSpPr>
        <dsp:cNvPr id="0" name=""/>
        <dsp:cNvSpPr/>
      </dsp:nvSpPr>
      <dsp:spPr>
        <a:xfrm>
          <a:off x="2972664" y="1184507"/>
          <a:ext cx="2517887" cy="174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Existing housing development (note: new construction and adaptive reuse are not eligible)</a:t>
          </a:r>
        </a:p>
      </dsp:txBody>
      <dsp:txXfrm>
        <a:off x="2972664" y="1184507"/>
        <a:ext cx="2517887" cy="1745447"/>
      </dsp:txXfrm>
    </dsp:sp>
    <dsp:sp modelId="{9CD237BB-BB63-4BCC-876A-5631B5F15CF0}">
      <dsp:nvSpPr>
        <dsp:cNvPr id="0" name=""/>
        <dsp:cNvSpPr/>
      </dsp:nvSpPr>
      <dsp:spPr>
        <a:xfrm>
          <a:off x="2972664" y="3018935"/>
          <a:ext cx="2517887" cy="1605711"/>
        </a:xfrm>
        <a:prstGeom prst="rect">
          <a:avLst/>
        </a:prstGeom>
        <a:noFill/>
        <a:ln>
          <a:noFill/>
        </a:ln>
        <a:effectLst/>
      </dsp:spPr>
      <dsp:style>
        <a:lnRef idx="0">
          <a:scrgbClr r="0" g="0" b="0"/>
        </a:lnRef>
        <a:fillRef idx="0">
          <a:scrgbClr r="0" g="0" b="0"/>
        </a:fillRef>
        <a:effectRef idx="0">
          <a:scrgbClr r="0" g="0" b="0"/>
        </a:effectRef>
        <a:fontRef idx="minor"/>
      </dsp:style>
    </dsp:sp>
    <dsp:sp modelId="{E46301B3-85C4-46C5-B80A-BC2D3EDC095A}">
      <dsp:nvSpPr>
        <dsp:cNvPr id="0" name=""/>
        <dsp:cNvSpPr/>
      </dsp:nvSpPr>
      <dsp:spPr>
        <a:xfrm>
          <a:off x="5931182" y="175624"/>
          <a:ext cx="881260" cy="817574"/>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A2C837-210F-4C76-8D30-CFDEED60EF88}">
      <dsp:nvSpPr>
        <dsp:cNvPr id="0" name=""/>
        <dsp:cNvSpPr/>
      </dsp:nvSpPr>
      <dsp:spPr>
        <a:xfrm>
          <a:off x="5931182" y="1184507"/>
          <a:ext cx="2517887" cy="174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Demonstrate financial feasibility consistent with Program’s underwriting standards</a:t>
          </a:r>
        </a:p>
      </dsp:txBody>
      <dsp:txXfrm>
        <a:off x="5931182" y="1184507"/>
        <a:ext cx="2517887" cy="1745447"/>
      </dsp:txXfrm>
    </dsp:sp>
    <dsp:sp modelId="{A5DEBCEC-6CC2-4E1F-A05B-0C36F44BFBDF}">
      <dsp:nvSpPr>
        <dsp:cNvPr id="0" name=""/>
        <dsp:cNvSpPr/>
      </dsp:nvSpPr>
      <dsp:spPr>
        <a:xfrm>
          <a:off x="5931182" y="3018935"/>
          <a:ext cx="2517887" cy="1605711"/>
        </a:xfrm>
        <a:prstGeom prst="rect">
          <a:avLst/>
        </a:prstGeom>
        <a:noFill/>
        <a:ln>
          <a:noFill/>
        </a:ln>
        <a:effectLst/>
      </dsp:spPr>
      <dsp:style>
        <a:lnRef idx="0">
          <a:scrgbClr r="0" g="0" b="0"/>
        </a:lnRef>
        <a:fillRef idx="0">
          <a:scrgbClr r="0" g="0" b="0"/>
        </a:fillRef>
        <a:effectRef idx="0">
          <a:scrgbClr r="0" g="0" b="0"/>
        </a:effectRef>
        <a:fontRef idx="minor"/>
      </dsp:style>
    </dsp:sp>
    <dsp:sp modelId="{CC316F62-2E81-4BB8-B6F2-9034B4EDAF29}">
      <dsp:nvSpPr>
        <dsp:cNvPr id="0" name=""/>
        <dsp:cNvSpPr/>
      </dsp:nvSpPr>
      <dsp:spPr>
        <a:xfrm>
          <a:off x="8889700" y="175624"/>
          <a:ext cx="881260" cy="817574"/>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C5F6C-9A6E-4B81-ACA2-928462A4FFFD}">
      <dsp:nvSpPr>
        <dsp:cNvPr id="0" name=""/>
        <dsp:cNvSpPr/>
      </dsp:nvSpPr>
      <dsp:spPr>
        <a:xfrm>
          <a:off x="8889700" y="1184507"/>
          <a:ext cx="2517887" cy="174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Must agree to tenant protections </a:t>
          </a:r>
        </a:p>
      </dsp:txBody>
      <dsp:txXfrm>
        <a:off x="8889700" y="1184507"/>
        <a:ext cx="2517887" cy="1745447"/>
      </dsp:txXfrm>
    </dsp:sp>
    <dsp:sp modelId="{468FBE84-F152-43DC-867F-C4BF97F28894}">
      <dsp:nvSpPr>
        <dsp:cNvPr id="0" name=""/>
        <dsp:cNvSpPr/>
      </dsp:nvSpPr>
      <dsp:spPr>
        <a:xfrm>
          <a:off x="8892696" y="2020921"/>
          <a:ext cx="2517887" cy="160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Maintain required level of affordability for either the life of the loan or 10 yrs</a:t>
          </a:r>
        </a:p>
        <a:p>
          <a:pPr marL="0" lvl="0" indent="0" algn="l" defTabSz="711200">
            <a:lnSpc>
              <a:spcPct val="100000"/>
            </a:lnSpc>
            <a:spcBef>
              <a:spcPct val="0"/>
            </a:spcBef>
            <a:spcAft>
              <a:spcPct val="35000"/>
            </a:spcAft>
            <a:buNone/>
          </a:pPr>
          <a:r>
            <a:rPr lang="en-US" sz="1600" kern="1200"/>
            <a:t>Program-funded improvements cannot be used as justification for rent increases or tenant displacement</a:t>
          </a:r>
        </a:p>
      </dsp:txBody>
      <dsp:txXfrm>
        <a:off x="8892696" y="2020921"/>
        <a:ext cx="2517887" cy="1605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48D1C-F688-42E8-83B4-661F503F247A}">
      <dsp:nvSpPr>
        <dsp:cNvPr id="0" name=""/>
        <dsp:cNvSpPr/>
      </dsp:nvSpPr>
      <dsp:spPr>
        <a:xfrm>
          <a:off x="4123" y="8498"/>
          <a:ext cx="2479547" cy="991818"/>
        </a:xfrm>
        <a:prstGeom prst="rect">
          <a:avLst/>
        </a:prstGeom>
        <a:solidFill>
          <a:schemeClr val="accent1">
            <a:shade val="8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Pre-development </a:t>
          </a:r>
        </a:p>
      </dsp:txBody>
      <dsp:txXfrm>
        <a:off x="4123" y="8498"/>
        <a:ext cx="2479547" cy="991818"/>
      </dsp:txXfrm>
    </dsp:sp>
    <dsp:sp modelId="{7C4A1784-CD1B-4694-8A68-136F661823CD}">
      <dsp:nvSpPr>
        <dsp:cNvPr id="0" name=""/>
        <dsp:cNvSpPr/>
      </dsp:nvSpPr>
      <dsp:spPr>
        <a:xfrm>
          <a:off x="4123" y="1000317"/>
          <a:ext cx="2479547" cy="36577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0" kern="1200"/>
            <a:t>Early planning activities that help determine project feasibility and readiness. E.g., </a:t>
          </a:r>
          <a:r>
            <a:rPr lang="en-US" sz="1600" b="0" kern="1200">
              <a:latin typeface="Public Sans ExtraBold"/>
            </a:rPr>
            <a:t>technical assistance</a:t>
          </a:r>
          <a:r>
            <a:rPr lang="en-US" sz="1600" b="0" kern="1200"/>
            <a:t>, energy audits, feasibility studies</a:t>
          </a:r>
        </a:p>
      </dsp:txBody>
      <dsp:txXfrm>
        <a:off x="4123" y="1000317"/>
        <a:ext cx="2479547" cy="3657712"/>
      </dsp:txXfrm>
    </dsp:sp>
    <dsp:sp modelId="{E10A748A-8013-458F-81DE-AB866B2A470B}">
      <dsp:nvSpPr>
        <dsp:cNvPr id="0" name=""/>
        <dsp:cNvSpPr/>
      </dsp:nvSpPr>
      <dsp:spPr>
        <a:xfrm>
          <a:off x="2830807" y="8498"/>
          <a:ext cx="2479547" cy="991818"/>
        </a:xfrm>
        <a:prstGeom prst="rect">
          <a:avLst/>
        </a:prstGeom>
        <a:solidFill>
          <a:schemeClr val="accent1">
            <a:shade val="80000"/>
            <a:hueOff val="148730"/>
            <a:satOff val="-3019"/>
            <a:lumOff val="10226"/>
            <a:alphaOff val="0"/>
          </a:schemeClr>
        </a:solidFill>
        <a:ln w="15875" cap="flat" cmpd="sng" algn="ctr">
          <a:solidFill>
            <a:schemeClr val="accent1">
              <a:shade val="80000"/>
              <a:hueOff val="148730"/>
              <a:satOff val="-3019"/>
              <a:lumOff val="102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Energy Efficiency and Water Conservation Measures</a:t>
          </a:r>
        </a:p>
      </dsp:txBody>
      <dsp:txXfrm>
        <a:off x="2830807" y="8498"/>
        <a:ext cx="2479547" cy="991818"/>
      </dsp:txXfrm>
    </dsp:sp>
    <dsp:sp modelId="{51E2ED44-EBED-49F2-9734-66FB823076B9}">
      <dsp:nvSpPr>
        <dsp:cNvPr id="0" name=""/>
        <dsp:cNvSpPr/>
      </dsp:nvSpPr>
      <dsp:spPr>
        <a:xfrm>
          <a:off x="2826394" y="1008816"/>
          <a:ext cx="2479547" cy="36577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a:t>E.g., heat pumps, insulation, air sealing, ventilation systems, low-flow fixtures, heat pump water heaters, energy efficiency appliance upgrades, necessary electric system or wiring improvements</a:t>
          </a:r>
        </a:p>
      </dsp:txBody>
      <dsp:txXfrm>
        <a:off x="2826394" y="1008816"/>
        <a:ext cx="2479547" cy="3657712"/>
      </dsp:txXfrm>
    </dsp:sp>
    <dsp:sp modelId="{CC3F6DF4-965C-4BCE-8F33-0665501EAE8C}">
      <dsp:nvSpPr>
        <dsp:cNvPr id="0" name=""/>
        <dsp:cNvSpPr/>
      </dsp:nvSpPr>
      <dsp:spPr>
        <a:xfrm>
          <a:off x="5657491" y="8498"/>
          <a:ext cx="2479547" cy="991818"/>
        </a:xfrm>
        <a:prstGeom prst="rect">
          <a:avLst/>
        </a:prstGeom>
        <a:solidFill>
          <a:schemeClr val="accent1">
            <a:shade val="80000"/>
            <a:hueOff val="297461"/>
            <a:satOff val="-6039"/>
            <a:lumOff val="20451"/>
            <a:alphaOff val="0"/>
          </a:schemeClr>
        </a:solidFill>
        <a:ln w="15875" cap="flat" cmpd="sng" algn="ctr">
          <a:solidFill>
            <a:schemeClr val="accent1">
              <a:shade val="80000"/>
              <a:hueOff val="297461"/>
              <a:satOff val="-6039"/>
              <a:lumOff val="20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Resilience Measures</a:t>
          </a:r>
        </a:p>
      </dsp:txBody>
      <dsp:txXfrm>
        <a:off x="5657491" y="8498"/>
        <a:ext cx="2479547" cy="991818"/>
      </dsp:txXfrm>
    </dsp:sp>
    <dsp:sp modelId="{61CBE222-A851-4FF3-B170-7223D9AC7639}">
      <dsp:nvSpPr>
        <dsp:cNvPr id="0" name=""/>
        <dsp:cNvSpPr/>
      </dsp:nvSpPr>
      <dsp:spPr>
        <a:xfrm>
          <a:off x="5657491" y="1000317"/>
          <a:ext cx="2479547" cy="36577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Measures that support or enable EE outcomes</a:t>
          </a:r>
        </a:p>
        <a:p>
          <a:pPr marL="171450" lvl="1" indent="-171450" algn="l" defTabSz="711200">
            <a:lnSpc>
              <a:spcPct val="90000"/>
            </a:lnSpc>
            <a:spcBef>
              <a:spcPct val="0"/>
            </a:spcBef>
            <a:spcAft>
              <a:spcPct val="15000"/>
            </a:spcAft>
            <a:buChar char="•"/>
          </a:pPr>
          <a:r>
            <a:rPr lang="en-US" sz="1600" kern="1200"/>
            <a:t>E.g., solar + storage, FORTIFIED roofs, floodproofing</a:t>
          </a:r>
        </a:p>
      </dsp:txBody>
      <dsp:txXfrm>
        <a:off x="5657491" y="1000317"/>
        <a:ext cx="2479547" cy="3657712"/>
      </dsp:txXfrm>
    </dsp:sp>
    <dsp:sp modelId="{8EAD1D1F-2BC6-4A77-BDAD-68CB6876C5F2}">
      <dsp:nvSpPr>
        <dsp:cNvPr id="0" name=""/>
        <dsp:cNvSpPr/>
      </dsp:nvSpPr>
      <dsp:spPr>
        <a:xfrm>
          <a:off x="8484175" y="8498"/>
          <a:ext cx="2479547" cy="991818"/>
        </a:xfrm>
        <a:prstGeom prst="rect">
          <a:avLst/>
        </a:prstGeom>
        <a:solidFill>
          <a:schemeClr val="accent1">
            <a:shade val="80000"/>
            <a:hueOff val="446191"/>
            <a:satOff val="-9058"/>
            <a:lumOff val="30677"/>
            <a:alphaOff val="0"/>
          </a:schemeClr>
        </a:solidFill>
        <a:ln w="15875" cap="flat"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Health, Safety, and Enabling Rehabilitation</a:t>
          </a:r>
        </a:p>
      </dsp:txBody>
      <dsp:txXfrm>
        <a:off x="8484175" y="8498"/>
        <a:ext cx="2479547" cy="991818"/>
      </dsp:txXfrm>
    </dsp:sp>
    <dsp:sp modelId="{12089FAF-3BEA-47D3-8887-D3B22588D717}">
      <dsp:nvSpPr>
        <dsp:cNvPr id="0" name=""/>
        <dsp:cNvSpPr/>
      </dsp:nvSpPr>
      <dsp:spPr>
        <a:xfrm>
          <a:off x="8484175" y="1000317"/>
          <a:ext cx="2479547" cy="36577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a:t>Remediation of conditions that directly prevent or limit energy upgrades. E.g., mold, moisture, asbestos, lead, radon, electrical hazards, plumbing deficiencies, and moderate rehabilitation (building envelope upgrades, roof replacements, exterior door upgrades, repairs to structural and safety concerns)</a:t>
          </a:r>
        </a:p>
        <a:p>
          <a:pPr marL="171450" lvl="1" indent="-171450" algn="l" defTabSz="711200">
            <a:lnSpc>
              <a:spcPct val="90000"/>
            </a:lnSpc>
            <a:spcBef>
              <a:spcPct val="0"/>
            </a:spcBef>
            <a:spcAft>
              <a:spcPct val="15000"/>
            </a:spcAft>
            <a:buChar char="•"/>
          </a:pPr>
          <a:endParaRPr lang="en-US" sz="1600" b="0" kern="1200"/>
        </a:p>
      </dsp:txBody>
      <dsp:txXfrm>
        <a:off x="8484175" y="1000317"/>
        <a:ext cx="2479547" cy="3657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47BB-64A3-4F42-BF80-3842ED82C2D8}">
      <dsp:nvSpPr>
        <dsp:cNvPr id="0" name=""/>
        <dsp:cNvSpPr/>
      </dsp:nvSpPr>
      <dsp:spPr>
        <a:xfrm>
          <a:off x="14903" y="948923"/>
          <a:ext cx="837050" cy="4426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17593-DC85-4FEF-8AA9-03B7B0A4F014}">
      <dsp:nvSpPr>
        <dsp:cNvPr id="0" name=""/>
        <dsp:cNvSpPr/>
      </dsp:nvSpPr>
      <dsp:spPr>
        <a:xfrm>
          <a:off x="14903" y="1482960"/>
          <a:ext cx="2391572" cy="118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DEEP anticipates selecting one or more implementers</a:t>
          </a:r>
        </a:p>
      </dsp:txBody>
      <dsp:txXfrm>
        <a:off x="14903" y="1482960"/>
        <a:ext cx="2391572" cy="1187470"/>
      </dsp:txXfrm>
    </dsp:sp>
    <dsp:sp modelId="{A1AA00CA-B1F9-44D2-8B82-9FD6EBC825FA}">
      <dsp:nvSpPr>
        <dsp:cNvPr id="0" name=""/>
        <dsp:cNvSpPr/>
      </dsp:nvSpPr>
      <dsp:spPr>
        <a:xfrm>
          <a:off x="14903" y="2712941"/>
          <a:ext cx="2391572" cy="361494"/>
        </a:xfrm>
        <a:prstGeom prst="rect">
          <a:avLst/>
        </a:prstGeom>
        <a:noFill/>
        <a:ln>
          <a:noFill/>
        </a:ln>
        <a:effectLst/>
      </dsp:spPr>
      <dsp:style>
        <a:lnRef idx="0">
          <a:scrgbClr r="0" g="0" b="0"/>
        </a:lnRef>
        <a:fillRef idx="0">
          <a:scrgbClr r="0" g="0" b="0"/>
        </a:fillRef>
        <a:effectRef idx="0">
          <a:scrgbClr r="0" g="0" b="0"/>
        </a:effectRef>
        <a:fontRef idx="minor"/>
      </dsp:style>
    </dsp:sp>
    <dsp:sp modelId="{CDC40673-BB00-4594-9B11-A68FEF71A12C}">
      <dsp:nvSpPr>
        <dsp:cNvPr id="0" name=""/>
        <dsp:cNvSpPr/>
      </dsp:nvSpPr>
      <dsp:spPr>
        <a:xfrm>
          <a:off x="2825000" y="948923"/>
          <a:ext cx="837050" cy="442639"/>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66745-E83A-41FC-AB29-A0C712B90BD3}">
      <dsp:nvSpPr>
        <dsp:cNvPr id="0" name=""/>
        <dsp:cNvSpPr/>
      </dsp:nvSpPr>
      <dsp:spPr>
        <a:xfrm>
          <a:off x="2825000" y="1482960"/>
          <a:ext cx="2391572" cy="118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Eligible entities include nonprofits, quasi-public entities, or electric distribution or gas companies</a:t>
          </a:r>
        </a:p>
      </dsp:txBody>
      <dsp:txXfrm>
        <a:off x="2825000" y="1482960"/>
        <a:ext cx="2391572" cy="1187470"/>
      </dsp:txXfrm>
    </dsp:sp>
    <dsp:sp modelId="{21427CE0-F500-4A58-9A27-957EDEE51004}">
      <dsp:nvSpPr>
        <dsp:cNvPr id="0" name=""/>
        <dsp:cNvSpPr/>
      </dsp:nvSpPr>
      <dsp:spPr>
        <a:xfrm>
          <a:off x="2825000" y="2712941"/>
          <a:ext cx="2391572" cy="361494"/>
        </a:xfrm>
        <a:prstGeom prst="rect">
          <a:avLst/>
        </a:prstGeom>
        <a:noFill/>
        <a:ln>
          <a:noFill/>
        </a:ln>
        <a:effectLst/>
      </dsp:spPr>
      <dsp:style>
        <a:lnRef idx="0">
          <a:scrgbClr r="0" g="0" b="0"/>
        </a:lnRef>
        <a:fillRef idx="0">
          <a:scrgbClr r="0" g="0" b="0"/>
        </a:fillRef>
        <a:effectRef idx="0">
          <a:scrgbClr r="0" g="0" b="0"/>
        </a:effectRef>
        <a:fontRef idx="minor"/>
      </dsp:style>
    </dsp:sp>
    <dsp:sp modelId="{BC4CA5BE-EC06-4C25-BC8D-E78E3A9ED264}">
      <dsp:nvSpPr>
        <dsp:cNvPr id="0" name=""/>
        <dsp:cNvSpPr/>
      </dsp:nvSpPr>
      <dsp:spPr>
        <a:xfrm>
          <a:off x="5635097" y="948923"/>
          <a:ext cx="837050" cy="44263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8AF50-96FC-4C31-B229-852B30575E64}">
      <dsp:nvSpPr>
        <dsp:cNvPr id="0" name=""/>
        <dsp:cNvSpPr/>
      </dsp:nvSpPr>
      <dsp:spPr>
        <a:xfrm>
          <a:off x="5635097" y="1482960"/>
          <a:ext cx="2391572" cy="118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Must demonstrate the following:</a:t>
          </a:r>
        </a:p>
      </dsp:txBody>
      <dsp:txXfrm>
        <a:off x="5635097" y="1482960"/>
        <a:ext cx="2391572" cy="1187470"/>
      </dsp:txXfrm>
    </dsp:sp>
    <dsp:sp modelId="{17FFC0CE-CB31-4EBA-9BA7-C9E391B40BAE}">
      <dsp:nvSpPr>
        <dsp:cNvPr id="0" name=""/>
        <dsp:cNvSpPr/>
      </dsp:nvSpPr>
      <dsp:spPr>
        <a:xfrm>
          <a:off x="5633590" y="2347191"/>
          <a:ext cx="2391572" cy="36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0" kern="1200"/>
            <a:t>Experience financing MF properties, particularly energy efficiency and clean energy upgrades</a:t>
          </a:r>
        </a:p>
        <a:p>
          <a:pPr marL="0" lvl="0" indent="0" algn="l" defTabSz="800100">
            <a:lnSpc>
              <a:spcPct val="100000"/>
            </a:lnSpc>
            <a:spcBef>
              <a:spcPct val="0"/>
            </a:spcBef>
            <a:spcAft>
              <a:spcPct val="35000"/>
            </a:spcAft>
            <a:buNone/>
          </a:pPr>
          <a:r>
            <a:rPr lang="en-US" sz="1800" b="0" kern="1200"/>
            <a:t>Capacity to coordinate energy, health and safety, and rehab scopes</a:t>
          </a:r>
        </a:p>
        <a:p>
          <a:pPr marL="0" lvl="0" indent="0" algn="l" defTabSz="800100">
            <a:lnSpc>
              <a:spcPct val="100000"/>
            </a:lnSpc>
            <a:spcBef>
              <a:spcPct val="0"/>
            </a:spcBef>
            <a:spcAft>
              <a:spcPct val="35000"/>
            </a:spcAft>
            <a:buNone/>
          </a:pPr>
          <a:r>
            <a:rPr lang="en-US" sz="1800" b="0" kern="1200"/>
            <a:t>Ability to operate statewide</a:t>
          </a:r>
        </a:p>
        <a:p>
          <a:pPr marL="0" lvl="0" indent="0" algn="l" defTabSz="800100">
            <a:lnSpc>
              <a:spcPct val="100000"/>
            </a:lnSpc>
            <a:spcBef>
              <a:spcPct val="0"/>
            </a:spcBef>
            <a:spcAft>
              <a:spcPct val="35000"/>
            </a:spcAft>
            <a:buNone/>
          </a:pPr>
          <a:r>
            <a:rPr lang="en-US" sz="1800" b="0" kern="1200"/>
            <a:t>Experience coordinating with lenders, utilities, public agencies, as well as developers, and property owners</a:t>
          </a:r>
        </a:p>
      </dsp:txBody>
      <dsp:txXfrm>
        <a:off x="5633590" y="2347191"/>
        <a:ext cx="2391572" cy="361494"/>
      </dsp:txXfrm>
    </dsp:sp>
    <dsp:sp modelId="{7053A5F8-B64B-4564-8E60-BFDA1579C5E4}">
      <dsp:nvSpPr>
        <dsp:cNvPr id="0" name=""/>
        <dsp:cNvSpPr/>
      </dsp:nvSpPr>
      <dsp:spPr>
        <a:xfrm>
          <a:off x="8445194" y="948923"/>
          <a:ext cx="837050" cy="442639"/>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DC602-E2FB-46A2-A31E-9D1DD38875C5}">
      <dsp:nvSpPr>
        <dsp:cNvPr id="0" name=""/>
        <dsp:cNvSpPr/>
      </dsp:nvSpPr>
      <dsp:spPr>
        <a:xfrm>
          <a:off x="8445194" y="1482960"/>
          <a:ext cx="2391572" cy="118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Implementer example tasks:</a:t>
          </a:r>
        </a:p>
      </dsp:txBody>
      <dsp:txXfrm>
        <a:off x="8445194" y="1482960"/>
        <a:ext cx="2391572" cy="1187470"/>
      </dsp:txXfrm>
    </dsp:sp>
    <dsp:sp modelId="{F1C8512A-82AF-4F4F-B646-D74366BAD647}">
      <dsp:nvSpPr>
        <dsp:cNvPr id="0" name=""/>
        <dsp:cNvSpPr/>
      </dsp:nvSpPr>
      <dsp:spPr>
        <a:xfrm>
          <a:off x="8432591" y="2376722"/>
          <a:ext cx="2391572" cy="36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0" kern="1200"/>
            <a:t>Compliance with program rules</a:t>
          </a:r>
        </a:p>
        <a:p>
          <a:pPr marL="0" lvl="0" indent="0" algn="l" defTabSz="800100">
            <a:lnSpc>
              <a:spcPct val="100000"/>
            </a:lnSpc>
            <a:spcBef>
              <a:spcPct val="0"/>
            </a:spcBef>
            <a:spcAft>
              <a:spcPct val="35000"/>
            </a:spcAft>
            <a:buNone/>
          </a:pPr>
          <a:r>
            <a:rPr lang="en-US" sz="1800" b="0" kern="1200"/>
            <a:t>Data tracking and reporting</a:t>
          </a:r>
        </a:p>
        <a:p>
          <a:pPr marL="0" lvl="0" indent="0" algn="l" defTabSz="800100">
            <a:lnSpc>
              <a:spcPct val="100000"/>
            </a:lnSpc>
            <a:spcBef>
              <a:spcPct val="0"/>
            </a:spcBef>
            <a:spcAft>
              <a:spcPct val="35000"/>
            </a:spcAft>
            <a:buNone/>
          </a:pPr>
          <a:r>
            <a:rPr lang="en-US" sz="1800" b="0" kern="1200"/>
            <a:t>Handling intake, screening, underwriting recommendations</a:t>
          </a:r>
        </a:p>
        <a:p>
          <a:pPr marL="0" lvl="0" indent="0" algn="l" defTabSz="800100">
            <a:lnSpc>
              <a:spcPct val="100000"/>
            </a:lnSpc>
            <a:spcBef>
              <a:spcPct val="0"/>
            </a:spcBef>
            <a:spcAft>
              <a:spcPct val="35000"/>
            </a:spcAft>
            <a:buNone/>
          </a:pPr>
          <a:r>
            <a:rPr lang="en-US" sz="1800" b="0" kern="1200"/>
            <a:t>Coordination with incentives</a:t>
          </a:r>
        </a:p>
        <a:p>
          <a:pPr marL="0" lvl="0" indent="0" algn="l" defTabSz="800100">
            <a:lnSpc>
              <a:spcPct val="100000"/>
            </a:lnSpc>
            <a:spcBef>
              <a:spcPct val="0"/>
            </a:spcBef>
            <a:spcAft>
              <a:spcPct val="35000"/>
            </a:spcAft>
            <a:buNone/>
          </a:pPr>
          <a:r>
            <a:rPr lang="en-US" sz="1800" b="0" kern="1200"/>
            <a:t>Fund disbursement, verification, servicing, and repayment</a:t>
          </a:r>
        </a:p>
      </dsp:txBody>
      <dsp:txXfrm>
        <a:off x="8432591" y="2376722"/>
        <a:ext cx="2391572" cy="361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5C4A7-D23D-4940-BEEB-AAC040D18AEA}">
      <dsp:nvSpPr>
        <dsp:cNvPr id="0" name=""/>
        <dsp:cNvSpPr/>
      </dsp:nvSpPr>
      <dsp:spPr>
        <a:xfrm rot="5400000">
          <a:off x="6562026" y="-2389517"/>
          <a:ext cx="1792219" cy="701942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Funds available to be used across the whole project</a:t>
          </a:r>
        </a:p>
        <a:p>
          <a:pPr marL="228600" lvl="1" indent="-228600" algn="l" defTabSz="1155700">
            <a:lnSpc>
              <a:spcPct val="90000"/>
            </a:lnSpc>
            <a:spcBef>
              <a:spcPct val="0"/>
            </a:spcBef>
            <a:spcAft>
              <a:spcPct val="15000"/>
            </a:spcAft>
            <a:buChar char="•"/>
          </a:pPr>
          <a:r>
            <a:rPr lang="en-US" sz="2600" kern="1200"/>
            <a:t>Intended to promote equitable distribution of funds across properties</a:t>
          </a:r>
        </a:p>
      </dsp:txBody>
      <dsp:txXfrm rot="-5400000">
        <a:off x="3948425" y="311573"/>
        <a:ext cx="6931933" cy="1617241"/>
      </dsp:txXfrm>
    </dsp:sp>
    <dsp:sp modelId="{53F8CF4E-501B-45E7-862C-0CFF6A097056}">
      <dsp:nvSpPr>
        <dsp:cNvPr id="0" name=""/>
        <dsp:cNvSpPr/>
      </dsp:nvSpPr>
      <dsp:spPr>
        <a:xfrm>
          <a:off x="0" y="56"/>
          <a:ext cx="3948424" cy="224027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Per unit cap of $40,000 per eligible affordable unit </a:t>
          </a:r>
        </a:p>
      </dsp:txBody>
      <dsp:txXfrm>
        <a:off x="109361" y="109417"/>
        <a:ext cx="3729702" cy="2021552"/>
      </dsp:txXfrm>
    </dsp:sp>
    <dsp:sp modelId="{74827C32-333F-421B-88E7-040F77F76DFE}">
      <dsp:nvSpPr>
        <dsp:cNvPr id="0" name=""/>
        <dsp:cNvSpPr/>
      </dsp:nvSpPr>
      <dsp:spPr>
        <a:xfrm rot="5400000">
          <a:off x="6562026" y="-37230"/>
          <a:ext cx="1792219" cy="701942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Intended to limit concentration of funds for any single project</a:t>
          </a:r>
        </a:p>
      </dsp:txBody>
      <dsp:txXfrm rot="-5400000">
        <a:off x="3948425" y="2663861"/>
        <a:ext cx="6931933" cy="1617241"/>
      </dsp:txXfrm>
    </dsp:sp>
    <dsp:sp modelId="{2E8CBBEF-26F8-4C2D-A001-E6DB092EB1A9}">
      <dsp:nvSpPr>
        <dsp:cNvPr id="0" name=""/>
        <dsp:cNvSpPr/>
      </dsp:nvSpPr>
      <dsp:spPr>
        <a:xfrm>
          <a:off x="0" y="2352343"/>
          <a:ext cx="3948424" cy="224027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Per project cap of $500,000 for small properties (5-20 units) and $1M for larger properties (20+ units)</a:t>
          </a:r>
        </a:p>
      </dsp:txBody>
      <dsp:txXfrm>
        <a:off x="109361" y="2461704"/>
        <a:ext cx="3729702" cy="2021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AA8C7-0F60-4D13-988C-6B8188F7196F}">
      <dsp:nvSpPr>
        <dsp:cNvPr id="0" name=""/>
        <dsp:cNvSpPr/>
      </dsp:nvSpPr>
      <dsp:spPr>
        <a:xfrm>
          <a:off x="1296960" y="2915261"/>
          <a:ext cx="2429906" cy="16207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t>Term: 12-24 months</a:t>
          </a:r>
        </a:p>
      </dsp:txBody>
      <dsp:txXfrm>
        <a:off x="1685745" y="2915261"/>
        <a:ext cx="2041121" cy="1620747"/>
      </dsp:txXfrm>
    </dsp:sp>
    <dsp:sp modelId="{7BA36A6E-B071-4166-9CFB-58FD5E00EE48}">
      <dsp:nvSpPr>
        <dsp:cNvPr id="0" name=""/>
        <dsp:cNvSpPr/>
      </dsp:nvSpPr>
      <dsp:spPr>
        <a:xfrm>
          <a:off x="1010" y="2575901"/>
          <a:ext cx="1619937" cy="16199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Bridge Capital</a:t>
          </a:r>
        </a:p>
      </dsp:txBody>
      <dsp:txXfrm>
        <a:off x="238244" y="2813135"/>
        <a:ext cx="1145469" cy="1145469"/>
      </dsp:txXfrm>
    </dsp:sp>
    <dsp:sp modelId="{2E757632-813B-4A49-8F4C-FE54739DD097}">
      <dsp:nvSpPr>
        <dsp:cNvPr id="0" name=""/>
        <dsp:cNvSpPr/>
      </dsp:nvSpPr>
      <dsp:spPr>
        <a:xfrm>
          <a:off x="5346804" y="2915261"/>
          <a:ext cx="2429906" cy="16207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t>Term: 5-15 years</a:t>
          </a:r>
        </a:p>
      </dsp:txBody>
      <dsp:txXfrm>
        <a:off x="5735589" y="2915261"/>
        <a:ext cx="2041121" cy="1620747"/>
      </dsp:txXfrm>
    </dsp:sp>
    <dsp:sp modelId="{42351BC8-1A3A-491E-AEAC-464BDC233EFC}">
      <dsp:nvSpPr>
        <dsp:cNvPr id="0" name=""/>
        <dsp:cNvSpPr/>
      </dsp:nvSpPr>
      <dsp:spPr>
        <a:xfrm>
          <a:off x="4050854" y="2575901"/>
          <a:ext cx="1619937" cy="16199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Permanent Amortizing</a:t>
          </a:r>
        </a:p>
      </dsp:txBody>
      <dsp:txXfrm>
        <a:off x="4288088" y="2813135"/>
        <a:ext cx="1145469" cy="1145469"/>
      </dsp:txXfrm>
    </dsp:sp>
    <dsp:sp modelId="{9549D00F-6640-43F1-9796-12D92DD8CF6F}">
      <dsp:nvSpPr>
        <dsp:cNvPr id="0" name=""/>
        <dsp:cNvSpPr/>
      </dsp:nvSpPr>
      <dsp:spPr>
        <a:xfrm>
          <a:off x="9396648" y="2915261"/>
          <a:ext cx="2429906" cy="16207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t>Bridge loan converts to amortizing loan at completion with incentives applied as principal reduction</a:t>
          </a:r>
        </a:p>
      </dsp:txBody>
      <dsp:txXfrm>
        <a:off x="9785433" y="2915261"/>
        <a:ext cx="2041121" cy="1620747"/>
      </dsp:txXfrm>
    </dsp:sp>
    <dsp:sp modelId="{28CD89CC-A2B1-4CE0-9359-8AE81A9A94B0}">
      <dsp:nvSpPr>
        <dsp:cNvPr id="0" name=""/>
        <dsp:cNvSpPr/>
      </dsp:nvSpPr>
      <dsp:spPr>
        <a:xfrm>
          <a:off x="8100698" y="2575901"/>
          <a:ext cx="1619937" cy="16199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Hybrid</a:t>
          </a:r>
          <a:endParaRPr lang="en-US" sz="1800" kern="1200"/>
        </a:p>
      </dsp:txBody>
      <dsp:txXfrm>
        <a:off x="8337932" y="2813135"/>
        <a:ext cx="1145469" cy="11454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F7120-CD25-4419-AE9C-63E0B58424C8}"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B9833-1AD6-4A9A-AEBB-7F350F2F5326}" type="slidenum">
              <a:rPr lang="en-US" smtClean="0"/>
              <a:t>‹#›</a:t>
            </a:fld>
            <a:endParaRPr lang="en-US"/>
          </a:p>
        </p:txBody>
      </p:sp>
    </p:spTree>
    <p:extLst>
      <p:ext uri="{BB962C8B-B14F-4D97-AF65-F5344CB8AC3E}">
        <p14:creationId xmlns:p14="http://schemas.microsoft.com/office/powerpoint/2010/main" val="1025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Seema</a:t>
            </a:r>
          </a:p>
        </p:txBody>
      </p:sp>
      <p:sp>
        <p:nvSpPr>
          <p:cNvPr id="4" name="Slide Number Placeholder 3"/>
          <p:cNvSpPr>
            <a:spLocks noGrp="1"/>
          </p:cNvSpPr>
          <p:nvPr>
            <p:ph type="sldNum" sz="quarter" idx="5"/>
          </p:nvPr>
        </p:nvSpPr>
        <p:spPr/>
        <p:txBody>
          <a:bodyPr/>
          <a:lstStyle/>
          <a:p>
            <a:fld id="{55BB9833-1AD6-4A9A-AEBB-7F350F2F5326}" type="slidenum">
              <a:rPr lang="en-US" smtClean="0"/>
              <a:t>2</a:t>
            </a:fld>
            <a:endParaRPr lang="en-US"/>
          </a:p>
        </p:txBody>
      </p:sp>
    </p:spTree>
    <p:extLst>
      <p:ext uri="{BB962C8B-B14F-4D97-AF65-F5344CB8AC3E}">
        <p14:creationId xmlns:p14="http://schemas.microsoft.com/office/powerpoint/2010/main" val="267788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Seema</a:t>
            </a:r>
          </a:p>
        </p:txBody>
      </p:sp>
      <p:sp>
        <p:nvSpPr>
          <p:cNvPr id="4" name="Slide Number Placeholder 3"/>
          <p:cNvSpPr>
            <a:spLocks noGrp="1"/>
          </p:cNvSpPr>
          <p:nvPr>
            <p:ph type="sldNum" sz="quarter" idx="5"/>
          </p:nvPr>
        </p:nvSpPr>
        <p:spPr/>
        <p:txBody>
          <a:bodyPr/>
          <a:lstStyle/>
          <a:p>
            <a:fld id="{55BB9833-1AD6-4A9A-AEBB-7F350F2F5326}" type="slidenum">
              <a:rPr lang="en-US" smtClean="0"/>
              <a:t>21</a:t>
            </a:fld>
            <a:endParaRPr lang="en-US"/>
          </a:p>
        </p:txBody>
      </p:sp>
    </p:spTree>
    <p:extLst>
      <p:ext uri="{BB962C8B-B14F-4D97-AF65-F5344CB8AC3E}">
        <p14:creationId xmlns:p14="http://schemas.microsoft.com/office/powerpoint/2010/main" val="328195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6C520-8014-AE3E-ECB8-4ED5D997A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66105-92DF-2830-0753-67A5BFF00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E1ADD-D11A-6E0D-144F-6E56B162E657}"/>
              </a:ext>
            </a:extLst>
          </p:cNvPr>
          <p:cNvSpPr>
            <a:spLocks noGrp="1"/>
          </p:cNvSpPr>
          <p:nvPr>
            <p:ph type="body" idx="1"/>
          </p:nvPr>
        </p:nvSpPr>
        <p:spPr/>
        <p:txBody>
          <a:bodyPr/>
          <a:lstStyle/>
          <a:p>
            <a:r>
              <a:rPr lang="en-US"/>
              <a:t>Seema</a:t>
            </a:r>
          </a:p>
        </p:txBody>
      </p:sp>
      <p:sp>
        <p:nvSpPr>
          <p:cNvPr id="4" name="Slide Number Placeholder 3">
            <a:extLst>
              <a:ext uri="{FF2B5EF4-FFF2-40B4-BE49-F238E27FC236}">
                <a16:creationId xmlns:a16="http://schemas.microsoft.com/office/drawing/2014/main" id="{8FC1F7CA-D6BE-252E-415F-668283501159}"/>
              </a:ext>
            </a:extLst>
          </p:cNvPr>
          <p:cNvSpPr>
            <a:spLocks noGrp="1"/>
          </p:cNvSpPr>
          <p:nvPr>
            <p:ph type="sldNum" sz="quarter" idx="5"/>
          </p:nvPr>
        </p:nvSpPr>
        <p:spPr/>
        <p:txBody>
          <a:bodyPr/>
          <a:lstStyle/>
          <a:p>
            <a:fld id="{55BB9833-1AD6-4A9A-AEBB-7F350F2F5326}" type="slidenum">
              <a:rPr lang="en-US" smtClean="0"/>
              <a:t>22</a:t>
            </a:fld>
            <a:endParaRPr lang="en-US"/>
          </a:p>
        </p:txBody>
      </p:sp>
    </p:spTree>
    <p:extLst>
      <p:ext uri="{BB962C8B-B14F-4D97-AF65-F5344CB8AC3E}">
        <p14:creationId xmlns:p14="http://schemas.microsoft.com/office/powerpoint/2010/main" val="37343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Zoemma</a:t>
            </a:r>
          </a:p>
        </p:txBody>
      </p:sp>
      <p:sp>
        <p:nvSpPr>
          <p:cNvPr id="4" name="Slide Number Placeholder 3"/>
          <p:cNvSpPr>
            <a:spLocks noGrp="1"/>
          </p:cNvSpPr>
          <p:nvPr>
            <p:ph type="sldNum" sz="quarter" idx="5"/>
          </p:nvPr>
        </p:nvSpPr>
        <p:spPr/>
        <p:txBody>
          <a:bodyPr/>
          <a:lstStyle/>
          <a:p>
            <a:fld id="{55BB9833-1AD6-4A9A-AEBB-7F350F2F5326}" type="slidenum">
              <a:rPr lang="en-US" smtClean="0"/>
              <a:t>23</a:t>
            </a:fld>
            <a:endParaRPr lang="en-US"/>
          </a:p>
        </p:txBody>
      </p:sp>
    </p:spTree>
    <p:extLst>
      <p:ext uri="{BB962C8B-B14F-4D97-AF65-F5344CB8AC3E}">
        <p14:creationId xmlns:p14="http://schemas.microsoft.com/office/powerpoint/2010/main" val="169527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Zoemma</a:t>
            </a:r>
          </a:p>
        </p:txBody>
      </p:sp>
      <p:sp>
        <p:nvSpPr>
          <p:cNvPr id="4" name="Slide Number Placeholder 3"/>
          <p:cNvSpPr>
            <a:spLocks noGrp="1"/>
          </p:cNvSpPr>
          <p:nvPr>
            <p:ph type="sldNum" sz="quarter" idx="5"/>
          </p:nvPr>
        </p:nvSpPr>
        <p:spPr/>
        <p:txBody>
          <a:bodyPr/>
          <a:lstStyle/>
          <a:p>
            <a:fld id="{55BB9833-1AD6-4A9A-AEBB-7F350F2F5326}" type="slidenum">
              <a:rPr lang="en-US" smtClean="0"/>
              <a:t>24</a:t>
            </a:fld>
            <a:endParaRPr lang="en-US"/>
          </a:p>
        </p:txBody>
      </p:sp>
    </p:spTree>
    <p:extLst>
      <p:ext uri="{BB962C8B-B14F-4D97-AF65-F5344CB8AC3E}">
        <p14:creationId xmlns:p14="http://schemas.microsoft.com/office/powerpoint/2010/main" val="23153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Zoemma</a:t>
            </a:r>
          </a:p>
        </p:txBody>
      </p:sp>
      <p:sp>
        <p:nvSpPr>
          <p:cNvPr id="4" name="Slide Number Placeholder 3"/>
          <p:cNvSpPr>
            <a:spLocks noGrp="1"/>
          </p:cNvSpPr>
          <p:nvPr>
            <p:ph type="sldNum" sz="quarter" idx="5"/>
          </p:nvPr>
        </p:nvSpPr>
        <p:spPr/>
        <p:txBody>
          <a:bodyPr/>
          <a:lstStyle/>
          <a:p>
            <a:fld id="{55BB9833-1AD6-4A9A-AEBB-7F350F2F5326}" type="slidenum">
              <a:rPr lang="en-US" smtClean="0"/>
              <a:t>25</a:t>
            </a:fld>
            <a:endParaRPr lang="en-US"/>
          </a:p>
        </p:txBody>
      </p:sp>
    </p:spTree>
    <p:extLst>
      <p:ext uri="{BB962C8B-B14F-4D97-AF65-F5344CB8AC3E}">
        <p14:creationId xmlns:p14="http://schemas.microsoft.com/office/powerpoint/2010/main" val="339152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7792-5B01-21EE-E90D-E859D4E37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89B39-1E5A-EDD0-CAB3-E6326CC0A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B5C0A-8674-E29D-8AB1-663A4D1C532C}"/>
              </a:ext>
            </a:extLst>
          </p:cNvPr>
          <p:cNvSpPr>
            <a:spLocks noGrp="1"/>
          </p:cNvSpPr>
          <p:nvPr>
            <p:ph type="body" idx="1"/>
          </p:nvPr>
        </p:nvSpPr>
        <p:spPr/>
        <p:txBody>
          <a:bodyPr/>
          <a:lstStyle/>
          <a:p>
            <a:r>
              <a:rPr lang="en-US"/>
              <a:t>Zoemma</a:t>
            </a:r>
          </a:p>
        </p:txBody>
      </p:sp>
      <p:sp>
        <p:nvSpPr>
          <p:cNvPr id="4" name="Slide Number Placeholder 3">
            <a:extLst>
              <a:ext uri="{FF2B5EF4-FFF2-40B4-BE49-F238E27FC236}">
                <a16:creationId xmlns:a16="http://schemas.microsoft.com/office/drawing/2014/main" id="{F0BF09BA-7617-885F-22C9-A38F692888C3}"/>
              </a:ext>
            </a:extLst>
          </p:cNvPr>
          <p:cNvSpPr>
            <a:spLocks noGrp="1"/>
          </p:cNvSpPr>
          <p:nvPr>
            <p:ph type="sldNum" sz="quarter" idx="5"/>
          </p:nvPr>
        </p:nvSpPr>
        <p:spPr/>
        <p:txBody>
          <a:bodyPr/>
          <a:lstStyle/>
          <a:p>
            <a:fld id="{55BB9833-1AD6-4A9A-AEBB-7F350F2F5326}" type="slidenum">
              <a:rPr lang="en-US" smtClean="0"/>
              <a:t>26</a:t>
            </a:fld>
            <a:endParaRPr lang="en-US"/>
          </a:p>
        </p:txBody>
      </p:sp>
    </p:spTree>
    <p:extLst>
      <p:ext uri="{BB962C8B-B14F-4D97-AF65-F5344CB8AC3E}">
        <p14:creationId xmlns:p14="http://schemas.microsoft.com/office/powerpoint/2010/main" val="191465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Vicki/ Andy</a:t>
            </a:r>
          </a:p>
        </p:txBody>
      </p:sp>
      <p:sp>
        <p:nvSpPr>
          <p:cNvPr id="4" name="Slide Number Placeholder 3"/>
          <p:cNvSpPr>
            <a:spLocks noGrp="1"/>
          </p:cNvSpPr>
          <p:nvPr>
            <p:ph type="sldNum" sz="quarter" idx="5"/>
          </p:nvPr>
        </p:nvSpPr>
        <p:spPr/>
        <p:txBody>
          <a:bodyPr/>
          <a:lstStyle/>
          <a:p>
            <a:fld id="{55BB9833-1AD6-4A9A-AEBB-7F350F2F5326}" type="slidenum">
              <a:rPr lang="en-US" smtClean="0"/>
              <a:t>4</a:t>
            </a:fld>
            <a:endParaRPr lang="en-US"/>
          </a:p>
        </p:txBody>
      </p:sp>
    </p:spTree>
    <p:extLst>
      <p:ext uri="{BB962C8B-B14F-4D97-AF65-F5344CB8AC3E}">
        <p14:creationId xmlns:p14="http://schemas.microsoft.com/office/powerpoint/2010/main" val="255632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Seema</a:t>
            </a:r>
          </a:p>
        </p:txBody>
      </p:sp>
      <p:sp>
        <p:nvSpPr>
          <p:cNvPr id="4" name="Slide Number Placeholder 3"/>
          <p:cNvSpPr>
            <a:spLocks noGrp="1"/>
          </p:cNvSpPr>
          <p:nvPr>
            <p:ph type="sldNum" sz="quarter" idx="5"/>
          </p:nvPr>
        </p:nvSpPr>
        <p:spPr/>
        <p:txBody>
          <a:bodyPr/>
          <a:lstStyle/>
          <a:p>
            <a:fld id="{55BB9833-1AD6-4A9A-AEBB-7F350F2F5326}" type="slidenum">
              <a:rPr lang="en-US" smtClean="0"/>
              <a:t>6</a:t>
            </a:fld>
            <a:endParaRPr lang="en-US"/>
          </a:p>
        </p:txBody>
      </p:sp>
    </p:spTree>
    <p:extLst>
      <p:ext uri="{BB962C8B-B14F-4D97-AF65-F5344CB8AC3E}">
        <p14:creationId xmlns:p14="http://schemas.microsoft.com/office/powerpoint/2010/main" val="369004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Zoemma</a:t>
            </a:r>
          </a:p>
        </p:txBody>
      </p:sp>
      <p:sp>
        <p:nvSpPr>
          <p:cNvPr id="4" name="Slide Number Placeholder 3"/>
          <p:cNvSpPr>
            <a:spLocks noGrp="1"/>
          </p:cNvSpPr>
          <p:nvPr>
            <p:ph type="sldNum" sz="quarter" idx="5"/>
          </p:nvPr>
        </p:nvSpPr>
        <p:spPr/>
        <p:txBody>
          <a:bodyPr/>
          <a:lstStyle/>
          <a:p>
            <a:fld id="{55BB9833-1AD6-4A9A-AEBB-7F350F2F5326}" type="slidenum">
              <a:rPr lang="en-US" smtClean="0"/>
              <a:t>11</a:t>
            </a:fld>
            <a:endParaRPr lang="en-US"/>
          </a:p>
        </p:txBody>
      </p:sp>
    </p:spTree>
    <p:extLst>
      <p:ext uri="{BB962C8B-B14F-4D97-AF65-F5344CB8AC3E}">
        <p14:creationId xmlns:p14="http://schemas.microsoft.com/office/powerpoint/2010/main" val="261751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B4833-A466-9E94-8224-0A9367421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40AE9-114F-07E5-FB99-F8D55F54A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365EA-70B8-A3AB-8528-0A8E2AB6AD5D}"/>
              </a:ext>
            </a:extLst>
          </p:cNvPr>
          <p:cNvSpPr>
            <a:spLocks noGrp="1"/>
          </p:cNvSpPr>
          <p:nvPr>
            <p:ph type="body" idx="1"/>
          </p:nvPr>
        </p:nvSpPr>
        <p:spPr/>
        <p:txBody>
          <a:bodyPr/>
          <a:lstStyle/>
          <a:p>
            <a:r>
              <a:rPr lang="en-US"/>
              <a:t>For those who said ‘maybe’, what would make this usable for you? Size of funding, speed of access, simplicity or what are your concerns?</a:t>
            </a:r>
          </a:p>
        </p:txBody>
      </p:sp>
      <p:sp>
        <p:nvSpPr>
          <p:cNvPr id="4" name="Slide Number Placeholder 3">
            <a:extLst>
              <a:ext uri="{FF2B5EF4-FFF2-40B4-BE49-F238E27FC236}">
                <a16:creationId xmlns:a16="http://schemas.microsoft.com/office/drawing/2014/main" id="{7404A0CB-E495-2BEA-7F9A-BC77B27909D0}"/>
              </a:ext>
            </a:extLst>
          </p:cNvPr>
          <p:cNvSpPr>
            <a:spLocks noGrp="1"/>
          </p:cNvSpPr>
          <p:nvPr>
            <p:ph type="sldNum" sz="quarter" idx="5"/>
          </p:nvPr>
        </p:nvSpPr>
        <p:spPr/>
        <p:txBody>
          <a:bodyPr/>
          <a:lstStyle/>
          <a:p>
            <a:fld id="{55BB9833-1AD6-4A9A-AEBB-7F350F2F5326}" type="slidenum">
              <a:rPr lang="en-US" smtClean="0"/>
              <a:t>12</a:t>
            </a:fld>
            <a:endParaRPr lang="en-US"/>
          </a:p>
        </p:txBody>
      </p:sp>
    </p:spTree>
    <p:extLst>
      <p:ext uri="{BB962C8B-B14F-4D97-AF65-F5344CB8AC3E}">
        <p14:creationId xmlns:p14="http://schemas.microsoft.com/office/powerpoint/2010/main" val="140097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5BB53-86F9-DE32-E2F2-B8EDE5DA8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89BB-A335-E4D8-B57D-B97F3CA72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1FB58-494B-C12F-1F19-42A9B7D1C63F}"/>
              </a:ext>
            </a:extLst>
          </p:cNvPr>
          <p:cNvSpPr>
            <a:spLocks noGrp="1"/>
          </p:cNvSpPr>
          <p:nvPr>
            <p:ph type="body" idx="1"/>
          </p:nvPr>
        </p:nvSpPr>
        <p:spPr/>
        <p:txBody>
          <a:bodyPr/>
          <a:lstStyle/>
          <a:p>
            <a:r>
              <a:rPr lang="en-US"/>
              <a:t>For those who said ‘maybe’, what would make this usable for you? Size of funding, speed of access, simplicity or what are your concerns?</a:t>
            </a:r>
          </a:p>
        </p:txBody>
      </p:sp>
      <p:sp>
        <p:nvSpPr>
          <p:cNvPr id="4" name="Slide Number Placeholder 3">
            <a:extLst>
              <a:ext uri="{FF2B5EF4-FFF2-40B4-BE49-F238E27FC236}">
                <a16:creationId xmlns:a16="http://schemas.microsoft.com/office/drawing/2014/main" id="{3A81D3FA-9208-12AF-12E7-A0F822AEBA71}"/>
              </a:ext>
            </a:extLst>
          </p:cNvPr>
          <p:cNvSpPr>
            <a:spLocks noGrp="1"/>
          </p:cNvSpPr>
          <p:nvPr>
            <p:ph type="sldNum" sz="quarter" idx="5"/>
          </p:nvPr>
        </p:nvSpPr>
        <p:spPr/>
        <p:txBody>
          <a:bodyPr/>
          <a:lstStyle/>
          <a:p>
            <a:fld id="{55BB9833-1AD6-4A9A-AEBB-7F350F2F5326}" type="slidenum">
              <a:rPr lang="en-US" smtClean="0"/>
              <a:t>15</a:t>
            </a:fld>
            <a:endParaRPr lang="en-US"/>
          </a:p>
        </p:txBody>
      </p:sp>
    </p:spTree>
    <p:extLst>
      <p:ext uri="{BB962C8B-B14F-4D97-AF65-F5344CB8AC3E}">
        <p14:creationId xmlns:p14="http://schemas.microsoft.com/office/powerpoint/2010/main" val="353411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who said ‘maybe’, what would make this usable for you? Size of funding, speed of access, simplicity or what are your concerns?</a:t>
            </a:r>
          </a:p>
        </p:txBody>
      </p:sp>
      <p:sp>
        <p:nvSpPr>
          <p:cNvPr id="4" name="Slide Number Placeholder 3"/>
          <p:cNvSpPr>
            <a:spLocks noGrp="1"/>
          </p:cNvSpPr>
          <p:nvPr>
            <p:ph type="sldNum" sz="quarter" idx="5"/>
          </p:nvPr>
        </p:nvSpPr>
        <p:spPr/>
        <p:txBody>
          <a:bodyPr/>
          <a:lstStyle/>
          <a:p>
            <a:fld id="{55BB9833-1AD6-4A9A-AEBB-7F350F2F5326}" type="slidenum">
              <a:rPr lang="en-US" smtClean="0"/>
              <a:t>18</a:t>
            </a:fld>
            <a:endParaRPr lang="en-US"/>
          </a:p>
        </p:txBody>
      </p:sp>
    </p:spTree>
    <p:extLst>
      <p:ext uri="{BB962C8B-B14F-4D97-AF65-F5344CB8AC3E}">
        <p14:creationId xmlns:p14="http://schemas.microsoft.com/office/powerpoint/2010/main" val="36812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Zoemma</a:t>
            </a:r>
          </a:p>
        </p:txBody>
      </p:sp>
      <p:sp>
        <p:nvSpPr>
          <p:cNvPr id="4" name="Slide Number Placeholder 3"/>
          <p:cNvSpPr>
            <a:spLocks noGrp="1"/>
          </p:cNvSpPr>
          <p:nvPr>
            <p:ph type="sldNum" sz="quarter" idx="5"/>
          </p:nvPr>
        </p:nvSpPr>
        <p:spPr/>
        <p:txBody>
          <a:bodyPr/>
          <a:lstStyle/>
          <a:p>
            <a:fld id="{55BB9833-1AD6-4A9A-AEBB-7F350F2F5326}" type="slidenum">
              <a:rPr lang="en-US" smtClean="0"/>
              <a:t>19</a:t>
            </a:fld>
            <a:endParaRPr lang="en-US"/>
          </a:p>
        </p:txBody>
      </p:sp>
    </p:spTree>
    <p:extLst>
      <p:ext uri="{BB962C8B-B14F-4D97-AF65-F5344CB8AC3E}">
        <p14:creationId xmlns:p14="http://schemas.microsoft.com/office/powerpoint/2010/main" val="147225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B5AC-7EC5-DE2A-2606-F3326BF14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20246-DF94-63D6-9337-C8B9C7C9F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64ACA-B094-9053-54B4-D666CB23C189}"/>
              </a:ext>
            </a:extLst>
          </p:cNvPr>
          <p:cNvSpPr>
            <a:spLocks noGrp="1"/>
          </p:cNvSpPr>
          <p:nvPr>
            <p:ph type="body" idx="1"/>
          </p:nvPr>
        </p:nvSpPr>
        <p:spPr/>
        <p:txBody>
          <a:bodyPr/>
          <a:lstStyle/>
          <a:p>
            <a:r>
              <a:rPr lang="en-US"/>
              <a:t>Zoemma, you cover the key RFI Q topics. I’ll ask the 1-2 Qs and facilitate the discussion.</a:t>
            </a:r>
          </a:p>
        </p:txBody>
      </p:sp>
      <p:sp>
        <p:nvSpPr>
          <p:cNvPr id="4" name="Slide Number Placeholder 3">
            <a:extLst>
              <a:ext uri="{FF2B5EF4-FFF2-40B4-BE49-F238E27FC236}">
                <a16:creationId xmlns:a16="http://schemas.microsoft.com/office/drawing/2014/main" id="{1A731F63-84D5-330E-8BB3-0C1710BD6FFF}"/>
              </a:ext>
            </a:extLst>
          </p:cNvPr>
          <p:cNvSpPr>
            <a:spLocks noGrp="1"/>
          </p:cNvSpPr>
          <p:nvPr>
            <p:ph type="sldNum" sz="quarter" idx="5"/>
          </p:nvPr>
        </p:nvSpPr>
        <p:spPr/>
        <p:txBody>
          <a:bodyPr/>
          <a:lstStyle/>
          <a:p>
            <a:fld id="{55BB9833-1AD6-4A9A-AEBB-7F350F2F5326}" type="slidenum">
              <a:rPr lang="en-US" smtClean="0"/>
              <a:t>20</a:t>
            </a:fld>
            <a:endParaRPr lang="en-US"/>
          </a:p>
        </p:txBody>
      </p:sp>
    </p:spTree>
    <p:extLst>
      <p:ext uri="{BB962C8B-B14F-4D97-AF65-F5344CB8AC3E}">
        <p14:creationId xmlns:p14="http://schemas.microsoft.com/office/powerpoint/2010/main" val="3461499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2B9D6-2CA9-4193-BEBE-86EB514BACF6}"/>
              </a:ext>
            </a:extLst>
          </p:cNvPr>
          <p:cNvPicPr>
            <a:picLocks noChangeAspect="1"/>
          </p:cNvPicPr>
          <p:nvPr/>
        </p:nvPicPr>
        <p:blipFill rotWithShape="1">
          <a:blip r:embed="rId2"/>
          <a:srcRect t="3824" b="1824"/>
          <a:stretch/>
        </p:blipFill>
        <p:spPr>
          <a:xfrm>
            <a:off x="0" y="0"/>
            <a:ext cx="12192000" cy="6470704"/>
          </a:xfrm>
          <a:prstGeom prst="rect">
            <a:avLst/>
          </a:prstGeom>
        </p:spPr>
      </p:pic>
      <p:sp>
        <p:nvSpPr>
          <p:cNvPr id="2" name="Title 1"/>
          <p:cNvSpPr>
            <a:spLocks noGrp="1"/>
          </p:cNvSpPr>
          <p:nvPr>
            <p:ph type="ctrTitle" hasCustomPrompt="1"/>
          </p:nvPr>
        </p:nvSpPr>
        <p:spPr>
          <a:xfrm>
            <a:off x="623694" y="4334185"/>
            <a:ext cx="7196055" cy="1077036"/>
          </a:xfrm>
        </p:spPr>
        <p:txBody>
          <a:bodyPr lIns="0" tIns="0" rIns="0" bIns="0" anchor="t">
            <a:normAutofit/>
          </a:bodyPr>
          <a:lstStyle>
            <a:lvl1pPr algn="l">
              <a:lnSpc>
                <a:spcPts val="4000"/>
              </a:lnSpc>
              <a:defRPr sz="3600" spc="0" baseline="0">
                <a:solidFill>
                  <a:srgbClr val="0D2C6C"/>
                </a:solidFill>
              </a:defRPr>
            </a:lvl1pPr>
          </a:lstStyle>
          <a:p>
            <a:r>
              <a:rPr lang="en-US"/>
              <a:t>Click to ADD TITLE</a:t>
            </a:r>
          </a:p>
        </p:txBody>
      </p:sp>
      <p:sp>
        <p:nvSpPr>
          <p:cNvPr id="3" name="Subtitle 2"/>
          <p:cNvSpPr>
            <a:spLocks noGrp="1"/>
          </p:cNvSpPr>
          <p:nvPr>
            <p:ph type="subTitle" idx="1" hasCustomPrompt="1"/>
          </p:nvPr>
        </p:nvSpPr>
        <p:spPr>
          <a:xfrm>
            <a:off x="614443" y="5505026"/>
            <a:ext cx="7196048" cy="368246"/>
          </a:xfrm>
        </p:spPr>
        <p:txBody>
          <a:bodyPr lIns="0" tIns="0" rIns="0" bIns="0" anchor="t">
            <a:noAutofit/>
          </a:bodyPr>
          <a:lstStyle>
            <a:lvl1pPr marL="0" indent="0" algn="l">
              <a:lnSpc>
                <a:spcPct val="100000"/>
              </a:lnSpc>
              <a:spcBef>
                <a:spcPts val="0"/>
              </a:spcBef>
              <a:buNone/>
              <a:defRPr sz="1400" b="1">
                <a:solidFill>
                  <a:srgbClr val="00AAE7"/>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add presenter name and title</a:t>
            </a:r>
          </a:p>
        </p:txBody>
      </p:sp>
      <p:sp>
        <p:nvSpPr>
          <p:cNvPr id="4" name="Date Placeholder 3"/>
          <p:cNvSpPr>
            <a:spLocks noGrp="1"/>
          </p:cNvSpPr>
          <p:nvPr>
            <p:ph type="dt" sz="half" idx="10"/>
          </p:nvPr>
        </p:nvSpPr>
        <p:spPr>
          <a:xfrm>
            <a:off x="9428257" y="6470704"/>
            <a:ext cx="2154143" cy="274320"/>
          </a:xfrm>
        </p:spPr>
        <p:txBody>
          <a:bodyPr lIns="0" rIns="0"/>
          <a:lstStyle>
            <a:lvl1pPr algn="r">
              <a:defRPr>
                <a:solidFill>
                  <a:schemeClr val="bg1">
                    <a:lumMod val="50000"/>
                  </a:schemeClr>
                </a:solidFill>
              </a:defRPr>
            </a:lvl1p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pic>
        <p:nvPicPr>
          <p:cNvPr id="10" name="Picture 9">
            <a:extLst>
              <a:ext uri="{FF2B5EF4-FFF2-40B4-BE49-F238E27FC236}">
                <a16:creationId xmlns:a16="http://schemas.microsoft.com/office/drawing/2014/main" id="{6AD0D9EB-5C3D-4AD5-B824-5C3569047558}"/>
              </a:ext>
            </a:extLst>
          </p:cNvPr>
          <p:cNvPicPr>
            <a:picLocks noChangeAspect="1"/>
          </p:cNvPicPr>
          <p:nvPr/>
        </p:nvPicPr>
        <p:blipFill>
          <a:blip r:embed="rId3"/>
          <a:stretch>
            <a:fillRect/>
          </a:stretch>
        </p:blipFill>
        <p:spPr>
          <a:xfrm>
            <a:off x="10096509" y="571500"/>
            <a:ext cx="1485891" cy="1485891"/>
          </a:xfrm>
          <a:prstGeom prst="rect">
            <a:avLst/>
          </a:prstGeom>
        </p:spPr>
      </p:pic>
      <p:cxnSp>
        <p:nvCxnSpPr>
          <p:cNvPr id="19" name="Straight Connector 18">
            <a:extLst>
              <a:ext uri="{FF2B5EF4-FFF2-40B4-BE49-F238E27FC236}">
                <a16:creationId xmlns:a16="http://schemas.microsoft.com/office/drawing/2014/main" id="{0BCF0506-38B0-49E9-8F0D-452FE5DDE542}"/>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0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title</a:t>
            </a:r>
          </a:p>
        </p:txBody>
      </p:sp>
      <p:sp>
        <p:nvSpPr>
          <p:cNvPr id="3" name="Content Placeholder 2"/>
          <p:cNvSpPr>
            <a:spLocks noGrp="1"/>
          </p:cNvSpPr>
          <p:nvPr>
            <p:ph idx="1"/>
          </p:nvPr>
        </p:nvSpPr>
        <p:spPr>
          <a:xfrm>
            <a:off x="614553" y="1670103"/>
            <a:ext cx="10967847"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6" name="Slide Number Placeholder 5"/>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sp>
        <p:nvSpPr>
          <p:cNvPr id="9" name="Footer Placeholder 4">
            <a:extLst>
              <a:ext uri="{FF2B5EF4-FFF2-40B4-BE49-F238E27FC236}">
                <a16:creationId xmlns:a16="http://schemas.microsoft.com/office/drawing/2014/main" id="{F3A8E1E7-7782-449B-A06B-D902EC96A963}"/>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2632449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552" y="1686600"/>
            <a:ext cx="5138547"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686600"/>
            <a:ext cx="5595749"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162ED08-E50D-4AD2-BC39-B490F9667030}"/>
              </a:ext>
            </a:extLst>
          </p:cNvPr>
          <p:cNvSpPr>
            <a:spLocks noGrp="1"/>
          </p:cNvSpPr>
          <p:nvPr>
            <p:ph type="title"/>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Master title style</a:t>
            </a:r>
          </a:p>
        </p:txBody>
      </p:sp>
      <p:sp>
        <p:nvSpPr>
          <p:cNvPr id="9" name="Date Placeholder 3">
            <a:extLst>
              <a:ext uri="{FF2B5EF4-FFF2-40B4-BE49-F238E27FC236}">
                <a16:creationId xmlns:a16="http://schemas.microsoft.com/office/drawing/2014/main" id="{C39A9EA6-D768-4372-A010-47A2182C1BD7}"/>
              </a:ext>
            </a:extLst>
          </p:cNvPr>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11" name="Slide Number Placeholder 5">
            <a:extLst>
              <a:ext uri="{FF2B5EF4-FFF2-40B4-BE49-F238E27FC236}">
                <a16:creationId xmlns:a16="http://schemas.microsoft.com/office/drawing/2014/main" id="{C69C71D2-1C5D-40CA-AFAF-088BB52B1A76}"/>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cxnSp>
        <p:nvCxnSpPr>
          <p:cNvPr id="12" name="Straight Connector 11">
            <a:extLst>
              <a:ext uri="{FF2B5EF4-FFF2-40B4-BE49-F238E27FC236}">
                <a16:creationId xmlns:a16="http://schemas.microsoft.com/office/drawing/2014/main" id="{A6768076-5609-46B6-86BC-0BDE13FA2C91}"/>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3468A054-3B19-45ED-860F-14E038E86ECB}"/>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303603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552" y="1675474"/>
            <a:ext cx="5481445" cy="496224"/>
          </a:xfrm>
        </p:spPr>
        <p:txBody>
          <a:bodyPr lIns="0" tIns="0" rIns="0" bIns="0" anchor="t" anchorCtr="0">
            <a:noAutofit/>
          </a:bodyPr>
          <a:lstStyle>
            <a:lvl1pPr marL="0" indent="0">
              <a:spcBef>
                <a:spcPts val="0"/>
              </a:spcBef>
              <a:spcAft>
                <a:spcPts val="0"/>
              </a:spcAft>
              <a:buNone/>
              <a:defRPr sz="2400" b="0" i="1"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10300" y="1675474"/>
            <a:ext cx="5367146" cy="496224"/>
          </a:xfrm>
        </p:spPr>
        <p:txBody>
          <a:bodyPr lIns="0" tIns="0" rIns="0" bIns="0" anchor="t" anchorCtr="0">
            <a:noAutofit/>
          </a:bodyPr>
          <a:lstStyle>
            <a:lvl1pPr marL="0" indent="0">
              <a:spcBef>
                <a:spcPts val="0"/>
              </a:spcBef>
              <a:spcAft>
                <a:spcPts val="0"/>
              </a:spcAft>
              <a:buNone/>
              <a:defRPr lang="en-US" sz="2400" b="0" i="1" kern="1200" cap="none" baseline="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11" name="Title 1">
            <a:extLst>
              <a:ext uri="{FF2B5EF4-FFF2-40B4-BE49-F238E27FC236}">
                <a16:creationId xmlns:a16="http://schemas.microsoft.com/office/drawing/2014/main" id="{5D780309-6910-414A-91EC-1823BFD05733}"/>
              </a:ext>
            </a:extLst>
          </p:cNvPr>
          <p:cNvSpPr>
            <a:spLocks noGrp="1"/>
          </p:cNvSpPr>
          <p:nvPr>
            <p:ph type="title"/>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9C74E7B9-D3D9-4B11-A4D7-69C365DDF59D}"/>
              </a:ext>
            </a:extLst>
          </p:cNvPr>
          <p:cNvSpPr>
            <a:spLocks noGrp="1"/>
          </p:cNvSpPr>
          <p:nvPr>
            <p:ph sz="half" idx="13"/>
          </p:nvPr>
        </p:nvSpPr>
        <p:spPr>
          <a:xfrm>
            <a:off x="614554" y="2241600"/>
            <a:ext cx="5481446" cy="3701993"/>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CC6F98A-32F3-4392-9E0C-766359163A36}"/>
              </a:ext>
            </a:extLst>
          </p:cNvPr>
          <p:cNvSpPr>
            <a:spLocks noGrp="1"/>
          </p:cNvSpPr>
          <p:nvPr>
            <p:ph sz="half" idx="14"/>
          </p:nvPr>
        </p:nvSpPr>
        <p:spPr>
          <a:xfrm>
            <a:off x="6210300" y="2245987"/>
            <a:ext cx="5367146" cy="3697593"/>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D9789951-F588-4C33-83C7-D9D2DD38AA07}"/>
              </a:ext>
            </a:extLst>
          </p:cNvPr>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16" name="Slide Number Placeholder 5">
            <a:extLst>
              <a:ext uri="{FF2B5EF4-FFF2-40B4-BE49-F238E27FC236}">
                <a16:creationId xmlns:a16="http://schemas.microsoft.com/office/drawing/2014/main" id="{795FA173-CA01-4864-983B-33ABF3CA1574}"/>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cxnSp>
        <p:nvCxnSpPr>
          <p:cNvPr id="17" name="Straight Connector 16">
            <a:extLst>
              <a:ext uri="{FF2B5EF4-FFF2-40B4-BE49-F238E27FC236}">
                <a16:creationId xmlns:a16="http://schemas.microsoft.com/office/drawing/2014/main" id="{A3DB43C8-54CF-4C85-9B76-A6E71FDC1236}"/>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1B1C10DE-3E04-4C56-AEA0-69DA9293402B}"/>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44468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62B1B3-8DC7-4E4E-AE45-4AC53D3DFEFC}"/>
              </a:ext>
            </a:extLst>
          </p:cNvPr>
          <p:cNvSpPr>
            <a:spLocks noGrp="1"/>
          </p:cNvSpPr>
          <p:nvPr>
            <p:ph type="title" hasCustomPrompt="1"/>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title</a:t>
            </a:r>
          </a:p>
        </p:txBody>
      </p:sp>
      <p:sp>
        <p:nvSpPr>
          <p:cNvPr id="7" name="Date Placeholder 3">
            <a:extLst>
              <a:ext uri="{FF2B5EF4-FFF2-40B4-BE49-F238E27FC236}">
                <a16:creationId xmlns:a16="http://schemas.microsoft.com/office/drawing/2014/main" id="{6FD000E5-30DB-4BD3-90E4-1FE6111DA2FF}"/>
              </a:ext>
            </a:extLst>
          </p:cNvPr>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9" name="Slide Number Placeholder 5">
            <a:extLst>
              <a:ext uri="{FF2B5EF4-FFF2-40B4-BE49-F238E27FC236}">
                <a16:creationId xmlns:a16="http://schemas.microsoft.com/office/drawing/2014/main" id="{1B7EE67F-D589-47C4-A0F0-C64E2169158D}"/>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cxnSp>
        <p:nvCxnSpPr>
          <p:cNvPr id="10" name="Straight Connector 9">
            <a:extLst>
              <a:ext uri="{FF2B5EF4-FFF2-40B4-BE49-F238E27FC236}">
                <a16:creationId xmlns:a16="http://schemas.microsoft.com/office/drawing/2014/main" id="{66A66CFE-8312-4898-9E6B-EB8BAF9EE2FA}"/>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A1E88ABB-70AA-4982-87F2-4CA9F5D96886}"/>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28877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E2B9EE0-3255-467C-85E6-6997184968FA}"/>
              </a:ext>
            </a:extLst>
          </p:cNvPr>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7" name="Slide Number Placeholder 5">
            <a:extLst>
              <a:ext uri="{FF2B5EF4-FFF2-40B4-BE49-F238E27FC236}">
                <a16:creationId xmlns:a16="http://schemas.microsoft.com/office/drawing/2014/main" id="{F67D35E1-5FB0-4A2A-9F5B-D9C7F293EE26}"/>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cxnSp>
        <p:nvCxnSpPr>
          <p:cNvPr id="8" name="Straight Connector 7">
            <a:extLst>
              <a:ext uri="{FF2B5EF4-FFF2-40B4-BE49-F238E27FC236}">
                <a16:creationId xmlns:a16="http://schemas.microsoft.com/office/drawing/2014/main" id="{8280BECB-C8F9-477C-9D75-12ADD33EAEFE}"/>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7B096A1-B9F5-4EA3-AEE6-C6634F9130DF}"/>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7589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ernate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80F52B-EE7B-4106-B946-D6932F659ACC}"/>
              </a:ext>
            </a:extLst>
          </p:cNvPr>
          <p:cNvSpPr>
            <a:spLocks noGrp="1"/>
          </p:cNvSpPr>
          <p:nvPr>
            <p:ph type="title" hasCustomPrompt="1"/>
          </p:nvPr>
        </p:nvSpPr>
        <p:spPr>
          <a:xfrm>
            <a:off x="614553" y="705712"/>
            <a:ext cx="4909947" cy="1694588"/>
          </a:xfrm>
        </p:spPr>
        <p:txBody>
          <a:bodyPr lIns="0" tIns="0" rIns="0" bIns="0" anchor="t">
            <a:noAutofit/>
          </a:bodyPr>
          <a:lstStyle>
            <a:lvl1pPr>
              <a:defRPr sz="3000" spc="0">
                <a:solidFill>
                  <a:srgbClr val="0D2C6C"/>
                </a:solidFill>
              </a:defRPr>
            </a:lvl1pPr>
          </a:lstStyle>
          <a:p>
            <a:r>
              <a:rPr lang="en-US"/>
              <a:t>Click to edit title</a:t>
            </a:r>
          </a:p>
        </p:txBody>
      </p:sp>
      <p:sp>
        <p:nvSpPr>
          <p:cNvPr id="10" name="Content Placeholder 2">
            <a:extLst>
              <a:ext uri="{FF2B5EF4-FFF2-40B4-BE49-F238E27FC236}">
                <a16:creationId xmlns:a16="http://schemas.microsoft.com/office/drawing/2014/main" id="{6EC26072-00F3-45B4-8239-3DA0FE5B6C5C}"/>
              </a:ext>
            </a:extLst>
          </p:cNvPr>
          <p:cNvSpPr>
            <a:spLocks noGrp="1"/>
          </p:cNvSpPr>
          <p:nvPr>
            <p:ph sz="half" idx="14"/>
          </p:nvPr>
        </p:nvSpPr>
        <p:spPr>
          <a:xfrm>
            <a:off x="5750844" y="705712"/>
            <a:ext cx="6060155" cy="5184648"/>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D5FC1F6-33CD-41E1-A6EA-494EC87EC430}"/>
              </a:ext>
            </a:extLst>
          </p:cNvPr>
          <p:cNvSpPr>
            <a:spLocks noGrp="1"/>
          </p:cNvSpPr>
          <p:nvPr>
            <p:ph sz="half" idx="15"/>
          </p:nvPr>
        </p:nvSpPr>
        <p:spPr>
          <a:xfrm>
            <a:off x="610233" y="2628900"/>
            <a:ext cx="4909947" cy="32614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993AEA16-EEB2-4CDC-ABF1-2099A89BD686}"/>
              </a:ext>
            </a:extLst>
          </p:cNvPr>
          <p:cNvSpPr>
            <a:spLocks noGrp="1"/>
          </p:cNvSpPr>
          <p:nvPr>
            <p:ph type="dt" sz="half" idx="10"/>
          </p:nvPr>
        </p:nvSpPr>
        <p:spPr>
          <a:xfrm>
            <a:off x="8449637" y="6470704"/>
            <a:ext cx="2154143" cy="274320"/>
          </a:xfrm>
        </p:spPr>
        <p:txBody>
          <a:bodyPr lIns="0" tIns="0" rIns="0" bIns="0"/>
          <a:lstStyle/>
          <a:p>
            <a:fld id="{846CE7D5-CF57-46EF-B807-FDD0502418D4}" type="datetimeFigureOut">
              <a:rPr lang="en-US" smtClean="0"/>
              <a:t>3/31/2026</a:t>
            </a:fld>
            <a:endParaRPr lang="en-US"/>
          </a:p>
        </p:txBody>
      </p:sp>
      <p:sp>
        <p:nvSpPr>
          <p:cNvPr id="14" name="Slide Number Placeholder 5">
            <a:extLst>
              <a:ext uri="{FF2B5EF4-FFF2-40B4-BE49-F238E27FC236}">
                <a16:creationId xmlns:a16="http://schemas.microsoft.com/office/drawing/2014/main" id="{39BF1394-7799-4601-86E1-07A80FD67568}"/>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330EA680-D336-4FF7-8B7A-9848BB0A1C32}" type="slidenum">
              <a:rPr lang="en-US" smtClean="0"/>
              <a:t>‹#›</a:t>
            </a:fld>
            <a:endParaRPr lang="en-US"/>
          </a:p>
        </p:txBody>
      </p:sp>
      <p:cxnSp>
        <p:nvCxnSpPr>
          <p:cNvPr id="15" name="Straight Connector 14">
            <a:extLst>
              <a:ext uri="{FF2B5EF4-FFF2-40B4-BE49-F238E27FC236}">
                <a16:creationId xmlns:a16="http://schemas.microsoft.com/office/drawing/2014/main" id="{FB289787-AE19-4CD1-A3DC-16014711EDDB}"/>
              </a:ext>
            </a:extLst>
          </p:cNvPr>
          <p:cNvCxnSpPr>
            <a:cxnSpLocks/>
          </p:cNvCxnSpPr>
          <p:nvPr/>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FD431987-A210-4FA6-94DF-B42DF963F29F}"/>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endParaRPr lang="en-US"/>
          </a:p>
        </p:txBody>
      </p:sp>
    </p:spTree>
    <p:extLst>
      <p:ext uri="{BB962C8B-B14F-4D97-AF65-F5344CB8AC3E}">
        <p14:creationId xmlns:p14="http://schemas.microsoft.com/office/powerpoint/2010/main" val="220192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E748DB-4EF3-420D-B662-D4583BDF2DBA}"/>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2">
            <a:extLst>
              <a:ext uri="{FF2B5EF4-FFF2-40B4-BE49-F238E27FC236}">
                <a16:creationId xmlns:a16="http://schemas.microsoft.com/office/drawing/2014/main" id="{B7AC6966-3024-4E04-AD55-2894BE5C895C}"/>
              </a:ext>
            </a:extLst>
          </p:cNvPr>
          <p:cNvSpPr>
            <a:spLocks noGrp="1"/>
          </p:cNvSpPr>
          <p:nvPr>
            <p:ph type="body" idx="13" hasCustomPrompt="1"/>
          </p:nvPr>
        </p:nvSpPr>
        <p:spPr>
          <a:xfrm>
            <a:off x="3810000" y="3200400"/>
            <a:ext cx="5481445" cy="822960"/>
          </a:xfrm>
        </p:spPr>
        <p:txBody>
          <a:bodyPr lIns="0" tIns="0" rIns="0" bIns="0" anchor="t" anchorCtr="0">
            <a:noAutofit/>
          </a:bodyPr>
          <a:lstStyle>
            <a:lvl1pPr marL="0" indent="0" algn="ctr">
              <a:spcBef>
                <a:spcPts val="0"/>
              </a:spcBef>
              <a:spcAft>
                <a:spcPts val="0"/>
              </a:spcAft>
              <a:buNone/>
              <a:defRPr sz="2400" b="0" i="0"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SECTION TITLE</a:t>
            </a:r>
          </a:p>
        </p:txBody>
      </p:sp>
    </p:spTree>
    <p:extLst>
      <p:ext uri="{BB962C8B-B14F-4D97-AF65-F5344CB8AC3E}">
        <p14:creationId xmlns:p14="http://schemas.microsoft.com/office/powerpoint/2010/main" val="248976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0057" y="6470704"/>
            <a:ext cx="2154143" cy="274320"/>
          </a:xfrm>
          <a:prstGeom prst="rect">
            <a:avLst/>
          </a:prstGeom>
        </p:spPr>
        <p:txBody>
          <a:bodyPr vert="horz" lIns="91440" tIns="45720" rIns="91440" bIns="45720" rtlCol="0" anchor="ctr"/>
          <a:lstStyle>
            <a:lvl1pPr algn="r">
              <a:defRPr sz="1000">
                <a:solidFill>
                  <a:schemeClr val="bg1">
                    <a:lumMod val="50000"/>
                  </a:schemeClr>
                </a:solidFill>
                <a:latin typeface="+mj-lt"/>
              </a:defRPr>
            </a:lvl1pPr>
          </a:lstStyle>
          <a:p>
            <a:fld id="{846CE7D5-CF57-46EF-B807-FDD0502418D4}" type="datetimeFigureOut">
              <a:rPr lang="en-US" smtClean="0"/>
              <a:t>3/31/2026</a:t>
            </a:fld>
            <a:endParaRPr lang="en-US"/>
          </a:p>
        </p:txBody>
      </p:sp>
      <p:sp>
        <p:nvSpPr>
          <p:cNvPr id="5" name="Footer Placeholder 4"/>
          <p:cNvSpPr>
            <a:spLocks noGrp="1"/>
          </p:cNvSpPr>
          <p:nvPr>
            <p:ph type="ftr" sz="quarter" idx="3"/>
          </p:nvPr>
        </p:nvSpPr>
        <p:spPr>
          <a:xfrm>
            <a:off x="1024128" y="6470704"/>
            <a:ext cx="5901459" cy="274320"/>
          </a:xfrm>
          <a:prstGeom prst="rect">
            <a:avLst/>
          </a:prstGeom>
        </p:spPr>
        <p:txBody>
          <a:bodyPr vert="horz" lIns="91440" tIns="45720" rIns="91440" bIns="45720" rtlCol="0" anchor="ctr"/>
          <a:lstStyle>
            <a:lvl1pPr algn="l">
              <a:defRPr sz="1000" cap="none" baseline="0">
                <a:solidFill>
                  <a:schemeClr val="bg1">
                    <a:lumMod val="50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41138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18/10/relationships/comments" Target="../comments/modernComment_10D_98392A11.xml"/><Relationship Id="rId7" Type="http://schemas.openxmlformats.org/officeDocument/2006/relationships/diagramColors" Target="../diagrams/colors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DEEP.EnergyBureau@c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ortal.ct.gov/-/media/deep/energy/aher/multifamily-revolving-loan-fund--rfi.pdf?rev=0ff8950d4481435f9e3b8eab483074d6&amp;hash=3078A93C2928DA2C7C4C19FAC33802B5"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mailto:DEEP.EnergyBureau@ct.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513" y="4727590"/>
            <a:ext cx="7196055" cy="1077036"/>
          </a:xfrm>
        </p:spPr>
        <p:txBody>
          <a:bodyPr/>
          <a:lstStyle/>
          <a:p>
            <a:r>
              <a:rPr lang="en-US"/>
              <a:t>Multifamily Revolving loan program</a:t>
            </a:r>
          </a:p>
        </p:txBody>
      </p:sp>
      <p:sp>
        <p:nvSpPr>
          <p:cNvPr id="3" name="Subtitle 2"/>
          <p:cNvSpPr>
            <a:spLocks noGrp="1"/>
          </p:cNvSpPr>
          <p:nvPr>
            <p:ph type="subTitle" idx="1"/>
          </p:nvPr>
        </p:nvSpPr>
        <p:spPr>
          <a:xfrm>
            <a:off x="359262" y="5898431"/>
            <a:ext cx="7196048" cy="368246"/>
          </a:xfrm>
        </p:spPr>
        <p:txBody>
          <a:bodyPr/>
          <a:lstStyle/>
          <a:p>
            <a:r>
              <a:rPr lang="en-US"/>
              <a:t>Seema Malani, Director of Office of Affordable Housing Energy Retrofits</a:t>
            </a:r>
          </a:p>
          <a:p>
            <a:r>
              <a:rPr lang="en-US"/>
              <a:t>Bureau of Energy and Technology Policy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E0C2-A42E-1643-7D03-A90B0262C465}"/>
              </a:ext>
            </a:extLst>
          </p:cNvPr>
          <p:cNvSpPr>
            <a:spLocks noGrp="1"/>
          </p:cNvSpPr>
          <p:nvPr>
            <p:ph type="title"/>
          </p:nvPr>
        </p:nvSpPr>
        <p:spPr>
          <a:xfrm>
            <a:off x="614553" y="705712"/>
            <a:ext cx="10962894" cy="894488"/>
          </a:xfrm>
        </p:spPr>
        <p:txBody>
          <a:bodyPr anchor="t">
            <a:normAutofit/>
          </a:bodyPr>
          <a:lstStyle/>
          <a:p>
            <a:r>
              <a:rPr lang="en-US"/>
              <a:t>Proposed Eligible activities</a:t>
            </a:r>
          </a:p>
        </p:txBody>
      </p:sp>
      <p:graphicFrame>
        <p:nvGraphicFramePr>
          <p:cNvPr id="5" name="Content Placeholder 2">
            <a:extLst>
              <a:ext uri="{FF2B5EF4-FFF2-40B4-BE49-F238E27FC236}">
                <a16:creationId xmlns:a16="http://schemas.microsoft.com/office/drawing/2014/main" id="{CF288525-FA1A-78EF-3778-32D32484171E}"/>
              </a:ext>
            </a:extLst>
          </p:cNvPr>
          <p:cNvGraphicFramePr>
            <a:graphicFrameLocks noGrp="1"/>
          </p:cNvGraphicFramePr>
          <p:nvPr>
            <p:ph idx="1"/>
            <p:extLst>
              <p:ext uri="{D42A27DB-BD31-4B8C-83A1-F6EECF244321}">
                <p14:modId xmlns:p14="http://schemas.microsoft.com/office/powerpoint/2010/main" val="641256975"/>
              </p:ext>
            </p:extLst>
          </p:nvPr>
        </p:nvGraphicFramePr>
        <p:xfrm>
          <a:off x="614553" y="1670102"/>
          <a:ext cx="10967847" cy="466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EEP Unveils Fresh Modern Look">
            <a:extLst>
              <a:ext uri="{FF2B5EF4-FFF2-40B4-BE49-F238E27FC236}">
                <a16:creationId xmlns:a16="http://schemas.microsoft.com/office/drawing/2014/main" id="{6EE5177B-53D6-502E-41D8-89EE72DC26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2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6ABC0E7-7DE4-4853-1411-A157A1E109B8}"/>
              </a:ext>
            </a:extLst>
          </p:cNvPr>
          <p:cNvGraphicFramePr>
            <a:graphicFrameLocks noGrp="1"/>
          </p:cNvGraphicFramePr>
          <p:nvPr>
            <p:ph idx="1"/>
            <p:extLst>
              <p:ext uri="{D42A27DB-BD31-4B8C-83A1-F6EECF244321}">
                <p14:modId xmlns:p14="http://schemas.microsoft.com/office/powerpoint/2010/main" val="3915941065"/>
              </p:ext>
            </p:extLst>
          </p:nvPr>
        </p:nvGraphicFramePr>
        <p:xfrm>
          <a:off x="523114" y="-64310"/>
          <a:ext cx="1085167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B832B71-BB72-ED23-867E-CB228608A0A1}"/>
              </a:ext>
            </a:extLst>
          </p:cNvPr>
          <p:cNvSpPr>
            <a:spLocks noGrp="1"/>
          </p:cNvSpPr>
          <p:nvPr>
            <p:ph type="title"/>
          </p:nvPr>
        </p:nvSpPr>
        <p:spPr>
          <a:xfrm>
            <a:off x="614553" y="368830"/>
            <a:ext cx="10962894" cy="894488"/>
          </a:xfrm>
        </p:spPr>
        <p:txBody>
          <a:bodyPr anchor="t">
            <a:normAutofit/>
          </a:bodyPr>
          <a:lstStyle/>
          <a:p>
            <a:r>
              <a:rPr lang="en-US"/>
              <a:t>Proposed Program implementer requirements</a:t>
            </a:r>
          </a:p>
        </p:txBody>
      </p:sp>
      <p:pic>
        <p:nvPicPr>
          <p:cNvPr id="3" name="Picture 2" descr="DEEP Unveils Fresh Modern Look">
            <a:extLst>
              <a:ext uri="{FF2B5EF4-FFF2-40B4-BE49-F238E27FC236}">
                <a16:creationId xmlns:a16="http://schemas.microsoft.com/office/drawing/2014/main" id="{A6704217-FF7C-319D-23C2-3EDA6E35AD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84F7226-FF79-041B-C94D-D1D39667F712}"/>
              </a:ext>
            </a:extLst>
          </p:cNvPr>
          <p:cNvSpPr/>
          <p:nvPr/>
        </p:nvSpPr>
        <p:spPr>
          <a:xfrm>
            <a:off x="614553" y="4316316"/>
            <a:ext cx="4582287"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t>The interest rate, estimated at 1-3%, is designed to cover reasonable servicing and administrative costs</a:t>
            </a:r>
          </a:p>
        </p:txBody>
      </p:sp>
    </p:spTree>
    <p:extLst>
      <p:ext uri="{BB962C8B-B14F-4D97-AF65-F5344CB8AC3E}">
        <p14:creationId xmlns:p14="http://schemas.microsoft.com/office/powerpoint/2010/main" val="237603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3C75-4A7D-03E1-5169-31C30145D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ABF38-FA3F-ED08-BD52-84D959D2C0B8}"/>
              </a:ext>
            </a:extLst>
          </p:cNvPr>
          <p:cNvSpPr>
            <a:spLocks noGrp="1"/>
          </p:cNvSpPr>
          <p:nvPr>
            <p:ph type="title"/>
          </p:nvPr>
        </p:nvSpPr>
        <p:spPr>
          <a:xfrm>
            <a:off x="576292" y="576240"/>
            <a:ext cx="10962894" cy="894488"/>
          </a:xfrm>
        </p:spPr>
        <p:txBody>
          <a:bodyPr anchor="t">
            <a:normAutofit/>
          </a:bodyPr>
          <a:lstStyle/>
          <a:p>
            <a:r>
              <a:rPr lang="en-US"/>
              <a:t>Polling Question #2</a:t>
            </a:r>
          </a:p>
        </p:txBody>
      </p:sp>
      <p:pic>
        <p:nvPicPr>
          <p:cNvPr id="3" name="Picture 2" descr="DEEP Unveils Fresh Modern Look">
            <a:extLst>
              <a:ext uri="{FF2B5EF4-FFF2-40B4-BE49-F238E27FC236}">
                <a16:creationId xmlns:a16="http://schemas.microsoft.com/office/drawing/2014/main" id="{1ABA707B-FC96-7230-12F7-FB158980C2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3DAD1EC-1573-D2D8-A8CE-231C2B31459E}"/>
              </a:ext>
            </a:extLst>
          </p:cNvPr>
          <p:cNvSpPr>
            <a:spLocks noGrp="1"/>
          </p:cNvSpPr>
          <p:nvPr>
            <p:ph idx="1"/>
          </p:nvPr>
        </p:nvSpPr>
        <p:spPr/>
        <p:txBody>
          <a:bodyPr/>
          <a:lstStyle/>
          <a:p>
            <a:r>
              <a:rPr lang="en-US">
                <a:solidFill>
                  <a:srgbClr val="3F3F3F"/>
                </a:solidFill>
              </a:rPr>
              <a:t>What type of implementer is best suited to deliver the program and coordinate with existing programs and funding sources? </a:t>
            </a:r>
          </a:p>
          <a:p>
            <a:r>
              <a:rPr lang="en-US">
                <a:solidFill>
                  <a:srgbClr val="3F3F3F"/>
                </a:solidFill>
              </a:rPr>
              <a:t>Answer Choices (pick one)</a:t>
            </a:r>
          </a:p>
          <a:p>
            <a:endParaRPr lang="en-US">
              <a:solidFill>
                <a:srgbClr val="3F3F3F"/>
              </a:solidFill>
            </a:endParaRPr>
          </a:p>
          <a:p>
            <a:pPr marL="630936" lvl="1" indent="-457200">
              <a:buFont typeface="+mj-lt"/>
              <a:buAutoNum type="arabicPeriod"/>
            </a:pPr>
            <a:r>
              <a:rPr lang="en-US" sz="2200" b="0">
                <a:solidFill>
                  <a:srgbClr val="3F3F3F"/>
                </a:solidFill>
                <a:latin typeface="+mj-lt"/>
              </a:rPr>
              <a:t>Nonprofit </a:t>
            </a:r>
          </a:p>
          <a:p>
            <a:pPr marL="630936" lvl="1" indent="-457200">
              <a:buFont typeface="+mj-lt"/>
              <a:buAutoNum type="arabicPeriod"/>
            </a:pPr>
            <a:r>
              <a:rPr lang="en-US" sz="2200" b="0">
                <a:solidFill>
                  <a:srgbClr val="3F3F3F"/>
                </a:solidFill>
                <a:latin typeface="+mj-lt"/>
              </a:rPr>
              <a:t>Quasi-public entity </a:t>
            </a:r>
          </a:p>
          <a:p>
            <a:pPr marL="630936" lvl="1" indent="-457200">
              <a:buFont typeface="+mj-lt"/>
              <a:buAutoNum type="arabicPeriod"/>
            </a:pPr>
            <a:r>
              <a:rPr lang="en-US" sz="2200" b="0">
                <a:solidFill>
                  <a:srgbClr val="3F3F3F"/>
                </a:solidFill>
                <a:latin typeface="+mj-lt"/>
              </a:rPr>
              <a:t>Electric distribution or gas companies</a:t>
            </a:r>
          </a:p>
        </p:txBody>
      </p:sp>
    </p:spTree>
    <p:extLst>
      <p:ext uri="{BB962C8B-B14F-4D97-AF65-F5344CB8AC3E}">
        <p14:creationId xmlns:p14="http://schemas.microsoft.com/office/powerpoint/2010/main" val="221055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EP Unveils Fresh Modern Look">
            <a:extLst>
              <a:ext uri="{FF2B5EF4-FFF2-40B4-BE49-F238E27FC236}">
                <a16:creationId xmlns:a16="http://schemas.microsoft.com/office/drawing/2014/main" id="{3C8A8319-222C-E2B8-95C5-415EB8F76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F97B49-1651-FA2B-A7C3-B318DBFFEC11}"/>
              </a:ext>
            </a:extLst>
          </p:cNvPr>
          <p:cNvSpPr>
            <a:spLocks noGrp="1"/>
          </p:cNvSpPr>
          <p:nvPr>
            <p:ph type="title"/>
          </p:nvPr>
        </p:nvSpPr>
        <p:spPr>
          <a:xfrm>
            <a:off x="614553" y="705712"/>
            <a:ext cx="10962894" cy="894488"/>
          </a:xfrm>
        </p:spPr>
        <p:txBody>
          <a:bodyPr anchor="t">
            <a:normAutofit/>
          </a:bodyPr>
          <a:lstStyle/>
          <a:p>
            <a:r>
              <a:rPr lang="en-US"/>
              <a:t>Proposed Project caps</a:t>
            </a:r>
          </a:p>
        </p:txBody>
      </p:sp>
      <p:graphicFrame>
        <p:nvGraphicFramePr>
          <p:cNvPr id="5" name="Content Placeholder 2">
            <a:extLst>
              <a:ext uri="{FF2B5EF4-FFF2-40B4-BE49-F238E27FC236}">
                <a16:creationId xmlns:a16="http://schemas.microsoft.com/office/drawing/2014/main" id="{CB10793C-8799-BCF6-2838-61479D5CF429}"/>
              </a:ext>
            </a:extLst>
          </p:cNvPr>
          <p:cNvGraphicFramePr>
            <a:graphicFrameLocks noGrp="1"/>
          </p:cNvGraphicFramePr>
          <p:nvPr>
            <p:ph idx="1"/>
            <p:extLst>
              <p:ext uri="{D42A27DB-BD31-4B8C-83A1-F6EECF244321}">
                <p14:modId xmlns:p14="http://schemas.microsoft.com/office/powerpoint/2010/main" val="3996781189"/>
              </p:ext>
            </p:extLst>
          </p:nvPr>
        </p:nvGraphicFramePr>
        <p:xfrm>
          <a:off x="614553" y="1670103"/>
          <a:ext cx="10967847" cy="459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08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D7539F3-6E83-0AF2-654E-CFE3E2830F9E}"/>
              </a:ext>
            </a:extLst>
          </p:cNvPr>
          <p:cNvGraphicFramePr/>
          <p:nvPr>
            <p:extLst>
              <p:ext uri="{D42A27DB-BD31-4B8C-83A1-F6EECF244321}">
                <p14:modId xmlns:p14="http://schemas.microsoft.com/office/powerpoint/2010/main" val="1238460293"/>
              </p:ext>
            </p:extLst>
          </p:nvPr>
        </p:nvGraphicFramePr>
        <p:xfrm>
          <a:off x="79512" y="1182759"/>
          <a:ext cx="11827565" cy="680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2DD8CDC-60F1-8C10-9FF3-87F956B6ABF3}"/>
              </a:ext>
            </a:extLst>
          </p:cNvPr>
          <p:cNvSpPr>
            <a:spLocks noGrp="1"/>
          </p:cNvSpPr>
          <p:nvPr>
            <p:ph type="title"/>
          </p:nvPr>
        </p:nvSpPr>
        <p:spPr>
          <a:xfrm>
            <a:off x="614553" y="358240"/>
            <a:ext cx="10962894" cy="894488"/>
          </a:xfrm>
        </p:spPr>
        <p:txBody>
          <a:bodyPr/>
          <a:lstStyle/>
          <a:p>
            <a:r>
              <a:rPr lang="en-US"/>
              <a:t>Proposed Loan term and repayment structure</a:t>
            </a:r>
          </a:p>
        </p:txBody>
      </p:sp>
      <p:sp>
        <p:nvSpPr>
          <p:cNvPr id="3" name="Content Placeholder 2">
            <a:extLst>
              <a:ext uri="{FF2B5EF4-FFF2-40B4-BE49-F238E27FC236}">
                <a16:creationId xmlns:a16="http://schemas.microsoft.com/office/drawing/2014/main" id="{545E0089-17FB-50C1-36EF-B2B30553E6D9}"/>
              </a:ext>
            </a:extLst>
          </p:cNvPr>
          <p:cNvSpPr>
            <a:spLocks noGrp="1"/>
          </p:cNvSpPr>
          <p:nvPr>
            <p:ph idx="1"/>
          </p:nvPr>
        </p:nvSpPr>
        <p:spPr>
          <a:xfrm>
            <a:off x="609820" y="971914"/>
            <a:ext cx="10967847" cy="4023360"/>
          </a:xfrm>
        </p:spPr>
        <p:txBody>
          <a:bodyPr vert="horz" lIns="0" tIns="0" rIns="0" bIns="0" rtlCol="0" anchor="t">
            <a:noAutofit/>
          </a:bodyPr>
          <a:lstStyle/>
          <a:p>
            <a:r>
              <a:rPr lang="en-US">
                <a:solidFill>
                  <a:schemeClr val="tx1"/>
                </a:solidFill>
                <a:latin typeface="+mn-lt"/>
              </a:rPr>
              <a:t>DEEP anticipates that revolving loan financing will be structured as low-interest mortgage product, with pricing sufficient to recover reasonable servicing and administrative costs while preserving the revolving nature of the fund.</a:t>
            </a:r>
          </a:p>
          <a:p>
            <a:r>
              <a:rPr lang="en-US">
                <a:solidFill>
                  <a:schemeClr val="tx1"/>
                </a:solidFill>
                <a:latin typeface="+mn-lt"/>
              </a:rPr>
              <a:t>Loan may be subordinate to existing mortgages or primary lender</a:t>
            </a:r>
          </a:p>
          <a:p>
            <a:r>
              <a:rPr lang="en-US">
                <a:solidFill>
                  <a:schemeClr val="tx1"/>
                </a:solidFill>
                <a:latin typeface="+mn-lt"/>
              </a:rPr>
              <a:t>Loan sizing based on most restrictive of per-unit or per-project caps, as well as property’s ability to reasonably support debt service</a:t>
            </a:r>
            <a:endParaRPr lang="en-US" sz="600">
              <a:solidFill>
                <a:schemeClr val="tx1"/>
              </a:solidFill>
              <a:latin typeface="+mn-lt"/>
            </a:endParaRPr>
          </a:p>
          <a:p>
            <a:r>
              <a:rPr lang="en-US" b="1">
                <a:solidFill>
                  <a:schemeClr val="tx1"/>
                </a:solidFill>
                <a:latin typeface="+mn-lt"/>
              </a:rPr>
              <a:t>Loan options:</a:t>
            </a:r>
          </a:p>
          <a:p>
            <a:pPr marL="173736" lvl="1" indent="0">
              <a:buNone/>
            </a:pPr>
            <a:endParaRPr lang="en-US"/>
          </a:p>
        </p:txBody>
      </p:sp>
      <p:pic>
        <p:nvPicPr>
          <p:cNvPr id="4" name="Picture 2" descr="DEEP Unveils Fresh Modern Look">
            <a:extLst>
              <a:ext uri="{FF2B5EF4-FFF2-40B4-BE49-F238E27FC236}">
                <a16:creationId xmlns:a16="http://schemas.microsoft.com/office/drawing/2014/main" id="{27156752-D0D5-BD00-A0B7-435F030A9C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41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BA347-A0A9-0D2D-EC04-A00313861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67364-D5DB-973E-8A69-FD09B344414C}"/>
              </a:ext>
            </a:extLst>
          </p:cNvPr>
          <p:cNvSpPr>
            <a:spLocks noGrp="1"/>
          </p:cNvSpPr>
          <p:nvPr>
            <p:ph type="title"/>
          </p:nvPr>
        </p:nvSpPr>
        <p:spPr>
          <a:xfrm>
            <a:off x="576292" y="576240"/>
            <a:ext cx="10962894" cy="894488"/>
          </a:xfrm>
        </p:spPr>
        <p:txBody>
          <a:bodyPr anchor="t">
            <a:normAutofit/>
          </a:bodyPr>
          <a:lstStyle/>
          <a:p>
            <a:r>
              <a:rPr lang="en-US"/>
              <a:t>Polling Question #3</a:t>
            </a:r>
          </a:p>
        </p:txBody>
      </p:sp>
      <p:pic>
        <p:nvPicPr>
          <p:cNvPr id="3" name="Picture 2" descr="DEEP Unveils Fresh Modern Look">
            <a:extLst>
              <a:ext uri="{FF2B5EF4-FFF2-40B4-BE49-F238E27FC236}">
                <a16:creationId xmlns:a16="http://schemas.microsoft.com/office/drawing/2014/main" id="{CD6A053F-4987-FB0D-ED0F-0AC50DFD74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46D2A6B-7BFA-F3E5-CB8E-5495CF5A1E8E}"/>
              </a:ext>
            </a:extLst>
          </p:cNvPr>
          <p:cNvSpPr>
            <a:spLocks noGrp="1"/>
          </p:cNvSpPr>
          <p:nvPr>
            <p:ph idx="1"/>
          </p:nvPr>
        </p:nvSpPr>
        <p:spPr/>
        <p:txBody>
          <a:bodyPr vert="horz" lIns="0" tIns="0" rIns="0" bIns="0" rtlCol="0" anchor="t">
            <a:noAutofit/>
          </a:bodyPr>
          <a:lstStyle/>
          <a:p>
            <a:r>
              <a:rPr lang="en-US">
                <a:solidFill>
                  <a:srgbClr val="3F3F3F"/>
                </a:solidFill>
              </a:rPr>
              <a:t>How important is the interest rate in making this financing work for your projects?</a:t>
            </a:r>
          </a:p>
          <a:p>
            <a:endParaRPr lang="en-US">
              <a:solidFill>
                <a:srgbClr val="3F3F3F"/>
              </a:solidFill>
            </a:endParaRPr>
          </a:p>
          <a:p>
            <a:r>
              <a:rPr lang="en-US">
                <a:solidFill>
                  <a:srgbClr val="3F3F3F"/>
                </a:solidFill>
              </a:rPr>
              <a:t>Answer Choices (pick one)</a:t>
            </a:r>
          </a:p>
          <a:p>
            <a:endParaRPr lang="en-US">
              <a:solidFill>
                <a:srgbClr val="3F3F3F"/>
              </a:solidFill>
            </a:endParaRPr>
          </a:p>
          <a:p>
            <a:pPr marL="630555" lvl="1" indent="-457200">
              <a:buFont typeface="+mj-lt"/>
              <a:buAutoNum type="arabicPeriod"/>
            </a:pPr>
            <a:r>
              <a:rPr lang="en-US" sz="2200" b="0">
                <a:solidFill>
                  <a:srgbClr val="3F3F3F"/>
                </a:solidFill>
                <a:latin typeface="+mj-lt"/>
              </a:rPr>
              <a:t>Very important, needs to be as low as possible</a:t>
            </a:r>
          </a:p>
          <a:p>
            <a:pPr marL="630555" lvl="1" indent="-457200">
              <a:buAutoNum type="arabicPeriod"/>
            </a:pPr>
            <a:r>
              <a:rPr lang="en-US" sz="2200" b="0">
                <a:solidFill>
                  <a:srgbClr val="3F3F3F"/>
                </a:solidFill>
                <a:ea typeface="+mn-lt"/>
                <a:cs typeface="+mn-lt"/>
              </a:rPr>
              <a:t>Important, but other terms matter too</a:t>
            </a:r>
          </a:p>
          <a:p>
            <a:pPr marL="630555" lvl="1" indent="-457200">
              <a:buFont typeface="+mj-lt"/>
              <a:buAutoNum type="arabicPeriod"/>
            </a:pPr>
            <a:r>
              <a:rPr lang="en-US" sz="2200" b="0">
                <a:solidFill>
                  <a:srgbClr val="3F3F3F"/>
                </a:solidFill>
                <a:latin typeface="+mj-lt"/>
              </a:rPr>
              <a:t>Less important than structure (e.g., flexibility, timing)</a:t>
            </a:r>
          </a:p>
          <a:p>
            <a:pPr marL="630555" lvl="1" indent="-457200">
              <a:buFont typeface="+mj-lt"/>
              <a:buAutoNum type="arabicPeriod"/>
            </a:pPr>
            <a:r>
              <a:rPr lang="en-US" sz="2200" b="0">
                <a:solidFill>
                  <a:srgbClr val="3F3F3F"/>
                </a:solidFill>
                <a:latin typeface="+mj-lt"/>
              </a:rPr>
              <a:t>Not sure</a:t>
            </a:r>
          </a:p>
          <a:p>
            <a:pPr marL="173736" lvl="1" indent="0">
              <a:buNone/>
            </a:pPr>
            <a:endParaRPr lang="en-US" sz="2200" b="0">
              <a:solidFill>
                <a:srgbClr val="3F3F3F"/>
              </a:solidFill>
              <a:latin typeface="+mj-lt"/>
            </a:endParaRPr>
          </a:p>
        </p:txBody>
      </p:sp>
    </p:spTree>
    <p:extLst>
      <p:ext uri="{BB962C8B-B14F-4D97-AF65-F5344CB8AC3E}">
        <p14:creationId xmlns:p14="http://schemas.microsoft.com/office/powerpoint/2010/main" val="108779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4515-EBB3-CF10-4C21-F182901DFADB}"/>
            </a:ext>
          </a:extLst>
        </p:cNvPr>
        <p:cNvGrpSpPr/>
        <p:nvPr/>
      </p:nvGrpSpPr>
      <p:grpSpPr>
        <a:xfrm>
          <a:off x="0" y="0"/>
          <a:ext cx="0" cy="0"/>
          <a:chOff x="0" y="0"/>
          <a:chExt cx="0" cy="0"/>
        </a:xfrm>
      </p:grpSpPr>
      <p:pic>
        <p:nvPicPr>
          <p:cNvPr id="3" name="Picture 2" descr="DEEP Unveils Fresh Modern Look">
            <a:extLst>
              <a:ext uri="{FF2B5EF4-FFF2-40B4-BE49-F238E27FC236}">
                <a16:creationId xmlns:a16="http://schemas.microsoft.com/office/drawing/2014/main" id="{7498B5B7-39CB-F5EC-71F0-107EB8339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405854-58B3-57B2-38C5-0E7C3A17A528}"/>
              </a:ext>
            </a:extLst>
          </p:cNvPr>
          <p:cNvSpPr>
            <a:spLocks noGrp="1"/>
          </p:cNvSpPr>
          <p:nvPr>
            <p:ph type="title"/>
          </p:nvPr>
        </p:nvSpPr>
        <p:spPr>
          <a:xfrm>
            <a:off x="614553" y="705712"/>
            <a:ext cx="10962894" cy="894488"/>
          </a:xfrm>
        </p:spPr>
        <p:txBody>
          <a:bodyPr anchor="t">
            <a:normAutofit/>
          </a:bodyPr>
          <a:lstStyle/>
          <a:p>
            <a:r>
              <a:rPr lang="en-US"/>
              <a:t>Proposed Project caps</a:t>
            </a:r>
          </a:p>
        </p:txBody>
      </p:sp>
      <p:graphicFrame>
        <p:nvGraphicFramePr>
          <p:cNvPr id="5" name="Content Placeholder 2">
            <a:extLst>
              <a:ext uri="{FF2B5EF4-FFF2-40B4-BE49-F238E27FC236}">
                <a16:creationId xmlns:a16="http://schemas.microsoft.com/office/drawing/2014/main" id="{65D160F5-9FBA-64E9-BBC4-4F91A2A719CD}"/>
              </a:ext>
            </a:extLst>
          </p:cNvPr>
          <p:cNvGraphicFramePr>
            <a:graphicFrameLocks noGrp="1"/>
          </p:cNvGraphicFramePr>
          <p:nvPr>
            <p:ph idx="1"/>
            <p:extLst>
              <p:ext uri="{D42A27DB-BD31-4B8C-83A1-F6EECF244321}">
                <p14:modId xmlns:p14="http://schemas.microsoft.com/office/powerpoint/2010/main" val="1474972626"/>
              </p:ext>
            </p:extLst>
          </p:nvPr>
        </p:nvGraphicFramePr>
        <p:xfrm>
          <a:off x="614553" y="1670103"/>
          <a:ext cx="10967847" cy="459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38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66998-A5B0-8012-5755-BC2E3D546A2E}"/>
              </a:ext>
            </a:extLst>
          </p:cNvPr>
          <p:cNvSpPr>
            <a:spLocks noGrp="1"/>
          </p:cNvSpPr>
          <p:nvPr>
            <p:ph sz="half" idx="1"/>
          </p:nvPr>
        </p:nvSpPr>
        <p:spPr>
          <a:xfrm>
            <a:off x="614552" y="1152144"/>
            <a:ext cx="11115084" cy="5257800"/>
          </a:xfrm>
        </p:spPr>
        <p:txBody>
          <a:bodyPr vert="horz" lIns="0" tIns="0" rIns="0" bIns="0" rtlCol="0" anchor="t">
            <a:normAutofit/>
          </a:bodyPr>
          <a:lstStyle/>
          <a:p>
            <a:pPr marL="457200" indent="-457200">
              <a:buFont typeface="+mj-lt"/>
              <a:buAutoNum type="arabicPeriod"/>
            </a:pPr>
            <a:r>
              <a:rPr lang="en-US" sz="2400">
                <a:solidFill>
                  <a:schemeClr val="tx1"/>
                </a:solidFill>
              </a:rPr>
              <a:t>Pre-development screening</a:t>
            </a:r>
          </a:p>
          <a:p>
            <a:pPr marL="457200" indent="-457200">
              <a:buFont typeface="+mj-lt"/>
              <a:buAutoNum type="arabicPeriod"/>
            </a:pPr>
            <a:r>
              <a:rPr lang="en-US" sz="2400">
                <a:solidFill>
                  <a:schemeClr val="tx1"/>
                </a:solidFill>
              </a:rPr>
              <a:t>Pre-development funding</a:t>
            </a:r>
          </a:p>
          <a:p>
            <a:pPr marL="457200" indent="-457200">
              <a:buFont typeface="+mj-lt"/>
              <a:buAutoNum type="arabicPeriod"/>
            </a:pPr>
            <a:r>
              <a:rPr lang="en-US" sz="2400">
                <a:solidFill>
                  <a:schemeClr val="tx1"/>
                </a:solidFill>
              </a:rPr>
              <a:t>Eligibility confirmation</a:t>
            </a:r>
          </a:p>
          <a:p>
            <a:pPr marL="457200" indent="-457200">
              <a:buFont typeface="+mj-lt"/>
              <a:buAutoNum type="arabicPeriod"/>
            </a:pPr>
            <a:r>
              <a:rPr lang="en-US" sz="2400">
                <a:solidFill>
                  <a:schemeClr val="tx1"/>
                </a:solidFill>
              </a:rPr>
              <a:t>Revolving loan financing for comprehensive energy upgrades</a:t>
            </a:r>
          </a:p>
          <a:p>
            <a:pPr marL="457200" indent="-457200">
              <a:buFont typeface="+mj-lt"/>
              <a:buAutoNum type="arabicPeriod"/>
            </a:pPr>
            <a:r>
              <a:rPr lang="en-US" sz="2400">
                <a:solidFill>
                  <a:schemeClr val="tx1"/>
                </a:solidFill>
              </a:rPr>
              <a:t>Implementation, verification, and repayment</a:t>
            </a:r>
          </a:p>
          <a:p>
            <a:pPr marL="457200" indent="-457200">
              <a:buFont typeface="+mj-lt"/>
              <a:buAutoNum type="arabicPeriod"/>
            </a:pPr>
            <a:endParaRPr lang="en-US" sz="2400">
              <a:solidFill>
                <a:schemeClr val="tx1"/>
              </a:solidFill>
            </a:endParaRPr>
          </a:p>
          <a:p>
            <a:pPr marL="0" indent="0">
              <a:buNone/>
            </a:pPr>
            <a:r>
              <a:rPr lang="en-US" sz="2400" b="1">
                <a:solidFill>
                  <a:schemeClr val="tx1"/>
                </a:solidFill>
              </a:rPr>
              <a:t>Applications will be accepted year-round on a rolling basis</a:t>
            </a:r>
          </a:p>
          <a:p>
            <a:r>
              <a:rPr lang="en-US" sz="2400" b="1">
                <a:solidFill>
                  <a:schemeClr val="tx1"/>
                </a:solidFill>
              </a:rPr>
              <a:t>Projects may apply directly for EE loan financing (#3) if pre-development funding is not needed</a:t>
            </a:r>
          </a:p>
          <a:p>
            <a:r>
              <a:rPr lang="en-US" sz="2400" b="1">
                <a:solidFill>
                  <a:schemeClr val="tx1"/>
                </a:solidFill>
              </a:rPr>
              <a:t>Initial assessment funding may be forgiven if project does not move forward</a:t>
            </a:r>
          </a:p>
        </p:txBody>
      </p:sp>
      <p:sp>
        <p:nvSpPr>
          <p:cNvPr id="2" name="Title 1">
            <a:extLst>
              <a:ext uri="{FF2B5EF4-FFF2-40B4-BE49-F238E27FC236}">
                <a16:creationId xmlns:a16="http://schemas.microsoft.com/office/drawing/2014/main" id="{7465D562-A9D8-C0AC-13DA-F08514899D45}"/>
              </a:ext>
            </a:extLst>
          </p:cNvPr>
          <p:cNvSpPr>
            <a:spLocks noGrp="1"/>
          </p:cNvSpPr>
          <p:nvPr>
            <p:ph type="title"/>
          </p:nvPr>
        </p:nvSpPr>
        <p:spPr>
          <a:xfrm>
            <a:off x="614554" y="596807"/>
            <a:ext cx="10962894" cy="894488"/>
          </a:xfrm>
        </p:spPr>
        <p:txBody>
          <a:bodyPr anchor="t">
            <a:normAutofit/>
          </a:bodyPr>
          <a:lstStyle/>
          <a:p>
            <a:r>
              <a:rPr lang="en-US"/>
              <a:t>Proposed Program structure</a:t>
            </a:r>
          </a:p>
        </p:txBody>
      </p:sp>
      <p:pic>
        <p:nvPicPr>
          <p:cNvPr id="4" name="Picture 2" descr="DEEP Unveils Fresh Modern Look">
            <a:extLst>
              <a:ext uri="{FF2B5EF4-FFF2-40B4-BE49-F238E27FC236}">
                <a16:creationId xmlns:a16="http://schemas.microsoft.com/office/drawing/2014/main" id="{D4DFD29C-D671-E889-F6C7-9F52DDE7D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1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D3AA-61C8-9241-2450-DF053B2D4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B16F7-A9BB-2000-CCDC-FFE3579C6D9C}"/>
              </a:ext>
            </a:extLst>
          </p:cNvPr>
          <p:cNvSpPr>
            <a:spLocks noGrp="1"/>
          </p:cNvSpPr>
          <p:nvPr>
            <p:ph type="title"/>
          </p:nvPr>
        </p:nvSpPr>
        <p:spPr>
          <a:xfrm>
            <a:off x="614553" y="705712"/>
            <a:ext cx="10962894" cy="894488"/>
          </a:xfrm>
        </p:spPr>
        <p:txBody>
          <a:bodyPr anchor="t">
            <a:normAutofit/>
          </a:bodyPr>
          <a:lstStyle/>
          <a:p>
            <a:r>
              <a:rPr lang="en-US"/>
              <a:t>Polling Question #4</a:t>
            </a:r>
          </a:p>
        </p:txBody>
      </p:sp>
      <p:pic>
        <p:nvPicPr>
          <p:cNvPr id="3" name="Picture 2" descr="DEEP Unveils Fresh Modern Look">
            <a:extLst>
              <a:ext uri="{FF2B5EF4-FFF2-40B4-BE49-F238E27FC236}">
                <a16:creationId xmlns:a16="http://schemas.microsoft.com/office/drawing/2014/main" id="{1D796E1C-FC57-63AF-4EC2-2F6272232A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45A8635-1872-1578-41DE-6B4CABD2CA4A}"/>
              </a:ext>
            </a:extLst>
          </p:cNvPr>
          <p:cNvSpPr>
            <a:spLocks noGrp="1"/>
          </p:cNvSpPr>
          <p:nvPr>
            <p:ph idx="1"/>
          </p:nvPr>
        </p:nvSpPr>
        <p:spPr/>
        <p:txBody>
          <a:bodyPr/>
          <a:lstStyle/>
          <a:p>
            <a:r>
              <a:rPr lang="en-US">
                <a:solidFill>
                  <a:srgbClr val="3F3F3F"/>
                </a:solidFill>
              </a:rPr>
              <a:t>Would access to a small, potentially forgivable pre-development loan, around $8,000-$10,000 for energy audits and assessments help move your projects forward?</a:t>
            </a:r>
          </a:p>
          <a:p>
            <a:endParaRPr lang="en-US">
              <a:solidFill>
                <a:srgbClr val="3F3F3F"/>
              </a:solidFill>
            </a:endParaRPr>
          </a:p>
          <a:p>
            <a:r>
              <a:rPr lang="en-US">
                <a:solidFill>
                  <a:srgbClr val="3F3F3F"/>
                </a:solidFill>
              </a:rPr>
              <a:t>Answer Choices (pick one)</a:t>
            </a:r>
          </a:p>
          <a:p>
            <a:endParaRPr lang="en-US">
              <a:solidFill>
                <a:srgbClr val="3F3F3F"/>
              </a:solidFill>
            </a:endParaRPr>
          </a:p>
          <a:p>
            <a:pPr marL="630936" lvl="1" indent="-457200">
              <a:buFont typeface="+mj-lt"/>
              <a:buAutoNum type="arabicPeriod"/>
            </a:pPr>
            <a:r>
              <a:rPr lang="en-US" sz="2200" b="0">
                <a:solidFill>
                  <a:srgbClr val="3F3F3F"/>
                </a:solidFill>
                <a:latin typeface="+mj-lt"/>
              </a:rPr>
              <a:t>Yes, definitely</a:t>
            </a:r>
          </a:p>
          <a:p>
            <a:pPr marL="630936" lvl="1" indent="-457200">
              <a:buFont typeface="+mj-lt"/>
              <a:buAutoNum type="arabicPeriod"/>
            </a:pPr>
            <a:r>
              <a:rPr lang="en-US" sz="2200" b="0">
                <a:solidFill>
                  <a:srgbClr val="3F3F3F"/>
                </a:solidFill>
                <a:latin typeface="+mj-lt"/>
              </a:rPr>
              <a:t>Maybe</a:t>
            </a:r>
          </a:p>
          <a:p>
            <a:pPr marL="630936" lvl="1" indent="-457200">
              <a:buFont typeface="+mj-lt"/>
              <a:buAutoNum type="arabicPeriod"/>
            </a:pPr>
            <a:r>
              <a:rPr lang="en-US" sz="2200" b="0">
                <a:solidFill>
                  <a:srgbClr val="3F3F3F"/>
                </a:solidFill>
                <a:latin typeface="+mj-lt"/>
              </a:rPr>
              <a:t>No</a:t>
            </a:r>
          </a:p>
          <a:p>
            <a:pPr marL="630936" lvl="1" indent="-457200">
              <a:buFont typeface="+mj-lt"/>
              <a:buAutoNum type="arabicPeriod"/>
            </a:pPr>
            <a:r>
              <a:rPr lang="en-US" sz="2200" b="0">
                <a:solidFill>
                  <a:srgbClr val="3F3F3F"/>
                </a:solidFill>
                <a:latin typeface="+mj-lt"/>
              </a:rPr>
              <a:t>Not applicable</a:t>
            </a:r>
          </a:p>
          <a:p>
            <a:pPr marL="173736" lvl="1" indent="0">
              <a:buNone/>
            </a:pPr>
            <a:endParaRPr lang="en-US" sz="2200" b="0">
              <a:solidFill>
                <a:srgbClr val="3F3F3F"/>
              </a:solidFill>
              <a:latin typeface="+mj-lt"/>
            </a:endParaRPr>
          </a:p>
        </p:txBody>
      </p:sp>
    </p:spTree>
    <p:extLst>
      <p:ext uri="{BB962C8B-B14F-4D97-AF65-F5344CB8AC3E}">
        <p14:creationId xmlns:p14="http://schemas.microsoft.com/office/powerpoint/2010/main" val="106105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4565-AF42-A877-9540-68693BD7BEAA}"/>
              </a:ext>
            </a:extLst>
          </p:cNvPr>
          <p:cNvSpPr>
            <a:spLocks noGrp="1"/>
          </p:cNvSpPr>
          <p:nvPr>
            <p:ph type="title"/>
          </p:nvPr>
        </p:nvSpPr>
        <p:spPr>
          <a:xfrm>
            <a:off x="614553" y="705712"/>
            <a:ext cx="10962894" cy="894488"/>
          </a:xfrm>
        </p:spPr>
        <p:txBody>
          <a:bodyPr anchor="t">
            <a:normAutofit/>
          </a:bodyPr>
          <a:lstStyle/>
          <a:p>
            <a:r>
              <a:rPr lang="en-US"/>
              <a:t>Proposed Success metrics</a:t>
            </a:r>
          </a:p>
        </p:txBody>
      </p:sp>
      <p:graphicFrame>
        <p:nvGraphicFramePr>
          <p:cNvPr id="5" name="Content Placeholder 2">
            <a:extLst>
              <a:ext uri="{FF2B5EF4-FFF2-40B4-BE49-F238E27FC236}">
                <a16:creationId xmlns:a16="http://schemas.microsoft.com/office/drawing/2014/main" id="{AD58BAE3-DA02-79DC-1914-64B477E641D1}"/>
              </a:ext>
            </a:extLst>
          </p:cNvPr>
          <p:cNvGraphicFramePr>
            <a:graphicFrameLocks noGrp="1"/>
          </p:cNvGraphicFramePr>
          <p:nvPr>
            <p:ph idx="1"/>
            <p:extLst>
              <p:ext uri="{D42A27DB-BD31-4B8C-83A1-F6EECF244321}">
                <p14:modId xmlns:p14="http://schemas.microsoft.com/office/powerpoint/2010/main" val="3730559865"/>
              </p:ext>
            </p:extLst>
          </p:nvPr>
        </p:nvGraphicFramePr>
        <p:xfrm>
          <a:off x="1641098" y="1552755"/>
          <a:ext cx="8676096" cy="4739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DEEP Unveils Fresh Modern Look">
            <a:extLst>
              <a:ext uri="{FF2B5EF4-FFF2-40B4-BE49-F238E27FC236}">
                <a16:creationId xmlns:a16="http://schemas.microsoft.com/office/drawing/2014/main" id="{4FBE09E9-A7B6-A681-C08D-341AFA3FCA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8315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810C6F-100E-B0F5-B9C1-5A0BD951F1DE}"/>
              </a:ext>
            </a:extLst>
          </p:cNvPr>
          <p:cNvSpPr>
            <a:spLocks noGrp="1"/>
          </p:cNvSpPr>
          <p:nvPr>
            <p:ph type="title"/>
          </p:nvPr>
        </p:nvSpPr>
        <p:spPr>
          <a:xfrm>
            <a:off x="481496" y="396192"/>
            <a:ext cx="10962894" cy="894488"/>
          </a:xfrm>
        </p:spPr>
        <p:txBody>
          <a:bodyPr anchor="t">
            <a:normAutofit/>
          </a:bodyPr>
          <a:lstStyle/>
          <a:p>
            <a:r>
              <a:rPr lang="en-US">
                <a:ea typeface="+mj-lt"/>
                <a:cs typeface="+mj-lt"/>
              </a:rPr>
              <a:t>Agenda overview</a:t>
            </a:r>
            <a:endParaRPr lang="en-US"/>
          </a:p>
        </p:txBody>
      </p:sp>
      <p:pic>
        <p:nvPicPr>
          <p:cNvPr id="2050" name="Picture 2" descr="DEEP Unveils Fresh Modern Look">
            <a:extLst>
              <a:ext uri="{FF2B5EF4-FFF2-40B4-BE49-F238E27FC236}">
                <a16:creationId xmlns:a16="http://schemas.microsoft.com/office/drawing/2014/main" id="{2C70376F-8B66-5634-2F96-5C81358861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E927AE20-4BA1-DA56-B94F-E7180CD1ED86}"/>
              </a:ext>
            </a:extLst>
          </p:cNvPr>
          <p:cNvSpPr>
            <a:spLocks noGrp="1"/>
          </p:cNvSpPr>
          <p:nvPr/>
        </p:nvSpPr>
        <p:spPr>
          <a:xfrm>
            <a:off x="5118962" y="947851"/>
            <a:ext cx="6173110" cy="5066713"/>
          </a:xfrm>
          <a:prstGeom prst="rect">
            <a:avLst/>
          </a:prstGeom>
        </p:spPr>
        <p:txBody>
          <a:bodyPr vert="horz" lIns="0" tIns="0" rIns="0" bIns="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1" kern="1200">
                <a:solidFill>
                  <a:schemeClr val="tx1">
                    <a:lumMod val="75000"/>
                    <a:lumOff val="25000"/>
                  </a:schemeClr>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lumMod val="75000"/>
                    <a:lumOff val="25000"/>
                  </a:schemeClr>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000" kern="1200">
                <a:solidFill>
                  <a:schemeClr val="tx1">
                    <a:lumMod val="75000"/>
                    <a:lumOff val="2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4795" lvl="1">
              <a:lnSpc>
                <a:spcPct val="150000"/>
              </a:lnSpc>
              <a:buFont typeface="Wingdings" pitchFamily="18" charset="2"/>
              <a:buChar char="q"/>
            </a:pPr>
            <a:r>
              <a:rPr lang="en-US" sz="2400"/>
              <a:t> </a:t>
            </a:r>
            <a:r>
              <a:rPr lang="en-US" sz="2800">
                <a:solidFill>
                  <a:schemeClr val="tx1"/>
                </a:solidFill>
              </a:rPr>
              <a:t>Welcome and Meeting Overview</a:t>
            </a:r>
            <a:endParaRPr lang="en-US" sz="2000">
              <a:solidFill>
                <a:schemeClr val="tx1"/>
              </a:solidFill>
            </a:endParaRPr>
          </a:p>
          <a:p>
            <a:pPr marL="264795" lvl="1">
              <a:lnSpc>
                <a:spcPct val="150000"/>
              </a:lnSpc>
              <a:buFont typeface="Wingdings" pitchFamily="18" charset="2"/>
              <a:buChar char="q"/>
            </a:pPr>
            <a:r>
              <a:rPr lang="en-US" sz="2800">
                <a:solidFill>
                  <a:schemeClr val="tx1"/>
                </a:solidFill>
              </a:rPr>
              <a:t>  Program Background and Context</a:t>
            </a:r>
          </a:p>
          <a:p>
            <a:pPr marL="264795" lvl="1">
              <a:lnSpc>
                <a:spcPct val="150000"/>
              </a:lnSpc>
              <a:buFont typeface="Wingdings" pitchFamily="18" charset="2"/>
              <a:buChar char="q"/>
            </a:pPr>
            <a:r>
              <a:rPr lang="en-US" sz="2800">
                <a:solidFill>
                  <a:schemeClr val="tx1"/>
                </a:solidFill>
              </a:rPr>
              <a:t> Problem Statement</a:t>
            </a:r>
            <a:r>
              <a:rPr lang="en-US" sz="2800">
                <a:solidFill>
                  <a:schemeClr val="tx1"/>
                </a:solidFill>
                <a:ea typeface="+mn-lt"/>
                <a:cs typeface="+mn-lt"/>
              </a:rPr>
              <a:t> </a:t>
            </a:r>
          </a:p>
          <a:p>
            <a:pPr marL="264795" lvl="1">
              <a:lnSpc>
                <a:spcPct val="150000"/>
              </a:lnSpc>
              <a:buFont typeface="Wingdings" pitchFamily="18" charset="2"/>
              <a:buChar char="q"/>
            </a:pPr>
            <a:r>
              <a:rPr lang="en-US" sz="2800">
                <a:solidFill>
                  <a:schemeClr val="tx1"/>
                </a:solidFill>
                <a:ea typeface="+mn-lt"/>
                <a:cs typeface="+mn-lt"/>
              </a:rPr>
              <a:t> Program Overview</a:t>
            </a:r>
            <a:endParaRPr lang="en-US" sz="2800" b="0">
              <a:solidFill>
                <a:schemeClr val="tx1"/>
              </a:solidFill>
            </a:endParaRPr>
          </a:p>
          <a:p>
            <a:pPr marL="264795" lvl="1">
              <a:lnSpc>
                <a:spcPct val="150000"/>
              </a:lnSpc>
              <a:buFont typeface="Wingdings" pitchFamily="18" charset="2"/>
              <a:buChar char="q"/>
            </a:pPr>
            <a:r>
              <a:rPr lang="en-US" sz="2800">
                <a:solidFill>
                  <a:schemeClr val="tx1"/>
                </a:solidFill>
              </a:rPr>
              <a:t> Key design elements</a:t>
            </a:r>
            <a:endParaRPr lang="en-US" sz="2800" b="0">
              <a:solidFill>
                <a:schemeClr val="tx1"/>
              </a:solidFill>
            </a:endParaRPr>
          </a:p>
          <a:p>
            <a:pPr marL="264795" lvl="1">
              <a:lnSpc>
                <a:spcPct val="150000"/>
              </a:lnSpc>
              <a:buFont typeface="Wingdings" pitchFamily="18" charset="2"/>
              <a:buChar char="q"/>
            </a:pPr>
            <a:r>
              <a:rPr lang="en-US" sz="2800">
                <a:solidFill>
                  <a:schemeClr val="tx1"/>
                </a:solidFill>
              </a:rPr>
              <a:t> RFI questions and feedback process</a:t>
            </a:r>
            <a:endParaRPr lang="en-US" sz="2800" b="0">
              <a:solidFill>
                <a:schemeClr val="tx1"/>
              </a:solidFill>
            </a:endParaRPr>
          </a:p>
        </p:txBody>
      </p:sp>
      <p:pic>
        <p:nvPicPr>
          <p:cNvPr id="35" name="Picture 34">
            <a:extLst>
              <a:ext uri="{FF2B5EF4-FFF2-40B4-BE49-F238E27FC236}">
                <a16:creationId xmlns:a16="http://schemas.microsoft.com/office/drawing/2014/main" id="{E794D047-B288-E645-573F-6A5C4FB3D6B9}"/>
              </a:ext>
            </a:extLst>
          </p:cNvPr>
          <p:cNvPicPr>
            <a:picLocks noChangeAspect="1"/>
          </p:cNvPicPr>
          <p:nvPr/>
        </p:nvPicPr>
        <p:blipFill>
          <a:blip r:embed="rId4"/>
          <a:stretch>
            <a:fillRect/>
          </a:stretch>
        </p:blipFill>
        <p:spPr>
          <a:xfrm>
            <a:off x="481496" y="1015048"/>
            <a:ext cx="3995255" cy="5128578"/>
          </a:xfrm>
          <a:prstGeom prst="rect">
            <a:avLst/>
          </a:prstGeom>
        </p:spPr>
      </p:pic>
    </p:spTree>
    <p:extLst>
      <p:ext uri="{BB962C8B-B14F-4D97-AF65-F5344CB8AC3E}">
        <p14:creationId xmlns:p14="http://schemas.microsoft.com/office/powerpoint/2010/main" val="48971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00C9-64B8-8D22-52FB-1A76C74CC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816D4-2CE2-A771-9B6E-0CE202524A69}"/>
              </a:ext>
            </a:extLst>
          </p:cNvPr>
          <p:cNvSpPr>
            <a:spLocks noGrp="1"/>
          </p:cNvSpPr>
          <p:nvPr>
            <p:ph type="title"/>
          </p:nvPr>
        </p:nvSpPr>
        <p:spPr>
          <a:xfrm>
            <a:off x="614553" y="705712"/>
            <a:ext cx="6060155" cy="1694588"/>
          </a:xfrm>
        </p:spPr>
        <p:txBody>
          <a:bodyPr anchor="t">
            <a:normAutofit/>
          </a:bodyPr>
          <a:lstStyle/>
          <a:p>
            <a:r>
              <a:rPr lang="en-US"/>
              <a:t>Key RFI question topics</a:t>
            </a:r>
          </a:p>
        </p:txBody>
      </p:sp>
      <p:graphicFrame>
        <p:nvGraphicFramePr>
          <p:cNvPr id="15" name="Content Placeholder 2">
            <a:extLst>
              <a:ext uri="{FF2B5EF4-FFF2-40B4-BE49-F238E27FC236}">
                <a16:creationId xmlns:a16="http://schemas.microsoft.com/office/drawing/2014/main" id="{3A8E95F7-AEB8-B624-4AB5-6D2062ADE3FF}"/>
              </a:ext>
            </a:extLst>
          </p:cNvPr>
          <p:cNvGraphicFramePr>
            <a:graphicFrameLocks noGrp="1"/>
          </p:cNvGraphicFramePr>
          <p:nvPr>
            <p:ph sz="half" idx="14"/>
          </p:nvPr>
        </p:nvGraphicFramePr>
        <p:xfrm>
          <a:off x="3644630" y="1081097"/>
          <a:ext cx="6060155"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DEEP Unveils Fresh Modern Look">
            <a:extLst>
              <a:ext uri="{FF2B5EF4-FFF2-40B4-BE49-F238E27FC236}">
                <a16:creationId xmlns:a16="http://schemas.microsoft.com/office/drawing/2014/main" id="{28ABD2E1-73BB-9676-2FED-B24FB20F9B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5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E543-C2EA-7934-B809-2C2C254CE5C0}"/>
              </a:ext>
            </a:extLst>
          </p:cNvPr>
          <p:cNvSpPr>
            <a:spLocks noGrp="1"/>
          </p:cNvSpPr>
          <p:nvPr>
            <p:ph type="title"/>
          </p:nvPr>
        </p:nvSpPr>
        <p:spPr>
          <a:xfrm>
            <a:off x="614553" y="705712"/>
            <a:ext cx="6060155" cy="1694588"/>
          </a:xfrm>
        </p:spPr>
        <p:txBody>
          <a:bodyPr anchor="t">
            <a:normAutofit/>
          </a:bodyPr>
          <a:lstStyle/>
          <a:p>
            <a:r>
              <a:rPr lang="en-US"/>
              <a:t>Key RFI questions</a:t>
            </a:r>
          </a:p>
        </p:txBody>
      </p:sp>
      <p:pic>
        <p:nvPicPr>
          <p:cNvPr id="4" name="Picture 2" descr="DEEP Unveils Fresh Modern Look">
            <a:extLst>
              <a:ext uri="{FF2B5EF4-FFF2-40B4-BE49-F238E27FC236}">
                <a16:creationId xmlns:a16="http://schemas.microsoft.com/office/drawing/2014/main" id="{23A87973-6314-E19F-8271-CDBF18AD62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22A6347-D882-B7B3-9EC1-6CE1CDD7CAA9}"/>
              </a:ext>
            </a:extLst>
          </p:cNvPr>
          <p:cNvSpPr>
            <a:spLocks noGrp="1"/>
          </p:cNvSpPr>
          <p:nvPr>
            <p:ph sz="half" idx="14"/>
          </p:nvPr>
        </p:nvSpPr>
        <p:spPr>
          <a:xfrm>
            <a:off x="614553" y="1483173"/>
            <a:ext cx="9813302" cy="3910462"/>
          </a:xfrm>
        </p:spPr>
        <p:txBody>
          <a:bodyPr/>
          <a:lstStyle/>
          <a:p>
            <a:r>
              <a:rPr lang="en-US" sz="4000"/>
              <a:t>Q1: How can this program best align with existing housing financing and underwriting workflows without creating duplication and unnecessary complexity?</a:t>
            </a:r>
          </a:p>
          <a:p>
            <a:endParaRPr lang="en-US" sz="2800"/>
          </a:p>
          <a:p>
            <a:endParaRPr lang="en-US" sz="2800"/>
          </a:p>
        </p:txBody>
      </p:sp>
    </p:spTree>
    <p:extLst>
      <p:ext uri="{BB962C8B-B14F-4D97-AF65-F5344CB8AC3E}">
        <p14:creationId xmlns:p14="http://schemas.microsoft.com/office/powerpoint/2010/main" val="157357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C4EF-488A-0F09-41A2-738A02731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0AEE5-4C8A-A3AA-C379-ADCEABC60F8B}"/>
              </a:ext>
            </a:extLst>
          </p:cNvPr>
          <p:cNvSpPr>
            <a:spLocks noGrp="1"/>
          </p:cNvSpPr>
          <p:nvPr>
            <p:ph type="title"/>
          </p:nvPr>
        </p:nvSpPr>
        <p:spPr>
          <a:xfrm>
            <a:off x="614553" y="705712"/>
            <a:ext cx="6060155" cy="1694588"/>
          </a:xfrm>
        </p:spPr>
        <p:txBody>
          <a:bodyPr anchor="t">
            <a:normAutofit/>
          </a:bodyPr>
          <a:lstStyle/>
          <a:p>
            <a:r>
              <a:rPr lang="en-US"/>
              <a:t>Key RFI questions</a:t>
            </a:r>
          </a:p>
        </p:txBody>
      </p:sp>
      <p:pic>
        <p:nvPicPr>
          <p:cNvPr id="4" name="Picture 2" descr="DEEP Unveils Fresh Modern Look">
            <a:extLst>
              <a:ext uri="{FF2B5EF4-FFF2-40B4-BE49-F238E27FC236}">
                <a16:creationId xmlns:a16="http://schemas.microsoft.com/office/drawing/2014/main" id="{9328F8DE-BE34-0306-FBD8-B1A43F90E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9C19EE6-D7D3-8D9D-A3B2-08ACF63103B1}"/>
              </a:ext>
            </a:extLst>
          </p:cNvPr>
          <p:cNvSpPr>
            <a:spLocks noGrp="1"/>
          </p:cNvSpPr>
          <p:nvPr>
            <p:ph sz="half" idx="14"/>
          </p:nvPr>
        </p:nvSpPr>
        <p:spPr>
          <a:xfrm>
            <a:off x="614553" y="1483173"/>
            <a:ext cx="9868720" cy="3910462"/>
          </a:xfrm>
        </p:spPr>
        <p:txBody>
          <a:bodyPr/>
          <a:lstStyle/>
          <a:p>
            <a:endParaRPr lang="en-US" sz="2800"/>
          </a:p>
          <a:p>
            <a:r>
              <a:rPr lang="en-US" sz="4000"/>
              <a:t>Q2: What aspects of loan structure or sizing are most important to make this financing usable in your deals?</a:t>
            </a:r>
          </a:p>
          <a:p>
            <a:endParaRPr lang="en-US" sz="2800"/>
          </a:p>
        </p:txBody>
      </p:sp>
    </p:spTree>
    <p:extLst>
      <p:ext uri="{BB962C8B-B14F-4D97-AF65-F5344CB8AC3E}">
        <p14:creationId xmlns:p14="http://schemas.microsoft.com/office/powerpoint/2010/main" val="26967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196D-19D6-53BC-8A5C-18BE959D9151}"/>
              </a:ext>
            </a:extLst>
          </p:cNvPr>
          <p:cNvSpPr>
            <a:spLocks noGrp="1"/>
          </p:cNvSpPr>
          <p:nvPr>
            <p:ph type="title"/>
          </p:nvPr>
        </p:nvSpPr>
        <p:spPr/>
        <p:txBody>
          <a:bodyPr/>
          <a:lstStyle/>
          <a:p>
            <a:r>
              <a:rPr lang="en-US"/>
              <a:t>RFI info</a:t>
            </a:r>
          </a:p>
        </p:txBody>
      </p:sp>
      <p:sp>
        <p:nvSpPr>
          <p:cNvPr id="3" name="Content Placeholder 2">
            <a:extLst>
              <a:ext uri="{FF2B5EF4-FFF2-40B4-BE49-F238E27FC236}">
                <a16:creationId xmlns:a16="http://schemas.microsoft.com/office/drawing/2014/main" id="{9E769E64-4F78-F862-3FFD-BCA28BC6B7A2}"/>
              </a:ext>
            </a:extLst>
          </p:cNvPr>
          <p:cNvSpPr>
            <a:spLocks noGrp="1"/>
          </p:cNvSpPr>
          <p:nvPr>
            <p:ph idx="1"/>
          </p:nvPr>
        </p:nvSpPr>
        <p:spPr/>
        <p:txBody>
          <a:bodyPr vert="horz" lIns="0" tIns="0" rIns="0" bIns="0" rtlCol="0" anchor="t">
            <a:noAutofit/>
          </a:bodyPr>
          <a:lstStyle/>
          <a:p>
            <a:r>
              <a:rPr lang="en-US" sz="3600" b="1">
                <a:solidFill>
                  <a:schemeClr val="tx1"/>
                </a:solidFill>
              </a:rPr>
              <a:t>Due date: </a:t>
            </a:r>
            <a:r>
              <a:rPr lang="en-US" sz="3600">
                <a:solidFill>
                  <a:schemeClr val="tx1"/>
                </a:solidFill>
              </a:rPr>
              <a:t>Wednesday April 15</a:t>
            </a:r>
            <a:r>
              <a:rPr lang="en-US" sz="3600" baseline="30000">
                <a:solidFill>
                  <a:schemeClr val="tx1"/>
                </a:solidFill>
              </a:rPr>
              <a:t>th</a:t>
            </a:r>
            <a:r>
              <a:rPr lang="en-US" sz="3600">
                <a:solidFill>
                  <a:schemeClr val="tx1"/>
                </a:solidFill>
              </a:rPr>
              <a:t>, 2026 at 5:00 PM ET</a:t>
            </a:r>
          </a:p>
          <a:p>
            <a:endParaRPr lang="en-US" sz="3600" b="1">
              <a:solidFill>
                <a:schemeClr val="tx1"/>
              </a:solidFill>
            </a:endParaRPr>
          </a:p>
          <a:p>
            <a:r>
              <a:rPr lang="en-US" sz="3600" b="1">
                <a:solidFill>
                  <a:schemeClr val="tx1"/>
                </a:solidFill>
              </a:rPr>
              <a:t>How to respond: </a:t>
            </a:r>
            <a:r>
              <a:rPr lang="en-US" sz="3600">
                <a:solidFill>
                  <a:schemeClr val="tx1"/>
                </a:solidFill>
              </a:rPr>
              <a:t>Submit responses to </a:t>
            </a:r>
            <a:r>
              <a:rPr lang="en-US" sz="3600">
                <a:hlinkClick r:id="rId3"/>
              </a:rPr>
              <a:t>DEEP.EnergyBureau@ct.gov</a:t>
            </a:r>
            <a:r>
              <a:rPr lang="en-US" sz="3600"/>
              <a:t> </a:t>
            </a:r>
            <a:r>
              <a:rPr lang="en-US" sz="3600">
                <a:solidFill>
                  <a:schemeClr val="tx1"/>
                </a:solidFill>
              </a:rPr>
              <a:t>and include answers to as many or few questions as is relevant or practical</a:t>
            </a:r>
          </a:p>
          <a:p>
            <a:endParaRPr lang="en-US" sz="3600" b="1">
              <a:solidFill>
                <a:schemeClr val="tx1"/>
              </a:solidFill>
            </a:endParaRPr>
          </a:p>
          <a:p>
            <a:r>
              <a:rPr lang="en-US" sz="3600" b="1">
                <a:solidFill>
                  <a:schemeClr val="tx1"/>
                </a:solidFill>
              </a:rPr>
              <a:t>Link:</a:t>
            </a:r>
            <a:r>
              <a:rPr lang="en-US" sz="3600" b="1"/>
              <a:t> </a:t>
            </a:r>
            <a:r>
              <a:rPr lang="en-US" sz="3600">
                <a:hlinkClick r:id="rId4"/>
              </a:rPr>
              <a:t>multifamily-revolving-loan-fund--rfi.pdf</a:t>
            </a:r>
            <a:endParaRPr lang="en-US" sz="3600" b="1"/>
          </a:p>
        </p:txBody>
      </p:sp>
      <p:pic>
        <p:nvPicPr>
          <p:cNvPr id="4" name="Picture 2" descr="DEEP Unveils Fresh Modern Look">
            <a:extLst>
              <a:ext uri="{FF2B5EF4-FFF2-40B4-BE49-F238E27FC236}">
                <a16:creationId xmlns:a16="http://schemas.microsoft.com/office/drawing/2014/main" id="{D899CE50-ECF6-2C23-8380-7C71375D99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7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3E5A-B6E6-7FB2-C4CA-67302C3E41E7}"/>
              </a:ext>
            </a:extLst>
          </p:cNvPr>
          <p:cNvSpPr>
            <a:spLocks noGrp="1"/>
          </p:cNvSpPr>
          <p:nvPr>
            <p:ph type="title"/>
          </p:nvPr>
        </p:nvSpPr>
        <p:spPr>
          <a:xfrm>
            <a:off x="614553" y="705712"/>
            <a:ext cx="10962894" cy="894488"/>
          </a:xfrm>
        </p:spPr>
        <p:txBody>
          <a:bodyPr anchor="t">
            <a:normAutofit/>
          </a:bodyPr>
          <a:lstStyle/>
          <a:p>
            <a:r>
              <a:rPr lang="en-US"/>
              <a:t>Next steps</a:t>
            </a:r>
          </a:p>
        </p:txBody>
      </p:sp>
      <p:graphicFrame>
        <p:nvGraphicFramePr>
          <p:cNvPr id="5" name="Content Placeholder 2">
            <a:extLst>
              <a:ext uri="{FF2B5EF4-FFF2-40B4-BE49-F238E27FC236}">
                <a16:creationId xmlns:a16="http://schemas.microsoft.com/office/drawing/2014/main" id="{A09E38DA-9604-A20B-8124-55D946D6CAE8}"/>
              </a:ext>
            </a:extLst>
          </p:cNvPr>
          <p:cNvGraphicFramePr>
            <a:graphicFrameLocks noGrp="1"/>
          </p:cNvGraphicFramePr>
          <p:nvPr>
            <p:ph idx="1"/>
            <p:extLst>
              <p:ext uri="{D42A27DB-BD31-4B8C-83A1-F6EECF244321}">
                <p14:modId xmlns:p14="http://schemas.microsoft.com/office/powerpoint/2010/main" val="1903056332"/>
              </p:ext>
            </p:extLst>
          </p:nvPr>
        </p:nvGraphicFramePr>
        <p:xfrm>
          <a:off x="614553" y="1670103"/>
          <a:ext cx="109678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DEEP Unveils Fresh Modern Look">
            <a:extLst>
              <a:ext uri="{FF2B5EF4-FFF2-40B4-BE49-F238E27FC236}">
                <a16:creationId xmlns:a16="http://schemas.microsoft.com/office/drawing/2014/main" id="{F3CA7BFF-A821-588E-4F8E-FEF5A08585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1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4127-71E9-4915-D1A8-6D384DDD36B2}"/>
              </a:ext>
            </a:extLst>
          </p:cNvPr>
          <p:cNvSpPr>
            <a:spLocks noGrp="1"/>
          </p:cNvSpPr>
          <p:nvPr>
            <p:ph type="title"/>
          </p:nvPr>
        </p:nvSpPr>
        <p:spPr/>
        <p:txBody>
          <a:bodyPr/>
          <a:lstStyle/>
          <a:p>
            <a:r>
              <a:rPr lang="en-US"/>
              <a:t>Questions and Public comment</a:t>
            </a:r>
          </a:p>
        </p:txBody>
      </p:sp>
      <p:sp>
        <p:nvSpPr>
          <p:cNvPr id="3" name="Content Placeholder 2">
            <a:extLst>
              <a:ext uri="{FF2B5EF4-FFF2-40B4-BE49-F238E27FC236}">
                <a16:creationId xmlns:a16="http://schemas.microsoft.com/office/drawing/2014/main" id="{30E4D50A-0969-80A4-D0A4-0A6CCC10FC56}"/>
              </a:ext>
            </a:extLst>
          </p:cNvPr>
          <p:cNvSpPr>
            <a:spLocks noGrp="1"/>
          </p:cNvSpPr>
          <p:nvPr>
            <p:ph idx="1"/>
          </p:nvPr>
        </p:nvSpPr>
        <p:spPr>
          <a:xfrm>
            <a:off x="614553" y="1507543"/>
            <a:ext cx="10967847" cy="4023360"/>
          </a:xfrm>
        </p:spPr>
        <p:txBody>
          <a:bodyPr/>
          <a:lstStyle/>
          <a:p>
            <a:pPr algn="ctr"/>
            <a:endParaRPr lang="en-US"/>
          </a:p>
          <a:p>
            <a:pPr algn="ctr"/>
            <a:endParaRPr lang="en-US"/>
          </a:p>
          <a:p>
            <a:pPr algn="ctr"/>
            <a:endParaRPr lang="en-US"/>
          </a:p>
        </p:txBody>
      </p:sp>
      <p:pic>
        <p:nvPicPr>
          <p:cNvPr id="1026" name="Picture 2" descr="DEEP Unveils Fresh Modern Look">
            <a:extLst>
              <a:ext uri="{FF2B5EF4-FFF2-40B4-BE49-F238E27FC236}">
                <a16:creationId xmlns:a16="http://schemas.microsoft.com/office/drawing/2014/main" id="{7C68FC89-D804-A1DE-4B92-F4868BD77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4456" y="5350456"/>
            <a:ext cx="1507543" cy="1507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AE4C9E-E70F-16EF-6B37-D5C485340A9E}"/>
              </a:ext>
            </a:extLst>
          </p:cNvPr>
          <p:cNvPicPr>
            <a:picLocks noChangeAspect="1"/>
          </p:cNvPicPr>
          <p:nvPr/>
        </p:nvPicPr>
        <p:blipFill>
          <a:blip r:embed="rId4"/>
          <a:stretch>
            <a:fillRect/>
          </a:stretch>
        </p:blipFill>
        <p:spPr>
          <a:xfrm>
            <a:off x="2865114" y="1328443"/>
            <a:ext cx="4930377" cy="4847000"/>
          </a:xfrm>
          <a:prstGeom prst="rect">
            <a:avLst/>
          </a:prstGeom>
        </p:spPr>
      </p:pic>
    </p:spTree>
    <p:extLst>
      <p:ext uri="{BB962C8B-B14F-4D97-AF65-F5344CB8AC3E}">
        <p14:creationId xmlns:p14="http://schemas.microsoft.com/office/powerpoint/2010/main" val="189500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E875-4355-2B26-8B73-B22AC5E1B8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0E8B1-F76C-3FDD-1EE8-7C1FC5FAAA66}"/>
              </a:ext>
            </a:extLst>
          </p:cNvPr>
          <p:cNvSpPr>
            <a:spLocks noGrp="1"/>
          </p:cNvSpPr>
          <p:nvPr>
            <p:ph idx="1"/>
          </p:nvPr>
        </p:nvSpPr>
        <p:spPr>
          <a:xfrm>
            <a:off x="614553" y="1507543"/>
            <a:ext cx="10967847" cy="4023360"/>
          </a:xfrm>
        </p:spPr>
        <p:txBody>
          <a:bodyPr/>
          <a:lstStyle/>
          <a:p>
            <a:pPr algn="ctr"/>
            <a:r>
              <a:rPr lang="en-US" sz="3600">
                <a:hlinkClick r:id="rId3"/>
              </a:rPr>
              <a:t>DEEP.EnergyBureau@ct.gov</a:t>
            </a:r>
            <a:endParaRPr lang="en-US" sz="3600"/>
          </a:p>
          <a:p>
            <a:pPr algn="ctr"/>
            <a:endParaRPr lang="en-US"/>
          </a:p>
          <a:p>
            <a:pPr algn="ctr"/>
            <a:endParaRPr lang="en-US"/>
          </a:p>
          <a:p>
            <a:pPr algn="ctr"/>
            <a:endParaRPr lang="en-US"/>
          </a:p>
          <a:p>
            <a:pPr algn="ctr"/>
            <a:r>
              <a:rPr lang="en-US" sz="8000" b="1">
                <a:solidFill>
                  <a:schemeClr val="tx1"/>
                </a:solidFill>
              </a:rPr>
              <a:t>Thank you!</a:t>
            </a:r>
          </a:p>
        </p:txBody>
      </p:sp>
      <p:pic>
        <p:nvPicPr>
          <p:cNvPr id="1026" name="Picture 2" descr="DEEP Unveils Fresh Modern Look">
            <a:extLst>
              <a:ext uri="{FF2B5EF4-FFF2-40B4-BE49-F238E27FC236}">
                <a16:creationId xmlns:a16="http://schemas.microsoft.com/office/drawing/2014/main" id="{07A8CCEE-CF7D-6C62-1674-E54D28189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049" y="4607512"/>
            <a:ext cx="2171901" cy="21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1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468779" y="710042"/>
            <a:ext cx="11363325" cy="4295774"/>
            <a:chOff x="523875" y="428625"/>
            <a:chExt cx="11363325" cy="4295774"/>
          </a:xfrm>
        </p:grpSpPr>
        <p:pic>
          <p:nvPicPr>
            <p:cNvPr id="7" name="object 7"/>
            <p:cNvPicPr/>
            <p:nvPr/>
          </p:nvPicPr>
          <p:blipFill>
            <a:blip r:embed="rId2" cstate="print"/>
            <a:stretch>
              <a:fillRect/>
            </a:stretch>
          </p:blipFill>
          <p:spPr>
            <a:xfrm>
              <a:off x="609600" y="1476375"/>
              <a:ext cx="6162675" cy="2533650"/>
            </a:xfrm>
            <a:prstGeom prst="rect">
              <a:avLst/>
            </a:prstGeom>
          </p:spPr>
        </p:pic>
        <p:sp>
          <p:nvSpPr>
            <p:cNvPr id="8" name="object 8"/>
            <p:cNvSpPr/>
            <p:nvPr/>
          </p:nvSpPr>
          <p:spPr>
            <a:xfrm>
              <a:off x="590550" y="1466850"/>
              <a:ext cx="4543425" cy="1971675"/>
            </a:xfrm>
            <a:custGeom>
              <a:avLst/>
              <a:gdLst/>
              <a:ahLst/>
              <a:cxnLst/>
              <a:rect l="l" t="t" r="r" b="b"/>
              <a:pathLst>
                <a:path w="4543425" h="1971675">
                  <a:moveTo>
                    <a:pt x="4543425" y="0"/>
                  </a:moveTo>
                  <a:lnTo>
                    <a:pt x="0" y="0"/>
                  </a:lnTo>
                  <a:lnTo>
                    <a:pt x="0" y="1971675"/>
                  </a:lnTo>
                  <a:lnTo>
                    <a:pt x="4543425" y="1971675"/>
                  </a:lnTo>
                  <a:lnTo>
                    <a:pt x="4543425" y="0"/>
                  </a:lnTo>
                  <a:close/>
                </a:path>
              </a:pathLst>
            </a:custGeom>
            <a:solidFill>
              <a:srgbClr val="FFFFFF"/>
            </a:solidFill>
            <a:ln>
              <a:solidFill>
                <a:srgbClr val="0070C0"/>
              </a:solidFill>
            </a:ln>
          </p:spPr>
          <p:txBody>
            <a:bodyPr wrap="square" lIns="0" tIns="0" rIns="0" bIns="0" rtlCol="0"/>
            <a:lstStyle/>
            <a:p>
              <a:endParaRPr/>
            </a:p>
          </p:txBody>
        </p:sp>
        <p:sp>
          <p:nvSpPr>
            <p:cNvPr id="9" name="object 9"/>
            <p:cNvSpPr/>
            <p:nvPr/>
          </p:nvSpPr>
          <p:spPr>
            <a:xfrm>
              <a:off x="590550" y="1466850"/>
              <a:ext cx="4543425" cy="1971675"/>
            </a:xfrm>
            <a:custGeom>
              <a:avLst/>
              <a:gdLst/>
              <a:ahLst/>
              <a:cxnLst/>
              <a:rect l="l" t="t" r="r" b="b"/>
              <a:pathLst>
                <a:path w="4543425" h="1971675">
                  <a:moveTo>
                    <a:pt x="0" y="1971675"/>
                  </a:moveTo>
                  <a:lnTo>
                    <a:pt x="4543425" y="1971675"/>
                  </a:lnTo>
                  <a:lnTo>
                    <a:pt x="4543425" y="0"/>
                  </a:lnTo>
                  <a:lnTo>
                    <a:pt x="0" y="0"/>
                  </a:lnTo>
                  <a:lnTo>
                    <a:pt x="0" y="1971675"/>
                  </a:lnTo>
                  <a:close/>
                </a:path>
              </a:pathLst>
            </a:custGeom>
            <a:ln w="15875">
              <a:solidFill>
                <a:srgbClr val="FFFFFF"/>
              </a:solidFill>
            </a:ln>
          </p:spPr>
          <p:txBody>
            <a:bodyPr wrap="square" lIns="0" tIns="0" rIns="0" bIns="0" rtlCol="0"/>
            <a:lstStyle/>
            <a:p>
              <a:endParaRPr/>
            </a:p>
          </p:txBody>
        </p:sp>
        <p:sp>
          <p:nvSpPr>
            <p:cNvPr id="10" name="object 10"/>
            <p:cNvSpPr/>
            <p:nvPr/>
          </p:nvSpPr>
          <p:spPr>
            <a:xfrm>
              <a:off x="6772275" y="1438275"/>
              <a:ext cx="171450" cy="2028825"/>
            </a:xfrm>
            <a:custGeom>
              <a:avLst/>
              <a:gdLst/>
              <a:ahLst/>
              <a:cxnLst/>
              <a:rect l="l" t="t" r="r" b="b"/>
              <a:pathLst>
                <a:path w="171450" h="2028825">
                  <a:moveTo>
                    <a:pt x="171450" y="0"/>
                  </a:moveTo>
                  <a:lnTo>
                    <a:pt x="0" y="0"/>
                  </a:lnTo>
                  <a:lnTo>
                    <a:pt x="0" y="2028825"/>
                  </a:lnTo>
                  <a:lnTo>
                    <a:pt x="171450" y="2028825"/>
                  </a:lnTo>
                  <a:lnTo>
                    <a:pt x="171450" y="0"/>
                  </a:lnTo>
                  <a:close/>
                </a:path>
              </a:pathLst>
            </a:custGeom>
            <a:solidFill>
              <a:srgbClr val="FFFFFF"/>
            </a:solidFill>
          </p:spPr>
          <p:txBody>
            <a:bodyPr wrap="square" lIns="0" tIns="0" rIns="0" bIns="0" rtlCol="0"/>
            <a:lstStyle/>
            <a:p>
              <a:endParaRPr/>
            </a:p>
          </p:txBody>
        </p:sp>
        <p:sp>
          <p:nvSpPr>
            <p:cNvPr id="11" name="object 11"/>
            <p:cNvSpPr/>
            <p:nvPr/>
          </p:nvSpPr>
          <p:spPr>
            <a:xfrm>
              <a:off x="6772275" y="1438275"/>
              <a:ext cx="171450" cy="2028825"/>
            </a:xfrm>
            <a:custGeom>
              <a:avLst/>
              <a:gdLst/>
              <a:ahLst/>
              <a:cxnLst/>
              <a:rect l="l" t="t" r="r" b="b"/>
              <a:pathLst>
                <a:path w="171450" h="2028825">
                  <a:moveTo>
                    <a:pt x="0" y="2028825"/>
                  </a:moveTo>
                  <a:lnTo>
                    <a:pt x="171450" y="2028825"/>
                  </a:lnTo>
                  <a:lnTo>
                    <a:pt x="171450" y="0"/>
                  </a:lnTo>
                  <a:lnTo>
                    <a:pt x="0" y="0"/>
                  </a:lnTo>
                  <a:lnTo>
                    <a:pt x="0" y="2028825"/>
                  </a:lnTo>
                  <a:close/>
                </a:path>
              </a:pathLst>
            </a:custGeom>
            <a:ln w="15875">
              <a:solidFill>
                <a:srgbClr val="FFFFFF"/>
              </a:solidFill>
            </a:ln>
          </p:spPr>
          <p:txBody>
            <a:bodyPr wrap="square" lIns="0" tIns="0" rIns="0" bIns="0" rtlCol="0"/>
            <a:lstStyle/>
            <a:p>
              <a:endParaRPr/>
            </a:p>
          </p:txBody>
        </p:sp>
        <p:sp>
          <p:nvSpPr>
            <p:cNvPr id="12" name="object 12"/>
            <p:cNvSpPr/>
            <p:nvPr/>
          </p:nvSpPr>
          <p:spPr>
            <a:xfrm>
              <a:off x="4391025" y="2114550"/>
              <a:ext cx="714375" cy="447675"/>
            </a:xfrm>
            <a:custGeom>
              <a:avLst/>
              <a:gdLst/>
              <a:ahLst/>
              <a:cxnLst/>
              <a:rect l="l" t="t" r="r" b="b"/>
              <a:pathLst>
                <a:path w="714375" h="447675">
                  <a:moveTo>
                    <a:pt x="473837" y="0"/>
                  </a:moveTo>
                  <a:lnTo>
                    <a:pt x="486917" y="152526"/>
                  </a:lnTo>
                  <a:lnTo>
                    <a:pt x="0" y="194817"/>
                  </a:lnTo>
                  <a:lnTo>
                    <a:pt x="12064" y="337058"/>
                  </a:lnTo>
                  <a:lnTo>
                    <a:pt x="498983" y="294639"/>
                  </a:lnTo>
                  <a:lnTo>
                    <a:pt x="512063" y="447166"/>
                  </a:lnTo>
                  <a:lnTo>
                    <a:pt x="714248" y="204342"/>
                  </a:lnTo>
                  <a:lnTo>
                    <a:pt x="473837" y="0"/>
                  </a:lnTo>
                  <a:close/>
                </a:path>
              </a:pathLst>
            </a:custGeom>
            <a:solidFill>
              <a:srgbClr val="0070C0">
                <a:alpha val="69802"/>
              </a:srgbClr>
            </a:solidFill>
          </p:spPr>
          <p:txBody>
            <a:bodyPr wrap="square" lIns="0" tIns="0" rIns="0" bIns="0" rtlCol="0"/>
            <a:lstStyle/>
            <a:p>
              <a:endParaRPr/>
            </a:p>
          </p:txBody>
        </p:sp>
        <p:pic>
          <p:nvPicPr>
            <p:cNvPr id="13" name="object 13" descr="A screenshot of a computer"/>
            <p:cNvPicPr/>
            <p:nvPr/>
          </p:nvPicPr>
          <p:blipFill>
            <a:blip r:embed="rId3" cstate="print"/>
            <a:stretch>
              <a:fillRect/>
            </a:stretch>
          </p:blipFill>
          <p:spPr>
            <a:xfrm>
              <a:off x="2133600" y="3152775"/>
              <a:ext cx="2162175" cy="333375"/>
            </a:xfrm>
            <a:prstGeom prst="rect">
              <a:avLst/>
            </a:prstGeom>
          </p:spPr>
        </p:pic>
        <p:sp>
          <p:nvSpPr>
            <p:cNvPr id="14" name="object 14"/>
            <p:cNvSpPr/>
            <p:nvPr/>
          </p:nvSpPr>
          <p:spPr>
            <a:xfrm>
              <a:off x="3143250" y="3771899"/>
              <a:ext cx="342900" cy="333375"/>
            </a:xfrm>
            <a:custGeom>
              <a:avLst/>
              <a:gdLst/>
              <a:ahLst/>
              <a:cxnLst/>
              <a:rect l="l" t="t" r="r" b="b"/>
              <a:pathLst>
                <a:path w="342900" h="333375">
                  <a:moveTo>
                    <a:pt x="171450" y="0"/>
                  </a:moveTo>
                  <a:lnTo>
                    <a:pt x="0" y="166624"/>
                  </a:lnTo>
                  <a:lnTo>
                    <a:pt x="85725" y="166624"/>
                  </a:lnTo>
                  <a:lnTo>
                    <a:pt x="85725" y="333375"/>
                  </a:lnTo>
                  <a:lnTo>
                    <a:pt x="257175" y="333375"/>
                  </a:lnTo>
                  <a:lnTo>
                    <a:pt x="257175" y="166624"/>
                  </a:lnTo>
                  <a:lnTo>
                    <a:pt x="342900" y="166624"/>
                  </a:lnTo>
                  <a:lnTo>
                    <a:pt x="171450" y="0"/>
                  </a:lnTo>
                  <a:close/>
                </a:path>
              </a:pathLst>
            </a:custGeom>
            <a:solidFill>
              <a:srgbClr val="0070C0"/>
            </a:solidFill>
          </p:spPr>
          <p:txBody>
            <a:bodyPr wrap="square" lIns="0" tIns="0" rIns="0" bIns="0" rtlCol="0"/>
            <a:lstStyle/>
            <a:p>
              <a:endParaRPr/>
            </a:p>
          </p:txBody>
        </p:sp>
        <p:sp>
          <p:nvSpPr>
            <p:cNvPr id="15" name="object 15"/>
            <p:cNvSpPr/>
            <p:nvPr/>
          </p:nvSpPr>
          <p:spPr>
            <a:xfrm>
              <a:off x="2085975" y="3114675"/>
              <a:ext cx="2209800" cy="352425"/>
            </a:xfrm>
            <a:custGeom>
              <a:avLst/>
              <a:gdLst/>
              <a:ahLst/>
              <a:cxnLst/>
              <a:rect l="l" t="t" r="r" b="b"/>
              <a:pathLst>
                <a:path w="2209800" h="352425">
                  <a:moveTo>
                    <a:pt x="0" y="336930"/>
                  </a:moveTo>
                  <a:lnTo>
                    <a:pt x="0" y="345439"/>
                  </a:lnTo>
                  <a:lnTo>
                    <a:pt x="6985" y="352425"/>
                  </a:lnTo>
                  <a:lnTo>
                    <a:pt x="15493" y="352425"/>
                  </a:lnTo>
                  <a:lnTo>
                    <a:pt x="2194305" y="352425"/>
                  </a:lnTo>
                  <a:lnTo>
                    <a:pt x="2202815" y="352425"/>
                  </a:lnTo>
                  <a:lnTo>
                    <a:pt x="2209800" y="345439"/>
                  </a:lnTo>
                  <a:lnTo>
                    <a:pt x="2209800" y="336930"/>
                  </a:lnTo>
                  <a:lnTo>
                    <a:pt x="2209800" y="15494"/>
                  </a:lnTo>
                  <a:lnTo>
                    <a:pt x="2209800" y="6985"/>
                  </a:lnTo>
                  <a:lnTo>
                    <a:pt x="2202815" y="0"/>
                  </a:lnTo>
                  <a:lnTo>
                    <a:pt x="2194305" y="0"/>
                  </a:lnTo>
                  <a:lnTo>
                    <a:pt x="15493" y="0"/>
                  </a:lnTo>
                  <a:lnTo>
                    <a:pt x="6985" y="0"/>
                  </a:lnTo>
                  <a:lnTo>
                    <a:pt x="0" y="6985"/>
                  </a:lnTo>
                  <a:lnTo>
                    <a:pt x="0" y="15494"/>
                  </a:lnTo>
                  <a:lnTo>
                    <a:pt x="0" y="336930"/>
                  </a:lnTo>
                  <a:close/>
                </a:path>
              </a:pathLst>
            </a:custGeom>
            <a:ln w="57150">
              <a:solidFill>
                <a:srgbClr val="0070C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609600" y="4152899"/>
              <a:ext cx="6057900" cy="571500"/>
            </a:xfrm>
            <a:prstGeom prst="rect">
              <a:avLst/>
            </a:prstGeom>
          </p:spPr>
        </p:pic>
        <p:sp>
          <p:nvSpPr>
            <p:cNvPr id="17" name="object 17"/>
            <p:cNvSpPr/>
            <p:nvPr/>
          </p:nvSpPr>
          <p:spPr>
            <a:xfrm>
              <a:off x="5200650" y="4143374"/>
              <a:ext cx="619125" cy="533400"/>
            </a:xfrm>
            <a:custGeom>
              <a:avLst/>
              <a:gdLst/>
              <a:ahLst/>
              <a:cxnLst/>
              <a:rect l="l" t="t" r="r" b="b"/>
              <a:pathLst>
                <a:path w="619125" h="533400">
                  <a:moveTo>
                    <a:pt x="0" y="23494"/>
                  </a:moveTo>
                  <a:lnTo>
                    <a:pt x="1904" y="14350"/>
                  </a:lnTo>
                  <a:lnTo>
                    <a:pt x="6858" y="6857"/>
                  </a:lnTo>
                  <a:lnTo>
                    <a:pt x="14350" y="1905"/>
                  </a:lnTo>
                  <a:lnTo>
                    <a:pt x="23495" y="0"/>
                  </a:lnTo>
                  <a:lnTo>
                    <a:pt x="595629" y="0"/>
                  </a:lnTo>
                  <a:lnTo>
                    <a:pt x="604774" y="1905"/>
                  </a:lnTo>
                  <a:lnTo>
                    <a:pt x="612266" y="6857"/>
                  </a:lnTo>
                  <a:lnTo>
                    <a:pt x="617220" y="14350"/>
                  </a:lnTo>
                  <a:lnTo>
                    <a:pt x="619125" y="23494"/>
                  </a:lnTo>
                  <a:lnTo>
                    <a:pt x="619125" y="509905"/>
                  </a:lnTo>
                  <a:lnTo>
                    <a:pt x="617220" y="519049"/>
                  </a:lnTo>
                  <a:lnTo>
                    <a:pt x="612266" y="526542"/>
                  </a:lnTo>
                  <a:lnTo>
                    <a:pt x="604774" y="531494"/>
                  </a:lnTo>
                  <a:lnTo>
                    <a:pt x="595629" y="533400"/>
                  </a:lnTo>
                  <a:lnTo>
                    <a:pt x="23495" y="533400"/>
                  </a:lnTo>
                  <a:lnTo>
                    <a:pt x="14350" y="531494"/>
                  </a:lnTo>
                  <a:lnTo>
                    <a:pt x="6858" y="526542"/>
                  </a:lnTo>
                  <a:lnTo>
                    <a:pt x="1904" y="519049"/>
                  </a:lnTo>
                  <a:lnTo>
                    <a:pt x="0" y="509905"/>
                  </a:lnTo>
                  <a:lnTo>
                    <a:pt x="0" y="23494"/>
                  </a:lnTo>
                  <a:close/>
                </a:path>
              </a:pathLst>
            </a:custGeom>
            <a:ln w="57150">
              <a:solidFill>
                <a:srgbClr val="0070C0"/>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523875" y="428625"/>
              <a:ext cx="11363325" cy="828675"/>
            </a:xfrm>
            <a:prstGeom prst="rect">
              <a:avLst/>
            </a:prstGeom>
          </p:spPr>
        </p:pic>
      </p:grpSp>
      <p:sp>
        <p:nvSpPr>
          <p:cNvPr id="2" name="object 2"/>
          <p:cNvSpPr txBox="1"/>
          <p:nvPr/>
        </p:nvSpPr>
        <p:spPr>
          <a:xfrm>
            <a:off x="308862" y="5091023"/>
            <a:ext cx="11187431" cy="1133644"/>
          </a:xfrm>
          <a:prstGeom prst="rect">
            <a:avLst/>
          </a:prstGeom>
        </p:spPr>
        <p:txBody>
          <a:bodyPr vert="horz" wrap="square" lIns="0" tIns="12700" rIns="0" bIns="0" rtlCol="0">
            <a:spAutoFit/>
          </a:bodyPr>
          <a:lstStyle/>
          <a:p>
            <a:pPr marL="653415" indent="-343535">
              <a:lnSpc>
                <a:spcPct val="100000"/>
              </a:lnSpc>
              <a:spcBef>
                <a:spcPts val="100"/>
              </a:spcBef>
              <a:buChar char="•"/>
              <a:tabLst>
                <a:tab pos="653415" algn="l"/>
              </a:tabLst>
            </a:pPr>
            <a:r>
              <a:rPr lang="en-US" sz="2400">
                <a:cs typeface="Arial"/>
              </a:rPr>
              <a:t>Please</a:t>
            </a:r>
            <a:r>
              <a:rPr lang="en-US" sz="2400" spc="-40">
                <a:cs typeface="Arial"/>
              </a:rPr>
              <a:t> </a:t>
            </a:r>
            <a:r>
              <a:rPr lang="en-US" sz="2400">
                <a:cs typeface="Arial"/>
              </a:rPr>
              <a:t>mute</a:t>
            </a:r>
            <a:r>
              <a:rPr lang="en-US" sz="2400" spc="-20">
                <a:cs typeface="Arial"/>
              </a:rPr>
              <a:t> </a:t>
            </a:r>
            <a:r>
              <a:rPr lang="en-US" sz="2400">
                <a:cs typeface="Arial"/>
              </a:rPr>
              <a:t>your</a:t>
            </a:r>
            <a:r>
              <a:rPr lang="en-US" sz="2400" spc="-100">
                <a:cs typeface="Arial"/>
              </a:rPr>
              <a:t> </a:t>
            </a:r>
            <a:r>
              <a:rPr lang="en-US" sz="2400" spc="-10">
                <a:cs typeface="Arial"/>
              </a:rPr>
              <a:t>microphone</a:t>
            </a:r>
            <a:endParaRPr lang="en-US" sz="2400">
              <a:cs typeface="Arial"/>
            </a:endParaRPr>
          </a:p>
          <a:p>
            <a:pPr marL="653415" indent="-343535">
              <a:spcBef>
                <a:spcPts val="100"/>
              </a:spcBef>
              <a:buFontTx/>
              <a:buChar char="•"/>
              <a:tabLst>
                <a:tab pos="653415" algn="l"/>
              </a:tabLst>
            </a:pPr>
            <a:r>
              <a:rPr lang="en-US" sz="2400">
                <a:cs typeface="Arial"/>
              </a:rPr>
              <a:t>Quick polls will be used, select the option that best reflects your perspective</a:t>
            </a:r>
          </a:p>
          <a:p>
            <a:pPr marL="653415" indent="-343535">
              <a:lnSpc>
                <a:spcPct val="100000"/>
              </a:lnSpc>
              <a:spcBef>
                <a:spcPts val="45"/>
              </a:spcBef>
              <a:buChar char="•"/>
              <a:tabLst>
                <a:tab pos="653415" algn="l"/>
              </a:tabLst>
            </a:pPr>
            <a:r>
              <a:rPr lang="en-US" sz="2400">
                <a:cs typeface="Arial"/>
              </a:rPr>
              <a:t>Meeting</a:t>
            </a:r>
            <a:r>
              <a:rPr lang="en-US" sz="2400" spc="-60">
                <a:cs typeface="Arial"/>
              </a:rPr>
              <a:t> </a:t>
            </a:r>
            <a:r>
              <a:rPr lang="en-US" sz="2400">
                <a:cs typeface="Arial"/>
              </a:rPr>
              <a:t>is</a:t>
            </a:r>
            <a:r>
              <a:rPr lang="en-US" sz="2400" spc="-114">
                <a:cs typeface="Arial"/>
              </a:rPr>
              <a:t> </a:t>
            </a:r>
            <a:r>
              <a:rPr lang="en-US" sz="2400">
                <a:cs typeface="Arial"/>
              </a:rPr>
              <a:t>being</a:t>
            </a:r>
            <a:r>
              <a:rPr lang="en-US" sz="2400" spc="-90">
                <a:cs typeface="Arial"/>
              </a:rPr>
              <a:t> </a:t>
            </a:r>
            <a:r>
              <a:rPr lang="en-US" sz="2400">
                <a:cs typeface="Arial"/>
              </a:rPr>
              <a:t>recorded and </a:t>
            </a:r>
            <a:r>
              <a:rPr lang="en-US" sz="2400" spc="-120">
                <a:cs typeface="Arial"/>
              </a:rPr>
              <a:t>slides </a:t>
            </a:r>
            <a:r>
              <a:rPr lang="en-US" sz="2400">
                <a:cs typeface="Arial"/>
              </a:rPr>
              <a:t>will</a:t>
            </a:r>
            <a:r>
              <a:rPr lang="en-US" sz="2400" spc="-90">
                <a:cs typeface="Arial"/>
              </a:rPr>
              <a:t> </a:t>
            </a:r>
            <a:r>
              <a:rPr lang="en-US" sz="2400">
                <a:cs typeface="Arial"/>
              </a:rPr>
              <a:t>be</a:t>
            </a:r>
            <a:r>
              <a:rPr lang="en-US" sz="2400" spc="-50">
                <a:cs typeface="Arial"/>
              </a:rPr>
              <a:t> </a:t>
            </a:r>
            <a:r>
              <a:rPr lang="en-US" sz="2400">
                <a:cs typeface="Arial"/>
              </a:rPr>
              <a:t>available</a:t>
            </a:r>
            <a:r>
              <a:rPr lang="en-US" sz="2400" spc="-105">
                <a:cs typeface="Arial"/>
              </a:rPr>
              <a:t> </a:t>
            </a:r>
            <a:r>
              <a:rPr lang="en-US" sz="2400" spc="-10">
                <a:cs typeface="Arial"/>
              </a:rPr>
              <a:t>afterwards</a:t>
            </a:r>
            <a:endParaRPr lang="en-US" sz="2400">
              <a:cs typeface="Arial"/>
            </a:endParaRPr>
          </a:p>
        </p:txBody>
      </p:sp>
      <p:sp>
        <p:nvSpPr>
          <p:cNvPr id="3" name="object 3"/>
          <p:cNvSpPr txBox="1"/>
          <p:nvPr/>
        </p:nvSpPr>
        <p:spPr>
          <a:xfrm>
            <a:off x="11496293" y="6530340"/>
            <a:ext cx="98425" cy="174625"/>
          </a:xfrm>
          <a:prstGeom prst="rect">
            <a:avLst/>
          </a:prstGeom>
        </p:spPr>
        <p:txBody>
          <a:bodyPr vert="horz" wrap="square" lIns="0" tIns="15875" rIns="0" bIns="0" rtlCol="0">
            <a:spAutoFit/>
          </a:bodyPr>
          <a:lstStyle/>
          <a:p>
            <a:pPr marL="12700">
              <a:lnSpc>
                <a:spcPct val="100000"/>
              </a:lnSpc>
              <a:spcBef>
                <a:spcPts val="125"/>
              </a:spcBef>
            </a:pPr>
            <a:r>
              <a:rPr sz="950" b="1" spc="-50">
                <a:solidFill>
                  <a:srgbClr val="7D7D7D"/>
                </a:solidFill>
                <a:latin typeface="Trebuchet MS"/>
                <a:cs typeface="Trebuchet MS"/>
              </a:rPr>
              <a:t>4</a:t>
            </a:r>
            <a:endParaRPr sz="950">
              <a:latin typeface="Trebuchet MS"/>
              <a:cs typeface="Trebuchet MS"/>
            </a:endParaRPr>
          </a:p>
        </p:txBody>
      </p:sp>
      <p:sp>
        <p:nvSpPr>
          <p:cNvPr id="4" name="object 4"/>
          <p:cNvSpPr/>
          <p:nvPr/>
        </p:nvSpPr>
        <p:spPr>
          <a:xfrm>
            <a:off x="6943724" y="946424"/>
            <a:ext cx="4650993" cy="4059391"/>
          </a:xfrm>
          <a:custGeom>
            <a:avLst/>
            <a:gdLst/>
            <a:ahLst/>
            <a:cxnLst/>
            <a:rect l="l" t="t" r="r" b="b"/>
            <a:pathLst>
              <a:path w="4629150" h="3800475">
                <a:moveTo>
                  <a:pt x="4473194" y="0"/>
                </a:moveTo>
                <a:lnTo>
                  <a:pt x="155955" y="0"/>
                </a:lnTo>
                <a:lnTo>
                  <a:pt x="106679" y="10540"/>
                </a:lnTo>
                <a:lnTo>
                  <a:pt x="63880" y="39624"/>
                </a:lnTo>
                <a:lnTo>
                  <a:pt x="30099" y="84200"/>
                </a:lnTo>
                <a:lnTo>
                  <a:pt x="8000" y="140588"/>
                </a:lnTo>
                <a:lnTo>
                  <a:pt x="0" y="205486"/>
                </a:lnTo>
                <a:lnTo>
                  <a:pt x="0" y="3594989"/>
                </a:lnTo>
                <a:lnTo>
                  <a:pt x="8000" y="3659886"/>
                </a:lnTo>
                <a:lnTo>
                  <a:pt x="30099" y="3716274"/>
                </a:lnTo>
                <a:lnTo>
                  <a:pt x="63880" y="3760851"/>
                </a:lnTo>
                <a:lnTo>
                  <a:pt x="106679" y="3789933"/>
                </a:lnTo>
                <a:lnTo>
                  <a:pt x="155955" y="3800475"/>
                </a:lnTo>
                <a:lnTo>
                  <a:pt x="4473194" y="3800475"/>
                </a:lnTo>
                <a:lnTo>
                  <a:pt x="4522470" y="3789933"/>
                </a:lnTo>
                <a:lnTo>
                  <a:pt x="4565269" y="3760851"/>
                </a:lnTo>
                <a:lnTo>
                  <a:pt x="4599051" y="3716274"/>
                </a:lnTo>
                <a:lnTo>
                  <a:pt x="4621149" y="3659886"/>
                </a:lnTo>
                <a:lnTo>
                  <a:pt x="4629150" y="3594989"/>
                </a:lnTo>
                <a:lnTo>
                  <a:pt x="4629150" y="205486"/>
                </a:lnTo>
                <a:lnTo>
                  <a:pt x="4621149" y="140588"/>
                </a:lnTo>
                <a:lnTo>
                  <a:pt x="4599051" y="84200"/>
                </a:lnTo>
                <a:lnTo>
                  <a:pt x="4565269" y="39624"/>
                </a:lnTo>
                <a:lnTo>
                  <a:pt x="4522470" y="10540"/>
                </a:lnTo>
                <a:lnTo>
                  <a:pt x="4473194" y="0"/>
                </a:lnTo>
                <a:close/>
              </a:path>
            </a:pathLst>
          </a:custGeom>
          <a:solidFill>
            <a:srgbClr val="0070C0"/>
          </a:solidFill>
          <a:ln>
            <a:solidFill>
              <a:srgbClr val="0070C0"/>
            </a:solidFill>
          </a:ln>
        </p:spPr>
        <p:txBody>
          <a:bodyPr wrap="square" lIns="0" tIns="0" rIns="0" bIns="0" rtlCol="0"/>
          <a:lstStyle/>
          <a:p>
            <a:endParaRPr/>
          </a:p>
        </p:txBody>
      </p:sp>
      <p:sp>
        <p:nvSpPr>
          <p:cNvPr id="5" name="object 5"/>
          <p:cNvSpPr txBox="1"/>
          <p:nvPr/>
        </p:nvSpPr>
        <p:spPr>
          <a:xfrm>
            <a:off x="7257668" y="1259462"/>
            <a:ext cx="3861435" cy="3527697"/>
          </a:xfrm>
          <a:prstGeom prst="rect">
            <a:avLst/>
          </a:prstGeom>
          <a:solidFill>
            <a:srgbClr val="0070C0"/>
          </a:solidFill>
          <a:ln>
            <a:solidFill>
              <a:srgbClr val="0070C0"/>
            </a:solidFill>
          </a:ln>
        </p:spPr>
        <p:txBody>
          <a:bodyPr vert="horz" wrap="square" lIns="0" tIns="12700" rIns="0" bIns="0" rtlCol="0">
            <a:spAutoFit/>
          </a:bodyPr>
          <a:lstStyle/>
          <a:p>
            <a:pPr marL="264795" lvl="1" indent="-264795">
              <a:lnSpc>
                <a:spcPts val="2100"/>
              </a:lnSpc>
              <a:buFont typeface=""/>
              <a:buChar char="•"/>
            </a:pPr>
            <a:r>
              <a:rPr lang="en-US" sz="2400">
                <a:solidFill>
                  <a:srgbClr val="FFFFFF"/>
                </a:solidFill>
                <a:ea typeface="Calibri" panose="020F0502020204030204" pitchFamily="34" charset="0"/>
                <a:cs typeface="Calibri" panose="020F0502020204030204" pitchFamily="34" charset="0"/>
              </a:rPr>
              <a:t>Please update your Zoom name to include your name and affiliation</a:t>
            </a:r>
          </a:p>
          <a:p>
            <a:pPr marL="0" lvl="1">
              <a:lnSpc>
                <a:spcPts val="2100"/>
              </a:lnSpc>
            </a:pPr>
            <a:endParaRPr lang="en-US" sz="2400">
              <a:solidFill>
                <a:srgbClr val="FFFFFF"/>
              </a:solidFill>
              <a:ea typeface="Calibri" panose="020F0502020204030204" pitchFamily="34" charset="0"/>
              <a:cs typeface="Calibri" panose="020F0502020204030204" pitchFamily="34" charset="0"/>
            </a:endParaRPr>
          </a:p>
          <a:p>
            <a:pPr marL="264795" lvl="1" indent="-264795">
              <a:lnSpc>
                <a:spcPts val="2100"/>
              </a:lnSpc>
              <a:buFont typeface=""/>
              <a:buChar char="•"/>
            </a:pPr>
            <a:r>
              <a:rPr lang="en-US" sz="2400">
                <a:solidFill>
                  <a:srgbClr val="FFFFFF"/>
                </a:solidFill>
                <a:ea typeface="Calibri" panose="020F0502020204030204" pitchFamily="34" charset="0"/>
                <a:cs typeface="Calibri" panose="020F0502020204030204" pitchFamily="34" charset="0"/>
              </a:rPr>
              <a:t>Utilize the Q&amp;A feature to ask questions; the chat has been disabled</a:t>
            </a:r>
          </a:p>
          <a:p>
            <a:pPr marL="0" lvl="1">
              <a:lnSpc>
                <a:spcPts val="2100"/>
              </a:lnSpc>
            </a:pPr>
            <a:endParaRPr lang="en-US" sz="2400">
              <a:solidFill>
                <a:srgbClr val="FFFFFF"/>
              </a:solidFill>
              <a:ea typeface="Calibri" panose="020F0502020204030204" pitchFamily="34" charset="0"/>
              <a:cs typeface="Calibri" panose="020F0502020204030204" pitchFamily="34" charset="0"/>
            </a:endParaRPr>
          </a:p>
          <a:p>
            <a:pPr marL="264795" lvl="1" indent="-264795">
              <a:lnSpc>
                <a:spcPts val="2100"/>
              </a:lnSpc>
              <a:buFont typeface=""/>
              <a:buChar char="•"/>
            </a:pPr>
            <a:r>
              <a:rPr lang="en-US" sz="2400">
                <a:solidFill>
                  <a:srgbClr val="FFFFFF"/>
                </a:solidFill>
                <a:ea typeface="Calibri" panose="020F0502020204030204" pitchFamily="34" charset="0"/>
                <a:cs typeface="Calibri" panose="020F0502020204030204" pitchFamily="34" charset="0"/>
              </a:rPr>
              <a:t>State your name and affiliation</a:t>
            </a:r>
            <a:r>
              <a:rPr lang="en-US" sz="2400" spc="-30">
                <a:solidFill>
                  <a:srgbClr val="FFFFFF"/>
                </a:solidFill>
                <a:ea typeface="Calibri" panose="020F0502020204030204" pitchFamily="34" charset="0"/>
                <a:cs typeface="Calibri" panose="020F0502020204030204" pitchFamily="34" charset="0"/>
              </a:rPr>
              <a:t>/organization</a:t>
            </a:r>
            <a:endParaRPr lang="en-US" sz="2400">
              <a:ea typeface="Calibri" panose="020F0502020204030204" pitchFamily="34" charset="0"/>
              <a:cs typeface="Calibri" panose="020F0502020204030204" pitchFamily="34" charset="0"/>
            </a:endParaRPr>
          </a:p>
          <a:p>
            <a:pPr marL="264795" lvl="1" indent="-264795">
              <a:lnSpc>
                <a:spcPts val="2100"/>
              </a:lnSpc>
              <a:buFont typeface=""/>
              <a:buChar char="•"/>
            </a:pPr>
            <a:endParaRPr lang="en-US" sz="2400">
              <a:solidFill>
                <a:srgbClr val="FFFFFF"/>
              </a:solidFill>
              <a:ea typeface="Calibri" panose="020F0502020204030204" pitchFamily="34" charset="0"/>
              <a:cs typeface="Calibri" panose="020F0502020204030204" pitchFamily="34" charset="0"/>
            </a:endParaRPr>
          </a:p>
          <a:p>
            <a:pPr marL="264795" lvl="1" indent="-264795">
              <a:lnSpc>
                <a:spcPts val="2100"/>
              </a:lnSpc>
              <a:buFont typeface=""/>
              <a:buChar char="•"/>
            </a:pPr>
            <a:r>
              <a:rPr lang="en-US" sz="2400">
                <a:solidFill>
                  <a:srgbClr val="FFFFFF"/>
                </a:solidFill>
                <a:ea typeface="Calibri" panose="020F0502020204030204" pitchFamily="34" charset="0"/>
                <a:cs typeface="Calibri" panose="020F0502020204030204" pitchFamily="34" charset="0"/>
              </a:rPr>
              <a:t>Keep comments brief, respectful, and constructive</a:t>
            </a:r>
          </a:p>
        </p:txBody>
      </p:sp>
      <p:sp>
        <p:nvSpPr>
          <p:cNvPr id="20" name="object 20" descr="$PPTXTitle"/>
          <p:cNvSpPr txBox="1">
            <a:spLocks noGrp="1"/>
          </p:cNvSpPr>
          <p:nvPr>
            <p:ph type="title"/>
          </p:nvPr>
        </p:nvSpPr>
        <p:spPr>
          <a:xfrm>
            <a:off x="468779" y="379355"/>
            <a:ext cx="10962894" cy="475130"/>
          </a:xfrm>
          <a:prstGeom prst="rect">
            <a:avLst/>
          </a:prstGeom>
        </p:spPr>
        <p:txBody>
          <a:bodyPr vert="horz" wrap="square" lIns="0" tIns="13335" rIns="0" bIns="0" rtlCol="0">
            <a:spAutoFit/>
          </a:bodyPr>
          <a:lstStyle/>
          <a:p>
            <a:pPr marL="12700">
              <a:lnSpc>
                <a:spcPct val="100000"/>
              </a:lnSpc>
              <a:spcBef>
                <a:spcPts val="105"/>
              </a:spcBef>
            </a:pPr>
            <a:r>
              <a:rPr lang="en-US"/>
              <a:t>Participation Guidelines</a:t>
            </a:r>
            <a:endParaRPr spc="45"/>
          </a:p>
        </p:txBody>
      </p:sp>
      <p:pic>
        <p:nvPicPr>
          <p:cNvPr id="19" name="Picture 2" descr="DEEP Unveils Fresh Modern Look">
            <a:extLst>
              <a:ext uri="{FF2B5EF4-FFF2-40B4-BE49-F238E27FC236}">
                <a16:creationId xmlns:a16="http://schemas.microsoft.com/office/drawing/2014/main" id="{FF79797E-202B-F2C2-EA54-93ECE87D1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9228-687D-91EE-4EF9-CEE0FFC489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B6FD508-FB6B-8EB2-09B6-2B0C4696121B}"/>
              </a:ext>
            </a:extLst>
          </p:cNvPr>
          <p:cNvSpPr>
            <a:spLocks noGrp="1"/>
          </p:cNvSpPr>
          <p:nvPr>
            <p:ph type="title"/>
          </p:nvPr>
        </p:nvSpPr>
        <p:spPr>
          <a:xfrm>
            <a:off x="576292" y="545533"/>
            <a:ext cx="10962894" cy="894488"/>
          </a:xfrm>
        </p:spPr>
        <p:txBody>
          <a:bodyPr anchor="t">
            <a:normAutofit/>
          </a:bodyPr>
          <a:lstStyle/>
          <a:p>
            <a:r>
              <a:rPr lang="en-US"/>
              <a:t>Welcome &amp; meeting overview</a:t>
            </a:r>
          </a:p>
        </p:txBody>
      </p:sp>
      <p:pic>
        <p:nvPicPr>
          <p:cNvPr id="2050" name="Picture 2" descr="DEEP Unveils Fresh Modern Look">
            <a:extLst>
              <a:ext uri="{FF2B5EF4-FFF2-40B4-BE49-F238E27FC236}">
                <a16:creationId xmlns:a16="http://schemas.microsoft.com/office/drawing/2014/main" id="{8DBA484C-94B6-D8E7-F5E9-DF9B400D70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56C355C-0CA9-F0D5-78F8-A2022A999DB8}"/>
              </a:ext>
            </a:extLst>
          </p:cNvPr>
          <p:cNvSpPr>
            <a:spLocks noGrp="1"/>
          </p:cNvSpPr>
          <p:nvPr/>
        </p:nvSpPr>
        <p:spPr>
          <a:xfrm>
            <a:off x="4713263" y="1115944"/>
            <a:ext cx="6173110" cy="3067558"/>
          </a:xfrm>
          <a:prstGeom prst="rect">
            <a:avLst/>
          </a:prstGeom>
        </p:spPr>
        <p:txBody>
          <a:bodyPr vert="horz" lIns="0" tIns="0" rIns="0" bIns="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1" kern="1200">
                <a:solidFill>
                  <a:schemeClr val="tx1">
                    <a:lumMod val="75000"/>
                    <a:lumOff val="25000"/>
                  </a:schemeClr>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lumMod val="75000"/>
                    <a:lumOff val="25000"/>
                  </a:schemeClr>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000" kern="1200">
                <a:solidFill>
                  <a:schemeClr val="tx1">
                    <a:lumMod val="75000"/>
                    <a:lumOff val="2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4795" lvl="1">
              <a:lnSpc>
                <a:spcPct val="150000"/>
              </a:lnSpc>
              <a:buFont typeface="Wingdings" pitchFamily="18" charset="2"/>
              <a:buChar char="q"/>
            </a:pPr>
            <a:r>
              <a:rPr lang="en-US" sz="2400"/>
              <a:t> </a:t>
            </a:r>
            <a:r>
              <a:rPr lang="en-US" sz="2800">
                <a:solidFill>
                  <a:schemeClr val="tx1"/>
                </a:solidFill>
              </a:rPr>
              <a:t>Welcome and introductions</a:t>
            </a:r>
            <a:endParaRPr lang="en-US" sz="2000">
              <a:solidFill>
                <a:schemeClr val="tx1"/>
              </a:solidFill>
            </a:endParaRPr>
          </a:p>
          <a:p>
            <a:pPr marL="264795" lvl="1">
              <a:lnSpc>
                <a:spcPct val="150000"/>
              </a:lnSpc>
              <a:buFont typeface="Wingdings" pitchFamily="18" charset="2"/>
              <a:buChar char="q"/>
            </a:pPr>
            <a:r>
              <a:rPr lang="en-US" sz="2800">
                <a:solidFill>
                  <a:schemeClr val="tx1"/>
                </a:solidFill>
              </a:rPr>
              <a:t> Purpose of today’s session</a:t>
            </a:r>
            <a:endParaRPr lang="en-US" sz="2000">
              <a:solidFill>
                <a:schemeClr val="tx1"/>
              </a:solidFill>
            </a:endParaRPr>
          </a:p>
          <a:p>
            <a:pPr marL="264795" lvl="1">
              <a:lnSpc>
                <a:spcPct val="150000"/>
              </a:lnSpc>
              <a:buFont typeface="Wingdings" pitchFamily="18" charset="2"/>
              <a:buChar char="q"/>
            </a:pPr>
            <a:r>
              <a:rPr lang="en-US" sz="2800">
                <a:solidFill>
                  <a:schemeClr val="tx1"/>
                </a:solidFill>
              </a:rPr>
              <a:t> Overview of the program and RFI</a:t>
            </a:r>
            <a:endParaRPr lang="en-US" sz="2800" b="0">
              <a:solidFill>
                <a:schemeClr val="tx1"/>
              </a:solidFill>
            </a:endParaRPr>
          </a:p>
          <a:p>
            <a:pPr marL="264795" lvl="1">
              <a:lnSpc>
                <a:spcPct val="150000"/>
              </a:lnSpc>
              <a:buFont typeface="Wingdings" pitchFamily="18" charset="2"/>
              <a:buChar char="q"/>
            </a:pPr>
            <a:r>
              <a:rPr lang="en-US" sz="2800">
                <a:solidFill>
                  <a:schemeClr val="tx1"/>
                </a:solidFill>
                <a:ea typeface="+mn-lt"/>
                <a:cs typeface="+mn-lt"/>
              </a:rPr>
              <a:t> Opportunities for feedback</a:t>
            </a:r>
            <a:endParaRPr lang="en-US" sz="2800" b="0">
              <a:solidFill>
                <a:schemeClr val="tx1"/>
              </a:solidFill>
            </a:endParaRPr>
          </a:p>
        </p:txBody>
      </p:sp>
      <p:pic>
        <p:nvPicPr>
          <p:cNvPr id="1026" name="Picture 2">
            <a:extLst>
              <a:ext uri="{FF2B5EF4-FFF2-40B4-BE49-F238E27FC236}">
                <a16:creationId xmlns:a16="http://schemas.microsoft.com/office/drawing/2014/main" id="{DE456635-E027-5F87-64FC-4E2EEB843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07" y="1157161"/>
            <a:ext cx="3436871" cy="515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9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8EFF-2BE9-91F3-8F41-E57B24558E6E}"/>
              </a:ext>
            </a:extLst>
          </p:cNvPr>
          <p:cNvSpPr>
            <a:spLocks noGrp="1"/>
          </p:cNvSpPr>
          <p:nvPr>
            <p:ph type="title"/>
          </p:nvPr>
        </p:nvSpPr>
        <p:spPr>
          <a:xfrm>
            <a:off x="614553" y="586443"/>
            <a:ext cx="10962894" cy="894488"/>
          </a:xfrm>
        </p:spPr>
        <p:txBody>
          <a:bodyPr anchor="t">
            <a:normAutofit/>
          </a:bodyPr>
          <a:lstStyle/>
          <a:p>
            <a:r>
              <a:rPr lang="en-US"/>
              <a:t>background</a:t>
            </a:r>
          </a:p>
        </p:txBody>
      </p:sp>
      <p:graphicFrame>
        <p:nvGraphicFramePr>
          <p:cNvPr id="5" name="Content Placeholder 2">
            <a:extLst>
              <a:ext uri="{FF2B5EF4-FFF2-40B4-BE49-F238E27FC236}">
                <a16:creationId xmlns:a16="http://schemas.microsoft.com/office/drawing/2014/main" id="{E5C2B081-A93B-D5FE-6C6F-C2AF0D9B73A0}"/>
              </a:ext>
            </a:extLst>
          </p:cNvPr>
          <p:cNvGraphicFramePr>
            <a:graphicFrameLocks noGrp="1"/>
          </p:cNvGraphicFramePr>
          <p:nvPr>
            <p:ph idx="1"/>
            <p:extLst>
              <p:ext uri="{D42A27DB-BD31-4B8C-83A1-F6EECF244321}">
                <p14:modId xmlns:p14="http://schemas.microsoft.com/office/powerpoint/2010/main" val="1040892833"/>
              </p:ext>
            </p:extLst>
          </p:nvPr>
        </p:nvGraphicFramePr>
        <p:xfrm>
          <a:off x="614553" y="1148522"/>
          <a:ext cx="10906005" cy="4589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EEP Unveils Fresh Modern Look">
            <a:extLst>
              <a:ext uri="{FF2B5EF4-FFF2-40B4-BE49-F238E27FC236}">
                <a16:creationId xmlns:a16="http://schemas.microsoft.com/office/drawing/2014/main" id="{406E1256-04F6-C7DC-B4F1-7417DBB83F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9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5D58-B28E-4C71-9EF0-814525011B7C}"/>
            </a:ext>
          </a:extLst>
        </p:cNvPr>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84537687-11F0-00BD-2BFF-75818009AD3B}"/>
              </a:ext>
            </a:extLst>
          </p:cNvPr>
          <p:cNvGraphicFramePr>
            <a:graphicFrameLocks noGrp="1"/>
          </p:cNvGraphicFramePr>
          <p:nvPr>
            <p:ph sz="half" idx="14"/>
            <p:extLst>
              <p:ext uri="{D42A27DB-BD31-4B8C-83A1-F6EECF244321}">
                <p14:modId xmlns:p14="http://schemas.microsoft.com/office/powerpoint/2010/main" val="2416611911"/>
              </p:ext>
            </p:extLst>
          </p:nvPr>
        </p:nvGraphicFramePr>
        <p:xfrm>
          <a:off x="214451" y="969146"/>
          <a:ext cx="6651642" cy="511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9D65843D-F52A-85F2-BA3B-F2369A54B779}"/>
              </a:ext>
            </a:extLst>
          </p:cNvPr>
          <p:cNvGraphicFramePr>
            <a:graphicFrameLocks/>
          </p:cNvGraphicFramePr>
          <p:nvPr/>
        </p:nvGraphicFramePr>
        <p:xfrm>
          <a:off x="7130143" y="1115944"/>
          <a:ext cx="4847407" cy="4626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a:extLst>
              <a:ext uri="{FF2B5EF4-FFF2-40B4-BE49-F238E27FC236}">
                <a16:creationId xmlns:a16="http://schemas.microsoft.com/office/drawing/2014/main" id="{E3C0E519-094A-7B7C-6921-C03D3ECE1D8E}"/>
              </a:ext>
            </a:extLst>
          </p:cNvPr>
          <p:cNvSpPr>
            <a:spLocks noGrp="1"/>
          </p:cNvSpPr>
          <p:nvPr>
            <p:ph type="title"/>
          </p:nvPr>
        </p:nvSpPr>
        <p:spPr>
          <a:xfrm>
            <a:off x="328731" y="407573"/>
            <a:ext cx="10962894" cy="894488"/>
          </a:xfrm>
        </p:spPr>
        <p:txBody>
          <a:bodyPr anchor="t">
            <a:normAutofit/>
          </a:bodyPr>
          <a:lstStyle/>
          <a:p>
            <a:r>
              <a:rPr lang="en-US"/>
              <a:t>Problem statement</a:t>
            </a:r>
          </a:p>
        </p:txBody>
      </p:sp>
      <p:pic>
        <p:nvPicPr>
          <p:cNvPr id="2050" name="Picture 2" descr="DEEP Unveils Fresh Modern Look">
            <a:extLst>
              <a:ext uri="{FF2B5EF4-FFF2-40B4-BE49-F238E27FC236}">
                <a16:creationId xmlns:a16="http://schemas.microsoft.com/office/drawing/2014/main" id="{328ECD4F-2A8A-95A8-8386-A4594FC087D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4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7A07-DF3F-13E8-02FC-216576DE2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50089-0E7C-C521-EEBB-E0FC54B1E1EB}"/>
              </a:ext>
            </a:extLst>
          </p:cNvPr>
          <p:cNvSpPr>
            <a:spLocks noGrp="1"/>
          </p:cNvSpPr>
          <p:nvPr>
            <p:ph type="title"/>
          </p:nvPr>
        </p:nvSpPr>
        <p:spPr>
          <a:xfrm>
            <a:off x="576292" y="507457"/>
            <a:ext cx="10962894" cy="894488"/>
          </a:xfrm>
        </p:spPr>
        <p:txBody>
          <a:bodyPr anchor="t">
            <a:normAutofit/>
          </a:bodyPr>
          <a:lstStyle/>
          <a:p>
            <a:r>
              <a:rPr lang="en-US"/>
              <a:t>Polling Question #1</a:t>
            </a:r>
          </a:p>
        </p:txBody>
      </p:sp>
      <p:pic>
        <p:nvPicPr>
          <p:cNvPr id="3" name="Picture 2" descr="DEEP Unveils Fresh Modern Look">
            <a:extLst>
              <a:ext uri="{FF2B5EF4-FFF2-40B4-BE49-F238E27FC236}">
                <a16:creationId xmlns:a16="http://schemas.microsoft.com/office/drawing/2014/main" id="{E01F60CD-E21E-7081-009A-A77D6EA34D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C9655CB-2710-31EF-C7FA-380FAD61951C}"/>
              </a:ext>
            </a:extLst>
          </p:cNvPr>
          <p:cNvSpPr>
            <a:spLocks noGrp="1"/>
          </p:cNvSpPr>
          <p:nvPr>
            <p:ph idx="1"/>
          </p:nvPr>
        </p:nvSpPr>
        <p:spPr/>
        <p:txBody>
          <a:bodyPr/>
          <a:lstStyle/>
          <a:p>
            <a:r>
              <a:rPr lang="en-US">
                <a:solidFill>
                  <a:schemeClr val="tx1"/>
                </a:solidFill>
              </a:rPr>
              <a:t>What is the single biggest barrier to moving affordable multifamily housing energy retrofit projects forward?</a:t>
            </a:r>
          </a:p>
          <a:p>
            <a:r>
              <a:rPr lang="en-US">
                <a:solidFill>
                  <a:schemeClr val="tx1"/>
                </a:solidFill>
              </a:rPr>
              <a:t>Answer Choices (pick one)</a:t>
            </a:r>
          </a:p>
          <a:p>
            <a:endParaRPr lang="en-US">
              <a:solidFill>
                <a:schemeClr val="tx1"/>
              </a:solidFill>
            </a:endParaRPr>
          </a:p>
          <a:p>
            <a:pPr marL="630936" lvl="1" indent="-457200">
              <a:buFont typeface="+mj-lt"/>
              <a:buAutoNum type="arabicPeriod"/>
            </a:pPr>
            <a:r>
              <a:rPr lang="en-US" sz="2200" b="0">
                <a:solidFill>
                  <a:schemeClr val="tx1"/>
                </a:solidFill>
                <a:latin typeface="+mj-lt"/>
              </a:rPr>
              <a:t>Upfront capital costs</a:t>
            </a:r>
          </a:p>
          <a:p>
            <a:pPr marL="630936" lvl="1" indent="-457200">
              <a:buFont typeface="+mj-lt"/>
              <a:buAutoNum type="arabicPeriod"/>
            </a:pPr>
            <a:r>
              <a:rPr lang="en-US" sz="2200" b="0">
                <a:solidFill>
                  <a:schemeClr val="tx1"/>
                </a:solidFill>
                <a:latin typeface="+mj-lt"/>
              </a:rPr>
              <a:t>Limited access to flexible capital</a:t>
            </a:r>
          </a:p>
          <a:p>
            <a:pPr marL="630936" lvl="1" indent="-457200">
              <a:buFont typeface="+mj-lt"/>
              <a:buAutoNum type="arabicPeriod"/>
            </a:pPr>
            <a:r>
              <a:rPr lang="en-US" sz="2200" b="0">
                <a:solidFill>
                  <a:schemeClr val="tx1"/>
                </a:solidFill>
                <a:latin typeface="+mj-lt"/>
              </a:rPr>
              <a:t>Incentive timing</a:t>
            </a:r>
          </a:p>
          <a:p>
            <a:pPr marL="630936" lvl="1" indent="-457200">
              <a:buFont typeface="+mj-lt"/>
              <a:buAutoNum type="arabicPeriod"/>
            </a:pPr>
            <a:r>
              <a:rPr lang="en-US" sz="2200" b="0">
                <a:solidFill>
                  <a:schemeClr val="tx1"/>
                </a:solidFill>
                <a:latin typeface="+mj-lt"/>
              </a:rPr>
              <a:t>Contractor or workforce availability</a:t>
            </a:r>
          </a:p>
          <a:p>
            <a:pPr marL="630936" lvl="1" indent="-457200">
              <a:buFont typeface="+mj-lt"/>
              <a:buAutoNum type="arabicPeriod"/>
            </a:pPr>
            <a:r>
              <a:rPr lang="en-US" sz="2200" b="0">
                <a:solidFill>
                  <a:schemeClr val="tx1"/>
                </a:solidFill>
                <a:latin typeface="+mj-lt"/>
              </a:rPr>
              <a:t>Navigating increased project complexity (multiple funding sources and requirements)</a:t>
            </a:r>
          </a:p>
          <a:p>
            <a:pPr marL="630936" lvl="1" indent="-457200">
              <a:buFont typeface="+mj-lt"/>
              <a:buAutoNum type="arabicPeriod"/>
            </a:pPr>
            <a:r>
              <a:rPr lang="en-US" sz="2200" b="0">
                <a:solidFill>
                  <a:schemeClr val="tx1"/>
                </a:solidFill>
                <a:latin typeface="+mj-lt"/>
              </a:rPr>
              <a:t>Other</a:t>
            </a:r>
          </a:p>
        </p:txBody>
      </p:sp>
    </p:spTree>
    <p:extLst>
      <p:ext uri="{BB962C8B-B14F-4D97-AF65-F5344CB8AC3E}">
        <p14:creationId xmlns:p14="http://schemas.microsoft.com/office/powerpoint/2010/main" val="49038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EP Unveils Fresh Modern Look">
            <a:extLst>
              <a:ext uri="{FF2B5EF4-FFF2-40B4-BE49-F238E27FC236}">
                <a16:creationId xmlns:a16="http://schemas.microsoft.com/office/drawing/2014/main" id="{9575C08E-ACDF-A0AD-01AE-9CC65115A0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D80B74-BA29-BD97-69E6-42A7DFF0DDD0}"/>
              </a:ext>
            </a:extLst>
          </p:cNvPr>
          <p:cNvSpPr>
            <a:spLocks noGrp="1"/>
          </p:cNvSpPr>
          <p:nvPr>
            <p:ph type="title"/>
          </p:nvPr>
        </p:nvSpPr>
        <p:spPr>
          <a:xfrm>
            <a:off x="614553" y="547791"/>
            <a:ext cx="10962894" cy="894488"/>
          </a:xfrm>
        </p:spPr>
        <p:txBody>
          <a:bodyPr/>
          <a:lstStyle/>
          <a:p>
            <a:r>
              <a:rPr lang="en-US"/>
              <a:t>Program overview</a:t>
            </a:r>
          </a:p>
        </p:txBody>
      </p:sp>
      <p:sp>
        <p:nvSpPr>
          <p:cNvPr id="3" name="Content Placeholder 2">
            <a:extLst>
              <a:ext uri="{FF2B5EF4-FFF2-40B4-BE49-F238E27FC236}">
                <a16:creationId xmlns:a16="http://schemas.microsoft.com/office/drawing/2014/main" id="{99B256C9-8371-CDBD-8E80-54BAC9092A25}"/>
              </a:ext>
            </a:extLst>
          </p:cNvPr>
          <p:cNvSpPr>
            <a:spLocks noGrp="1"/>
          </p:cNvSpPr>
          <p:nvPr>
            <p:ph idx="1"/>
          </p:nvPr>
        </p:nvSpPr>
        <p:spPr>
          <a:xfrm>
            <a:off x="443948" y="4841938"/>
            <a:ext cx="11360753" cy="1121242"/>
          </a:xfrm>
        </p:spPr>
        <p:txBody>
          <a:bodyPr/>
          <a:lstStyle/>
          <a:p>
            <a:pPr marL="128016" lvl="1" indent="0">
              <a:buNone/>
            </a:pPr>
            <a:r>
              <a:rPr lang="en-US" sz="2000" b="0">
                <a:solidFill>
                  <a:schemeClr val="tx1"/>
                </a:solidFill>
              </a:rPr>
              <a:t>Program funds should </a:t>
            </a:r>
            <a:r>
              <a:rPr lang="en-US" sz="2000">
                <a:solidFill>
                  <a:schemeClr val="tx1"/>
                </a:solidFill>
              </a:rPr>
              <a:t>supplement, not supplant</a:t>
            </a:r>
            <a:r>
              <a:rPr lang="en-US" sz="2000" b="0">
                <a:solidFill>
                  <a:schemeClr val="tx1"/>
                </a:solidFill>
              </a:rPr>
              <a:t>, existing grants, financing, incentives, or rebates. </a:t>
            </a:r>
          </a:p>
          <a:p>
            <a:pPr marL="128016" lvl="1" indent="0">
              <a:buNone/>
            </a:pPr>
            <a:r>
              <a:rPr lang="en-US" sz="2000" b="0">
                <a:solidFill>
                  <a:schemeClr val="tx1"/>
                </a:solidFill>
              </a:rPr>
              <a:t>Program expected to leverage existing programs and infrastructure so that loans can be deployed quickly across the state without duplicating systems or creating new intermediaries. </a:t>
            </a:r>
          </a:p>
        </p:txBody>
      </p:sp>
      <p:sp>
        <p:nvSpPr>
          <p:cNvPr id="4" name="Rectangle 3">
            <a:extLst>
              <a:ext uri="{FF2B5EF4-FFF2-40B4-BE49-F238E27FC236}">
                <a16:creationId xmlns:a16="http://schemas.microsoft.com/office/drawing/2014/main" id="{FC378CC1-155B-6CB6-D290-63D6B3D170E2}"/>
              </a:ext>
            </a:extLst>
          </p:cNvPr>
          <p:cNvSpPr/>
          <p:nvPr/>
        </p:nvSpPr>
        <p:spPr>
          <a:xfrm>
            <a:off x="403258" y="5941424"/>
            <a:ext cx="10475638" cy="751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Projects must demonstrate 20% reduction in energy consumption with 70% of total Program funding per project dedicated to EE and electrification measures.</a:t>
            </a:r>
          </a:p>
        </p:txBody>
      </p:sp>
      <p:graphicFrame>
        <p:nvGraphicFramePr>
          <p:cNvPr id="6" name="Diagram 5">
            <a:extLst>
              <a:ext uri="{FF2B5EF4-FFF2-40B4-BE49-F238E27FC236}">
                <a16:creationId xmlns:a16="http://schemas.microsoft.com/office/drawing/2014/main" id="{46BB4D1A-D284-E415-87E0-772924B9B441}"/>
              </a:ext>
            </a:extLst>
          </p:cNvPr>
          <p:cNvGraphicFramePr/>
          <p:nvPr>
            <p:extLst>
              <p:ext uri="{D42A27DB-BD31-4B8C-83A1-F6EECF244321}">
                <p14:modId xmlns:p14="http://schemas.microsoft.com/office/powerpoint/2010/main" val="36009000"/>
              </p:ext>
            </p:extLst>
          </p:nvPr>
        </p:nvGraphicFramePr>
        <p:xfrm>
          <a:off x="993913" y="1210364"/>
          <a:ext cx="9227930" cy="357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00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0600-4537-5D62-9ED1-FFA45413C9A6}"/>
              </a:ext>
            </a:extLst>
          </p:cNvPr>
          <p:cNvSpPr>
            <a:spLocks noGrp="1"/>
          </p:cNvSpPr>
          <p:nvPr>
            <p:ph type="title"/>
          </p:nvPr>
        </p:nvSpPr>
        <p:spPr>
          <a:xfrm>
            <a:off x="614553" y="608529"/>
            <a:ext cx="10962894" cy="894488"/>
          </a:xfrm>
        </p:spPr>
        <p:txBody>
          <a:bodyPr anchor="t">
            <a:normAutofit/>
          </a:bodyPr>
          <a:lstStyle/>
          <a:p>
            <a:r>
              <a:rPr lang="en-US"/>
              <a:t>Proposed Property eligibility</a:t>
            </a:r>
          </a:p>
        </p:txBody>
      </p:sp>
      <p:graphicFrame>
        <p:nvGraphicFramePr>
          <p:cNvPr id="5" name="Content Placeholder 2">
            <a:extLst>
              <a:ext uri="{FF2B5EF4-FFF2-40B4-BE49-F238E27FC236}">
                <a16:creationId xmlns:a16="http://schemas.microsoft.com/office/drawing/2014/main" id="{2BC10F45-3FC4-7E6D-13EA-07B42FD563B1}"/>
              </a:ext>
            </a:extLst>
          </p:cNvPr>
          <p:cNvGraphicFramePr>
            <a:graphicFrameLocks noGrp="1"/>
          </p:cNvGraphicFramePr>
          <p:nvPr>
            <p:ph idx="1"/>
            <p:extLst>
              <p:ext uri="{D42A27DB-BD31-4B8C-83A1-F6EECF244321}">
                <p14:modId xmlns:p14="http://schemas.microsoft.com/office/powerpoint/2010/main" val="3534094586"/>
              </p:ext>
            </p:extLst>
          </p:nvPr>
        </p:nvGraphicFramePr>
        <p:xfrm>
          <a:off x="614553" y="1152956"/>
          <a:ext cx="11421734" cy="4800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EC9BB0E4-7825-FC66-FAD2-1082A92C3A12}"/>
              </a:ext>
            </a:extLst>
          </p:cNvPr>
          <p:cNvSpPr/>
          <p:nvPr/>
        </p:nvSpPr>
        <p:spPr>
          <a:xfrm>
            <a:off x="978568" y="4790332"/>
            <a:ext cx="5423045" cy="160020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000" b="1"/>
              <a:t>Naturally Occurring Affordable Housing (NOAH): </a:t>
            </a:r>
            <a:r>
              <a:rPr lang="en-US" sz="2000"/>
              <a:t>must submit written attestation property meets income eligibility thresholds and will remain in compliance</a:t>
            </a:r>
          </a:p>
        </p:txBody>
      </p:sp>
      <p:sp>
        <p:nvSpPr>
          <p:cNvPr id="4" name="TextBox 3">
            <a:extLst>
              <a:ext uri="{FF2B5EF4-FFF2-40B4-BE49-F238E27FC236}">
                <a16:creationId xmlns:a16="http://schemas.microsoft.com/office/drawing/2014/main" id="{8B3701EB-D340-EF98-5366-1AA8AF8B18A0}"/>
              </a:ext>
            </a:extLst>
          </p:cNvPr>
          <p:cNvSpPr txBox="1"/>
          <p:nvPr/>
        </p:nvSpPr>
        <p:spPr>
          <a:xfrm>
            <a:off x="6657974" y="5772201"/>
            <a:ext cx="4210051" cy="584775"/>
          </a:xfrm>
          <a:prstGeom prst="rect">
            <a:avLst/>
          </a:prstGeom>
          <a:noFill/>
        </p:spPr>
        <p:txBody>
          <a:bodyPr wrap="square" rtlCol="0">
            <a:spAutoFit/>
          </a:bodyPr>
          <a:lstStyle/>
          <a:p>
            <a:r>
              <a:rPr lang="en-US" sz="1600" b="1"/>
              <a:t>NOAHs</a:t>
            </a:r>
            <a:r>
              <a:rPr lang="en-US" sz="1600"/>
              <a:t> = unsubsidized multifamily properties with rents affordable to low-income households</a:t>
            </a:r>
          </a:p>
        </p:txBody>
      </p:sp>
      <p:pic>
        <p:nvPicPr>
          <p:cNvPr id="6" name="Picture 2" descr="DEEP Unveils Fresh Modern Look">
            <a:extLst>
              <a:ext uri="{FF2B5EF4-FFF2-40B4-BE49-F238E27FC236}">
                <a16:creationId xmlns:a16="http://schemas.microsoft.com/office/drawing/2014/main" id="{C9D37169-8639-C916-0B93-D70A41E577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86373" y="5659654"/>
            <a:ext cx="1305627" cy="13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13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Page">
  <a:themeElements>
    <a:clrScheme name="Custom 1">
      <a:dk1>
        <a:srgbClr val="3F3F3F"/>
      </a:dk1>
      <a:lt1>
        <a:sysClr val="window" lastClr="FFFFFF"/>
      </a:lt1>
      <a:dk2>
        <a:srgbClr val="0D2D6C"/>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Public Sans (custom)">
      <a:majorFont>
        <a:latin typeface="Public Sans ExtraBold"/>
        <a:ea typeface=""/>
        <a:cs typeface=""/>
      </a:majorFont>
      <a:minorFont>
        <a:latin typeface="Public San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9AA6EF64-7B20-174A-B406-3A6F9D2EA8EA}" vid="{55D00E4A-567C-3C46-B496-479ACA1926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309ddc-3b1e-489e-97ba-af20c2443f26" xsi:nil="true"/>
    <lcf76f155ced4ddcb4097134ff3c332f xmlns="290cae97-5039-4c06-96f8-3dd5f1df82d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A5B5A15EAB82488394861BECCA2B80" ma:contentTypeVersion="15" ma:contentTypeDescription="Create a new document." ma:contentTypeScope="" ma:versionID="3393b33c97e0bc4f6b01dfd2913072e2">
  <xsd:schema xmlns:xsd="http://www.w3.org/2001/XMLSchema" xmlns:xs="http://www.w3.org/2001/XMLSchema" xmlns:p="http://schemas.microsoft.com/office/2006/metadata/properties" xmlns:ns2="290cae97-5039-4c06-96f8-3dd5f1df82d7" xmlns:ns3="92309ddc-3b1e-489e-97ba-af20c2443f26" targetNamespace="http://schemas.microsoft.com/office/2006/metadata/properties" ma:root="true" ma:fieldsID="b2772ab3fbcb99d1bccb0aa77eaab37d" ns2:_="" ns3:_="">
    <xsd:import namespace="290cae97-5039-4c06-96f8-3dd5f1df82d7"/>
    <xsd:import namespace="92309ddc-3b1e-489e-97ba-af20c2443f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cae97-5039-4c06-96f8-3dd5f1df8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309ddc-3b1e-489e-97ba-af20c2443f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8fafc10-690a-41e8-a9a2-4112e8089110}" ma:internalName="TaxCatchAll" ma:showField="CatchAllData" ma:web="92309ddc-3b1e-489e-97ba-af20c2443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864AA-624C-4776-AA39-1AC2CA728E6A}">
  <ds:schemaRefs>
    <ds:schemaRef ds:uri="http://schemas.microsoft.com/sharepoint/v3/contenttype/forms"/>
  </ds:schemaRefs>
</ds:datastoreItem>
</file>

<file path=customXml/itemProps2.xml><?xml version="1.0" encoding="utf-8"?>
<ds:datastoreItem xmlns:ds="http://schemas.openxmlformats.org/officeDocument/2006/customXml" ds:itemID="{48F542DA-645A-4133-A9F1-AD8EE1235A77}">
  <ds:schemaRefs>
    <ds:schemaRef ds:uri="290cae97-5039-4c06-96f8-3dd5f1df82d7"/>
    <ds:schemaRef ds:uri="92309ddc-3b1e-489e-97ba-af20c2443f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5E4258-891F-41B9-8670-9115DA2DB5BD}">
  <ds:schemaRefs>
    <ds:schemaRef ds:uri="290cae97-5039-4c06-96f8-3dd5f1df82d7"/>
    <ds:schemaRef ds:uri="92309ddc-3b1e-489e-97ba-af20c2443f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DEEP_2022_PPT_Template-Energy-Widescreen (2)</Template>
  <TotalTime>0</TotalTime>
  <Words>1678</Words>
  <Application>Microsoft Office PowerPoint</Application>
  <PresentationFormat>Widescreen</PresentationFormat>
  <Paragraphs>223</Paragraphs>
  <Slides>26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Public Sans</vt:lpstr>
      <vt:lpstr>Public Sans ExtraBold</vt:lpstr>
      <vt:lpstr>Trebuchet MS</vt:lpstr>
      <vt:lpstr>Tw Cen MT</vt:lpstr>
      <vt:lpstr>Wingdings</vt:lpstr>
      <vt:lpstr>Wingdings 3</vt:lpstr>
      <vt:lpstr>Master Page</vt:lpstr>
      <vt:lpstr>Multifamily Revolving loan program</vt:lpstr>
      <vt:lpstr>Agenda overview</vt:lpstr>
      <vt:lpstr>Participation Guidelines</vt:lpstr>
      <vt:lpstr>Welcome &amp; meeting overview</vt:lpstr>
      <vt:lpstr>background</vt:lpstr>
      <vt:lpstr>Problem statement</vt:lpstr>
      <vt:lpstr>Polling Question #1</vt:lpstr>
      <vt:lpstr>Program overview</vt:lpstr>
      <vt:lpstr>Proposed Property eligibility</vt:lpstr>
      <vt:lpstr>Proposed Eligible activities</vt:lpstr>
      <vt:lpstr>Proposed Program implementer requirements</vt:lpstr>
      <vt:lpstr>Polling Question #2</vt:lpstr>
      <vt:lpstr>Proposed Project caps</vt:lpstr>
      <vt:lpstr>Proposed Loan term and repayment structure</vt:lpstr>
      <vt:lpstr>Polling Question #3</vt:lpstr>
      <vt:lpstr>Proposed Project caps</vt:lpstr>
      <vt:lpstr>Proposed Program structure</vt:lpstr>
      <vt:lpstr>Polling Question #4</vt:lpstr>
      <vt:lpstr>Proposed Success metrics</vt:lpstr>
      <vt:lpstr>Key RFI question topics</vt:lpstr>
      <vt:lpstr>Key RFI questions</vt:lpstr>
      <vt:lpstr>Key RFI questions</vt:lpstr>
      <vt:lpstr>RFI info</vt:lpstr>
      <vt:lpstr>Next steps</vt:lpstr>
      <vt:lpstr>Questions and Public comment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Yessenia Santiago-Bejarano</dc:creator>
  <cp:lastModifiedBy>Santiago-Bejarano, Yessenia</cp:lastModifiedBy>
  <cp:revision>4</cp:revision>
  <dcterms:created xsi:type="dcterms:W3CDTF">2026-02-24T19:36:54Z</dcterms:created>
  <dcterms:modified xsi:type="dcterms:W3CDTF">2026-03-31T13:21:39Z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0x01010057A5B5A15EAB82488394861BECCA2B80</vt:lpwstr>
  </property>
  <property fmtid="{D5CDD505-2E9C-101B-9397-08002B2CF9AE}" pid="3" name="MediaServiceImageTags">
    <vt:lpwstr/>
  </property>
</Properties>
</file>