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48" r:id="rId5"/>
  </p:sldMasterIdLst>
  <p:notesMasterIdLst>
    <p:notesMasterId r:id="rId19"/>
  </p:notesMasterIdLst>
  <p:sldIdLst>
    <p:sldId id="557" r:id="rId6"/>
    <p:sldId id="564" r:id="rId7"/>
    <p:sldId id="539" r:id="rId8"/>
    <p:sldId id="3027" r:id="rId9"/>
    <p:sldId id="3025" r:id="rId10"/>
    <p:sldId id="565" r:id="rId11"/>
    <p:sldId id="3022" r:id="rId12"/>
    <p:sldId id="3028" r:id="rId13"/>
    <p:sldId id="3015" r:id="rId14"/>
    <p:sldId id="3016" r:id="rId15"/>
    <p:sldId id="553" r:id="rId16"/>
    <p:sldId id="573" r:id="rId17"/>
    <p:sldId id="30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FF"/>
    <a:srgbClr val="00339A"/>
    <a:srgbClr val="0045D0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6"/>
    <p:restoredTop sz="94737"/>
  </p:normalViewPr>
  <p:slideViewPr>
    <p:cSldViewPr snapToGrid="0">
      <p:cViewPr varScale="1">
        <p:scale>
          <a:sx n="65" d="100"/>
          <a:sy n="65" d="100"/>
        </p:scale>
        <p:origin x="8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56B4-8F3F-4FA5-BA23-C75C661117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AE96-0A31-437D-9D70-16682ACE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AE96-0A31-437D-9D70-16682ACE3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70C1-9937-4115-B1A3-1B5080E49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870C4-61F4-4ECB-94F9-725F9FF03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F280-02D3-4552-92A3-BC994B3F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E6D83-4BF6-4A84-82F5-B26C1CB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B2FD-CBC9-4302-A2A0-40B7BCAE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8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A8C0-6C04-454A-9BA3-6219D4F1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238B0-A3A3-406D-B1B7-90941FC0D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F43B-8F89-43E8-A148-C6DCC733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06604-BA5E-4F7E-AA73-C5FD47A4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AC7A-B5B1-4F49-901A-D6378AD8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D74EC-C0E3-4CBA-9605-50BD36D4B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11E99-0909-4F74-ADE6-AA0E2B520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C950-42BD-4974-B3F5-81FE2440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B795-AE4E-4D2A-AD04-E4D2C05B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AB98-0F2A-4C32-8827-B8457E30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9BAE6D-9C0F-224F-93C2-AB586BE24A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555733"/>
            <a:ext cx="571794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364571-3696-CD44-ABDB-2BA7FF333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962" y="1403958"/>
            <a:ext cx="10627385" cy="445615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spcAft>
                <a:spcPts val="400"/>
              </a:spcAft>
              <a:buClr>
                <a:schemeClr val="tx1"/>
              </a:buClr>
              <a:defRPr sz="18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</a:lstStyle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Slide Content</a:t>
            </a:r>
          </a:p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Slide Content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D51CF-FC40-204F-A947-1249DF9BC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92" y="6277114"/>
            <a:ext cx="8571388" cy="588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82814-06F6-454F-86B8-BBF9BC02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140" y="6277114"/>
            <a:ext cx="8571388" cy="58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7A3BC-A241-FB4D-B3C2-3665C519F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60" y="6460011"/>
            <a:ext cx="1538806" cy="2382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42D7B0-C403-4AF3-A387-9586C008ABEF}"/>
              </a:ext>
            </a:extLst>
          </p:cNvPr>
          <p:cNvCxnSpPr>
            <a:cxnSpLocks/>
          </p:cNvCxnSpPr>
          <p:nvPr userDrawn="1"/>
        </p:nvCxnSpPr>
        <p:spPr>
          <a:xfrm>
            <a:off x="635620" y="1077520"/>
            <a:ext cx="9596035" cy="0"/>
          </a:xfrm>
          <a:prstGeom prst="line">
            <a:avLst/>
          </a:prstGeom>
          <a:ln>
            <a:solidFill>
              <a:srgbClr val="C82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0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F5045-FEFB-894F-8031-F615BFB9FD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A5692E-9097-C64A-86F9-F11CD6E8D17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EB8C92-E775-9D4F-9BE6-A569D76A1774}"/>
              </a:ext>
            </a:extLst>
          </p:cNvPr>
          <p:cNvCxnSpPr>
            <a:cxnSpLocks/>
          </p:cNvCxnSpPr>
          <p:nvPr/>
        </p:nvCxnSpPr>
        <p:spPr>
          <a:xfrm>
            <a:off x="1059367" y="2571783"/>
            <a:ext cx="6453343" cy="0"/>
          </a:xfrm>
          <a:prstGeom prst="line">
            <a:avLst/>
          </a:prstGeom>
          <a:ln w="12700">
            <a:solidFill>
              <a:srgbClr val="C82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0C78C39-3278-4F4F-9548-34F7516A0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129" y="2801621"/>
            <a:ext cx="4319588" cy="572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Divider Title Slide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C0858895-125A-A54A-BE1D-1391CA4CF2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29" y="3374115"/>
            <a:ext cx="4981398" cy="521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/>
              <a:t>Divider Subtitle/Details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0F499-930C-4680-B8D3-EC5CA2AA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83" y="759331"/>
            <a:ext cx="3233854" cy="5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D3F6-41CE-4436-B5A8-8C4C8C452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596CA-ACCF-4A8B-82F8-113BA9E84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BB8CA-82E3-4824-B9E3-C8CCA659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E38E-7C98-4898-A097-7EC287B2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2F7E-5865-4788-B1A2-89C62974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E790-C604-4871-9CC0-00BEC66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8490-5876-4289-AE0F-7EFE2063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4ED4-A21B-4075-BE5D-EC2DA29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CA2A7-588E-4AD9-8F3D-5DE417A7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9303-DF98-4364-9AB0-E61B2A22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7B0B-133C-4ADA-AE0F-4AF084B0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1AF7-1395-4F5F-9C14-293DB9F2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F192F-FD08-432B-9873-E62EAEBA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86C0-706E-4FAD-BD23-42BF4D93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D92C2-9072-4D4E-A0E3-AE84B678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D6F1-82A1-4049-B43E-83947181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2187-C118-4F3D-94A6-ABE46A455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84EAA-CF12-4089-8281-6478638BA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37264-91E4-4B56-AD42-4668F387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19171-6EE6-46A4-B1AA-CEEF0B90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2450-A4CB-470D-89BC-D569A91F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FB59-B098-4893-8BAC-C639C1CB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E31C4-CBC2-4D8C-A99C-E3567D0F0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FB486-B0D6-4001-AD15-0F8B31636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18E0F-B70A-488E-A0E5-CACB8E0A9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1250D-3110-41FC-92C5-C4135DB88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ED0E6-B03C-4C4C-83BE-39AE8984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EEF4-48D5-4451-BF39-9E582F24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C9208-2D3F-4792-8384-93BFCB06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C6-51FF-428A-8A9B-EA4113A9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94767-AB8B-4A1E-8B2D-945EBA62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49CAF-7088-48DE-97FA-1A88F9B3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3DC7F-DF6F-4643-8864-8A48A94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582D-C54B-4CC2-BCA0-2B9E1356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96D9-81CE-4FCC-9FE3-17F4CAE7F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5D545-FE02-4465-8BDD-EAB7FAA7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D726-7CE4-4829-9E97-0A0086C0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A247-2EDC-43E1-BB82-5E1757EF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762EA-1427-4301-A5A8-86561027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570FC-62DD-4CEE-8191-10AC5A68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EC4C-4990-4E27-904A-085B90BB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73C7-A987-4D50-B651-FEB1E194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E451-A651-4FA0-9870-C79142AF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DCFD3-C967-427D-8BB7-78EBF8F4B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27006-0186-4282-B7A8-DCADC8FF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72562-9F91-46BE-98FB-DEB12C9C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2FA15-2D70-4504-BD45-9D6FD281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6B94-6604-49C8-A201-DFF3EE00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94E2E-9620-4172-AB1B-FC6652F95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41D5-1F9D-4D8A-8544-A976183E5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BBF-C98B-4E17-8B27-825B92A2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7046-E281-4F65-AB05-38204D5B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57CF3-D66F-4ED8-AE90-2E7E1DE8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41DB-E5C3-41E7-8E77-07668AF1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743F-64DD-4268-A580-0ADEB7877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21C7-175F-4D2E-8D61-DAE2F19C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8BF8-8154-43CC-92DB-CFB8E3E9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EEA5-1E17-432F-9905-5FC37670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A994D-21AF-477E-A5A0-4E01B79C3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A0FF6-1170-4856-ACC3-A9F0CBDE5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1569-5B0E-41B2-AAEE-2BD1198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69C2F-4660-41A1-84A3-4702F85B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94916-BCED-486B-A2BE-115454AC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5E1A9-E2EF-4100-8ECF-E3BAD31D7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95954E-5765-4C3C-BD00-BB803A0D9AA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33979A-6858-4743-BDA7-468010D80F3F}"/>
              </a:ext>
            </a:extLst>
          </p:cNvPr>
          <p:cNvCxnSpPr>
            <a:cxnSpLocks/>
          </p:cNvCxnSpPr>
          <p:nvPr userDrawn="1"/>
        </p:nvCxnSpPr>
        <p:spPr>
          <a:xfrm>
            <a:off x="1059367" y="2571783"/>
            <a:ext cx="6629213" cy="0"/>
          </a:xfrm>
          <a:prstGeom prst="line">
            <a:avLst/>
          </a:prstGeom>
          <a:ln w="15875">
            <a:solidFill>
              <a:srgbClr val="C82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F5AF3F0-5AE9-4800-AE9B-E574C47D4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129" y="2801621"/>
            <a:ext cx="4319588" cy="572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Title Slide Option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73913204-0BDA-42B2-AC14-AD6590641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29" y="3902833"/>
            <a:ext cx="3125431" cy="378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Divider Subtitle/Details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96A5F-9910-49FE-9AE9-ADED32DC1D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001" y="6062851"/>
            <a:ext cx="2035376" cy="315089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6D1E343B-F943-4089-957F-4F89341ED6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4129" y="4309624"/>
            <a:ext cx="3125431" cy="378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Divider Subtitle/Details</a:t>
            </a:r>
          </a:p>
        </p:txBody>
      </p:sp>
    </p:spTree>
    <p:extLst>
      <p:ext uri="{BB962C8B-B14F-4D97-AF65-F5344CB8AC3E}">
        <p14:creationId xmlns:p14="http://schemas.microsoft.com/office/powerpoint/2010/main" val="2583536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9BAE6D-9C0F-224F-93C2-AB586BE24A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555733"/>
            <a:ext cx="571794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364571-3696-CD44-ABDB-2BA7FF333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962" y="1403958"/>
            <a:ext cx="10627385" cy="4456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Slide content</a:t>
            </a:r>
          </a:p>
          <a:p>
            <a:pPr lvl="0"/>
            <a:r>
              <a:rPr lang="en-US"/>
              <a:t>Slide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D51CF-FC40-204F-A947-1249DF9BC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92" y="6277114"/>
            <a:ext cx="8571388" cy="588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82814-06F6-454F-86B8-BBF9BC02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140" y="6277114"/>
            <a:ext cx="8571388" cy="588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1DBBF-79A7-394D-9A1E-7EBB7ACF8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60" y="6460011"/>
            <a:ext cx="1538806" cy="2382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1676EE-40B3-41D2-8B5C-10F4A328E36E}"/>
              </a:ext>
            </a:extLst>
          </p:cNvPr>
          <p:cNvCxnSpPr>
            <a:cxnSpLocks/>
          </p:cNvCxnSpPr>
          <p:nvPr userDrawn="1"/>
        </p:nvCxnSpPr>
        <p:spPr>
          <a:xfrm>
            <a:off x="635620" y="1077520"/>
            <a:ext cx="9596035" cy="0"/>
          </a:xfrm>
          <a:prstGeom prst="line">
            <a:avLst/>
          </a:prstGeom>
          <a:ln>
            <a:solidFill>
              <a:srgbClr val="C82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5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227BA-45FE-0649-92AC-E4A3FF2D3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B0C4AE-2FD3-2545-AEEB-B3182A3A748A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B2948793-28DA-A74C-ACC2-1916E5704331}"/>
              </a:ext>
            </a:extLst>
          </p:cNvPr>
          <p:cNvSpPr txBox="1">
            <a:spLocks/>
          </p:cNvSpPr>
          <p:nvPr/>
        </p:nvSpPr>
        <p:spPr>
          <a:xfrm>
            <a:off x="617290" y="3200400"/>
            <a:ext cx="5061615" cy="126440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177 Huntington Ave, Third Floor, Boston, MA 02115 </a:t>
            </a:r>
            <a:r>
              <a:rPr lang="en-US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www.globalresilience.northeastern.edu</a:t>
            </a:r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Office: 617.373.4578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Contact: </a:t>
            </a:r>
            <a:r>
              <a:rPr lang="en-US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e.allen@northeastern.edu</a:t>
            </a:r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D7DB3-8DB1-9740-AE27-F4A75B846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83" y="3280299"/>
            <a:ext cx="3233854" cy="5006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23392F-CF6D-4D0E-9F06-E3665F76BE68}"/>
              </a:ext>
            </a:extLst>
          </p:cNvPr>
          <p:cNvCxnSpPr>
            <a:cxnSpLocks/>
          </p:cNvCxnSpPr>
          <p:nvPr userDrawn="1"/>
        </p:nvCxnSpPr>
        <p:spPr>
          <a:xfrm>
            <a:off x="713679" y="3048000"/>
            <a:ext cx="4965226" cy="0"/>
          </a:xfrm>
          <a:prstGeom prst="line">
            <a:avLst/>
          </a:prstGeom>
          <a:ln w="15875">
            <a:solidFill>
              <a:srgbClr val="C82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7AB1AD-075F-A546-A2BB-73A8EDC902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83" y="4617201"/>
            <a:ext cx="3236976" cy="396760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7D4FDD8-5010-4841-8CD2-816EEAABFF51}"/>
              </a:ext>
            </a:extLst>
          </p:cNvPr>
          <p:cNvSpPr txBox="1">
            <a:spLocks/>
          </p:cNvSpPr>
          <p:nvPr userDrawn="1"/>
        </p:nvSpPr>
        <p:spPr>
          <a:xfrm>
            <a:off x="617290" y="4617201"/>
            <a:ext cx="5061615" cy="126440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333 N Fairfax St, Alexandria, VA 22314</a:t>
            </a:r>
          </a:p>
          <a:p>
            <a:pPr>
              <a:lnSpc>
                <a:spcPct val="100000"/>
              </a:lnSpc>
            </a:pPr>
            <a:r>
              <a:rPr lang="en-US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www.mcchrystalgroup.com</a:t>
            </a:r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Office: 571.312.8637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Contact: </a:t>
            </a:r>
            <a:r>
              <a:rPr lang="en-US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ryan.flynn@mcchrystalgroup.com</a:t>
            </a:r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D57E-17A9-4E2B-8407-C3D9BD11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FC29-FD53-41EC-B25C-B8C8D504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7FB7-CA07-4E2F-BA31-097A5CC8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FD02-E8FA-482B-96F5-7FA7F190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AA38-632F-4D6A-BBA8-96296CAE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8A25-37E7-47F4-BB5E-D0AE2424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3ED1-41C8-41B7-BCD5-61F56C3C4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9952D-24FC-4132-ACE1-E8D9077AC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974CA-A807-4377-9A82-A09D2A51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F50D-B51D-462F-98E5-846481CD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5EE0E-8359-43F2-ACB8-A74F9F84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FD9A-F50E-495B-9ADD-84AD6534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7EB77-1982-43F3-9114-8995FEE8C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7FE6D-6484-4311-B55E-D6E974137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88F01-978C-40AF-B4AB-F4587461B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A614E-BD0A-437F-9F32-5823C656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D8F54-AEA2-4564-9220-AF2FBCB6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D66B7-F859-40D2-93DF-D72D0524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4C83A-58A6-4836-B3A2-AFE47344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C258-4CE1-4CCE-ABD1-5FC8810D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6565E-90D8-4713-B0B4-EE0FB176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EDCDD-F533-4E2A-9A74-E855C1F6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C238-91A2-4B66-A340-D5FDBF97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C0548-AC39-4E0F-B362-23866138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0C649-D942-4C1A-8EF9-0A3180D4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CD2C5-7DFA-41D2-9214-1A897369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BE0D-D3C5-495B-86DC-178CB736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4D66-495E-415D-B4F8-7A397837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FA274-F4E2-40FB-8022-1A3D6435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2AC21-34EA-4F87-9A65-2C30A574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8DF0A-6E90-4996-8671-79C49D7E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C876-E6F4-45DD-B265-46D48D18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59AB4-9385-481D-8DB4-F5CB0D5E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30325-DFD4-449B-BEB3-95699B5FB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6FF87-11AF-4342-BF74-FF8F74CCC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DFBAF-16D7-4C6B-A8A0-8DE7CD63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BF06F-8579-474F-852F-F1D1FA73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775B8-8E91-4734-A312-4227B83D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E8C3F-B800-41EF-9010-BB4B64B3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8CEE-5F70-4E87-91B6-EBABF7A97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16D8D-A484-40AC-8BA6-172F8747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C18B-A679-4E1C-BBB6-ADC769C7CCE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740C9-845A-4479-8F4B-02651EEC4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F8E8E-DFB0-444F-801B-60F7AE9DF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51F5-DA45-4746-AF09-2069E63D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AAE2-35A8-4FC5-A601-6D01030C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716E5-84F1-4B78-90E5-8B80063F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3573-509F-4DCA-A6CD-1C75FB0BC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32A3-976B-4EC8-BB3C-FD9E674254E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5B040-83AB-4A25-952E-4D9345D40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D461-96F8-4B51-9596-A869B1932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415D-689E-4783-9175-4DE793B5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btmOjCprec&amp;feature=youtu.be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tif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B27BB-9DD3-4828-8BC6-B0836AE5E0C1}"/>
              </a:ext>
            </a:extLst>
          </p:cNvPr>
          <p:cNvSpPr txBox="1">
            <a:spLocks/>
          </p:cNvSpPr>
          <p:nvPr/>
        </p:nvSpPr>
        <p:spPr>
          <a:xfrm>
            <a:off x="1051941" y="3744755"/>
            <a:ext cx="9434733" cy="4759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on September 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21, </a:t>
            </a:r>
            <a:r>
              <a:rPr lang="en-US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2020, watch online at: </a:t>
            </a:r>
            <a:r>
              <a:rPr lang="en-US" sz="2000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2000" u="sng" dirty="0">
                <a:solidFill>
                  <a:schemeClr val="bg1"/>
                </a:solidFill>
                <a:hlinkClick r:id="rId2"/>
              </a:rPr>
              <a:t>://www.youtube.com/watch?v=VbtmOjCprec&amp;feature=youtu.be</a:t>
            </a:r>
            <a:endParaRPr lang="en-US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u="sng" dirty="0" smtClean="0">
                <a:solidFill>
                  <a:schemeClr val="bg1"/>
                </a:solidFill>
              </a:rPr>
              <a:t>Agenda </a:t>
            </a:r>
            <a:endParaRPr lang="en-US" sz="1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</a:rPr>
              <a:t>• Background about Economic Recovery Priorities – Mary Glassman, Senior Advisor to the Governor &amp; Chair, CT Long Term Economic Recovery 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</a:rPr>
              <a:t>• Phase 1 Resilient Economic Recovery Planning Goals and Team Introductions– Prof. Stephen Flynn, Global Resilience Institute, Northeastern University 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</a:rPr>
              <a:t>• Overview of the Capacity Building Process – Ryan Flynn, McChrystal Group 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</a:rPr>
              <a:t>• Research Process and Examples of Information Requests for RRSCs – Warren Edwards and Liz Allen, Global Resilience </a:t>
            </a:r>
            <a:r>
              <a:rPr lang="en-US" sz="1400" u="sng" dirty="0" smtClean="0">
                <a:solidFill>
                  <a:schemeClr val="bg1"/>
                </a:solidFill>
              </a:rPr>
              <a:t>Institute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961E3C2-E780-3E43-8DE2-B14E68608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2229" y="2651883"/>
            <a:ext cx="9434733" cy="109287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500" dirty="0">
                <a:latin typeface="Lato"/>
                <a:ea typeface="Lato"/>
                <a:cs typeface="Lato"/>
              </a:rPr>
              <a:t>Connecticut Long-Term Economic Recovery </a:t>
            </a:r>
          </a:p>
          <a:p>
            <a:r>
              <a:rPr lang="en-US" sz="2400" dirty="0">
                <a:latin typeface="Lato"/>
                <a:ea typeface="Lato"/>
                <a:cs typeface="Lato"/>
              </a:rPr>
              <a:t>Briefing to COG Directors, DEMHS Regional Coordinators, CCM, and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AE92A-350C-6244-B3D2-268E4C5F5C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07" y="1612043"/>
            <a:ext cx="2856773" cy="3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38389" y="166163"/>
            <a:ext cx="9766215" cy="9082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Lato Medium"/>
              </a:rPr>
              <a:t>Initial Activities Build a Foundation to Enable Effective and Inclusive Execution of the Planning Process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C42607-D2BD-EA42-8D39-872F40D439E4}"/>
              </a:ext>
            </a:extLst>
          </p:cNvPr>
          <p:cNvSpPr/>
          <p:nvPr/>
        </p:nvSpPr>
        <p:spPr>
          <a:xfrm>
            <a:off x="481911" y="1462015"/>
            <a:ext cx="4880703" cy="2166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B3837-9234-054A-9A6A-E31709DCDDA8}"/>
              </a:ext>
            </a:extLst>
          </p:cNvPr>
          <p:cNvSpPr/>
          <p:nvPr/>
        </p:nvSpPr>
        <p:spPr>
          <a:xfrm>
            <a:off x="6727074" y="1462015"/>
            <a:ext cx="4880703" cy="2166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F0C3AC-B1ED-CE4B-A1B6-A6FC6B612C22}"/>
              </a:ext>
            </a:extLst>
          </p:cNvPr>
          <p:cNvGrpSpPr/>
          <p:nvPr/>
        </p:nvGrpSpPr>
        <p:grpSpPr>
          <a:xfrm>
            <a:off x="5180433" y="3225025"/>
            <a:ext cx="1953105" cy="795522"/>
            <a:chOff x="5160918" y="3685426"/>
            <a:chExt cx="1953105" cy="795522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0466EC57-164A-6B44-8DAD-8E08DBEF3817}"/>
                </a:ext>
              </a:extLst>
            </p:cNvPr>
            <p:cNvSpPr/>
            <p:nvPr/>
          </p:nvSpPr>
          <p:spPr>
            <a:xfrm rot="2700000">
              <a:off x="5005473" y="3840871"/>
              <a:ext cx="795522" cy="4846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9C00D912-70AC-AB4C-ACEA-3444991E6180}"/>
                </a:ext>
              </a:extLst>
            </p:cNvPr>
            <p:cNvSpPr/>
            <p:nvPr/>
          </p:nvSpPr>
          <p:spPr>
            <a:xfrm rot="8100000">
              <a:off x="6321790" y="3842034"/>
              <a:ext cx="792233" cy="4846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A563102-F256-594F-98AD-9969D3DE4834}"/>
              </a:ext>
            </a:extLst>
          </p:cNvPr>
          <p:cNvSpPr/>
          <p:nvPr/>
        </p:nvSpPr>
        <p:spPr>
          <a:xfrm>
            <a:off x="481911" y="1462015"/>
            <a:ext cx="4880703" cy="50152"/>
          </a:xfrm>
          <a:prstGeom prst="rect">
            <a:avLst/>
          </a:prstGeom>
          <a:solidFill>
            <a:srgbClr val="C82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9C266-58B5-E04F-B316-3C7278DE10C9}"/>
              </a:ext>
            </a:extLst>
          </p:cNvPr>
          <p:cNvSpPr/>
          <p:nvPr/>
        </p:nvSpPr>
        <p:spPr>
          <a:xfrm>
            <a:off x="6727074" y="1462015"/>
            <a:ext cx="4880703" cy="50152"/>
          </a:xfrm>
          <a:prstGeom prst="rect">
            <a:avLst/>
          </a:prstGeom>
          <a:solidFill>
            <a:srgbClr val="C82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EE001-A232-CF43-94FC-FD7E19CFEFA8}"/>
              </a:ext>
            </a:extLst>
          </p:cNvPr>
          <p:cNvSpPr/>
          <p:nvPr/>
        </p:nvSpPr>
        <p:spPr>
          <a:xfrm>
            <a:off x="2590702" y="4550975"/>
            <a:ext cx="7010594" cy="1232581"/>
          </a:xfrm>
          <a:prstGeom prst="rect">
            <a:avLst/>
          </a:prstGeom>
          <a:solidFill>
            <a:schemeClr val="bg1"/>
          </a:solidFill>
          <a:ln w="19050">
            <a:solidFill>
              <a:srgbClr val="C823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EEC52-2753-474B-A3C2-B5DED27AB91E}"/>
              </a:ext>
            </a:extLst>
          </p:cNvPr>
          <p:cNvSpPr txBox="1"/>
          <p:nvPr/>
        </p:nvSpPr>
        <p:spPr>
          <a:xfrm>
            <a:off x="1638128" y="1513254"/>
            <a:ext cx="2568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u="sng">
                <a:latin typeface="Lato Medium" panose="020F0502020204030203" pitchFamily="34" charset="0"/>
              </a:rPr>
              <a:t>Initial Resilience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A60556-7397-EA46-A1E7-30401818CF36}"/>
              </a:ext>
            </a:extLst>
          </p:cNvPr>
          <p:cNvSpPr txBox="1"/>
          <p:nvPr/>
        </p:nvSpPr>
        <p:spPr>
          <a:xfrm>
            <a:off x="8249385" y="1506249"/>
            <a:ext cx="18360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u="sng">
                <a:latin typeface="Lato Medium" panose="020F0502020204030203" pitchFamily="34" charset="0"/>
              </a:rPr>
              <a:t>Support to RRSCs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BC8F50-776C-BD4E-83D6-7FEABDB37772}"/>
              </a:ext>
            </a:extLst>
          </p:cNvPr>
          <p:cNvSpPr/>
          <p:nvPr/>
        </p:nvSpPr>
        <p:spPr>
          <a:xfrm>
            <a:off x="5521497" y="3875464"/>
            <a:ext cx="1149004" cy="986127"/>
          </a:xfrm>
          <a:prstGeom prst="ellipse">
            <a:avLst/>
          </a:prstGeom>
          <a:solidFill>
            <a:srgbClr val="C82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2090A4D7-D1DD-1846-B384-9D775587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83725" y="4056253"/>
            <a:ext cx="624548" cy="624548"/>
          </a:xfrm>
          <a:prstGeom prst="rect">
            <a:avLst/>
          </a:prstGeom>
        </p:spPr>
      </p:pic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10FC084E-F12D-FB42-97DA-22BE37D54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135" y="1854887"/>
            <a:ext cx="4468657" cy="1574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</a:rPr>
              <a:t>Publicly available resilience data and information</a:t>
            </a:r>
            <a:endParaRPr lang="en-US" sz="140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  <a:cs typeface="Calibri"/>
              </a:rPr>
              <a:t>State Economic Recovery Plan</a:t>
            </a:r>
            <a:endParaRPr lang="en-US" sz="1400">
              <a:cs typeface="Calibri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  <a:ea typeface="Lato Light"/>
                <a:cs typeface="Lato Light"/>
              </a:rPr>
              <a:t>Regional economic development plans and strategies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  <a:ea typeface="Lato Light"/>
                <a:cs typeface="Lato Light"/>
              </a:rPr>
              <a:t>Leverages FEMA Rapid Needs Assessment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/>
              <a:t>Informs stakeholder engagement strategy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3A177CF-FC51-1F41-8930-F77A9F030662}"/>
              </a:ext>
            </a:extLst>
          </p:cNvPr>
          <p:cNvSpPr txBox="1">
            <a:spLocks/>
          </p:cNvSpPr>
          <p:nvPr/>
        </p:nvSpPr>
        <p:spPr>
          <a:xfrm>
            <a:off x="6816403" y="1854887"/>
            <a:ext cx="4468657" cy="1653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  <a:ea typeface="Lato Light"/>
                <a:cs typeface="Lato Light"/>
              </a:rPr>
              <a:t>Baseline current processes and key activities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  <a:ea typeface="Lato Light"/>
                <a:cs typeface="Lato Light"/>
              </a:rPr>
              <a:t>Refinement of communication and operating cadence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</a:rPr>
              <a:t>Development of shared mission and guiding principles to inform decision-making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>
                <a:latin typeface="Lato Light"/>
              </a:rPr>
              <a:t>De-biasing exercise for critical responses to GRI information requirements</a:t>
            </a:r>
            <a:endParaRPr lang="en-US" sz="14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29A49D-188A-914F-BECD-AD5577819F38}"/>
              </a:ext>
            </a:extLst>
          </p:cNvPr>
          <p:cNvSpPr txBox="1"/>
          <p:nvPr/>
        </p:nvSpPr>
        <p:spPr>
          <a:xfrm>
            <a:off x="2929026" y="4920818"/>
            <a:ext cx="63339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Lato Medium" panose="020F0502020204030203" pitchFamily="34" charset="0"/>
              </a:rPr>
              <a:t>By the end of October, RRSCs will be prepared to quickly and inclusively engage in critical recovery planning activities and will be supporting GRI’s community-informed data collection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46750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828176-EC17-402E-8272-EE40B7652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2" y="1154307"/>
            <a:ext cx="5346532" cy="4864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6A737-5A1A-B34E-BE66-CE105DE9FBC5}"/>
              </a:ext>
            </a:extLst>
          </p:cNvPr>
          <p:cNvSpPr txBox="1"/>
          <p:nvPr/>
        </p:nvSpPr>
        <p:spPr>
          <a:xfrm>
            <a:off x="6248400" y="1458997"/>
            <a:ext cx="56388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Focal areas for Resilience Baseline Assessments</a:t>
            </a:r>
          </a:p>
          <a:p>
            <a:r>
              <a:rPr lang="en-US" b="1" dirty="0"/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Financial/budget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Unemployment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drivers by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Income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Workforce development</a:t>
            </a:r>
          </a:p>
          <a:p>
            <a:r>
              <a:rPr lang="en-US" b="1" dirty="0"/>
              <a:t>Social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and housing security</a:t>
            </a:r>
          </a:p>
          <a:p>
            <a:r>
              <a:rPr lang="en-US" b="1" dirty="0"/>
              <a:t>Physical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806885-3F36-FA4B-B58B-DCB6129DC5F1}"/>
              </a:ext>
            </a:extLst>
          </p:cNvPr>
          <p:cNvSpPr txBox="1">
            <a:spLocks/>
          </p:cNvSpPr>
          <p:nvPr/>
        </p:nvSpPr>
        <p:spPr>
          <a:xfrm>
            <a:off x="582698" y="434327"/>
            <a:ext cx="8485102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Elements of Resilience Analysis</a:t>
            </a:r>
          </a:p>
        </p:txBody>
      </p:sp>
    </p:spTree>
    <p:extLst>
      <p:ext uri="{BB962C8B-B14F-4D97-AF65-F5344CB8AC3E}">
        <p14:creationId xmlns:p14="http://schemas.microsoft.com/office/powerpoint/2010/main" val="10038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9588" y="470120"/>
            <a:ext cx="8485102" cy="563563"/>
          </a:xfrm>
        </p:spPr>
        <p:txBody>
          <a:bodyPr>
            <a:normAutofit/>
          </a:bodyPr>
          <a:lstStyle/>
          <a:p>
            <a:r>
              <a:rPr lang="en-US" dirty="0"/>
              <a:t>Resilience Baseline Assessment Process Overview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32827B-B38E-4BE6-9229-7E0194304576}"/>
              </a:ext>
            </a:extLst>
          </p:cNvPr>
          <p:cNvGrpSpPr/>
          <p:nvPr/>
        </p:nvGrpSpPr>
        <p:grpSpPr>
          <a:xfrm>
            <a:off x="547687" y="1309055"/>
            <a:ext cx="8208796" cy="4708649"/>
            <a:chOff x="448646" y="862620"/>
            <a:chExt cx="8208796" cy="32513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75C8CA-6065-4298-8B24-FABF28A3C471}"/>
                </a:ext>
              </a:extLst>
            </p:cNvPr>
            <p:cNvGrpSpPr/>
            <p:nvPr/>
          </p:nvGrpSpPr>
          <p:grpSpPr>
            <a:xfrm>
              <a:off x="448646" y="862620"/>
              <a:ext cx="7862637" cy="3251332"/>
              <a:chOff x="521798" y="1368195"/>
              <a:chExt cx="7862637" cy="322120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61DFABE-AC3F-4C46-AEAA-8CDED87A0E75}"/>
                  </a:ext>
                </a:extLst>
              </p:cNvPr>
              <p:cNvGrpSpPr/>
              <p:nvPr/>
            </p:nvGrpSpPr>
            <p:grpSpPr>
              <a:xfrm>
                <a:off x="539738" y="2899723"/>
                <a:ext cx="7844697" cy="1689675"/>
                <a:chOff x="539738" y="2899723"/>
                <a:chExt cx="7844697" cy="1689675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9EDAB17-29DC-4841-9AB8-5E99B188CB6A}"/>
                    </a:ext>
                  </a:extLst>
                </p:cNvPr>
                <p:cNvSpPr txBox="1"/>
                <p:nvPr/>
              </p:nvSpPr>
              <p:spPr>
                <a:xfrm>
                  <a:off x="539738" y="3350427"/>
                  <a:ext cx="3410036" cy="82114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Analyzes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Community Data  with Indicators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Synergies of Indicators with Economic Landscape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Contextualized Community Solution Preferences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BA6F2E5-08D0-465E-94AE-04CE9E591E79}"/>
                    </a:ext>
                  </a:extLst>
                </p:cNvPr>
                <p:cNvGrpSpPr/>
                <p:nvPr/>
              </p:nvGrpSpPr>
              <p:grpSpPr>
                <a:xfrm>
                  <a:off x="4057564" y="2899723"/>
                  <a:ext cx="4326871" cy="1689675"/>
                  <a:chOff x="3947328" y="3413588"/>
                  <a:chExt cx="4326871" cy="1689675"/>
                </a:xfrm>
              </p:grpSpPr>
              <p:sp>
                <p:nvSpPr>
                  <p:cNvPr id="33" name="Flowchart: Manual Operation 32">
                    <a:extLst>
                      <a:ext uri="{FF2B5EF4-FFF2-40B4-BE49-F238E27FC236}">
                        <a16:creationId xmlns:a16="http://schemas.microsoft.com/office/drawing/2014/main" id="{20C38D67-7FCF-4937-BF4B-8DB7E2C19218}"/>
                      </a:ext>
                    </a:extLst>
                  </p:cNvPr>
                  <p:cNvSpPr/>
                  <p:nvPr/>
                </p:nvSpPr>
                <p:spPr>
                  <a:xfrm>
                    <a:off x="4705808" y="4063429"/>
                    <a:ext cx="3568391" cy="422878"/>
                  </a:xfrm>
                  <a:prstGeom prst="flowChartManualOperation">
                    <a:avLst/>
                  </a:prstGeom>
                  <a:solidFill>
                    <a:schemeClr val="dk1">
                      <a:alpha val="8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Resilience Analysis</a:t>
                    </a:r>
                  </a:p>
                </p:txBody>
              </p:sp>
              <p:sp>
                <p:nvSpPr>
                  <p:cNvPr id="34" name="Rounded Rectangle 10">
                    <a:extLst>
                      <a:ext uri="{FF2B5EF4-FFF2-40B4-BE49-F238E27FC236}">
                        <a16:creationId xmlns:a16="http://schemas.microsoft.com/office/drawing/2014/main" id="{806B7ADE-08D4-4901-AC33-C6F93C701252}"/>
                      </a:ext>
                    </a:extLst>
                  </p:cNvPr>
                  <p:cNvSpPr/>
                  <p:nvPr/>
                </p:nvSpPr>
                <p:spPr>
                  <a:xfrm>
                    <a:off x="4359643" y="3415869"/>
                    <a:ext cx="1533236" cy="635054"/>
                  </a:xfrm>
                  <a:prstGeom prst="roundRect">
                    <a:avLst/>
                  </a:prstGeom>
                  <a:solidFill>
                    <a:schemeClr val="dk1"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Community-held Data</a:t>
                    </a:r>
                  </a:p>
                </p:txBody>
              </p:sp>
              <p:sp>
                <p:nvSpPr>
                  <p:cNvPr id="35" name="Rounded Rectangle 11">
                    <a:extLst>
                      <a:ext uri="{FF2B5EF4-FFF2-40B4-BE49-F238E27FC236}">
                        <a16:creationId xmlns:a16="http://schemas.microsoft.com/office/drawing/2014/main" id="{55D31CA7-DB42-4DE8-944D-E0D0890420DF}"/>
                      </a:ext>
                    </a:extLst>
                  </p:cNvPr>
                  <p:cNvSpPr/>
                  <p:nvPr/>
                </p:nvSpPr>
                <p:spPr>
                  <a:xfrm>
                    <a:off x="5979463" y="3413588"/>
                    <a:ext cx="1155290" cy="634148"/>
                  </a:xfrm>
                  <a:prstGeom prst="roundRect">
                    <a:avLst/>
                  </a:prstGeom>
                  <a:solidFill>
                    <a:schemeClr val="dk1"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Economic Landscape</a:t>
                    </a:r>
                  </a:p>
                </p:txBody>
              </p:sp>
              <p:sp>
                <p:nvSpPr>
                  <p:cNvPr id="36" name="Rounded Rectangle 12">
                    <a:extLst>
                      <a:ext uri="{FF2B5EF4-FFF2-40B4-BE49-F238E27FC236}">
                        <a16:creationId xmlns:a16="http://schemas.microsoft.com/office/drawing/2014/main" id="{EFACF827-D923-4BD1-98F7-8A01990E4438}"/>
                      </a:ext>
                    </a:extLst>
                  </p:cNvPr>
                  <p:cNvSpPr/>
                  <p:nvPr/>
                </p:nvSpPr>
                <p:spPr>
                  <a:xfrm>
                    <a:off x="5428103" y="4494321"/>
                    <a:ext cx="2151913" cy="608942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Community Baseline Resilience </a:t>
                    </a:r>
                  </a:p>
                </p:txBody>
              </p:sp>
              <p:sp>
                <p:nvSpPr>
                  <p:cNvPr id="38" name="Right Arrow 19">
                    <a:extLst>
                      <a:ext uri="{FF2B5EF4-FFF2-40B4-BE49-F238E27FC236}">
                        <a16:creationId xmlns:a16="http://schemas.microsoft.com/office/drawing/2014/main" id="{83CDEFCF-FC7C-4465-B24E-A07C70599587}"/>
                      </a:ext>
                    </a:extLst>
                  </p:cNvPr>
                  <p:cNvSpPr/>
                  <p:nvPr/>
                </p:nvSpPr>
                <p:spPr>
                  <a:xfrm>
                    <a:off x="3947328" y="4189835"/>
                    <a:ext cx="760242" cy="281623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E637FEF-FA0D-4B70-B353-609E9CD5F9DB}"/>
                  </a:ext>
                </a:extLst>
              </p:cNvPr>
              <p:cNvGrpSpPr/>
              <p:nvPr/>
            </p:nvGrpSpPr>
            <p:grpSpPr>
              <a:xfrm>
                <a:off x="521798" y="1368195"/>
                <a:ext cx="7862637" cy="1399176"/>
                <a:chOff x="521798" y="1368195"/>
                <a:chExt cx="7862637" cy="13991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A3B23A6-138E-48F9-AAF2-214B8F52586E}"/>
                    </a:ext>
                  </a:extLst>
                </p:cNvPr>
                <p:cNvGrpSpPr/>
                <p:nvPr/>
              </p:nvGrpSpPr>
              <p:grpSpPr>
                <a:xfrm>
                  <a:off x="4776530" y="1368195"/>
                  <a:ext cx="3607905" cy="1399176"/>
                  <a:chOff x="4776530" y="1368195"/>
                  <a:chExt cx="3607905" cy="1399176"/>
                </a:xfrm>
              </p:grpSpPr>
              <p:sp>
                <p:nvSpPr>
                  <p:cNvPr id="18" name="Rounded Rectangle 3">
                    <a:extLst>
                      <a:ext uri="{FF2B5EF4-FFF2-40B4-BE49-F238E27FC236}">
                        <a16:creationId xmlns:a16="http://schemas.microsoft.com/office/drawing/2014/main" id="{FDE68DB3-7DD6-4E56-874D-B531330F970B}"/>
                      </a:ext>
                    </a:extLst>
                  </p:cNvPr>
                  <p:cNvSpPr/>
                  <p:nvPr/>
                </p:nvSpPr>
                <p:spPr>
                  <a:xfrm>
                    <a:off x="4776530" y="1368197"/>
                    <a:ext cx="1674844" cy="425103"/>
                  </a:xfrm>
                  <a:prstGeom prst="roundRect">
                    <a:avLst/>
                  </a:prstGeom>
                  <a:solidFill>
                    <a:srgbClr val="A4804A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Publicly Available Data</a:t>
                    </a:r>
                  </a:p>
                </p:txBody>
              </p:sp>
              <p:sp>
                <p:nvSpPr>
                  <p:cNvPr id="19" name="Rounded Rectangle 4">
                    <a:extLst>
                      <a:ext uri="{FF2B5EF4-FFF2-40B4-BE49-F238E27FC236}">
                        <a16:creationId xmlns:a16="http://schemas.microsoft.com/office/drawing/2014/main" id="{79C9E22E-F14F-4134-8E27-DBEB565DF7BB}"/>
                      </a:ext>
                    </a:extLst>
                  </p:cNvPr>
                  <p:cNvSpPr/>
                  <p:nvPr/>
                </p:nvSpPr>
                <p:spPr>
                  <a:xfrm>
                    <a:off x="6857121" y="1368195"/>
                    <a:ext cx="1527314" cy="416569"/>
                  </a:xfrm>
                  <a:prstGeom prst="roundRect">
                    <a:avLst/>
                  </a:prstGeom>
                  <a:solidFill>
                    <a:srgbClr val="A4804A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Community Context</a:t>
                    </a:r>
                  </a:p>
                </p:txBody>
              </p:sp>
              <p:sp>
                <p:nvSpPr>
                  <p:cNvPr id="20" name="Flowchart: Manual Operation 19">
                    <a:extLst>
                      <a:ext uri="{FF2B5EF4-FFF2-40B4-BE49-F238E27FC236}">
                        <a16:creationId xmlns:a16="http://schemas.microsoft.com/office/drawing/2014/main" id="{B69AE7CA-D0B4-4E60-AEBD-DB2E343B0441}"/>
                      </a:ext>
                    </a:extLst>
                  </p:cNvPr>
                  <p:cNvSpPr/>
                  <p:nvPr/>
                </p:nvSpPr>
                <p:spPr>
                  <a:xfrm>
                    <a:off x="4816044" y="1809115"/>
                    <a:ext cx="3546002" cy="420624"/>
                  </a:xfrm>
                  <a:prstGeom prst="flowChartManualOperation">
                    <a:avLst/>
                  </a:prstGeom>
                  <a:solidFill>
                    <a:srgbClr val="A4804A">
                      <a:alpha val="8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Resilience Indicators</a:t>
                    </a:r>
                  </a:p>
                </p:txBody>
              </p:sp>
              <p:sp>
                <p:nvSpPr>
                  <p:cNvPr id="21" name="Rounded Rectangle 7">
                    <a:extLst>
                      <a:ext uri="{FF2B5EF4-FFF2-40B4-BE49-F238E27FC236}">
                        <a16:creationId xmlns:a16="http://schemas.microsoft.com/office/drawing/2014/main" id="{0ED0BE54-CDC6-4594-BD30-B16983237E6D}"/>
                      </a:ext>
                    </a:extLst>
                  </p:cNvPr>
                  <p:cNvSpPr/>
                  <p:nvPr/>
                </p:nvSpPr>
                <p:spPr>
                  <a:xfrm>
                    <a:off x="5466776" y="2251540"/>
                    <a:ext cx="2223477" cy="515831"/>
                  </a:xfrm>
                  <a:prstGeom prst="roundRect">
                    <a:avLst/>
                  </a:prstGeom>
                  <a:solidFill>
                    <a:srgbClr val="A4804A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Community Resilience Snapshot</a:t>
                    </a:r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9D2F05-2839-4DB5-9017-D13537A3CE04}"/>
                    </a:ext>
                  </a:extLst>
                </p:cNvPr>
                <p:cNvSpPr txBox="1"/>
                <p:nvPr/>
              </p:nvSpPr>
              <p:spPr>
                <a:xfrm>
                  <a:off x="521798" y="1640645"/>
                  <a:ext cx="3386539" cy="947480"/>
                </a:xfrm>
                <a:prstGeom prst="rect">
                  <a:avLst/>
                </a:prstGeom>
                <a:solidFill>
                  <a:srgbClr val="A4804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Explores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Publicly Available Data through state/ national benchmarks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Knowledge Gaps in Indicator Data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Resilience Issues Potentially Affecting Community or Investment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US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16" name="Right Arrow 31">
                  <a:extLst>
                    <a:ext uri="{FF2B5EF4-FFF2-40B4-BE49-F238E27FC236}">
                      <a16:creationId xmlns:a16="http://schemas.microsoft.com/office/drawing/2014/main" id="{CD5612D8-9928-4609-B892-8698CEC66A25}"/>
                    </a:ext>
                  </a:extLst>
                </p:cNvPr>
                <p:cNvSpPr/>
                <p:nvPr/>
              </p:nvSpPr>
              <p:spPr>
                <a:xfrm>
                  <a:off x="4070778" y="1908652"/>
                  <a:ext cx="755472" cy="285135"/>
                </a:xfrm>
                <a:prstGeom prst="rightArrow">
                  <a:avLst/>
                </a:prstGeom>
                <a:solidFill>
                  <a:srgbClr val="A4804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9" name="Rounded Rectangle 35">
              <a:extLst>
                <a:ext uri="{FF2B5EF4-FFF2-40B4-BE49-F238E27FC236}">
                  <a16:creationId xmlns:a16="http://schemas.microsoft.com/office/drawing/2014/main" id="{221FD94E-BF72-44E3-AD5D-E614C4A1EE5D}"/>
                </a:ext>
              </a:extLst>
            </p:cNvPr>
            <p:cNvSpPr/>
            <p:nvPr/>
          </p:nvSpPr>
          <p:spPr>
            <a:xfrm>
              <a:off x="7254323" y="2408006"/>
              <a:ext cx="1403119" cy="641017"/>
            </a:xfrm>
            <a:prstGeom prst="roundRect">
              <a:avLst/>
            </a:prstGeom>
            <a:solidFill>
              <a:schemeClr val="dk1">
                <a:alpha val="7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Potential Resilience Enhancement Considerations </a:t>
              </a:r>
            </a:p>
          </p:txBody>
        </p:sp>
      </p:grpSp>
      <p:sp>
        <p:nvSpPr>
          <p:cNvPr id="3" name="Right Brace 2">
            <a:extLst>
              <a:ext uri="{FF2B5EF4-FFF2-40B4-BE49-F238E27FC236}">
                <a16:creationId xmlns:a16="http://schemas.microsoft.com/office/drawing/2014/main" id="{5DDE8212-FAF6-4902-BC62-DAC587F0E1A9}"/>
              </a:ext>
            </a:extLst>
          </p:cNvPr>
          <p:cNvSpPr/>
          <p:nvPr/>
        </p:nvSpPr>
        <p:spPr>
          <a:xfrm>
            <a:off x="8962116" y="2375965"/>
            <a:ext cx="458634" cy="2493818"/>
          </a:xfrm>
          <a:prstGeom prst="rightBrace">
            <a:avLst>
              <a:gd name="adj1" fmla="val 48913"/>
              <a:gd name="adj2" fmla="val 5088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D2C5B-FA52-4D73-9A06-9D60315A1D71}"/>
              </a:ext>
            </a:extLst>
          </p:cNvPr>
          <p:cNvSpPr txBox="1"/>
          <p:nvPr/>
        </p:nvSpPr>
        <p:spPr>
          <a:xfrm>
            <a:off x="9626383" y="3092309"/>
            <a:ext cx="2177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Engagement &amp; Regional Recovery Steering Committee Team Support</a:t>
            </a:r>
          </a:p>
        </p:txBody>
      </p:sp>
    </p:spTree>
    <p:extLst>
      <p:ext uri="{BB962C8B-B14F-4D97-AF65-F5344CB8AC3E}">
        <p14:creationId xmlns:p14="http://schemas.microsoft.com/office/powerpoint/2010/main" val="73565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63030-F370-F64C-B297-8935AD9C1B28}"/>
              </a:ext>
            </a:extLst>
          </p:cNvPr>
          <p:cNvSpPr txBox="1"/>
          <p:nvPr/>
        </p:nvSpPr>
        <p:spPr>
          <a:xfrm>
            <a:off x="3025544" y="1157388"/>
            <a:ext cx="6140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4994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83022"/>
            <a:ext cx="8092440" cy="174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2440" y="6683022"/>
            <a:ext cx="4099560" cy="1749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6AFA3-0564-E34A-AEC6-B964830D700D}"/>
              </a:ext>
            </a:extLst>
          </p:cNvPr>
          <p:cNvSpPr txBox="1"/>
          <p:nvPr/>
        </p:nvSpPr>
        <p:spPr>
          <a:xfrm>
            <a:off x="4046220" y="913499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 for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2484-820B-2D4B-A4D8-C4F16FF53573}"/>
              </a:ext>
            </a:extLst>
          </p:cNvPr>
          <p:cNvSpPr txBox="1"/>
          <p:nvPr/>
        </p:nvSpPr>
        <p:spPr>
          <a:xfrm>
            <a:off x="1134762" y="2108887"/>
            <a:ext cx="9590903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dirty="0"/>
              <a:t>Background: Economic Recovery Priorities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Team Introductions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Project Vision and Goals</a:t>
            </a:r>
          </a:p>
          <a:p>
            <a:pPr marL="742950" indent="-742950">
              <a:buAutoNum type="arabicPeriod"/>
            </a:pPr>
            <a:r>
              <a:rPr lang="en-US" sz="3000" dirty="0">
                <a:cs typeface="Calibri"/>
              </a:rPr>
              <a:t>Overview of Capacity Building Process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Research Process for Resilience Baseline Assessments</a:t>
            </a: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2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2116" y="470672"/>
            <a:ext cx="8011096" cy="563563"/>
          </a:xfrm>
        </p:spPr>
        <p:txBody>
          <a:bodyPr>
            <a:normAutofit/>
          </a:bodyPr>
          <a:lstStyle/>
          <a:p>
            <a:r>
              <a:rPr lang="en-US" dirty="0"/>
              <a:t>Background: Economic Recovery Priorities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688" y="1468395"/>
            <a:ext cx="10627385" cy="2745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latin typeface="Lato Medium"/>
              </a:rPr>
              <a:t>The COVID-19 crisis requires focused effort from leaders at all levels to secure funding for critical recovery and development projects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To maximize funding, CT must develop a comprehensive strategy that enables an equitable, sustainable, and resilient recovery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Funders are seeking scalable and impactful projects that address long-standing equity issues, increase inclusivity in economic development, and build long-term resiliency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14947-99BE-1C49-B3C6-8E84CFA59631}"/>
              </a:ext>
            </a:extLst>
          </p:cNvPr>
          <p:cNvGrpSpPr/>
          <p:nvPr/>
        </p:nvGrpSpPr>
        <p:grpSpPr>
          <a:xfrm>
            <a:off x="2430131" y="4340910"/>
            <a:ext cx="7041319" cy="1232581"/>
            <a:chOff x="2578412" y="4550975"/>
            <a:chExt cx="7041319" cy="12325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B1EFD4-883A-FB42-90BC-6527E9A47A3E}"/>
                </a:ext>
              </a:extLst>
            </p:cNvPr>
            <p:cNvSpPr/>
            <p:nvPr/>
          </p:nvSpPr>
          <p:spPr>
            <a:xfrm>
              <a:off x="2578412" y="4550975"/>
              <a:ext cx="7041319" cy="1232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33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C05479-F1C0-2348-83A2-67F8C2725A9B}"/>
                </a:ext>
              </a:extLst>
            </p:cNvPr>
            <p:cNvSpPr txBox="1"/>
            <p:nvPr/>
          </p:nvSpPr>
          <p:spPr>
            <a:xfrm>
              <a:off x="2879525" y="4658515"/>
              <a:ext cx="643644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Lato Light"/>
                  <a:cs typeface="Segoe UI"/>
                </a:rPr>
                <a:t>​Without a different approach to planning and community- and funder-engagement, CT risks missing out on available funding for recovery</a:t>
              </a:r>
              <a:endParaRPr lang="en-US" sz="2000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68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7A9BD-0AB7-E247-89DF-CF9E9471A2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541" y="505150"/>
            <a:ext cx="9658994" cy="563563"/>
          </a:xfrm>
        </p:spPr>
        <p:txBody>
          <a:bodyPr>
            <a:noAutofit/>
          </a:bodyPr>
          <a:lstStyle/>
          <a:p>
            <a:r>
              <a:rPr lang="en-US" dirty="0"/>
              <a:t>Statewide Long-Term Economic Recovery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5AA41-0665-FD4C-98EE-44B8E4E04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541" y="2316001"/>
            <a:ext cx="2452028" cy="353186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latin typeface="+mj-lt"/>
            </a:endParaRPr>
          </a:p>
          <a:p>
            <a:pPr marL="0" indent="0" algn="ctr">
              <a:buNone/>
            </a:pPr>
            <a:r>
              <a:rPr lang="en-US" sz="1600" dirty="0">
                <a:latin typeface="+mj-lt"/>
              </a:rPr>
              <a:t>In partnership with the State, Advance CT, 9 COGs, 5 DEMHS Regions &amp; Philanthropic Organizations, GRI and McChrystal Group will provide capacity building support to the newly-formed Regional Recovery Steering Committees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and produce regional resilience baseline assessments.</a:t>
            </a:r>
          </a:p>
          <a:p>
            <a:pPr marL="0" indent="0" algn="ctr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95ED92-5391-1E49-943E-AA582E05796A}"/>
              </a:ext>
            </a:extLst>
          </p:cNvPr>
          <p:cNvSpPr txBox="1">
            <a:spLocks/>
          </p:cNvSpPr>
          <p:nvPr/>
        </p:nvSpPr>
        <p:spPr>
          <a:xfrm>
            <a:off x="3486150" y="2301713"/>
            <a:ext cx="8157502" cy="15287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+mj-lt"/>
              </a:rPr>
              <a:t>GRI will leverage the existing economic development planning and recovery efforts across the state of Connecticut and develop a toolkit for community resilience analysis that will support updating and adapting these plans to support recovery from the COVID-19 emergency.  GRI will pilot an inclusive planning process in representative communities in each of the 9 COGs.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DBE4C6-B1F1-9847-916E-4227468588E3}"/>
              </a:ext>
            </a:extLst>
          </p:cNvPr>
          <p:cNvSpPr txBox="1">
            <a:spLocks/>
          </p:cNvSpPr>
          <p:nvPr/>
        </p:nvSpPr>
        <p:spPr>
          <a:xfrm>
            <a:off x="3486150" y="4260524"/>
            <a:ext cx="8157502" cy="15287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+mj-lt"/>
              </a:rPr>
              <a:t>GRI and McChrystal Group will support capacity-building  and planning efforts supported by the U.S. Economic Development Administration and led by Connecticut’s Councils of Governments:</a:t>
            </a:r>
          </a:p>
          <a:p>
            <a:pPr marL="0" indent="0" algn="ctr">
              <a:buNone/>
            </a:pPr>
            <a:r>
              <a:rPr lang="en-US" sz="1600" dirty="0">
                <a:latin typeface="+mj-lt"/>
              </a:rPr>
              <a:t>Recovery Coordinators for each of the 9 COGs | Regional Business Resource Centers (RBRCs) Statewide Business Retention and Expansion | Reimagining CT’s Innovation Corridor (CIC)      Regional CEDS Repositioning</a:t>
            </a:r>
          </a:p>
          <a:p>
            <a:pPr marL="0" indent="0" algn="ctr">
              <a:buNone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A38E3-3905-EF47-9611-B699D8EAED12}"/>
              </a:ext>
            </a:extLst>
          </p:cNvPr>
          <p:cNvSpPr txBox="1"/>
          <p:nvPr/>
        </p:nvSpPr>
        <p:spPr>
          <a:xfrm>
            <a:off x="646541" y="1392799"/>
            <a:ext cx="245202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Phase 1</a:t>
            </a:r>
          </a:p>
          <a:p>
            <a:pPr algn="ctr"/>
            <a:r>
              <a:rPr lang="en-US" dirty="0"/>
              <a:t>Sept – Dec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DB75F-5B04-8C42-B153-F7A737619F9D}"/>
              </a:ext>
            </a:extLst>
          </p:cNvPr>
          <p:cNvSpPr txBox="1"/>
          <p:nvPr/>
        </p:nvSpPr>
        <p:spPr>
          <a:xfrm>
            <a:off x="3486150" y="1382119"/>
            <a:ext cx="815750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Phase 2</a:t>
            </a:r>
          </a:p>
          <a:p>
            <a:pPr algn="ctr"/>
            <a:r>
              <a:rPr lang="en-US" dirty="0"/>
              <a:t>2021 – 2022</a:t>
            </a:r>
          </a:p>
        </p:txBody>
      </p:sp>
    </p:spTree>
    <p:extLst>
      <p:ext uri="{BB962C8B-B14F-4D97-AF65-F5344CB8AC3E}">
        <p14:creationId xmlns:p14="http://schemas.microsoft.com/office/powerpoint/2010/main" val="390815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7961" y="211015"/>
            <a:ext cx="10264979" cy="908281"/>
          </a:xfrm>
        </p:spPr>
        <p:txBody>
          <a:bodyPr>
            <a:noAutofit/>
          </a:bodyPr>
          <a:lstStyle/>
          <a:p>
            <a:r>
              <a:rPr lang="en-US" dirty="0"/>
              <a:t>Our Core Team Brings Diverse Backgrounds and Decades of Experience to Support CT’s Recovery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C9AB0-4E57-B74B-A62E-3C504F433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00" y="1364156"/>
            <a:ext cx="804672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8891E-7000-1D4C-A0A4-396B56FCD2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282" y="1364259"/>
            <a:ext cx="893332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3F414-BAAB-5F44-BB33-5EB14D7F4B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527" y="2943773"/>
            <a:ext cx="1005840" cy="96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FDC47-1D62-8641-AE3B-4E6EA41CA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397" y="2906163"/>
            <a:ext cx="1060477" cy="100584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10E4A27-CB4C-5746-85C1-C529D5E1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527" y="4620477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308CC66-DC66-8243-B813-879CCD61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793" y="4620477"/>
            <a:ext cx="100368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4FC89-0A1E-CF42-990A-E7DB95833A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610" y="2943773"/>
            <a:ext cx="893332" cy="968230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328C034-AB7C-5E4D-90F2-48A54448F3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039972" y="2943773"/>
            <a:ext cx="893332" cy="968230"/>
          </a:xfrm>
          <a:prstGeom prst="rect">
            <a:avLst/>
          </a:prstGeom>
        </p:spPr>
      </p:pic>
      <p:pic>
        <p:nvPicPr>
          <p:cNvPr id="12" name="Picture 1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6392894-9045-EF4F-8141-AEA1DAD404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259" y="4620477"/>
            <a:ext cx="892045" cy="1005840"/>
          </a:xfrm>
          <a:prstGeom prst="rect">
            <a:avLst/>
          </a:prstGeom>
        </p:spPr>
      </p:pic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AFDE92C-2451-7C48-AA19-1C252D99A4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282" y="4620477"/>
            <a:ext cx="893332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8164C2-D2CB-DF4F-9808-F7BB23B2C988}"/>
              </a:ext>
            </a:extLst>
          </p:cNvPr>
          <p:cNvSpPr/>
          <p:nvPr/>
        </p:nvSpPr>
        <p:spPr>
          <a:xfrm>
            <a:off x="4488233" y="2335398"/>
            <a:ext cx="11128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Stephen Flynn</a:t>
            </a:r>
          </a:p>
          <a:p>
            <a:pPr algn="ctr"/>
            <a:r>
              <a:rPr lang="en-US" sz="1000" i="1"/>
              <a:t>Founding Director</a:t>
            </a:r>
          </a:p>
          <a:p>
            <a:pPr algn="ctr"/>
            <a:r>
              <a:rPr lang="en-US" sz="1000"/>
              <a:t>GRI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A2E7A-CB6F-8B44-9E12-C3357134F332}"/>
              </a:ext>
            </a:extLst>
          </p:cNvPr>
          <p:cNvSpPr/>
          <p:nvPr/>
        </p:nvSpPr>
        <p:spPr>
          <a:xfrm>
            <a:off x="6463921" y="2335398"/>
            <a:ext cx="15680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Robin White</a:t>
            </a:r>
          </a:p>
          <a:p>
            <a:pPr algn="ctr"/>
            <a:r>
              <a:rPr lang="en-US" sz="1000" i="1"/>
              <a:t>Exec. Director for Research</a:t>
            </a:r>
          </a:p>
          <a:p>
            <a:pPr algn="ctr"/>
            <a:r>
              <a:rPr lang="en-US" sz="1000"/>
              <a:t>GRI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64E5E9-81CB-9048-A7DF-546758724F54}"/>
              </a:ext>
            </a:extLst>
          </p:cNvPr>
          <p:cNvSpPr/>
          <p:nvPr/>
        </p:nvSpPr>
        <p:spPr>
          <a:xfrm>
            <a:off x="1867991" y="3866349"/>
            <a:ext cx="1596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Warren Edwards</a:t>
            </a:r>
          </a:p>
          <a:p>
            <a:pPr algn="ctr"/>
            <a:r>
              <a:rPr lang="en-US" sz="1000" i="1"/>
              <a:t>Distinguished Senior Fellow</a:t>
            </a:r>
          </a:p>
          <a:p>
            <a:pPr algn="ctr"/>
            <a:r>
              <a:rPr lang="en-US" sz="1000"/>
              <a:t>GRI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B6343-53DB-5C48-A10F-1F7F0AC58F19}"/>
              </a:ext>
            </a:extLst>
          </p:cNvPr>
          <p:cNvSpPr/>
          <p:nvPr/>
        </p:nvSpPr>
        <p:spPr>
          <a:xfrm>
            <a:off x="6685134" y="3866349"/>
            <a:ext cx="1125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Ryan Flynn</a:t>
            </a:r>
          </a:p>
          <a:p>
            <a:pPr algn="ctr"/>
            <a:r>
              <a:rPr lang="en-US" sz="1000" i="1"/>
              <a:t>Senior Principal</a:t>
            </a:r>
          </a:p>
          <a:p>
            <a:pPr algn="ctr"/>
            <a:r>
              <a:rPr lang="en-US" sz="1000"/>
              <a:t>McChrystal Group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CBE4EC-7437-2C4A-8D16-203D30F4904B}"/>
              </a:ext>
            </a:extLst>
          </p:cNvPr>
          <p:cNvSpPr/>
          <p:nvPr/>
        </p:nvSpPr>
        <p:spPr>
          <a:xfrm>
            <a:off x="1835931" y="5570059"/>
            <a:ext cx="1661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Liz Allen</a:t>
            </a:r>
          </a:p>
          <a:p>
            <a:pPr algn="ctr"/>
            <a:r>
              <a:rPr lang="en-US" sz="1000" i="1"/>
              <a:t>Post-Doc Research Associate</a:t>
            </a:r>
          </a:p>
          <a:p>
            <a:pPr algn="ctr"/>
            <a:r>
              <a:rPr lang="en-US" sz="1000"/>
              <a:t>GRI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7CFF1-2B5A-8547-9060-3999F51979AA}"/>
              </a:ext>
            </a:extLst>
          </p:cNvPr>
          <p:cNvSpPr/>
          <p:nvPr/>
        </p:nvSpPr>
        <p:spPr>
          <a:xfrm>
            <a:off x="8921023" y="3866349"/>
            <a:ext cx="1125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Caroline Kramer</a:t>
            </a:r>
          </a:p>
          <a:p>
            <a:pPr algn="ctr"/>
            <a:r>
              <a:rPr lang="en-US" sz="1000" i="1"/>
              <a:t>Analyst</a:t>
            </a:r>
          </a:p>
          <a:p>
            <a:pPr algn="ctr"/>
            <a:r>
              <a:rPr lang="en-US" sz="1000"/>
              <a:t>McChrystal Group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3B0CA3-FABE-8C43-963B-18BF9E268A04}"/>
              </a:ext>
            </a:extLst>
          </p:cNvPr>
          <p:cNvSpPr/>
          <p:nvPr/>
        </p:nvSpPr>
        <p:spPr>
          <a:xfrm>
            <a:off x="6685134" y="5570059"/>
            <a:ext cx="1125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err="1"/>
              <a:t>Chike</a:t>
            </a:r>
            <a:r>
              <a:rPr lang="en-US" sz="1000" b="1"/>
              <a:t> </a:t>
            </a:r>
            <a:r>
              <a:rPr lang="en-US" sz="1000" b="1" err="1"/>
              <a:t>Aguh</a:t>
            </a:r>
            <a:endParaRPr lang="en-US" sz="1000" b="1"/>
          </a:p>
          <a:p>
            <a:pPr algn="ctr"/>
            <a:r>
              <a:rPr lang="en-US" sz="1000" i="1"/>
              <a:t>Advisor</a:t>
            </a:r>
          </a:p>
          <a:p>
            <a:pPr algn="ctr"/>
            <a:r>
              <a:rPr lang="en-US" sz="1000"/>
              <a:t>McChrystal Group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7906A-AE21-6D49-AD82-09FFC971DCC3}"/>
              </a:ext>
            </a:extLst>
          </p:cNvPr>
          <p:cNvSpPr/>
          <p:nvPr/>
        </p:nvSpPr>
        <p:spPr>
          <a:xfrm>
            <a:off x="8902844" y="5570059"/>
            <a:ext cx="1125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Greg Vogle</a:t>
            </a:r>
          </a:p>
          <a:p>
            <a:pPr algn="ctr"/>
            <a:r>
              <a:rPr lang="en-US" sz="1000" i="1"/>
              <a:t>Advisor</a:t>
            </a:r>
          </a:p>
          <a:p>
            <a:pPr algn="ctr"/>
            <a:r>
              <a:rPr lang="en-US" sz="1000"/>
              <a:t>McChrystal 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077A0-F273-1E4A-A8A1-8F572F54F198}"/>
              </a:ext>
            </a:extLst>
          </p:cNvPr>
          <p:cNvSpPr/>
          <p:nvPr/>
        </p:nvSpPr>
        <p:spPr>
          <a:xfrm>
            <a:off x="4335947" y="5570059"/>
            <a:ext cx="14173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Howard</a:t>
            </a:r>
            <a:r>
              <a:rPr lang="en-US" sz="1000"/>
              <a:t> </a:t>
            </a:r>
            <a:r>
              <a:rPr lang="en-US" sz="1000" b="1"/>
              <a:t>Smith</a:t>
            </a:r>
          </a:p>
          <a:p>
            <a:pPr algn="ctr"/>
            <a:r>
              <a:rPr lang="en-US" sz="1000" i="1"/>
              <a:t>Senior Research Analyst</a:t>
            </a:r>
          </a:p>
          <a:p>
            <a:pPr algn="ctr"/>
            <a:r>
              <a:rPr lang="en-US" sz="1000"/>
              <a:t>GRI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C738AF-4D46-AE4D-8F25-6E5F090801C2}"/>
              </a:ext>
            </a:extLst>
          </p:cNvPr>
          <p:cNvSpPr/>
          <p:nvPr/>
        </p:nvSpPr>
        <p:spPr>
          <a:xfrm>
            <a:off x="4246179" y="3866349"/>
            <a:ext cx="1596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Marcella Nunez-Smith</a:t>
            </a:r>
          </a:p>
          <a:p>
            <a:pPr algn="ctr"/>
            <a:r>
              <a:rPr lang="en-US" sz="1000" i="1"/>
              <a:t>Distinguished Senior Fellow</a:t>
            </a:r>
          </a:p>
          <a:p>
            <a:pPr algn="ctr"/>
            <a:r>
              <a:rPr lang="en-US" sz="1000"/>
              <a:t>GRI</a:t>
            </a:r>
          </a:p>
        </p:txBody>
      </p:sp>
    </p:spTree>
    <p:extLst>
      <p:ext uri="{BB962C8B-B14F-4D97-AF65-F5344CB8AC3E}">
        <p14:creationId xmlns:p14="http://schemas.microsoft.com/office/powerpoint/2010/main" val="278234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21711" y="187310"/>
            <a:ext cx="9272578" cy="859804"/>
          </a:xfrm>
        </p:spPr>
        <p:txBody>
          <a:bodyPr>
            <a:normAutofit/>
          </a:bodyPr>
          <a:lstStyle/>
          <a:p>
            <a:r>
              <a:rPr lang="en-US" dirty="0">
                <a:latin typeface="Lato Medium"/>
              </a:rPr>
              <a:t>Our Shared Objective is to Maximize Available Resources for Recovery and Ensure Community Support for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688" y="1552345"/>
            <a:ext cx="6458593" cy="1876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The Regional Recovery Steering Committees will:</a:t>
            </a:r>
          </a:p>
          <a:p>
            <a:pPr lvl="1"/>
            <a:r>
              <a:rPr lang="en-US" dirty="0"/>
              <a:t>Integrate activities already underway</a:t>
            </a:r>
          </a:p>
          <a:p>
            <a:pPr lvl="1"/>
            <a:r>
              <a:rPr lang="en-US" dirty="0"/>
              <a:t>Increase inclusion of communities hit hardest by the crisis</a:t>
            </a:r>
          </a:p>
          <a:p>
            <a:pPr lvl="1"/>
            <a:r>
              <a:rPr lang="en-US" dirty="0"/>
              <a:t>Focus stakeholders on mutually beneficial projects that are best positioned to receive funding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575AEA-87F3-954F-A8A4-5CF552FF846C}"/>
              </a:ext>
            </a:extLst>
          </p:cNvPr>
          <p:cNvGrpSpPr/>
          <p:nvPr/>
        </p:nvGrpSpPr>
        <p:grpSpPr>
          <a:xfrm>
            <a:off x="721711" y="3895194"/>
            <a:ext cx="6110546" cy="1915692"/>
            <a:chOff x="532080" y="4493878"/>
            <a:chExt cx="8528447" cy="10789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38258B-C00A-AC4D-A730-35F38521E621}"/>
                </a:ext>
              </a:extLst>
            </p:cNvPr>
            <p:cNvSpPr/>
            <p:nvPr/>
          </p:nvSpPr>
          <p:spPr>
            <a:xfrm>
              <a:off x="532080" y="4493878"/>
              <a:ext cx="8528447" cy="10789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33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FFB669-A12D-2745-8727-3D88EB065A9F}"/>
                </a:ext>
              </a:extLst>
            </p:cNvPr>
            <p:cNvSpPr txBox="1"/>
            <p:nvPr/>
          </p:nvSpPr>
          <p:spPr>
            <a:xfrm>
              <a:off x="899043" y="4725266"/>
              <a:ext cx="7794520" cy="8475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Lato Light"/>
                  <a:cs typeface="Segoe UI"/>
                </a:rPr>
                <a:t>​This effort - supported by CARES Act and EDA funding - is designed to provide the RRSCs with the information, capabilities, and resources they need to fill this crucial role</a:t>
              </a:r>
            </a:p>
          </p:txBody>
        </p:sp>
      </p:grpSp>
      <p:pic>
        <p:nvPicPr>
          <p:cNvPr id="7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917549-3275-4B4E-8D3D-02494BBC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9" t="15930" r="16633" b="21136"/>
          <a:stretch/>
        </p:blipFill>
        <p:spPr>
          <a:xfrm>
            <a:off x="7500551" y="1158326"/>
            <a:ext cx="4308214" cy="50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5446" y="159622"/>
            <a:ext cx="10170747" cy="8689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Lato Medium"/>
              </a:rPr>
              <a:t>Our Shared Objective is to Maximize Available Resources for Recovery and Ensure Community Support for Projects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1A20E-6088-F243-AFD9-6B75D23A9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121" y="1171725"/>
            <a:ext cx="10627385" cy="40693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900" dirty="0">
                <a:latin typeface="Lato Light"/>
              </a:rPr>
              <a:t>In support of one another the RRSCs, COGs, and GRI will:</a:t>
            </a:r>
            <a:endParaRPr lang="en-US" sz="1900">
              <a:latin typeface="Lato Light"/>
            </a:endParaRPr>
          </a:p>
          <a:p>
            <a:pPr marL="0" indent="0">
              <a:buNone/>
            </a:pPr>
            <a:endParaRPr lang="en-US" sz="1000"/>
          </a:p>
          <a:p>
            <a:pPr lvl="1"/>
            <a:r>
              <a:rPr lang="en-US" sz="1900" b="1" dirty="0">
                <a:latin typeface="Lato Light"/>
              </a:rPr>
              <a:t>Assess the current situation</a:t>
            </a:r>
            <a:r>
              <a:rPr lang="en-US" sz="1900" dirty="0">
                <a:latin typeface="Lato Light"/>
              </a:rPr>
              <a:t> and identify high-impact interventions through a GRI Baseline Assessment which will synthesize information about social and economic issues facing each region and help to further coordinate planning </a:t>
            </a:r>
            <a:endParaRPr lang="en-US" sz="1900" b="1" i="1" dirty="0"/>
          </a:p>
          <a:p>
            <a:pPr lvl="1"/>
            <a:r>
              <a:rPr lang="en-US" sz="1900" b="1" dirty="0">
                <a:latin typeface="Lato Light"/>
              </a:rPr>
              <a:t>Engage community stakeholders</a:t>
            </a:r>
            <a:r>
              <a:rPr lang="en-US" sz="1900" dirty="0">
                <a:latin typeface="Lato Light"/>
              </a:rPr>
              <a:t> to inform and validate ongoing needs assessments and identify shared opportunities for development </a:t>
            </a:r>
            <a:endParaRPr lang="en-US" sz="1900" dirty="0"/>
          </a:p>
          <a:p>
            <a:pPr lvl="1"/>
            <a:r>
              <a:rPr lang="en-US" sz="1900" b="1" dirty="0">
                <a:latin typeface="Lato Light"/>
              </a:rPr>
              <a:t>Provide validated analysis</a:t>
            </a:r>
            <a:r>
              <a:rPr lang="en-US" sz="1900" dirty="0">
                <a:latin typeface="Lato Light"/>
              </a:rPr>
              <a:t> and recommendations that serve as a connecting point between economic development plans and equity and resilience opportunities</a:t>
            </a:r>
          </a:p>
          <a:p>
            <a:pPr lvl="1"/>
            <a:r>
              <a:rPr lang="en-US" sz="1900" b="1" dirty="0">
                <a:latin typeface="Lato Light"/>
              </a:rPr>
              <a:t>Improve connectivity and visibility</a:t>
            </a:r>
            <a:r>
              <a:rPr lang="en-US" sz="1900" dirty="0">
                <a:latin typeface="Lato Light"/>
              </a:rPr>
              <a:t> between the state, regional, and local planners and philanthropic organizations that will maximize shared resources</a:t>
            </a:r>
            <a:endParaRPr lang="en-US" sz="1900" dirty="0"/>
          </a:p>
          <a:p>
            <a:pPr lvl="1"/>
            <a:r>
              <a:rPr lang="en-US" sz="1900" b="1" dirty="0">
                <a:latin typeface="Lato Light"/>
              </a:rPr>
              <a:t>Facilitate community buy-in</a:t>
            </a:r>
            <a:r>
              <a:rPr lang="en-US" sz="1900" dirty="0">
                <a:latin typeface="Lato Light"/>
              </a:rPr>
              <a:t> through consensus-building around prioritized recovery plans at the local level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22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0A5DEA-4AD8-7E43-B489-C06D907C23D4}"/>
              </a:ext>
            </a:extLst>
          </p:cNvPr>
          <p:cNvSpPr/>
          <p:nvPr/>
        </p:nvSpPr>
        <p:spPr>
          <a:xfrm>
            <a:off x="1974139" y="4601880"/>
            <a:ext cx="8133137" cy="1308443"/>
          </a:xfrm>
          <a:prstGeom prst="rect">
            <a:avLst/>
          </a:prstGeom>
          <a:solidFill>
            <a:schemeClr val="bg1"/>
          </a:solidFill>
          <a:ln w="19050">
            <a:solidFill>
              <a:srgbClr val="C823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B14E5EB-5104-504E-B635-7E6074589BB4}"/>
              </a:ext>
            </a:extLst>
          </p:cNvPr>
          <p:cNvSpPr txBox="1">
            <a:spLocks/>
          </p:cNvSpPr>
          <p:nvPr/>
        </p:nvSpPr>
        <p:spPr>
          <a:xfrm>
            <a:off x="622390" y="183573"/>
            <a:ext cx="10833886" cy="90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RRSCs Play a Key Role in Integrating Traditionally Independent Efforts and Driving Action Across Shared Priorities   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4B0945-5640-9146-A6F8-DFBF052CD010}"/>
              </a:ext>
            </a:extLst>
          </p:cNvPr>
          <p:cNvSpPr txBox="1">
            <a:spLocks/>
          </p:cNvSpPr>
          <p:nvPr/>
        </p:nvSpPr>
        <p:spPr>
          <a:xfrm>
            <a:off x="622390" y="1200923"/>
            <a:ext cx="10627385" cy="356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We need </a:t>
            </a:r>
            <a:r>
              <a:rPr lang="en-US" sz="1800" b="1"/>
              <a:t>leadership at every level </a:t>
            </a:r>
            <a:r>
              <a:rPr lang="en-US" sz="1800"/>
              <a:t>to help guide CT through this crisis and the RRSCs were stood up to provide an additional, more inclusive, regional resource.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Effective and engaged RRSCs will support: </a:t>
            </a:r>
          </a:p>
          <a:p>
            <a:r>
              <a:rPr lang="en-US" sz="1800"/>
              <a:t>Networked communication to engage </a:t>
            </a:r>
            <a:r>
              <a:rPr lang="en-US" sz="1800">
                <a:latin typeface="Lato Light"/>
              </a:rPr>
              <a:t>state, regional, and local planners and organizations in a real-time decision-making process.</a:t>
            </a:r>
            <a:endParaRPr lang="en-US" sz="1800"/>
          </a:p>
          <a:p>
            <a:r>
              <a:rPr lang="en-US" sz="1800"/>
              <a:t>Empowered and informed feedback to ensure equity and inclusivity in terms of need and approach.</a:t>
            </a:r>
          </a:p>
          <a:p>
            <a:r>
              <a:rPr lang="en-US" sz="1800"/>
              <a:t>Improved effectiveness in leveraging community expertise and planning for short, medium, and long-term recovery.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F1B01C-45DF-9649-93B8-2971A98CFAEC}"/>
              </a:ext>
            </a:extLst>
          </p:cNvPr>
          <p:cNvSpPr/>
          <p:nvPr/>
        </p:nvSpPr>
        <p:spPr>
          <a:xfrm>
            <a:off x="1983819" y="4772402"/>
            <a:ext cx="811377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/>
              <a:t>To achieve success on mission-critical tasks in response to Covid-19, the RRSCs must provide adaptable, regional-level leadership to match disaster-caused needs with resources that will help CT recover.</a:t>
            </a:r>
          </a:p>
        </p:txBody>
      </p:sp>
    </p:spTree>
    <p:extLst>
      <p:ext uri="{BB962C8B-B14F-4D97-AF65-F5344CB8AC3E}">
        <p14:creationId xmlns:p14="http://schemas.microsoft.com/office/powerpoint/2010/main" val="427148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61B9F4-487A-8041-8DE8-E81E68830F92}"/>
              </a:ext>
            </a:extLst>
          </p:cNvPr>
          <p:cNvCxnSpPr>
            <a:cxnSpLocks/>
          </p:cNvCxnSpPr>
          <p:nvPr/>
        </p:nvCxnSpPr>
        <p:spPr>
          <a:xfrm>
            <a:off x="7560004" y="2322564"/>
            <a:ext cx="0" cy="267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32590F-FC16-D54E-A172-9CE53FA0301E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2358757" y="2671153"/>
            <a:ext cx="0" cy="169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98C5E2-1E60-DE45-9053-3E1D501B4E29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4825731" y="2665464"/>
            <a:ext cx="0" cy="1701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F9BF37-DC5A-0C4C-A463-E87F341816BE}"/>
              </a:ext>
            </a:extLst>
          </p:cNvPr>
          <p:cNvCxnSpPr>
            <a:cxnSpLocks/>
            <a:stCxn id="18" idx="2"/>
            <a:endCxn id="30" idx="0"/>
          </p:cNvCxnSpPr>
          <p:nvPr/>
        </p:nvCxnSpPr>
        <p:spPr>
          <a:xfrm>
            <a:off x="7560004" y="3046149"/>
            <a:ext cx="0" cy="1320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961096-689A-7042-8D31-7572F8B94219}"/>
              </a:ext>
            </a:extLst>
          </p:cNvPr>
          <p:cNvCxnSpPr>
            <a:cxnSpLocks/>
            <a:stCxn id="14" idx="2"/>
            <a:endCxn id="34" idx="0"/>
          </p:cNvCxnSpPr>
          <p:nvPr/>
        </p:nvCxnSpPr>
        <p:spPr>
          <a:xfrm>
            <a:off x="10037112" y="2665464"/>
            <a:ext cx="0" cy="1701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8188" y="236095"/>
            <a:ext cx="9766215" cy="7976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atin typeface="Lato Medium"/>
              </a:rPr>
              <a:t>Phase 1 Will Provide Critical Analysis and Capacity Building to the Newly-Formed Regional Recovery Steering Committees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71CA8C9-2B8B-6042-8169-83BE632A2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961" y="1141032"/>
            <a:ext cx="10627385" cy="4514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i="1" u="sng">
                <a:latin typeface="Lato Light"/>
              </a:rPr>
              <a:t>Key Activities: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39F97-FDF8-DC4E-878A-7B72B2DFE03E}"/>
              </a:ext>
            </a:extLst>
          </p:cNvPr>
          <p:cNvSpPr/>
          <p:nvPr/>
        </p:nvSpPr>
        <p:spPr>
          <a:xfrm>
            <a:off x="1425143" y="4366791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RRSC Alignment &amp; Operating Cadence Refinement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8A38BE-795B-574A-99E2-D41DECD8EE7F}"/>
              </a:ext>
            </a:extLst>
          </p:cNvPr>
          <p:cNvSpPr/>
          <p:nvPr/>
        </p:nvSpPr>
        <p:spPr>
          <a:xfrm>
            <a:off x="1425143" y="1985353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Initial Data and Information Collection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6A781-094B-EC49-9F9A-B0B9288BBE5A}"/>
              </a:ext>
            </a:extLst>
          </p:cNvPr>
          <p:cNvSpPr/>
          <p:nvPr/>
        </p:nvSpPr>
        <p:spPr>
          <a:xfrm>
            <a:off x="3892117" y="4366791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Equity-Focused Technical Assistance &amp; Validation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68FAF-82A2-C648-B678-9B37982DAC06}"/>
              </a:ext>
            </a:extLst>
          </p:cNvPr>
          <p:cNvSpPr/>
          <p:nvPr/>
        </p:nvSpPr>
        <p:spPr>
          <a:xfrm>
            <a:off x="3892117" y="1979664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Engagement to Inform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8E8697-5469-FD4C-9008-D74D1F5973C3}"/>
              </a:ext>
            </a:extLst>
          </p:cNvPr>
          <p:cNvSpPr/>
          <p:nvPr/>
        </p:nvSpPr>
        <p:spPr>
          <a:xfrm>
            <a:off x="6626390" y="1636764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Resilience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7C3BB9-37BB-6948-BF15-61ADCC28B86B}"/>
              </a:ext>
            </a:extLst>
          </p:cNvPr>
          <p:cNvSpPr/>
          <p:nvPr/>
        </p:nvSpPr>
        <p:spPr>
          <a:xfrm>
            <a:off x="9103498" y="1979664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Baseline Analysis Complete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C323-F837-BB4E-B245-0358335089DA}"/>
              </a:ext>
            </a:extLst>
          </p:cNvPr>
          <p:cNvSpPr/>
          <p:nvPr/>
        </p:nvSpPr>
        <p:spPr>
          <a:xfrm>
            <a:off x="6626390" y="2360349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Recovery Strategy</a:t>
            </a:r>
          </a:p>
        </p:txBody>
      </p:sp>
      <p:graphicFrame>
        <p:nvGraphicFramePr>
          <p:cNvPr id="29" name="Table 8">
            <a:extLst>
              <a:ext uri="{FF2B5EF4-FFF2-40B4-BE49-F238E27FC236}">
                <a16:creationId xmlns:a16="http://schemas.microsoft.com/office/drawing/2014/main" id="{7E4D327E-E3B4-4344-9C52-19620DEF4B94}"/>
              </a:ext>
            </a:extLst>
          </p:cNvPr>
          <p:cNvGraphicFramePr>
            <a:graphicFrameLocks noGrp="1"/>
          </p:cNvGraphicFramePr>
          <p:nvPr/>
        </p:nvGraphicFramePr>
        <p:xfrm>
          <a:off x="978653" y="3398218"/>
          <a:ext cx="10439400" cy="36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527148927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3903481599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764608064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97854107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SEPTEMBER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OCTOBER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NOVEMBER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DECEMBER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7205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A1D1415A-F2A4-354F-A6A7-7C88B5F0A1CB}"/>
              </a:ext>
            </a:extLst>
          </p:cNvPr>
          <p:cNvSpPr/>
          <p:nvPr/>
        </p:nvSpPr>
        <p:spPr>
          <a:xfrm>
            <a:off x="6626390" y="4366791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Decision Support &amp; Process Refinement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DECF1B-E27C-CC49-A98D-54EF9A8D517C}"/>
              </a:ext>
            </a:extLst>
          </p:cNvPr>
          <p:cNvSpPr/>
          <p:nvPr/>
        </p:nvSpPr>
        <p:spPr>
          <a:xfrm>
            <a:off x="9103498" y="4366978"/>
            <a:ext cx="1867227" cy="685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Feedback Session &amp; Process Handover</a:t>
            </a:r>
          </a:p>
        </p:txBody>
      </p:sp>
    </p:spTree>
    <p:extLst>
      <p:ext uri="{BB962C8B-B14F-4D97-AF65-F5344CB8AC3E}">
        <p14:creationId xmlns:p14="http://schemas.microsoft.com/office/powerpoint/2010/main" val="260546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15698d-0e89-4058-a587-f8f64059026b">
      <UserInfo>
        <DisplayName>Ryan Flynn</DisplayName>
        <AccountId>185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8CB346587B43BEB6B3020DB4D717" ma:contentTypeVersion="13" ma:contentTypeDescription="Create a new document." ma:contentTypeScope="" ma:versionID="da73c85d1f5c96771fc2f23089ecc04e">
  <xsd:schema xmlns:xsd="http://www.w3.org/2001/XMLSchema" xmlns:xs="http://www.w3.org/2001/XMLSchema" xmlns:p="http://schemas.microsoft.com/office/2006/metadata/properties" xmlns:ns2="556f83ad-00e7-4ae3-93e8-46bc46f9b313" xmlns:ns3="8a15698d-0e89-4058-a587-f8f64059026b" targetNamespace="http://schemas.microsoft.com/office/2006/metadata/properties" ma:root="true" ma:fieldsID="a3e641969f2ef4ba3c19b36aa5778764" ns2:_="" ns3:_="">
    <xsd:import namespace="556f83ad-00e7-4ae3-93e8-46bc46f9b313"/>
    <xsd:import namespace="8a15698d-0e89-4058-a587-f8f640590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f83ad-00e7-4ae3-93e8-46bc46f9b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5698d-0e89-4058-a587-f8f640590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75AA2C-1F26-4B8C-AC35-3B5572A1F44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56f83ad-00e7-4ae3-93e8-46bc46f9b313"/>
    <ds:schemaRef ds:uri="http://purl.org/dc/elements/1.1/"/>
    <ds:schemaRef ds:uri="8a15698d-0e89-4058-a587-f8f6405902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3321DA-77A7-4454-9892-419D53CE007B}">
  <ds:schemaRefs>
    <ds:schemaRef ds:uri="556f83ad-00e7-4ae3-93e8-46bc46f9b313"/>
    <ds:schemaRef ds:uri="8a15698d-0e89-4058-a587-f8f6405902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D04E67-B864-41D8-BE5D-DA16EA5AF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1126</Words>
  <Application>Microsoft Office PowerPoint</Application>
  <PresentationFormat>Widescreen</PresentationFormat>
  <Paragraphs>148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Light</vt:lpstr>
      <vt:lpstr>Lato Medium</vt:lpstr>
      <vt:lpstr>Segoe UI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Grasso, Christopher</dc:creator>
  <cp:lastModifiedBy>Rasid, Paige</cp:lastModifiedBy>
  <cp:revision>22</cp:revision>
  <dcterms:created xsi:type="dcterms:W3CDTF">2020-08-10T15:30:34Z</dcterms:created>
  <dcterms:modified xsi:type="dcterms:W3CDTF">2020-09-25T13:08:38Z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0x010100088C8CB346587B43BEB6B3020DB4D717</vt:lpwstr>
  </property>
</Properties>
</file>