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384" r:id="rId3"/>
    <p:sldId id="399" r:id="rId4"/>
    <p:sldId id="38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65483-4297-43D5-A7B5-370B36B6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F477CA-93DE-4D31-B1EF-562D8C793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01192-CDC6-4F0D-9C99-EA7DEBE0D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02DE9-9FA3-4665-8AA5-21DCDCD97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F150A-8B0C-41E2-8497-5E6B5C37E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4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B2BAF-6ABA-4F2A-88BA-FDCEBA80A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CC710C-D916-4C56-93D3-AC41DB780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FEC99-5138-4703-A96C-88D220DDA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A6C40-FB91-4E6A-888B-7AD8ADE36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5E4D7-FC1D-4682-AD01-F2FAACE24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3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E8DD95-DCC6-4D1D-9EBE-98BDD852E4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FF4EF1-0794-4180-8212-CCD3848FC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BBE55-0DED-4F8B-9A9F-62BD8FDB1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B250E-9AE2-4F86-AC1E-82FED112D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6364B-7517-4445-B9F1-CB705D99D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07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6D38400-7C2A-CF46-AC7B-944B3C71214B}"/>
              </a:ext>
            </a:extLst>
          </p:cNvPr>
          <p:cNvSpPr/>
          <p:nvPr userDrawn="1"/>
        </p:nvSpPr>
        <p:spPr>
          <a:xfrm>
            <a:off x="0" y="1"/>
            <a:ext cx="12192000" cy="723207"/>
          </a:xfrm>
          <a:prstGeom prst="rect">
            <a:avLst/>
          </a:prstGeom>
          <a:solidFill>
            <a:srgbClr val="00528A"/>
          </a:solidFill>
          <a:ln>
            <a:noFill/>
          </a:ln>
          <a:effectLst>
            <a:outerShdw blurRad="2540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FE1A3D46-8EB1-684D-913E-BFD4FEFFE883}"/>
              </a:ext>
            </a:extLst>
          </p:cNvPr>
          <p:cNvSpPr txBox="1">
            <a:spLocks/>
          </p:cNvSpPr>
          <p:nvPr userDrawn="1"/>
        </p:nvSpPr>
        <p:spPr>
          <a:xfrm>
            <a:off x="10922000" y="266358"/>
            <a:ext cx="1117600" cy="2955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5CBFEA4-330E-5245-A4BC-8C132829FE62}" type="slidenum">
              <a:rPr lang="en-US" sz="1051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05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BDF77E-A6F7-AE42-BA94-E536BE790F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8875" y="192406"/>
            <a:ext cx="11026140" cy="5899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Page Title Appears Right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115CCB4-9684-7E4A-A9FE-3E2173F964B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1400" y="1487488"/>
            <a:ext cx="10145184" cy="390048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/>
            </a:lvl1pPr>
            <a:lvl2pPr marL="173034" indent="-173034">
              <a:tabLst/>
              <a:defRPr sz="2000"/>
            </a:lvl2pPr>
            <a:lvl3pPr marL="173034" indent="-173034">
              <a:buFont typeface="System Font Regular"/>
              <a:buChar char="-"/>
              <a:tabLst/>
              <a:defRPr sz="2000"/>
            </a:lvl3pPr>
            <a:lvl4pPr marL="346066" indent="-173034">
              <a:tabLst/>
              <a:defRPr sz="2000"/>
            </a:lvl4pPr>
            <a:lvl5pPr marL="346066" indent="-173034">
              <a:tabLst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60F22BE-AD49-CA4B-AD65-8EBB03451A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20942" y="6310465"/>
            <a:ext cx="2074333" cy="36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76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B1CBB-756F-4D38-AF65-BF947DACE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4FFD-9A35-4921-8937-5BF99A161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4180F-716F-4E81-A0E7-77D83758C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E7C66-E15D-4664-AC21-1468E14F2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BF98B-E6A6-4F91-95F9-1A96686AD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60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F9154-3AA2-47E6-9429-77B6F65E4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E7E46-CDCE-4276-8046-30E67E9BF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80B73-47DA-411A-B5FA-50202861A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5529C-54B6-4232-9A15-422D383B7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BDD5B-6736-4B6D-B880-022BA4BD3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2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3C32A-67A5-45E2-8DD1-F5135D6B5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A6A91-8C9A-4D9E-8D0A-89846C6A0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985E73-4FD4-42DC-BA7F-DE9B4674F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530098-6224-4A54-ADDF-30204F54C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9F235-552D-467C-A102-1DF800F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0C072-C7A6-4939-B633-5BC5B5CF1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1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D7EC6-82E2-4281-BAD0-7CA39200D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655CE-FEFF-4FA0-AC16-8DDA51AB0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D52EA-277D-444F-9F11-20A165749A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186FB8-54E0-4F9B-8D8B-C8EED99064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5F1E8C-5010-490E-844D-23000960DB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672E4E-395E-40FF-A380-0A61A3D46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AD56CB-32B3-4F1F-809D-1D9C16F0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0C216E-793C-4A1B-B96E-6FCC78538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1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E0DBE-B80B-413C-9430-B10451696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3DDA20-D08D-472B-AD06-7E160ECF4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2FE1AF-12C5-453C-9127-07A75E6D1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46BF44-1EC7-4693-9780-415AAAE43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5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B36C37-6A04-4D75-BD7B-88CF8612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47CD83-33C2-4AD2-A5F3-705F8A97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5B89A-A4EA-4369-A054-9C9FCF9C5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26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FA584-5F37-4C72-A68A-458DAB6BA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20AA4-25E8-4845-A028-3CEC89A80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EF6EB-EB00-46B4-AE0E-2690BBAB1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816F5-80F0-4224-8A37-C6D32C9B3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4323A5-E10D-494B-8A83-BB98D14B2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9533D-59B2-4BF4-BC07-1024E6432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9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88E04-BE41-4216-B87E-52638CC49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BDCF04-A428-4C4A-9D41-BBDB38325C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88B085-2563-4E8A-B6EB-64FF422FB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1831C7-1530-4612-816C-D569C8DEF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9C0185-6340-4D41-A257-7BD1FD52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194B8B-1E91-4619-AAEB-57B1AE744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1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79B40C-8D3E-4BC3-9B35-63A200507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35E03C-F941-4B2E-8208-87E9F4530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3F5BE-5CA4-42A4-AC70-46DD7355E0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7436A-6F63-4404-8EA4-49EF3BB1214C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A49FA-18B2-4568-B68E-BD0FAB014C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0A132-58A5-43B4-8583-CF7825199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65D9C-D748-4EE8-8E12-9874F8D2F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21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9E3661A-54C8-5B40-9CD5-6A793857E1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JobsCT</a:t>
            </a:r>
            <a:r>
              <a:rPr lang="en-US" dirty="0"/>
              <a:t> Incentive Strategy 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0D74170-BFBB-DF4F-981B-C92F774C402D}"/>
              </a:ext>
            </a:extLst>
          </p:cNvPr>
          <p:cNvSpPr txBox="1">
            <a:spLocks/>
          </p:cNvSpPr>
          <p:nvPr/>
        </p:nvSpPr>
        <p:spPr>
          <a:xfrm>
            <a:off x="2175966" y="1404528"/>
            <a:ext cx="7413985" cy="4375576"/>
          </a:xfrm>
          <a:prstGeom prst="rect">
            <a:avLst/>
          </a:prstGeom>
        </p:spPr>
        <p:txBody>
          <a:bodyPr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500"/>
              </a:lnSpc>
              <a:buNone/>
            </a:pPr>
            <a:r>
              <a:rPr lang="en-US" sz="2200" b="1" dirty="0">
                <a:solidFill>
                  <a:srgbClr val="0070C0"/>
                </a:solidFill>
              </a:rPr>
              <a:t>New 2020 tools to facilitate private sector job creation:</a:t>
            </a:r>
          </a:p>
          <a:p>
            <a:pPr>
              <a:lnSpc>
                <a:spcPts val="2500"/>
              </a:lnSpc>
              <a:buFont typeface="Wingdings" pitchFamily="2" charset="2"/>
              <a:buChar char="§"/>
            </a:pPr>
            <a:r>
              <a:rPr lang="en-US" sz="2200" b="1" dirty="0">
                <a:solidFill>
                  <a:srgbClr val="00B0F0"/>
                </a:solidFill>
              </a:rPr>
              <a:t>Transparent </a:t>
            </a:r>
            <a:r>
              <a:rPr lang="en-US" sz="2200" dirty="0"/>
              <a:t>— clear, simple incentive for companies to evaluate when considering growing in or relocating to Connecticut.</a:t>
            </a:r>
          </a:p>
          <a:p>
            <a:pPr>
              <a:lnSpc>
                <a:spcPts val="2500"/>
              </a:lnSpc>
              <a:buFont typeface="Wingdings" pitchFamily="2" charset="2"/>
              <a:buChar char="§"/>
            </a:pPr>
            <a:r>
              <a:rPr lang="en-US" sz="2200" b="1" dirty="0">
                <a:solidFill>
                  <a:srgbClr val="00B0F0"/>
                </a:solidFill>
              </a:rPr>
              <a:t>Earn-As-You-Grow </a:t>
            </a:r>
            <a:r>
              <a:rPr lang="en-US" sz="2200" dirty="0"/>
              <a:t>— rebate earned as jobs are created/maintained over time which mitigates state exposure to credit/business risk.</a:t>
            </a:r>
          </a:p>
          <a:p>
            <a:pPr>
              <a:lnSpc>
                <a:spcPts val="2500"/>
              </a:lnSpc>
              <a:buFont typeface="Wingdings" pitchFamily="2" charset="2"/>
              <a:buChar char="§"/>
            </a:pPr>
            <a:r>
              <a:rPr lang="en-US" sz="2200" b="1" dirty="0">
                <a:solidFill>
                  <a:srgbClr val="00B0F0"/>
                </a:solidFill>
              </a:rPr>
              <a:t>Targeted</a:t>
            </a:r>
            <a:r>
              <a:rPr lang="en-US" sz="2200" dirty="0"/>
              <a:t> – industries and focus areas build on our strengths of today — and the ecosystems we want to grow in our economy of tomorrow.</a:t>
            </a:r>
          </a:p>
        </p:txBody>
      </p:sp>
    </p:spTree>
    <p:extLst>
      <p:ext uri="{BB962C8B-B14F-4D97-AF65-F5344CB8AC3E}">
        <p14:creationId xmlns:p14="http://schemas.microsoft.com/office/powerpoint/2010/main" val="662645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9E3661A-54C8-5B40-9CD5-6A793857E1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S.B. 9: </a:t>
            </a:r>
            <a:r>
              <a:rPr lang="en-US" dirty="0" err="1"/>
              <a:t>JobsCT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400" y="843783"/>
            <a:ext cx="1499746" cy="54198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0305" y="934625"/>
            <a:ext cx="719963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700"/>
              </a:lnSpc>
              <a:buClr>
                <a:srgbClr val="00B0F0"/>
              </a:buClr>
              <a:buFont typeface="Wingdings" pitchFamily="2" charset="2"/>
              <a:buChar char="§"/>
            </a:pPr>
            <a:r>
              <a:rPr lang="en-US" sz="2200" dirty="0"/>
              <a:t>Eligible employers who meet the below requirements will be rebated 25% of the withholding taxes from net new employees. </a:t>
            </a:r>
          </a:p>
          <a:p>
            <a:pPr marL="342900" indent="-342900">
              <a:lnSpc>
                <a:spcPts val="2700"/>
              </a:lnSpc>
              <a:buClr>
                <a:srgbClr val="00B0F0"/>
              </a:buClr>
              <a:buFont typeface="Wingdings" pitchFamily="2" charset="2"/>
              <a:buChar char="§"/>
            </a:pPr>
            <a:r>
              <a:rPr lang="en-US" sz="2200" dirty="0"/>
              <a:t>Employers that locate or grow in a Distressed Municipality or Opportunity Zone: employer is eligible for 50% rebate. </a:t>
            </a:r>
          </a:p>
          <a:p>
            <a:pPr>
              <a:lnSpc>
                <a:spcPts val="2700"/>
              </a:lnSpc>
              <a:buClr>
                <a:srgbClr val="00B0F0"/>
              </a:buClr>
            </a:pPr>
            <a:endParaRPr lang="en-US" sz="2200" dirty="0"/>
          </a:p>
          <a:p>
            <a:pPr marL="342900" indent="-342900">
              <a:lnSpc>
                <a:spcPts val="2700"/>
              </a:lnSpc>
              <a:buClr>
                <a:srgbClr val="00B0F0"/>
              </a:buClr>
              <a:buFont typeface="Wingdings" pitchFamily="2" charset="2"/>
              <a:buChar char="§"/>
            </a:pPr>
            <a:r>
              <a:rPr lang="en-US" sz="2200" dirty="0"/>
              <a:t>Program requirements </a:t>
            </a:r>
          </a:p>
          <a:p>
            <a:pPr marL="800100" lvl="1" indent="-342900">
              <a:lnSpc>
                <a:spcPts val="2700"/>
              </a:lnSpc>
              <a:buClr>
                <a:srgbClr val="00B0F0"/>
              </a:buClr>
              <a:buFont typeface="Wingdings" pitchFamily="2" charset="2"/>
              <a:buChar char="§"/>
            </a:pPr>
            <a:r>
              <a:rPr lang="en-US" sz="2200" dirty="0"/>
              <a:t>Create a minimum of 25 new jobs.</a:t>
            </a:r>
          </a:p>
          <a:p>
            <a:pPr marL="800100" lvl="1" indent="-342900">
              <a:lnSpc>
                <a:spcPts val="2700"/>
              </a:lnSpc>
              <a:buClr>
                <a:srgbClr val="00B0F0"/>
              </a:buClr>
              <a:buFont typeface="Wingdings" pitchFamily="2" charset="2"/>
              <a:buChar char="§"/>
            </a:pPr>
            <a:r>
              <a:rPr lang="en-US" sz="2200" dirty="0"/>
              <a:t>Salaries must be 85% of the median household income of the municipality where the jobs will be located. </a:t>
            </a:r>
          </a:p>
          <a:p>
            <a:pPr marL="800100" lvl="1" indent="-342900">
              <a:lnSpc>
                <a:spcPts val="2700"/>
              </a:lnSpc>
              <a:buClr>
                <a:srgbClr val="00B0F0"/>
              </a:buClr>
              <a:buFont typeface="Wingdings" pitchFamily="2" charset="2"/>
              <a:buChar char="§"/>
            </a:pPr>
            <a:r>
              <a:rPr lang="en-US" sz="2200" dirty="0"/>
              <a:t>Employers must be in a Jobs CT focus area. </a:t>
            </a:r>
          </a:p>
          <a:p>
            <a:pPr marL="800100" lvl="1" indent="-342900">
              <a:lnSpc>
                <a:spcPts val="2700"/>
              </a:lnSpc>
              <a:buClr>
                <a:srgbClr val="00B0F0"/>
              </a:buClr>
              <a:buFont typeface="Wingdings" pitchFamily="2" charset="2"/>
              <a:buChar char="§"/>
            </a:pPr>
            <a:r>
              <a:rPr lang="en-US" sz="2200" dirty="0"/>
              <a:t>Minimum annual salary: $37,500.</a:t>
            </a:r>
          </a:p>
          <a:p>
            <a:pPr marL="800100" lvl="1" indent="-342900">
              <a:lnSpc>
                <a:spcPts val="2700"/>
              </a:lnSpc>
              <a:buClr>
                <a:srgbClr val="00B0F0"/>
              </a:buClr>
              <a:buFont typeface="Wingdings" pitchFamily="2" charset="2"/>
              <a:buChar char="§"/>
            </a:pPr>
            <a:r>
              <a:rPr lang="en-US" sz="2200" dirty="0"/>
              <a:t>Rebate per job, per year will be floored @ $1,000 and capped @ $5,000.</a:t>
            </a:r>
          </a:p>
          <a:p>
            <a:pPr marL="800100" lvl="1" indent="-342900">
              <a:lnSpc>
                <a:spcPts val="2700"/>
              </a:lnSpc>
              <a:spcAft>
                <a:spcPts val="1200"/>
              </a:spcAft>
              <a:buClr>
                <a:srgbClr val="00B0F0"/>
              </a:buClr>
              <a:buFont typeface="Wingdings" pitchFamily="2" charset="2"/>
              <a:buChar char="§"/>
            </a:pPr>
            <a:r>
              <a:rPr lang="en-US" sz="2200" dirty="0"/>
              <a:t>Base incentive rebate in years 3 through 7. Years 8 and 9 discretionary. </a:t>
            </a:r>
          </a:p>
        </p:txBody>
      </p:sp>
    </p:spTree>
    <p:extLst>
      <p:ext uri="{BB962C8B-B14F-4D97-AF65-F5344CB8AC3E}">
        <p14:creationId xmlns:p14="http://schemas.microsoft.com/office/powerpoint/2010/main" val="847303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9E3661A-54C8-5B40-9CD5-6A793857E1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Map of Distressed Muni/OZ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415" t="6888" r="5854" b="5001"/>
          <a:stretch/>
        </p:blipFill>
        <p:spPr>
          <a:xfrm>
            <a:off x="2357935" y="838040"/>
            <a:ext cx="7396481" cy="543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56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9E3661A-54C8-5B40-9CD5-6A793857E1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710266" y="2889091"/>
            <a:ext cx="8829764" cy="335671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78532" y="3065289"/>
          <a:ext cx="8293232" cy="3004320"/>
        </p:xfrm>
        <a:graphic>
          <a:graphicData uri="http://schemas.openxmlformats.org/drawingml/2006/table">
            <a:tbl>
              <a:tblPr/>
              <a:tblGrid>
                <a:gridCol w="1745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99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2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66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66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66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66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560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04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Tax Revenue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$137,500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$137,500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$137,500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$137,500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$137,500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$137,500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$137,500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$962,500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4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43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4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revenue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$137,500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$137,500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$103,125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$103,125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$103,125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$103,125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$103,125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$790,625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4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Company rebate (25%)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$34,375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$34,375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$34,375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$34,375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$34,375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$171,875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4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43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4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Revenue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$137,500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$137,500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$68,750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$68,750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$68,750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$68,750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$68,750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$618,750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4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Company Rebate (50%)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$68,750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$68,750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$68,750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$68,750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$68,750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$343,750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4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90297" y="814625"/>
            <a:ext cx="6629286" cy="1047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 marL="90488" indent="-90488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>
                <a:solidFill>
                  <a:srgbClr val="404040"/>
                </a:solidFill>
                <a:latin typeface="Cambria" panose="02040503050406030204" pitchFamily="18" charset="0"/>
              </a:defRPr>
            </a:lvl1pPr>
            <a:lvl2pPr marL="342900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>
                <a:solidFill>
                  <a:srgbClr val="404040"/>
                </a:solidFill>
                <a:latin typeface="Cambria" panose="02040503050406030204" pitchFamily="18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mbria" panose="02040503050406030204" pitchFamily="18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mbria" panose="02040503050406030204" pitchFamily="18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mbria" panose="02040503050406030204" pitchFamily="18" charset="0"/>
              </a:defRPr>
            </a:lvl5pPr>
            <a:lvl6pPr marL="1389063" indent="-18256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mbria" panose="02040503050406030204" pitchFamily="18" charset="0"/>
              </a:defRPr>
            </a:lvl6pPr>
            <a:lvl7pPr marL="1846263" indent="-18256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mbria" panose="02040503050406030204" pitchFamily="18" charset="0"/>
              </a:defRPr>
            </a:lvl7pPr>
            <a:lvl8pPr marL="2303463" indent="-18256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mbria" panose="02040503050406030204" pitchFamily="18" charset="0"/>
              </a:defRPr>
            </a:lvl8pPr>
            <a:lvl9pPr marL="2760663" indent="-18256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mbria" panose="02040503050406030204" pitchFamily="18" charset="0"/>
              </a:defRPr>
            </a:lvl9pPr>
          </a:lstStyle>
          <a:p>
            <a:pPr marL="0" lvl="1" indent="0">
              <a:buClr>
                <a:srgbClr val="0070C0"/>
              </a:buClr>
              <a:buNone/>
            </a:pPr>
            <a:r>
              <a:rPr lang="en-US" altLang="en-US" sz="2200" dirty="0">
                <a:solidFill>
                  <a:schemeClr val="tx1"/>
                </a:solidFill>
                <a:latin typeface="+mn-lt"/>
              </a:rPr>
              <a:t>Company in focus area creates 25 jobs</a:t>
            </a:r>
          </a:p>
          <a:p>
            <a:pPr lvl="2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altLang="en-US" sz="1800" dirty="0">
                <a:solidFill>
                  <a:schemeClr val="tx1"/>
                </a:solidFill>
                <a:latin typeface="+mn-lt"/>
              </a:rPr>
              <a:t>Salary per job: $100,000</a:t>
            </a:r>
          </a:p>
          <a:p>
            <a:pPr lvl="2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altLang="en-US" sz="1800" dirty="0">
                <a:solidFill>
                  <a:schemeClr val="tx1"/>
                </a:solidFill>
                <a:latin typeface="+mn-lt"/>
              </a:rPr>
              <a:t>Income tax rate: 5.5%</a:t>
            </a:r>
          </a:p>
          <a:p>
            <a:pPr marL="0" lvl="1" indent="0">
              <a:buClr>
                <a:srgbClr val="0070C0"/>
              </a:buClr>
              <a:buNone/>
            </a:pPr>
            <a:r>
              <a:rPr lang="en-US" altLang="en-US" sz="2200" dirty="0">
                <a:solidFill>
                  <a:schemeClr val="tx1"/>
                </a:solidFill>
                <a:latin typeface="+mn-lt"/>
              </a:rPr>
              <a:t>Net new tax revenue over seven years: $962,500</a:t>
            </a:r>
          </a:p>
          <a:p>
            <a:pPr lvl="2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altLang="en-US" sz="1800" dirty="0">
                <a:solidFill>
                  <a:schemeClr val="tx1"/>
                </a:solidFill>
                <a:latin typeface="+mn-lt"/>
              </a:rPr>
              <a:t>State’s portion:    25% $790,625  – 50% $618,750</a:t>
            </a:r>
          </a:p>
          <a:p>
            <a:pPr lvl="2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altLang="en-US" sz="1800" dirty="0">
                <a:solidFill>
                  <a:schemeClr val="tx1"/>
                </a:solidFill>
                <a:latin typeface="+mn-lt"/>
              </a:rPr>
              <a:t>Company rebate: 25% $171,875 – 50% $343,750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05397" y="6384176"/>
            <a:ext cx="46301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*Actual time of rebate: Year 4, Q1</a:t>
            </a:r>
          </a:p>
        </p:txBody>
      </p:sp>
    </p:spTree>
    <p:extLst>
      <p:ext uri="{BB962C8B-B14F-4D97-AF65-F5344CB8AC3E}">
        <p14:creationId xmlns:p14="http://schemas.microsoft.com/office/powerpoint/2010/main" val="105439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403</Words>
  <Application>Microsoft Office PowerPoint</Application>
  <PresentationFormat>Widescreen</PresentationFormat>
  <Paragraphs>97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System Font Regular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Thames, Glendowlyn</dc:creator>
  <cp:lastModifiedBy>Norfleet, George</cp:lastModifiedBy>
  <cp:revision>1</cp:revision>
  <dcterms:created xsi:type="dcterms:W3CDTF">2021-07-07T20:06:48Z</dcterms:created>
  <dcterms:modified xsi:type="dcterms:W3CDTF">2021-07-09T15:16:15Z</dcterms:modified>
</cp:coreProperties>
</file>