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45"/>
  </p:notesMasterIdLst>
  <p:handoutMasterIdLst>
    <p:handoutMasterId r:id="rId46"/>
  </p:handoutMasterIdLst>
  <p:sldIdLst>
    <p:sldId id="524" r:id="rId3"/>
    <p:sldId id="851" r:id="rId4"/>
    <p:sldId id="838" r:id="rId5"/>
    <p:sldId id="920" r:id="rId6"/>
    <p:sldId id="952" r:id="rId7"/>
    <p:sldId id="953" r:id="rId8"/>
    <p:sldId id="954" r:id="rId9"/>
    <p:sldId id="955" r:id="rId10"/>
    <p:sldId id="956" r:id="rId11"/>
    <p:sldId id="957" r:id="rId12"/>
    <p:sldId id="958" r:id="rId13"/>
    <p:sldId id="959" r:id="rId14"/>
    <p:sldId id="960" r:id="rId15"/>
    <p:sldId id="876" r:id="rId16"/>
    <p:sldId id="890" r:id="rId17"/>
    <p:sldId id="777" r:id="rId18"/>
    <p:sldId id="881" r:id="rId19"/>
    <p:sldId id="976" r:id="rId20"/>
    <p:sldId id="977" r:id="rId21"/>
    <p:sldId id="978" r:id="rId22"/>
    <p:sldId id="979" r:id="rId23"/>
    <p:sldId id="980" r:id="rId24"/>
    <p:sldId id="981" r:id="rId25"/>
    <p:sldId id="939" r:id="rId26"/>
    <p:sldId id="972" r:id="rId27"/>
    <p:sldId id="973" r:id="rId28"/>
    <p:sldId id="943" r:id="rId29"/>
    <p:sldId id="971" r:id="rId30"/>
    <p:sldId id="944" r:id="rId31"/>
    <p:sldId id="982" r:id="rId32"/>
    <p:sldId id="983" r:id="rId33"/>
    <p:sldId id="984" r:id="rId34"/>
    <p:sldId id="985" r:id="rId35"/>
    <p:sldId id="986" r:id="rId36"/>
    <p:sldId id="948" r:id="rId37"/>
    <p:sldId id="947" r:id="rId38"/>
    <p:sldId id="967" r:id="rId39"/>
    <p:sldId id="968" r:id="rId40"/>
    <p:sldId id="987" r:id="rId41"/>
    <p:sldId id="969" r:id="rId42"/>
    <p:sldId id="970" r:id="rId43"/>
    <p:sldId id="988"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DA6"/>
    <a:srgbClr val="225686"/>
    <a:srgbClr val="FFFF99"/>
    <a:srgbClr val="F9B36D"/>
    <a:srgbClr val="235889"/>
    <a:srgbClr val="1D4971"/>
    <a:srgbClr val="609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78940" autoAdjust="0"/>
  </p:normalViewPr>
  <p:slideViewPr>
    <p:cSldViewPr snapToGrid="0">
      <p:cViewPr varScale="1">
        <p:scale>
          <a:sx n="54" d="100"/>
          <a:sy n="54" d="100"/>
        </p:scale>
        <p:origin x="182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Application Inflow</a:t>
            </a:r>
          </a:p>
        </c:rich>
      </c:tx>
      <c:layout>
        <c:manualLayout>
          <c:xMode val="edge"/>
          <c:yMode val="edge"/>
          <c:x val="0.43618227355447847"/>
          <c:y val="1.4018705408302834E-2"/>
        </c:manualLayout>
      </c:layout>
      <c:overlay val="0"/>
      <c:spPr>
        <a:noFill/>
        <a:ln w="25400">
          <a:noFill/>
        </a:ln>
      </c:spPr>
    </c:title>
    <c:autoTitleDeleted val="0"/>
    <c:plotArea>
      <c:layout>
        <c:manualLayout>
          <c:layoutTarget val="inner"/>
          <c:xMode val="edge"/>
          <c:yMode val="edge"/>
          <c:x val="2.9450700742108385E-2"/>
          <c:y val="6.1038806536522258E-2"/>
          <c:w val="0.90788062519543455"/>
          <c:h val="0.62149532710280375"/>
        </c:manualLayout>
      </c:layout>
      <c:lineChart>
        <c:grouping val="standard"/>
        <c:varyColors val="0"/>
        <c:ser>
          <c:idx val="0"/>
          <c:order val="0"/>
          <c:spPr>
            <a:ln w="38100">
              <a:solidFill>
                <a:srgbClr val="000080"/>
              </a:solidFill>
              <a:prstDash val="solid"/>
            </a:ln>
          </c:spPr>
          <c:marker>
            <c:symbol val="diamond"/>
            <c:size val="9"/>
            <c:spPr>
              <a:solidFill>
                <a:srgbClr val="000080"/>
              </a:solidFill>
              <a:ln>
                <a:solidFill>
                  <a:srgbClr val="000080"/>
                </a:solidFill>
                <a:prstDash val="solid"/>
              </a:ln>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'Inflow Graph'!$A$5:$A$70</c:f>
              <c:strCache>
                <c:ptCount val="66"/>
                <c:pt idx="1">
                  <c:v>2015</c:v>
                </c:pt>
                <c:pt idx="3">
                  <c:v>Mar</c:v>
                </c:pt>
                <c:pt idx="5">
                  <c:v>May</c:v>
                </c:pt>
                <c:pt idx="7">
                  <c:v>Jul</c:v>
                </c:pt>
                <c:pt idx="9">
                  <c:v>Sep</c:v>
                </c:pt>
                <c:pt idx="11">
                  <c:v>Nov</c:v>
                </c:pt>
                <c:pt idx="13">
                  <c:v>2016</c:v>
                </c:pt>
                <c:pt idx="15">
                  <c:v>Mar</c:v>
                </c:pt>
                <c:pt idx="17">
                  <c:v>May</c:v>
                </c:pt>
                <c:pt idx="19">
                  <c:v>Jul</c:v>
                </c:pt>
                <c:pt idx="21">
                  <c:v>Sep</c:v>
                </c:pt>
                <c:pt idx="23">
                  <c:v>Nov</c:v>
                </c:pt>
                <c:pt idx="25">
                  <c:v>2017</c:v>
                </c:pt>
                <c:pt idx="27">
                  <c:v>Mar</c:v>
                </c:pt>
                <c:pt idx="29">
                  <c:v>May</c:v>
                </c:pt>
                <c:pt idx="31">
                  <c:v>Jul</c:v>
                </c:pt>
                <c:pt idx="33">
                  <c:v>Sep</c:v>
                </c:pt>
                <c:pt idx="35">
                  <c:v>Nov</c:v>
                </c:pt>
                <c:pt idx="37">
                  <c:v>Jan</c:v>
                </c:pt>
                <c:pt idx="39">
                  <c:v>Mar</c:v>
                </c:pt>
                <c:pt idx="41">
                  <c:v>May</c:v>
                </c:pt>
                <c:pt idx="43">
                  <c:v>Jul</c:v>
                </c:pt>
                <c:pt idx="45">
                  <c:v>Sep</c:v>
                </c:pt>
                <c:pt idx="47">
                  <c:v>Nov</c:v>
                </c:pt>
                <c:pt idx="49">
                  <c:v>Jan</c:v>
                </c:pt>
                <c:pt idx="51">
                  <c:v>Mar</c:v>
                </c:pt>
                <c:pt idx="53">
                  <c:v>May</c:v>
                </c:pt>
                <c:pt idx="55">
                  <c:v>July</c:v>
                </c:pt>
                <c:pt idx="57">
                  <c:v>Sep</c:v>
                </c:pt>
                <c:pt idx="59">
                  <c:v>Nov</c:v>
                </c:pt>
                <c:pt idx="61">
                  <c:v>2020</c:v>
                </c:pt>
                <c:pt idx="63">
                  <c:v>Mar</c:v>
                </c:pt>
                <c:pt idx="65">
                  <c:v>May</c:v>
                </c:pt>
              </c:strCache>
            </c:strRef>
          </c:cat>
          <c:val>
            <c:numRef>
              <c:f>'Inflow Graph'!$B$5:$B$70</c:f>
              <c:numCache>
                <c:formatCode>General</c:formatCode>
                <c:ptCount val="66"/>
                <c:pt idx="0">
                  <c:v>19</c:v>
                </c:pt>
                <c:pt idx="1">
                  <c:v>25</c:v>
                </c:pt>
                <c:pt idx="2">
                  <c:v>29</c:v>
                </c:pt>
                <c:pt idx="3">
                  <c:v>32</c:v>
                </c:pt>
                <c:pt idx="4">
                  <c:v>25</c:v>
                </c:pt>
                <c:pt idx="5">
                  <c:v>11</c:v>
                </c:pt>
                <c:pt idx="6">
                  <c:v>9</c:v>
                </c:pt>
                <c:pt idx="7">
                  <c:v>13</c:v>
                </c:pt>
                <c:pt idx="8">
                  <c:v>21</c:v>
                </c:pt>
                <c:pt idx="9">
                  <c:v>14</c:v>
                </c:pt>
                <c:pt idx="10">
                  <c:v>19</c:v>
                </c:pt>
                <c:pt idx="11">
                  <c:v>15</c:v>
                </c:pt>
                <c:pt idx="12">
                  <c:v>23</c:v>
                </c:pt>
                <c:pt idx="13">
                  <c:v>10</c:v>
                </c:pt>
                <c:pt idx="14">
                  <c:v>14</c:v>
                </c:pt>
                <c:pt idx="15">
                  <c:v>18</c:v>
                </c:pt>
                <c:pt idx="16">
                  <c:v>11</c:v>
                </c:pt>
                <c:pt idx="17">
                  <c:v>10</c:v>
                </c:pt>
                <c:pt idx="18">
                  <c:v>16</c:v>
                </c:pt>
                <c:pt idx="19">
                  <c:v>8</c:v>
                </c:pt>
                <c:pt idx="20">
                  <c:v>20</c:v>
                </c:pt>
                <c:pt idx="21">
                  <c:v>25</c:v>
                </c:pt>
                <c:pt idx="22">
                  <c:v>18</c:v>
                </c:pt>
                <c:pt idx="23">
                  <c:v>11</c:v>
                </c:pt>
                <c:pt idx="24">
                  <c:v>12</c:v>
                </c:pt>
                <c:pt idx="25">
                  <c:v>14</c:v>
                </c:pt>
                <c:pt idx="26">
                  <c:v>14</c:v>
                </c:pt>
                <c:pt idx="27">
                  <c:v>16</c:v>
                </c:pt>
                <c:pt idx="28">
                  <c:v>15</c:v>
                </c:pt>
                <c:pt idx="29">
                  <c:v>19</c:v>
                </c:pt>
                <c:pt idx="30">
                  <c:v>20</c:v>
                </c:pt>
                <c:pt idx="31">
                  <c:v>13</c:v>
                </c:pt>
                <c:pt idx="32">
                  <c:v>11</c:v>
                </c:pt>
                <c:pt idx="33">
                  <c:v>9</c:v>
                </c:pt>
                <c:pt idx="34">
                  <c:v>10</c:v>
                </c:pt>
                <c:pt idx="35">
                  <c:v>11</c:v>
                </c:pt>
                <c:pt idx="36">
                  <c:v>9</c:v>
                </c:pt>
                <c:pt idx="37">
                  <c:v>9</c:v>
                </c:pt>
                <c:pt idx="38">
                  <c:v>10</c:v>
                </c:pt>
                <c:pt idx="39">
                  <c:v>16</c:v>
                </c:pt>
                <c:pt idx="40">
                  <c:v>14</c:v>
                </c:pt>
                <c:pt idx="41">
                  <c:v>8</c:v>
                </c:pt>
                <c:pt idx="42">
                  <c:v>14</c:v>
                </c:pt>
                <c:pt idx="43">
                  <c:v>9</c:v>
                </c:pt>
                <c:pt idx="44">
                  <c:v>10</c:v>
                </c:pt>
                <c:pt idx="45">
                  <c:v>9</c:v>
                </c:pt>
                <c:pt idx="46">
                  <c:v>9</c:v>
                </c:pt>
                <c:pt idx="47">
                  <c:v>16</c:v>
                </c:pt>
                <c:pt idx="48">
                  <c:v>6</c:v>
                </c:pt>
                <c:pt idx="49">
                  <c:v>5</c:v>
                </c:pt>
                <c:pt idx="50">
                  <c:v>5</c:v>
                </c:pt>
                <c:pt idx="51">
                  <c:v>11</c:v>
                </c:pt>
                <c:pt idx="52">
                  <c:v>15</c:v>
                </c:pt>
                <c:pt idx="53">
                  <c:v>12</c:v>
                </c:pt>
                <c:pt idx="54">
                  <c:v>9</c:v>
                </c:pt>
                <c:pt idx="55">
                  <c:v>4</c:v>
                </c:pt>
                <c:pt idx="56">
                  <c:v>8</c:v>
                </c:pt>
                <c:pt idx="57">
                  <c:v>9</c:v>
                </c:pt>
                <c:pt idx="58">
                  <c:v>8</c:v>
                </c:pt>
                <c:pt idx="59">
                  <c:v>8</c:v>
                </c:pt>
                <c:pt idx="60">
                  <c:v>1</c:v>
                </c:pt>
                <c:pt idx="61">
                  <c:v>6</c:v>
                </c:pt>
                <c:pt idx="62">
                  <c:v>2</c:v>
                </c:pt>
                <c:pt idx="63">
                  <c:v>3</c:v>
                </c:pt>
                <c:pt idx="64">
                  <c:v>44</c:v>
                </c:pt>
                <c:pt idx="65">
                  <c:v>10</c:v>
                </c:pt>
              </c:numCache>
            </c:numRef>
          </c:val>
          <c:smooth val="0"/>
          <c:extLst>
            <c:ext xmlns:c16="http://schemas.microsoft.com/office/drawing/2014/chart" uri="{C3380CC4-5D6E-409C-BE32-E72D297353CC}">
              <c16:uniqueId val="{00000000-F6F8-40D4-882C-8169DA12EACD}"/>
            </c:ext>
          </c:extLst>
        </c:ser>
        <c:dLbls>
          <c:showLegendKey val="0"/>
          <c:showVal val="0"/>
          <c:showCatName val="0"/>
          <c:showSerName val="0"/>
          <c:showPercent val="0"/>
          <c:showBubbleSize val="0"/>
        </c:dLbls>
        <c:marker val="1"/>
        <c:smooth val="0"/>
        <c:axId val="-1211077088"/>
        <c:axId val="-1121445952"/>
      </c:lineChart>
      <c:catAx>
        <c:axId val="-1211077088"/>
        <c:scaling>
          <c:orientation val="minMax"/>
        </c:scaling>
        <c:delete val="0"/>
        <c:axPos val="b"/>
        <c:title>
          <c:tx>
            <c:rich>
              <a:bodyPr/>
              <a:lstStyle/>
              <a:p>
                <a:pPr>
                  <a:defRPr/>
                </a:pPr>
                <a:r>
                  <a:rPr lang="en-US" dirty="0"/>
                  <a:t>Month</a:t>
                </a:r>
              </a:p>
            </c:rich>
          </c:tx>
          <c:layout>
            <c:manualLayout>
              <c:xMode val="edge"/>
              <c:yMode val="edge"/>
              <c:x val="0.48390701734365582"/>
              <c:y val="0.9112148657474152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121445952"/>
        <c:crosses val="autoZero"/>
        <c:auto val="1"/>
        <c:lblAlgn val="ctr"/>
        <c:lblOffset val="100"/>
        <c:tickLblSkip val="1"/>
        <c:tickMarkSkip val="1"/>
        <c:noMultiLvlLbl val="0"/>
      </c:catAx>
      <c:valAx>
        <c:axId val="-1121445952"/>
        <c:scaling>
          <c:orientation val="minMax"/>
        </c:scaling>
        <c:delete val="0"/>
        <c:axPos val="l"/>
        <c:majorGridlines>
          <c:spPr>
            <a:ln w="3175">
              <a:solidFill>
                <a:srgbClr val="000000"/>
              </a:solidFill>
              <a:prstDash val="solid"/>
            </a:ln>
          </c:spPr>
        </c:majorGridlines>
        <c:title>
          <c:tx>
            <c:rich>
              <a:bodyPr/>
              <a:lstStyle/>
              <a:p>
                <a:pPr>
                  <a:defRPr/>
                </a:pPr>
                <a:r>
                  <a:rPr lang="en-US" dirty="0"/>
                  <a:t>Applications</a:t>
                </a:r>
              </a:p>
            </c:rich>
          </c:tx>
          <c:layout>
            <c:manualLayout>
              <c:xMode val="edge"/>
              <c:yMode val="edge"/>
              <c:x val="1.4428448160227111E-2"/>
              <c:y val="0.3925232585363449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211077088"/>
        <c:crosses val="autoZero"/>
        <c:crossBetween val="between"/>
      </c:valAx>
      <c:spPr>
        <a:solidFill>
          <a:srgbClr val="C0C0C0"/>
        </a:solidFill>
        <a:ln w="12700">
          <a:solidFill>
            <a:srgbClr val="808080"/>
          </a:solidFill>
          <a:prstDash val="solid"/>
        </a:ln>
      </c:spPr>
    </c:plotArea>
    <c:plotVisOnly val="1"/>
    <c:dispBlanksAs val="gap"/>
    <c:showDLblsOverMax val="0"/>
  </c:chart>
  <c:spPr>
    <a:noFill/>
    <a:ln w="9525">
      <a:noFill/>
    </a:ln>
  </c:spPr>
  <c:txPr>
    <a:bodyPr/>
    <a:lstStyle/>
    <a:p>
      <a:pPr>
        <a:defRPr sz="1050" b="0" i="0" u="none" strike="noStrike" baseline="0">
          <a:solidFill>
            <a:srgbClr val="000000"/>
          </a:solidFill>
          <a:latin typeface="+mn-lt"/>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0.00554</cdr:x>
      <cdr:y>0.01166</cdr:y>
    </cdr:from>
    <cdr:to>
      <cdr:x>0.07724</cdr:x>
      <cdr:y>0.12742</cdr:y>
    </cdr:to>
    <cdr:sp macro="" textlink="">
      <cdr:nvSpPr>
        <cdr:cNvPr id="67585" name="Text Box 1"/>
        <cdr:cNvSpPr txBox="1">
          <a:spLocks xmlns:a="http://schemas.openxmlformats.org/drawingml/2006/main" noChangeArrowheads="1"/>
        </cdr:cNvSpPr>
      </cdr:nvSpPr>
      <cdr:spPr bwMode="auto">
        <a:xfrm xmlns:a="http://schemas.openxmlformats.org/drawingml/2006/main">
          <a:off x="50800" y="50800"/>
          <a:ext cx="641471" cy="50086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1"/>
            <a:ext cx="3038475" cy="466725"/>
          </a:xfrm>
          <a:prstGeom prst="rect">
            <a:avLst/>
          </a:prstGeom>
        </p:spPr>
        <p:txBody>
          <a:bodyPr vert="horz" lIns="91440" tIns="45720" rIns="91440" bIns="45720" rtlCol="0"/>
          <a:lstStyle>
            <a:lvl1pPr algn="r">
              <a:defRPr sz="1200"/>
            </a:lvl1pPr>
          </a:lstStyle>
          <a:p>
            <a:fld id="{51C6AF1F-21FB-40E1-A201-640053B6BBB9}" type="datetimeFigureOut">
              <a:rPr lang="en-US" smtClean="0"/>
              <a:t>6/2/2020</a:t>
            </a:fld>
            <a:endParaRPr lang="en-US" dirty="0"/>
          </a:p>
        </p:txBody>
      </p:sp>
      <p:sp>
        <p:nvSpPr>
          <p:cNvPr id="4" name="Footer Placeholder 3"/>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0430FA87-0265-435E-A34B-E3F51FC68793}" type="slidenum">
              <a:rPr lang="en-US" smtClean="0"/>
              <a:t>‹#›</a:t>
            </a:fld>
            <a:endParaRPr lang="en-US" dirty="0"/>
          </a:p>
        </p:txBody>
      </p:sp>
    </p:spTree>
    <p:extLst>
      <p:ext uri="{BB962C8B-B14F-4D97-AF65-F5344CB8AC3E}">
        <p14:creationId xmlns:p14="http://schemas.microsoft.com/office/powerpoint/2010/main" val="373833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2029FA7-5333-4614-8DB5-7B41758733D6}" type="datetimeFigureOut">
              <a:rPr lang="en-US" smtClean="0"/>
              <a:t>6/2/2020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4823843C-A195-4DC4-A890-9FA3395811C8}" type="slidenum">
              <a:rPr lang="en-US" smtClean="0"/>
              <a:t>‹#›</a:t>
            </a:fld>
            <a:endParaRPr lang="en-US" dirty="0"/>
          </a:p>
        </p:txBody>
      </p:sp>
    </p:spTree>
    <p:extLst>
      <p:ext uri="{BB962C8B-B14F-4D97-AF65-F5344CB8AC3E}">
        <p14:creationId xmlns:p14="http://schemas.microsoft.com/office/powerpoint/2010/main" val="160005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843C-A195-4DC4-A890-9FA3395811C8}" type="slidenum">
              <a:rPr lang="en-US" smtClean="0"/>
              <a:t>1</a:t>
            </a:fld>
            <a:endParaRPr lang="en-US" dirty="0"/>
          </a:p>
        </p:txBody>
      </p:sp>
    </p:spTree>
    <p:extLst>
      <p:ext uri="{BB962C8B-B14F-4D97-AF65-F5344CB8AC3E}">
        <p14:creationId xmlns:p14="http://schemas.microsoft.com/office/powerpoint/2010/main" val="410582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582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36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3738"/>
            <a:ext cx="4651375"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E847C1-A1B9-4FCA-9811-1B163A57F3B7}" type="slidenum">
              <a:rPr lang="en-US" smtClean="0"/>
              <a:pPr/>
              <a:t>2</a:t>
            </a:fld>
            <a:endParaRPr lang="en-US" dirty="0"/>
          </a:p>
        </p:txBody>
      </p:sp>
    </p:spTree>
    <p:extLst>
      <p:ext uri="{BB962C8B-B14F-4D97-AF65-F5344CB8AC3E}">
        <p14:creationId xmlns:p14="http://schemas.microsoft.com/office/powerpoint/2010/main" val="334411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843C-A195-4DC4-A890-9FA3395811C8}" type="slidenum">
              <a:rPr lang="en-US" smtClean="0"/>
              <a:t>3</a:t>
            </a:fld>
            <a:endParaRPr lang="en-US" dirty="0"/>
          </a:p>
        </p:txBody>
      </p:sp>
    </p:spTree>
    <p:extLst>
      <p:ext uri="{BB962C8B-B14F-4D97-AF65-F5344CB8AC3E}">
        <p14:creationId xmlns:p14="http://schemas.microsoft.com/office/powerpoint/2010/main" val="146291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843C-A195-4DC4-A890-9FA3395811C8}" type="slidenum">
              <a:rPr lang="en-US" smtClean="0"/>
              <a:t>11</a:t>
            </a:fld>
            <a:endParaRPr lang="en-US" dirty="0"/>
          </a:p>
        </p:txBody>
      </p:sp>
    </p:spTree>
    <p:extLst>
      <p:ext uri="{BB962C8B-B14F-4D97-AF65-F5344CB8AC3E}">
        <p14:creationId xmlns:p14="http://schemas.microsoft.com/office/powerpoint/2010/main" val="174660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843C-A195-4DC4-A890-9FA3395811C8}" type="slidenum">
              <a:rPr lang="en-US" smtClean="0"/>
              <a:t>12</a:t>
            </a:fld>
            <a:endParaRPr lang="en-US" dirty="0"/>
          </a:p>
        </p:txBody>
      </p:sp>
    </p:spTree>
    <p:extLst>
      <p:ext uri="{BB962C8B-B14F-4D97-AF65-F5344CB8AC3E}">
        <p14:creationId xmlns:p14="http://schemas.microsoft.com/office/powerpoint/2010/main" val="345296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843C-A195-4DC4-A890-9FA3395811C8}" type="slidenum">
              <a:rPr lang="en-US" smtClean="0"/>
              <a:t>17</a:t>
            </a:fld>
            <a:endParaRPr lang="en-US" dirty="0"/>
          </a:p>
        </p:txBody>
      </p:sp>
    </p:spTree>
    <p:extLst>
      <p:ext uri="{BB962C8B-B14F-4D97-AF65-F5344CB8AC3E}">
        <p14:creationId xmlns:p14="http://schemas.microsoft.com/office/powerpoint/2010/main" val="85196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843C-A195-4DC4-A890-9FA3395811C8}" type="slidenum">
              <a:rPr lang="en-US" smtClean="0"/>
              <a:t>18</a:t>
            </a:fld>
            <a:endParaRPr lang="en-US" dirty="0"/>
          </a:p>
        </p:txBody>
      </p:sp>
    </p:spTree>
    <p:extLst>
      <p:ext uri="{BB962C8B-B14F-4D97-AF65-F5344CB8AC3E}">
        <p14:creationId xmlns:p14="http://schemas.microsoft.com/office/powerpoint/2010/main" val="39116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843C-A195-4DC4-A890-9FA3395811C8}" type="slidenum">
              <a:rPr lang="en-US" smtClean="0"/>
              <a:t>23</a:t>
            </a:fld>
            <a:endParaRPr lang="en-US" dirty="0"/>
          </a:p>
        </p:txBody>
      </p:sp>
    </p:spTree>
    <p:extLst>
      <p:ext uri="{BB962C8B-B14F-4D97-AF65-F5344CB8AC3E}">
        <p14:creationId xmlns:p14="http://schemas.microsoft.com/office/powerpoint/2010/main" val="247399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17B2-57B6-4A0B-8856-CB8E0E303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92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9C0A08-A85B-49BF-BBDB-99C74B87A574}" type="datetime1">
              <a:rPr lang="en-US" smtClean="0"/>
              <a:t>6/2/2020</a:t>
            </a:fld>
            <a:endParaRPr lang="en-US" dirty="0"/>
          </a:p>
        </p:txBody>
      </p:sp>
      <p:sp>
        <p:nvSpPr>
          <p:cNvPr id="5" name="Footer Placeholder 4"/>
          <p:cNvSpPr>
            <a:spLocks noGrp="1"/>
          </p:cNvSpPr>
          <p:nvPr>
            <p:ph type="ftr" sz="quarter" idx="11"/>
          </p:nvPr>
        </p:nvSpPr>
        <p:spPr/>
        <p:txBody>
          <a:bodyPr/>
          <a:lstStyle/>
          <a:p>
            <a:r>
              <a:rPr lang="en-US" dirty="0" smtClean="0"/>
              <a:t>July 6, 2018 MIF meeting</a:t>
            </a:r>
            <a:endParaRPr lang="en-US" dirty="0"/>
          </a:p>
        </p:txBody>
      </p:sp>
      <p:sp>
        <p:nvSpPr>
          <p:cNvPr id="6" name="Slide Number Placeholder 5"/>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3695042190"/>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5DB70-4A72-4327-8C5D-0F7D62988BC7}" type="datetime1">
              <a:rPr lang="en-US" smtClean="0"/>
              <a:t>6/2/2020</a:t>
            </a:fld>
            <a:endParaRPr lang="en-US" dirty="0"/>
          </a:p>
        </p:txBody>
      </p:sp>
      <p:sp>
        <p:nvSpPr>
          <p:cNvPr id="5" name="Footer Placeholder 4"/>
          <p:cNvSpPr>
            <a:spLocks noGrp="1"/>
          </p:cNvSpPr>
          <p:nvPr>
            <p:ph type="ftr" sz="quarter" idx="11"/>
          </p:nvPr>
        </p:nvSpPr>
        <p:spPr/>
        <p:txBody>
          <a:bodyPr/>
          <a:lstStyle/>
          <a:p>
            <a:r>
              <a:rPr lang="en-US" dirty="0" smtClean="0"/>
              <a:t>July 6, 2018 MIF meeting</a:t>
            </a:r>
            <a:endParaRPr lang="en-US" dirty="0"/>
          </a:p>
        </p:txBody>
      </p:sp>
      <p:sp>
        <p:nvSpPr>
          <p:cNvPr id="6" name="Slide Number Placeholder 5"/>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2490105433"/>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527075-6CAC-46C4-A59F-F9123C6CF9BF}" type="datetime1">
              <a:rPr lang="en-US" smtClean="0"/>
              <a:t>6/2/2020</a:t>
            </a:fld>
            <a:endParaRPr lang="en-US" dirty="0"/>
          </a:p>
        </p:txBody>
      </p:sp>
      <p:sp>
        <p:nvSpPr>
          <p:cNvPr id="5" name="Footer Placeholder 4"/>
          <p:cNvSpPr>
            <a:spLocks noGrp="1"/>
          </p:cNvSpPr>
          <p:nvPr>
            <p:ph type="ftr" sz="quarter" idx="11"/>
          </p:nvPr>
        </p:nvSpPr>
        <p:spPr/>
        <p:txBody>
          <a:bodyPr/>
          <a:lstStyle/>
          <a:p>
            <a:r>
              <a:rPr lang="en-US" dirty="0" smtClean="0"/>
              <a:t>July 6, 2018 MIF meeting</a:t>
            </a:r>
            <a:endParaRPr lang="en-US" dirty="0"/>
          </a:p>
        </p:txBody>
      </p:sp>
      <p:sp>
        <p:nvSpPr>
          <p:cNvPr id="6" name="Slide Number Placeholder 5"/>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1475512563"/>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6418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076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1121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3303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491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3034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5893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8" cy="14478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8745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A9DAD3-FB34-4D57-BF4E-3DE73A0CB026}" type="datetime1">
              <a:rPr lang="en-US" smtClean="0"/>
              <a:t>6/2/2020</a:t>
            </a:fld>
            <a:endParaRPr lang="en-US" dirty="0"/>
          </a:p>
        </p:txBody>
      </p:sp>
      <p:sp>
        <p:nvSpPr>
          <p:cNvPr id="5" name="Footer Placeholder 4"/>
          <p:cNvSpPr>
            <a:spLocks noGrp="1"/>
          </p:cNvSpPr>
          <p:nvPr>
            <p:ph type="ftr" sz="quarter" idx="11"/>
          </p:nvPr>
        </p:nvSpPr>
        <p:spPr/>
        <p:txBody>
          <a:bodyPr/>
          <a:lstStyle/>
          <a:p>
            <a:r>
              <a:rPr lang="en-US" dirty="0" smtClean="0"/>
              <a:t>July 6, 2018 MIF meeting</a:t>
            </a:r>
            <a:endParaRPr lang="en-US" dirty="0"/>
          </a:p>
        </p:txBody>
      </p:sp>
      <p:sp>
        <p:nvSpPr>
          <p:cNvPr id="6" name="Slide Number Placeholder 5"/>
          <p:cNvSpPr>
            <a:spLocks noGrp="1"/>
          </p:cNvSpPr>
          <p:nvPr>
            <p:ph type="sldNum" sz="quarter" idx="12"/>
          </p:nvPr>
        </p:nvSpPr>
        <p:spPr>
          <a:xfrm>
            <a:off x="7017244" y="6511710"/>
            <a:ext cx="2057400" cy="365125"/>
          </a:xfrm>
        </p:spPr>
        <p:txBody>
          <a:bodyPr/>
          <a:lstStyle>
            <a:lvl1pPr>
              <a:defRPr sz="700"/>
            </a:lvl1pPr>
          </a:lstStyle>
          <a:p>
            <a:fld id="{70B85423-5C35-453A-9023-8AA37C7568FD}" type="slidenum">
              <a:rPr lang="en-US" smtClean="0"/>
              <a:pPr/>
              <a:t>‹#›</a:t>
            </a:fld>
            <a:endParaRPr lang="en-US" dirty="0"/>
          </a:p>
        </p:txBody>
      </p:sp>
      <p:sp>
        <p:nvSpPr>
          <p:cNvPr id="7" name="Rectangle 6"/>
          <p:cNvSpPr/>
          <p:nvPr userDrawn="1"/>
        </p:nvSpPr>
        <p:spPr>
          <a:xfrm>
            <a:off x="0" y="1"/>
            <a:ext cx="9144000" cy="896644"/>
          </a:xfrm>
          <a:prstGeom prst="rect">
            <a:avLst/>
          </a:prstGeom>
          <a:solidFill>
            <a:srgbClr val="1C3C6D"/>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0477" y="6428758"/>
            <a:ext cx="1190442" cy="363708"/>
          </a:xfrm>
          <a:prstGeom prst="rect">
            <a:avLst/>
          </a:prstGeom>
        </p:spPr>
      </p:pic>
    </p:spTree>
    <p:extLst>
      <p:ext uri="{BB962C8B-B14F-4D97-AF65-F5344CB8AC3E}">
        <p14:creationId xmlns:p14="http://schemas.microsoft.com/office/powerpoint/2010/main" val="4140434407"/>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8824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2960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3138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7800" y="3771174"/>
            <a:ext cx="5539371"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342900"/>
            <a:r>
              <a:rPr lang="en-US" sz="9150" dirty="0">
                <a:solidFill>
                  <a:srgbClr val="F5A408"/>
                </a:solidFill>
              </a:rPr>
              <a:t>“</a:t>
            </a:r>
          </a:p>
        </p:txBody>
      </p:sp>
      <p:sp>
        <p:nvSpPr>
          <p:cNvPr id="13" name="TextBox 12"/>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342900"/>
            <a:r>
              <a:rPr lang="en-US" sz="9150" dirty="0">
                <a:solidFill>
                  <a:srgbClr val="F5A408"/>
                </a:solidFill>
              </a:rPr>
              <a:t>”</a:t>
            </a:r>
          </a:p>
        </p:txBody>
      </p:sp>
    </p:spTree>
    <p:extLst>
      <p:ext uri="{BB962C8B-B14F-4D97-AF65-F5344CB8AC3E}">
        <p14:creationId xmlns:p14="http://schemas.microsoft.com/office/powerpoint/2010/main" val="359901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4" cy="165318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593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1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48529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8737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051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D1895-24E2-40F1-831E-6488F5155978}" type="datetime1">
              <a:rPr lang="en-US" smtClean="0"/>
              <a:t>6/2/2020</a:t>
            </a:fld>
            <a:endParaRPr lang="en-US" dirty="0"/>
          </a:p>
        </p:txBody>
      </p:sp>
      <p:sp>
        <p:nvSpPr>
          <p:cNvPr id="5" name="Footer Placeholder 4"/>
          <p:cNvSpPr>
            <a:spLocks noGrp="1"/>
          </p:cNvSpPr>
          <p:nvPr>
            <p:ph type="ftr" sz="quarter" idx="11"/>
          </p:nvPr>
        </p:nvSpPr>
        <p:spPr/>
        <p:txBody>
          <a:bodyPr/>
          <a:lstStyle/>
          <a:p>
            <a:r>
              <a:rPr lang="en-US" dirty="0" smtClean="0"/>
              <a:t>July 6, 2018 MIF meeting</a:t>
            </a:r>
            <a:endParaRPr lang="en-US" dirty="0"/>
          </a:p>
        </p:txBody>
      </p:sp>
      <p:sp>
        <p:nvSpPr>
          <p:cNvPr id="6" name="Slide Number Placeholder 5"/>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1376852445"/>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A99B79-51DE-49C5-A838-946CC0D1BB3A}" type="datetime1">
              <a:rPr lang="en-US" smtClean="0"/>
              <a:t>6/2/2020</a:t>
            </a:fld>
            <a:endParaRPr lang="en-US" dirty="0"/>
          </a:p>
        </p:txBody>
      </p:sp>
      <p:sp>
        <p:nvSpPr>
          <p:cNvPr id="6" name="Footer Placeholder 5"/>
          <p:cNvSpPr>
            <a:spLocks noGrp="1"/>
          </p:cNvSpPr>
          <p:nvPr>
            <p:ph type="ftr" sz="quarter" idx="11"/>
          </p:nvPr>
        </p:nvSpPr>
        <p:spPr/>
        <p:txBody>
          <a:bodyPr/>
          <a:lstStyle/>
          <a:p>
            <a:r>
              <a:rPr lang="en-US" dirty="0" smtClean="0"/>
              <a:t>July 6, 2018 MIF meeting</a:t>
            </a:r>
            <a:endParaRPr lang="en-US" dirty="0"/>
          </a:p>
        </p:txBody>
      </p:sp>
      <p:sp>
        <p:nvSpPr>
          <p:cNvPr id="7" name="Slide Number Placeholder 6"/>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149432138"/>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17C14A-88B5-496D-BFDF-1E001C45FD60}" type="datetime1">
              <a:rPr lang="en-US" smtClean="0"/>
              <a:t>6/2/2020</a:t>
            </a:fld>
            <a:endParaRPr lang="en-US" dirty="0"/>
          </a:p>
        </p:txBody>
      </p:sp>
      <p:sp>
        <p:nvSpPr>
          <p:cNvPr id="8" name="Footer Placeholder 7"/>
          <p:cNvSpPr>
            <a:spLocks noGrp="1"/>
          </p:cNvSpPr>
          <p:nvPr>
            <p:ph type="ftr" sz="quarter" idx="11"/>
          </p:nvPr>
        </p:nvSpPr>
        <p:spPr/>
        <p:txBody>
          <a:bodyPr/>
          <a:lstStyle/>
          <a:p>
            <a:r>
              <a:rPr lang="en-US" dirty="0" smtClean="0"/>
              <a:t>July 6, 2018 MIF meeting</a:t>
            </a:r>
            <a:endParaRPr lang="en-US" dirty="0"/>
          </a:p>
        </p:txBody>
      </p:sp>
      <p:sp>
        <p:nvSpPr>
          <p:cNvPr id="9" name="Slide Number Placeholder 8"/>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3488493167"/>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E81C64-ACCD-49C2-9B60-144A0D784E08}" type="datetime1">
              <a:rPr lang="en-US" smtClean="0"/>
              <a:t>6/2/2020</a:t>
            </a:fld>
            <a:endParaRPr lang="en-US" dirty="0"/>
          </a:p>
        </p:txBody>
      </p:sp>
      <p:sp>
        <p:nvSpPr>
          <p:cNvPr id="4" name="Footer Placeholder 3"/>
          <p:cNvSpPr>
            <a:spLocks noGrp="1"/>
          </p:cNvSpPr>
          <p:nvPr>
            <p:ph type="ftr" sz="quarter" idx="11"/>
          </p:nvPr>
        </p:nvSpPr>
        <p:spPr/>
        <p:txBody>
          <a:bodyPr/>
          <a:lstStyle/>
          <a:p>
            <a:r>
              <a:rPr lang="en-US" dirty="0" smtClean="0"/>
              <a:t>July 6, 2018 MIF meeting</a:t>
            </a:r>
            <a:endParaRPr lang="en-US" dirty="0"/>
          </a:p>
        </p:txBody>
      </p:sp>
      <p:sp>
        <p:nvSpPr>
          <p:cNvPr id="5" name="Slide Number Placeholder 4"/>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570282786"/>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55F5F-330C-4C07-A799-1E945D7994C5}" type="datetime1">
              <a:rPr lang="en-US" smtClean="0"/>
              <a:t>6/2/2020</a:t>
            </a:fld>
            <a:endParaRPr lang="en-US" dirty="0"/>
          </a:p>
        </p:txBody>
      </p:sp>
      <p:sp>
        <p:nvSpPr>
          <p:cNvPr id="3" name="Footer Placeholder 2"/>
          <p:cNvSpPr>
            <a:spLocks noGrp="1"/>
          </p:cNvSpPr>
          <p:nvPr>
            <p:ph type="ftr" sz="quarter" idx="11"/>
          </p:nvPr>
        </p:nvSpPr>
        <p:spPr/>
        <p:txBody>
          <a:bodyPr/>
          <a:lstStyle/>
          <a:p>
            <a:r>
              <a:rPr lang="en-US" dirty="0" smtClean="0"/>
              <a:t>July 6, 2018 MIF meeting</a:t>
            </a:r>
            <a:endParaRPr lang="en-US" dirty="0"/>
          </a:p>
        </p:txBody>
      </p:sp>
      <p:sp>
        <p:nvSpPr>
          <p:cNvPr id="4" name="Slide Number Placeholder 3"/>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3927108187"/>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09586-A62B-4D17-8B77-57BA3F749DB4}" type="datetime1">
              <a:rPr lang="en-US" smtClean="0"/>
              <a:t>6/2/2020</a:t>
            </a:fld>
            <a:endParaRPr lang="en-US" dirty="0"/>
          </a:p>
        </p:txBody>
      </p:sp>
      <p:sp>
        <p:nvSpPr>
          <p:cNvPr id="6" name="Footer Placeholder 5"/>
          <p:cNvSpPr>
            <a:spLocks noGrp="1"/>
          </p:cNvSpPr>
          <p:nvPr>
            <p:ph type="ftr" sz="quarter" idx="11"/>
          </p:nvPr>
        </p:nvSpPr>
        <p:spPr/>
        <p:txBody>
          <a:bodyPr/>
          <a:lstStyle/>
          <a:p>
            <a:r>
              <a:rPr lang="en-US" dirty="0" smtClean="0"/>
              <a:t>July 6, 2018 MIF meeting</a:t>
            </a:r>
            <a:endParaRPr lang="en-US" dirty="0"/>
          </a:p>
        </p:txBody>
      </p:sp>
      <p:sp>
        <p:nvSpPr>
          <p:cNvPr id="7" name="Slide Number Placeholder 6"/>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1502600285"/>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43601-9939-43D8-98CC-62448F89764D}" type="datetime1">
              <a:rPr lang="en-US" smtClean="0"/>
              <a:t>6/2/2020</a:t>
            </a:fld>
            <a:endParaRPr lang="en-US" dirty="0"/>
          </a:p>
        </p:txBody>
      </p:sp>
      <p:sp>
        <p:nvSpPr>
          <p:cNvPr id="6" name="Footer Placeholder 5"/>
          <p:cNvSpPr>
            <a:spLocks noGrp="1"/>
          </p:cNvSpPr>
          <p:nvPr>
            <p:ph type="ftr" sz="quarter" idx="11"/>
          </p:nvPr>
        </p:nvSpPr>
        <p:spPr/>
        <p:txBody>
          <a:bodyPr/>
          <a:lstStyle/>
          <a:p>
            <a:r>
              <a:rPr lang="en-US" dirty="0" smtClean="0"/>
              <a:t>July 6, 2018 MIF meeting</a:t>
            </a:r>
            <a:endParaRPr lang="en-US" dirty="0"/>
          </a:p>
        </p:txBody>
      </p:sp>
      <p:sp>
        <p:nvSpPr>
          <p:cNvPr id="7" name="Slide Number Placeholder 6"/>
          <p:cNvSpPr>
            <a:spLocks noGrp="1"/>
          </p:cNvSpPr>
          <p:nvPr>
            <p:ph type="sldNum" sz="quarter" idx="12"/>
          </p:nvPr>
        </p:nvSpPr>
        <p:spPr/>
        <p:txBody>
          <a:bodyPr/>
          <a:lstStyle/>
          <a:p>
            <a:fld id="{70B85423-5C35-453A-9023-8AA37C7568FD}" type="slidenum">
              <a:rPr lang="en-US" smtClean="0"/>
              <a:t>‹#›</a:t>
            </a:fld>
            <a:endParaRPr lang="en-US" dirty="0"/>
          </a:p>
        </p:txBody>
      </p:sp>
    </p:spTree>
    <p:extLst>
      <p:ext uri="{BB962C8B-B14F-4D97-AF65-F5344CB8AC3E}">
        <p14:creationId xmlns:p14="http://schemas.microsoft.com/office/powerpoint/2010/main" val="3921237569"/>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C9F5C-DE57-4EDF-A3A5-2430CF91C017}" type="datetime1">
              <a:rPr lang="en-US" smtClean="0"/>
              <a:t>6/2/2020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July 6, 2018 MIF meeting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85423-5C35-453A-9023-8AA37C7568FD}" type="slidenum">
              <a:rPr lang="en-US" smtClean="0"/>
              <a:t>‹#›</a:t>
            </a:fld>
            <a:endParaRPr lang="en-US" dirty="0"/>
          </a:p>
        </p:txBody>
      </p:sp>
    </p:spTree>
    <p:extLst>
      <p:ext uri="{BB962C8B-B14F-4D97-AF65-F5344CB8AC3E}">
        <p14:creationId xmlns:p14="http://schemas.microsoft.com/office/powerpoint/2010/main" val="1019775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wipe dir="r"/>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6000148" y="0"/>
            <a:ext cx="1202540"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6456759" y="6092866"/>
            <a:ext cx="745301" cy="765134"/>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defTabSz="342900"/>
            <a:fld id="{4AAD347D-5ACD-4C99-B74B-A9C85AD731AF}" type="datetimeFigureOut">
              <a:rPr lang="en-US" smtClean="0">
                <a:solidFill>
                  <a:prstClr val="white">
                    <a:tint val="75000"/>
                    <a:alpha val="60000"/>
                  </a:prstClr>
                </a:solidFill>
              </a:rPr>
              <a:pPr defTabSz="342900"/>
              <a:t>6/2/2020</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defTabSz="3429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pPr defTabSz="342900"/>
            <a:fld id="{D57F1E4F-1CFF-5643-939E-02111984F56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162342033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28466" y="6393905"/>
            <a:ext cx="2057400" cy="365125"/>
          </a:xfrm>
        </p:spPr>
        <p:txBody>
          <a:bodyPr/>
          <a:lstStyle/>
          <a:p>
            <a:fld id="{70B85423-5C35-453A-9023-8AA37C7568FD}" type="slidenum">
              <a:rPr lang="en-US" smtClean="0"/>
              <a:t>1</a:t>
            </a:fld>
            <a:endParaRPr lang="en-US" dirty="0"/>
          </a:p>
        </p:txBody>
      </p:sp>
      <p:pic>
        <p:nvPicPr>
          <p:cNvPr id="5" name="Picture 4"/>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a:off x="4572000" y="3048697"/>
            <a:ext cx="2943136" cy="710583"/>
          </a:xfrm>
          <a:prstGeom prst="rect">
            <a:avLst/>
          </a:prstGeom>
        </p:spPr>
      </p:pic>
      <p:sp>
        <p:nvSpPr>
          <p:cNvPr id="22" name="Rectangle 21"/>
          <p:cNvSpPr/>
          <p:nvPr/>
        </p:nvSpPr>
        <p:spPr>
          <a:xfrm>
            <a:off x="33338" y="30148"/>
            <a:ext cx="9077323" cy="613819"/>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323" y="699743"/>
            <a:ext cx="2225899" cy="1976014"/>
          </a:xfrm>
          <a:prstGeom prst="rect">
            <a:avLst/>
          </a:prstGeom>
          <a:ln>
            <a:noFill/>
          </a:ln>
          <a:effectLst>
            <a:softEdge rad="112500"/>
          </a:effectLst>
        </p:spPr>
      </p:pic>
      <p:sp>
        <p:nvSpPr>
          <p:cNvPr id="25" name="Title 7"/>
          <p:cNvSpPr txBox="1">
            <a:spLocks/>
          </p:cNvSpPr>
          <p:nvPr/>
        </p:nvSpPr>
        <p:spPr>
          <a:xfrm>
            <a:off x="158894" y="2945606"/>
            <a:ext cx="8826209" cy="1920497"/>
          </a:xfrm>
          <a:prstGeom prst="rect">
            <a:avLst/>
          </a:prstGeom>
          <a:noFill/>
          <a:effectLst/>
        </p:spPr>
        <p:txBody>
          <a:bodyPr wrap="square" lIns="91414" tIns="45706" rIns="91414" bIns="45706"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Manufacturing Innovation Fund </a:t>
            </a:r>
          </a:p>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Advisory Board Meeting </a:t>
            </a:r>
          </a:p>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   </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
        <p:nvSpPr>
          <p:cNvPr id="26" name="Content Placeholder 2"/>
          <p:cNvSpPr txBox="1">
            <a:spLocks/>
          </p:cNvSpPr>
          <p:nvPr/>
        </p:nvSpPr>
        <p:spPr>
          <a:xfrm>
            <a:off x="657819" y="4082431"/>
            <a:ext cx="7828360" cy="250002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0"/>
              </a:spcBef>
              <a:buNone/>
            </a:pPr>
            <a:endParaRPr lang="en-US" sz="2000" i="1" dirty="0" smtClean="0">
              <a:solidFill>
                <a:schemeClr val="accent5">
                  <a:lumMod val="50000"/>
                </a:schemeClr>
              </a:solidFill>
              <a:latin typeface="Bookman Old Style" panose="02050604050505020204" pitchFamily="18" charset="0"/>
            </a:endParaRPr>
          </a:p>
          <a:p>
            <a:pPr marL="0" indent="0" algn="r">
              <a:lnSpc>
                <a:spcPct val="120000"/>
              </a:lnSpc>
              <a:spcBef>
                <a:spcPts val="0"/>
              </a:spcBef>
              <a:buNone/>
            </a:pPr>
            <a:r>
              <a:rPr lang="en-US" sz="2400" i="1" dirty="0" smtClean="0">
                <a:solidFill>
                  <a:schemeClr val="accent5">
                    <a:lumMod val="50000"/>
                  </a:schemeClr>
                </a:solidFill>
                <a:latin typeface="Bookman Old Style" panose="02050604050505020204" pitchFamily="18" charset="0"/>
              </a:rPr>
              <a:t>Thursday, June 4, 2020</a:t>
            </a:r>
          </a:p>
          <a:p>
            <a:pPr marL="0" indent="0" algn="r">
              <a:lnSpc>
                <a:spcPct val="120000"/>
              </a:lnSpc>
              <a:spcBef>
                <a:spcPts val="0"/>
              </a:spcBef>
              <a:buNone/>
            </a:pPr>
            <a:r>
              <a:rPr lang="en-US" sz="2400" i="1" dirty="0" smtClean="0">
                <a:solidFill>
                  <a:schemeClr val="accent5">
                    <a:lumMod val="50000"/>
                  </a:schemeClr>
                </a:solidFill>
                <a:latin typeface="Bookman Old Style" panose="02050604050505020204" pitchFamily="18" charset="0"/>
              </a:rPr>
              <a:t>9:00 a.m. – 10:30 a.m.</a:t>
            </a:r>
          </a:p>
          <a:p>
            <a:pPr marL="0" indent="0" algn="r">
              <a:lnSpc>
                <a:spcPct val="120000"/>
              </a:lnSpc>
              <a:spcBef>
                <a:spcPts val="0"/>
              </a:spcBef>
              <a:buNone/>
            </a:pPr>
            <a:endParaRPr lang="en-US" sz="2400" i="1" dirty="0" smtClean="0">
              <a:solidFill>
                <a:schemeClr val="accent5">
                  <a:lumMod val="50000"/>
                </a:schemeClr>
              </a:solidFill>
              <a:latin typeface="Bookman Old Style" panose="02050604050505020204" pitchFamily="18" charset="0"/>
            </a:endParaRPr>
          </a:p>
          <a:p>
            <a:pPr marL="0" indent="0" algn="r">
              <a:lnSpc>
                <a:spcPct val="120000"/>
              </a:lnSpc>
              <a:spcBef>
                <a:spcPts val="0"/>
              </a:spcBef>
              <a:buNone/>
            </a:pPr>
            <a:r>
              <a:rPr lang="en-US" sz="2400" i="1" dirty="0" smtClean="0">
                <a:solidFill>
                  <a:schemeClr val="accent5">
                    <a:lumMod val="50000"/>
                  </a:schemeClr>
                </a:solidFill>
                <a:latin typeface="Bookman Old Style" panose="02050604050505020204" pitchFamily="18" charset="0"/>
              </a:rPr>
              <a:t>TEAMS Meeting Call In - 1.860.840.2075</a:t>
            </a:r>
          </a:p>
          <a:p>
            <a:pPr marL="0" indent="0" algn="r">
              <a:lnSpc>
                <a:spcPct val="120000"/>
              </a:lnSpc>
              <a:spcBef>
                <a:spcPts val="0"/>
              </a:spcBef>
              <a:buNone/>
            </a:pPr>
            <a:r>
              <a:rPr lang="en-US" sz="2400" i="1" dirty="0" smtClean="0">
                <a:solidFill>
                  <a:schemeClr val="accent5">
                    <a:lumMod val="50000"/>
                  </a:schemeClr>
                </a:solidFill>
                <a:latin typeface="Bookman Old Style" panose="02050604050505020204" pitchFamily="18" charset="0"/>
              </a:rPr>
              <a:t>Conference ID:  365.239.577#</a:t>
            </a:r>
            <a:endParaRPr lang="en-US" sz="2400" i="1" dirty="0">
              <a:solidFill>
                <a:schemeClr val="accent5">
                  <a:lumMod val="50000"/>
                </a:schemeClr>
              </a:solidFill>
              <a:latin typeface="Bookman Old Style" panose="02050604050505020204" pitchFamily="18" charset="0"/>
            </a:endParaRPr>
          </a:p>
          <a:p>
            <a:pPr marL="0" indent="0" algn="r">
              <a:lnSpc>
                <a:spcPct val="120000"/>
              </a:lnSpc>
              <a:spcBef>
                <a:spcPts val="0"/>
              </a:spcBef>
              <a:buNone/>
            </a:pPr>
            <a:endParaRPr lang="en-US" sz="2400" i="1" dirty="0" smtClean="0">
              <a:solidFill>
                <a:schemeClr val="accent5">
                  <a:lumMod val="50000"/>
                </a:schemeClr>
              </a:solidFill>
              <a:latin typeface="Bookman Old Style" panose="02050604050505020204" pitchFamily="18" charset="0"/>
            </a:endParaRPr>
          </a:p>
          <a:p>
            <a:pPr algn="r"/>
            <a:endParaRPr lang="en-US" sz="2000" dirty="0">
              <a:solidFill>
                <a:schemeClr val="accent5">
                  <a:lumMod val="50000"/>
                </a:schemeClr>
              </a:solidFill>
              <a:latin typeface="Bookman Old Style" panose="02050604050505020204" pitchFamily="18" charset="0"/>
            </a:endParaRPr>
          </a:p>
          <a:p>
            <a:pPr algn="r">
              <a:buFont typeface="Arial" panose="020B0604020202020204" pitchFamily="34" charset="0"/>
              <a:buNone/>
            </a:pPr>
            <a:endParaRPr lang="en-US" sz="2000" dirty="0">
              <a:solidFill>
                <a:schemeClr val="accent5">
                  <a:lumMod val="50000"/>
                </a:schemeClr>
              </a:solidFill>
              <a:latin typeface="Bookman Old Style" panose="02050604050505020204" pitchFamily="18" charset="0"/>
            </a:endParaRPr>
          </a:p>
          <a:p>
            <a:pPr algn="r">
              <a:buFont typeface="Arial" panose="020B0604020202020204" pitchFamily="34" charset="0"/>
              <a:buNone/>
            </a:pPr>
            <a:endParaRPr lang="en-US" sz="2000" dirty="0">
              <a:solidFill>
                <a:schemeClr val="accent5">
                  <a:lumMod val="50000"/>
                </a:schemeClr>
              </a:solidFill>
            </a:endParaRPr>
          </a:p>
        </p:txBody>
      </p:sp>
    </p:spTree>
    <p:extLst>
      <p:ext uri="{BB962C8B-B14F-4D97-AF65-F5344CB8AC3E}">
        <p14:creationId xmlns:p14="http://schemas.microsoft.com/office/powerpoint/2010/main" val="3034793222"/>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48" y="325128"/>
            <a:ext cx="7053542" cy="1400530"/>
          </a:xfrm>
        </p:spPr>
        <p:txBody>
          <a:bodyPr/>
          <a:lstStyle/>
          <a:p>
            <a:r>
              <a:rPr lang="en-US" dirty="0" smtClean="0">
                <a:latin typeface="Bookman Old Style" panose="02050604050505020204" pitchFamily="18" charset="0"/>
              </a:rPr>
              <a:t>3 Types of Meetings</a:t>
            </a:r>
            <a:endParaRPr lang="en-US" dirty="0">
              <a:latin typeface="Bookman Old Style" panose="02050604050505020204" pitchFamily="18" charset="0"/>
            </a:endParaRPr>
          </a:p>
        </p:txBody>
      </p:sp>
      <p:sp>
        <p:nvSpPr>
          <p:cNvPr id="3" name="Content Placeholder 2"/>
          <p:cNvSpPr>
            <a:spLocks noGrp="1"/>
          </p:cNvSpPr>
          <p:nvPr>
            <p:ph idx="1"/>
          </p:nvPr>
        </p:nvSpPr>
        <p:spPr>
          <a:xfrm>
            <a:off x="1178358" y="1627616"/>
            <a:ext cx="6709906" cy="3582337"/>
          </a:xfrm>
        </p:spPr>
        <p:txBody>
          <a:bodyPr>
            <a:normAutofit/>
          </a:bodyPr>
          <a:lstStyle/>
          <a:p>
            <a:r>
              <a:rPr lang="en-US" sz="2400" dirty="0" smtClean="0">
                <a:latin typeface="Bookman Old Style" panose="02050604050505020204" pitchFamily="18" charset="0"/>
              </a:rPr>
              <a:t>Regular</a:t>
            </a:r>
          </a:p>
          <a:p>
            <a:endParaRPr lang="en-US" sz="2400" dirty="0">
              <a:latin typeface="Bookman Old Style" panose="02050604050505020204" pitchFamily="18" charset="0"/>
            </a:endParaRPr>
          </a:p>
          <a:p>
            <a:r>
              <a:rPr lang="en-US" sz="2400" dirty="0" smtClean="0">
                <a:latin typeface="Bookman Old Style" panose="02050604050505020204" pitchFamily="18" charset="0"/>
              </a:rPr>
              <a:t>Special</a:t>
            </a:r>
          </a:p>
          <a:p>
            <a:endParaRPr lang="en-US" sz="2400" dirty="0">
              <a:latin typeface="Bookman Old Style" panose="02050604050505020204" pitchFamily="18" charset="0"/>
            </a:endParaRPr>
          </a:p>
          <a:p>
            <a:r>
              <a:rPr lang="en-US" sz="2400" dirty="0" smtClean="0">
                <a:latin typeface="Bookman Old Style" panose="02050604050505020204" pitchFamily="18" charset="0"/>
              </a:rPr>
              <a:t>Emergency</a:t>
            </a:r>
          </a:p>
          <a:p>
            <a:pPr lvl="1"/>
            <a:r>
              <a:rPr lang="en-US" sz="2400" dirty="0" smtClean="0">
                <a:latin typeface="Bookman Old Style" panose="02050604050505020204" pitchFamily="18" charset="0"/>
              </a:rPr>
              <a:t>Unpredictable and unavoidable</a:t>
            </a:r>
          </a:p>
          <a:p>
            <a:pPr lvl="1"/>
            <a:r>
              <a:rPr lang="en-US" sz="2400" dirty="0" smtClean="0">
                <a:latin typeface="Bookman Old Style" panose="02050604050505020204" pitchFamily="18" charset="0"/>
              </a:rPr>
              <a:t>NOT due to lack of planning</a:t>
            </a:r>
          </a:p>
        </p:txBody>
      </p:sp>
    </p:spTree>
    <p:extLst>
      <p:ext uri="{BB962C8B-B14F-4D97-AF65-F5344CB8AC3E}">
        <p14:creationId xmlns:p14="http://schemas.microsoft.com/office/powerpoint/2010/main" val="20185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1049741"/>
              </p:ext>
            </p:extLst>
          </p:nvPr>
        </p:nvGraphicFramePr>
        <p:xfrm>
          <a:off x="176484" y="201021"/>
          <a:ext cx="8708067" cy="5595308"/>
        </p:xfrm>
        <a:graphic>
          <a:graphicData uri="http://schemas.openxmlformats.org/drawingml/2006/table">
            <a:tbl>
              <a:tblPr>
                <a:tableStyleId>{5C22544A-7EE6-4342-B048-85BDC9FD1C3A}</a:tableStyleId>
              </a:tblPr>
              <a:tblGrid>
                <a:gridCol w="1216381">
                  <a:extLst>
                    <a:ext uri="{9D8B030D-6E8A-4147-A177-3AD203B41FA5}">
                      <a16:colId xmlns:a16="http://schemas.microsoft.com/office/drawing/2014/main" val="1325884633"/>
                    </a:ext>
                  </a:extLst>
                </a:gridCol>
                <a:gridCol w="1520456">
                  <a:extLst>
                    <a:ext uri="{9D8B030D-6E8A-4147-A177-3AD203B41FA5}">
                      <a16:colId xmlns:a16="http://schemas.microsoft.com/office/drawing/2014/main" val="4020850792"/>
                    </a:ext>
                  </a:extLst>
                </a:gridCol>
                <a:gridCol w="1541721">
                  <a:extLst>
                    <a:ext uri="{9D8B030D-6E8A-4147-A177-3AD203B41FA5}">
                      <a16:colId xmlns:a16="http://schemas.microsoft.com/office/drawing/2014/main" val="1606208611"/>
                    </a:ext>
                  </a:extLst>
                </a:gridCol>
                <a:gridCol w="1444207">
                  <a:extLst>
                    <a:ext uri="{9D8B030D-6E8A-4147-A177-3AD203B41FA5}">
                      <a16:colId xmlns:a16="http://schemas.microsoft.com/office/drawing/2014/main" val="1907570727"/>
                    </a:ext>
                  </a:extLst>
                </a:gridCol>
                <a:gridCol w="1532910">
                  <a:extLst>
                    <a:ext uri="{9D8B030D-6E8A-4147-A177-3AD203B41FA5}">
                      <a16:colId xmlns:a16="http://schemas.microsoft.com/office/drawing/2014/main" val="2306397605"/>
                    </a:ext>
                  </a:extLst>
                </a:gridCol>
                <a:gridCol w="1452392">
                  <a:extLst>
                    <a:ext uri="{9D8B030D-6E8A-4147-A177-3AD203B41FA5}">
                      <a16:colId xmlns:a16="http://schemas.microsoft.com/office/drawing/2014/main" val="587267519"/>
                    </a:ext>
                  </a:extLst>
                </a:gridCol>
              </a:tblGrid>
              <a:tr h="590639">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Type</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solidFill>
                      <a:schemeClr val="accent3">
                        <a:lumMod val="60000"/>
                        <a:lumOff val="40000"/>
                      </a:schemeClr>
                    </a:solidFill>
                  </a:tcPr>
                </a:tc>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Notice</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solidFill>
                      <a:schemeClr val="accent3">
                        <a:lumMod val="60000"/>
                        <a:lumOff val="40000"/>
                      </a:schemeClr>
                    </a:solidFill>
                  </a:tcPr>
                </a:tc>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Agenda/</a:t>
                      </a:r>
                      <a:br>
                        <a:rPr lang="en-US" sz="1400" b="1" dirty="0">
                          <a:effectLst/>
                          <a:latin typeface="Bookman Old Style" panose="02050604050505020204" pitchFamily="18" charset="0"/>
                        </a:rPr>
                      </a:br>
                      <a:r>
                        <a:rPr lang="en-US" sz="1400" b="1" dirty="0">
                          <a:effectLst/>
                          <a:latin typeface="Bookman Old Style" panose="02050604050505020204" pitchFamily="18" charset="0"/>
                        </a:rPr>
                        <a:t>Notice Contents</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solidFill>
                      <a:schemeClr val="accent3">
                        <a:lumMod val="60000"/>
                        <a:lumOff val="40000"/>
                      </a:schemeClr>
                    </a:solidFill>
                  </a:tcPr>
                </a:tc>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Adding to Agenda/ Notice</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solidFill>
                      <a:schemeClr val="accent3">
                        <a:lumMod val="60000"/>
                        <a:lumOff val="40000"/>
                      </a:schemeClr>
                    </a:solidFill>
                  </a:tcPr>
                </a:tc>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Filing Record of Votes</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solidFill>
                      <a:schemeClr val="accent3">
                        <a:lumMod val="60000"/>
                        <a:lumOff val="40000"/>
                      </a:schemeClr>
                    </a:solidFill>
                  </a:tcPr>
                </a:tc>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Filing Minutes</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solidFill>
                      <a:schemeClr val="accent3">
                        <a:lumMod val="60000"/>
                        <a:lumOff val="40000"/>
                      </a:schemeClr>
                    </a:solidFill>
                  </a:tcPr>
                </a:tc>
                <a:extLst>
                  <a:ext uri="{0D108BD9-81ED-4DB2-BD59-A6C34878D82A}">
                    <a16:rowId xmlns:a16="http://schemas.microsoft.com/office/drawing/2014/main" val="2522119546"/>
                  </a:ext>
                </a:extLst>
              </a:tr>
              <a:tr h="1527694">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Regular</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File yearly schedule with Sec’y of State by Jan. 31</a:t>
                      </a:r>
                      <a:r>
                        <a:rPr lang="en-US" sz="1400" baseline="30000" dirty="0">
                          <a:effectLst/>
                          <a:latin typeface="Bookman Old Style" panose="02050604050505020204" pitchFamily="18" charset="0"/>
                        </a:rPr>
                        <a:t>st</a:t>
                      </a:r>
                      <a:r>
                        <a:rPr lang="en-US" sz="1400" dirty="0">
                          <a:effectLst/>
                          <a:latin typeface="Bookman Old Style" panose="02050604050505020204" pitchFamily="18" charset="0"/>
                        </a:rPr>
                        <a:t> and post on agency website. **</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Agenda available at least 24 hrs. before meeting.**</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Agenda items may be added by 2/3 vote of those members present and voting.</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Within 48 hrs. after meeting (if  minutes not available within 48 hours).</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Within 7 calendar days after meeting.***</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extLst>
                  <a:ext uri="{0D108BD9-81ED-4DB2-BD59-A6C34878D82A}">
                    <a16:rowId xmlns:a16="http://schemas.microsoft.com/office/drawing/2014/main" val="1279719500"/>
                  </a:ext>
                </a:extLst>
              </a:tr>
              <a:tr h="1714821">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Special</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At least 24 hrs. before meeting, file at Sec’y of State and post on agency website.*</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At least 24 hrs. before meeting. Time, place, and business must be included in notice.*</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Not permitted</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Within 48 hrs. after meeting (if  minutes not available within 48 hours).</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Within 7 business days after meeting.***</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extLst>
                  <a:ext uri="{0D108BD9-81ED-4DB2-BD59-A6C34878D82A}">
                    <a16:rowId xmlns:a16="http://schemas.microsoft.com/office/drawing/2014/main" val="2017343417"/>
                  </a:ext>
                </a:extLst>
              </a:tr>
              <a:tr h="1495471">
                <a:tc>
                  <a:txBody>
                    <a:bodyPr/>
                    <a:lstStyle/>
                    <a:p>
                      <a:pPr marL="0" marR="0" algn="l">
                        <a:lnSpc>
                          <a:spcPct val="107000"/>
                        </a:lnSpc>
                        <a:spcBef>
                          <a:spcPts val="0"/>
                        </a:spcBef>
                        <a:spcAft>
                          <a:spcPts val="0"/>
                        </a:spcAft>
                      </a:pPr>
                      <a:r>
                        <a:rPr lang="en-US" sz="1400" b="1" dirty="0">
                          <a:effectLst/>
                          <a:latin typeface="Bookman Old Style" panose="02050604050505020204" pitchFamily="18" charset="0"/>
                        </a:rPr>
                        <a:t>Emergency</a:t>
                      </a:r>
                      <a:endParaRPr lang="en-US" sz="14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None required if emergency is justified.</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None required if emergency is justified.</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Only emergency matters may be considered. </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Within 48 hrs. after meeting (if minutes not available within 48 hours).</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tc>
                  <a:txBody>
                    <a:bodyPr/>
                    <a:lstStyle/>
                    <a:p>
                      <a:pPr marL="0" marR="0" algn="l">
                        <a:lnSpc>
                          <a:spcPct val="107000"/>
                        </a:lnSpc>
                        <a:spcBef>
                          <a:spcPts val="0"/>
                        </a:spcBef>
                        <a:spcAft>
                          <a:spcPts val="0"/>
                        </a:spcAft>
                      </a:pPr>
                      <a:r>
                        <a:rPr lang="en-US" sz="1400" dirty="0">
                          <a:effectLst/>
                          <a:latin typeface="Bookman Old Style" panose="02050604050505020204" pitchFamily="18" charset="0"/>
                        </a:rPr>
                        <a:t>Within 72 hrs. after meeting. Must state reason for emergency</a:t>
                      </a:r>
                      <a:r>
                        <a:rPr lang="en-US" sz="1400" dirty="0" smtClean="0">
                          <a:effectLst/>
                          <a:latin typeface="Bookman Old Style" panose="02050604050505020204" pitchFamily="18" charset="0"/>
                        </a:rPr>
                        <a:t>.***</a:t>
                      </a:r>
                    </a:p>
                    <a:p>
                      <a:pPr marL="0" marR="0" algn="l">
                        <a:lnSpc>
                          <a:spcPct val="107000"/>
                        </a:lnSpc>
                        <a:spcBef>
                          <a:spcPts val="0"/>
                        </a:spcBef>
                        <a:spcAft>
                          <a:spcPts val="0"/>
                        </a:spcAft>
                      </a:pP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5191" marR="65191" marT="32596" marB="32596"/>
                </a:tc>
                <a:extLst>
                  <a:ext uri="{0D108BD9-81ED-4DB2-BD59-A6C34878D82A}">
                    <a16:rowId xmlns:a16="http://schemas.microsoft.com/office/drawing/2014/main" val="1317105708"/>
                  </a:ext>
                </a:extLst>
              </a:tr>
            </a:tbl>
          </a:graphicData>
        </a:graphic>
      </p:graphicFrame>
      <p:sp>
        <p:nvSpPr>
          <p:cNvPr id="5" name="Rectangle 4"/>
          <p:cNvSpPr/>
          <p:nvPr/>
        </p:nvSpPr>
        <p:spPr>
          <a:xfrm>
            <a:off x="0" y="5959752"/>
            <a:ext cx="9316217" cy="783869"/>
          </a:xfrm>
          <a:prstGeom prst="rect">
            <a:avLst/>
          </a:prstGeom>
        </p:spPr>
        <p:txBody>
          <a:bodyPr wrap="square">
            <a:spAutoFit/>
          </a:bodyPr>
          <a:lstStyle/>
          <a:p>
            <a:pPr defTabSz="342900">
              <a:lnSpc>
                <a:spcPct val="107000"/>
              </a:lnSpc>
            </a:pPr>
            <a:r>
              <a:rPr lang="en-US" sz="1400" b="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Available with Sec’y of State </a:t>
            </a:r>
            <a:r>
              <a:rPr lang="en-US" sz="1400" b="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and</a:t>
            </a:r>
            <a:r>
              <a:rPr lang="en-US" sz="1400" b="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in place of business. Also, must be posted on agency website.</a:t>
            </a:r>
            <a:endParaRPr lang="en-US" sz="14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defTabSz="342900">
              <a:lnSpc>
                <a:spcPct val="107000"/>
              </a:lnSpc>
            </a:pPr>
            <a:r>
              <a:rPr lang="en-US" sz="1400" b="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Available with Sec’y of State </a:t>
            </a:r>
            <a:r>
              <a:rPr lang="en-US" sz="1400" b="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and</a:t>
            </a:r>
            <a:r>
              <a:rPr lang="en-US" sz="1400" b="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in place of business. Also, must be posted on agency website.</a:t>
            </a:r>
            <a:endParaRPr lang="en-US" sz="14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defTabSz="342900">
              <a:lnSpc>
                <a:spcPct val="107000"/>
              </a:lnSpc>
            </a:pPr>
            <a:r>
              <a:rPr lang="en-US" sz="1400" b="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***Must be posted on agency website. </a:t>
            </a:r>
            <a:endParaRPr lang="en-US" sz="14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027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Records	and Notice</a:t>
            </a:r>
            <a:endParaRPr lang="en-US" dirty="0">
              <a:latin typeface="Bookman Old Style" panose="02050604050505020204" pitchFamily="18" charset="0"/>
            </a:endParaRPr>
          </a:p>
        </p:txBody>
      </p:sp>
      <p:sp>
        <p:nvSpPr>
          <p:cNvPr id="3" name="Content Placeholder 2"/>
          <p:cNvSpPr>
            <a:spLocks noGrp="1"/>
          </p:cNvSpPr>
          <p:nvPr>
            <p:ph idx="1"/>
          </p:nvPr>
        </p:nvSpPr>
        <p:spPr>
          <a:xfrm>
            <a:off x="925070" y="1399090"/>
            <a:ext cx="7774255" cy="4914028"/>
          </a:xfrm>
        </p:spPr>
        <p:txBody>
          <a:bodyPr>
            <a:noAutofit/>
          </a:bodyPr>
          <a:lstStyle/>
          <a:p>
            <a:r>
              <a:rPr lang="en-US" sz="2200" dirty="0" smtClean="0">
                <a:latin typeface="Bookman Old Style" panose="02050604050505020204" pitchFamily="18" charset="0"/>
              </a:rPr>
              <a:t>Votes taken must be recorded and available within 48 hours </a:t>
            </a:r>
          </a:p>
          <a:p>
            <a:pPr marL="0" indent="0">
              <a:buNone/>
            </a:pPr>
            <a:endParaRPr lang="en-US" sz="2200" dirty="0" smtClean="0">
              <a:latin typeface="Bookman Old Style" panose="02050604050505020204" pitchFamily="18" charset="0"/>
            </a:endParaRPr>
          </a:p>
          <a:p>
            <a:r>
              <a:rPr lang="en-US" sz="2200" dirty="0" smtClean="0">
                <a:latin typeface="Bookman Old Style" panose="02050604050505020204" pitchFamily="18" charset="0"/>
              </a:rPr>
              <a:t>Minutes must be taken and available within 7 days</a:t>
            </a:r>
          </a:p>
          <a:p>
            <a:endParaRPr lang="en-US" sz="2200" dirty="0">
              <a:latin typeface="Bookman Old Style" panose="02050604050505020204" pitchFamily="18" charset="0"/>
            </a:endParaRPr>
          </a:p>
          <a:p>
            <a:r>
              <a:rPr lang="en-US" sz="2200" dirty="0" smtClean="0">
                <a:latin typeface="Bookman Old Style" panose="02050604050505020204" pitchFamily="18" charset="0"/>
              </a:rPr>
              <a:t>Notice of special meetings must be sent to all members prior to the meeting unless waived. </a:t>
            </a:r>
          </a:p>
          <a:p>
            <a:pPr lvl="1"/>
            <a:r>
              <a:rPr lang="en-US" sz="2050" dirty="0" smtClean="0">
                <a:latin typeface="Bookman Old Style" panose="02050604050505020204" pitchFamily="18" charset="0"/>
              </a:rPr>
              <a:t> The Statute says in writing but email is acceptable if agreed to</a:t>
            </a:r>
          </a:p>
          <a:p>
            <a:endParaRPr lang="en-US" sz="2200" dirty="0" smtClean="0">
              <a:latin typeface="Bookman Old Style" panose="02050604050505020204" pitchFamily="18" charset="0"/>
            </a:endParaRPr>
          </a:p>
          <a:p>
            <a:r>
              <a:rPr lang="en-US" sz="2200" dirty="0" smtClean="0">
                <a:latin typeface="Bookman Old Style" panose="02050604050505020204" pitchFamily="18" charset="0"/>
              </a:rPr>
              <a:t>Weekends, legal holidays, and any day the agency is closed do not count when calculating timeframes</a:t>
            </a:r>
          </a:p>
        </p:txBody>
      </p:sp>
    </p:spTree>
    <p:extLst>
      <p:ext uri="{BB962C8B-B14F-4D97-AF65-F5344CB8AC3E}">
        <p14:creationId xmlns:p14="http://schemas.microsoft.com/office/powerpoint/2010/main" val="3733484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Order 7B</a:t>
            </a:r>
            <a:endParaRPr lang="en-US" dirty="0"/>
          </a:p>
        </p:txBody>
      </p:sp>
      <p:sp>
        <p:nvSpPr>
          <p:cNvPr id="3" name="Content Placeholder 2"/>
          <p:cNvSpPr>
            <a:spLocks noGrp="1"/>
          </p:cNvSpPr>
          <p:nvPr>
            <p:ph idx="1"/>
          </p:nvPr>
        </p:nvSpPr>
        <p:spPr>
          <a:xfrm>
            <a:off x="637953" y="1298007"/>
            <a:ext cx="7942522" cy="5028365"/>
          </a:xfrm>
        </p:spPr>
        <p:txBody>
          <a:bodyPr>
            <a:noAutofit/>
          </a:bodyPr>
          <a:lstStyle/>
          <a:p>
            <a:r>
              <a:rPr lang="en-US" sz="2200" dirty="0" smtClean="0"/>
              <a:t>Suspends some requirements for in-person meetings</a:t>
            </a:r>
          </a:p>
          <a:p>
            <a:r>
              <a:rPr lang="en-US" sz="2200" dirty="0" smtClean="0"/>
              <a:t>Can use technology as long as:</a:t>
            </a:r>
          </a:p>
          <a:p>
            <a:pPr lvl="1"/>
            <a:r>
              <a:rPr lang="en-US" sz="2200" dirty="0" smtClean="0"/>
              <a:t>Public can view/listen to meetings in real time</a:t>
            </a:r>
          </a:p>
          <a:p>
            <a:pPr lvl="1"/>
            <a:r>
              <a:rPr lang="en-US" sz="2200" dirty="0" smtClean="0"/>
              <a:t>Meeting is recorded or transcribed, and then posted on agency website within 7 days</a:t>
            </a:r>
          </a:p>
          <a:p>
            <a:pPr lvl="1"/>
            <a:r>
              <a:rPr lang="en-US" sz="2200" dirty="0" smtClean="0"/>
              <a:t>Notices and agendas posted on agency website with information about how to view/listen to meeting</a:t>
            </a:r>
          </a:p>
          <a:p>
            <a:pPr lvl="1"/>
            <a:r>
              <a:rPr lang="en-US" sz="2200" dirty="0" smtClean="0"/>
              <a:t>Any materials relevant to the meeting submitted to the agency not less than 24 hours before meeting, including exhibits from the public, and be posted to the agency’s website</a:t>
            </a:r>
          </a:p>
          <a:p>
            <a:pPr lvl="1"/>
            <a:r>
              <a:rPr lang="en-US" sz="2200" dirty="0" smtClean="0"/>
              <a:t>All participants shall state name and title before speaking</a:t>
            </a:r>
          </a:p>
        </p:txBody>
      </p:sp>
    </p:spTree>
    <p:extLst>
      <p:ext uri="{BB962C8B-B14F-4D97-AF65-F5344CB8AC3E}">
        <p14:creationId xmlns:p14="http://schemas.microsoft.com/office/powerpoint/2010/main" val="3717961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14</a:t>
            </a:fld>
            <a:endParaRPr lang="en-US" dirty="0"/>
          </a:p>
        </p:txBody>
      </p:sp>
      <p:sp>
        <p:nvSpPr>
          <p:cNvPr id="5" name="Title 7"/>
          <p:cNvSpPr txBox="1">
            <a:spLocks noGrp="1"/>
          </p:cNvSpPr>
          <p:nvPr>
            <p:ph idx="1"/>
          </p:nvPr>
        </p:nvSpPr>
        <p:spPr>
          <a:xfrm>
            <a:off x="645275" y="2763853"/>
            <a:ext cx="7886700" cy="1311100"/>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COVID – 19 </a:t>
            </a:r>
          </a:p>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Economic Impacts</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6093153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15</a:t>
            </a:fld>
            <a:endParaRPr lang="en-US" dirty="0"/>
          </a:p>
        </p:txBody>
      </p:sp>
      <p:sp>
        <p:nvSpPr>
          <p:cNvPr id="5" name="Title 7"/>
          <p:cNvSpPr txBox="1">
            <a:spLocks noGrp="1"/>
          </p:cNvSpPr>
          <p:nvPr>
            <p:ph idx="1"/>
          </p:nvPr>
        </p:nvSpPr>
        <p:spPr>
          <a:xfrm>
            <a:off x="645275" y="3068552"/>
            <a:ext cx="7886700" cy="701702"/>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Portfolio</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113842346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75008307"/>
              </p:ext>
            </p:extLst>
          </p:nvPr>
        </p:nvGraphicFramePr>
        <p:xfrm>
          <a:off x="148856" y="933858"/>
          <a:ext cx="4847091" cy="5564557"/>
        </p:xfrm>
        <a:graphic>
          <a:graphicData uri="http://schemas.openxmlformats.org/drawingml/2006/table">
            <a:tbl>
              <a:tblPr/>
              <a:tblGrid>
                <a:gridCol w="2478885">
                  <a:extLst>
                    <a:ext uri="{9D8B030D-6E8A-4147-A177-3AD203B41FA5}">
                      <a16:colId xmlns:a16="http://schemas.microsoft.com/office/drawing/2014/main" val="20000"/>
                    </a:ext>
                  </a:extLst>
                </a:gridCol>
                <a:gridCol w="1227421">
                  <a:extLst>
                    <a:ext uri="{9D8B030D-6E8A-4147-A177-3AD203B41FA5}">
                      <a16:colId xmlns:a16="http://schemas.microsoft.com/office/drawing/2014/main" val="20002"/>
                    </a:ext>
                  </a:extLst>
                </a:gridCol>
                <a:gridCol w="1140785">
                  <a:extLst>
                    <a:ext uri="{9D8B030D-6E8A-4147-A177-3AD203B41FA5}">
                      <a16:colId xmlns:a16="http://schemas.microsoft.com/office/drawing/2014/main" val="20003"/>
                    </a:ext>
                  </a:extLst>
                </a:gridCol>
              </a:tblGrid>
              <a:tr h="483246">
                <a:tc gridSpan="3">
                  <a:txBody>
                    <a:bodyPr/>
                    <a:lstStyle/>
                    <a:p>
                      <a:pPr algn="ctr" fontAlgn="t"/>
                      <a:r>
                        <a:rPr lang="en-US" sz="1600" b="1" i="0" u="none" strike="noStrike" dirty="0" smtClean="0">
                          <a:solidFill>
                            <a:schemeClr val="tx1"/>
                          </a:solidFill>
                          <a:effectLst/>
                          <a:latin typeface="Bookman Old Style" panose="02050604050505020204" pitchFamily="18" charset="0"/>
                        </a:rPr>
                        <a:t>Authorized/Unallocated </a:t>
                      </a:r>
                      <a:r>
                        <a:rPr lang="en-US" sz="1600" b="1" i="0" u="none" strike="noStrike" dirty="0">
                          <a:solidFill>
                            <a:schemeClr val="tx1"/>
                          </a:solidFill>
                          <a:effectLst/>
                          <a:latin typeface="Bookman Old Style" panose="02050604050505020204" pitchFamily="18" charset="0"/>
                        </a:rPr>
                        <a:t>Fund Summary </a:t>
                      </a:r>
                      <a:r>
                        <a:rPr lang="en-US" sz="1600" b="1" i="0" u="none" strike="noStrike" dirty="0" smtClean="0">
                          <a:solidFill>
                            <a:schemeClr val="tx1"/>
                          </a:solidFill>
                          <a:effectLst/>
                          <a:latin typeface="Bookman Old Style" panose="02050604050505020204" pitchFamily="18" charset="0"/>
                        </a:rPr>
                        <a:t>Details</a:t>
                      </a:r>
                      <a:endParaRPr lang="en-US" sz="1600" b="1" i="0" u="none" strike="noStrike" dirty="0">
                        <a:solidFill>
                          <a:schemeClr val="tx1"/>
                        </a:solidFill>
                        <a:effectLst/>
                        <a:latin typeface="Bookman Old Style" panose="02050604050505020204" pitchFamily="18" charset="0"/>
                      </a:endParaRPr>
                    </a:p>
                  </a:txBody>
                  <a:tcPr marL="4413" marR="4413" marT="44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3110">
                <a:tc gridSpan="2">
                  <a:txBody>
                    <a:bodyPr/>
                    <a:lstStyle/>
                    <a:p>
                      <a:pPr algn="ctr" fontAlgn="t"/>
                      <a:r>
                        <a:rPr lang="en-US" sz="1200" b="0" i="0" u="none" strike="noStrike" dirty="0">
                          <a:solidFill>
                            <a:srgbClr val="000000"/>
                          </a:solidFill>
                          <a:effectLst/>
                          <a:latin typeface="Bookman Old Style" panose="02050604050505020204" pitchFamily="18" charset="0"/>
                        </a:rPr>
                        <a:t>Total Authorization </a:t>
                      </a:r>
                      <a:r>
                        <a:rPr lang="en-US" sz="1200" b="0" i="0" u="none" strike="noStrike" dirty="0" smtClean="0">
                          <a:solidFill>
                            <a:srgbClr val="000000"/>
                          </a:solidFill>
                          <a:effectLst/>
                          <a:latin typeface="Bookman Old Style" panose="02050604050505020204" pitchFamily="18" charset="0"/>
                        </a:rPr>
                        <a:t>&amp; Bonded</a:t>
                      </a:r>
                      <a:r>
                        <a:rPr lang="en-US" sz="1200" b="0" i="0" u="none" strike="noStrike" baseline="0" dirty="0" smtClean="0">
                          <a:solidFill>
                            <a:srgbClr val="000000"/>
                          </a:solidFill>
                          <a:effectLst/>
                          <a:latin typeface="Bookman Old Style" panose="02050604050505020204" pitchFamily="18" charset="0"/>
                        </a:rPr>
                        <a:t> </a:t>
                      </a:r>
                      <a:endParaRPr lang="en-US" sz="1200" b="0" i="0" u="none" strike="noStrike" dirty="0">
                        <a:solidFill>
                          <a:srgbClr val="000000"/>
                        </a:solidFill>
                        <a:effectLst/>
                        <a:latin typeface="Bookman Old Style" panose="02050604050505020204" pitchFamily="18" charset="0"/>
                      </a:endParaRPr>
                    </a:p>
                    <a:p>
                      <a:pPr algn="ctr" fontAlgn="t"/>
                      <a:r>
                        <a:rPr lang="en-US" sz="1200" b="0" i="0" u="none" strike="noStrike" dirty="0">
                          <a:solidFill>
                            <a:srgbClr val="000000"/>
                          </a:solidFill>
                          <a:effectLst/>
                          <a:latin typeface="Bookman Old Style" panose="02050604050505020204" pitchFamily="18" charset="0"/>
                        </a:rPr>
                        <a:t>Bonded to </a:t>
                      </a:r>
                      <a:r>
                        <a:rPr lang="en-US" sz="1200" b="0" i="0" u="none" strike="noStrike" dirty="0" smtClean="0">
                          <a:solidFill>
                            <a:srgbClr val="000000"/>
                          </a:solidFill>
                          <a:effectLst/>
                          <a:latin typeface="Bookman Old Style" panose="02050604050505020204" pitchFamily="18" charset="0"/>
                        </a:rPr>
                        <a:t>Date: 75,000,000</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a:endParaRPr lang="en-US" sz="1200" b="0" i="0" u="none" strike="noStrike" dirty="0">
                        <a:solidFill>
                          <a:srgbClr val="000000"/>
                        </a:solidFill>
                        <a:effectLst/>
                        <a:latin typeface="Calibri" panose="020F0502020204030204" pitchFamily="34" charset="0"/>
                      </a:endParaRPr>
                    </a:p>
                  </a:txBody>
                  <a:tcPr marL="4413" marR="4413" marT="44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rgbClr val="000000"/>
                          </a:solidFill>
                          <a:effectLst/>
                          <a:latin typeface="Bookman Old Style" panose="02050604050505020204" pitchFamily="18" charset="0"/>
                        </a:rPr>
                        <a:t>Remaining to be </a:t>
                      </a:r>
                      <a:r>
                        <a:rPr lang="en-US" sz="1200" b="0" i="0" u="none" strike="noStrike" dirty="0" smtClean="0">
                          <a:solidFill>
                            <a:srgbClr val="000000"/>
                          </a:solidFill>
                          <a:effectLst/>
                          <a:latin typeface="Bookman Old Style" panose="02050604050505020204" pitchFamily="18" charset="0"/>
                        </a:rPr>
                        <a:t>Bonded</a:t>
                      </a:r>
                    </a:p>
                    <a:p>
                      <a:pPr algn="ctr" fontAlgn="t"/>
                      <a:r>
                        <a:rPr lang="en-US" sz="1200" b="0" i="0" u="none" strike="noStrike" dirty="0" smtClean="0">
                          <a:solidFill>
                            <a:srgbClr val="000000"/>
                          </a:solidFill>
                          <a:effectLst/>
                          <a:latin typeface="Bookman Old Style" panose="02050604050505020204" pitchFamily="18" charset="0"/>
                        </a:rPr>
                        <a:t>$0</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3862">
                <a:tc gridSpan="3">
                  <a:txBody>
                    <a:bodyPr/>
                    <a:lstStyle/>
                    <a:p>
                      <a:pPr algn="ctr" fontAlgn="ctr"/>
                      <a:r>
                        <a:rPr lang="en-US" sz="1200" b="1" i="0" u="none" strike="noStrike" dirty="0">
                          <a:solidFill>
                            <a:srgbClr val="000000"/>
                          </a:solidFill>
                          <a:effectLst/>
                          <a:latin typeface="Bookman Old Style" panose="02050604050505020204" pitchFamily="18" charset="0"/>
                        </a:rPr>
                        <a:t>Earmarks &amp; Program Obligations </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7286">
                <a:tc gridSpan="3">
                  <a:txBody>
                    <a:bodyPr/>
                    <a:lstStyle/>
                    <a:p>
                      <a:pPr algn="l" fontAlgn="t"/>
                      <a:r>
                        <a:rPr lang="en-US" sz="1200" b="1" i="0" u="none" strike="noStrike" dirty="0">
                          <a:solidFill>
                            <a:srgbClr val="000000"/>
                          </a:solidFill>
                          <a:effectLst/>
                          <a:latin typeface="Bookman Old Style" panose="02050604050505020204" pitchFamily="18" charset="0"/>
                        </a:rPr>
                        <a:t>CT Center For Advanced </a:t>
                      </a:r>
                      <a:r>
                        <a:rPr lang="en-US" sz="1200" b="1" i="0" u="none" strike="noStrike" dirty="0" smtClean="0">
                          <a:solidFill>
                            <a:srgbClr val="000000"/>
                          </a:solidFill>
                          <a:effectLst/>
                          <a:latin typeface="Bookman Old Style" panose="02050604050505020204" pitchFamily="18" charset="0"/>
                        </a:rPr>
                        <a:t>Technology* </a:t>
                      </a:r>
                      <a:endParaRPr lang="en-US" sz="1200" b="1"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23655">
                <a:tc>
                  <a:txBody>
                    <a:bodyPr/>
                    <a:lstStyle/>
                    <a:p>
                      <a:pPr algn="r" fontAlgn="t"/>
                      <a:r>
                        <a:rPr lang="en-US" sz="1200" b="0" i="0" u="none" strike="noStrike" dirty="0">
                          <a:solidFill>
                            <a:srgbClr val="000000"/>
                          </a:solidFill>
                          <a:effectLst/>
                          <a:latin typeface="Bookman Old Style" panose="02050604050505020204" pitchFamily="18" charset="0"/>
                        </a:rPr>
                        <a:t>Advanced Composites</a:t>
                      </a:r>
                    </a:p>
                  </a:txBody>
                  <a:tcPr marL="4413" marR="4413" marT="44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5,000,000</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5"/>
                  </a:ext>
                </a:extLst>
              </a:tr>
              <a:tr h="214381">
                <a:tc>
                  <a:txBody>
                    <a:bodyPr/>
                    <a:lstStyle/>
                    <a:p>
                      <a:pPr algn="r" fontAlgn="t"/>
                      <a:r>
                        <a:rPr lang="en-US" sz="1200" b="0" i="0" u="none" strike="noStrike" dirty="0">
                          <a:solidFill>
                            <a:srgbClr val="000000"/>
                          </a:solidFill>
                          <a:effectLst/>
                          <a:latin typeface="Bookman Old Style" panose="02050604050505020204" pitchFamily="18" charset="0"/>
                        </a:rPr>
                        <a:t>High Rate </a:t>
                      </a:r>
                      <a:r>
                        <a:rPr lang="en-US" sz="1200" b="0" i="0" u="none" strike="noStrike" dirty="0" smtClean="0">
                          <a:solidFill>
                            <a:srgbClr val="000000"/>
                          </a:solidFill>
                          <a:effectLst/>
                          <a:latin typeface="Bookman Old Style" panose="02050604050505020204" pitchFamily="18" charset="0"/>
                        </a:rPr>
                        <a:t>Additive</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3,500,000</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6"/>
                  </a:ext>
                </a:extLst>
              </a:tr>
              <a:tr h="223314">
                <a:tc>
                  <a:txBody>
                    <a:bodyPr/>
                    <a:lstStyle/>
                    <a:p>
                      <a:pPr algn="r" fontAlgn="t"/>
                      <a:r>
                        <a:rPr lang="en-US" sz="1200" b="0" i="0" u="none" strike="noStrike" dirty="0">
                          <a:solidFill>
                            <a:srgbClr val="000000"/>
                          </a:solidFill>
                          <a:effectLst/>
                          <a:latin typeface="Bookman Old Style" panose="02050604050505020204" pitchFamily="18" charset="0"/>
                        </a:rPr>
                        <a:t>CT Mfg. Supply Chain </a:t>
                      </a:r>
                    </a:p>
                  </a:txBody>
                  <a:tcPr marL="4413" marR="4413" marT="44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5,000,000</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7"/>
                  </a:ext>
                </a:extLst>
              </a:tr>
              <a:tr h="183926">
                <a:tc>
                  <a:txBody>
                    <a:bodyPr/>
                    <a:lstStyle/>
                    <a:p>
                      <a:pPr algn="r" fontAlgn="t"/>
                      <a:r>
                        <a:rPr lang="en-US" sz="1200" b="1" i="0" u="none" strike="noStrike" dirty="0" smtClean="0">
                          <a:solidFill>
                            <a:srgbClr val="000000"/>
                          </a:solidFill>
                          <a:effectLst/>
                          <a:latin typeface="Bookman Old Style" panose="02050604050505020204" pitchFamily="18" charset="0"/>
                        </a:rPr>
                        <a:t>Subtotal</a:t>
                      </a:r>
                      <a:endParaRPr lang="en-US" sz="1200" b="1"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ctr" fontAlgn="t"/>
                      <a:r>
                        <a:rPr lang="en-US" sz="1200" b="1" i="0" u="none" strike="noStrike" dirty="0" smtClean="0">
                          <a:solidFill>
                            <a:srgbClr val="000000"/>
                          </a:solidFill>
                          <a:effectLst/>
                          <a:latin typeface="Bookman Old Style" panose="02050604050505020204" pitchFamily="18" charset="0"/>
                        </a:rPr>
                        <a:t>$ 13,500,000</a:t>
                      </a:r>
                      <a:endParaRPr lang="en-US" sz="1200" b="1" i="0" u="none" strike="noStrike" dirty="0">
                        <a:solidFill>
                          <a:srgbClr val="000000"/>
                        </a:solidFill>
                        <a:effectLst/>
                        <a:latin typeface="Bookman Old Style" panose="02050604050505020204" pitchFamily="18" charset="0"/>
                      </a:endParaRPr>
                    </a:p>
                  </a:txBody>
                  <a:tcPr marL="4413" marR="4413" marT="44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10008"/>
                  </a:ext>
                </a:extLst>
              </a:tr>
              <a:tr h="197286">
                <a:tc gridSpan="3">
                  <a:txBody>
                    <a:bodyPr/>
                    <a:lstStyle/>
                    <a:p>
                      <a:pPr algn="l" fontAlgn="t"/>
                      <a:r>
                        <a:rPr lang="en-US" sz="1200" b="1" i="0" u="none" strike="noStrike" dirty="0">
                          <a:solidFill>
                            <a:srgbClr val="000000"/>
                          </a:solidFill>
                          <a:effectLst/>
                          <a:latin typeface="Bookman Old Style" panose="02050604050505020204" pitchFamily="18" charset="0"/>
                        </a:rPr>
                        <a:t>Administration </a:t>
                      </a:r>
                      <a:r>
                        <a:rPr lang="en-US" sz="1200" b="1" i="0" u="none" strike="noStrike" dirty="0" smtClean="0">
                          <a:solidFill>
                            <a:srgbClr val="000000"/>
                          </a:solidFill>
                          <a:effectLst/>
                          <a:latin typeface="Bookman Old Style" panose="02050604050505020204" pitchFamily="18" charset="0"/>
                        </a:rPr>
                        <a:t>FY19</a:t>
                      </a:r>
                      <a:endParaRPr lang="en-US" sz="1200" b="1"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83926">
                <a:tc>
                  <a:txBody>
                    <a:bodyPr/>
                    <a:lstStyle/>
                    <a:p>
                      <a:pPr algn="r" fontAlgn="t"/>
                      <a:r>
                        <a:rPr lang="en-US" sz="1200" b="0" i="0" u="none" strike="noStrike" dirty="0" smtClean="0">
                          <a:solidFill>
                            <a:srgbClr val="000000"/>
                          </a:solidFill>
                          <a:effectLst/>
                          <a:latin typeface="Bookman Old Style" panose="02050604050505020204" pitchFamily="18" charset="0"/>
                        </a:rPr>
                        <a:t>5%</a:t>
                      </a:r>
                      <a:r>
                        <a:rPr lang="en-US" sz="1200" b="0" i="0" u="none" strike="noStrike" baseline="0" dirty="0" smtClean="0">
                          <a:solidFill>
                            <a:srgbClr val="000000"/>
                          </a:solidFill>
                          <a:effectLst/>
                          <a:latin typeface="Bookman Old Style" panose="02050604050505020204" pitchFamily="18" charset="0"/>
                        </a:rPr>
                        <a:t> Authorized </a:t>
                      </a:r>
                      <a:r>
                        <a:rPr lang="en-US" sz="1200" b="0" i="0" u="none" strike="noStrike" dirty="0" smtClean="0">
                          <a:solidFill>
                            <a:srgbClr val="000000"/>
                          </a:solidFill>
                          <a:effectLst/>
                          <a:latin typeface="Bookman Old Style" panose="02050604050505020204" pitchFamily="18" charset="0"/>
                        </a:rPr>
                        <a:t> </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3,750,000</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10"/>
                  </a:ext>
                </a:extLst>
              </a:tr>
              <a:tr h="197286">
                <a:tc>
                  <a:txBody>
                    <a:bodyPr/>
                    <a:lstStyle/>
                    <a:p>
                      <a:pPr algn="r" fontAlgn="t"/>
                      <a:r>
                        <a:rPr lang="en-US" sz="1200" b="1" i="0" u="none" strike="noStrike" dirty="0" smtClean="0">
                          <a:solidFill>
                            <a:srgbClr val="000000"/>
                          </a:solidFill>
                          <a:effectLst/>
                          <a:latin typeface="Bookman Old Style" panose="02050604050505020204" pitchFamily="18" charset="0"/>
                        </a:rPr>
                        <a:t>Subtotal</a:t>
                      </a:r>
                      <a:r>
                        <a:rPr lang="en-US" sz="1200" b="1" i="0" u="none" strike="noStrike" baseline="0" dirty="0" smtClean="0">
                          <a:solidFill>
                            <a:srgbClr val="000000"/>
                          </a:solidFill>
                          <a:effectLst/>
                          <a:latin typeface="Bookman Old Style" panose="02050604050505020204" pitchFamily="18" charset="0"/>
                        </a:rPr>
                        <a:t> </a:t>
                      </a:r>
                      <a:endParaRPr lang="en-US" sz="1200" b="1"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ctr" fontAlgn="t"/>
                      <a:r>
                        <a:rPr lang="en-US" sz="1200" b="1" i="0" u="none" strike="noStrike" dirty="0" smtClean="0">
                          <a:solidFill>
                            <a:srgbClr val="000000"/>
                          </a:solidFill>
                          <a:effectLst/>
                          <a:latin typeface="Bookman Old Style" panose="02050604050505020204" pitchFamily="18" charset="0"/>
                        </a:rPr>
                        <a:t> $   3,750,000</a:t>
                      </a:r>
                      <a:endParaRPr lang="en-US" sz="1200" b="1" i="0" u="none" strike="noStrike" dirty="0">
                        <a:solidFill>
                          <a:srgbClr val="000000"/>
                        </a:solidFill>
                        <a:effectLst/>
                        <a:latin typeface="Bookman Old Style" panose="02050604050505020204" pitchFamily="18" charset="0"/>
                      </a:endParaRPr>
                    </a:p>
                  </a:txBody>
                  <a:tcPr marL="4413" marR="4413" marT="44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2775108051"/>
                  </a:ext>
                </a:extLst>
              </a:tr>
              <a:tr h="197286">
                <a:tc gridSpan="3">
                  <a:txBody>
                    <a:bodyPr/>
                    <a:lstStyle/>
                    <a:p>
                      <a:pPr algn="l" fontAlgn="t"/>
                      <a:r>
                        <a:rPr lang="en-US" sz="1200" b="1" i="0" u="none" strike="noStrike" dirty="0" smtClean="0">
                          <a:solidFill>
                            <a:srgbClr val="000000"/>
                          </a:solidFill>
                          <a:effectLst/>
                          <a:latin typeface="Bookman Old Style" panose="02050604050505020204" pitchFamily="18" charset="0"/>
                        </a:rPr>
                        <a:t>Program </a:t>
                      </a:r>
                      <a:r>
                        <a:rPr lang="en-US" sz="1200" b="1" i="0" u="none" strike="noStrike" dirty="0">
                          <a:solidFill>
                            <a:srgbClr val="000000"/>
                          </a:solidFill>
                          <a:effectLst/>
                          <a:latin typeface="Bookman Old Style" panose="02050604050505020204" pitchFamily="18" charset="0"/>
                        </a:rPr>
                        <a:t>Obligations FY19</a:t>
                      </a:r>
                    </a:p>
                  </a:txBody>
                  <a:tcPr marL="4413" marR="4413" marT="4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38017">
                <a:tc>
                  <a:txBody>
                    <a:bodyPr/>
                    <a:lstStyle/>
                    <a:p>
                      <a:pPr algn="r" fontAlgn="t"/>
                      <a:r>
                        <a:rPr lang="en-US" sz="1200" b="0" i="0" u="none" strike="noStrike" dirty="0">
                          <a:solidFill>
                            <a:srgbClr val="000000"/>
                          </a:solidFill>
                          <a:effectLst/>
                          <a:latin typeface="Bookman Old Style" panose="02050604050505020204" pitchFamily="18" charset="0"/>
                        </a:rPr>
                        <a:t>Apprenticeship </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$ 10,799,000</a:t>
                      </a:r>
                      <a:endParaRPr lang="en-US" sz="1200" b="0" i="0" u="none" strike="noStrike" dirty="0">
                        <a:solidFill>
                          <a:srgbClr val="000000"/>
                        </a:solidFill>
                        <a:effectLst/>
                        <a:latin typeface="Bookman Old Style" panose="02050604050505020204" pitchFamily="18" charset="0"/>
                      </a:endParaRP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3"/>
                  </a:ext>
                </a:extLst>
              </a:tr>
              <a:tr h="389925">
                <a:tc>
                  <a:txBody>
                    <a:bodyPr/>
                    <a:lstStyle/>
                    <a:p>
                      <a:pPr algn="r" fontAlgn="t"/>
                      <a:r>
                        <a:rPr lang="en-US" sz="1200" b="0" i="0" u="none" strike="noStrike" dirty="0">
                          <a:solidFill>
                            <a:srgbClr val="000000"/>
                          </a:solidFill>
                          <a:effectLst/>
                          <a:latin typeface="Bookman Old Style" panose="02050604050505020204" pitchFamily="18" charset="0"/>
                        </a:rPr>
                        <a:t>CT Ctr. For Excellence for Composites</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4,800,000</a:t>
                      </a:r>
                      <a:endParaRPr lang="en-US" sz="1200" b="0" i="0" u="none" strike="noStrike" dirty="0">
                        <a:solidFill>
                          <a:srgbClr val="000000"/>
                        </a:solidFill>
                        <a:effectLst/>
                        <a:latin typeface="Bookman Old Style" panose="02050604050505020204" pitchFamily="18" charset="0"/>
                      </a:endParaRP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4"/>
                  </a:ext>
                </a:extLst>
              </a:tr>
              <a:tr h="197286">
                <a:tc>
                  <a:txBody>
                    <a:bodyPr/>
                    <a:lstStyle/>
                    <a:p>
                      <a:pPr algn="r" fontAlgn="t"/>
                      <a:r>
                        <a:rPr lang="en-US" sz="1200" b="0" i="0" u="none" strike="noStrike" dirty="0">
                          <a:solidFill>
                            <a:srgbClr val="000000"/>
                          </a:solidFill>
                          <a:effectLst/>
                          <a:latin typeface="Bookman Old Style" panose="02050604050505020204" pitchFamily="18" charset="0"/>
                        </a:rPr>
                        <a:t>College Connection</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600,000</a:t>
                      </a:r>
                      <a:endParaRPr lang="en-US" sz="1200" b="0" i="0" u="none" strike="noStrike" dirty="0">
                        <a:solidFill>
                          <a:srgbClr val="000000"/>
                        </a:solidFill>
                        <a:effectLst/>
                        <a:latin typeface="Bookman Old Style" panose="02050604050505020204" pitchFamily="18" charset="0"/>
                      </a:endParaRP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5"/>
                  </a:ext>
                </a:extLst>
              </a:tr>
              <a:tr h="197286">
                <a:tc>
                  <a:txBody>
                    <a:bodyPr/>
                    <a:lstStyle/>
                    <a:p>
                      <a:pPr algn="r" fontAlgn="t"/>
                      <a:r>
                        <a:rPr lang="en-US" sz="1200" b="0" i="0" u="none" strike="noStrike" dirty="0">
                          <a:solidFill>
                            <a:srgbClr val="000000"/>
                          </a:solidFill>
                          <a:effectLst/>
                          <a:latin typeface="Bookman Old Style" panose="02050604050505020204" pitchFamily="18" charset="0"/>
                        </a:rPr>
                        <a:t>Dream It Do IT</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1,129,145</a:t>
                      </a:r>
                      <a:endParaRPr lang="en-US" sz="1200" b="0" i="0" u="none" strike="noStrike" dirty="0">
                        <a:solidFill>
                          <a:srgbClr val="000000"/>
                        </a:solidFill>
                        <a:effectLst/>
                        <a:latin typeface="Bookman Old Style" panose="02050604050505020204" pitchFamily="18" charset="0"/>
                      </a:endParaRP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6"/>
                  </a:ext>
                </a:extLst>
              </a:tr>
              <a:tr h="197286">
                <a:tc>
                  <a:txBody>
                    <a:bodyPr/>
                    <a:lstStyle/>
                    <a:p>
                      <a:pPr algn="r" fontAlgn="t"/>
                      <a:r>
                        <a:rPr lang="en-US" sz="1200" b="0" i="0" u="none" strike="noStrike" dirty="0">
                          <a:solidFill>
                            <a:srgbClr val="000000"/>
                          </a:solidFill>
                          <a:effectLst/>
                          <a:latin typeface="Bookman Old Style" panose="02050604050505020204" pitchFamily="18" charset="0"/>
                        </a:rPr>
                        <a:t>Energy on the Line</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       800,000</a:t>
                      </a:r>
                      <a:endParaRPr lang="en-US" sz="1200" b="0" i="0" u="none" strike="noStrike" dirty="0">
                        <a:solidFill>
                          <a:srgbClr val="000000"/>
                        </a:solidFill>
                        <a:effectLst/>
                        <a:latin typeface="Bookman Old Style" panose="02050604050505020204" pitchFamily="18" charset="0"/>
                      </a:endParaRP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7"/>
                  </a:ext>
                </a:extLst>
              </a:tr>
              <a:tr h="202778">
                <a:tc>
                  <a:txBody>
                    <a:bodyPr/>
                    <a:lstStyle/>
                    <a:p>
                      <a:pPr algn="r" fontAlgn="t"/>
                      <a:r>
                        <a:rPr lang="en-US" sz="1200" b="0" i="0" u="none" strike="noStrike" dirty="0">
                          <a:solidFill>
                            <a:srgbClr val="000000"/>
                          </a:solidFill>
                          <a:effectLst/>
                          <a:latin typeface="Bookman Old Style" panose="02050604050505020204" pitchFamily="18" charset="0"/>
                        </a:rPr>
                        <a:t>Incumbent Worker Training</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$ 15,500,000</a:t>
                      </a:r>
                      <a:endParaRPr lang="en-US" sz="1200" b="0" i="0" u="none" strike="noStrike" dirty="0">
                        <a:solidFill>
                          <a:srgbClr val="000000"/>
                        </a:solidFill>
                        <a:effectLst/>
                        <a:latin typeface="Bookman Old Style" panose="02050604050505020204" pitchFamily="18" charset="0"/>
                      </a:endParaRP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8"/>
                  </a:ext>
                </a:extLst>
              </a:tr>
              <a:tr h="197286">
                <a:tc>
                  <a:txBody>
                    <a:bodyPr/>
                    <a:lstStyle/>
                    <a:p>
                      <a:pPr algn="r" fontAlgn="t"/>
                      <a:r>
                        <a:rPr lang="en-US" sz="1200" b="0" i="0" u="none" strike="noStrike" dirty="0">
                          <a:solidFill>
                            <a:srgbClr val="000000"/>
                          </a:solidFill>
                          <a:effectLst/>
                          <a:latin typeface="Bookman Old Style" panose="02050604050505020204" pitchFamily="18" charset="0"/>
                        </a:rPr>
                        <a:t>Voucher</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$ 22,832,542 </a:t>
                      </a: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19"/>
                  </a:ext>
                </a:extLst>
              </a:tr>
              <a:tr h="197286">
                <a:tc>
                  <a:txBody>
                    <a:bodyPr/>
                    <a:lstStyle/>
                    <a:p>
                      <a:pPr algn="r" fontAlgn="t"/>
                      <a:r>
                        <a:rPr lang="en-US" sz="1200" b="0" i="0" u="none" strike="noStrike" dirty="0">
                          <a:solidFill>
                            <a:srgbClr val="000000"/>
                          </a:solidFill>
                          <a:effectLst/>
                          <a:latin typeface="Bookman Old Style" panose="02050604050505020204" pitchFamily="18" charset="0"/>
                        </a:rPr>
                        <a:t>Young Mfg. Academy</a:t>
                      </a:r>
                    </a:p>
                  </a:txBody>
                  <a:tcPr marL="4413" marR="4413" marT="4413"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200" b="0" i="0" u="none" strike="noStrike" dirty="0" smtClean="0">
                          <a:solidFill>
                            <a:srgbClr val="000000"/>
                          </a:solidFill>
                          <a:effectLst/>
                          <a:latin typeface="Bookman Old Style" panose="02050604050505020204" pitchFamily="18" charset="0"/>
                        </a:rPr>
                        <a:t>$   1,257,678</a:t>
                      </a:r>
                      <a:endParaRPr lang="en-US" sz="1200" b="0" i="0" u="none" strike="noStrike" dirty="0">
                        <a:solidFill>
                          <a:srgbClr val="000000"/>
                        </a:solidFill>
                        <a:effectLst/>
                        <a:latin typeface="Bookman Old Style" panose="02050604050505020204" pitchFamily="18" charset="0"/>
                      </a:endParaRPr>
                    </a:p>
                  </a:txBody>
                  <a:tcPr marL="4413" marR="4413" marT="441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20"/>
                  </a:ext>
                </a:extLst>
              </a:tr>
              <a:tr h="197286">
                <a:tc>
                  <a:txBody>
                    <a:bodyPr/>
                    <a:lstStyle/>
                    <a:p>
                      <a:pPr algn="r" fontAlgn="t"/>
                      <a:r>
                        <a:rPr lang="en-US" sz="1200" b="1" i="0" u="none" strike="noStrike" dirty="0" smtClean="0">
                          <a:solidFill>
                            <a:srgbClr val="000000"/>
                          </a:solidFill>
                          <a:effectLst/>
                          <a:latin typeface="Bookman Old Style" panose="02050604050505020204" pitchFamily="18" charset="0"/>
                        </a:rPr>
                        <a:t>Subtotal</a:t>
                      </a:r>
                      <a:endParaRPr lang="en-US" sz="1200" b="1"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p>
                      <a:pPr algn="ctr" fontAlgn="t"/>
                      <a:r>
                        <a:rPr lang="en-US" sz="1400" b="1" i="0" u="none" strike="noStrike" baseline="0" dirty="0" smtClean="0">
                          <a:solidFill>
                            <a:srgbClr val="000000"/>
                          </a:solidFill>
                          <a:effectLst/>
                          <a:latin typeface="Bookman Old Style" panose="02050604050505020204" pitchFamily="18" charset="0"/>
                        </a:rPr>
                        <a:t>      </a:t>
                      </a:r>
                      <a:r>
                        <a:rPr lang="en-US" sz="1400" b="1" i="0" u="none" strike="noStrike" dirty="0" smtClean="0">
                          <a:solidFill>
                            <a:srgbClr val="000000"/>
                          </a:solidFill>
                          <a:effectLst/>
                          <a:latin typeface="Bookman Old Style" panose="02050604050505020204" pitchFamily="18" charset="0"/>
                        </a:rPr>
                        <a:t>$57,718,365	</a:t>
                      </a:r>
                    </a:p>
                  </a:txBody>
                  <a:tcPr marL="4413" marR="4413" marT="441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10021"/>
                  </a:ext>
                </a:extLst>
              </a:tr>
              <a:tr h="50074">
                <a:tc>
                  <a:txBody>
                    <a:bodyPr/>
                    <a:lstStyle/>
                    <a:p>
                      <a:pPr algn="r" fontAlgn="ctr"/>
                      <a:r>
                        <a:rPr lang="en-US" sz="1200" b="1" i="0" u="none" strike="noStrike" dirty="0">
                          <a:solidFill>
                            <a:srgbClr val="000000"/>
                          </a:solidFill>
                          <a:effectLst/>
                          <a:latin typeface="Bookman Old Style" panose="02050604050505020204" pitchFamily="18" charset="0"/>
                        </a:rPr>
                        <a:t>Totals</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algn="ctr" fontAlgn="ctr"/>
                      <a:r>
                        <a:rPr lang="en-US" sz="1400" b="1" i="0" u="none" strike="noStrike" dirty="0" smtClean="0">
                          <a:solidFill>
                            <a:srgbClr val="000000"/>
                          </a:solidFill>
                          <a:effectLst/>
                          <a:latin typeface="Bookman Old Style" panose="02050604050505020204" pitchFamily="18" charset="0"/>
                        </a:rPr>
                        <a:t>  $74,968,365 </a:t>
                      </a:r>
                    </a:p>
                  </a:txBody>
                  <a:tcPr marL="4413" marR="4413" marT="441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22"/>
                  </a:ext>
                </a:extLst>
              </a:tr>
              <a:tr h="197286">
                <a:tc>
                  <a:txBody>
                    <a:bodyPr/>
                    <a:lstStyle/>
                    <a:p>
                      <a:pPr algn="r" fontAlgn="ctr"/>
                      <a:r>
                        <a:rPr lang="en-US" sz="1200" b="1" i="0" u="none" strike="noStrike" dirty="0" smtClean="0">
                          <a:solidFill>
                            <a:srgbClr val="000000"/>
                          </a:solidFill>
                          <a:effectLst/>
                          <a:latin typeface="Bookman Old Style" panose="02050604050505020204" pitchFamily="18" charset="0"/>
                        </a:rPr>
                        <a:t>Unobligated</a:t>
                      </a:r>
                      <a:r>
                        <a:rPr lang="en-US" sz="1200" b="1" i="0" u="none" strike="noStrike" baseline="0" dirty="0" smtClean="0">
                          <a:solidFill>
                            <a:srgbClr val="000000"/>
                          </a:solidFill>
                          <a:effectLst/>
                          <a:latin typeface="Bookman Old Style" panose="02050604050505020204" pitchFamily="18" charset="0"/>
                        </a:rPr>
                        <a:t> Balance </a:t>
                      </a:r>
                      <a:endParaRPr lang="en-US" sz="1200" b="1" i="0" u="none" strike="noStrike" dirty="0">
                        <a:solidFill>
                          <a:srgbClr val="000000"/>
                        </a:solidFill>
                        <a:effectLst/>
                        <a:latin typeface="Bookman Old Style" panose="02050604050505020204" pitchFamily="18"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en-US" sz="1400" b="1" i="0" u="none" strike="noStrike" dirty="0" smtClean="0">
                          <a:solidFill>
                            <a:srgbClr val="000000"/>
                          </a:solidFill>
                          <a:effectLst/>
                          <a:latin typeface="Bookman Old Style" panose="02050604050505020204" pitchFamily="18" charset="0"/>
                        </a:rPr>
                        <a:t>  $       31,635</a:t>
                      </a:r>
                    </a:p>
                  </a:txBody>
                  <a:tcPr marL="4413" marR="4413" marT="441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2230891149"/>
                  </a:ext>
                </a:extLst>
              </a:tr>
            </a:tbl>
          </a:graphicData>
        </a:graphic>
      </p:graphicFrame>
      <p:sp>
        <p:nvSpPr>
          <p:cNvPr id="4" name="Slide Number Placeholder 3"/>
          <p:cNvSpPr>
            <a:spLocks noGrp="1"/>
          </p:cNvSpPr>
          <p:nvPr>
            <p:ph type="sldNum" sz="quarter" idx="12"/>
          </p:nvPr>
        </p:nvSpPr>
        <p:spPr>
          <a:xfrm>
            <a:off x="6992167" y="6462804"/>
            <a:ext cx="2057400" cy="365125"/>
          </a:xfrm>
        </p:spPr>
        <p:txBody>
          <a:bodyPr/>
          <a:lstStyle/>
          <a:p>
            <a:fld id="{70B85423-5C35-453A-9023-8AA37C7568FD}" type="slidenum">
              <a:rPr lang="en-US" sz="1200" smtClean="0"/>
              <a:pPr/>
              <a:t>16</a:t>
            </a:fld>
            <a:endParaRPr lang="en-US" sz="1200" dirty="0"/>
          </a:p>
        </p:txBody>
      </p:sp>
      <p:sp>
        <p:nvSpPr>
          <p:cNvPr id="7" name="Title 7"/>
          <p:cNvSpPr txBox="1">
            <a:spLocks noGrp="1"/>
          </p:cNvSpPr>
          <p:nvPr>
            <p:ph type="title"/>
          </p:nvPr>
        </p:nvSpPr>
        <p:spPr>
          <a:xfrm>
            <a:off x="0" y="189449"/>
            <a:ext cx="9144000" cy="535503"/>
          </a:xfrm>
          <a:prstGeom prst="rect">
            <a:avLst/>
          </a:prstGeom>
          <a:noFill/>
          <a:effectLst/>
        </p:spPr>
        <p:txBody>
          <a:bodyPr wrap="square" lIns="91414" tIns="45706" rIns="91414" bIns="45706" rtlCol="0">
            <a:spAutoFit/>
          </a:bodyPr>
          <a:lstStyle/>
          <a:p>
            <a:pPr algn="ctr">
              <a:lnSpc>
                <a:spcPct val="90000"/>
              </a:lnSpc>
            </a:pPr>
            <a:r>
              <a:rPr lang="en-US" sz="3200" spc="-150" dirty="0" smtClean="0">
                <a:solidFill>
                  <a:schemeClr val="bg1"/>
                </a:solidFill>
                <a:effectLst>
                  <a:glow rad="241300">
                    <a:schemeClr val="tx1">
                      <a:alpha val="16000"/>
                    </a:schemeClr>
                  </a:glow>
                </a:effectLst>
                <a:latin typeface="Bookman Old Style" panose="02050604050505020204" pitchFamily="18" charset="0"/>
                <a:ea typeface="Calibri" charset="0"/>
                <a:cs typeface="Calibri" charset="0"/>
              </a:rPr>
              <a:t>MIF Financial Portfolio (A</a:t>
            </a:r>
            <a:r>
              <a:rPr lang="en-US" sz="3200" i="1" spc="-150" dirty="0" smtClean="0">
                <a:solidFill>
                  <a:schemeClr val="bg1"/>
                </a:solidFill>
                <a:effectLst>
                  <a:glow rad="241300">
                    <a:schemeClr val="tx1">
                      <a:alpha val="16000"/>
                    </a:schemeClr>
                  </a:glow>
                </a:effectLst>
                <a:latin typeface="Bookman Old Style" panose="02050604050505020204" pitchFamily="18" charset="0"/>
                <a:ea typeface="Calibri" charset="0"/>
                <a:cs typeface="Calibri" charset="0"/>
              </a:rPr>
              <a:t>s of 5/31/20)</a:t>
            </a:r>
            <a:endParaRPr lang="en-US" sz="3200" i="1"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72093235"/>
              </p:ext>
            </p:extLst>
          </p:nvPr>
        </p:nvGraphicFramePr>
        <p:xfrm>
          <a:off x="5574613" y="978975"/>
          <a:ext cx="3427409" cy="2552678"/>
        </p:xfrm>
        <a:graphic>
          <a:graphicData uri="http://schemas.openxmlformats.org/drawingml/2006/table">
            <a:tbl>
              <a:tblPr/>
              <a:tblGrid>
                <a:gridCol w="1251489">
                  <a:extLst>
                    <a:ext uri="{9D8B030D-6E8A-4147-A177-3AD203B41FA5}">
                      <a16:colId xmlns:a16="http://schemas.microsoft.com/office/drawing/2014/main" val="20000"/>
                    </a:ext>
                  </a:extLst>
                </a:gridCol>
                <a:gridCol w="1137684">
                  <a:extLst>
                    <a:ext uri="{9D8B030D-6E8A-4147-A177-3AD203B41FA5}">
                      <a16:colId xmlns:a16="http://schemas.microsoft.com/office/drawing/2014/main" val="20001"/>
                    </a:ext>
                  </a:extLst>
                </a:gridCol>
                <a:gridCol w="1038236">
                  <a:extLst>
                    <a:ext uri="{9D8B030D-6E8A-4147-A177-3AD203B41FA5}">
                      <a16:colId xmlns:a16="http://schemas.microsoft.com/office/drawing/2014/main" val="20002"/>
                    </a:ext>
                  </a:extLst>
                </a:gridCol>
              </a:tblGrid>
              <a:tr h="366371">
                <a:tc gridSpan="3">
                  <a:txBody>
                    <a:bodyPr/>
                    <a:lstStyle/>
                    <a:p>
                      <a:pPr algn="ctr" fontAlgn="t"/>
                      <a:r>
                        <a:rPr lang="en-US" sz="1400" b="1" i="1" u="none" strike="noStrike" dirty="0" smtClean="0">
                          <a:solidFill>
                            <a:srgbClr val="000000"/>
                          </a:solidFill>
                          <a:effectLst/>
                          <a:latin typeface="Bookman Old Style" panose="02050604050505020204" pitchFamily="18" charset="0"/>
                        </a:rPr>
                        <a:t>CCAT Earmark</a:t>
                      </a:r>
                      <a:r>
                        <a:rPr lang="en-US" sz="1400" b="1" i="1" u="none" strike="noStrike" baseline="0" dirty="0" smtClean="0">
                          <a:solidFill>
                            <a:srgbClr val="000000"/>
                          </a:solidFill>
                          <a:effectLst/>
                          <a:latin typeface="Bookman Old Style" panose="02050604050505020204" pitchFamily="18" charset="0"/>
                        </a:rPr>
                        <a:t> Details</a:t>
                      </a:r>
                      <a:endParaRPr lang="en-US" sz="1400" b="1" i="1" u="none" strike="noStrike" dirty="0">
                        <a:solidFill>
                          <a:srgbClr val="000000"/>
                        </a:solidFill>
                        <a:effectLst/>
                        <a:latin typeface="Bookman Old Style" panose="020506040505050202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ctr" fontAlgn="t"/>
                      <a:endParaRPr lang="en-US" sz="1050" b="1" i="1" u="none" strike="noStrike" dirty="0">
                        <a:solidFill>
                          <a:srgbClr val="00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extLst>
                  <a:ext uri="{0D108BD9-81ED-4DB2-BD59-A6C34878D82A}">
                    <a16:rowId xmlns:a16="http://schemas.microsoft.com/office/drawing/2014/main" val="10000"/>
                  </a:ext>
                </a:extLst>
              </a:tr>
              <a:tr h="682054">
                <a:tc>
                  <a:txBody>
                    <a:bodyPr/>
                    <a:lstStyle/>
                    <a:p>
                      <a:pPr algn="l" fontAlgn="t"/>
                      <a:endParaRPr lang="en-US" sz="1200" b="0" i="1"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i="1" u="none" strike="noStrike" dirty="0">
                          <a:solidFill>
                            <a:srgbClr val="000000"/>
                          </a:solidFill>
                          <a:effectLst/>
                          <a:latin typeface="Bookman Old Style" panose="02050604050505020204" pitchFamily="18" charset="0"/>
                        </a:rPr>
                        <a:t>MIF Funding Board Approved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i="1" u="none" strike="noStrike" dirty="0" smtClean="0">
                          <a:solidFill>
                            <a:srgbClr val="000000"/>
                          </a:solidFill>
                          <a:effectLst/>
                          <a:latin typeface="Bookman Old Style" panose="02050604050505020204" pitchFamily="18" charset="0"/>
                        </a:rPr>
                        <a:t>Balance to be approved</a:t>
                      </a:r>
                      <a:endParaRPr lang="en-US" sz="1200" b="1" i="1"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7614">
                <a:tc>
                  <a:txBody>
                    <a:bodyPr/>
                    <a:lstStyle/>
                    <a:p>
                      <a:pPr algn="l" fontAlgn="t"/>
                      <a:r>
                        <a:rPr lang="en-US" sz="1200" b="0" i="0" u="none" strike="noStrike" dirty="0">
                          <a:solidFill>
                            <a:srgbClr val="000000"/>
                          </a:solidFill>
                          <a:effectLst/>
                          <a:latin typeface="Bookman Old Style" panose="02050604050505020204" pitchFamily="18" charset="0"/>
                        </a:rPr>
                        <a:t>Advanced </a:t>
                      </a:r>
                      <a:r>
                        <a:rPr lang="en-US" sz="1200" b="0" i="0" u="none" strike="noStrike" dirty="0" smtClean="0">
                          <a:solidFill>
                            <a:srgbClr val="000000"/>
                          </a:solidFill>
                          <a:effectLst/>
                          <a:latin typeface="Bookman Old Style" panose="02050604050505020204" pitchFamily="18" charset="0"/>
                        </a:rPr>
                        <a:t>Composites</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solidFill>
                            <a:srgbClr val="000000"/>
                          </a:solidFill>
                          <a:effectLst/>
                          <a:latin typeface="Bookman Old Style" panose="02050604050505020204" pitchFamily="18" charset="0"/>
                        </a:rPr>
                        <a:t>$</a:t>
                      </a:r>
                      <a:r>
                        <a:rPr lang="en-US" sz="1200" b="0" i="0" u="none" strike="noStrike" dirty="0" smtClean="0">
                          <a:solidFill>
                            <a:srgbClr val="000000"/>
                          </a:solidFill>
                          <a:effectLst/>
                          <a:latin typeface="Bookman Old Style" panose="02050604050505020204" pitchFamily="18" charset="0"/>
                        </a:rPr>
                        <a:t>5,000,000</a:t>
                      </a:r>
                      <a:endParaRPr lang="en-US" sz="12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a:solidFill>
                            <a:srgbClr val="000000"/>
                          </a:solidFill>
                          <a:effectLst/>
                          <a:latin typeface="Bookman Old Style" panose="02050604050505020204" pitchFamily="18" charset="0"/>
                        </a:rPr>
                        <a:t>$0.00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7614">
                <a:tc>
                  <a:txBody>
                    <a:bodyPr/>
                    <a:lstStyle/>
                    <a:p>
                      <a:pPr algn="l" fontAlgn="t"/>
                      <a:r>
                        <a:rPr lang="en-US" sz="1200" b="0" i="0" u="none" strike="noStrike" dirty="0">
                          <a:solidFill>
                            <a:srgbClr val="000000"/>
                          </a:solidFill>
                          <a:effectLst/>
                          <a:latin typeface="Bookman Old Style" panose="02050604050505020204" pitchFamily="18" charset="0"/>
                        </a:rPr>
                        <a:t>High Rate </a:t>
                      </a:r>
                      <a:r>
                        <a:rPr lang="en-US" sz="1200" b="0" i="0" u="none" strike="noStrike" dirty="0" smtClean="0">
                          <a:solidFill>
                            <a:srgbClr val="000000"/>
                          </a:solidFill>
                          <a:effectLst/>
                          <a:latin typeface="Bookman Old Style" panose="02050604050505020204" pitchFamily="18" charset="0"/>
                        </a:rPr>
                        <a:t>Additive</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Bookman Old Style" panose="02050604050505020204" pitchFamily="18" charset="0"/>
                        </a:rPr>
                        <a:t>$3,500,000</a:t>
                      </a:r>
                      <a:endParaRPr lang="en-US" sz="12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Bookman Old Style" panose="02050604050505020204" pitchFamily="18" charset="0"/>
                        </a:rPr>
                        <a:t>$0.00</a:t>
                      </a:r>
                      <a:endParaRPr lang="en-US" sz="12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7614">
                <a:tc>
                  <a:txBody>
                    <a:bodyPr/>
                    <a:lstStyle/>
                    <a:p>
                      <a:pPr algn="l" fontAlgn="t"/>
                      <a:r>
                        <a:rPr lang="en-US" sz="1200" b="0" i="0" u="none" strike="noStrike" dirty="0">
                          <a:solidFill>
                            <a:srgbClr val="000000"/>
                          </a:solidFill>
                          <a:effectLst/>
                          <a:latin typeface="Bookman Old Style" panose="02050604050505020204" pitchFamily="18" charset="0"/>
                        </a:rPr>
                        <a:t>CT Mfg. Supply Chain </a:t>
                      </a:r>
                    </a:p>
                  </a:txBody>
                  <a:tcPr marL="4413" marR="4413" marT="4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Bookman Old Style" panose="02050604050505020204" pitchFamily="18" charset="0"/>
                        </a:rPr>
                        <a:t>$5,000,000</a:t>
                      </a:r>
                      <a:endParaRPr lang="en-US" sz="12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Bookman Old Style" panose="02050604050505020204" pitchFamily="18" charset="0"/>
                        </a:rPr>
                        <a:t>$0.00</a:t>
                      </a:r>
                      <a:endParaRPr lang="en-US" sz="12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1411">
                <a:tc>
                  <a:txBody>
                    <a:bodyPr/>
                    <a:lstStyle/>
                    <a:p>
                      <a:pPr algn="r" fontAlgn="t"/>
                      <a:endParaRPr lang="en-US" sz="1200" b="1" i="1"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1200" b="1" i="0" u="none" strike="noStrike" dirty="0" smtClean="0">
                          <a:solidFill>
                            <a:srgbClr val="000000"/>
                          </a:solidFill>
                          <a:effectLst/>
                          <a:latin typeface="Bookman Old Style" panose="02050604050505020204" pitchFamily="18" charset="0"/>
                        </a:rPr>
                        <a:t>$13,500,000</a:t>
                      </a:r>
                      <a:endParaRPr lang="en-US" sz="1200" b="1"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1200" b="1" i="0" u="none" strike="noStrike" dirty="0" smtClean="0">
                          <a:solidFill>
                            <a:srgbClr val="000000"/>
                          </a:solidFill>
                          <a:effectLst/>
                          <a:latin typeface="Bookman Old Style" panose="02050604050505020204" pitchFamily="18" charset="0"/>
                        </a:rPr>
                        <a:t>$0.00</a:t>
                      </a:r>
                      <a:endParaRPr lang="en-US" sz="1200" b="1"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cxnSp>
        <p:nvCxnSpPr>
          <p:cNvPr id="15" name="Straight Connector 14"/>
          <p:cNvCxnSpPr/>
          <p:nvPr/>
        </p:nvCxnSpPr>
        <p:spPr>
          <a:xfrm flipH="1">
            <a:off x="4995950" y="978975"/>
            <a:ext cx="550741" cy="193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995948" y="2930615"/>
            <a:ext cx="550743" cy="601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929238518"/>
              </p:ext>
            </p:extLst>
          </p:nvPr>
        </p:nvGraphicFramePr>
        <p:xfrm>
          <a:off x="5588573" y="3685406"/>
          <a:ext cx="3413449" cy="2295559"/>
        </p:xfrm>
        <a:graphic>
          <a:graphicData uri="http://schemas.openxmlformats.org/drawingml/2006/table">
            <a:tbl>
              <a:tblPr/>
              <a:tblGrid>
                <a:gridCol w="2066869">
                  <a:extLst>
                    <a:ext uri="{9D8B030D-6E8A-4147-A177-3AD203B41FA5}">
                      <a16:colId xmlns:a16="http://schemas.microsoft.com/office/drawing/2014/main" val="20000"/>
                    </a:ext>
                  </a:extLst>
                </a:gridCol>
                <a:gridCol w="1346580">
                  <a:extLst>
                    <a:ext uri="{9D8B030D-6E8A-4147-A177-3AD203B41FA5}">
                      <a16:colId xmlns:a16="http://schemas.microsoft.com/office/drawing/2014/main" val="20001"/>
                    </a:ext>
                  </a:extLst>
                </a:gridCol>
              </a:tblGrid>
              <a:tr h="271988">
                <a:tc gridSpan="2">
                  <a:txBody>
                    <a:bodyPr/>
                    <a:lstStyle/>
                    <a:p>
                      <a:pPr algn="ctr" fontAlgn="t"/>
                      <a:r>
                        <a:rPr lang="en-US" sz="1400" b="1" i="1" u="none" strike="noStrike" dirty="0" smtClean="0">
                          <a:solidFill>
                            <a:srgbClr val="000000"/>
                          </a:solidFill>
                          <a:effectLst/>
                          <a:latin typeface="Bookman Old Style" panose="02050604050505020204" pitchFamily="18" charset="0"/>
                        </a:rPr>
                        <a:t>Administration</a:t>
                      </a:r>
                      <a:r>
                        <a:rPr lang="en-US" sz="1400" b="1" i="1" u="none" strike="noStrike" baseline="0" dirty="0" smtClean="0">
                          <a:solidFill>
                            <a:srgbClr val="000000"/>
                          </a:solidFill>
                          <a:effectLst/>
                          <a:latin typeface="Bookman Old Style" panose="02050604050505020204" pitchFamily="18" charset="0"/>
                        </a:rPr>
                        <a:t> </a:t>
                      </a:r>
                      <a:endParaRPr lang="en-US" sz="1400" b="1" i="1" u="none" strike="noStrike" dirty="0">
                        <a:solidFill>
                          <a:srgbClr val="000000"/>
                        </a:solidFill>
                        <a:effectLst/>
                        <a:latin typeface="Bookman Old Style" panose="020506040505050202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ctr" fontAlgn="t"/>
                      <a:endParaRPr lang="en-US" sz="1050" b="1" i="1" u="none" strike="noStrike" dirty="0">
                        <a:solidFill>
                          <a:srgbClr val="00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0"/>
                  </a:ext>
                </a:extLst>
              </a:tr>
              <a:tr h="220531">
                <a:tc>
                  <a:txBody>
                    <a:bodyPr/>
                    <a:lstStyle/>
                    <a:p>
                      <a:pPr algn="l" fontAlgn="t"/>
                      <a:endParaRPr lang="en-US" sz="1200" b="0" i="1"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i="1" u="none" strike="noStrike" dirty="0" smtClean="0">
                          <a:solidFill>
                            <a:srgbClr val="000000"/>
                          </a:solidFill>
                          <a:effectLst/>
                          <a:latin typeface="Bookman Old Style" panose="02050604050505020204" pitchFamily="18" charset="0"/>
                        </a:rPr>
                        <a:t>Expended</a:t>
                      </a:r>
                      <a:r>
                        <a:rPr lang="en-US" sz="1200" b="1" i="1" u="none" strike="noStrike" baseline="0" dirty="0" smtClean="0">
                          <a:solidFill>
                            <a:srgbClr val="000000"/>
                          </a:solidFill>
                          <a:effectLst/>
                          <a:latin typeface="Bookman Old Style" panose="02050604050505020204" pitchFamily="18" charset="0"/>
                        </a:rPr>
                        <a:t> </a:t>
                      </a:r>
                      <a:endParaRPr lang="en-US" sz="1200" b="1" i="1"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0601">
                <a:tc>
                  <a:txBody>
                    <a:bodyPr/>
                    <a:lstStyle/>
                    <a:p>
                      <a:pPr algn="l" fontAlgn="t"/>
                      <a:r>
                        <a:rPr lang="en-US" sz="1200" b="0" i="0" u="none" strike="noStrike" dirty="0" smtClean="0">
                          <a:solidFill>
                            <a:srgbClr val="000000"/>
                          </a:solidFill>
                          <a:effectLst/>
                          <a:latin typeface="Bookman Old Style" panose="02050604050505020204" pitchFamily="18" charset="0"/>
                        </a:rPr>
                        <a:t>CERC</a:t>
                      </a:r>
                      <a:endParaRPr lang="en-US" sz="1200" b="0" i="0" u="none" strike="noStrike" dirty="0">
                        <a:solidFill>
                          <a:srgbClr val="000000"/>
                        </a:solidFill>
                        <a:effectLst/>
                        <a:latin typeface="Bookman Old Style" panose="02050604050505020204" pitchFamily="18" charset="0"/>
                      </a:endParaRPr>
                    </a:p>
                  </a:txBody>
                  <a:tcPr marL="4413" marR="4413" marT="4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Bookman Old Style" panose="02050604050505020204" pitchFamily="18" charset="0"/>
                        </a:rPr>
                        <a:t>$ 12,500</a:t>
                      </a:r>
                      <a:endParaRPr lang="en-US" sz="12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0601">
                <a:tc>
                  <a:txBody>
                    <a:bodyPr/>
                    <a:lstStyle/>
                    <a:p>
                      <a:pPr algn="l" fontAlgn="t"/>
                      <a:r>
                        <a:rPr lang="en-US" sz="1100" b="0" i="0" u="none" strike="noStrike" dirty="0">
                          <a:solidFill>
                            <a:srgbClr val="000000"/>
                          </a:solidFill>
                          <a:effectLst/>
                          <a:latin typeface="Bookman Old Style" panose="02050604050505020204" pitchFamily="18" charset="0"/>
                        </a:rPr>
                        <a:t>Adams &amp; Knight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Bookman Old Style" panose="02050604050505020204" pitchFamily="18" charset="0"/>
                        </a:rPr>
                        <a:t>$</a:t>
                      </a:r>
                      <a:r>
                        <a:rPr lang="en-US" sz="1100" b="0" i="0" u="none" strike="noStrike" dirty="0" smtClean="0">
                          <a:solidFill>
                            <a:srgbClr val="000000"/>
                          </a:solidFill>
                          <a:effectLst/>
                          <a:latin typeface="Bookman Old Style" panose="02050604050505020204" pitchFamily="18" charset="0"/>
                        </a:rPr>
                        <a:t>208,500</a:t>
                      </a:r>
                      <a:endParaRPr lang="en-US" sz="11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3131">
                <a:tc>
                  <a:txBody>
                    <a:bodyPr/>
                    <a:lstStyle/>
                    <a:p>
                      <a:pPr algn="l" fontAlgn="t"/>
                      <a:r>
                        <a:rPr lang="en-US" sz="1100" b="0" i="0" u="none" strike="noStrike" dirty="0">
                          <a:solidFill>
                            <a:srgbClr val="000000"/>
                          </a:solidFill>
                          <a:effectLst/>
                          <a:latin typeface="Bookman Old Style" panose="02050604050505020204" pitchFamily="18" charset="0"/>
                        </a:rPr>
                        <a:t>RADE Equipment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Bookman Old Style" panose="02050604050505020204" pitchFamily="18" charset="0"/>
                        </a:rPr>
                        <a:t>$</a:t>
                      </a:r>
                      <a:r>
                        <a:rPr lang="en-US" sz="1100" b="0" i="0" u="none" strike="noStrike" dirty="0" smtClean="0">
                          <a:solidFill>
                            <a:srgbClr val="000000"/>
                          </a:solidFill>
                          <a:effectLst/>
                          <a:latin typeface="Bookman Old Style" panose="02050604050505020204" pitchFamily="18" charset="0"/>
                        </a:rPr>
                        <a:t>447,000</a:t>
                      </a:r>
                      <a:endParaRPr lang="en-US" sz="11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6292">
                <a:tc>
                  <a:txBody>
                    <a:bodyPr/>
                    <a:lstStyle/>
                    <a:p>
                      <a:pPr algn="r" fontAlgn="t"/>
                      <a:r>
                        <a:rPr lang="en-US" sz="1100" b="0" i="0" u="none" strike="noStrike" dirty="0">
                          <a:solidFill>
                            <a:srgbClr val="000000"/>
                          </a:solidFill>
                          <a:effectLst/>
                          <a:latin typeface="Bookman Old Style" panose="02050604050505020204" pitchFamily="18" charset="0"/>
                        </a:rPr>
                        <a:t>Miscellaneous (i.e. Meetings, Travel, RFP Postings, Staff Salary)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Bookman Old Style" panose="02050604050505020204" pitchFamily="18" charset="0"/>
                        </a:rPr>
                        <a:t>$</a:t>
                      </a:r>
                      <a:r>
                        <a:rPr lang="en-US" sz="1100" b="0" i="0" u="none" strike="noStrike" dirty="0" smtClean="0">
                          <a:solidFill>
                            <a:srgbClr val="000000"/>
                          </a:solidFill>
                          <a:effectLst/>
                          <a:latin typeface="Bookman Old Style" panose="02050604050505020204" pitchFamily="18" charset="0"/>
                        </a:rPr>
                        <a:t>292,314</a:t>
                      </a:r>
                      <a:endParaRPr lang="en-US" sz="1100" b="0"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7570834"/>
                  </a:ext>
                </a:extLst>
              </a:tr>
              <a:tr h="263131">
                <a:tc>
                  <a:txBody>
                    <a:bodyPr/>
                    <a:lstStyle/>
                    <a:p>
                      <a:pPr algn="r" fontAlgn="t"/>
                      <a:r>
                        <a:rPr lang="en-US" sz="1200" b="1" i="1" u="none" strike="noStrike" dirty="0" smtClean="0">
                          <a:solidFill>
                            <a:srgbClr val="000000"/>
                          </a:solidFill>
                          <a:effectLst/>
                          <a:latin typeface="Bookman Old Style" panose="02050604050505020204" pitchFamily="18" charset="0"/>
                        </a:rPr>
                        <a:t>Total </a:t>
                      </a:r>
                      <a:endParaRPr lang="en-US" sz="1200" b="1" i="1"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1200" b="1" i="0" u="none" strike="noStrike" dirty="0" smtClean="0">
                          <a:solidFill>
                            <a:srgbClr val="000000"/>
                          </a:solidFill>
                          <a:effectLst/>
                          <a:latin typeface="Bookman Old Style" panose="02050604050505020204" pitchFamily="18" charset="0"/>
                        </a:rPr>
                        <a:t>$960,315</a:t>
                      </a:r>
                      <a:endParaRPr lang="en-US" sz="1200" b="1"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263131">
                <a:tc>
                  <a:txBody>
                    <a:bodyPr/>
                    <a:lstStyle/>
                    <a:p>
                      <a:pPr algn="r" fontAlgn="t"/>
                      <a:r>
                        <a:rPr lang="en-US" sz="1200" b="1" i="1" u="none" strike="noStrike" dirty="0" smtClean="0">
                          <a:solidFill>
                            <a:srgbClr val="000000"/>
                          </a:solidFill>
                          <a:effectLst/>
                          <a:latin typeface="Bookman Old Style" panose="02050604050505020204" pitchFamily="18" charset="0"/>
                        </a:rPr>
                        <a:t>Balance</a:t>
                      </a:r>
                      <a:endParaRPr lang="en-US" sz="1200" b="1" i="1"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US" sz="1200" b="1" i="0" u="none" strike="noStrike" dirty="0" smtClean="0">
                          <a:solidFill>
                            <a:srgbClr val="000000"/>
                          </a:solidFill>
                          <a:effectLst/>
                          <a:latin typeface="Bookman Old Style" panose="02050604050505020204" pitchFamily="18" charset="0"/>
                        </a:rPr>
                        <a:t>$2,789,685</a:t>
                      </a:r>
                      <a:endParaRPr lang="en-US" sz="1200" b="1" i="0" u="none" strike="noStrike" dirty="0">
                        <a:solidFill>
                          <a:srgbClr val="000000"/>
                        </a:solidFill>
                        <a:effectLst/>
                        <a:latin typeface="Bookman Old Style" panose="020506040505050202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72961412"/>
                  </a:ext>
                </a:extLst>
              </a:tr>
            </a:tbl>
          </a:graphicData>
        </a:graphic>
      </p:graphicFrame>
      <p:cxnSp>
        <p:nvCxnSpPr>
          <p:cNvPr id="22" name="Straight Connector 21"/>
          <p:cNvCxnSpPr>
            <a:stCxn id="5" idx="3"/>
          </p:cNvCxnSpPr>
          <p:nvPr/>
        </p:nvCxnSpPr>
        <p:spPr>
          <a:xfrm>
            <a:off x="4995947" y="3716136"/>
            <a:ext cx="592626" cy="2264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p:cNvCxnSpPr>
          <p:nvPr/>
        </p:nvCxnSpPr>
        <p:spPr>
          <a:xfrm flipV="1">
            <a:off x="4995947" y="3700686"/>
            <a:ext cx="592626" cy="15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16057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5705475" y="6327776"/>
            <a:ext cx="3086100" cy="365125"/>
          </a:xfrm>
        </p:spPr>
        <p:txBody>
          <a:bodyPr/>
          <a:lstStyle/>
          <a:p>
            <a:pPr algn="r">
              <a:defRPr/>
            </a:pPr>
            <a:fld id="{7A9C71F4-7616-481E-9943-16A639A2C9A4}" type="slidenum">
              <a:rPr lang="en-US" sz="1100" smtClean="0"/>
              <a:pPr algn="r">
                <a:defRPr/>
              </a:pPr>
              <a:t>17</a:t>
            </a:fld>
            <a:endParaRPr lang="en-US" sz="1100" dirty="0"/>
          </a:p>
        </p:txBody>
      </p:sp>
      <p:sp>
        <p:nvSpPr>
          <p:cNvPr id="4" name="Title 7"/>
          <p:cNvSpPr txBox="1">
            <a:spLocks/>
          </p:cNvSpPr>
          <p:nvPr/>
        </p:nvSpPr>
        <p:spPr>
          <a:xfrm>
            <a:off x="1009651" y="2898992"/>
            <a:ext cx="7496810" cy="701702"/>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Program Updates:  MVP</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155046225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6553200" y="6356352"/>
            <a:ext cx="2133600" cy="365125"/>
          </a:xfrm>
          <a:prstGeom prst="rect">
            <a:avLst/>
          </a:prstGeom>
        </p:spPr>
        <p:txBody>
          <a:bodyPr/>
          <a:lstStyle/>
          <a:p>
            <a:fld id="{2B70CA19-E557-4A49-82F2-1AEF7843B790}" type="slidenum">
              <a:rPr lang="en-US" smtClean="0">
                <a:solidFill>
                  <a:schemeClr val="bg1"/>
                </a:solidFill>
              </a:rPr>
              <a:pPr/>
              <a:t>18</a:t>
            </a:fld>
            <a:endParaRPr lang="en-US" dirty="0">
              <a:solidFill>
                <a:schemeClr val="bg1"/>
              </a:solidFill>
            </a:endParaRPr>
          </a:p>
        </p:txBody>
      </p:sp>
      <p:sp>
        <p:nvSpPr>
          <p:cNvPr id="6" name="Title 1"/>
          <p:cNvSpPr txBox="1">
            <a:spLocks/>
          </p:cNvSpPr>
          <p:nvPr/>
        </p:nvSpPr>
        <p:spPr>
          <a:xfrm>
            <a:off x="62479" y="26633"/>
            <a:ext cx="9144000" cy="832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COVID-19 Related MVP Program</a:t>
            </a:r>
            <a:endParaRPr lang="en-US" sz="3200" i="1" dirty="0">
              <a:solidFill>
                <a:schemeClr val="bg1"/>
              </a:solidFill>
              <a:latin typeface="Bookman Old Style" panose="02050604050505020204" pitchFamily="18" charset="0"/>
            </a:endParaRPr>
          </a:p>
        </p:txBody>
      </p:sp>
      <p:sp>
        <p:nvSpPr>
          <p:cNvPr id="4" name="TextBox 3">
            <a:extLst>
              <a:ext uri="{FF2B5EF4-FFF2-40B4-BE49-F238E27FC236}">
                <a16:creationId xmlns:a16="http://schemas.microsoft.com/office/drawing/2014/main" id="{B0590794-E3EA-4E43-BC71-5657057918C2}"/>
              </a:ext>
            </a:extLst>
          </p:cNvPr>
          <p:cNvSpPr txBox="1"/>
          <p:nvPr/>
        </p:nvSpPr>
        <p:spPr>
          <a:xfrm>
            <a:off x="373481" y="2731411"/>
            <a:ext cx="8521996" cy="337528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Bookman Old Style" panose="02050604050505020204" pitchFamily="18" charset="0"/>
              </a:rPr>
              <a:t>Program </a:t>
            </a:r>
            <a:r>
              <a:rPr lang="en-US" sz="2000" dirty="0" smtClean="0">
                <a:latin typeface="Bookman Old Style" panose="02050604050505020204" pitchFamily="18" charset="0"/>
              </a:rPr>
              <a:t>accepted </a:t>
            </a:r>
            <a:r>
              <a:rPr lang="en-US" sz="2000" dirty="0">
                <a:latin typeface="Bookman Old Style" panose="02050604050505020204" pitchFamily="18" charset="0"/>
              </a:rPr>
              <a:t>COVID </a:t>
            </a:r>
            <a:r>
              <a:rPr lang="en-US" sz="2000" dirty="0" smtClean="0">
                <a:latin typeface="Bookman Old Style" panose="02050604050505020204" pitchFamily="18" charset="0"/>
              </a:rPr>
              <a:t>related </a:t>
            </a:r>
            <a:r>
              <a:rPr lang="en-US" sz="2000" dirty="0">
                <a:latin typeface="Bookman Old Style" panose="02050604050505020204" pitchFamily="18" charset="0"/>
              </a:rPr>
              <a:t>applications from April 7</a:t>
            </a:r>
            <a:r>
              <a:rPr lang="en-US" sz="2000" baseline="30000" dirty="0">
                <a:latin typeface="Bookman Old Style" panose="02050604050505020204" pitchFamily="18" charset="0"/>
              </a:rPr>
              <a:t>th</a:t>
            </a:r>
            <a:r>
              <a:rPr lang="en-US" sz="2000" dirty="0">
                <a:latin typeface="Bookman Old Style" panose="02050604050505020204" pitchFamily="18" charset="0"/>
              </a:rPr>
              <a:t> until May </a:t>
            </a:r>
            <a:r>
              <a:rPr lang="en-US" sz="2000" dirty="0" smtClean="0">
                <a:latin typeface="Bookman Old Style" panose="02050604050505020204" pitchFamily="18" charset="0"/>
              </a:rPr>
              <a:t>1</a:t>
            </a:r>
            <a:r>
              <a:rPr lang="en-US" sz="2000" baseline="30000" dirty="0" smtClean="0">
                <a:latin typeface="Bookman Old Style" panose="02050604050505020204" pitchFamily="18" charset="0"/>
              </a:rPr>
              <a:t>st</a:t>
            </a:r>
          </a:p>
          <a:p>
            <a:endParaRPr lang="en-US" sz="2000" baseline="30000" dirty="0" smtClean="0">
              <a:latin typeface="Bookman Old Style" panose="02050604050505020204" pitchFamily="18" charset="0"/>
            </a:endParaRPr>
          </a:p>
          <a:p>
            <a:pPr marL="285750" indent="-285750">
              <a:buFont typeface="Arial" panose="020B0604020202020204" pitchFamily="34" charset="0"/>
              <a:buChar char="•"/>
            </a:pPr>
            <a:r>
              <a:rPr lang="en-US" sz="2000" dirty="0" smtClean="0">
                <a:latin typeface="Bookman Old Style" panose="02050604050505020204" pitchFamily="18" charset="0"/>
              </a:rPr>
              <a:t>Same eligibility criteria </a:t>
            </a:r>
            <a:r>
              <a:rPr lang="en-US" sz="2000" dirty="0">
                <a:latin typeface="Bookman Old Style" panose="02050604050505020204" pitchFamily="18" charset="0"/>
              </a:rPr>
              <a:t>and </a:t>
            </a:r>
            <a:r>
              <a:rPr lang="en-US" sz="2000" dirty="0" smtClean="0">
                <a:latin typeface="Bookman Old Style" panose="02050604050505020204" pitchFamily="18" charset="0"/>
              </a:rPr>
              <a:t>due </a:t>
            </a:r>
            <a:r>
              <a:rPr lang="en-US" sz="2000" dirty="0">
                <a:latin typeface="Bookman Old Style" panose="02050604050505020204" pitchFamily="18" charset="0"/>
              </a:rPr>
              <a:t>d</a:t>
            </a:r>
            <a:r>
              <a:rPr lang="en-US" sz="2000" dirty="0" smtClean="0">
                <a:latin typeface="Bookman Old Style" panose="02050604050505020204" pitchFamily="18" charset="0"/>
              </a:rPr>
              <a:t>iligence process </a:t>
            </a:r>
            <a:r>
              <a:rPr lang="en-US" sz="2000" dirty="0">
                <a:latin typeface="Bookman Old Style" panose="02050604050505020204" pitchFamily="18" charset="0"/>
              </a:rPr>
              <a:t>a</a:t>
            </a:r>
            <a:r>
              <a:rPr lang="en-US" sz="2000" dirty="0" smtClean="0">
                <a:latin typeface="Bookman Old Style" panose="02050604050505020204" pitchFamily="18" charset="0"/>
              </a:rPr>
              <a:t>pplied</a:t>
            </a:r>
            <a:endParaRPr lang="en-US" sz="2000" dirty="0">
              <a:latin typeface="Bookman Old Style" panose="02050604050505020204" pitchFamily="18" charset="0"/>
            </a:endParaRPr>
          </a:p>
          <a:p>
            <a:pPr marL="285750" indent="-285750">
              <a:buFont typeface="Arial" panose="020B0604020202020204" pitchFamily="34" charset="0"/>
              <a:buChar char="•"/>
            </a:pPr>
            <a:endParaRPr lang="en-US" sz="2000" dirty="0" smtClean="0">
              <a:latin typeface="Bookman Old Style" panose="02050604050505020204" pitchFamily="18" charset="0"/>
            </a:endParaRPr>
          </a:p>
          <a:p>
            <a:pPr marL="285750" indent="-285750">
              <a:buFont typeface="Arial" panose="020B0604020202020204" pitchFamily="34" charset="0"/>
              <a:buChar char="•"/>
            </a:pPr>
            <a:r>
              <a:rPr lang="en-US" sz="2000" dirty="0" smtClean="0">
                <a:latin typeface="Bookman Old Style" panose="02050604050505020204" pitchFamily="18" charset="0"/>
              </a:rPr>
              <a:t>Provided grants </a:t>
            </a:r>
            <a:r>
              <a:rPr lang="en-US" sz="2000" dirty="0">
                <a:latin typeface="Bookman Old Style" panose="02050604050505020204" pitchFamily="18" charset="0"/>
              </a:rPr>
              <a:t>up to $75K</a:t>
            </a:r>
          </a:p>
          <a:p>
            <a:pPr marL="285750" indent="-285750">
              <a:buFont typeface="Arial" panose="020B0604020202020204" pitchFamily="34" charset="0"/>
              <a:buChar char="•"/>
            </a:pPr>
            <a:endParaRPr lang="en-US" sz="2000" dirty="0" smtClean="0">
              <a:latin typeface="Bookman Old Style" panose="02050604050505020204" pitchFamily="18" charset="0"/>
            </a:endParaRPr>
          </a:p>
          <a:p>
            <a:pPr marL="285750" indent="-285750">
              <a:buFont typeface="Arial" panose="020B0604020202020204" pitchFamily="34" charset="0"/>
              <a:buChar char="•"/>
            </a:pPr>
            <a:r>
              <a:rPr lang="en-US" sz="2000" dirty="0" smtClean="0">
                <a:latin typeface="Bookman Old Style" panose="02050604050505020204" pitchFamily="18" charset="0"/>
              </a:rPr>
              <a:t>Allowed </a:t>
            </a:r>
            <a:r>
              <a:rPr lang="en-US" sz="2000" dirty="0">
                <a:latin typeface="Bookman Old Style" panose="02050604050505020204" pitchFamily="18" charset="0"/>
              </a:rPr>
              <a:t>p</a:t>
            </a:r>
            <a:r>
              <a:rPr lang="en-US" sz="2000" dirty="0" smtClean="0">
                <a:latin typeface="Bookman Old Style" panose="02050604050505020204" pitchFamily="18" charset="0"/>
              </a:rPr>
              <a:t>rior </a:t>
            </a:r>
            <a:r>
              <a:rPr lang="en-US" sz="2000" dirty="0">
                <a:latin typeface="Bookman Old Style" panose="02050604050505020204" pitchFamily="18" charset="0"/>
              </a:rPr>
              <a:t>MVP </a:t>
            </a:r>
            <a:r>
              <a:rPr lang="en-US" sz="2000" dirty="0" smtClean="0">
                <a:latin typeface="Bookman Old Style" panose="02050604050505020204" pitchFamily="18" charset="0"/>
              </a:rPr>
              <a:t>grant recipients </a:t>
            </a:r>
            <a:r>
              <a:rPr lang="en-US" sz="2000" dirty="0">
                <a:latin typeface="Bookman Old Style" panose="02050604050505020204" pitchFamily="18" charset="0"/>
              </a:rPr>
              <a:t>to </a:t>
            </a:r>
            <a:r>
              <a:rPr lang="en-US" sz="2000" dirty="0" smtClean="0">
                <a:latin typeface="Bookman Old Style" panose="02050604050505020204" pitchFamily="18" charset="0"/>
              </a:rPr>
              <a:t>participate</a:t>
            </a:r>
            <a:endParaRPr lang="en-US" sz="2000" dirty="0">
              <a:latin typeface="Bookman Old Style" panose="02050604050505020204" pitchFamily="18" charset="0"/>
            </a:endParaRPr>
          </a:p>
          <a:p>
            <a:pPr marL="285750" indent="-285750">
              <a:buFont typeface="Arial" panose="020B0604020202020204" pitchFamily="34" charset="0"/>
              <a:buChar char="•"/>
            </a:pPr>
            <a:endParaRPr lang="en-US" sz="2000" dirty="0" smtClean="0">
              <a:latin typeface="Bookman Old Style" panose="02050604050505020204" pitchFamily="18" charset="0"/>
            </a:endParaRPr>
          </a:p>
          <a:p>
            <a:pPr marL="285750" indent="-285750">
              <a:buFont typeface="Arial" panose="020B0604020202020204" pitchFamily="34" charset="0"/>
              <a:buChar char="•"/>
            </a:pPr>
            <a:r>
              <a:rPr lang="en-US" sz="2000" dirty="0" smtClean="0">
                <a:latin typeface="Bookman Old Style" panose="02050604050505020204" pitchFamily="18" charset="0"/>
              </a:rPr>
              <a:t>Allowed </a:t>
            </a:r>
            <a:r>
              <a:rPr lang="en-US" sz="2000" dirty="0">
                <a:latin typeface="Bookman Old Style" panose="02050604050505020204" pitchFamily="18" charset="0"/>
              </a:rPr>
              <a:t>for w</a:t>
            </a:r>
            <a:r>
              <a:rPr lang="en-US" sz="2000" dirty="0" smtClean="0">
                <a:latin typeface="Bookman Old Style" panose="02050604050505020204" pitchFamily="18" charset="0"/>
              </a:rPr>
              <a:t>orking </a:t>
            </a:r>
            <a:r>
              <a:rPr lang="en-US" sz="2000" dirty="0">
                <a:latin typeface="Bookman Old Style" panose="02050604050505020204" pitchFamily="18" charset="0"/>
              </a:rPr>
              <a:t>c</a:t>
            </a:r>
            <a:r>
              <a:rPr lang="en-US" sz="2000" dirty="0" smtClean="0">
                <a:latin typeface="Bookman Old Style" panose="02050604050505020204" pitchFamily="18" charset="0"/>
              </a:rPr>
              <a:t>apital assistance </a:t>
            </a:r>
            <a:r>
              <a:rPr lang="en-US" sz="2000" dirty="0">
                <a:latin typeface="Bookman Old Style" panose="02050604050505020204" pitchFamily="18" charset="0"/>
              </a:rPr>
              <a:t>in </a:t>
            </a:r>
            <a:r>
              <a:rPr lang="en-US" sz="2000" dirty="0" smtClean="0">
                <a:latin typeface="Bookman Old Style" panose="02050604050505020204" pitchFamily="18" charset="0"/>
              </a:rPr>
              <a:t>addition </a:t>
            </a:r>
            <a:r>
              <a:rPr lang="en-US" sz="2000" dirty="0">
                <a:latin typeface="Bookman Old Style" panose="02050604050505020204" pitchFamily="18" charset="0"/>
              </a:rPr>
              <a:t>to </a:t>
            </a:r>
            <a:r>
              <a:rPr lang="en-US" sz="2000" dirty="0" smtClean="0">
                <a:latin typeface="Bookman Old Style" panose="02050604050505020204" pitchFamily="18" charset="0"/>
              </a:rPr>
              <a:t>traditional uses </a:t>
            </a:r>
            <a:endParaRPr lang="en-US" sz="2000" dirty="0">
              <a:latin typeface="Bookman Old Style" panose="02050604050505020204" pitchFamily="18" charset="0"/>
            </a:endParaRPr>
          </a:p>
        </p:txBody>
      </p:sp>
      <p:sp>
        <p:nvSpPr>
          <p:cNvPr id="7" name="Rectangle 6">
            <a:extLst>
              <a:ext uri="{FF2B5EF4-FFF2-40B4-BE49-F238E27FC236}">
                <a16:creationId xmlns:a16="http://schemas.microsoft.com/office/drawing/2014/main" id="{EEBC0051-C956-4B6A-9D85-B430A933B09B}"/>
              </a:ext>
            </a:extLst>
          </p:cNvPr>
          <p:cNvSpPr/>
          <p:nvPr/>
        </p:nvSpPr>
        <p:spPr>
          <a:xfrm>
            <a:off x="381456" y="1158314"/>
            <a:ext cx="8666851" cy="1323439"/>
          </a:xfrm>
          <a:prstGeom prst="rect">
            <a:avLst/>
          </a:prstGeom>
        </p:spPr>
        <p:txBody>
          <a:bodyPr wrap="square">
            <a:spAutoFit/>
          </a:bodyPr>
          <a:lstStyle/>
          <a:p>
            <a:r>
              <a:rPr lang="en-US" sz="2000" b="1" dirty="0" smtClean="0">
                <a:latin typeface="Bookman Old Style" panose="02050604050505020204" pitchFamily="18" charset="0"/>
                <a:ea typeface="Calibri" panose="020F0502020204030204" pitchFamily="34" charset="0"/>
                <a:cs typeface="Times New Roman" panose="02020603050405020304" pitchFamily="18" charset="0"/>
              </a:rPr>
              <a:t>Program Focus: </a:t>
            </a: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In </a:t>
            </a:r>
            <a:r>
              <a:rPr lang="en-US" sz="2000" dirty="0">
                <a:latin typeface="Bookman Old Style" panose="02050604050505020204" pitchFamily="18" charset="0"/>
                <a:ea typeface="Calibri" panose="020F0502020204030204" pitchFamily="34" charset="0"/>
                <a:cs typeface="Times New Roman" panose="02020603050405020304" pitchFamily="18" charset="0"/>
              </a:rPr>
              <a:t>response to the COVID-19 impact, the MVP </a:t>
            </a: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gave </a:t>
            </a:r>
            <a:r>
              <a:rPr lang="en-US" sz="2000" dirty="0">
                <a:latin typeface="Bookman Old Style" panose="02050604050505020204" pitchFamily="18" charset="0"/>
                <a:ea typeface="Calibri" panose="020F0502020204030204" pitchFamily="34" charset="0"/>
                <a:cs typeface="Times New Roman" panose="02020603050405020304" pitchFamily="18" charset="0"/>
              </a:rPr>
              <a:t>priority and focus to </a:t>
            </a:r>
            <a:r>
              <a:rPr lang="en-US" sz="2000" dirty="0">
                <a:latin typeface="Bookman Old Style" panose="02050604050505020204" pitchFamily="18" charset="0"/>
                <a:ea typeface="MS Mincho" panose="02020609040205080304" pitchFamily="49" charset="-128"/>
                <a:cs typeface="Times New Roman" panose="02020603050405020304" pitchFamily="18" charset="0"/>
              </a:rPr>
              <a:t>manufacturers realigning or expanding capacity and capabilities to respond </a:t>
            </a:r>
            <a:r>
              <a:rPr lang="en-US" sz="2000" dirty="0" smtClean="0">
                <a:latin typeface="Bookman Old Style" panose="02050604050505020204" pitchFamily="18" charset="0"/>
                <a:ea typeface="MS Mincho" panose="02020609040205080304" pitchFamily="49" charset="-128"/>
                <a:cs typeface="Times New Roman" panose="02020603050405020304" pitchFamily="18" charset="0"/>
              </a:rPr>
              <a:t>to the </a:t>
            </a:r>
            <a:r>
              <a:rPr lang="en-US" sz="2000" dirty="0">
                <a:latin typeface="Bookman Old Style" panose="02050604050505020204" pitchFamily="18" charset="0"/>
                <a:ea typeface="MS Mincho" panose="02020609040205080304" pitchFamily="49" charset="-128"/>
                <a:cs typeface="Times New Roman" panose="02020603050405020304" pitchFamily="18" charset="0"/>
              </a:rPr>
              <a:t>shortages of critical medical equipment and supplies. </a:t>
            </a:r>
            <a:endParaRPr lang="en-US" sz="2000" dirty="0">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22863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6553200" y="6356352"/>
            <a:ext cx="2133600" cy="365125"/>
          </a:xfrm>
          <a:prstGeom prst="rect">
            <a:avLst/>
          </a:prstGeom>
        </p:spPr>
        <p:txBody>
          <a:bodyPr/>
          <a:lstStyle/>
          <a:p>
            <a:fld id="{2B70CA19-E557-4A49-82F2-1AEF7843B790}" type="slidenum">
              <a:rPr lang="en-US" smtClean="0">
                <a:solidFill>
                  <a:schemeClr val="bg1"/>
                </a:solidFill>
              </a:rPr>
              <a:pPr/>
              <a:t>19</a:t>
            </a:fld>
            <a:endParaRPr lang="en-US" dirty="0">
              <a:solidFill>
                <a:schemeClr val="bg1"/>
              </a:solidFill>
            </a:endParaRPr>
          </a:p>
        </p:txBody>
      </p:sp>
      <p:sp>
        <p:nvSpPr>
          <p:cNvPr id="5" name="Title 1"/>
          <p:cNvSpPr txBox="1">
            <a:spLocks/>
          </p:cNvSpPr>
          <p:nvPr/>
        </p:nvSpPr>
        <p:spPr>
          <a:xfrm>
            <a:off x="53601" y="126819"/>
            <a:ext cx="9144000" cy="705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pc="-150" dirty="0">
                <a:solidFill>
                  <a:schemeClr val="bg1"/>
                </a:solidFill>
                <a:effectLst>
                  <a:glow rad="241300">
                    <a:schemeClr val="tx1">
                      <a:alpha val="16000"/>
                    </a:schemeClr>
                  </a:glow>
                </a:effectLst>
                <a:latin typeface="Calibri" charset="0"/>
                <a:ea typeface="Calibri" charset="0"/>
                <a:cs typeface="Calibri" charset="0"/>
              </a:rPr>
              <a:t>Applications As of 5/31/2020</a:t>
            </a:r>
            <a:endParaRPr lang="en-US" sz="4000" dirty="0">
              <a:solidFill>
                <a:schemeClr val="bg1"/>
              </a:solidFill>
            </a:endParaRPr>
          </a:p>
        </p:txBody>
      </p:sp>
      <p:graphicFrame>
        <p:nvGraphicFramePr>
          <p:cNvPr id="6" name="Chart 5">
            <a:extLst>
              <a:ext uri="{FF2B5EF4-FFF2-40B4-BE49-F238E27FC236}">
                <a16:creationId xmlns:a16="http://schemas.microsoft.com/office/drawing/2014/main" id="{00000000-0008-0000-0B00-00009B187401}"/>
              </a:ext>
            </a:extLst>
          </p:cNvPr>
          <p:cNvGraphicFramePr/>
          <p:nvPr>
            <p:extLst>
              <p:ext uri="{D42A27DB-BD31-4B8C-83A1-F6EECF244321}">
                <p14:modId xmlns:p14="http://schemas.microsoft.com/office/powerpoint/2010/main" val="2567665570"/>
              </p:ext>
            </p:extLst>
          </p:nvPr>
        </p:nvGraphicFramePr>
        <p:xfrm>
          <a:off x="0" y="1310568"/>
          <a:ext cx="9579059" cy="52283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36086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103" y="1241009"/>
            <a:ext cx="7801793" cy="4859225"/>
          </a:xfrm>
          <a:ln>
            <a:noFill/>
          </a:ln>
        </p:spPr>
        <p:txBody>
          <a:bodyPr>
            <a:noAutofit/>
          </a:bodyPr>
          <a:lstStyle/>
          <a:p>
            <a:pPr lvl="0"/>
            <a:r>
              <a:rPr lang="en-US" sz="2000" dirty="0" smtClean="0">
                <a:solidFill>
                  <a:schemeClr val="accent5">
                    <a:lumMod val="50000"/>
                  </a:schemeClr>
                </a:solidFill>
                <a:latin typeface="Bookman Old Style" panose="02050604050505020204" pitchFamily="18" charset="0"/>
              </a:rPr>
              <a:t>Welcome </a:t>
            </a:r>
            <a:r>
              <a:rPr lang="en-US" sz="2000" dirty="0">
                <a:solidFill>
                  <a:schemeClr val="accent5">
                    <a:lumMod val="50000"/>
                  </a:schemeClr>
                </a:solidFill>
                <a:latin typeface="Bookman Old Style" panose="02050604050505020204" pitchFamily="18" charset="0"/>
              </a:rPr>
              <a:t>&amp; Introductions</a:t>
            </a:r>
          </a:p>
          <a:p>
            <a:r>
              <a:rPr lang="en-US" sz="2000" dirty="0" smtClean="0">
                <a:solidFill>
                  <a:schemeClr val="accent5">
                    <a:lumMod val="50000"/>
                  </a:schemeClr>
                </a:solidFill>
                <a:latin typeface="Bookman Old Style" panose="02050604050505020204" pitchFamily="18" charset="0"/>
              </a:rPr>
              <a:t>March Minutes </a:t>
            </a:r>
            <a:r>
              <a:rPr lang="en-US" sz="2000" b="1" dirty="0" smtClean="0">
                <a:solidFill>
                  <a:schemeClr val="accent5">
                    <a:lumMod val="50000"/>
                  </a:schemeClr>
                </a:solidFill>
                <a:latin typeface="Bookman Old Style" panose="02050604050505020204" pitchFamily="18" charset="0"/>
              </a:rPr>
              <a:t>(Vote) </a:t>
            </a:r>
            <a:endParaRPr lang="en-US" sz="2000" dirty="0" smtClean="0">
              <a:solidFill>
                <a:schemeClr val="accent5">
                  <a:lumMod val="50000"/>
                </a:schemeClr>
              </a:solidFill>
              <a:latin typeface="Bookman Old Style" panose="02050604050505020204" pitchFamily="18" charset="0"/>
            </a:endParaRPr>
          </a:p>
          <a:p>
            <a:pPr lvl="0"/>
            <a:r>
              <a:rPr lang="en-US" sz="2000" dirty="0" smtClean="0">
                <a:solidFill>
                  <a:schemeClr val="accent5">
                    <a:lumMod val="50000"/>
                  </a:schemeClr>
                </a:solidFill>
                <a:latin typeface="Bookman Old Style" panose="02050604050505020204" pitchFamily="18" charset="0"/>
              </a:rPr>
              <a:t>MIF </a:t>
            </a:r>
            <a:r>
              <a:rPr lang="en-US" sz="2000" dirty="0">
                <a:solidFill>
                  <a:schemeClr val="accent5">
                    <a:lumMod val="50000"/>
                  </a:schemeClr>
                </a:solidFill>
                <a:latin typeface="Bookman Old Style" panose="02050604050505020204" pitchFamily="18" charset="0"/>
              </a:rPr>
              <a:t>Advisory Board Participation </a:t>
            </a:r>
            <a:r>
              <a:rPr lang="en-US" sz="2000" dirty="0" smtClean="0">
                <a:solidFill>
                  <a:schemeClr val="accent5">
                    <a:lumMod val="50000"/>
                  </a:schemeClr>
                </a:solidFill>
                <a:latin typeface="Bookman Old Style" panose="02050604050505020204" pitchFamily="18" charset="0"/>
              </a:rPr>
              <a:t>Guide - Public Meetings</a:t>
            </a:r>
            <a:endParaRPr lang="en-US" sz="2000" dirty="0">
              <a:solidFill>
                <a:schemeClr val="accent5">
                  <a:lumMod val="50000"/>
                </a:schemeClr>
              </a:solidFill>
              <a:latin typeface="Bookman Old Style" panose="02050604050505020204" pitchFamily="18" charset="0"/>
            </a:endParaRPr>
          </a:p>
          <a:p>
            <a:pPr lvl="0"/>
            <a:r>
              <a:rPr lang="en-US" sz="2000" dirty="0" smtClean="0">
                <a:solidFill>
                  <a:schemeClr val="accent5">
                    <a:lumMod val="50000"/>
                  </a:schemeClr>
                </a:solidFill>
                <a:latin typeface="Bookman Old Style" panose="02050604050505020204" pitchFamily="18" charset="0"/>
              </a:rPr>
              <a:t>COVID </a:t>
            </a:r>
            <a:r>
              <a:rPr lang="en-US" sz="2000" dirty="0">
                <a:solidFill>
                  <a:schemeClr val="accent5">
                    <a:lumMod val="50000"/>
                  </a:schemeClr>
                </a:solidFill>
                <a:latin typeface="Bookman Old Style" panose="02050604050505020204" pitchFamily="18" charset="0"/>
              </a:rPr>
              <a:t>– 19 </a:t>
            </a:r>
            <a:r>
              <a:rPr lang="en-US" sz="2000" dirty="0" smtClean="0">
                <a:solidFill>
                  <a:schemeClr val="accent5">
                    <a:lumMod val="50000"/>
                  </a:schemeClr>
                </a:solidFill>
                <a:latin typeface="Bookman Old Style" panose="02050604050505020204" pitchFamily="18" charset="0"/>
              </a:rPr>
              <a:t>Economic Impacts </a:t>
            </a:r>
            <a:endParaRPr lang="en-US" sz="2000" dirty="0">
              <a:solidFill>
                <a:schemeClr val="accent5">
                  <a:lumMod val="50000"/>
                </a:schemeClr>
              </a:solidFill>
              <a:latin typeface="Bookman Old Style" panose="02050604050505020204" pitchFamily="18" charset="0"/>
            </a:endParaRPr>
          </a:p>
          <a:p>
            <a:pPr lvl="0"/>
            <a:r>
              <a:rPr lang="en-US" sz="2000" dirty="0">
                <a:solidFill>
                  <a:schemeClr val="accent5">
                    <a:lumMod val="50000"/>
                  </a:schemeClr>
                </a:solidFill>
                <a:latin typeface="Bookman Old Style" panose="02050604050505020204" pitchFamily="18" charset="0"/>
              </a:rPr>
              <a:t>Portfolio </a:t>
            </a:r>
          </a:p>
          <a:p>
            <a:pPr lvl="0"/>
            <a:r>
              <a:rPr lang="en-US" sz="2000" dirty="0">
                <a:solidFill>
                  <a:schemeClr val="accent5">
                    <a:lumMod val="50000"/>
                  </a:schemeClr>
                </a:solidFill>
                <a:latin typeface="Bookman Old Style" panose="02050604050505020204" pitchFamily="18" charset="0"/>
              </a:rPr>
              <a:t>Program Updates </a:t>
            </a:r>
          </a:p>
          <a:p>
            <a:pPr lvl="1"/>
            <a:r>
              <a:rPr lang="en-US" sz="2000" dirty="0">
                <a:solidFill>
                  <a:schemeClr val="accent5">
                    <a:lumMod val="50000"/>
                  </a:schemeClr>
                </a:solidFill>
                <a:latin typeface="Bookman Old Style" panose="02050604050505020204" pitchFamily="18" charset="0"/>
              </a:rPr>
              <a:t>MVP </a:t>
            </a:r>
          </a:p>
          <a:p>
            <a:pPr lvl="2"/>
            <a:r>
              <a:rPr lang="en-US" dirty="0" smtClean="0">
                <a:solidFill>
                  <a:schemeClr val="accent5">
                    <a:lumMod val="50000"/>
                  </a:schemeClr>
                </a:solidFill>
                <a:latin typeface="Bookman Old Style" panose="02050604050505020204" pitchFamily="18" charset="0"/>
              </a:rPr>
              <a:t>COVID-19/Traditional </a:t>
            </a:r>
            <a:endParaRPr lang="en-US" dirty="0">
              <a:solidFill>
                <a:schemeClr val="accent5">
                  <a:lumMod val="50000"/>
                </a:schemeClr>
              </a:solidFill>
              <a:latin typeface="Bookman Old Style" panose="02050604050505020204" pitchFamily="18" charset="0"/>
            </a:endParaRPr>
          </a:p>
          <a:p>
            <a:pPr lvl="2"/>
            <a:r>
              <a:rPr lang="en-US" dirty="0" smtClean="0">
                <a:solidFill>
                  <a:schemeClr val="accent5">
                    <a:lumMod val="50000"/>
                  </a:schemeClr>
                </a:solidFill>
                <a:latin typeface="Bookman Old Style" panose="02050604050505020204" pitchFamily="18" charset="0"/>
              </a:rPr>
              <a:t>Proposed Program </a:t>
            </a:r>
            <a:r>
              <a:rPr lang="en-US" dirty="0">
                <a:solidFill>
                  <a:schemeClr val="accent5">
                    <a:lumMod val="50000"/>
                  </a:schemeClr>
                </a:solidFill>
                <a:latin typeface="Bookman Old Style" panose="02050604050505020204" pitchFamily="18" charset="0"/>
              </a:rPr>
              <a:t>Parameters </a:t>
            </a:r>
            <a:r>
              <a:rPr lang="en-US" b="1" dirty="0">
                <a:solidFill>
                  <a:schemeClr val="accent5">
                    <a:lumMod val="50000"/>
                  </a:schemeClr>
                </a:solidFill>
                <a:latin typeface="Bookman Old Style" panose="02050604050505020204" pitchFamily="18" charset="0"/>
              </a:rPr>
              <a:t>($5 million – Vote) </a:t>
            </a:r>
            <a:endParaRPr lang="en-US" dirty="0">
              <a:solidFill>
                <a:schemeClr val="accent5">
                  <a:lumMod val="50000"/>
                </a:schemeClr>
              </a:solidFill>
              <a:latin typeface="Bookman Old Style" panose="02050604050505020204" pitchFamily="18" charset="0"/>
            </a:endParaRPr>
          </a:p>
          <a:p>
            <a:pPr lvl="1"/>
            <a:r>
              <a:rPr lang="en-US" sz="2000" dirty="0">
                <a:solidFill>
                  <a:schemeClr val="accent5">
                    <a:lumMod val="50000"/>
                  </a:schemeClr>
                </a:solidFill>
                <a:latin typeface="Bookman Old Style" panose="02050604050505020204" pitchFamily="18" charset="0"/>
              </a:rPr>
              <a:t>HRAM - CCAT Implementation Plan </a:t>
            </a:r>
            <a:r>
              <a:rPr lang="en-US" sz="2000" b="1" dirty="0">
                <a:solidFill>
                  <a:schemeClr val="accent5">
                    <a:lumMod val="50000"/>
                  </a:schemeClr>
                </a:solidFill>
                <a:latin typeface="Bookman Old Style" panose="02050604050505020204" pitchFamily="18" charset="0"/>
              </a:rPr>
              <a:t>(Vote) </a:t>
            </a:r>
            <a:endParaRPr lang="en-US" sz="2000" dirty="0">
              <a:solidFill>
                <a:schemeClr val="accent5">
                  <a:lumMod val="50000"/>
                </a:schemeClr>
              </a:solidFill>
              <a:latin typeface="Bookman Old Style" panose="02050604050505020204" pitchFamily="18" charset="0"/>
            </a:endParaRPr>
          </a:p>
          <a:p>
            <a:pPr lvl="1"/>
            <a:r>
              <a:rPr lang="en-US" sz="2000" dirty="0">
                <a:solidFill>
                  <a:schemeClr val="accent5">
                    <a:lumMod val="50000"/>
                  </a:schemeClr>
                </a:solidFill>
                <a:latin typeface="Bookman Old Style" panose="02050604050505020204" pitchFamily="18" charset="0"/>
              </a:rPr>
              <a:t>Industry 4.0 Supply Chain Initiative </a:t>
            </a:r>
          </a:p>
          <a:p>
            <a:pPr lvl="1"/>
            <a:r>
              <a:rPr lang="en-US" sz="2000" dirty="0">
                <a:solidFill>
                  <a:schemeClr val="accent5">
                    <a:lumMod val="50000"/>
                  </a:schemeClr>
                </a:solidFill>
                <a:latin typeface="Bookman Old Style" panose="02050604050505020204" pitchFamily="18" charset="0"/>
              </a:rPr>
              <a:t>Energy on the Line </a:t>
            </a:r>
            <a:r>
              <a:rPr lang="en-US" sz="2000" dirty="0" smtClean="0">
                <a:solidFill>
                  <a:schemeClr val="accent5">
                    <a:lumMod val="50000"/>
                  </a:schemeClr>
                </a:solidFill>
                <a:latin typeface="Bookman Old Style" panose="02050604050505020204" pitchFamily="18" charset="0"/>
              </a:rPr>
              <a:t>- Mid-Year </a:t>
            </a:r>
            <a:r>
              <a:rPr lang="en-US" sz="2000" dirty="0">
                <a:solidFill>
                  <a:schemeClr val="accent5">
                    <a:lumMod val="50000"/>
                  </a:schemeClr>
                </a:solidFill>
                <a:latin typeface="Bookman Old Style" panose="02050604050505020204" pitchFamily="18" charset="0"/>
              </a:rPr>
              <a:t>Review </a:t>
            </a:r>
            <a:r>
              <a:rPr lang="en-US" sz="2000" dirty="0" smtClean="0">
                <a:solidFill>
                  <a:schemeClr val="accent5">
                    <a:lumMod val="50000"/>
                  </a:schemeClr>
                </a:solidFill>
                <a:latin typeface="Bookman Old Style" panose="02050604050505020204" pitchFamily="18" charset="0"/>
              </a:rPr>
              <a:t> </a:t>
            </a:r>
            <a:endParaRPr lang="en-US" sz="2000" dirty="0">
              <a:solidFill>
                <a:schemeClr val="accent5">
                  <a:lumMod val="50000"/>
                </a:schemeClr>
              </a:solidFill>
              <a:latin typeface="Bookman Old Style" panose="02050604050505020204" pitchFamily="18" charset="0"/>
            </a:endParaRPr>
          </a:p>
          <a:p>
            <a:pPr lvl="0"/>
            <a:r>
              <a:rPr lang="en-US" sz="2000" dirty="0" smtClean="0">
                <a:solidFill>
                  <a:schemeClr val="accent5">
                    <a:lumMod val="50000"/>
                  </a:schemeClr>
                </a:solidFill>
                <a:latin typeface="Bookman Old Style" panose="02050604050505020204" pitchFamily="18" charset="0"/>
              </a:rPr>
              <a:t>Other </a:t>
            </a:r>
            <a:r>
              <a:rPr lang="en-US" sz="2000" dirty="0">
                <a:solidFill>
                  <a:schemeClr val="accent5">
                    <a:lumMod val="50000"/>
                  </a:schemeClr>
                </a:solidFill>
                <a:latin typeface="Bookman Old Style" panose="02050604050505020204" pitchFamily="18" charset="0"/>
              </a:rPr>
              <a:t>Business </a:t>
            </a:r>
          </a:p>
          <a:p>
            <a:pPr marL="0" indent="0">
              <a:buNone/>
            </a:pPr>
            <a:r>
              <a:rPr lang="en-US" sz="2000" dirty="0">
                <a:solidFill>
                  <a:schemeClr val="accent5">
                    <a:lumMod val="50000"/>
                  </a:schemeClr>
                </a:solidFill>
                <a:latin typeface="Bookman Old Style" panose="02050604050505020204" pitchFamily="18" charset="0"/>
              </a:rPr>
              <a:t>	</a:t>
            </a:r>
          </a:p>
          <a:p>
            <a:pPr lvl="0"/>
            <a:endParaRPr lang="en-US" sz="2000" dirty="0">
              <a:solidFill>
                <a:schemeClr val="accent5">
                  <a:lumMod val="50000"/>
                </a:schemeClr>
              </a:solidFill>
              <a:latin typeface="Bookman Old Style" panose="02050604050505020204" pitchFamily="18" charset="0"/>
            </a:endParaRPr>
          </a:p>
          <a:p>
            <a:pPr marL="0" lvl="0" indent="0">
              <a:buNone/>
            </a:pPr>
            <a:endParaRPr lang="en-US" sz="2000" dirty="0" smtClean="0">
              <a:solidFill>
                <a:schemeClr val="accent5">
                  <a:lumMod val="50000"/>
                </a:schemeClr>
              </a:solidFill>
              <a:latin typeface="Bookman Old Style" panose="02050604050505020204" pitchFamily="18" charset="0"/>
            </a:endParaRPr>
          </a:p>
          <a:p>
            <a:pPr marL="0" lvl="0" indent="0">
              <a:buNone/>
            </a:pPr>
            <a:endParaRPr lang="en-US" sz="2000" dirty="0">
              <a:solidFill>
                <a:schemeClr val="accent5">
                  <a:lumMod val="50000"/>
                </a:schemeClr>
              </a:solidFill>
              <a:latin typeface="Bookman Old Style" panose="02050604050505020204" pitchFamily="18" charset="0"/>
            </a:endParaRPr>
          </a:p>
          <a:p>
            <a:pPr lvl="0"/>
            <a:endParaRPr lang="en-US" sz="2000" dirty="0" smtClean="0">
              <a:solidFill>
                <a:schemeClr val="accent5">
                  <a:lumMod val="50000"/>
                </a:schemeClr>
              </a:solidFill>
              <a:latin typeface="Bookman Old Style" panose="02050604050505020204" pitchFamily="18" charset="0"/>
            </a:endParaRPr>
          </a:p>
          <a:p>
            <a:endParaRPr lang="en-US" sz="2000" dirty="0" smtClean="0">
              <a:solidFill>
                <a:schemeClr val="accent5">
                  <a:lumMod val="50000"/>
                </a:schemeClr>
              </a:solidFill>
              <a:latin typeface="Bookman Old Style" panose="02050604050505020204" pitchFamily="18" charset="0"/>
            </a:endParaRPr>
          </a:p>
          <a:p>
            <a:endParaRPr lang="en-US" sz="2000" dirty="0" smtClean="0">
              <a:solidFill>
                <a:schemeClr val="accent5">
                  <a:lumMod val="50000"/>
                </a:schemeClr>
              </a:solidFill>
              <a:latin typeface="Bookman Old Style" panose="02050604050505020204" pitchFamily="18" charset="0"/>
            </a:endParaRPr>
          </a:p>
          <a:p>
            <a:pPr lvl="1"/>
            <a:endParaRPr lang="en-US" sz="2000" dirty="0" smtClean="0">
              <a:solidFill>
                <a:schemeClr val="accent5">
                  <a:lumMod val="50000"/>
                </a:schemeClr>
              </a:solidFill>
              <a:latin typeface="Bookman Old Style" panose="02050604050505020204" pitchFamily="18" charset="0"/>
            </a:endParaRPr>
          </a:p>
        </p:txBody>
      </p:sp>
      <p:sp>
        <p:nvSpPr>
          <p:cNvPr id="9" name="Slide Number Placeholder 8"/>
          <p:cNvSpPr>
            <a:spLocks noGrp="1"/>
          </p:cNvSpPr>
          <p:nvPr>
            <p:ph type="sldNum" sz="quarter" idx="4294967295"/>
          </p:nvPr>
        </p:nvSpPr>
        <p:spPr>
          <a:xfrm>
            <a:off x="6553200" y="6356352"/>
            <a:ext cx="2133600" cy="365125"/>
          </a:xfrm>
          <a:prstGeom prst="rect">
            <a:avLst/>
          </a:prstGeom>
        </p:spPr>
        <p:txBody>
          <a:bodyPr/>
          <a:lstStyle/>
          <a:p>
            <a:fld id="{2B70CA19-E557-4A49-82F2-1AEF7843B790}" type="slidenum">
              <a:rPr lang="en-US" smtClean="0">
                <a:solidFill>
                  <a:schemeClr val="bg1"/>
                </a:solidFill>
              </a:rPr>
              <a:pPr/>
              <a:t>2</a:t>
            </a:fld>
            <a:endParaRPr lang="en-US" dirty="0">
              <a:solidFill>
                <a:schemeClr val="bg1"/>
              </a:solidFill>
            </a:endParaRPr>
          </a:p>
        </p:txBody>
      </p:sp>
      <p:sp>
        <p:nvSpPr>
          <p:cNvPr id="39937" name="Rectangle 1"/>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7"/>
          <p:cNvSpPr txBox="1">
            <a:spLocks/>
          </p:cNvSpPr>
          <p:nvPr/>
        </p:nvSpPr>
        <p:spPr>
          <a:xfrm>
            <a:off x="1" y="29838"/>
            <a:ext cx="9143999" cy="923301"/>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pc="-150" dirty="0" smtClean="0">
                <a:solidFill>
                  <a:schemeClr val="bg1"/>
                </a:solidFill>
                <a:effectLst>
                  <a:glow rad="241300">
                    <a:schemeClr val="tx1">
                      <a:alpha val="16000"/>
                    </a:schemeClr>
                  </a:glow>
                </a:effectLst>
                <a:latin typeface="Bookman Old Style" panose="02050604050505020204" pitchFamily="18" charset="0"/>
                <a:ea typeface="Calibri" charset="0"/>
                <a:cs typeface="Calibri" charset="0"/>
              </a:rPr>
              <a:t>Agenda </a:t>
            </a:r>
            <a:endParaRPr lang="en-US" sz="6000" b="1"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endParaRPr>
          </a:p>
        </p:txBody>
      </p:sp>
      <p:sp>
        <p:nvSpPr>
          <p:cNvPr id="6" name="Slide Number Placeholder 4"/>
          <p:cNvSpPr>
            <a:spLocks noGrp="1"/>
          </p:cNvSpPr>
          <p:nvPr>
            <p:ph type="sldNum" sz="quarter" idx="11"/>
          </p:nvPr>
        </p:nvSpPr>
        <p:spPr>
          <a:xfrm>
            <a:off x="5853378" y="6388104"/>
            <a:ext cx="3086100" cy="365125"/>
          </a:xfrm>
        </p:spPr>
        <p:txBody>
          <a:bodyPr/>
          <a:lstStyle/>
          <a:p>
            <a:pPr algn="r">
              <a:defRPr/>
            </a:pPr>
            <a:r>
              <a:rPr lang="en-US" dirty="0"/>
              <a:t>2</a:t>
            </a:r>
          </a:p>
        </p:txBody>
      </p:sp>
    </p:spTree>
    <p:extLst>
      <p:ext uri="{BB962C8B-B14F-4D97-AF65-F5344CB8AC3E}">
        <p14:creationId xmlns:p14="http://schemas.microsoft.com/office/powerpoint/2010/main" val="26217933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6553200" y="6356352"/>
            <a:ext cx="2133600" cy="365125"/>
          </a:xfrm>
          <a:prstGeom prst="rect">
            <a:avLst/>
          </a:prstGeom>
        </p:spPr>
        <p:txBody>
          <a:bodyPr/>
          <a:lstStyle/>
          <a:p>
            <a:fld id="{2B70CA19-E557-4A49-82F2-1AEF7843B790}" type="slidenum">
              <a:rPr lang="en-US" smtClean="0">
                <a:solidFill>
                  <a:schemeClr val="bg1"/>
                </a:solidFill>
              </a:rPr>
              <a:pPr/>
              <a:t>20</a:t>
            </a:fld>
            <a:endParaRPr lang="en-US" dirty="0">
              <a:solidFill>
                <a:schemeClr val="bg1"/>
              </a:solidFill>
            </a:endParaRPr>
          </a:p>
        </p:txBody>
      </p:sp>
      <p:sp>
        <p:nvSpPr>
          <p:cNvPr id="5" name="Title 1"/>
          <p:cNvSpPr txBox="1">
            <a:spLocks/>
          </p:cNvSpPr>
          <p:nvPr/>
        </p:nvSpPr>
        <p:spPr>
          <a:xfrm>
            <a:off x="53601" y="126819"/>
            <a:ext cx="9144000" cy="705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COVID</a:t>
            </a:r>
            <a:r>
              <a:rPr lang="en-US" sz="4000" spc="-150" dirty="0">
                <a:solidFill>
                  <a:schemeClr val="bg1"/>
                </a:solidFill>
                <a:effectLst>
                  <a:glow rad="241300">
                    <a:schemeClr val="tx1">
                      <a:alpha val="16000"/>
                    </a:schemeClr>
                  </a:glow>
                </a:effectLst>
                <a:latin typeface="Calibri" charset="0"/>
                <a:ea typeface="Calibri" charset="0"/>
                <a:cs typeface="Calibri" charset="0"/>
              </a:rPr>
              <a:t> Program Project Timeline</a:t>
            </a:r>
            <a:endParaRPr lang="en-US" sz="4000" dirty="0">
              <a:solidFill>
                <a:schemeClr val="bg1"/>
              </a:solidFill>
            </a:endParaRPr>
          </a:p>
        </p:txBody>
      </p:sp>
      <p:graphicFrame>
        <p:nvGraphicFramePr>
          <p:cNvPr id="2" name="Object 1">
            <a:extLst>
              <a:ext uri="{FF2B5EF4-FFF2-40B4-BE49-F238E27FC236}">
                <a16:creationId xmlns:a16="http://schemas.microsoft.com/office/drawing/2014/main" id="{5B680AC3-BB8B-47ED-B488-C83E8B6D8540}"/>
              </a:ext>
            </a:extLst>
          </p:cNvPr>
          <p:cNvGraphicFramePr>
            <a:graphicFrameLocks noChangeAspect="1"/>
          </p:cNvGraphicFramePr>
          <p:nvPr>
            <p:extLst>
              <p:ext uri="{D42A27DB-BD31-4B8C-83A1-F6EECF244321}">
                <p14:modId xmlns:p14="http://schemas.microsoft.com/office/powerpoint/2010/main" val="3165602890"/>
              </p:ext>
            </p:extLst>
          </p:nvPr>
        </p:nvGraphicFramePr>
        <p:xfrm>
          <a:off x="202457" y="1379008"/>
          <a:ext cx="8803320" cy="3916007"/>
        </p:xfrm>
        <a:graphic>
          <a:graphicData uri="http://schemas.openxmlformats.org/presentationml/2006/ole">
            <mc:AlternateContent xmlns:mc="http://schemas.openxmlformats.org/markup-compatibility/2006">
              <mc:Choice xmlns:v="urn:schemas-microsoft-com:vml" Requires="v">
                <p:oleObj spid="_x0000_s1079" name="Worksheet" r:id="rId3" imgW="11182334" imgH="2295620" progId="Excel.Sheet.12">
                  <p:embed/>
                </p:oleObj>
              </mc:Choice>
              <mc:Fallback>
                <p:oleObj name="Worksheet" r:id="rId3" imgW="11182334" imgH="2295620" progId="Excel.Sheet.12">
                  <p:embed/>
                  <p:pic>
                    <p:nvPicPr>
                      <p:cNvPr id="0" name=""/>
                      <p:cNvPicPr/>
                      <p:nvPr/>
                    </p:nvPicPr>
                    <p:blipFill>
                      <a:blip r:embed="rId4"/>
                      <a:stretch>
                        <a:fillRect/>
                      </a:stretch>
                    </p:blipFill>
                    <p:spPr>
                      <a:xfrm>
                        <a:off x="202457" y="1379008"/>
                        <a:ext cx="8803320" cy="3916007"/>
                      </a:xfrm>
                      <a:prstGeom prst="rect">
                        <a:avLst/>
                      </a:prstGeom>
                    </p:spPr>
                  </p:pic>
                </p:oleObj>
              </mc:Fallback>
            </mc:AlternateContent>
          </a:graphicData>
        </a:graphic>
      </p:graphicFrame>
    </p:spTree>
    <p:extLst>
      <p:ext uri="{BB962C8B-B14F-4D97-AF65-F5344CB8AC3E}">
        <p14:creationId xmlns:p14="http://schemas.microsoft.com/office/powerpoint/2010/main" val="323873925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6553200" y="6356352"/>
            <a:ext cx="2133600" cy="365125"/>
          </a:xfrm>
          <a:prstGeom prst="rect">
            <a:avLst/>
          </a:prstGeom>
        </p:spPr>
        <p:txBody>
          <a:bodyPr/>
          <a:lstStyle/>
          <a:p>
            <a:fld id="{2B70CA19-E557-4A49-82F2-1AEF7843B790}" type="slidenum">
              <a:rPr lang="en-US" smtClean="0">
                <a:solidFill>
                  <a:schemeClr val="bg1"/>
                </a:solidFill>
              </a:rPr>
              <a:pPr/>
              <a:t>21</a:t>
            </a:fld>
            <a:endParaRPr lang="en-US" dirty="0">
              <a:solidFill>
                <a:schemeClr val="bg1"/>
              </a:solidFill>
            </a:endParaRPr>
          </a:p>
        </p:txBody>
      </p:sp>
      <p:sp>
        <p:nvSpPr>
          <p:cNvPr id="5" name="Title 1"/>
          <p:cNvSpPr txBox="1">
            <a:spLocks/>
          </p:cNvSpPr>
          <p:nvPr/>
        </p:nvSpPr>
        <p:spPr>
          <a:xfrm>
            <a:off x="62479" y="26633"/>
            <a:ext cx="9144000" cy="832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MVP COVID Related Program Summary</a:t>
            </a:r>
            <a:endParaRPr lang="en-US" sz="3200" i="1" dirty="0">
              <a:solidFill>
                <a:schemeClr val="bg1"/>
              </a:solidFill>
              <a:latin typeface="Bookman Old Style" panose="02050604050505020204" pitchFamily="18" charset="0"/>
            </a:endParaRPr>
          </a:p>
        </p:txBody>
      </p:sp>
      <p:pic>
        <p:nvPicPr>
          <p:cNvPr id="8" name="Picture 7">
            <a:extLst>
              <a:ext uri="{FF2B5EF4-FFF2-40B4-BE49-F238E27FC236}">
                <a16:creationId xmlns:a16="http://schemas.microsoft.com/office/drawing/2014/main" id="{AAF962B8-C819-436A-9160-4C4BB086903F}"/>
              </a:ext>
            </a:extLst>
          </p:cNvPr>
          <p:cNvPicPr>
            <a:picLocks noChangeAspect="1"/>
          </p:cNvPicPr>
          <p:nvPr/>
        </p:nvPicPr>
        <p:blipFill rotWithShape="1">
          <a:blip r:embed="rId2"/>
          <a:srcRect l="3026" t="4018" r="3322" b="3153"/>
          <a:stretch/>
        </p:blipFill>
        <p:spPr>
          <a:xfrm>
            <a:off x="297711" y="1037669"/>
            <a:ext cx="8488325" cy="5416293"/>
          </a:xfrm>
          <a:prstGeom prst="rect">
            <a:avLst/>
          </a:prstGeom>
        </p:spPr>
      </p:pic>
    </p:spTree>
    <p:extLst>
      <p:ext uri="{BB962C8B-B14F-4D97-AF65-F5344CB8AC3E}">
        <p14:creationId xmlns:p14="http://schemas.microsoft.com/office/powerpoint/2010/main" val="190505149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648543206"/>
              </p:ext>
            </p:extLst>
          </p:nvPr>
        </p:nvGraphicFramePr>
        <p:xfrm>
          <a:off x="1412813" y="986983"/>
          <a:ext cx="6443331" cy="5524500"/>
        </p:xfrm>
        <a:graphic>
          <a:graphicData uri="http://schemas.openxmlformats.org/drawingml/2006/table">
            <a:tbl>
              <a:tblPr/>
              <a:tblGrid>
                <a:gridCol w="4508205">
                  <a:extLst>
                    <a:ext uri="{9D8B030D-6E8A-4147-A177-3AD203B41FA5}">
                      <a16:colId xmlns:a16="http://schemas.microsoft.com/office/drawing/2014/main" val="20000"/>
                    </a:ext>
                  </a:extLst>
                </a:gridCol>
                <a:gridCol w="1935126">
                  <a:extLst>
                    <a:ext uri="{9D8B030D-6E8A-4147-A177-3AD203B41FA5}">
                      <a16:colId xmlns:a16="http://schemas.microsoft.com/office/drawing/2014/main" val="20001"/>
                    </a:ext>
                  </a:extLst>
                </a:gridCol>
              </a:tblGrid>
              <a:tr h="801304">
                <a:tc>
                  <a:txBody>
                    <a:bodyPr/>
                    <a:lstStyle/>
                    <a:p>
                      <a:pPr algn="r" rtl="0" fontAlgn="t"/>
                      <a:endParaRPr lang="en-US" sz="1800" b="1" i="0" u="none" strike="noStrike" dirty="0">
                        <a:solidFill>
                          <a:schemeClr val="accent5">
                            <a:lumMod val="50000"/>
                          </a:schemeClr>
                        </a:solidFill>
                        <a:latin typeface="Bookman Old Style" panose="02050604050505020204" pitchFamily="18" charset="0"/>
                      </a:endParaRPr>
                    </a:p>
                    <a:p>
                      <a:pPr algn="r" rtl="0" fontAlgn="t"/>
                      <a:r>
                        <a:rPr lang="en-US" sz="1800" b="1" i="0" u="none" strike="noStrike" dirty="0">
                          <a:solidFill>
                            <a:schemeClr val="accent5">
                              <a:lumMod val="50000"/>
                            </a:schemeClr>
                          </a:solidFill>
                          <a:latin typeface="Bookman Old Style" panose="02050604050505020204" pitchFamily="18" charset="0"/>
                        </a:rPr>
                        <a:t>MIF Provided Company Funding </a:t>
                      </a:r>
                    </a:p>
                    <a:p>
                      <a:pPr algn="r" rtl="0" fontAlgn="t"/>
                      <a:r>
                        <a:rPr lang="en-US" sz="1800" b="1" i="0" u="none" strike="noStrike" dirty="0">
                          <a:solidFill>
                            <a:schemeClr val="accent5">
                              <a:lumMod val="50000"/>
                            </a:schemeClr>
                          </a:solidFill>
                          <a:latin typeface="Bookman Old Style" panose="02050604050505020204" pitchFamily="18" charset="0"/>
                        </a:rPr>
                        <a:t> </a:t>
                      </a:r>
                      <a:r>
                        <a:rPr lang="en-US" sz="1800" b="1" i="0" u="none" strike="noStrike" baseline="0" dirty="0">
                          <a:solidFill>
                            <a:schemeClr val="accent5">
                              <a:lumMod val="50000"/>
                            </a:schemeClr>
                          </a:solidFill>
                          <a:latin typeface="Bookman Old Style" panose="02050604050505020204" pitchFamily="18" charset="0"/>
                        </a:rPr>
                        <a:t>   </a:t>
                      </a:r>
                      <a:r>
                        <a:rPr lang="en-US" sz="1800" b="1" i="0" u="none" strike="noStrike" dirty="0">
                          <a:solidFill>
                            <a:schemeClr val="accent5">
                              <a:lumMod val="50000"/>
                            </a:schemeClr>
                          </a:solidFill>
                          <a:latin typeface="Bookman Old Style" panose="02050604050505020204" pitchFamily="18" charset="0"/>
                        </a:rPr>
                        <a:t> </a:t>
                      </a:r>
                    </a:p>
                  </a:txBody>
                  <a:tcPr marL="5358" marR="5358"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endParaRPr lang="en-US" sz="1800" b="0" i="0" u="none" strike="noStrike" dirty="0">
                        <a:solidFill>
                          <a:schemeClr val="tx1"/>
                        </a:solidFill>
                        <a:latin typeface="Bookman Old Style" panose="02050604050505020204" pitchFamily="18" charset="0"/>
                      </a:endParaRPr>
                    </a:p>
                    <a:p>
                      <a:pPr algn="r" fontAlgn="t"/>
                      <a:r>
                        <a:rPr lang="en-US" sz="1800" b="0" i="0" u="none" strike="noStrike" dirty="0">
                          <a:solidFill>
                            <a:schemeClr val="tx1"/>
                          </a:solidFill>
                          <a:latin typeface="Bookman Old Style" panose="02050604050505020204" pitchFamily="18" charset="0"/>
                        </a:rPr>
                        <a:t>$21,695,000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65349">
                <a:tc>
                  <a:txBody>
                    <a:bodyPr/>
                    <a:lstStyle/>
                    <a:p>
                      <a:pPr algn="r" rtl="0" fontAlgn="t"/>
                      <a:endParaRPr lang="en-US" sz="1800" b="1" i="0" u="none" strike="noStrike" dirty="0">
                        <a:solidFill>
                          <a:schemeClr val="accent5">
                            <a:lumMod val="50000"/>
                          </a:schemeClr>
                        </a:solidFill>
                        <a:latin typeface="Bookman Old Style" panose="02050604050505020204" pitchFamily="18" charset="0"/>
                      </a:endParaRPr>
                    </a:p>
                    <a:p>
                      <a:pPr algn="r" rtl="0" fontAlgn="t"/>
                      <a:r>
                        <a:rPr lang="en-US" sz="1800" b="1" i="0" u="none" strike="noStrike" dirty="0">
                          <a:solidFill>
                            <a:schemeClr val="accent5">
                              <a:lumMod val="50000"/>
                            </a:schemeClr>
                          </a:solidFill>
                          <a:latin typeface="Bookman Old Style" panose="02050604050505020204" pitchFamily="18" charset="0"/>
                        </a:rPr>
                        <a:t>Plus: Awarded Funds Returned (under budget)</a:t>
                      </a:r>
                    </a:p>
                    <a:p>
                      <a:pPr algn="r" rtl="0" fontAlgn="t"/>
                      <a:endParaRPr lang="en-US" sz="1800" b="1" i="0" u="none" strike="noStrike" dirty="0">
                        <a:solidFill>
                          <a:schemeClr val="accent5">
                            <a:lumMod val="50000"/>
                          </a:schemeClr>
                        </a:solidFill>
                        <a:latin typeface="Bookman Old Style" panose="02050604050505020204" pitchFamily="18" charset="0"/>
                      </a:endParaRPr>
                    </a:p>
                  </a:txBody>
                  <a:tcPr marL="5358" marR="5358"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US" sz="1800" b="0" i="0" u="none" strike="noStrike" dirty="0">
                        <a:solidFill>
                          <a:schemeClr val="tx1"/>
                        </a:solidFill>
                        <a:latin typeface="Bookman Old Style" panose="02050604050505020204" pitchFamily="18" charset="0"/>
                      </a:endParaRPr>
                    </a:p>
                    <a:p>
                      <a:pPr algn="r" fontAlgn="t"/>
                      <a:r>
                        <a:rPr lang="en-US" sz="1800" b="0" i="0" u="none" strike="noStrike" dirty="0">
                          <a:solidFill>
                            <a:schemeClr val="tx1"/>
                          </a:solidFill>
                          <a:latin typeface="Bookman Old Style" panose="02050604050505020204" pitchFamily="18" charset="0"/>
                        </a:rPr>
                        <a:t>$249,302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259">
                <a:tc>
                  <a:txBody>
                    <a:bodyPr/>
                    <a:lstStyle/>
                    <a:p>
                      <a:pPr algn="r" rtl="0" fontAlgn="t"/>
                      <a:endParaRPr lang="en-US" sz="1800" b="1" i="0" u="none" strike="noStrike" dirty="0">
                        <a:solidFill>
                          <a:schemeClr val="accent5">
                            <a:lumMod val="50000"/>
                          </a:schemeClr>
                        </a:solidFill>
                        <a:latin typeface="Bookman Old Style" panose="02050604050505020204" pitchFamily="18" charset="0"/>
                      </a:endParaRPr>
                    </a:p>
                    <a:p>
                      <a:pPr algn="r" rtl="0" fontAlgn="t"/>
                      <a:r>
                        <a:rPr lang="en-US" sz="1800" b="1" i="0" u="none" strike="noStrike" dirty="0">
                          <a:solidFill>
                            <a:schemeClr val="accent5">
                              <a:lumMod val="50000"/>
                            </a:schemeClr>
                          </a:solidFill>
                          <a:latin typeface="Bookman Old Style" panose="02050604050505020204" pitchFamily="18" charset="0"/>
                        </a:rPr>
                        <a:t> Subtotal</a:t>
                      </a:r>
                    </a:p>
                  </a:txBody>
                  <a:tcPr marL="5358" marR="5358"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US" sz="1800" b="0" i="0" u="none" strike="noStrike" dirty="0">
                        <a:solidFill>
                          <a:schemeClr val="tx1"/>
                        </a:solidFill>
                        <a:latin typeface="Bookman Old Style" panose="02050604050505020204" pitchFamily="18" charset="0"/>
                      </a:endParaRPr>
                    </a:p>
                    <a:p>
                      <a:pPr algn="r" fontAlgn="t"/>
                      <a:r>
                        <a:rPr lang="en-US" sz="1800" b="0" i="0" u="none" strike="noStrike" dirty="0">
                          <a:solidFill>
                            <a:schemeClr val="tx1"/>
                          </a:solidFill>
                          <a:latin typeface="Bookman Old Style" panose="02050604050505020204" pitchFamily="18" charset="0"/>
                        </a:rPr>
                        <a:t>$21,944,302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1304">
                <a:tc>
                  <a:txBody>
                    <a:bodyPr/>
                    <a:lstStyle/>
                    <a:p>
                      <a:pPr algn="r" rtl="0" fontAlgn="t"/>
                      <a:endParaRPr lang="en-US" sz="1800" b="1" i="0" u="none" strike="noStrike" dirty="0">
                        <a:solidFill>
                          <a:schemeClr val="accent5">
                            <a:lumMod val="50000"/>
                          </a:schemeClr>
                        </a:solidFill>
                        <a:latin typeface="Bookman Old Style" panose="02050604050505020204" pitchFamily="18" charset="0"/>
                      </a:endParaRPr>
                    </a:p>
                    <a:p>
                      <a:pPr algn="r" rtl="0" fontAlgn="t"/>
                      <a:r>
                        <a:rPr lang="en-US" sz="1800" b="1" i="0" u="none" strike="noStrike" dirty="0">
                          <a:solidFill>
                            <a:schemeClr val="accent5">
                              <a:lumMod val="50000"/>
                            </a:schemeClr>
                          </a:solidFill>
                          <a:latin typeface="Bookman Old Style" panose="02050604050505020204" pitchFamily="18" charset="0"/>
                        </a:rPr>
                        <a:t>Less: Total Awarded</a:t>
                      </a:r>
                    </a:p>
                    <a:p>
                      <a:pPr algn="r" rtl="0" fontAlgn="t"/>
                      <a:r>
                        <a:rPr lang="en-US" sz="1800" b="1" i="0" u="none" strike="noStrike" dirty="0">
                          <a:solidFill>
                            <a:schemeClr val="accent5">
                              <a:lumMod val="50000"/>
                            </a:schemeClr>
                          </a:solidFill>
                          <a:latin typeface="Bookman Old Style" panose="02050604050505020204" pitchFamily="18" charset="0"/>
                        </a:rPr>
                        <a:t> </a:t>
                      </a:r>
                    </a:p>
                  </a:txBody>
                  <a:tcPr marL="5358" marR="5358"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US" sz="1800" b="0" i="0" u="none" strike="noStrike" dirty="0">
                        <a:solidFill>
                          <a:schemeClr val="tx1"/>
                        </a:solidFill>
                        <a:latin typeface="Bookman Old Style" panose="02050604050505020204" pitchFamily="18" charset="0"/>
                      </a:endParaRPr>
                    </a:p>
                    <a:p>
                      <a:pPr algn="r" fontAlgn="t"/>
                      <a:r>
                        <a:rPr lang="en-US" sz="1800" b="0" i="0" u="none" strike="noStrike" dirty="0">
                          <a:solidFill>
                            <a:schemeClr val="tx1"/>
                          </a:solidFill>
                          <a:latin typeface="Bookman Old Style" panose="02050604050505020204" pitchFamily="18" charset="0"/>
                        </a:rPr>
                        <a:t>($21,944,302)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2136">
                <a:tc>
                  <a:txBody>
                    <a:bodyPr/>
                    <a:lstStyle/>
                    <a:p>
                      <a:pPr marL="0" marR="0" algn="r">
                        <a:spcBef>
                          <a:spcPts val="0"/>
                        </a:spcBef>
                        <a:spcAft>
                          <a:spcPts val="0"/>
                        </a:spcAft>
                      </a:pPr>
                      <a:endParaRPr lang="en-US" sz="1800" b="1" dirty="0">
                        <a:solidFill>
                          <a:schemeClr val="accent5">
                            <a:lumMod val="50000"/>
                          </a:schemeClr>
                        </a:solidFill>
                        <a:effectLst/>
                        <a:latin typeface="Bookman Old Style" panose="02050604050505020204" pitchFamily="18" charset="0"/>
                      </a:endParaRPr>
                    </a:p>
                    <a:p>
                      <a:pPr marL="0" marR="0" algn="r">
                        <a:spcBef>
                          <a:spcPts val="0"/>
                        </a:spcBef>
                        <a:spcAft>
                          <a:spcPts val="0"/>
                        </a:spcAft>
                      </a:pPr>
                      <a:r>
                        <a:rPr lang="en-US" sz="1800" b="1" dirty="0">
                          <a:solidFill>
                            <a:schemeClr val="accent5">
                              <a:lumMod val="50000"/>
                            </a:schemeClr>
                          </a:solidFill>
                          <a:effectLst/>
                          <a:latin typeface="Bookman Old Style" panose="02050604050505020204" pitchFamily="18" charset="0"/>
                        </a:rPr>
                        <a:t>Currently Available for Award </a:t>
                      </a:r>
                    </a:p>
                    <a:p>
                      <a:pPr marL="0" marR="0" algn="r">
                        <a:spcBef>
                          <a:spcPts val="0"/>
                        </a:spcBef>
                        <a:spcAft>
                          <a:spcPts val="0"/>
                        </a:spcAft>
                      </a:pPr>
                      <a:endParaRPr lang="en-US" sz="1800" b="1" dirty="0">
                        <a:solidFill>
                          <a:schemeClr val="accent5">
                            <a:lumMod val="50000"/>
                          </a:schemeClr>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b="0" dirty="0">
                        <a:solidFill>
                          <a:schemeClr val="tx1"/>
                        </a:solidFill>
                        <a:effectLst/>
                        <a:latin typeface="Bookman Old Style" panose="02050604050505020204" pitchFamily="18" charset="0"/>
                      </a:endParaRPr>
                    </a:p>
                    <a:p>
                      <a:pPr marL="0" marR="0" algn="r">
                        <a:spcBef>
                          <a:spcPts val="0"/>
                        </a:spcBef>
                        <a:spcAft>
                          <a:spcPts val="0"/>
                        </a:spcAft>
                      </a:pPr>
                      <a:r>
                        <a:rPr lang="en-US" sz="1800" b="1" dirty="0">
                          <a:solidFill>
                            <a:schemeClr val="tx1"/>
                          </a:solidFill>
                          <a:effectLst/>
                          <a:highlight>
                            <a:srgbClr val="FFFF00"/>
                          </a:highlight>
                          <a:latin typeface="Bookman Old Style" panose="02050604050505020204" pitchFamily="18" charset="0"/>
                        </a:rPr>
                        <a:t>$0.00</a:t>
                      </a:r>
                      <a:endParaRPr lang="en-US" sz="1800" b="1" dirty="0">
                        <a:solidFill>
                          <a:schemeClr val="tx1"/>
                        </a:solidFill>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091">
                <a:tc>
                  <a:txBody>
                    <a:bodyPr/>
                    <a:lstStyle/>
                    <a:p>
                      <a:pPr marL="0" marR="0" algn="r">
                        <a:spcBef>
                          <a:spcPts val="0"/>
                        </a:spcBef>
                        <a:spcAft>
                          <a:spcPts val="0"/>
                        </a:spcAft>
                      </a:pPr>
                      <a:endParaRPr lang="en-US" sz="1800" b="1" dirty="0">
                        <a:solidFill>
                          <a:schemeClr val="accent5">
                            <a:lumMod val="50000"/>
                          </a:schemeClr>
                        </a:solidFill>
                        <a:effectLst/>
                        <a:latin typeface="Bookman Old Style" panose="02050604050505020204" pitchFamily="18" charset="0"/>
                      </a:endParaRPr>
                    </a:p>
                    <a:p>
                      <a:pPr marL="0" marR="0" algn="r">
                        <a:spcBef>
                          <a:spcPts val="0"/>
                        </a:spcBef>
                        <a:spcAft>
                          <a:spcPts val="0"/>
                        </a:spcAft>
                      </a:pPr>
                      <a:r>
                        <a:rPr lang="en-US" sz="1800" b="1" dirty="0">
                          <a:solidFill>
                            <a:schemeClr val="accent5">
                              <a:lumMod val="50000"/>
                            </a:schemeClr>
                          </a:solidFill>
                          <a:effectLst/>
                          <a:latin typeface="Bookman Old Style" panose="02050604050505020204" pitchFamily="18" charset="0"/>
                        </a:rPr>
                        <a:t>Less: Pending Requests</a:t>
                      </a:r>
                    </a:p>
                  </a:txBody>
                  <a:tcPr marL="68580" marR="6858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b="0" dirty="0">
                        <a:solidFill>
                          <a:schemeClr val="tx1"/>
                        </a:solidFill>
                        <a:effectLst/>
                        <a:latin typeface="Bookman Old Style" panose="02050604050505020204" pitchFamily="18" charset="0"/>
                      </a:endParaRPr>
                    </a:p>
                    <a:p>
                      <a:pPr marL="0" marR="0" algn="r">
                        <a:spcBef>
                          <a:spcPts val="0"/>
                        </a:spcBef>
                        <a:spcAft>
                          <a:spcPts val="0"/>
                        </a:spcAft>
                      </a:pPr>
                      <a:r>
                        <a:rPr lang="en-US" sz="1800" b="0" dirty="0">
                          <a:solidFill>
                            <a:schemeClr val="tx1"/>
                          </a:solidFill>
                          <a:effectLst/>
                          <a:latin typeface="Bookman Old Style" panose="02050604050505020204" pitchFamily="18" charset="0"/>
                        </a:rPr>
                        <a:t>$2,458,134</a:t>
                      </a:r>
                      <a:endParaRPr lang="en-US" sz="18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522520"/>
                  </a:ext>
                </a:extLst>
              </a:tr>
              <a:tr h="792136">
                <a:tc>
                  <a:txBody>
                    <a:bodyPr/>
                    <a:lstStyle/>
                    <a:p>
                      <a:pPr marL="0" marR="0" algn="r" defTabSz="457200" rtl="0" eaLnBrk="1" latinLnBrk="0" hangingPunct="1">
                        <a:spcBef>
                          <a:spcPts val="0"/>
                        </a:spcBef>
                        <a:spcAft>
                          <a:spcPts val="0"/>
                        </a:spcAft>
                      </a:pPr>
                      <a:endParaRPr lang="en-US" sz="1800" b="1" kern="1200" dirty="0">
                        <a:solidFill>
                          <a:schemeClr val="accent5">
                            <a:lumMod val="50000"/>
                          </a:schemeClr>
                        </a:solidFill>
                        <a:effectLst/>
                        <a:latin typeface="Bookman Old Style" panose="02050604050505020204" pitchFamily="18" charset="0"/>
                        <a:ea typeface="+mn-ea"/>
                        <a:cs typeface="+mn-cs"/>
                      </a:endParaRPr>
                    </a:p>
                    <a:p>
                      <a:pPr marL="0" marR="0" algn="r" defTabSz="457200" rtl="0" eaLnBrk="1" latinLnBrk="0" hangingPunct="1">
                        <a:spcBef>
                          <a:spcPts val="0"/>
                        </a:spcBef>
                        <a:spcAft>
                          <a:spcPts val="0"/>
                        </a:spcAft>
                      </a:pPr>
                      <a:r>
                        <a:rPr lang="en-US" sz="1800" b="1" kern="1200" dirty="0">
                          <a:solidFill>
                            <a:schemeClr val="accent5">
                              <a:lumMod val="50000"/>
                            </a:schemeClr>
                          </a:solidFill>
                          <a:effectLst/>
                          <a:latin typeface="Bookman Old Style" panose="02050604050505020204" pitchFamily="18" charset="0"/>
                          <a:ea typeface="+mn-ea"/>
                          <a:cs typeface="+mn-cs"/>
                        </a:rPr>
                        <a:t>Current Surplus/ (Shortfall)</a:t>
                      </a:r>
                    </a:p>
                    <a:p>
                      <a:pPr marL="0" marR="0" algn="r" defTabSz="457200" rtl="0" eaLnBrk="1" latinLnBrk="0" hangingPunct="1">
                        <a:spcBef>
                          <a:spcPts val="0"/>
                        </a:spcBef>
                        <a:spcAft>
                          <a:spcPts val="0"/>
                        </a:spcAft>
                      </a:pPr>
                      <a:endParaRPr lang="en-US" sz="1800" b="1" kern="1200" dirty="0">
                        <a:solidFill>
                          <a:schemeClr val="accent5">
                            <a:lumMod val="50000"/>
                          </a:schemeClr>
                        </a:solidFill>
                        <a:effectLst/>
                        <a:latin typeface="Bookman Old Style" panose="02050604050505020204" pitchFamily="18" charset="0"/>
                        <a:ea typeface="+mn-ea"/>
                        <a:cs typeface="+mn-cs"/>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defTabSz="457200" rtl="0" eaLnBrk="1" latinLnBrk="0" hangingPunct="1">
                        <a:spcBef>
                          <a:spcPts val="0"/>
                        </a:spcBef>
                        <a:spcAft>
                          <a:spcPts val="0"/>
                        </a:spcAft>
                      </a:pPr>
                      <a:endParaRPr lang="en-US" sz="1800" b="0" kern="1200" dirty="0">
                        <a:solidFill>
                          <a:schemeClr val="tx1"/>
                        </a:solidFill>
                        <a:effectLst/>
                        <a:latin typeface="Bookman Old Style" panose="02050604050505020204" pitchFamily="18" charset="0"/>
                        <a:ea typeface="+mn-ea"/>
                        <a:cs typeface="+mn-cs"/>
                      </a:endParaRPr>
                    </a:p>
                    <a:p>
                      <a:pPr marL="0" marR="0" algn="r" defTabSz="457200" rtl="0" eaLnBrk="1" latinLnBrk="0" hangingPunct="1">
                        <a:spcBef>
                          <a:spcPts val="0"/>
                        </a:spcBef>
                        <a:spcAft>
                          <a:spcPts val="0"/>
                        </a:spcAft>
                      </a:pPr>
                      <a:r>
                        <a:rPr lang="en-US" sz="1800" b="0" kern="1200" dirty="0">
                          <a:solidFill>
                            <a:schemeClr val="tx1"/>
                          </a:solidFill>
                          <a:effectLst/>
                          <a:latin typeface="Bookman Old Style" panose="02050604050505020204" pitchFamily="18" charset="0"/>
                          <a:ea typeface="+mn-ea"/>
                          <a:cs typeface="+mn-cs"/>
                        </a:rPr>
                        <a:t>($2,458.134)</a:t>
                      </a:r>
                    </a:p>
                  </a:txBody>
                  <a:tcPr marL="68580" marR="6858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619090"/>
                  </a:ext>
                </a:extLst>
              </a:tr>
            </a:tbl>
          </a:graphicData>
        </a:graphic>
      </p:graphicFrame>
      <p:sp>
        <p:nvSpPr>
          <p:cNvPr id="12" name="Slide Number Placeholder 11"/>
          <p:cNvSpPr>
            <a:spLocks noGrp="1"/>
          </p:cNvSpPr>
          <p:nvPr>
            <p:ph type="sldNum" sz="quarter" idx="4294967295"/>
          </p:nvPr>
        </p:nvSpPr>
        <p:spPr>
          <a:xfrm>
            <a:off x="7376351" y="6328921"/>
            <a:ext cx="1543050" cy="365125"/>
          </a:xfrm>
          <a:prstGeom prst="rect">
            <a:avLst/>
          </a:prstGeom>
        </p:spPr>
        <p:txBody>
          <a:bodyPr/>
          <a:lstStyle/>
          <a:p>
            <a:pPr>
              <a:defRPr/>
            </a:pPr>
            <a:fld id="{BD68F8BF-0503-4C8B-BAA0-E1A76A753938}" type="slidenum">
              <a:rPr lang="en-US">
                <a:solidFill>
                  <a:prstClr val="white"/>
                </a:solidFill>
              </a:rPr>
              <a:pPr>
                <a:defRPr/>
              </a:pPr>
              <a:t>22</a:t>
            </a:fld>
            <a:endParaRPr lang="en-US" dirty="0">
              <a:solidFill>
                <a:prstClr val="white"/>
              </a:solidFill>
            </a:endParaRPr>
          </a:p>
        </p:txBody>
      </p:sp>
      <p:sp>
        <p:nvSpPr>
          <p:cNvPr id="7" name="Title 1"/>
          <p:cNvSpPr txBox="1">
            <a:spLocks/>
          </p:cNvSpPr>
          <p:nvPr/>
        </p:nvSpPr>
        <p:spPr>
          <a:xfrm>
            <a:off x="62479" y="26633"/>
            <a:ext cx="9144000" cy="832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Company Funding Status </a:t>
            </a:r>
          </a:p>
          <a:p>
            <a:pPr algn="ctr"/>
            <a:r>
              <a:rPr lang="en-US" sz="3200" i="1"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 as of 5/31/20</a:t>
            </a:r>
            <a:endParaRPr lang="en-US" sz="3200" i="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30229941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99" y="159488"/>
            <a:ext cx="9064501" cy="563526"/>
          </a:xfrm>
        </p:spPr>
        <p:txBody>
          <a:bodyPr>
            <a:noAutofit/>
          </a:bodyPr>
          <a:lstStyle/>
          <a:p>
            <a:pPr algn="ctr"/>
            <a:r>
              <a:rPr lang="en-US" sz="3400" dirty="0" smtClean="0">
                <a:solidFill>
                  <a:schemeClr val="bg1"/>
                </a:solidFill>
                <a:latin typeface="Bookman Old Style" panose="02050604050505020204" pitchFamily="18" charset="0"/>
              </a:rPr>
              <a:t/>
            </a:r>
            <a:br>
              <a:rPr lang="en-US" sz="3400" dirty="0" smtClean="0">
                <a:solidFill>
                  <a:schemeClr val="bg1"/>
                </a:solidFill>
                <a:latin typeface="Bookman Old Style" panose="02050604050505020204" pitchFamily="18" charset="0"/>
              </a:rPr>
            </a:br>
            <a:r>
              <a:rPr lang="en-US" sz="3400" dirty="0" smtClean="0">
                <a:solidFill>
                  <a:schemeClr val="bg1"/>
                </a:solidFill>
                <a:latin typeface="Bookman Old Style" panose="02050604050505020204" pitchFamily="18" charset="0"/>
              </a:rPr>
              <a:t>MVP:  Proposed Approach</a:t>
            </a:r>
            <a:br>
              <a:rPr lang="en-US" sz="3400" dirty="0" smtClean="0">
                <a:solidFill>
                  <a:schemeClr val="bg1"/>
                </a:solidFill>
                <a:latin typeface="Bookman Old Style" panose="02050604050505020204" pitchFamily="18" charset="0"/>
              </a:rPr>
            </a:br>
            <a:endParaRPr lang="en-US" sz="3400" dirty="0">
              <a:solidFill>
                <a:schemeClr val="bg1"/>
              </a:solidFill>
              <a:latin typeface="Bookman Old Style" panose="02050604050505020204" pitchFamily="18" charset="0"/>
            </a:endParaRPr>
          </a:p>
        </p:txBody>
      </p:sp>
      <p:sp>
        <p:nvSpPr>
          <p:cNvPr id="3" name="Content Placeholder 2"/>
          <p:cNvSpPr>
            <a:spLocks noGrp="1"/>
          </p:cNvSpPr>
          <p:nvPr>
            <p:ph idx="1"/>
          </p:nvPr>
        </p:nvSpPr>
        <p:spPr>
          <a:xfrm>
            <a:off x="254935" y="946470"/>
            <a:ext cx="8713627" cy="5565240"/>
          </a:xfrm>
        </p:spPr>
        <p:txBody>
          <a:bodyPr>
            <a:noAutofit/>
          </a:bodyPr>
          <a:lstStyle/>
          <a:p>
            <a:pPr>
              <a:lnSpc>
                <a:spcPct val="100000"/>
              </a:lnSpc>
              <a:spcBef>
                <a:spcPts val="0"/>
              </a:spcBef>
            </a:pPr>
            <a:r>
              <a:rPr lang="en-US" sz="2000" dirty="0" smtClean="0">
                <a:latin typeface="Bookman Old Style" panose="02050604050505020204" pitchFamily="18" charset="0"/>
              </a:rPr>
              <a:t>DECD is making available </a:t>
            </a:r>
            <a:r>
              <a:rPr lang="en-US" sz="2000" b="1" dirty="0" smtClean="0">
                <a:latin typeface="Bookman Old Style" panose="02050604050505020204" pitchFamily="18" charset="0"/>
              </a:rPr>
              <a:t>$5,000,000 </a:t>
            </a:r>
            <a:r>
              <a:rPr lang="en-US" sz="2000" dirty="0" smtClean="0">
                <a:latin typeface="Bookman Old Style" panose="02050604050505020204" pitchFamily="18" charset="0"/>
              </a:rPr>
              <a:t>to fund </a:t>
            </a:r>
            <a:r>
              <a:rPr lang="en-US" sz="2000" dirty="0">
                <a:latin typeface="Bookman Old Style" panose="02050604050505020204" pitchFamily="18" charset="0"/>
              </a:rPr>
              <a:t>additional MVP </a:t>
            </a:r>
            <a:r>
              <a:rPr lang="en-US" sz="2000" dirty="0" smtClean="0">
                <a:latin typeface="Bookman Old Style" panose="02050604050505020204" pitchFamily="18" charset="0"/>
              </a:rPr>
              <a:t>activity</a:t>
            </a:r>
            <a:r>
              <a:rPr lang="en-US" sz="2000" dirty="0">
                <a:latin typeface="Bookman Old Style" panose="02050604050505020204" pitchFamily="18" charset="0"/>
              </a:rPr>
              <a:t> </a:t>
            </a:r>
            <a:r>
              <a:rPr lang="en-US" sz="2000" dirty="0" smtClean="0">
                <a:latin typeface="Bookman Old Style" panose="02050604050505020204" pitchFamily="18" charset="0"/>
              </a:rPr>
              <a:t>with a requirement that the </a:t>
            </a:r>
            <a:r>
              <a:rPr lang="en-US" sz="2000" dirty="0">
                <a:latin typeface="Bookman Old Style" panose="02050604050505020204" pitchFamily="18" charset="0"/>
              </a:rPr>
              <a:t>grants be focused on </a:t>
            </a:r>
            <a:r>
              <a:rPr lang="en-US" sz="2000" dirty="0" smtClean="0">
                <a:latin typeface="Bookman Old Style" panose="02050604050505020204" pitchFamily="18" charset="0"/>
              </a:rPr>
              <a:t>smaller </a:t>
            </a:r>
            <a:r>
              <a:rPr lang="en-US" sz="2000" dirty="0">
                <a:latin typeface="Bookman Old Style" panose="02050604050505020204" pitchFamily="18" charset="0"/>
              </a:rPr>
              <a:t>manufactures, preferably &lt; 100 employees. </a:t>
            </a:r>
            <a:endParaRPr lang="en-US" sz="2000" dirty="0" smtClean="0">
              <a:latin typeface="Bookman Old Style" panose="02050604050505020204" pitchFamily="18" charset="0"/>
            </a:endParaRPr>
          </a:p>
          <a:p>
            <a:pPr>
              <a:lnSpc>
                <a:spcPct val="100000"/>
              </a:lnSpc>
              <a:spcBef>
                <a:spcPts val="0"/>
              </a:spcBef>
            </a:pPr>
            <a:r>
              <a:rPr lang="en-US" sz="2000" dirty="0" smtClean="0">
                <a:latin typeface="Bookman Old Style" panose="02050604050505020204" pitchFamily="18" charset="0"/>
              </a:rPr>
              <a:t>A proposed approach for discussion:</a:t>
            </a:r>
          </a:p>
          <a:p>
            <a:pPr lvl="1">
              <a:lnSpc>
                <a:spcPct val="100000"/>
              </a:lnSpc>
              <a:spcBef>
                <a:spcPts val="0"/>
              </a:spcBef>
              <a:buFont typeface="Courier New" panose="02070309020205020404" pitchFamily="49" charset="0"/>
              <a:buChar char="o"/>
            </a:pPr>
            <a:r>
              <a:rPr lang="en-US" sz="2000" dirty="0" smtClean="0">
                <a:latin typeface="Bookman Old Style" panose="02050604050505020204" pitchFamily="18" charset="0"/>
              </a:rPr>
              <a:t>Grants </a:t>
            </a:r>
            <a:r>
              <a:rPr lang="en-US" sz="2000" dirty="0">
                <a:latin typeface="Bookman Old Style" panose="02050604050505020204" pitchFamily="18" charset="0"/>
              </a:rPr>
              <a:t>of up to $50k</a:t>
            </a:r>
          </a:p>
          <a:p>
            <a:pPr lvl="1">
              <a:lnSpc>
                <a:spcPct val="100000"/>
              </a:lnSpc>
              <a:spcBef>
                <a:spcPts val="0"/>
              </a:spcBef>
              <a:buFont typeface="Courier New" panose="02070309020205020404" pitchFamily="49" charset="0"/>
              <a:buChar char="o"/>
            </a:pPr>
            <a:r>
              <a:rPr lang="en-US" sz="2000" dirty="0">
                <a:latin typeface="Bookman Old Style" panose="02050604050505020204" pitchFamily="18" charset="0"/>
              </a:rPr>
              <a:t>Maximum company size 100</a:t>
            </a:r>
          </a:p>
          <a:p>
            <a:pPr lvl="1">
              <a:lnSpc>
                <a:spcPct val="100000"/>
              </a:lnSpc>
              <a:spcBef>
                <a:spcPts val="0"/>
              </a:spcBef>
              <a:buFont typeface="Courier New" panose="02070309020205020404" pitchFamily="49" charset="0"/>
              <a:buChar char="o"/>
            </a:pPr>
            <a:r>
              <a:rPr lang="en-US" sz="2000" dirty="0">
                <a:latin typeface="Bookman Old Style" panose="02050604050505020204" pitchFamily="18" charset="0"/>
              </a:rPr>
              <a:t>Company </a:t>
            </a:r>
            <a:r>
              <a:rPr lang="en-US" sz="2000" dirty="0" smtClean="0">
                <a:latin typeface="Bookman Old Style" panose="02050604050505020204" pitchFamily="18" charset="0"/>
              </a:rPr>
              <a:t>Match:</a:t>
            </a:r>
          </a:p>
          <a:p>
            <a:pPr lvl="2">
              <a:lnSpc>
                <a:spcPct val="100000"/>
              </a:lnSpc>
              <a:spcBef>
                <a:spcPts val="0"/>
              </a:spcBef>
              <a:buFont typeface="Wingdings" panose="05000000000000000000" pitchFamily="2" charset="2"/>
              <a:buChar char="§"/>
            </a:pPr>
            <a:r>
              <a:rPr lang="en-US" dirty="0" smtClean="0">
                <a:latin typeface="Bookman Old Style" panose="02050604050505020204" pitchFamily="18" charset="0"/>
              </a:rPr>
              <a:t>1:1 </a:t>
            </a:r>
            <a:r>
              <a:rPr lang="en-US" dirty="0">
                <a:latin typeface="Bookman Old Style" panose="02050604050505020204" pitchFamily="18" charset="0"/>
              </a:rPr>
              <a:t>for the first $</a:t>
            </a:r>
            <a:r>
              <a:rPr lang="en-US" dirty="0" smtClean="0">
                <a:latin typeface="Bookman Old Style" panose="02050604050505020204" pitchFamily="18" charset="0"/>
              </a:rPr>
              <a:t>25k,</a:t>
            </a:r>
          </a:p>
          <a:p>
            <a:pPr lvl="2">
              <a:lnSpc>
                <a:spcPct val="100000"/>
              </a:lnSpc>
              <a:spcBef>
                <a:spcPts val="0"/>
              </a:spcBef>
              <a:buFont typeface="Wingdings" panose="05000000000000000000" pitchFamily="2" charset="2"/>
              <a:buChar char="§"/>
            </a:pPr>
            <a:r>
              <a:rPr lang="en-US" dirty="0" smtClean="0">
                <a:latin typeface="Bookman Old Style" panose="02050604050505020204" pitchFamily="18" charset="0"/>
              </a:rPr>
              <a:t>2:1 </a:t>
            </a:r>
            <a:r>
              <a:rPr lang="en-US" dirty="0">
                <a:latin typeface="Bookman Old Style" panose="02050604050505020204" pitchFamily="18" charset="0"/>
              </a:rPr>
              <a:t>for the second $25k (higher match required for prior grant recipients, see below) </a:t>
            </a:r>
          </a:p>
          <a:p>
            <a:pPr lvl="1">
              <a:lnSpc>
                <a:spcPct val="100000"/>
              </a:lnSpc>
              <a:spcBef>
                <a:spcPts val="0"/>
              </a:spcBef>
              <a:buFont typeface="Courier New" panose="02070309020205020404" pitchFamily="49" charset="0"/>
              <a:buChar char="o"/>
            </a:pPr>
            <a:r>
              <a:rPr lang="en-US" sz="2000" dirty="0">
                <a:latin typeface="Bookman Old Style" panose="02050604050505020204" pitchFamily="18" charset="0"/>
              </a:rPr>
              <a:t>Any company that has received a grant subsequent to June, 30, 2018, is ineligible. </a:t>
            </a:r>
            <a:endParaRPr lang="en-US" sz="2000" dirty="0" smtClean="0">
              <a:latin typeface="Bookman Old Style" panose="02050604050505020204" pitchFamily="18" charset="0"/>
            </a:endParaRPr>
          </a:p>
          <a:p>
            <a:pPr lvl="1">
              <a:lnSpc>
                <a:spcPct val="100000"/>
              </a:lnSpc>
              <a:spcBef>
                <a:spcPts val="0"/>
              </a:spcBef>
              <a:buFont typeface="Courier New" panose="02070309020205020404" pitchFamily="49" charset="0"/>
              <a:buChar char="o"/>
            </a:pPr>
            <a:r>
              <a:rPr lang="en-US" sz="2000" dirty="0" smtClean="0">
                <a:latin typeface="Bookman Old Style" panose="02050604050505020204" pitchFamily="18" charset="0"/>
              </a:rPr>
              <a:t>Companies </a:t>
            </a:r>
            <a:r>
              <a:rPr lang="en-US" sz="2000" dirty="0">
                <a:latin typeface="Bookman Old Style" panose="02050604050505020204" pitchFamily="18" charset="0"/>
              </a:rPr>
              <a:t>that received a grant prior to June 30, 2018 are eligible for grants up to $50k but the match shall be 2:1 for the first $</a:t>
            </a:r>
            <a:r>
              <a:rPr lang="en-US" sz="2000" dirty="0" smtClean="0">
                <a:latin typeface="Bookman Old Style" panose="02050604050505020204" pitchFamily="18" charset="0"/>
              </a:rPr>
              <a:t>25k; </a:t>
            </a:r>
            <a:r>
              <a:rPr lang="en-US" sz="2000" dirty="0">
                <a:latin typeface="Bookman Old Style" panose="02050604050505020204" pitchFamily="18" charset="0"/>
              </a:rPr>
              <a:t>and </a:t>
            </a:r>
            <a:r>
              <a:rPr lang="en-US" sz="2000" dirty="0" smtClean="0">
                <a:latin typeface="Bookman Old Style" panose="02050604050505020204" pitchFamily="18" charset="0"/>
              </a:rPr>
              <a:t>3:1 </a:t>
            </a:r>
            <a:r>
              <a:rPr lang="en-US" sz="2000" dirty="0">
                <a:latin typeface="Bookman Old Style" panose="02050604050505020204" pitchFamily="18" charset="0"/>
              </a:rPr>
              <a:t>for the next $25k.  (Alternative: lifetime cap of $75k for prior participants) </a:t>
            </a:r>
          </a:p>
          <a:p>
            <a:pPr lvl="1">
              <a:lnSpc>
                <a:spcPct val="100000"/>
              </a:lnSpc>
              <a:spcBef>
                <a:spcPts val="0"/>
              </a:spcBef>
              <a:buFont typeface="Courier New" panose="02070309020205020404" pitchFamily="49" charset="0"/>
              <a:buChar char="o"/>
            </a:pPr>
            <a:r>
              <a:rPr lang="en-US" sz="2000" dirty="0">
                <a:latin typeface="Bookman Old Style" panose="02050604050505020204" pitchFamily="18" charset="0"/>
              </a:rPr>
              <a:t>Applicable uses: Consistent with legacy practice – Unlike the COVID program, working capital would be </a:t>
            </a:r>
            <a:r>
              <a:rPr lang="en-US" sz="2000" u="sng" dirty="0">
                <a:latin typeface="Bookman Old Style" panose="02050604050505020204" pitchFamily="18" charset="0"/>
              </a:rPr>
              <a:t>excluded </a:t>
            </a:r>
            <a:r>
              <a:rPr lang="en-US" sz="2000" dirty="0">
                <a:latin typeface="Bookman Old Style" panose="02050604050505020204" pitchFamily="18" charset="0"/>
              </a:rPr>
              <a:t>as a use</a:t>
            </a:r>
            <a:r>
              <a:rPr lang="en-US" sz="2000" dirty="0" smtClean="0">
                <a:latin typeface="Bookman Old Style" panose="02050604050505020204" pitchFamily="18" charset="0"/>
              </a:rPr>
              <a:t>.</a:t>
            </a:r>
            <a:endParaRPr lang="en-US" sz="20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70B85423-5C35-453A-9023-8AA37C7568FD}" type="slidenum">
              <a:rPr lang="en-US" smtClean="0"/>
              <a:pPr/>
              <a:t>23</a:t>
            </a:fld>
            <a:endParaRPr lang="en-US" dirty="0"/>
          </a:p>
        </p:txBody>
      </p:sp>
    </p:spTree>
    <p:extLst>
      <p:ext uri="{BB962C8B-B14F-4D97-AF65-F5344CB8AC3E}">
        <p14:creationId xmlns:p14="http://schemas.microsoft.com/office/powerpoint/2010/main" val="243802575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24</a:t>
            </a:fld>
            <a:endParaRPr lang="en-US" dirty="0"/>
          </a:p>
        </p:txBody>
      </p:sp>
      <p:sp>
        <p:nvSpPr>
          <p:cNvPr id="6" name="Title 7"/>
          <p:cNvSpPr txBox="1">
            <a:spLocks/>
          </p:cNvSpPr>
          <p:nvPr/>
        </p:nvSpPr>
        <p:spPr>
          <a:xfrm>
            <a:off x="950105" y="3152764"/>
            <a:ext cx="7496810" cy="701702"/>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Program Updates:  HRAM</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2666534500"/>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9381"/>
            <a:ext cx="8229600" cy="5038638"/>
          </a:xfrm>
        </p:spPr>
        <p:txBody>
          <a:bodyPr>
            <a:noAutofit/>
          </a:bodyPr>
          <a:lstStyle/>
          <a:p>
            <a:pPr>
              <a:lnSpc>
                <a:spcPct val="100000"/>
              </a:lnSpc>
              <a:spcBef>
                <a:spcPts val="0"/>
              </a:spcBef>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LOI executed May, 2020</a:t>
            </a:r>
          </a:p>
          <a:p>
            <a:pPr marL="0" indent="0">
              <a:lnSpc>
                <a:spcPct val="100000"/>
              </a:lnSpc>
              <a:spcBef>
                <a:spcPts val="0"/>
              </a:spcBef>
              <a:buNone/>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Assistance Agreement executed May 26, 2020</a:t>
            </a:r>
          </a:p>
          <a:p>
            <a:pPr marL="0" indent="0">
              <a:lnSpc>
                <a:spcPct val="100000"/>
              </a:lnSpc>
              <a:spcBef>
                <a:spcPts val="0"/>
              </a:spcBef>
              <a:buNone/>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Procedures and Guidelines to DECD May 22, 2020</a:t>
            </a:r>
          </a:p>
          <a:p>
            <a:pPr marL="0" indent="0">
              <a:lnSpc>
                <a:spcPct val="100000"/>
              </a:lnSpc>
              <a:spcBef>
                <a:spcPts val="0"/>
              </a:spcBef>
              <a:buNone/>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Technical validation confirmed</a:t>
            </a:r>
          </a:p>
          <a:p>
            <a:pPr>
              <a:lnSpc>
                <a:spcPct val="100000"/>
              </a:lnSpc>
              <a:spcBef>
                <a:spcPts val="0"/>
              </a:spcBef>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Federal leveraging being pursued</a:t>
            </a:r>
          </a:p>
          <a:p>
            <a:pPr>
              <a:lnSpc>
                <a:spcPct val="100000"/>
              </a:lnSpc>
              <a:spcBef>
                <a:spcPts val="0"/>
              </a:spcBef>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Implementation Plan delivered to DECD</a:t>
            </a:r>
          </a:p>
          <a:p>
            <a:pPr marL="0" indent="0">
              <a:lnSpc>
                <a:spcPct val="100000"/>
              </a:lnSpc>
              <a:spcBef>
                <a:spcPts val="0"/>
              </a:spcBef>
              <a:buNone/>
            </a:pPr>
            <a:endParaRPr lang="en-US" sz="24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70B85423-5C35-453A-9023-8AA37C7568FD}" type="slidenum">
              <a:rPr lang="en-US" smtClean="0"/>
              <a:pPr/>
              <a:t>25</a:t>
            </a:fld>
            <a:endParaRPr lang="en-US" dirty="0"/>
          </a:p>
        </p:txBody>
      </p:sp>
      <p:sp>
        <p:nvSpPr>
          <p:cNvPr id="5" name="Title 7"/>
          <p:cNvSpPr txBox="1">
            <a:spLocks noGrp="1"/>
          </p:cNvSpPr>
          <p:nvPr>
            <p:ph type="title"/>
          </p:nvPr>
        </p:nvSpPr>
        <p:spPr>
          <a:xfrm>
            <a:off x="-69356" y="118606"/>
            <a:ext cx="9144000" cy="646303"/>
          </a:xfrm>
          <a:prstGeom prst="rect">
            <a:avLst/>
          </a:prstGeom>
          <a:noFill/>
          <a:effectLst/>
        </p:spPr>
        <p:txBody>
          <a:bodyPr wrap="square" lIns="91414" tIns="45706" rIns="91414" bIns="45706" rtlCol="0">
            <a:spAutoFit/>
          </a:bodyPr>
          <a:lstStyle/>
          <a:p>
            <a:pPr algn="ctr">
              <a:lnSpc>
                <a:spcPct val="90000"/>
              </a:lnSpc>
            </a:pPr>
            <a:r>
              <a:rPr lang="en-US" sz="40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CCAT  -  HRAM</a:t>
            </a:r>
            <a:endParaRPr lang="en-US" sz="4000" i="1"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336638942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44" y="1254641"/>
            <a:ext cx="8229600" cy="4231759"/>
          </a:xfrm>
        </p:spPr>
        <p:txBody>
          <a:bodyPr>
            <a:noAutofit/>
          </a:bodyPr>
          <a:lstStyle/>
          <a:p>
            <a:pPr marL="0" indent="0">
              <a:lnSpc>
                <a:spcPct val="100000"/>
              </a:lnSpc>
              <a:spcBef>
                <a:spcPts val="0"/>
              </a:spcBef>
              <a:buNone/>
            </a:pPr>
            <a:endParaRPr lang="en-US" sz="2400" dirty="0">
              <a:latin typeface="Bookman Old Style" panose="02050604050505020204" pitchFamily="18" charset="0"/>
            </a:endParaRPr>
          </a:p>
          <a:p>
            <a:pPr marR="0" lvl="0">
              <a:spcBef>
                <a:spcPts val="0"/>
              </a:spcBef>
              <a:spcAft>
                <a:spcPts val="0"/>
              </a:spcAft>
            </a:pPr>
            <a:r>
              <a:rPr lang="en-US" sz="2400" dirty="0">
                <a:latin typeface="Bookman Old Style" panose="02050604050505020204" pitchFamily="18" charset="0"/>
                <a:ea typeface="Times New Roman" panose="02020603050405020304" pitchFamily="18" charset="0"/>
                <a:cs typeface="Times New Roman" panose="02020603050405020304" pitchFamily="18" charset="0"/>
              </a:rPr>
              <a:t>Industry-Driven Program to Drive Demonstration and Adoption of AM Technologies</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2400" dirty="0">
              <a:latin typeface="Bookman Old Style" panose="02050604050505020204" pitchFamily="18" charset="0"/>
            </a:endParaRPr>
          </a:p>
          <a:p>
            <a:pPr>
              <a:spcBef>
                <a:spcPts val="0"/>
              </a:spcBef>
            </a:pPr>
            <a:r>
              <a:rPr lang="en-US" sz="2400" dirty="0">
                <a:latin typeface="Bookman Old Style" panose="02050604050505020204" pitchFamily="18" charset="0"/>
                <a:ea typeface="Times New Roman" panose="02020603050405020304" pitchFamily="18" charset="0"/>
                <a:cs typeface="Times New Roman" panose="02020603050405020304" pitchFamily="18" charset="0"/>
              </a:rPr>
              <a:t>Utilization of at Least Three Additional AM Technologies (6 Total)</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2400" dirty="0">
              <a:latin typeface="Bookman Old Style" panose="02050604050505020204" pitchFamily="18" charset="0"/>
            </a:endParaRPr>
          </a:p>
          <a:p>
            <a:pPr>
              <a:spcBef>
                <a:spcPts val="0"/>
              </a:spcBef>
            </a:pPr>
            <a:r>
              <a:rPr lang="en-US" sz="2400" dirty="0">
                <a:latin typeface="Bookman Old Style" panose="02050604050505020204" pitchFamily="18" charset="0"/>
                <a:ea typeface="Times New Roman" panose="02020603050405020304" pitchFamily="18" charset="0"/>
                <a:cs typeface="Times New Roman" panose="02020603050405020304" pitchFamily="18" charset="0"/>
              </a:rPr>
              <a:t>Focus is on SMMs Across Multiple Industry Sectors</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2400" dirty="0">
              <a:latin typeface="Bookman Old Style" panose="02050604050505020204" pitchFamily="18" charset="0"/>
            </a:endParaRPr>
          </a:p>
          <a:p>
            <a:pPr>
              <a:spcBef>
                <a:spcPts val="0"/>
              </a:spcBef>
            </a:pPr>
            <a:r>
              <a:rPr lang="en-US" sz="2400" dirty="0">
                <a:latin typeface="Bookman Old Style" panose="02050604050505020204" pitchFamily="18" charset="0"/>
                <a:ea typeface="Times New Roman" panose="02020603050405020304" pitchFamily="18" charset="0"/>
                <a:cs typeface="Times New Roman" panose="02020603050405020304" pitchFamily="18" charset="0"/>
              </a:rPr>
              <a:t>AM Adoption Program (AMAP) </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0000"/>
              </a:lnSpc>
              <a:spcBef>
                <a:spcPts val="0"/>
              </a:spcBef>
            </a:pPr>
            <a:endParaRPr lang="en-US" sz="2400" dirty="0">
              <a:latin typeface="Bookman Old Style" panose="02050604050505020204" pitchFamily="18" charset="0"/>
            </a:endParaRPr>
          </a:p>
          <a:p>
            <a:pPr>
              <a:spcBef>
                <a:spcPts val="0"/>
              </a:spcBef>
            </a:pPr>
            <a:r>
              <a:rPr lang="en-US" sz="2400" dirty="0">
                <a:latin typeface="Bookman Old Style" panose="02050604050505020204" pitchFamily="18" charset="0"/>
                <a:ea typeface="Times New Roman" panose="02020603050405020304" pitchFamily="18" charset="0"/>
                <a:cs typeface="Times New Roman" panose="02020603050405020304" pitchFamily="18" charset="0"/>
              </a:rPr>
              <a:t>Leverage Federal Funding Opportunities</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0000"/>
              </a:lnSpc>
              <a:spcBef>
                <a:spcPts val="0"/>
              </a:spcBef>
            </a:pPr>
            <a:endParaRPr lang="en-US" sz="2400" dirty="0">
              <a:latin typeface="Bookman Old Style" panose="02050604050505020204" pitchFamily="18" charset="0"/>
            </a:endParaRPr>
          </a:p>
          <a:p>
            <a:pPr marL="0" indent="0">
              <a:lnSpc>
                <a:spcPct val="100000"/>
              </a:lnSpc>
              <a:spcBef>
                <a:spcPts val="0"/>
              </a:spcBef>
              <a:buNone/>
            </a:pPr>
            <a:endParaRPr lang="en-US" sz="24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70B85423-5C35-453A-9023-8AA37C7568FD}" type="slidenum">
              <a:rPr lang="en-US" smtClean="0"/>
              <a:pPr/>
              <a:t>26</a:t>
            </a:fld>
            <a:endParaRPr lang="en-US" dirty="0"/>
          </a:p>
        </p:txBody>
      </p:sp>
      <p:sp>
        <p:nvSpPr>
          <p:cNvPr id="5" name="Title 7"/>
          <p:cNvSpPr txBox="1">
            <a:spLocks noGrp="1"/>
          </p:cNvSpPr>
          <p:nvPr>
            <p:ph type="title"/>
          </p:nvPr>
        </p:nvSpPr>
        <p:spPr>
          <a:xfrm>
            <a:off x="-69356" y="65443"/>
            <a:ext cx="9144000" cy="646303"/>
          </a:xfrm>
          <a:prstGeom prst="rect">
            <a:avLst/>
          </a:prstGeom>
          <a:noFill/>
          <a:effectLst/>
        </p:spPr>
        <p:txBody>
          <a:bodyPr wrap="square" lIns="91414" tIns="45706" rIns="91414" bIns="45706" rtlCol="0">
            <a:spAutoFit/>
          </a:bodyPr>
          <a:lstStyle/>
          <a:p>
            <a:pPr algn="ctr">
              <a:lnSpc>
                <a:spcPct val="90000"/>
              </a:lnSpc>
            </a:pPr>
            <a:r>
              <a:rPr lang="en-US" sz="40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CCAT  -  HRAM Implementation Plan</a:t>
            </a:r>
            <a:endParaRPr lang="en-US" sz="4000" i="1"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4244010710"/>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27</a:t>
            </a:fld>
            <a:endParaRPr lang="en-US" dirty="0"/>
          </a:p>
        </p:txBody>
      </p:sp>
      <p:sp>
        <p:nvSpPr>
          <p:cNvPr id="6" name="Title 7"/>
          <p:cNvSpPr txBox="1">
            <a:spLocks/>
          </p:cNvSpPr>
          <p:nvPr/>
        </p:nvSpPr>
        <p:spPr>
          <a:xfrm>
            <a:off x="950105" y="2848065"/>
            <a:ext cx="7496810" cy="1311100"/>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Program Updates:  </a:t>
            </a:r>
          </a:p>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Industry 4.0 Supply Chain</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197345366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363" y="1834804"/>
            <a:ext cx="8229600" cy="3630331"/>
          </a:xfrm>
        </p:spPr>
        <p:txBody>
          <a:bodyPr>
            <a:noAutofit/>
          </a:bodyPr>
          <a:lstStyle/>
          <a:p>
            <a:pPr>
              <a:lnSpc>
                <a:spcPct val="100000"/>
              </a:lnSpc>
              <a:spcBef>
                <a:spcPts val="0"/>
              </a:spcBef>
            </a:pPr>
            <a:r>
              <a:rPr lang="en-US" sz="2400" dirty="0" smtClean="0">
                <a:latin typeface="Bookman Old Style" panose="02050604050505020204" pitchFamily="18" charset="0"/>
              </a:rPr>
              <a:t>LOI </a:t>
            </a:r>
            <a:r>
              <a:rPr lang="en-US" sz="2400" dirty="0">
                <a:latin typeface="Bookman Old Style" panose="02050604050505020204" pitchFamily="18" charset="0"/>
              </a:rPr>
              <a:t>executed April 24, 2020</a:t>
            </a:r>
          </a:p>
          <a:p>
            <a:pPr marL="0" indent="0">
              <a:lnSpc>
                <a:spcPct val="100000"/>
              </a:lnSpc>
              <a:spcBef>
                <a:spcPts val="0"/>
              </a:spcBef>
              <a:buNone/>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Assistance Agreement executed May 26, 2020</a:t>
            </a:r>
          </a:p>
          <a:p>
            <a:pPr marL="0" indent="0">
              <a:lnSpc>
                <a:spcPct val="100000"/>
              </a:lnSpc>
              <a:spcBef>
                <a:spcPts val="0"/>
              </a:spcBef>
              <a:buNone/>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Procedures and Guidelines to DECD May 22, 2020</a:t>
            </a:r>
          </a:p>
          <a:p>
            <a:pPr marL="0" indent="0">
              <a:lnSpc>
                <a:spcPct val="100000"/>
              </a:lnSpc>
              <a:spcBef>
                <a:spcPts val="0"/>
              </a:spcBef>
              <a:buNone/>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Partner collaboration development (Siemens)</a:t>
            </a:r>
          </a:p>
          <a:p>
            <a:pPr>
              <a:lnSpc>
                <a:spcPct val="100000"/>
              </a:lnSpc>
              <a:spcBef>
                <a:spcPts val="0"/>
              </a:spcBef>
            </a:pPr>
            <a:endParaRPr lang="en-US" sz="2400" dirty="0">
              <a:latin typeface="Bookman Old Style" panose="02050604050505020204" pitchFamily="18" charset="0"/>
            </a:endParaRPr>
          </a:p>
          <a:p>
            <a:pPr>
              <a:lnSpc>
                <a:spcPct val="100000"/>
              </a:lnSpc>
              <a:spcBef>
                <a:spcPts val="0"/>
              </a:spcBef>
            </a:pPr>
            <a:r>
              <a:rPr lang="en-US" sz="2400" dirty="0">
                <a:latin typeface="Bookman Old Style" panose="02050604050505020204" pitchFamily="18" charset="0"/>
              </a:rPr>
              <a:t>Federal leveraging being pursued</a:t>
            </a:r>
          </a:p>
          <a:p>
            <a:pPr marL="0" indent="0">
              <a:lnSpc>
                <a:spcPct val="100000"/>
              </a:lnSpc>
              <a:spcBef>
                <a:spcPts val="0"/>
              </a:spcBef>
              <a:buNone/>
            </a:pPr>
            <a:endParaRPr lang="en-US" sz="24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70B85423-5C35-453A-9023-8AA37C7568FD}" type="slidenum">
              <a:rPr lang="en-US" smtClean="0"/>
              <a:pPr/>
              <a:t>28</a:t>
            </a:fld>
            <a:endParaRPr lang="en-US" dirty="0"/>
          </a:p>
        </p:txBody>
      </p:sp>
      <p:sp>
        <p:nvSpPr>
          <p:cNvPr id="5" name="Title 7"/>
          <p:cNvSpPr txBox="1">
            <a:spLocks noGrp="1"/>
          </p:cNvSpPr>
          <p:nvPr>
            <p:ph type="title"/>
          </p:nvPr>
        </p:nvSpPr>
        <p:spPr>
          <a:xfrm>
            <a:off x="0" y="189317"/>
            <a:ext cx="9144000" cy="646303"/>
          </a:xfrm>
          <a:prstGeom prst="rect">
            <a:avLst/>
          </a:prstGeom>
          <a:noFill/>
          <a:effectLst/>
        </p:spPr>
        <p:txBody>
          <a:bodyPr wrap="square" lIns="91414" tIns="45706" rIns="91414" bIns="45706" rtlCol="0">
            <a:spAutoFit/>
          </a:bodyPr>
          <a:lstStyle/>
          <a:p>
            <a:pPr algn="ctr">
              <a:lnSpc>
                <a:spcPct val="90000"/>
              </a:lnSpc>
            </a:pPr>
            <a:r>
              <a:rPr lang="en-US" sz="40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CCAT  -  Industry 4.0</a:t>
            </a:r>
            <a:endParaRPr lang="en-US" sz="4000" i="1"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2933125540"/>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29</a:t>
            </a:fld>
            <a:endParaRPr lang="en-US" dirty="0"/>
          </a:p>
        </p:txBody>
      </p:sp>
      <p:sp>
        <p:nvSpPr>
          <p:cNvPr id="6" name="Title 7"/>
          <p:cNvSpPr txBox="1">
            <a:spLocks/>
          </p:cNvSpPr>
          <p:nvPr/>
        </p:nvSpPr>
        <p:spPr>
          <a:xfrm>
            <a:off x="950105" y="2848065"/>
            <a:ext cx="7496810" cy="1311100"/>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Program Updates:  </a:t>
            </a:r>
          </a:p>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Energy on the Line </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425202033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5705475" y="6327776"/>
            <a:ext cx="3086100" cy="365125"/>
          </a:xfrm>
        </p:spPr>
        <p:txBody>
          <a:bodyPr/>
          <a:lstStyle/>
          <a:p>
            <a:pPr algn="r">
              <a:defRPr/>
            </a:pPr>
            <a:fld id="{7A9C71F4-7616-481E-9943-16A639A2C9A4}" type="slidenum">
              <a:rPr lang="en-US" sz="1100" smtClean="0"/>
              <a:pPr algn="r">
                <a:defRPr/>
              </a:pPr>
              <a:t>3</a:t>
            </a:fld>
            <a:endParaRPr lang="en-US" sz="1100" dirty="0"/>
          </a:p>
        </p:txBody>
      </p:sp>
      <p:sp>
        <p:nvSpPr>
          <p:cNvPr id="4" name="Title 7"/>
          <p:cNvSpPr txBox="1">
            <a:spLocks/>
          </p:cNvSpPr>
          <p:nvPr/>
        </p:nvSpPr>
        <p:spPr>
          <a:xfrm>
            <a:off x="1009651" y="2594293"/>
            <a:ext cx="7496810" cy="1311100"/>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March Minutes </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42653447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27" y="85060"/>
            <a:ext cx="8654903" cy="712383"/>
          </a:xfrm>
        </p:spPr>
        <p:txBody>
          <a:bodyPr>
            <a:normAutofit fontScale="90000"/>
          </a:bodyPr>
          <a:lstStyle/>
          <a:p>
            <a:r>
              <a:rPr lang="en-US" sz="3600" dirty="0" smtClean="0">
                <a:solidFill>
                  <a:schemeClr val="bg1"/>
                </a:solidFill>
                <a:latin typeface="Bookman Old Style" panose="02050604050505020204" pitchFamily="18" charset="0"/>
              </a:rPr>
              <a:t/>
            </a:r>
            <a:br>
              <a:rPr lang="en-US" sz="3600" dirty="0" smtClean="0">
                <a:solidFill>
                  <a:schemeClr val="bg1"/>
                </a:solidFill>
                <a:latin typeface="Bookman Old Style" panose="02050604050505020204" pitchFamily="18" charset="0"/>
              </a:rPr>
            </a:br>
            <a:r>
              <a:rPr lang="en-US" sz="3600" dirty="0" smtClean="0">
                <a:solidFill>
                  <a:schemeClr val="bg1"/>
                </a:solidFill>
                <a:latin typeface="Bookman Old Style" panose="02050604050505020204" pitchFamily="18" charset="0"/>
              </a:rPr>
              <a:t>Closed </a:t>
            </a:r>
            <a:r>
              <a:rPr lang="en-US" sz="3600" dirty="0">
                <a:solidFill>
                  <a:schemeClr val="bg1"/>
                </a:solidFill>
                <a:latin typeface="Bookman Old Style" panose="02050604050505020204" pitchFamily="18" charset="0"/>
              </a:rPr>
              <a:t>and </a:t>
            </a:r>
            <a:r>
              <a:rPr lang="en-US" sz="3600" dirty="0" smtClean="0">
                <a:solidFill>
                  <a:schemeClr val="bg1"/>
                </a:solidFill>
                <a:latin typeface="Bookman Old Style" panose="02050604050505020204" pitchFamily="18" charset="0"/>
              </a:rPr>
              <a:t>Completed -Funded </a:t>
            </a:r>
            <a:r>
              <a:rPr lang="en-US" sz="3600" dirty="0">
                <a:solidFill>
                  <a:schemeClr val="bg1"/>
                </a:solidFill>
                <a:latin typeface="Bookman Old Style" panose="02050604050505020204" pitchFamily="18" charset="0"/>
              </a:rPr>
              <a:t>Projects</a:t>
            </a:r>
            <a:br>
              <a:rPr lang="en-US" sz="3600" dirty="0">
                <a:solidFill>
                  <a:schemeClr val="bg1"/>
                </a:solidFill>
                <a:latin typeface="Bookman Old Style" panose="02050604050505020204" pitchFamily="18" charset="0"/>
              </a:rPr>
            </a:br>
            <a:endParaRPr lang="en-US" sz="3600" dirty="0">
              <a:solidFill>
                <a:schemeClr val="bg1"/>
              </a:solidFill>
              <a:latin typeface="Bookman Old Style" panose="02050604050505020204" pitchFamily="18" charset="0"/>
            </a:endParaRPr>
          </a:p>
        </p:txBody>
      </p:sp>
      <p:sp>
        <p:nvSpPr>
          <p:cNvPr id="9" name="TextBox 8"/>
          <p:cNvSpPr txBox="1"/>
          <p:nvPr/>
        </p:nvSpPr>
        <p:spPr>
          <a:xfrm>
            <a:off x="415183" y="1256002"/>
            <a:ext cx="62484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Bookman Old Style" panose="02050604050505020204" pitchFamily="18" charset="0"/>
                <a:cs typeface="Proxima Nova Bold"/>
              </a:rPr>
              <a:t>100% financing</a:t>
            </a:r>
          </a:p>
        </p:txBody>
      </p:sp>
      <p:pic>
        <p:nvPicPr>
          <p:cNvPr id="12" name="Picture 11">
            <a:extLst>
              <a:ext uri="{FF2B5EF4-FFF2-40B4-BE49-F238E27FC236}">
                <a16:creationId xmlns:a16="http://schemas.microsoft.com/office/drawing/2014/main" id="{547263D6-326F-40CB-B5F5-44DE89568E13}"/>
              </a:ext>
            </a:extLst>
          </p:cNvPr>
          <p:cNvPicPr>
            <a:picLocks noChangeAspect="1"/>
          </p:cNvPicPr>
          <p:nvPr/>
        </p:nvPicPr>
        <p:blipFill>
          <a:blip r:embed="rId3"/>
          <a:stretch>
            <a:fillRect/>
          </a:stretch>
        </p:blipFill>
        <p:spPr>
          <a:xfrm>
            <a:off x="415183" y="1786270"/>
            <a:ext cx="8310422" cy="2519916"/>
          </a:xfrm>
          <a:prstGeom prst="rect">
            <a:avLst/>
          </a:prstGeom>
        </p:spPr>
      </p:pic>
      <p:pic>
        <p:nvPicPr>
          <p:cNvPr id="13" name="Picture 12">
            <a:extLst>
              <a:ext uri="{FF2B5EF4-FFF2-40B4-BE49-F238E27FC236}">
                <a16:creationId xmlns:a16="http://schemas.microsoft.com/office/drawing/2014/main" id="{9AEE3D7B-4BEF-41CB-B665-BA73B742C34B}"/>
              </a:ext>
            </a:extLst>
          </p:cNvPr>
          <p:cNvPicPr>
            <a:picLocks noChangeAspect="1"/>
          </p:cNvPicPr>
          <p:nvPr/>
        </p:nvPicPr>
        <p:blipFill>
          <a:blip r:embed="rId4"/>
          <a:stretch>
            <a:fillRect/>
          </a:stretch>
        </p:blipFill>
        <p:spPr>
          <a:xfrm>
            <a:off x="415183" y="4495799"/>
            <a:ext cx="8310422" cy="671623"/>
          </a:xfrm>
          <a:prstGeom prst="rect">
            <a:avLst/>
          </a:prstGeom>
        </p:spPr>
      </p:pic>
    </p:spTree>
    <p:extLst>
      <p:ext uri="{BB962C8B-B14F-4D97-AF65-F5344CB8AC3E}">
        <p14:creationId xmlns:p14="http://schemas.microsoft.com/office/powerpoint/2010/main" val="2316494629"/>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34" y="1"/>
            <a:ext cx="8838732" cy="914400"/>
          </a:xfrm>
        </p:spPr>
        <p:txBody>
          <a:bodyPr>
            <a:normAutofit fontScale="90000"/>
          </a:bodyPr>
          <a:lstStyle/>
          <a:p>
            <a:pPr algn="ctr"/>
            <a:r>
              <a:rPr lang="en-US" sz="3600" dirty="0" smtClean="0">
                <a:solidFill>
                  <a:schemeClr val="bg1"/>
                </a:solidFill>
                <a:latin typeface="Bookman Old Style" panose="02050604050505020204" pitchFamily="18" charset="0"/>
              </a:rPr>
              <a:t/>
            </a:r>
            <a:br>
              <a:rPr lang="en-US" sz="3600" dirty="0" smtClean="0">
                <a:solidFill>
                  <a:schemeClr val="bg1"/>
                </a:solidFill>
                <a:latin typeface="Bookman Old Style" panose="02050604050505020204" pitchFamily="18" charset="0"/>
              </a:rPr>
            </a:br>
            <a:r>
              <a:rPr lang="en-US" sz="3600" dirty="0" smtClean="0">
                <a:solidFill>
                  <a:schemeClr val="bg1"/>
                </a:solidFill>
                <a:latin typeface="Bookman Old Style" panose="02050604050505020204" pitchFamily="18" charset="0"/>
              </a:rPr>
              <a:t>Leveraged </a:t>
            </a:r>
            <a:r>
              <a:rPr lang="en-US" sz="3600" dirty="0">
                <a:solidFill>
                  <a:schemeClr val="bg1"/>
                </a:solidFill>
                <a:latin typeface="Bookman Old Style" panose="02050604050505020204" pitchFamily="18" charset="0"/>
              </a:rPr>
              <a:t>Funding with </a:t>
            </a:r>
            <a:r>
              <a:rPr lang="en-US" sz="3600" dirty="0" smtClean="0">
                <a:solidFill>
                  <a:schemeClr val="bg1"/>
                </a:solidFill>
                <a:latin typeface="Bookman Old Style" panose="02050604050505020204" pitchFamily="18" charset="0"/>
              </a:rPr>
              <a:t>Energy </a:t>
            </a:r>
            <a:r>
              <a:rPr lang="en-US" sz="3600" dirty="0">
                <a:solidFill>
                  <a:schemeClr val="bg1"/>
                </a:solidFill>
                <a:latin typeface="Bookman Old Style" panose="02050604050505020204" pitchFamily="18" charset="0"/>
              </a:rPr>
              <a:t>on the Line and Jobs Created</a:t>
            </a:r>
            <a:br>
              <a:rPr lang="en-US" sz="3600" dirty="0">
                <a:solidFill>
                  <a:schemeClr val="bg1"/>
                </a:solidFill>
                <a:latin typeface="Bookman Old Style" panose="02050604050505020204" pitchFamily="18" charset="0"/>
              </a:rPr>
            </a:br>
            <a:endParaRPr lang="en-US" sz="3600" dirty="0">
              <a:solidFill>
                <a:schemeClr val="bg1"/>
              </a:solidFill>
              <a:latin typeface="Bookman Old Style" panose="02050604050505020204" pitchFamily="18" charset="0"/>
            </a:endParaRPr>
          </a:p>
        </p:txBody>
      </p:sp>
      <p:sp>
        <p:nvSpPr>
          <p:cNvPr id="9" name="TextBox 8"/>
          <p:cNvSpPr txBox="1"/>
          <p:nvPr/>
        </p:nvSpPr>
        <p:spPr>
          <a:xfrm>
            <a:off x="762000" y="1978653"/>
            <a:ext cx="62484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roxima Nova Bold"/>
                <a:ea typeface="+mn-ea"/>
                <a:cs typeface="Proxima Nova Bold"/>
              </a:rPr>
              <a:t>100% financing</a:t>
            </a:r>
          </a:p>
        </p:txBody>
      </p:sp>
      <p:pic>
        <p:nvPicPr>
          <p:cNvPr id="4" name="Picture 3">
            <a:extLst>
              <a:ext uri="{FF2B5EF4-FFF2-40B4-BE49-F238E27FC236}">
                <a16:creationId xmlns:a16="http://schemas.microsoft.com/office/drawing/2014/main" id="{A6E6A2F1-ECA0-404D-A984-CDAA0319F972}"/>
              </a:ext>
            </a:extLst>
          </p:cNvPr>
          <p:cNvPicPr>
            <a:picLocks noChangeAspect="1"/>
          </p:cNvPicPr>
          <p:nvPr/>
        </p:nvPicPr>
        <p:blipFill>
          <a:blip r:embed="rId3"/>
          <a:stretch>
            <a:fillRect/>
          </a:stretch>
        </p:blipFill>
        <p:spPr>
          <a:xfrm>
            <a:off x="784151" y="1531089"/>
            <a:ext cx="7575697" cy="2895600"/>
          </a:xfrm>
          <a:prstGeom prst="rect">
            <a:avLst/>
          </a:prstGeom>
        </p:spPr>
      </p:pic>
      <p:pic>
        <p:nvPicPr>
          <p:cNvPr id="6" name="Picture 5">
            <a:extLst>
              <a:ext uri="{FF2B5EF4-FFF2-40B4-BE49-F238E27FC236}">
                <a16:creationId xmlns:a16="http://schemas.microsoft.com/office/drawing/2014/main" id="{25485950-EA4E-44B4-B799-40D5E896023A}"/>
              </a:ext>
            </a:extLst>
          </p:cNvPr>
          <p:cNvPicPr>
            <a:picLocks noChangeAspect="1"/>
          </p:cNvPicPr>
          <p:nvPr/>
        </p:nvPicPr>
        <p:blipFill>
          <a:blip r:embed="rId4"/>
          <a:stretch>
            <a:fillRect/>
          </a:stretch>
        </p:blipFill>
        <p:spPr>
          <a:xfrm>
            <a:off x="4035498" y="4586177"/>
            <a:ext cx="4324350" cy="457200"/>
          </a:xfrm>
          <a:prstGeom prst="rect">
            <a:avLst/>
          </a:prstGeom>
        </p:spPr>
      </p:pic>
    </p:spTree>
    <p:extLst>
      <p:ext uri="{BB962C8B-B14F-4D97-AF65-F5344CB8AC3E}">
        <p14:creationId xmlns:p14="http://schemas.microsoft.com/office/powerpoint/2010/main" val="1155547063"/>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180754"/>
            <a:ext cx="8323521" cy="563526"/>
          </a:xfrm>
        </p:spPr>
        <p:txBody>
          <a:bodyPr>
            <a:noAutofit/>
          </a:bodyPr>
          <a:lstStyle/>
          <a:p>
            <a:r>
              <a:rPr lang="en-US" sz="3600" dirty="0">
                <a:solidFill>
                  <a:schemeClr val="bg1"/>
                </a:solidFill>
                <a:latin typeface="Bookman Old Style" panose="02050604050505020204" pitchFamily="18" charset="0"/>
              </a:rPr>
              <a:t>Energy on the Line Pipeline </a:t>
            </a:r>
            <a:r>
              <a:rPr lang="en-US" sz="3600" dirty="0" smtClean="0">
                <a:solidFill>
                  <a:schemeClr val="bg1"/>
                </a:solidFill>
                <a:latin typeface="Bookman Old Style" panose="02050604050505020204" pitchFamily="18" charset="0"/>
              </a:rPr>
              <a:t>Projects</a:t>
            </a:r>
            <a:endParaRPr lang="en-US" sz="3600" dirty="0">
              <a:solidFill>
                <a:schemeClr val="bg1"/>
              </a:solidFill>
              <a:latin typeface="Bookman Old Style" panose="02050604050505020204" pitchFamily="18" charset="0"/>
            </a:endParaRPr>
          </a:p>
        </p:txBody>
      </p:sp>
      <p:pic>
        <p:nvPicPr>
          <p:cNvPr id="5" name="Picture 4">
            <a:extLst>
              <a:ext uri="{FF2B5EF4-FFF2-40B4-BE49-F238E27FC236}">
                <a16:creationId xmlns:a16="http://schemas.microsoft.com/office/drawing/2014/main" id="{7BA9640D-4AD3-465F-A758-FEEE94218B49}"/>
              </a:ext>
            </a:extLst>
          </p:cNvPr>
          <p:cNvPicPr>
            <a:picLocks noChangeAspect="1"/>
          </p:cNvPicPr>
          <p:nvPr/>
        </p:nvPicPr>
        <p:blipFill>
          <a:blip r:embed="rId3"/>
          <a:stretch>
            <a:fillRect/>
          </a:stretch>
        </p:blipFill>
        <p:spPr>
          <a:xfrm>
            <a:off x="580630" y="1495646"/>
            <a:ext cx="8029969" cy="3948223"/>
          </a:xfrm>
          <a:prstGeom prst="rect">
            <a:avLst/>
          </a:prstGeom>
        </p:spPr>
      </p:pic>
    </p:spTree>
    <p:extLst>
      <p:ext uri="{BB962C8B-B14F-4D97-AF65-F5344CB8AC3E}">
        <p14:creationId xmlns:p14="http://schemas.microsoft.com/office/powerpoint/2010/main" val="4145279261"/>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D40D-EFA6-45A9-A16B-CEC8DB91DDCD}"/>
              </a:ext>
            </a:extLst>
          </p:cNvPr>
          <p:cNvSpPr>
            <a:spLocks noGrp="1"/>
          </p:cNvSpPr>
          <p:nvPr>
            <p:ph type="title"/>
          </p:nvPr>
        </p:nvSpPr>
        <p:spPr>
          <a:xfrm>
            <a:off x="167046" y="166461"/>
            <a:ext cx="8785568" cy="662879"/>
          </a:xfrm>
        </p:spPr>
        <p:txBody>
          <a:bodyPr>
            <a:noAutofit/>
          </a:bodyPr>
          <a:lstStyle/>
          <a:p>
            <a:r>
              <a:rPr lang="en-US" sz="3200" dirty="0">
                <a:solidFill>
                  <a:schemeClr val="bg1"/>
                </a:solidFill>
                <a:latin typeface="Bookman Old Style" panose="02050604050505020204" pitchFamily="18" charset="0"/>
              </a:rPr>
              <a:t>How has COVID-19 impacted C-PACE project progress?</a:t>
            </a:r>
          </a:p>
        </p:txBody>
      </p:sp>
      <p:sp>
        <p:nvSpPr>
          <p:cNvPr id="3" name="Content Placeholder 2">
            <a:extLst>
              <a:ext uri="{FF2B5EF4-FFF2-40B4-BE49-F238E27FC236}">
                <a16:creationId xmlns:a16="http://schemas.microsoft.com/office/drawing/2014/main" id="{7F290566-0F62-45D9-A3EE-8C600A23ACBD}"/>
              </a:ext>
            </a:extLst>
          </p:cNvPr>
          <p:cNvSpPr>
            <a:spLocks noGrp="1"/>
          </p:cNvSpPr>
          <p:nvPr>
            <p:ph idx="1"/>
          </p:nvPr>
        </p:nvSpPr>
        <p:spPr>
          <a:xfrm>
            <a:off x="167046" y="1511595"/>
            <a:ext cx="8689875" cy="4665922"/>
          </a:xfrm>
        </p:spPr>
        <p:txBody>
          <a:bodyPr>
            <a:noAutofit/>
          </a:bodyPr>
          <a:lstStyle/>
          <a:p>
            <a:pPr marL="285750" indent="-285750">
              <a:lnSpc>
                <a:spcPct val="120000"/>
              </a:lnSpc>
              <a:spcBef>
                <a:spcPts val="0"/>
              </a:spcBef>
              <a:buFont typeface="Arial" panose="020B0604020202020204" pitchFamily="34" charset="0"/>
              <a:buChar char="•"/>
            </a:pPr>
            <a:r>
              <a:rPr lang="en-US" sz="2200" dirty="0">
                <a:latin typeface="Bookman Old Style" panose="02050604050505020204" pitchFamily="18" charset="0"/>
              </a:rPr>
              <a:t>COVID-19 has slowed down the progress of C-PACE projects in multiple </a:t>
            </a:r>
            <a:r>
              <a:rPr lang="en-US" sz="2200" dirty="0" smtClean="0">
                <a:latin typeface="Bookman Old Style" panose="02050604050505020204" pitchFamily="18" charset="0"/>
              </a:rPr>
              <a:t>ways</a:t>
            </a:r>
          </a:p>
          <a:p>
            <a:pPr marL="912813" lvl="2" indent="-457200">
              <a:lnSpc>
                <a:spcPct val="110000"/>
              </a:lnSpc>
              <a:spcBef>
                <a:spcPts val="0"/>
              </a:spcBef>
              <a:buFont typeface="Courier New" panose="02070309020205020404" pitchFamily="49" charset="0"/>
              <a:buChar char="o"/>
            </a:pPr>
            <a:r>
              <a:rPr lang="en-US" sz="2200" dirty="0" smtClean="0">
                <a:latin typeface="Bookman Old Style" panose="02050604050505020204" pitchFamily="18" charset="0"/>
              </a:rPr>
              <a:t>Property </a:t>
            </a:r>
            <a:r>
              <a:rPr lang="en-US" sz="2200" dirty="0">
                <a:latin typeface="Bookman Old Style" panose="02050604050505020204" pitchFamily="18" charset="0"/>
              </a:rPr>
              <a:t>owners choosing to postpone projects to later in 2020 </a:t>
            </a:r>
            <a:endParaRPr lang="en-US" sz="2200" dirty="0" smtClean="0">
              <a:latin typeface="Bookman Old Style" panose="02050604050505020204" pitchFamily="18" charset="0"/>
            </a:endParaRPr>
          </a:p>
          <a:p>
            <a:pPr marL="1254125" lvl="4" indent="-457200">
              <a:lnSpc>
                <a:spcPct val="110000"/>
              </a:lnSpc>
              <a:spcBef>
                <a:spcPts val="0"/>
              </a:spcBef>
              <a:buFont typeface="Wingdings" panose="05000000000000000000" pitchFamily="2" charset="2"/>
              <a:buChar char="§"/>
            </a:pPr>
            <a:r>
              <a:rPr lang="en-US" sz="2200" dirty="0" smtClean="0">
                <a:latin typeface="Bookman Old Style" panose="02050604050505020204" pitchFamily="18" charset="0"/>
              </a:rPr>
              <a:t>Unsure </a:t>
            </a:r>
            <a:r>
              <a:rPr lang="en-US" sz="2200" dirty="0">
                <a:latin typeface="Bookman Old Style" panose="02050604050505020204" pitchFamily="18" charset="0"/>
              </a:rPr>
              <a:t>about general business activity and finances for foreseeable future</a:t>
            </a:r>
          </a:p>
          <a:p>
            <a:pPr marL="1254125" lvl="4" indent="-457200">
              <a:lnSpc>
                <a:spcPct val="110000"/>
              </a:lnSpc>
              <a:spcBef>
                <a:spcPts val="0"/>
              </a:spcBef>
              <a:buFont typeface="Wingdings" panose="05000000000000000000" pitchFamily="2" charset="2"/>
              <a:buChar char="§"/>
            </a:pPr>
            <a:r>
              <a:rPr lang="en-US" sz="2200" dirty="0">
                <a:latin typeface="Bookman Old Style" panose="02050604050505020204" pitchFamily="18" charset="0"/>
              </a:rPr>
              <a:t>Unwillingness to have contractors on premises due to health and safety reasons</a:t>
            </a:r>
          </a:p>
          <a:p>
            <a:pPr marL="912813" lvl="2" indent="-457200">
              <a:lnSpc>
                <a:spcPct val="110000"/>
              </a:lnSpc>
              <a:spcBef>
                <a:spcPts val="0"/>
              </a:spcBef>
              <a:buFont typeface="Courier New" panose="02070309020205020404" pitchFamily="49" charset="0"/>
              <a:buChar char="o"/>
            </a:pPr>
            <a:r>
              <a:rPr lang="en-US" sz="2200" dirty="0" smtClean="0">
                <a:latin typeface="Bookman Old Style" panose="02050604050505020204" pitchFamily="18" charset="0"/>
              </a:rPr>
              <a:t>Lenders </a:t>
            </a:r>
            <a:r>
              <a:rPr lang="en-US" sz="2200" dirty="0">
                <a:latin typeface="Bookman Old Style" panose="02050604050505020204" pitchFamily="18" charset="0"/>
              </a:rPr>
              <a:t>needing to provide consent approval for C-PACE projects are occupied with administering federal stimulus program support and is slowing down this part of the process (i.e. PPP Program, SBA assistance)</a:t>
            </a:r>
          </a:p>
        </p:txBody>
      </p:sp>
    </p:spTree>
    <p:extLst>
      <p:ext uri="{BB962C8B-B14F-4D97-AF65-F5344CB8AC3E}">
        <p14:creationId xmlns:p14="http://schemas.microsoft.com/office/powerpoint/2010/main" val="1637839297"/>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EA3B-BA31-4CA5-A62A-5E17C7B02998}"/>
              </a:ext>
            </a:extLst>
          </p:cNvPr>
          <p:cNvSpPr>
            <a:spLocks noGrp="1"/>
          </p:cNvSpPr>
          <p:nvPr>
            <p:ph type="title"/>
          </p:nvPr>
        </p:nvSpPr>
        <p:spPr>
          <a:xfrm>
            <a:off x="148857" y="1"/>
            <a:ext cx="8825022" cy="1020726"/>
          </a:xfrm>
        </p:spPr>
        <p:txBody>
          <a:bodyPr>
            <a:normAutofit/>
          </a:bodyPr>
          <a:lstStyle/>
          <a:p>
            <a:pPr algn="ctr"/>
            <a:r>
              <a:rPr lang="en-US" sz="2800" dirty="0">
                <a:solidFill>
                  <a:schemeClr val="bg1"/>
                </a:solidFill>
                <a:latin typeface="Bookman Old Style" panose="02050604050505020204" pitchFamily="18" charset="0"/>
              </a:rPr>
              <a:t>C-PACE is pivoting its messaging to businesses as a pivotal economic development tool</a:t>
            </a:r>
          </a:p>
        </p:txBody>
      </p:sp>
      <p:sp>
        <p:nvSpPr>
          <p:cNvPr id="4" name="Content Placeholder 2">
            <a:extLst>
              <a:ext uri="{FF2B5EF4-FFF2-40B4-BE49-F238E27FC236}">
                <a16:creationId xmlns:a16="http://schemas.microsoft.com/office/drawing/2014/main" id="{E91AE6A6-5741-4F3F-9C41-6B75D05EE213}"/>
              </a:ext>
            </a:extLst>
          </p:cNvPr>
          <p:cNvSpPr>
            <a:spLocks noGrp="1"/>
          </p:cNvSpPr>
          <p:nvPr>
            <p:ph idx="1"/>
          </p:nvPr>
        </p:nvSpPr>
        <p:spPr>
          <a:xfrm>
            <a:off x="446568" y="1201479"/>
            <a:ext cx="8229600" cy="4736990"/>
          </a:xfrm>
        </p:spPr>
        <p:txBody>
          <a:bodyPr>
            <a:noAutofit/>
          </a:bodyPr>
          <a:lstStyle/>
          <a:p>
            <a:pPr marL="285750" indent="-285750">
              <a:buFont typeface="Arial" panose="020B0604020202020204" pitchFamily="34" charset="0"/>
              <a:buChar char="•"/>
            </a:pPr>
            <a:r>
              <a:rPr lang="en-US" sz="2400" dirty="0">
                <a:latin typeface="Bookman Old Style" panose="02050604050505020204" pitchFamily="18" charset="0"/>
              </a:rPr>
              <a:t>In the coming weeks and months, C-PACE will be repositioning its messaging to make itself look more attractive to the business </a:t>
            </a:r>
            <a:r>
              <a:rPr lang="en-US" sz="2400" dirty="0" smtClean="0">
                <a:latin typeface="Bookman Old Style" panose="02050604050505020204" pitchFamily="18" charset="0"/>
              </a:rPr>
              <a:t>community</a:t>
            </a:r>
          </a:p>
          <a:p>
            <a:pPr marL="798513" lvl="2" indent="-342900">
              <a:buFont typeface="Courier New" panose="02070309020205020404" pitchFamily="49" charset="0"/>
              <a:buChar char="o"/>
            </a:pPr>
            <a:endParaRPr lang="en-US" sz="2400" dirty="0" smtClean="0">
              <a:latin typeface="Bookman Old Style" panose="02050604050505020204" pitchFamily="18" charset="0"/>
            </a:endParaRPr>
          </a:p>
          <a:p>
            <a:pPr marL="798513" lvl="2" indent="-342900">
              <a:buFont typeface="Courier New" panose="02070309020205020404" pitchFamily="49" charset="0"/>
              <a:buChar char="o"/>
            </a:pPr>
            <a:r>
              <a:rPr lang="en-US" sz="2400" dirty="0" smtClean="0">
                <a:latin typeface="Bookman Old Style" panose="02050604050505020204" pitchFamily="18" charset="0"/>
              </a:rPr>
              <a:t>More </a:t>
            </a:r>
            <a:r>
              <a:rPr lang="en-US" sz="2400" dirty="0">
                <a:latin typeface="Bookman Old Style" panose="02050604050505020204" pitchFamily="18" charset="0"/>
              </a:rPr>
              <a:t>of an emphasis on helping property owners save money to help reduce operating expenses to keep employees on staff and invest money into expanding </a:t>
            </a:r>
            <a:r>
              <a:rPr lang="en-US" sz="2400" dirty="0" smtClean="0">
                <a:latin typeface="Bookman Old Style" panose="02050604050505020204" pitchFamily="18" charset="0"/>
              </a:rPr>
              <a:t>businesses</a:t>
            </a:r>
          </a:p>
          <a:p>
            <a:pPr marL="455613" lvl="2" indent="0">
              <a:buNone/>
            </a:pPr>
            <a:endParaRPr lang="en-US" sz="2400" dirty="0">
              <a:latin typeface="Bookman Old Style" panose="02050604050505020204" pitchFamily="18" charset="0"/>
            </a:endParaRPr>
          </a:p>
          <a:p>
            <a:pPr marL="798513" lvl="2" indent="-342900">
              <a:buFont typeface="Courier New" panose="02070309020205020404" pitchFamily="49" charset="0"/>
              <a:buChar char="o"/>
            </a:pPr>
            <a:r>
              <a:rPr lang="en-US" sz="2400" dirty="0">
                <a:latin typeface="Bookman Old Style" panose="02050604050505020204" pitchFamily="18" charset="0"/>
              </a:rPr>
              <a:t>Provide new borrowers with payment relief options, lowering interest rates for limited period of time, promoting our limited-time campaigns (i.e. Energy on the Line, Charge Up CT)</a:t>
            </a:r>
          </a:p>
        </p:txBody>
      </p:sp>
    </p:spTree>
    <p:extLst>
      <p:ext uri="{BB962C8B-B14F-4D97-AF65-F5344CB8AC3E}">
        <p14:creationId xmlns:p14="http://schemas.microsoft.com/office/powerpoint/2010/main" val="4200421434"/>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35</a:t>
            </a:fld>
            <a:endParaRPr lang="en-US" dirty="0"/>
          </a:p>
        </p:txBody>
      </p:sp>
      <p:sp>
        <p:nvSpPr>
          <p:cNvPr id="6" name="Title 7"/>
          <p:cNvSpPr txBox="1">
            <a:spLocks/>
          </p:cNvSpPr>
          <p:nvPr/>
        </p:nvSpPr>
        <p:spPr>
          <a:xfrm>
            <a:off x="950105" y="3152764"/>
            <a:ext cx="7496810" cy="701702"/>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Other Business </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4256250687"/>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36</a:t>
            </a:fld>
            <a:endParaRPr lang="en-US" dirty="0"/>
          </a:p>
        </p:txBody>
      </p:sp>
      <p:sp>
        <p:nvSpPr>
          <p:cNvPr id="6" name="Title 7"/>
          <p:cNvSpPr txBox="1">
            <a:spLocks/>
          </p:cNvSpPr>
          <p:nvPr/>
        </p:nvSpPr>
        <p:spPr>
          <a:xfrm>
            <a:off x="950105" y="3152764"/>
            <a:ext cx="7496810" cy="701702"/>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Program Monthly Reports </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3799135822"/>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0501" y="985757"/>
            <a:ext cx="8855528" cy="1215183"/>
          </a:xfrm>
          <a:noFill/>
        </p:spPr>
        <p:txBody>
          <a:bodyPr>
            <a:noAutofit/>
          </a:bodyPr>
          <a:lstStyle/>
          <a:p>
            <a:pPr marL="0" indent="0">
              <a:lnSpc>
                <a:spcPct val="100000"/>
              </a:lnSpc>
              <a:spcBef>
                <a:spcPts val="0"/>
              </a:spcBef>
              <a:buNone/>
            </a:pPr>
            <a:r>
              <a:rPr lang="en-US" sz="1600" b="1" dirty="0">
                <a:solidFill>
                  <a:schemeClr val="accent5">
                    <a:lumMod val="50000"/>
                  </a:schemeClr>
                </a:solidFill>
                <a:latin typeface="Bookman Old Style" panose="02050604050505020204" pitchFamily="18" charset="0"/>
              </a:rPr>
              <a:t>Total MIF Apprenticeship Program Funding:		</a:t>
            </a:r>
            <a:r>
              <a:rPr lang="en-US" sz="1600" b="1" dirty="0" smtClean="0">
                <a:solidFill>
                  <a:schemeClr val="accent5">
                    <a:lumMod val="50000"/>
                  </a:schemeClr>
                </a:solidFill>
                <a:latin typeface="Bookman Old Style" panose="02050604050505020204" pitchFamily="18" charset="0"/>
              </a:rPr>
              <a:t>	$</a:t>
            </a:r>
            <a:r>
              <a:rPr lang="en-US" sz="1600" b="1" dirty="0">
                <a:solidFill>
                  <a:schemeClr val="accent5">
                    <a:lumMod val="50000"/>
                  </a:schemeClr>
                </a:solidFill>
                <a:latin typeface="Bookman Old Style" panose="02050604050505020204" pitchFamily="18" charset="0"/>
              </a:rPr>
              <a:t>10,799,000 </a:t>
            </a:r>
          </a:p>
          <a:p>
            <a:pPr marL="0" indent="0">
              <a:lnSpc>
                <a:spcPct val="100000"/>
              </a:lnSpc>
              <a:spcBef>
                <a:spcPts val="0"/>
              </a:spcBef>
              <a:buNone/>
            </a:pPr>
            <a:r>
              <a:rPr lang="en-US" sz="1600" b="1" dirty="0">
                <a:solidFill>
                  <a:schemeClr val="accent5">
                    <a:lumMod val="50000"/>
                  </a:schemeClr>
                </a:solidFill>
                <a:latin typeface="Bookman Old Style" panose="02050604050505020204" pitchFamily="18" charset="0"/>
              </a:rPr>
              <a:t>Total Available to Manufacturers minus $830,000 admin:		$ 9,969,000 </a:t>
            </a:r>
            <a:r>
              <a:rPr lang="en-US" sz="1600" b="1" dirty="0" smtClean="0">
                <a:solidFill>
                  <a:schemeClr val="accent5">
                    <a:lumMod val="50000"/>
                  </a:schemeClr>
                </a:solidFill>
                <a:latin typeface="Bookman Old Style" panose="02050604050505020204" pitchFamily="18" charset="0"/>
              </a:rPr>
              <a:t>Current/in-process </a:t>
            </a:r>
            <a:r>
              <a:rPr lang="en-US" sz="1600" b="1" dirty="0">
                <a:solidFill>
                  <a:schemeClr val="accent5">
                    <a:lumMod val="50000"/>
                  </a:schemeClr>
                </a:solidFill>
                <a:latin typeface="Bookman Old Style" panose="02050604050505020204" pitchFamily="18" charset="0"/>
              </a:rPr>
              <a:t>obligated funding (serving 776 app./pre-app</a:t>
            </a:r>
            <a:r>
              <a:rPr lang="en-US" sz="1600" b="1" dirty="0" smtClean="0">
                <a:solidFill>
                  <a:schemeClr val="accent5">
                    <a:lumMod val="50000"/>
                  </a:schemeClr>
                </a:solidFill>
                <a:latin typeface="Bookman Old Style" panose="02050604050505020204" pitchFamily="18" charset="0"/>
              </a:rPr>
              <a:t>):	$ 9,571,350</a:t>
            </a:r>
            <a:endParaRPr lang="en-US" sz="1600" b="1" dirty="0">
              <a:solidFill>
                <a:schemeClr val="accent5">
                  <a:lumMod val="50000"/>
                </a:schemeClr>
              </a:solidFill>
              <a:latin typeface="Bookman Old Style" panose="02050604050505020204" pitchFamily="18" charset="0"/>
            </a:endParaRPr>
          </a:p>
          <a:p>
            <a:pPr marL="0" indent="0">
              <a:lnSpc>
                <a:spcPct val="100000"/>
              </a:lnSpc>
              <a:spcBef>
                <a:spcPts val="0"/>
              </a:spcBef>
              <a:buNone/>
            </a:pPr>
            <a:r>
              <a:rPr lang="en-US" sz="1600" b="1" dirty="0">
                <a:solidFill>
                  <a:schemeClr val="accent5">
                    <a:lumMod val="50000"/>
                  </a:schemeClr>
                </a:solidFill>
                <a:latin typeface="Bookman Old Style" panose="02050604050505020204" pitchFamily="18" charset="0"/>
              </a:rPr>
              <a:t>Funding Available/Apprentice slots (approx. 30 app./pre-app.):      	$   </a:t>
            </a:r>
            <a:r>
              <a:rPr lang="en-US" sz="1600" b="1" dirty="0" smtClean="0">
                <a:solidFill>
                  <a:schemeClr val="accent5">
                    <a:lumMod val="50000"/>
                  </a:schemeClr>
                </a:solidFill>
                <a:latin typeface="Bookman Old Style" panose="02050604050505020204" pitchFamily="18" charset="0"/>
              </a:rPr>
              <a:t>397,649</a:t>
            </a:r>
            <a:endParaRPr lang="en-US" sz="1600" b="1" dirty="0">
              <a:solidFill>
                <a:schemeClr val="accent5">
                  <a:lumMod val="50000"/>
                </a:schemeClr>
              </a:solidFill>
              <a:latin typeface="Bookman Old Style" panose="02050604050505020204" pitchFamily="18" charset="0"/>
            </a:endParaRPr>
          </a:p>
        </p:txBody>
      </p:sp>
      <p:sp>
        <p:nvSpPr>
          <p:cNvPr id="8" name="Title 1"/>
          <p:cNvSpPr txBox="1">
            <a:spLocks/>
          </p:cNvSpPr>
          <p:nvPr/>
        </p:nvSpPr>
        <p:spPr>
          <a:xfrm>
            <a:off x="85060" y="104775"/>
            <a:ext cx="8897015" cy="752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Funding available to obligate </a:t>
            </a:r>
            <a:r>
              <a:rPr lang="en-US" sz="3200" spc="-150" dirty="0" smtClean="0">
                <a:solidFill>
                  <a:schemeClr val="bg1"/>
                </a:solidFill>
                <a:effectLst>
                  <a:glow rad="241300">
                    <a:schemeClr val="tx1">
                      <a:alpha val="16000"/>
                    </a:schemeClr>
                  </a:glow>
                </a:effectLst>
                <a:latin typeface="Bookman Old Style" panose="02050604050505020204" pitchFamily="18" charset="0"/>
                <a:ea typeface="Calibri" charset="0"/>
                <a:cs typeface="Calibri" charset="0"/>
              </a:rPr>
              <a:t>until </a:t>
            </a:r>
            <a:r>
              <a:rPr lang="en-US" sz="32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6/30/2020</a:t>
            </a:r>
          </a:p>
          <a:p>
            <a:r>
              <a:rPr lang="en-US" sz="3200" spc="-150" dirty="0">
                <a:solidFill>
                  <a:schemeClr val="bg1"/>
                </a:solidFill>
                <a:effectLst>
                  <a:glow rad="241300">
                    <a:schemeClr val="tx1">
                      <a:alpha val="16000"/>
                    </a:schemeClr>
                  </a:glow>
                </a:effectLst>
                <a:latin typeface="Bookman Old Style" panose="02050604050505020204" pitchFamily="18" charset="0"/>
              </a:rPr>
              <a:t>As of  May 1, 2020</a:t>
            </a:r>
            <a:endParaRPr lang="en-US" sz="3200" dirty="0">
              <a:latin typeface="Bookman Old Style" panose="020506040505050202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00539290"/>
              </p:ext>
            </p:extLst>
          </p:nvPr>
        </p:nvGraphicFramePr>
        <p:xfrm>
          <a:off x="276447" y="2200941"/>
          <a:ext cx="8705628" cy="3800643"/>
        </p:xfrm>
        <a:graphic>
          <a:graphicData uri="http://schemas.openxmlformats.org/drawingml/2006/table">
            <a:tbl>
              <a:tblPr/>
              <a:tblGrid>
                <a:gridCol w="6399813">
                  <a:extLst>
                    <a:ext uri="{9D8B030D-6E8A-4147-A177-3AD203B41FA5}">
                      <a16:colId xmlns:a16="http://schemas.microsoft.com/office/drawing/2014/main" val="20000"/>
                    </a:ext>
                  </a:extLst>
                </a:gridCol>
                <a:gridCol w="2305815">
                  <a:extLst>
                    <a:ext uri="{9D8B030D-6E8A-4147-A177-3AD203B41FA5}">
                      <a16:colId xmlns:a16="http://schemas.microsoft.com/office/drawing/2014/main" val="20001"/>
                    </a:ext>
                  </a:extLst>
                </a:gridCol>
              </a:tblGrid>
              <a:tr h="584017">
                <a:tc>
                  <a:txBody>
                    <a:bodyPr/>
                    <a:lstStyle/>
                    <a:p>
                      <a:pPr algn="l" rtl="0" fontAlgn="t"/>
                      <a:r>
                        <a:rPr lang="en-US" sz="1800" b="0" i="0" u="none" strike="noStrike" dirty="0">
                          <a:solidFill>
                            <a:srgbClr val="000000"/>
                          </a:solidFill>
                          <a:latin typeface="Bookman Old Style" panose="02050604050505020204" pitchFamily="18" charset="0"/>
                        </a:rPr>
                        <a:t>Obligated</a:t>
                      </a:r>
                      <a:r>
                        <a:rPr lang="en-US" sz="1800" b="0" i="0" u="none" strike="noStrike" baseline="0" dirty="0">
                          <a:solidFill>
                            <a:srgbClr val="000000"/>
                          </a:solidFill>
                          <a:latin typeface="Bookman Old Style" panose="02050604050505020204" pitchFamily="18" charset="0"/>
                        </a:rPr>
                        <a:t> To 213 Companies for Wage Subsidy</a:t>
                      </a:r>
                      <a:r>
                        <a:rPr lang="en-US" sz="1800" b="0" i="0" u="none" strike="noStrike" dirty="0">
                          <a:solidFill>
                            <a:srgbClr val="000000"/>
                          </a:solidFill>
                          <a:latin typeface="Bookman Old Style" panose="02050604050505020204" pitchFamily="18"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0" i="1" u="none" strike="noStrike" dirty="0">
                          <a:solidFill>
                            <a:srgbClr val="000000"/>
                          </a:solidFill>
                          <a:latin typeface="Bookman Old Style" panose="02050604050505020204" pitchFamily="18" charset="0"/>
                        </a:rPr>
                        <a:t>$8,461,622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40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latin typeface="Bookman Old Style" panose="02050604050505020204" pitchFamily="18" charset="0"/>
                          <a:ea typeface="+mn-ea"/>
                          <a:cs typeface="+mn-cs"/>
                        </a:rPr>
                        <a:t>Obligated To</a:t>
                      </a:r>
                      <a:r>
                        <a:rPr lang="en-US" sz="1800" b="0" i="0" u="none" strike="noStrike" kern="1200" baseline="0" dirty="0">
                          <a:solidFill>
                            <a:srgbClr val="000000"/>
                          </a:solidFill>
                          <a:latin typeface="Bookman Old Style" panose="02050604050505020204" pitchFamily="18" charset="0"/>
                          <a:ea typeface="+mn-ea"/>
                          <a:cs typeface="+mn-cs"/>
                        </a:rPr>
                        <a:t> 213 Companies for Credentialing:</a:t>
                      </a:r>
                      <a:endParaRPr lang="en-US" sz="1800" b="0" i="0" u="none" strike="noStrike" kern="1200" dirty="0">
                        <a:solidFill>
                          <a:srgbClr val="000000"/>
                        </a:solidFill>
                        <a:latin typeface="Bookman Old Style" panose="02050604050505020204" pitchFamily="18"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0" i="1" u="none" strike="noStrike" dirty="0">
                          <a:solidFill>
                            <a:srgbClr val="000000"/>
                          </a:solidFill>
                          <a:latin typeface="Bookman Old Style" panose="02050604050505020204" pitchFamily="18" charset="0"/>
                        </a:rPr>
                        <a:t>$675,918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826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latin typeface="Bookman Old Style" panose="02050604050505020204" pitchFamily="18" charset="0"/>
                          <a:ea typeface="+mn-ea"/>
                          <a:cs typeface="+mn-cs"/>
                        </a:rPr>
                        <a:t>Manufacturing Company Contracts</a:t>
                      </a:r>
                      <a:r>
                        <a:rPr lang="en-US" sz="1800" b="0" i="0" u="none" strike="noStrike" kern="1200" baseline="0" dirty="0">
                          <a:solidFill>
                            <a:schemeClr val="tx1"/>
                          </a:solidFill>
                          <a:latin typeface="Bookman Old Style" panose="02050604050505020204" pitchFamily="18" charset="0"/>
                          <a:ea typeface="+mn-ea"/>
                          <a:cs typeface="+mn-cs"/>
                        </a:rPr>
                        <a:t> Total:</a:t>
                      </a:r>
                      <a:endParaRPr lang="en-US" sz="1800" b="0" i="0" u="none" strike="noStrike" kern="1200" dirty="0">
                        <a:solidFill>
                          <a:srgbClr val="000000"/>
                        </a:solidFill>
                        <a:latin typeface="Bookman Old Style" panose="02050604050505020204" pitchFamily="18"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Bookman Old Style" panose="02050604050505020204" pitchFamily="18" charset="0"/>
                        </a:rPr>
                        <a:t>$9,137,540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56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Bookman Old Style" panose="02050604050505020204" pitchFamily="18"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ookman Old Style" panose="02050604050505020204" pitchFamily="18" charset="0"/>
                          <a:ea typeface="+mn-ea"/>
                          <a:cs typeface="+mn-cs"/>
                        </a:rPr>
                        <a:t>Obligated To Related Instruction Providers: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Bookman Old Style" panose="02050604050505020204" pitchFamily="18" charset="0"/>
                        </a:rPr>
                        <a:t>$345,424.21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56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ookman Old Style" panose="02050604050505020204" pitchFamily="18" charset="0"/>
                          <a:ea typeface="+mn-ea"/>
                          <a:cs typeface="+mn-cs"/>
                        </a:rPr>
                        <a:t>Currently Obligated (768 app./pre-app):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Bookman Old Style" panose="02050604050505020204" pitchFamily="18" charset="0"/>
                        </a:rPr>
                        <a:t>$9,482,964.21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1535">
                <a:tc>
                  <a:txBody>
                    <a:bodyPr/>
                    <a:lstStyle/>
                    <a:p>
                      <a:pPr marL="0" marR="0" algn="l">
                        <a:spcBef>
                          <a:spcPts val="0"/>
                        </a:spcBef>
                        <a:spcAft>
                          <a:spcPts val="0"/>
                        </a:spcAft>
                      </a:pPr>
                      <a:endParaRPr lang="en-US" sz="1800" b="0" i="0" dirty="0">
                        <a:effectLst/>
                        <a:latin typeface="Bookman Old Style" panose="02050604050505020204" pitchFamily="18" charset="0"/>
                      </a:endParaRPr>
                    </a:p>
                    <a:p>
                      <a:pPr marL="0" marR="0" algn="l">
                        <a:spcBef>
                          <a:spcPts val="0"/>
                        </a:spcBef>
                        <a:spcAft>
                          <a:spcPts val="0"/>
                        </a:spcAft>
                      </a:pPr>
                      <a:r>
                        <a:rPr lang="en-US" sz="1800" b="0" i="0" dirty="0">
                          <a:effectLst/>
                          <a:latin typeface="Bookman Old Style" panose="02050604050505020204" pitchFamily="18" charset="0"/>
                        </a:rPr>
                        <a:t>Contracts/Modifications</a:t>
                      </a:r>
                      <a:r>
                        <a:rPr lang="en-US" sz="1800" b="0" i="0" baseline="0" dirty="0">
                          <a:effectLst/>
                          <a:latin typeface="Bookman Old Style" panose="02050604050505020204" pitchFamily="18" charset="0"/>
                        </a:rPr>
                        <a:t> In-Process/Pending</a:t>
                      </a:r>
                    </a:p>
                    <a:p>
                      <a:pPr marL="0" marR="0" algn="l">
                        <a:spcBef>
                          <a:spcPts val="0"/>
                        </a:spcBef>
                        <a:spcAft>
                          <a:spcPts val="0"/>
                        </a:spcAft>
                      </a:pPr>
                      <a:r>
                        <a:rPr lang="en-US" sz="1800" b="0" i="0" baseline="0" dirty="0">
                          <a:effectLst/>
                          <a:latin typeface="Bookman Old Style" panose="02050604050505020204" pitchFamily="18" charset="0"/>
                        </a:rPr>
                        <a:t>(7 app./pre-app.)</a:t>
                      </a:r>
                      <a:endParaRPr lang="en-US" sz="1800" b="0" i="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800" b="1" i="0" dirty="0">
                        <a:effectLst/>
                        <a:latin typeface="Bookman Old Style" panose="02050604050505020204" pitchFamily="18" charset="0"/>
                      </a:endParaRPr>
                    </a:p>
                    <a:p>
                      <a:pPr marL="0" marR="0" algn="r">
                        <a:spcBef>
                          <a:spcPts val="0"/>
                        </a:spcBef>
                        <a:spcAft>
                          <a:spcPts val="0"/>
                        </a:spcAft>
                      </a:pPr>
                      <a:r>
                        <a:rPr lang="en-US" sz="1800" b="1" i="1" dirty="0">
                          <a:solidFill>
                            <a:schemeClr val="tx1"/>
                          </a:solidFill>
                          <a:effectLst/>
                          <a:latin typeface="Bookman Old Style" panose="02050604050505020204" pitchFamily="18" charset="0"/>
                        </a:rPr>
                        <a:t>$88,386</a:t>
                      </a:r>
                      <a:endParaRPr lang="en-US" sz="1800" b="1" i="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2" name="Table 2">
            <a:extLst>
              <a:ext uri="{FF2B5EF4-FFF2-40B4-BE49-F238E27FC236}">
                <a16:creationId xmlns:a16="http://schemas.microsoft.com/office/drawing/2014/main" id="{9141E13C-C97D-4734-8C0A-05BD111F245E}"/>
              </a:ext>
            </a:extLst>
          </p:cNvPr>
          <p:cNvGraphicFramePr>
            <a:graphicFrameLocks noGrp="1"/>
          </p:cNvGraphicFramePr>
          <p:nvPr>
            <p:extLst>
              <p:ext uri="{D42A27DB-BD31-4B8C-83A1-F6EECF244321}">
                <p14:modId xmlns:p14="http://schemas.microsoft.com/office/powerpoint/2010/main" val="1003203496"/>
              </p:ext>
            </p:extLst>
          </p:nvPr>
        </p:nvGraphicFramePr>
        <p:xfrm>
          <a:off x="265451" y="6092455"/>
          <a:ext cx="8705628" cy="365760"/>
        </p:xfrm>
        <a:graphic>
          <a:graphicData uri="http://schemas.openxmlformats.org/drawingml/2006/table">
            <a:tbl>
              <a:tblPr firstRow="1" bandRow="1">
                <a:tableStyleId>{5C22544A-7EE6-4342-B048-85BDC9FD1C3A}</a:tableStyleId>
              </a:tblPr>
              <a:tblGrid>
                <a:gridCol w="6358112">
                  <a:extLst>
                    <a:ext uri="{9D8B030D-6E8A-4147-A177-3AD203B41FA5}">
                      <a16:colId xmlns:a16="http://schemas.microsoft.com/office/drawing/2014/main" val="3335674691"/>
                    </a:ext>
                  </a:extLst>
                </a:gridCol>
                <a:gridCol w="2347516">
                  <a:extLst>
                    <a:ext uri="{9D8B030D-6E8A-4147-A177-3AD203B41FA5}">
                      <a16:colId xmlns:a16="http://schemas.microsoft.com/office/drawing/2014/main" val="2716933715"/>
                    </a:ext>
                  </a:extLst>
                </a:gridCol>
              </a:tblGrid>
              <a:tr h="233977">
                <a:tc>
                  <a:txBody>
                    <a:bodyPr/>
                    <a:lstStyle/>
                    <a:p>
                      <a:pPr algn="r"/>
                      <a:r>
                        <a:rPr lang="en-US" sz="1800" b="0" i="0" baseline="0" dirty="0">
                          <a:solidFill>
                            <a:schemeClr val="tx1"/>
                          </a:solidFill>
                          <a:latin typeface="Bookman Old Style" panose="02050604050505020204" pitchFamily="18" charset="0"/>
                        </a:rPr>
                        <a:t>Total </a:t>
                      </a:r>
                      <a:r>
                        <a:rPr lang="en-US" sz="1800" b="0" i="0" baseline="0" dirty="0" smtClean="0">
                          <a:solidFill>
                            <a:schemeClr val="tx1"/>
                          </a:solidFill>
                          <a:latin typeface="Bookman Old Style" panose="02050604050505020204" pitchFamily="18" charset="0"/>
                        </a:rPr>
                        <a:t>De-obligated </a:t>
                      </a:r>
                      <a:r>
                        <a:rPr lang="en-US" sz="1800" b="0" i="0" baseline="0" dirty="0">
                          <a:solidFill>
                            <a:schemeClr val="tx1"/>
                          </a:solidFill>
                          <a:latin typeface="Bookman Old Style" panose="02050604050505020204" pitchFamily="18" charset="0"/>
                        </a:rPr>
                        <a:t>in April</a:t>
                      </a:r>
                    </a:p>
                  </a:txBody>
                  <a:tcPr>
                    <a:solidFill>
                      <a:schemeClr val="bg1">
                        <a:lumMod val="95000"/>
                      </a:schemeClr>
                    </a:solidFill>
                  </a:tcPr>
                </a:tc>
                <a:tc>
                  <a:txBody>
                    <a:bodyPr/>
                    <a:lstStyle/>
                    <a:p>
                      <a:pPr algn="r"/>
                      <a:r>
                        <a:rPr lang="en-US" sz="1800" b="0" i="0" baseline="0" dirty="0">
                          <a:solidFill>
                            <a:schemeClr val="tx1"/>
                          </a:solidFill>
                          <a:latin typeface="Bookman Old Style" panose="02050604050505020204" pitchFamily="18" charset="0"/>
                        </a:rPr>
                        <a:t>$ 110,333</a:t>
                      </a:r>
                    </a:p>
                  </a:txBody>
                  <a:tcPr>
                    <a:solidFill>
                      <a:schemeClr val="bg1">
                        <a:lumMod val="95000"/>
                      </a:schemeClr>
                    </a:solidFill>
                  </a:tcPr>
                </a:tc>
                <a:extLst>
                  <a:ext uri="{0D108BD9-81ED-4DB2-BD59-A6C34878D82A}">
                    <a16:rowId xmlns:a16="http://schemas.microsoft.com/office/drawing/2014/main" val="2627613686"/>
                  </a:ext>
                </a:extLst>
              </a:tr>
            </a:tbl>
          </a:graphicData>
        </a:graphic>
      </p:graphicFrame>
    </p:spTree>
    <p:extLst>
      <p:ext uri="{BB962C8B-B14F-4D97-AF65-F5344CB8AC3E}">
        <p14:creationId xmlns:p14="http://schemas.microsoft.com/office/powerpoint/2010/main" val="1168249804"/>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0501" y="1255636"/>
            <a:ext cx="8791574" cy="1030364"/>
          </a:xfrm>
          <a:noFill/>
        </p:spPr>
        <p:txBody>
          <a:bodyPr>
            <a:noAutofit/>
          </a:bodyPr>
          <a:lstStyle/>
          <a:p>
            <a:pPr>
              <a:lnSpc>
                <a:spcPct val="100000"/>
              </a:lnSpc>
              <a:spcBef>
                <a:spcPts val="0"/>
              </a:spcBef>
            </a:pPr>
            <a:r>
              <a:rPr lang="en-US" sz="1800" dirty="0">
                <a:solidFill>
                  <a:schemeClr val="accent5">
                    <a:lumMod val="50000"/>
                  </a:schemeClr>
                </a:solidFill>
                <a:latin typeface="Bookman Old Style" panose="02050604050505020204" pitchFamily="18" charset="0"/>
              </a:rPr>
              <a:t>Total MIF Funding </a:t>
            </a:r>
            <a:r>
              <a:rPr lang="en-US" sz="1800" dirty="0" smtClean="0">
                <a:solidFill>
                  <a:schemeClr val="accent5">
                    <a:lumMod val="50000"/>
                  </a:schemeClr>
                </a:solidFill>
                <a:latin typeface="Bookman Old Style" panose="02050604050505020204" pitchFamily="18" charset="0"/>
              </a:rPr>
              <a:t>(</a:t>
            </a:r>
            <a:r>
              <a:rPr lang="en-US" sz="1800" i="1" dirty="0">
                <a:solidFill>
                  <a:schemeClr val="accent5">
                    <a:lumMod val="50000"/>
                  </a:schemeClr>
                </a:solidFill>
                <a:latin typeface="Bookman Old Style" panose="02050604050505020204" pitchFamily="18" charset="0"/>
              </a:rPr>
              <a:t>includes $830,000 admin</a:t>
            </a:r>
            <a:r>
              <a:rPr lang="en-US" sz="1800" dirty="0">
                <a:solidFill>
                  <a:schemeClr val="accent5">
                    <a:lumMod val="50000"/>
                  </a:schemeClr>
                </a:solidFill>
                <a:latin typeface="Bookman Old Style" panose="02050604050505020204" pitchFamily="18" charset="0"/>
              </a:rPr>
              <a:t>) :</a:t>
            </a:r>
            <a:r>
              <a:rPr lang="en-US" sz="1800" b="1" dirty="0">
                <a:solidFill>
                  <a:schemeClr val="accent5">
                    <a:lumMod val="50000"/>
                  </a:schemeClr>
                </a:solidFill>
                <a:latin typeface="Bookman Old Style" panose="02050604050505020204" pitchFamily="18" charset="0"/>
              </a:rPr>
              <a:t>	    </a:t>
            </a:r>
            <a:r>
              <a:rPr lang="en-US" sz="1800" b="1" dirty="0" smtClean="0">
                <a:solidFill>
                  <a:schemeClr val="accent5">
                    <a:lumMod val="50000"/>
                  </a:schemeClr>
                </a:solidFill>
                <a:latin typeface="Bookman Old Style" panose="02050604050505020204" pitchFamily="18" charset="0"/>
              </a:rPr>
              <a:t>	  </a:t>
            </a:r>
            <a:r>
              <a:rPr lang="en-US" sz="1800" b="1" dirty="0">
                <a:solidFill>
                  <a:schemeClr val="accent5">
                    <a:lumMod val="50000"/>
                  </a:schemeClr>
                </a:solidFill>
                <a:latin typeface="Bookman Old Style" panose="02050604050505020204" pitchFamily="18" charset="0"/>
              </a:rPr>
              <a:t>$10,799,000 </a:t>
            </a:r>
            <a:endParaRPr lang="en-US" sz="1800" b="1" i="1" dirty="0">
              <a:solidFill>
                <a:schemeClr val="accent5">
                  <a:lumMod val="50000"/>
                </a:schemeClr>
              </a:solidFill>
              <a:latin typeface="Bookman Old Style" panose="02050604050505020204" pitchFamily="18" charset="0"/>
            </a:endParaRPr>
          </a:p>
          <a:p>
            <a:pPr>
              <a:lnSpc>
                <a:spcPct val="100000"/>
              </a:lnSpc>
              <a:spcBef>
                <a:spcPts val="0"/>
              </a:spcBef>
            </a:pPr>
            <a:r>
              <a:rPr lang="en-US" sz="1800" dirty="0" smtClean="0">
                <a:solidFill>
                  <a:schemeClr val="accent5">
                    <a:lumMod val="50000"/>
                  </a:schemeClr>
                </a:solidFill>
                <a:latin typeface="Bookman Old Style" panose="02050604050505020204" pitchFamily="18" charset="0"/>
              </a:rPr>
              <a:t>Obligated </a:t>
            </a:r>
            <a:r>
              <a:rPr lang="en-US" sz="1800" i="1" dirty="0" smtClean="0">
                <a:solidFill>
                  <a:schemeClr val="accent5">
                    <a:lumMod val="50000"/>
                  </a:schemeClr>
                </a:solidFill>
                <a:latin typeface="Bookman Old Style" panose="02050604050505020204" pitchFamily="18" charset="0"/>
              </a:rPr>
              <a:t>(</a:t>
            </a:r>
            <a:r>
              <a:rPr lang="en-US" sz="1800" i="1" dirty="0">
                <a:solidFill>
                  <a:schemeClr val="accent5">
                    <a:lumMod val="50000"/>
                  </a:schemeClr>
                </a:solidFill>
                <a:latin typeface="Bookman Old Style" panose="02050604050505020204" pitchFamily="18" charset="0"/>
              </a:rPr>
              <a:t>includes pipeline- for 776 apprentices) </a:t>
            </a:r>
            <a:r>
              <a:rPr lang="en-US" sz="1800" dirty="0">
                <a:solidFill>
                  <a:schemeClr val="accent5">
                    <a:lumMod val="50000"/>
                  </a:schemeClr>
                </a:solidFill>
                <a:latin typeface="Bookman Old Style" panose="02050604050505020204" pitchFamily="18" charset="0"/>
              </a:rPr>
              <a:t>:   </a:t>
            </a:r>
            <a:r>
              <a:rPr lang="en-US" sz="1800" b="1" dirty="0" smtClean="0">
                <a:solidFill>
                  <a:schemeClr val="accent5">
                    <a:lumMod val="50000"/>
                  </a:schemeClr>
                </a:solidFill>
                <a:latin typeface="Bookman Old Style" panose="02050604050505020204" pitchFamily="18" charset="0"/>
              </a:rPr>
              <a:t>	  </a:t>
            </a:r>
            <a:r>
              <a:rPr lang="en-US" sz="1800" b="1" dirty="0">
                <a:solidFill>
                  <a:schemeClr val="accent5">
                    <a:lumMod val="50000"/>
                  </a:schemeClr>
                </a:solidFill>
                <a:latin typeface="Bookman Old Style" panose="02050604050505020204" pitchFamily="18" charset="0"/>
              </a:rPr>
              <a:t>$9,571,350.21</a:t>
            </a:r>
          </a:p>
          <a:p>
            <a:pPr>
              <a:lnSpc>
                <a:spcPct val="100000"/>
              </a:lnSpc>
              <a:spcBef>
                <a:spcPts val="0"/>
              </a:spcBef>
            </a:pPr>
            <a:r>
              <a:rPr lang="en-US" sz="1800" dirty="0">
                <a:solidFill>
                  <a:schemeClr val="accent5">
                    <a:lumMod val="50000"/>
                  </a:schemeClr>
                </a:solidFill>
                <a:latin typeface="Bookman Old Style" panose="02050604050505020204" pitchFamily="18" charset="0"/>
              </a:rPr>
              <a:t>Remaining </a:t>
            </a:r>
            <a:r>
              <a:rPr lang="en-US" sz="1800" dirty="0" smtClean="0">
                <a:solidFill>
                  <a:schemeClr val="accent5">
                    <a:lumMod val="50000"/>
                  </a:schemeClr>
                </a:solidFill>
                <a:latin typeface="Bookman Old Style" panose="02050604050505020204" pitchFamily="18" charset="0"/>
              </a:rPr>
              <a:t>Unobligated </a:t>
            </a:r>
            <a:r>
              <a:rPr lang="en-US" sz="1800" i="1" dirty="0" smtClean="0">
                <a:solidFill>
                  <a:schemeClr val="accent5">
                    <a:lumMod val="50000"/>
                  </a:schemeClr>
                </a:solidFill>
                <a:latin typeface="Bookman Old Style" panose="02050604050505020204" pitchFamily="18" charset="0"/>
              </a:rPr>
              <a:t>(approx</a:t>
            </a:r>
            <a:r>
              <a:rPr lang="en-US" sz="1800" i="1" dirty="0">
                <a:solidFill>
                  <a:schemeClr val="accent5">
                    <a:lumMod val="50000"/>
                  </a:schemeClr>
                </a:solidFill>
                <a:latin typeface="Bookman Old Style" panose="02050604050505020204" pitchFamily="18" charset="0"/>
              </a:rPr>
              <a:t>. 30 slots left) </a:t>
            </a:r>
            <a:r>
              <a:rPr lang="en-US" sz="1800" dirty="0">
                <a:solidFill>
                  <a:schemeClr val="accent5">
                    <a:lumMod val="50000"/>
                  </a:schemeClr>
                </a:solidFill>
                <a:latin typeface="Bookman Old Style" panose="02050604050505020204" pitchFamily="18" charset="0"/>
              </a:rPr>
              <a:t>:    </a:t>
            </a:r>
            <a:r>
              <a:rPr lang="en-US" sz="1800" dirty="0" smtClean="0">
                <a:solidFill>
                  <a:schemeClr val="accent5">
                    <a:lumMod val="50000"/>
                  </a:schemeClr>
                </a:solidFill>
                <a:latin typeface="Bookman Old Style" panose="02050604050505020204" pitchFamily="18" charset="0"/>
              </a:rPr>
              <a:t>          </a:t>
            </a:r>
            <a:r>
              <a:rPr lang="en-US" sz="1800" dirty="0">
                <a:solidFill>
                  <a:schemeClr val="accent5">
                    <a:lumMod val="50000"/>
                  </a:schemeClr>
                </a:solidFill>
                <a:latin typeface="Bookman Old Style" panose="02050604050505020204" pitchFamily="18" charset="0"/>
              </a:rPr>
              <a:t>	  </a:t>
            </a:r>
            <a:r>
              <a:rPr lang="en-US" sz="1800" b="1" dirty="0">
                <a:solidFill>
                  <a:schemeClr val="accent5">
                    <a:lumMod val="50000"/>
                  </a:schemeClr>
                </a:solidFill>
                <a:latin typeface="Bookman Old Style" panose="02050604050505020204" pitchFamily="18" charset="0"/>
              </a:rPr>
              <a:t>$  397,649.79</a:t>
            </a:r>
          </a:p>
        </p:txBody>
      </p:sp>
      <p:sp>
        <p:nvSpPr>
          <p:cNvPr id="8" name="Title 1"/>
          <p:cNvSpPr txBox="1">
            <a:spLocks/>
          </p:cNvSpPr>
          <p:nvPr/>
        </p:nvSpPr>
        <p:spPr>
          <a:xfrm>
            <a:off x="190501" y="104775"/>
            <a:ext cx="8791574" cy="752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150" dirty="0" smtClean="0">
                <a:solidFill>
                  <a:schemeClr val="bg1"/>
                </a:solidFill>
                <a:effectLst>
                  <a:glow rad="241300">
                    <a:schemeClr val="tx1">
                      <a:alpha val="16000"/>
                    </a:schemeClr>
                  </a:glow>
                </a:effectLst>
                <a:latin typeface="Bookman Old Style" panose="02050604050505020204" pitchFamily="18" charset="0"/>
                <a:ea typeface="Calibri" charset="0"/>
                <a:cs typeface="Calibri" charset="0"/>
              </a:rPr>
              <a:t>Apprenticeship Program </a:t>
            </a:r>
            <a:r>
              <a:rPr lang="en-US" sz="28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F</a:t>
            </a:r>
            <a:r>
              <a:rPr lang="en-US" sz="2800" spc="-150" dirty="0" smtClean="0">
                <a:solidFill>
                  <a:schemeClr val="bg1"/>
                </a:solidFill>
                <a:effectLst>
                  <a:glow rad="241300">
                    <a:schemeClr val="tx1">
                      <a:alpha val="16000"/>
                    </a:schemeClr>
                  </a:glow>
                </a:effectLst>
                <a:latin typeface="Bookman Old Style" panose="02050604050505020204" pitchFamily="18" charset="0"/>
                <a:ea typeface="Calibri" charset="0"/>
                <a:cs typeface="Calibri" charset="0"/>
              </a:rPr>
              <a:t>unding Available to Obligate </a:t>
            </a:r>
            <a:r>
              <a:rPr lang="en-US" sz="2800" spc="-150" dirty="0">
                <a:solidFill>
                  <a:schemeClr val="bg1"/>
                </a:solidFill>
                <a:effectLst>
                  <a:glow rad="241300">
                    <a:schemeClr val="tx1">
                      <a:alpha val="16000"/>
                    </a:schemeClr>
                  </a:glow>
                </a:effectLst>
                <a:latin typeface="Bookman Old Style" panose="02050604050505020204" pitchFamily="18" charset="0"/>
                <a:ea typeface="Calibri" charset="0"/>
                <a:cs typeface="Calibri" charset="0"/>
              </a:rPr>
              <a:t>U</a:t>
            </a:r>
            <a:r>
              <a:rPr lang="en-US" sz="2800" spc="-150" dirty="0" smtClean="0">
                <a:solidFill>
                  <a:schemeClr val="bg1"/>
                </a:solidFill>
                <a:effectLst>
                  <a:glow rad="241300">
                    <a:schemeClr val="tx1">
                      <a:alpha val="16000"/>
                    </a:schemeClr>
                  </a:glow>
                </a:effectLst>
                <a:latin typeface="Bookman Old Style" panose="02050604050505020204" pitchFamily="18" charset="0"/>
                <a:ea typeface="Calibri" charset="0"/>
                <a:cs typeface="Calibri" charset="0"/>
              </a:rPr>
              <a:t>ntil 6/30/2020 - </a:t>
            </a:r>
            <a:r>
              <a:rPr lang="en-US" sz="2800" spc="-150" dirty="0" smtClean="0">
                <a:solidFill>
                  <a:schemeClr val="bg1"/>
                </a:solidFill>
                <a:effectLst>
                  <a:glow rad="241300">
                    <a:schemeClr val="tx1">
                      <a:alpha val="16000"/>
                    </a:schemeClr>
                  </a:glow>
                </a:effectLst>
                <a:latin typeface="Bookman Old Style" panose="02050604050505020204" pitchFamily="18" charset="0"/>
              </a:rPr>
              <a:t>As of  </a:t>
            </a:r>
            <a:r>
              <a:rPr lang="en-US" sz="2800" spc="-150" dirty="0">
                <a:solidFill>
                  <a:schemeClr val="bg1"/>
                </a:solidFill>
                <a:effectLst>
                  <a:glow rad="241300">
                    <a:schemeClr val="tx1">
                      <a:alpha val="16000"/>
                    </a:schemeClr>
                  </a:glow>
                </a:effectLst>
                <a:latin typeface="Bookman Old Style" panose="02050604050505020204" pitchFamily="18" charset="0"/>
              </a:rPr>
              <a:t>May 1,  2020</a:t>
            </a:r>
            <a:endParaRPr lang="en-US" sz="2800" dirty="0">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55998452"/>
              </p:ext>
            </p:extLst>
          </p:nvPr>
        </p:nvGraphicFramePr>
        <p:xfrm>
          <a:off x="531627" y="2684387"/>
          <a:ext cx="7549116" cy="3015900"/>
        </p:xfrm>
        <a:graphic>
          <a:graphicData uri="http://schemas.openxmlformats.org/drawingml/2006/table">
            <a:tbl>
              <a:tblPr>
                <a:tableStyleId>{5C22544A-7EE6-4342-B048-85BDC9FD1C3A}</a:tableStyleId>
              </a:tblPr>
              <a:tblGrid>
                <a:gridCol w="4787107">
                  <a:extLst>
                    <a:ext uri="{9D8B030D-6E8A-4147-A177-3AD203B41FA5}">
                      <a16:colId xmlns:a16="http://schemas.microsoft.com/office/drawing/2014/main" val="20000"/>
                    </a:ext>
                  </a:extLst>
                </a:gridCol>
                <a:gridCol w="2762009">
                  <a:extLst>
                    <a:ext uri="{9D8B030D-6E8A-4147-A177-3AD203B41FA5}">
                      <a16:colId xmlns:a16="http://schemas.microsoft.com/office/drawing/2014/main" val="20001"/>
                    </a:ext>
                  </a:extLst>
                </a:gridCol>
              </a:tblGrid>
              <a:tr h="441584">
                <a:tc>
                  <a:txBody>
                    <a:bodyPr/>
                    <a:lstStyle/>
                    <a:p>
                      <a:pPr algn="r" rtl="0" fontAlgn="t"/>
                      <a:r>
                        <a:rPr lang="en-US" sz="1800" b="0" u="none" strike="noStrike" dirty="0">
                          <a:solidFill>
                            <a:schemeClr val="accent5">
                              <a:lumMod val="50000"/>
                            </a:schemeClr>
                          </a:solidFill>
                          <a:effectLst/>
                          <a:latin typeface="Bookman Old Style" panose="02050604050505020204" pitchFamily="18" charset="0"/>
                        </a:rPr>
                        <a:t>Related Instruction Provider Contracts </a:t>
                      </a:r>
                    </a:p>
                    <a:p>
                      <a:pPr algn="r" rtl="0" fontAlgn="t"/>
                      <a:endParaRPr lang="en-US" sz="1800" b="0" i="0" u="none" strike="noStrike" dirty="0">
                        <a:solidFill>
                          <a:schemeClr val="accent5">
                            <a:lumMod val="50000"/>
                          </a:schemeClr>
                        </a:solidFill>
                        <a:effectLst/>
                        <a:latin typeface="Bookman Old Style" panose="02050604050505020204" pitchFamily="18" charset="0"/>
                      </a:endParaRPr>
                    </a:p>
                  </a:txBody>
                  <a:tcPr marL="7620" marR="7620" marT="7620" marB="0">
                    <a:solidFill>
                      <a:schemeClr val="tx2">
                        <a:lumMod val="20000"/>
                        <a:lumOff val="80000"/>
                      </a:schemeClr>
                    </a:solidFill>
                  </a:tcPr>
                </a:tc>
                <a:tc>
                  <a:txBody>
                    <a:bodyPr/>
                    <a:lstStyle/>
                    <a:p>
                      <a:pPr algn="r" rtl="0" fontAlgn="t"/>
                      <a:r>
                        <a:rPr lang="en-US" sz="1800" b="0" u="none" strike="noStrike" dirty="0" smtClean="0">
                          <a:solidFill>
                            <a:schemeClr val="bg1"/>
                          </a:solidFill>
                          <a:effectLst/>
                          <a:latin typeface="Bookman Old Style" panose="02050604050505020204" pitchFamily="18" charset="0"/>
                        </a:rPr>
                        <a:t>$</a:t>
                      </a:r>
                      <a:r>
                        <a:rPr lang="en-US" sz="1800" b="0" u="none" strike="noStrike" dirty="0">
                          <a:solidFill>
                            <a:schemeClr val="bg1"/>
                          </a:solidFill>
                          <a:effectLst/>
                          <a:latin typeface="Bookman Old Style" panose="02050604050505020204" pitchFamily="18" charset="0"/>
                        </a:rPr>
                        <a:t>345,424.21</a:t>
                      </a:r>
                      <a:endParaRPr lang="en-US" sz="1800" b="0" i="0" u="none" strike="noStrike" dirty="0">
                        <a:solidFill>
                          <a:schemeClr val="bg1"/>
                        </a:solidFill>
                        <a:effectLst/>
                        <a:latin typeface="Bookman Old Style" panose="02050604050505020204" pitchFamily="18" charset="0"/>
                      </a:endParaRPr>
                    </a:p>
                  </a:txBody>
                  <a:tcPr marL="7620" marR="7620" marT="7620" marB="0">
                    <a:solidFill>
                      <a:schemeClr val="accent5">
                        <a:lumMod val="50000"/>
                      </a:schemeClr>
                    </a:solidFill>
                  </a:tcPr>
                </a:tc>
                <a:extLst>
                  <a:ext uri="{0D108BD9-81ED-4DB2-BD59-A6C34878D82A}">
                    <a16:rowId xmlns:a16="http://schemas.microsoft.com/office/drawing/2014/main" val="10000"/>
                  </a:ext>
                </a:extLst>
              </a:tr>
              <a:tr h="417349">
                <a:tc>
                  <a:txBody>
                    <a:bodyPr/>
                    <a:lstStyle/>
                    <a:p>
                      <a:pPr algn="r" rtl="0" fontAlgn="b"/>
                      <a:r>
                        <a:rPr lang="en-US" sz="1800" b="0" u="none" strike="noStrike" dirty="0">
                          <a:solidFill>
                            <a:schemeClr val="accent5">
                              <a:lumMod val="50000"/>
                            </a:schemeClr>
                          </a:solidFill>
                          <a:effectLst/>
                          <a:latin typeface="Bookman Old Style" panose="02050604050505020204" pitchFamily="18" charset="0"/>
                        </a:rPr>
                        <a:t>Wage Subsidy: </a:t>
                      </a:r>
                      <a:endParaRPr lang="en-US" sz="1800" b="0" i="0" u="none" strike="noStrike" dirty="0">
                        <a:solidFill>
                          <a:schemeClr val="accent5">
                            <a:lumMod val="50000"/>
                          </a:schemeClr>
                        </a:solidFill>
                        <a:effectLst/>
                        <a:latin typeface="Bookman Old Style" panose="02050604050505020204" pitchFamily="18" charset="0"/>
                      </a:endParaRPr>
                    </a:p>
                  </a:txBody>
                  <a:tcPr marL="7620" marR="7620" marT="7620" marB="0" anchor="b">
                    <a:solidFill>
                      <a:schemeClr val="tx2">
                        <a:lumMod val="20000"/>
                        <a:lumOff val="80000"/>
                      </a:schemeClr>
                    </a:solidFill>
                  </a:tcPr>
                </a:tc>
                <a:tc>
                  <a:txBody>
                    <a:bodyPr/>
                    <a:lstStyle/>
                    <a:p>
                      <a:pPr algn="r" rtl="0" fontAlgn="t"/>
                      <a:r>
                        <a:rPr lang="en-US" sz="1800" b="0" i="1" u="none" strike="noStrike" dirty="0">
                          <a:solidFill>
                            <a:schemeClr val="accent5">
                              <a:lumMod val="50000"/>
                            </a:schemeClr>
                          </a:solidFill>
                          <a:effectLst/>
                          <a:latin typeface="Bookman Old Style" panose="02050604050505020204" pitchFamily="18" charset="0"/>
                        </a:rPr>
                        <a:t>$8,461,622</a:t>
                      </a:r>
                    </a:p>
                  </a:txBody>
                  <a:tcPr marL="7620" marR="7620" marT="7620" marB="0">
                    <a:solidFill>
                      <a:schemeClr val="tx2">
                        <a:lumMod val="20000"/>
                        <a:lumOff val="80000"/>
                      </a:schemeClr>
                    </a:solidFill>
                  </a:tcPr>
                </a:tc>
                <a:extLst>
                  <a:ext uri="{0D108BD9-81ED-4DB2-BD59-A6C34878D82A}">
                    <a16:rowId xmlns:a16="http://schemas.microsoft.com/office/drawing/2014/main" val="10001"/>
                  </a:ext>
                </a:extLst>
              </a:tr>
              <a:tr h="368126">
                <a:tc>
                  <a:txBody>
                    <a:bodyPr/>
                    <a:lstStyle/>
                    <a:p>
                      <a:pPr algn="r" rtl="0" fontAlgn="b"/>
                      <a:r>
                        <a:rPr lang="en-US" sz="1800" b="0" u="none" strike="noStrike" dirty="0">
                          <a:solidFill>
                            <a:schemeClr val="accent5">
                              <a:lumMod val="50000"/>
                            </a:schemeClr>
                          </a:solidFill>
                          <a:effectLst/>
                          <a:latin typeface="Bookman Old Style" panose="02050604050505020204" pitchFamily="18" charset="0"/>
                        </a:rPr>
                        <a:t>Credentialing:</a:t>
                      </a:r>
                      <a:endParaRPr lang="en-US" sz="1800" b="0" i="0" u="none" strike="noStrike" dirty="0">
                        <a:solidFill>
                          <a:schemeClr val="accent5">
                            <a:lumMod val="50000"/>
                          </a:schemeClr>
                        </a:solidFill>
                        <a:effectLst/>
                        <a:latin typeface="Bookman Old Style" panose="02050604050505020204" pitchFamily="18" charset="0"/>
                      </a:endParaRPr>
                    </a:p>
                  </a:txBody>
                  <a:tcPr marL="7620" marR="7620" marT="7620" marB="0" anchor="b">
                    <a:solidFill>
                      <a:schemeClr val="tx2">
                        <a:lumMod val="20000"/>
                        <a:lumOff val="80000"/>
                      </a:schemeClr>
                    </a:solidFill>
                  </a:tcPr>
                </a:tc>
                <a:tc>
                  <a:txBody>
                    <a:bodyPr/>
                    <a:lstStyle/>
                    <a:p>
                      <a:pPr algn="r" rtl="0" fontAlgn="t"/>
                      <a:r>
                        <a:rPr lang="en-US" sz="1800" b="0" i="1" u="none" strike="noStrike" dirty="0">
                          <a:solidFill>
                            <a:schemeClr val="accent5">
                              <a:lumMod val="50000"/>
                            </a:schemeClr>
                          </a:solidFill>
                          <a:effectLst/>
                          <a:latin typeface="Bookman Old Style" panose="02050604050505020204" pitchFamily="18" charset="0"/>
                        </a:rPr>
                        <a:t>  $675,918</a:t>
                      </a:r>
                    </a:p>
                  </a:txBody>
                  <a:tcPr marL="7620" marR="7620" marT="7620" marB="0">
                    <a:solidFill>
                      <a:schemeClr val="tx2">
                        <a:lumMod val="20000"/>
                        <a:lumOff val="80000"/>
                      </a:schemeClr>
                    </a:solidFill>
                  </a:tcPr>
                </a:tc>
                <a:extLst>
                  <a:ext uri="{0D108BD9-81ED-4DB2-BD59-A6C34878D82A}">
                    <a16:rowId xmlns:a16="http://schemas.microsoft.com/office/drawing/2014/main" val="10002"/>
                  </a:ext>
                </a:extLst>
              </a:tr>
              <a:tr h="561645">
                <a:tc>
                  <a:txBody>
                    <a:bodyPr/>
                    <a:lstStyle/>
                    <a:p>
                      <a:pPr algn="r" rtl="0" fontAlgn="b"/>
                      <a:r>
                        <a:rPr lang="en-US" sz="1800" b="0" u="none" strike="noStrike" dirty="0">
                          <a:solidFill>
                            <a:schemeClr val="accent5">
                              <a:lumMod val="50000"/>
                            </a:schemeClr>
                          </a:solidFill>
                          <a:effectLst/>
                          <a:latin typeface="Bookman Old Style" panose="02050604050505020204" pitchFamily="18" charset="0"/>
                        </a:rPr>
                        <a:t>Manufacturers</a:t>
                      </a:r>
                      <a:r>
                        <a:rPr lang="en-US" sz="1800" b="0" u="none" strike="noStrike" baseline="0" dirty="0">
                          <a:solidFill>
                            <a:schemeClr val="accent5">
                              <a:lumMod val="50000"/>
                            </a:schemeClr>
                          </a:solidFill>
                          <a:effectLst/>
                          <a:latin typeface="Bookman Old Style" panose="02050604050505020204" pitchFamily="18" charset="0"/>
                        </a:rPr>
                        <a:t> </a:t>
                      </a:r>
                      <a:r>
                        <a:rPr lang="en-US" sz="1800" b="0" u="none" strike="noStrike" dirty="0">
                          <a:solidFill>
                            <a:schemeClr val="accent5">
                              <a:lumMod val="50000"/>
                            </a:schemeClr>
                          </a:solidFill>
                          <a:effectLst/>
                          <a:latin typeface="Bookman Old Style" panose="02050604050505020204" pitchFamily="18" charset="0"/>
                        </a:rPr>
                        <a:t>Sub- Total</a:t>
                      </a:r>
                      <a:endParaRPr lang="en-US" sz="1800" b="0" i="0" u="none" strike="noStrike" dirty="0">
                        <a:solidFill>
                          <a:schemeClr val="accent5">
                            <a:lumMod val="50000"/>
                          </a:schemeClr>
                        </a:solidFill>
                        <a:effectLst/>
                        <a:latin typeface="Bookman Old Style" panose="02050604050505020204" pitchFamily="18" charset="0"/>
                      </a:endParaRPr>
                    </a:p>
                  </a:txBody>
                  <a:tcPr marL="7620" marR="7620" marT="7620" marB="0" anchor="b">
                    <a:solidFill>
                      <a:schemeClr val="tx2">
                        <a:lumMod val="20000"/>
                        <a:lumOff val="80000"/>
                      </a:schemeClr>
                    </a:solidFill>
                  </a:tcPr>
                </a:tc>
                <a:tc>
                  <a:txBody>
                    <a:bodyPr/>
                    <a:lstStyle/>
                    <a:p>
                      <a:pPr algn="r" rtl="0" fontAlgn="t"/>
                      <a:endParaRPr lang="en-US" sz="1800" b="0" u="none" strike="noStrike" dirty="0">
                        <a:solidFill>
                          <a:schemeClr val="bg1"/>
                        </a:solidFill>
                        <a:effectLst/>
                        <a:latin typeface="Bookman Old Style" panose="02050604050505020204" pitchFamily="18" charset="0"/>
                      </a:endParaRPr>
                    </a:p>
                    <a:p>
                      <a:pPr algn="r" rtl="0" fontAlgn="t"/>
                      <a:r>
                        <a:rPr lang="en-US" sz="1800" b="0" u="none" strike="noStrike" dirty="0">
                          <a:solidFill>
                            <a:schemeClr val="bg1"/>
                          </a:solidFill>
                          <a:effectLst/>
                          <a:latin typeface="Bookman Old Style" panose="02050604050505020204" pitchFamily="18" charset="0"/>
                        </a:rPr>
                        <a:t>$9,137,540</a:t>
                      </a:r>
                      <a:endParaRPr lang="en-US" sz="1800" b="0" i="0" u="none" strike="noStrike" dirty="0">
                        <a:solidFill>
                          <a:schemeClr val="bg1"/>
                        </a:solidFill>
                        <a:effectLst/>
                        <a:latin typeface="Bookman Old Style" panose="02050604050505020204" pitchFamily="18" charset="0"/>
                      </a:endParaRPr>
                    </a:p>
                  </a:txBody>
                  <a:tcPr marL="7620" marR="7620" marT="7620" marB="0">
                    <a:solidFill>
                      <a:schemeClr val="accent1">
                        <a:lumMod val="50000"/>
                      </a:schemeClr>
                    </a:solidFill>
                  </a:tcPr>
                </a:tc>
                <a:extLst>
                  <a:ext uri="{0D108BD9-81ED-4DB2-BD59-A6C34878D82A}">
                    <a16:rowId xmlns:a16="http://schemas.microsoft.com/office/drawing/2014/main" val="10003"/>
                  </a:ext>
                </a:extLst>
              </a:tr>
              <a:tr h="368126">
                <a:tc>
                  <a:txBody>
                    <a:bodyPr/>
                    <a:lstStyle/>
                    <a:p>
                      <a:pPr algn="r" rtl="0" fontAlgn="b"/>
                      <a:r>
                        <a:rPr lang="en-US" sz="1800" b="0" i="0" u="none" strike="noStrike" dirty="0">
                          <a:solidFill>
                            <a:schemeClr val="accent5">
                              <a:lumMod val="50000"/>
                            </a:schemeClr>
                          </a:solidFill>
                          <a:effectLst/>
                          <a:latin typeface="Bookman Old Style" panose="02050604050505020204" pitchFamily="18" charset="0"/>
                        </a:rPr>
                        <a:t>Contracts in</a:t>
                      </a:r>
                      <a:r>
                        <a:rPr lang="en-US" sz="1800" b="0" i="0" u="none" strike="noStrike" baseline="0" dirty="0">
                          <a:solidFill>
                            <a:schemeClr val="accent5">
                              <a:lumMod val="50000"/>
                            </a:schemeClr>
                          </a:solidFill>
                          <a:effectLst/>
                          <a:latin typeface="Bookman Old Style" panose="02050604050505020204" pitchFamily="18" charset="0"/>
                        </a:rPr>
                        <a:t> Pipeline </a:t>
                      </a:r>
                      <a:endParaRPr lang="en-US" sz="1800" b="0" i="0" u="none" strike="noStrike" dirty="0">
                        <a:solidFill>
                          <a:schemeClr val="accent5">
                            <a:lumMod val="50000"/>
                          </a:schemeClr>
                        </a:solidFill>
                        <a:effectLst/>
                        <a:latin typeface="Bookman Old Style" panose="02050604050505020204" pitchFamily="18" charset="0"/>
                      </a:endParaRPr>
                    </a:p>
                  </a:txBody>
                  <a:tcPr marL="7620" marR="7620" marT="7620" marB="0" anchor="b">
                    <a:solidFill>
                      <a:schemeClr val="tx2">
                        <a:lumMod val="20000"/>
                        <a:lumOff val="80000"/>
                      </a:schemeClr>
                    </a:solidFill>
                  </a:tcPr>
                </a:tc>
                <a:tc>
                  <a:txBody>
                    <a:bodyPr/>
                    <a:lstStyle/>
                    <a:p>
                      <a:pPr algn="r" rtl="0" fontAlgn="t"/>
                      <a:endParaRPr lang="en-US" sz="1800" b="0" i="0" u="none" strike="noStrike" dirty="0">
                        <a:solidFill>
                          <a:schemeClr val="accent5">
                            <a:lumMod val="50000"/>
                          </a:schemeClr>
                        </a:solidFill>
                        <a:effectLst/>
                        <a:latin typeface="Bookman Old Style" panose="02050604050505020204" pitchFamily="18" charset="0"/>
                      </a:endParaRPr>
                    </a:p>
                    <a:p>
                      <a:pPr algn="r" rtl="0" fontAlgn="t"/>
                      <a:r>
                        <a:rPr lang="en-US" sz="1800" b="0" i="0" u="none" strike="noStrike" dirty="0">
                          <a:solidFill>
                            <a:schemeClr val="accent5">
                              <a:lumMod val="50000"/>
                            </a:schemeClr>
                          </a:solidFill>
                          <a:effectLst/>
                          <a:latin typeface="Bookman Old Style" panose="02050604050505020204" pitchFamily="18" charset="0"/>
                        </a:rPr>
                        <a:t>    $88,386</a:t>
                      </a:r>
                    </a:p>
                  </a:txBody>
                  <a:tcPr marL="7620" marR="7620" marT="7620" marB="0">
                    <a:solidFill>
                      <a:schemeClr val="tx2">
                        <a:lumMod val="20000"/>
                        <a:lumOff val="80000"/>
                      </a:schemeClr>
                    </a:solidFill>
                  </a:tcPr>
                </a:tc>
                <a:extLst>
                  <a:ext uri="{0D108BD9-81ED-4DB2-BD59-A6C34878D82A}">
                    <a16:rowId xmlns:a16="http://schemas.microsoft.com/office/drawing/2014/main" val="10004"/>
                  </a:ext>
                </a:extLst>
              </a:tr>
              <a:tr h="368126">
                <a:tc>
                  <a:txBody>
                    <a:bodyPr/>
                    <a:lstStyle/>
                    <a:p>
                      <a:pPr algn="r" rtl="0" fontAlgn="b"/>
                      <a:r>
                        <a:rPr lang="en-US" sz="1800" b="0" i="0" u="none" strike="noStrike" dirty="0">
                          <a:solidFill>
                            <a:schemeClr val="accent5">
                              <a:lumMod val="50000"/>
                            </a:schemeClr>
                          </a:solidFill>
                          <a:effectLst/>
                          <a:latin typeface="Bookman Old Style" panose="02050604050505020204" pitchFamily="18" charset="0"/>
                        </a:rPr>
                        <a:t>Total</a:t>
                      </a:r>
                      <a:r>
                        <a:rPr lang="en-US" sz="1800" b="0" i="0" u="none" strike="noStrike" baseline="0" dirty="0">
                          <a:solidFill>
                            <a:schemeClr val="accent5">
                              <a:lumMod val="50000"/>
                            </a:schemeClr>
                          </a:solidFill>
                          <a:effectLst/>
                          <a:latin typeface="Bookman Old Style" panose="02050604050505020204" pitchFamily="18" charset="0"/>
                        </a:rPr>
                        <a:t> </a:t>
                      </a:r>
                      <a:endParaRPr lang="en-US" sz="1800" b="0" i="0" u="none" strike="noStrike" dirty="0">
                        <a:solidFill>
                          <a:schemeClr val="accent5">
                            <a:lumMod val="50000"/>
                          </a:schemeClr>
                        </a:solidFill>
                        <a:effectLst/>
                        <a:latin typeface="Bookman Old Style" panose="02050604050505020204" pitchFamily="18" charset="0"/>
                      </a:endParaRPr>
                    </a:p>
                  </a:txBody>
                  <a:tcPr marL="7620" marR="7620" marT="7620" marB="0" anchor="b">
                    <a:solidFill>
                      <a:schemeClr val="tx2">
                        <a:lumMod val="20000"/>
                        <a:lumOff val="80000"/>
                      </a:schemeClr>
                    </a:solidFill>
                  </a:tcPr>
                </a:tc>
                <a:tc>
                  <a:txBody>
                    <a:bodyPr/>
                    <a:lstStyle/>
                    <a:p>
                      <a:pPr algn="r" rtl="0" fontAlgn="t"/>
                      <a:endParaRPr lang="en-US" sz="1800" b="0" i="0" u="none" strike="noStrike" dirty="0">
                        <a:solidFill>
                          <a:schemeClr val="accent5">
                            <a:lumMod val="50000"/>
                          </a:schemeClr>
                        </a:solidFill>
                        <a:effectLst/>
                        <a:latin typeface="Bookman Old Style" panose="02050604050505020204" pitchFamily="18" charset="0"/>
                      </a:endParaRPr>
                    </a:p>
                    <a:p>
                      <a:pPr algn="r" rtl="0" fontAlgn="t"/>
                      <a:r>
                        <a:rPr lang="en-US" sz="1800" b="0" i="0" u="none" strike="noStrike" dirty="0">
                          <a:solidFill>
                            <a:schemeClr val="bg1"/>
                          </a:solidFill>
                          <a:effectLst/>
                          <a:latin typeface="Bookman Old Style" panose="02050604050505020204" pitchFamily="18" charset="0"/>
                        </a:rPr>
                        <a:t>$9,571,350.21</a:t>
                      </a:r>
                    </a:p>
                  </a:txBody>
                  <a:tcPr marL="7620" marR="7620" marT="7620" marB="0">
                    <a:solidFill>
                      <a:schemeClr val="accent1">
                        <a:lumMod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0718124"/>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38" y="1900781"/>
            <a:ext cx="8217074" cy="2733849"/>
          </a:xfrm>
        </p:spPr>
        <p:txBody>
          <a:bodyPr>
            <a:normAutofit/>
          </a:bodyPr>
          <a:lstStyle/>
          <a:p>
            <a:r>
              <a:rPr lang="en-US" dirty="0" smtClean="0">
                <a:latin typeface="Bookman Old Style" panose="02050604050505020204" pitchFamily="18" charset="0"/>
              </a:rPr>
              <a:t>2 Application Received </a:t>
            </a:r>
          </a:p>
          <a:p>
            <a:r>
              <a:rPr lang="en-US" dirty="0" smtClean="0">
                <a:latin typeface="Bookman Old Style" panose="02050604050505020204" pitchFamily="18" charset="0"/>
              </a:rPr>
              <a:t>3 Applications Approved</a:t>
            </a:r>
          </a:p>
          <a:p>
            <a:r>
              <a:rPr lang="en-US" dirty="0" smtClean="0">
                <a:latin typeface="Bookman Old Style" panose="02050604050505020204" pitchFamily="18" charset="0"/>
              </a:rPr>
              <a:t>$14,609,770.18 Total Amt. Approved to Date</a:t>
            </a:r>
          </a:p>
          <a:p>
            <a:r>
              <a:rPr lang="en-US" dirty="0" smtClean="0">
                <a:latin typeface="Bookman Old Style" panose="02050604050505020204" pitchFamily="18" charset="0"/>
              </a:rPr>
              <a:t>$84,000 Amount Approved in May</a:t>
            </a:r>
          </a:p>
          <a:p>
            <a:r>
              <a:rPr lang="en-US" dirty="0" smtClean="0">
                <a:latin typeface="Bookman Old Style" panose="02050604050505020204" pitchFamily="18" charset="0"/>
              </a:rPr>
              <a:t>$115,229.83 Total Funds Available. </a:t>
            </a:r>
          </a:p>
          <a:p>
            <a:pPr marL="0" indent="0">
              <a:buNone/>
            </a:pPr>
            <a:endParaRPr lang="en-US"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70B85423-5C35-453A-9023-8AA37C7568FD}" type="slidenum">
              <a:rPr lang="en-US" smtClean="0"/>
              <a:pPr/>
              <a:t>39</a:t>
            </a:fld>
            <a:endParaRPr lang="en-US" dirty="0"/>
          </a:p>
        </p:txBody>
      </p:sp>
      <p:sp>
        <p:nvSpPr>
          <p:cNvPr id="5" name="Title 1"/>
          <p:cNvSpPr>
            <a:spLocks noGrp="1"/>
          </p:cNvSpPr>
          <p:nvPr>
            <p:ph type="title"/>
          </p:nvPr>
        </p:nvSpPr>
        <p:spPr>
          <a:xfrm>
            <a:off x="628650" y="1"/>
            <a:ext cx="7886700" cy="926926"/>
          </a:xfrm>
          <a:noFill/>
        </p:spPr>
        <p:txBody>
          <a:bodyPr>
            <a:noAutofit/>
          </a:bodyPr>
          <a:lstStyle/>
          <a:p>
            <a:pPr algn="ctr"/>
            <a:r>
              <a:rPr lang="en-US" sz="3200" dirty="0" smtClean="0">
                <a:solidFill>
                  <a:schemeClr val="bg1"/>
                </a:solidFill>
                <a:latin typeface="Bookman Old Style" panose="02050604050505020204" pitchFamily="18" charset="0"/>
                <a:cs typeface="Arial"/>
              </a:rPr>
              <a:t/>
            </a:r>
            <a:br>
              <a:rPr lang="en-US" sz="3200" dirty="0" smtClean="0">
                <a:solidFill>
                  <a:schemeClr val="bg1"/>
                </a:solidFill>
                <a:latin typeface="Bookman Old Style" panose="02050604050505020204" pitchFamily="18" charset="0"/>
                <a:cs typeface="Arial"/>
              </a:rPr>
            </a:br>
            <a:r>
              <a:rPr lang="en-US" sz="3200" dirty="0" smtClean="0">
                <a:solidFill>
                  <a:schemeClr val="bg1"/>
                </a:solidFill>
                <a:latin typeface="Bookman Old Style" panose="02050604050505020204" pitchFamily="18" charset="0"/>
                <a:cs typeface="Arial"/>
              </a:rPr>
              <a:t>IWT May Program Summary</a:t>
            </a:r>
            <a:br>
              <a:rPr lang="en-US" sz="3200" dirty="0" smtClean="0">
                <a:solidFill>
                  <a:schemeClr val="bg1"/>
                </a:solidFill>
                <a:latin typeface="Bookman Old Style" panose="02050604050505020204" pitchFamily="18" charset="0"/>
                <a:cs typeface="Arial"/>
              </a:rPr>
            </a:br>
            <a:r>
              <a:rPr lang="en-US" sz="2400" dirty="0" smtClean="0">
                <a:solidFill>
                  <a:schemeClr val="bg1"/>
                </a:solidFill>
                <a:latin typeface="Bookman Old Style" panose="02050604050505020204" pitchFamily="18" charset="0"/>
                <a:cs typeface="Arial"/>
              </a:rPr>
              <a:t>5/1/20 to 5/31/20</a:t>
            </a:r>
            <a:r>
              <a:rPr lang="en-US" sz="2400" dirty="0" smtClean="0">
                <a:solidFill>
                  <a:schemeClr val="bg1"/>
                </a:solidFill>
                <a:latin typeface="Bookman Old Style" panose="02050604050505020204" pitchFamily="18" charset="0"/>
                <a:cs typeface="Times New Roman"/>
              </a:rPr>
              <a:t/>
            </a:r>
            <a:br>
              <a:rPr lang="en-US" sz="2400" dirty="0" smtClean="0">
                <a:solidFill>
                  <a:schemeClr val="bg1"/>
                </a:solidFill>
                <a:latin typeface="Bookman Old Style" panose="02050604050505020204" pitchFamily="18" charset="0"/>
                <a:cs typeface="Times New Roman"/>
              </a:rPr>
            </a:br>
            <a:endParaRPr lang="en-US" sz="24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61447937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B85423-5C35-453A-9023-8AA37C7568FD}" type="slidenum">
              <a:rPr lang="en-US" smtClean="0"/>
              <a:pPr/>
              <a:t>4</a:t>
            </a:fld>
            <a:endParaRPr lang="en-US" dirty="0"/>
          </a:p>
        </p:txBody>
      </p:sp>
      <p:sp>
        <p:nvSpPr>
          <p:cNvPr id="5" name="Title 7"/>
          <p:cNvSpPr txBox="1">
            <a:spLocks noGrp="1"/>
          </p:cNvSpPr>
          <p:nvPr>
            <p:ph idx="1"/>
          </p:nvPr>
        </p:nvSpPr>
        <p:spPr>
          <a:xfrm>
            <a:off x="645275" y="2763853"/>
            <a:ext cx="7886700" cy="1311100"/>
          </a:xfrm>
          <a:prstGeom prst="rect">
            <a:avLst/>
          </a:prstGeom>
          <a:noFill/>
          <a:effectLst/>
        </p:spPr>
        <p:txBody>
          <a:bodyPr vert="horz" wrap="square" lIns="91414" tIns="45706" rIns="91414" bIns="45706"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150" dirty="0" smtClean="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rPr>
              <a:t>MIF Participation Guide: Public Meetings</a:t>
            </a:r>
            <a:endParaRPr lang="en-US" spc="-150" dirty="0">
              <a:solidFill>
                <a:schemeClr val="accent5">
                  <a:lumMod val="50000"/>
                </a:schemeClr>
              </a:solidFill>
              <a:effectLst>
                <a:glow rad="241300">
                  <a:schemeClr val="tx1">
                    <a:alpha val="16000"/>
                  </a:schemeClr>
                </a:glow>
              </a:effectLst>
              <a:latin typeface="Bookman Old Style" panose="02050604050505020204" pitchFamily="18" charset="0"/>
              <a:ea typeface="Calibri" charset="0"/>
              <a:cs typeface="Calibri" charset="0"/>
            </a:endParaRPr>
          </a:p>
        </p:txBody>
      </p:sp>
    </p:spTree>
    <p:extLst>
      <p:ext uri="{BB962C8B-B14F-4D97-AF65-F5344CB8AC3E}">
        <p14:creationId xmlns:p14="http://schemas.microsoft.com/office/powerpoint/2010/main" val="2815480294"/>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 y="22310"/>
            <a:ext cx="9090837" cy="792163"/>
          </a:xfrm>
          <a:noFill/>
        </p:spPr>
        <p:txBody>
          <a:bodyPr>
            <a:noAutofit/>
          </a:bodyPr>
          <a:lstStyle/>
          <a:p>
            <a:pPr algn="ctr"/>
            <a:r>
              <a:rPr lang="en-US" sz="3200" dirty="0" smtClean="0">
                <a:solidFill>
                  <a:schemeClr val="bg1"/>
                </a:solidFill>
                <a:latin typeface="Bookman Old Style" panose="02050604050505020204" pitchFamily="18" charset="0"/>
                <a:cs typeface="Arial"/>
              </a:rPr>
              <a:t/>
            </a:r>
            <a:br>
              <a:rPr lang="en-US" sz="3200" dirty="0" smtClean="0">
                <a:solidFill>
                  <a:schemeClr val="bg1"/>
                </a:solidFill>
                <a:latin typeface="Bookman Old Style" panose="02050604050505020204" pitchFamily="18" charset="0"/>
                <a:cs typeface="Arial"/>
              </a:rPr>
            </a:br>
            <a:r>
              <a:rPr lang="en-US" sz="3200" dirty="0" smtClean="0">
                <a:solidFill>
                  <a:schemeClr val="bg1"/>
                </a:solidFill>
                <a:latin typeface="Bookman Old Style" panose="02050604050505020204" pitchFamily="18" charset="0"/>
                <a:cs typeface="Arial"/>
              </a:rPr>
              <a:t> IWT</a:t>
            </a:r>
            <a:br>
              <a:rPr lang="en-US" sz="3200" dirty="0" smtClean="0">
                <a:solidFill>
                  <a:schemeClr val="bg1"/>
                </a:solidFill>
                <a:latin typeface="Bookman Old Style" panose="02050604050505020204" pitchFamily="18" charset="0"/>
                <a:cs typeface="Arial"/>
              </a:rPr>
            </a:br>
            <a:r>
              <a:rPr lang="en-US" sz="2800" dirty="0" smtClean="0">
                <a:solidFill>
                  <a:schemeClr val="bg1"/>
                </a:solidFill>
                <a:latin typeface="Bookman Old Style" panose="02050604050505020204" pitchFamily="18" charset="0"/>
                <a:cs typeface="Arial"/>
              </a:rPr>
              <a:t>4/15/2015-5/31/20</a:t>
            </a:r>
            <a:r>
              <a:rPr lang="en-US" sz="3200" dirty="0" smtClean="0">
                <a:solidFill>
                  <a:schemeClr val="bg1"/>
                </a:solidFill>
                <a:latin typeface="Bookman Old Style" panose="02050604050505020204" pitchFamily="18" charset="0"/>
                <a:cs typeface="Times New Roman"/>
              </a:rPr>
              <a:t/>
            </a:r>
            <a:br>
              <a:rPr lang="en-US" sz="3200" dirty="0" smtClean="0">
                <a:solidFill>
                  <a:schemeClr val="bg1"/>
                </a:solidFill>
                <a:latin typeface="Bookman Old Style" panose="02050604050505020204" pitchFamily="18" charset="0"/>
                <a:cs typeface="Times New Roman"/>
              </a:rPr>
            </a:br>
            <a:endParaRPr lang="en-US" sz="3200" dirty="0">
              <a:solidFill>
                <a:schemeClr val="bg1"/>
              </a:solidFill>
              <a:latin typeface="Bookman Old Style" panose="02050604050505020204" pitchFamily="18" charset="0"/>
            </a:endParaRPr>
          </a:p>
        </p:txBody>
      </p:sp>
      <p:sp>
        <p:nvSpPr>
          <p:cNvPr id="4" name="Date Placeholder 3"/>
          <p:cNvSpPr>
            <a:spLocks noGrp="1"/>
          </p:cNvSpPr>
          <p:nvPr>
            <p:ph type="dt" sz="half" idx="10"/>
          </p:nvPr>
        </p:nvSpPr>
        <p:spPr>
          <a:xfrm>
            <a:off x="6941044" y="6146585"/>
            <a:ext cx="2133600" cy="365125"/>
          </a:xfrm>
        </p:spPr>
        <p:txBody>
          <a:bodyPr/>
          <a:lstStyle/>
          <a:p>
            <a:pPr algn="r"/>
            <a:r>
              <a:rPr lang="en-US" dirty="0" smtClean="0"/>
              <a:t>4/30/2020</a:t>
            </a:r>
          </a:p>
        </p:txBody>
      </p:sp>
      <p:sp>
        <p:nvSpPr>
          <p:cNvPr id="207" name="Slide Number Placeholder 206"/>
          <p:cNvSpPr>
            <a:spLocks noGrp="1"/>
          </p:cNvSpPr>
          <p:nvPr>
            <p:ph type="sldNum" sz="quarter" idx="12"/>
          </p:nvPr>
        </p:nvSpPr>
        <p:spPr/>
        <p:txBody>
          <a:bodyPr/>
          <a:lstStyle/>
          <a:p>
            <a:fld id="{2B70CA19-E557-4A49-82F2-1AEF7843B790}" type="slidenum">
              <a:rPr lang="en-US" smtClean="0"/>
              <a:pPr/>
              <a:t>40</a:t>
            </a:fld>
            <a:endParaRPr lang="en-US" dirty="0"/>
          </a:p>
        </p:txBody>
      </p:sp>
      <p:graphicFrame>
        <p:nvGraphicFramePr>
          <p:cNvPr id="208" name="Table 207"/>
          <p:cNvGraphicFramePr>
            <a:graphicFrameLocks noGrp="1"/>
          </p:cNvGraphicFramePr>
          <p:nvPr>
            <p:extLst>
              <p:ext uri="{D42A27DB-BD31-4B8C-83A1-F6EECF244321}">
                <p14:modId xmlns:p14="http://schemas.microsoft.com/office/powerpoint/2010/main" val="221287825"/>
              </p:ext>
            </p:extLst>
          </p:nvPr>
        </p:nvGraphicFramePr>
        <p:xfrm>
          <a:off x="412749" y="1339974"/>
          <a:ext cx="3957231" cy="1543050"/>
        </p:xfrm>
        <a:graphic>
          <a:graphicData uri="http://schemas.openxmlformats.org/drawingml/2006/table">
            <a:tbl>
              <a:tblPr/>
              <a:tblGrid>
                <a:gridCol w="2085902">
                  <a:extLst>
                    <a:ext uri="{9D8B030D-6E8A-4147-A177-3AD203B41FA5}">
                      <a16:colId xmlns:a16="http://schemas.microsoft.com/office/drawing/2014/main" val="20000"/>
                    </a:ext>
                  </a:extLst>
                </a:gridCol>
                <a:gridCol w="1871329">
                  <a:extLst>
                    <a:ext uri="{9D8B030D-6E8A-4147-A177-3AD203B41FA5}">
                      <a16:colId xmlns:a16="http://schemas.microsoft.com/office/drawing/2014/main" val="20001"/>
                    </a:ext>
                  </a:extLst>
                </a:gridCol>
              </a:tblGrid>
              <a:tr h="308610">
                <a:tc gridSpan="2">
                  <a:txBody>
                    <a:bodyPr/>
                    <a:lstStyle/>
                    <a:p>
                      <a:pPr algn="l" rtl="0" fontAlgn="b"/>
                      <a:r>
                        <a:rPr lang="en-US" sz="2000" b="1" i="0" u="sng" strike="noStrike" dirty="0">
                          <a:solidFill>
                            <a:srgbClr val="000000"/>
                          </a:solidFill>
                          <a:latin typeface="Bookman Old Style" panose="02050604050505020204" pitchFamily="18" charset="0"/>
                        </a:rPr>
                        <a:t>APPLICATIONS:</a:t>
                      </a:r>
                      <a:r>
                        <a:rPr lang="en-US" sz="2000" b="0" i="0" u="none" strike="noStrike" dirty="0">
                          <a:solidFill>
                            <a:srgbClr val="000000"/>
                          </a:solidFill>
                          <a:latin typeface="Bookman Old Style" panose="02050604050505020204" pitchFamily="18" charset="0"/>
                        </a:rPr>
                        <a:t> </a:t>
                      </a:r>
                      <a:endParaRPr lang="en-US" sz="2000" b="1" i="0" u="sng" strike="noStrike" dirty="0">
                        <a:solidFill>
                          <a:srgbClr val="000000"/>
                        </a:solidFill>
                        <a:latin typeface="Bookman Old Style" panose="020506040505050202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8610">
                <a:tc>
                  <a:txBody>
                    <a:bodyPr/>
                    <a:lstStyle/>
                    <a:p>
                      <a:pPr algn="ctr" rtl="0" fontAlgn="b"/>
                      <a:r>
                        <a:rPr lang="en-US" sz="2000" b="0" i="0" u="none" strike="noStrike" dirty="0">
                          <a:solidFill>
                            <a:srgbClr val="000000"/>
                          </a:solidFill>
                          <a:latin typeface="Bookman Old Style" panose="02050604050505020204" pitchFamily="18" charset="0"/>
                        </a:rPr>
                        <a:t>Received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692</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8610">
                <a:tc>
                  <a:txBody>
                    <a:bodyPr/>
                    <a:lstStyle/>
                    <a:p>
                      <a:pPr algn="ctr" rtl="0" fontAlgn="b"/>
                      <a:r>
                        <a:rPr lang="en-US" sz="2000" b="0" i="0" u="none" strike="noStrike" dirty="0">
                          <a:solidFill>
                            <a:srgbClr val="000000"/>
                          </a:solidFill>
                          <a:latin typeface="Bookman Old Style" panose="02050604050505020204" pitchFamily="18" charset="0"/>
                        </a:rPr>
                        <a:t>Approved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682</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8610">
                <a:tc>
                  <a:txBody>
                    <a:bodyPr/>
                    <a:lstStyle/>
                    <a:p>
                      <a:pPr algn="ctr" rtl="0" fontAlgn="b"/>
                      <a:r>
                        <a:rPr lang="en-US" sz="2000" b="0" i="0" u="none" strike="noStrike" dirty="0">
                          <a:solidFill>
                            <a:srgbClr val="000000"/>
                          </a:solidFill>
                          <a:latin typeface="Bookman Old Style" panose="02050604050505020204" pitchFamily="18" charset="0"/>
                        </a:rPr>
                        <a:t>Declined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1</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8610">
                <a:tc>
                  <a:txBody>
                    <a:bodyPr/>
                    <a:lstStyle/>
                    <a:p>
                      <a:pPr algn="ctr" rtl="0" fontAlgn="b"/>
                      <a:r>
                        <a:rPr lang="en-US" sz="2000" b="0" i="0" u="none" strike="noStrike" dirty="0">
                          <a:solidFill>
                            <a:srgbClr val="000000"/>
                          </a:solidFill>
                          <a:latin typeface="Bookman Old Style" panose="02050604050505020204" pitchFamily="18" charset="0"/>
                        </a:rPr>
                        <a:t>Pending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9</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209" name="Table 208"/>
          <p:cNvGraphicFramePr>
            <a:graphicFrameLocks noGrp="1"/>
          </p:cNvGraphicFramePr>
          <p:nvPr>
            <p:extLst>
              <p:ext uri="{D42A27DB-BD31-4B8C-83A1-F6EECF244321}">
                <p14:modId xmlns:p14="http://schemas.microsoft.com/office/powerpoint/2010/main" val="1048335170"/>
              </p:ext>
            </p:extLst>
          </p:nvPr>
        </p:nvGraphicFramePr>
        <p:xfrm>
          <a:off x="412749" y="3114452"/>
          <a:ext cx="3957232" cy="3239682"/>
        </p:xfrm>
        <a:graphic>
          <a:graphicData uri="http://schemas.openxmlformats.org/drawingml/2006/table">
            <a:tbl>
              <a:tblPr/>
              <a:tblGrid>
                <a:gridCol w="2096535">
                  <a:extLst>
                    <a:ext uri="{9D8B030D-6E8A-4147-A177-3AD203B41FA5}">
                      <a16:colId xmlns:a16="http://schemas.microsoft.com/office/drawing/2014/main" val="20000"/>
                    </a:ext>
                  </a:extLst>
                </a:gridCol>
                <a:gridCol w="1860697">
                  <a:extLst>
                    <a:ext uri="{9D8B030D-6E8A-4147-A177-3AD203B41FA5}">
                      <a16:colId xmlns:a16="http://schemas.microsoft.com/office/drawing/2014/main" val="20001"/>
                    </a:ext>
                  </a:extLst>
                </a:gridCol>
              </a:tblGrid>
              <a:tr h="801282">
                <a:tc>
                  <a:txBody>
                    <a:bodyPr/>
                    <a:lstStyle/>
                    <a:p>
                      <a:pPr algn="ctr" rtl="0" fontAlgn="t">
                        <a:lnSpc>
                          <a:spcPct val="200000"/>
                        </a:lnSpc>
                      </a:pPr>
                      <a:r>
                        <a:rPr lang="en-US" sz="2000" b="0" i="0" u="none" strike="noStrike" dirty="0">
                          <a:solidFill>
                            <a:srgbClr val="000000"/>
                          </a:solidFill>
                          <a:latin typeface="Bookman Old Style" panose="02050604050505020204" pitchFamily="18" charset="0"/>
                        </a:rPr>
                        <a:t>Total Approved: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200000"/>
                        </a:lnSpc>
                      </a:pPr>
                      <a:r>
                        <a:rPr lang="en-US" sz="2000" b="0" i="0" u="none" strike="noStrike" dirty="0" smtClean="0">
                          <a:solidFill>
                            <a:srgbClr val="000000"/>
                          </a:solidFill>
                          <a:latin typeface="Bookman Old Style" panose="02050604050505020204" pitchFamily="18" charset="0"/>
                        </a:rPr>
                        <a:t>$14,609,770</a:t>
                      </a:r>
                      <a:endParaRPr lang="en-US" sz="2000" b="0" i="0" u="none" strike="noStrike" dirty="0">
                        <a:solidFill>
                          <a:srgbClr val="000000"/>
                        </a:solidFill>
                        <a:latin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1282">
                <a:tc>
                  <a:txBody>
                    <a:bodyPr/>
                    <a:lstStyle/>
                    <a:p>
                      <a:pPr algn="ctr" rtl="0" fontAlgn="t">
                        <a:lnSpc>
                          <a:spcPct val="200000"/>
                        </a:lnSpc>
                      </a:pPr>
                      <a:r>
                        <a:rPr lang="en-US" sz="2000" b="0" i="0" u="none" strike="noStrike" dirty="0">
                          <a:solidFill>
                            <a:srgbClr val="000000"/>
                          </a:solidFill>
                          <a:latin typeface="Bookman Old Style" panose="02050604050505020204" pitchFamily="18" charset="0"/>
                        </a:rPr>
                        <a:t>Average </a:t>
                      </a:r>
                      <a:r>
                        <a:rPr lang="en-US" sz="2000" b="0" i="0" u="none" strike="noStrike" dirty="0" smtClean="0">
                          <a:solidFill>
                            <a:srgbClr val="000000"/>
                          </a:solidFill>
                          <a:latin typeface="Bookman Old Style" panose="02050604050505020204" pitchFamily="18" charset="0"/>
                        </a:rPr>
                        <a:t>Approved</a:t>
                      </a:r>
                      <a:r>
                        <a:rPr lang="en-US" sz="2000" b="0" i="0" u="none" strike="noStrike" dirty="0">
                          <a:solidFill>
                            <a:srgbClr val="000000"/>
                          </a:solidFill>
                          <a:latin typeface="Bookman Old Style" panose="020506040505050202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200000"/>
                        </a:lnSpc>
                      </a:pPr>
                      <a:r>
                        <a:rPr lang="en-US" sz="2000" b="0" i="0" u="none" strike="noStrike" dirty="0" smtClean="0">
                          <a:solidFill>
                            <a:srgbClr val="000000"/>
                          </a:solidFill>
                          <a:latin typeface="Bookman Old Style" panose="02050604050505020204" pitchFamily="18" charset="0"/>
                        </a:rPr>
                        <a:t>$21,422</a:t>
                      </a:r>
                      <a:endParaRPr lang="en-US" sz="2000" b="0" i="0" u="none" strike="noStrike" dirty="0">
                        <a:solidFill>
                          <a:srgbClr val="000000"/>
                        </a:solidFill>
                        <a:latin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1282">
                <a:tc>
                  <a:txBody>
                    <a:bodyPr/>
                    <a:lstStyle/>
                    <a:p>
                      <a:pPr algn="ctr" rtl="0" fontAlgn="b">
                        <a:lnSpc>
                          <a:spcPct val="200000"/>
                        </a:lnSpc>
                      </a:pPr>
                      <a:r>
                        <a:rPr lang="en-US" sz="2000" b="0" i="0" u="none" strike="noStrike" dirty="0">
                          <a:solidFill>
                            <a:srgbClr val="000000"/>
                          </a:solidFill>
                          <a:latin typeface="Bookman Old Style" panose="02050604050505020204" pitchFamily="18" charset="0"/>
                        </a:rPr>
                        <a:t>Average Requested: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200000"/>
                        </a:lnSpc>
                      </a:pPr>
                      <a:r>
                        <a:rPr lang="en-US" sz="2000" b="0" i="0" u="none" strike="noStrike" dirty="0" smtClean="0">
                          <a:solidFill>
                            <a:srgbClr val="000000"/>
                          </a:solidFill>
                          <a:latin typeface="Bookman Old Style" panose="02050604050505020204" pitchFamily="18" charset="0"/>
                        </a:rPr>
                        <a:t>$21,422</a:t>
                      </a:r>
                      <a:endParaRPr lang="en-US" sz="2000" b="0" i="0" u="none" strike="noStrike" dirty="0">
                        <a:solidFill>
                          <a:srgbClr val="000000"/>
                        </a:solidFill>
                        <a:latin typeface="Bookman Old Style" panose="0205060405050502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10" name="Table 209"/>
          <p:cNvGraphicFramePr>
            <a:graphicFrameLocks noGrp="1"/>
          </p:cNvGraphicFramePr>
          <p:nvPr>
            <p:extLst>
              <p:ext uri="{D42A27DB-BD31-4B8C-83A1-F6EECF244321}">
                <p14:modId xmlns:p14="http://schemas.microsoft.com/office/powerpoint/2010/main" val="83602894"/>
              </p:ext>
            </p:extLst>
          </p:nvPr>
        </p:nvGraphicFramePr>
        <p:xfrm>
          <a:off x="4876800" y="1552625"/>
          <a:ext cx="3969488" cy="3352800"/>
        </p:xfrm>
        <a:graphic>
          <a:graphicData uri="http://schemas.openxmlformats.org/drawingml/2006/table">
            <a:tbl>
              <a:tblPr/>
              <a:tblGrid>
                <a:gridCol w="2355593">
                  <a:extLst>
                    <a:ext uri="{9D8B030D-6E8A-4147-A177-3AD203B41FA5}">
                      <a16:colId xmlns:a16="http://schemas.microsoft.com/office/drawing/2014/main" val="20000"/>
                    </a:ext>
                  </a:extLst>
                </a:gridCol>
                <a:gridCol w="1613895">
                  <a:extLst>
                    <a:ext uri="{9D8B030D-6E8A-4147-A177-3AD203B41FA5}">
                      <a16:colId xmlns:a16="http://schemas.microsoft.com/office/drawing/2014/main" val="20001"/>
                    </a:ext>
                  </a:extLst>
                </a:gridCol>
              </a:tblGrid>
              <a:tr h="533400">
                <a:tc>
                  <a:txBody>
                    <a:bodyPr/>
                    <a:lstStyle/>
                    <a:p>
                      <a:pPr algn="l" rtl="0" fontAlgn="b"/>
                      <a:r>
                        <a:rPr lang="en-US" sz="2000" b="1" i="0" u="sng" strike="noStrike" dirty="0">
                          <a:solidFill>
                            <a:srgbClr val="000000"/>
                          </a:solidFill>
                          <a:latin typeface="Bookman Old Style" panose="02050604050505020204" pitchFamily="18" charset="0"/>
                        </a:rPr>
                        <a:t>Applicants Per County:</a:t>
                      </a:r>
                      <a:r>
                        <a:rPr lang="en-US" sz="2000" b="0" i="0" u="none" strike="noStrike" dirty="0">
                          <a:solidFill>
                            <a:srgbClr val="000000"/>
                          </a:solidFill>
                          <a:latin typeface="Bookman Old Style" panose="02050604050505020204" pitchFamily="18" charset="0"/>
                        </a:rPr>
                        <a:t> </a:t>
                      </a:r>
                      <a:endParaRPr lang="en-US" sz="2000" b="1" i="0" u="sng" strike="noStrike" dirty="0">
                        <a:solidFill>
                          <a:srgbClr val="000000"/>
                        </a:solidFill>
                        <a:latin typeface="Bookman Old Style" panose="020506040505050202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r>
                        <a:rPr lang="en-US" sz="2000" b="1" i="0" u="none" strike="noStrike" dirty="0">
                          <a:solidFill>
                            <a:srgbClr val="000000"/>
                          </a:solidFill>
                          <a:latin typeface="Bookman Old Style" panose="02050604050505020204" pitchFamily="18" charset="0"/>
                        </a:rPr>
                        <a:t>Applicants Approved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5078">
                <a:tc>
                  <a:txBody>
                    <a:bodyPr/>
                    <a:lstStyle/>
                    <a:p>
                      <a:pPr algn="l" rtl="0" fontAlgn="b"/>
                      <a:r>
                        <a:rPr lang="en-US" sz="2000" b="0" i="0" u="none" strike="noStrike" dirty="0">
                          <a:solidFill>
                            <a:srgbClr val="000000"/>
                          </a:solidFill>
                          <a:latin typeface="Bookman Old Style" panose="02050604050505020204" pitchFamily="18" charset="0"/>
                        </a:rPr>
                        <a:t>Hartford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217</a:t>
                      </a:r>
                      <a:endParaRPr lang="en-US" sz="2000" b="0" i="0" u="none" strike="noStrike" dirty="0">
                        <a:solidFill>
                          <a:schemeClr val="tx1"/>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078">
                <a:tc>
                  <a:txBody>
                    <a:bodyPr/>
                    <a:lstStyle/>
                    <a:p>
                      <a:pPr algn="l" rtl="0" fontAlgn="b"/>
                      <a:r>
                        <a:rPr lang="en-US" sz="2000" b="0" i="0" u="none" strike="noStrike" dirty="0">
                          <a:solidFill>
                            <a:srgbClr val="000000"/>
                          </a:solidFill>
                          <a:latin typeface="Bookman Old Style" panose="02050604050505020204" pitchFamily="18" charset="0"/>
                        </a:rPr>
                        <a:t>Fairfield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134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078">
                <a:tc>
                  <a:txBody>
                    <a:bodyPr/>
                    <a:lstStyle/>
                    <a:p>
                      <a:pPr algn="l" rtl="0" fontAlgn="b"/>
                      <a:r>
                        <a:rPr lang="en-US" sz="2000" b="0" i="0" u="none" strike="noStrike" dirty="0">
                          <a:solidFill>
                            <a:srgbClr val="000000"/>
                          </a:solidFill>
                          <a:latin typeface="Bookman Old Style" panose="02050604050505020204" pitchFamily="18" charset="0"/>
                        </a:rPr>
                        <a:t>New Haven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136</a:t>
                      </a:r>
                      <a:endParaRPr lang="en-US" sz="2000" b="0" i="0" u="none" strike="noStrike" dirty="0">
                        <a:solidFill>
                          <a:schemeClr val="tx1"/>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5078">
                <a:tc>
                  <a:txBody>
                    <a:bodyPr/>
                    <a:lstStyle/>
                    <a:p>
                      <a:pPr algn="l" rtl="0" fontAlgn="b"/>
                      <a:r>
                        <a:rPr lang="en-US" sz="2000" b="0" i="0" u="none" strike="noStrike" dirty="0">
                          <a:solidFill>
                            <a:srgbClr val="000000"/>
                          </a:solidFill>
                          <a:latin typeface="Bookman Old Style" panose="02050604050505020204" pitchFamily="18" charset="0"/>
                        </a:rPr>
                        <a:t>Litchfield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47</a:t>
                      </a:r>
                      <a:endParaRPr lang="en-US" sz="2000" b="0" i="0" u="none" strike="noStrike" dirty="0">
                        <a:solidFill>
                          <a:schemeClr val="tx1"/>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5078">
                <a:tc>
                  <a:txBody>
                    <a:bodyPr/>
                    <a:lstStyle/>
                    <a:p>
                      <a:pPr algn="l" rtl="0" fontAlgn="b"/>
                      <a:r>
                        <a:rPr lang="en-US" sz="2000" b="0" i="0" u="none" strike="noStrike" dirty="0">
                          <a:solidFill>
                            <a:srgbClr val="000000"/>
                          </a:solidFill>
                          <a:latin typeface="Bookman Old Style" panose="02050604050505020204" pitchFamily="18" charset="0"/>
                        </a:rPr>
                        <a:t>Windham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078">
                <a:tc>
                  <a:txBody>
                    <a:bodyPr/>
                    <a:lstStyle/>
                    <a:p>
                      <a:pPr algn="l" rtl="0" fontAlgn="b"/>
                      <a:r>
                        <a:rPr lang="en-US" sz="2000" b="0" i="0" u="none" strike="noStrike" dirty="0">
                          <a:solidFill>
                            <a:srgbClr val="000000"/>
                          </a:solidFill>
                          <a:latin typeface="Bookman Old Style" panose="02050604050505020204" pitchFamily="18" charset="0"/>
                        </a:rPr>
                        <a:t>Middlesex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37</a:t>
                      </a:r>
                      <a:endParaRPr lang="en-US" sz="2000" b="0" i="0" u="none" strike="noStrike" dirty="0">
                        <a:solidFill>
                          <a:schemeClr val="tx1"/>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5078">
                <a:tc>
                  <a:txBody>
                    <a:bodyPr/>
                    <a:lstStyle/>
                    <a:p>
                      <a:pPr algn="l" rtl="0" fontAlgn="b"/>
                      <a:r>
                        <a:rPr lang="en-US" sz="2000" b="0" i="0" u="none" strike="noStrike" dirty="0">
                          <a:solidFill>
                            <a:srgbClr val="252525"/>
                          </a:solidFill>
                          <a:latin typeface="Bookman Old Style" panose="02050604050505020204" pitchFamily="18" charset="0"/>
                        </a:rPr>
                        <a:t>New London</a:t>
                      </a:r>
                      <a:r>
                        <a:rPr lang="en-US" sz="2000" b="0" i="0" u="none" strike="noStrike" dirty="0">
                          <a:solidFill>
                            <a:srgbClr val="000000"/>
                          </a:solidFill>
                          <a:latin typeface="Bookman Old Style" panose="02050604050505020204" pitchFamily="18" charset="0"/>
                        </a:rPr>
                        <a:t> </a:t>
                      </a:r>
                      <a:endParaRPr lang="en-US" sz="2000" b="0" i="0" u="none" strike="noStrike" dirty="0">
                        <a:solidFill>
                          <a:srgbClr val="252525"/>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43</a:t>
                      </a:r>
                      <a:endParaRPr lang="en-US" sz="2000" b="0" i="0" u="none" strike="noStrike" dirty="0">
                        <a:solidFill>
                          <a:schemeClr val="tx1"/>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5078">
                <a:tc>
                  <a:txBody>
                    <a:bodyPr/>
                    <a:lstStyle/>
                    <a:p>
                      <a:pPr algn="l" rtl="0" fontAlgn="b"/>
                      <a:r>
                        <a:rPr lang="en-US" sz="2000" b="0" i="0" u="none" strike="noStrike" dirty="0">
                          <a:solidFill>
                            <a:srgbClr val="000000"/>
                          </a:solidFill>
                          <a:latin typeface="Bookman Old Style" panose="02050604050505020204" pitchFamily="18" charset="0"/>
                        </a:rPr>
                        <a:t>Tolland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9</a:t>
                      </a:r>
                      <a:endParaRPr lang="en-US" sz="2000" b="0" i="0" u="none" strike="noStrike" dirty="0">
                        <a:solidFill>
                          <a:schemeClr val="tx1"/>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5078">
                <a:tc>
                  <a:txBody>
                    <a:bodyPr/>
                    <a:lstStyle/>
                    <a:p>
                      <a:pPr algn="l" rtl="0" fontAlgn="b"/>
                      <a:r>
                        <a:rPr lang="en-US" sz="2000" b="0" i="0" u="none" strike="noStrike" dirty="0">
                          <a:solidFill>
                            <a:srgbClr val="000000"/>
                          </a:solidFill>
                          <a:latin typeface="Bookman Old Style" panose="02050604050505020204" pitchFamily="18" charset="0"/>
                        </a:rPr>
                        <a:t>Other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2000" b="0" i="0" u="none" strike="noStrike" dirty="0" smtClean="0">
                          <a:solidFill>
                            <a:schemeClr val="tx1"/>
                          </a:solidFill>
                          <a:latin typeface="Bookman Old Style" panose="02050604050505020204" pitchFamily="18" charset="0"/>
                        </a:rPr>
                        <a:t>1</a:t>
                      </a:r>
                      <a:endParaRPr lang="en-US" sz="2000" b="0" i="0" u="none" strike="noStrike" dirty="0">
                        <a:solidFill>
                          <a:schemeClr val="tx1"/>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02524624"/>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3" y="104517"/>
            <a:ext cx="8936421" cy="767353"/>
          </a:xfrm>
          <a:noFill/>
        </p:spPr>
        <p:txBody>
          <a:bodyPr>
            <a:noAutofit/>
          </a:bodyPr>
          <a:lstStyle/>
          <a:p>
            <a:pPr algn="ctr"/>
            <a:r>
              <a:rPr lang="en-US" sz="3200" dirty="0" smtClean="0">
                <a:solidFill>
                  <a:schemeClr val="bg1"/>
                </a:solidFill>
                <a:latin typeface="Bookman Old Style" panose="02050604050505020204" pitchFamily="18" charset="0"/>
                <a:cs typeface="Arial" pitchFamily="34" charset="0"/>
              </a:rPr>
              <a:t>IWT</a:t>
            </a:r>
            <a:br>
              <a:rPr lang="en-US" sz="3200" dirty="0" smtClean="0">
                <a:solidFill>
                  <a:schemeClr val="bg1"/>
                </a:solidFill>
                <a:latin typeface="Bookman Old Style" panose="02050604050505020204" pitchFamily="18" charset="0"/>
                <a:cs typeface="Arial" pitchFamily="34" charset="0"/>
              </a:rPr>
            </a:br>
            <a:r>
              <a:rPr lang="en-US" sz="3200" dirty="0" smtClean="0">
                <a:solidFill>
                  <a:schemeClr val="bg1"/>
                </a:solidFill>
                <a:latin typeface="Bookman Old Style" panose="02050604050505020204" pitchFamily="18" charset="0"/>
                <a:cs typeface="Arial" pitchFamily="34" charset="0"/>
              </a:rPr>
              <a:t>New Companies May 1</a:t>
            </a:r>
            <a:r>
              <a:rPr lang="en-US" sz="3200" baseline="30000" dirty="0" smtClean="0">
                <a:solidFill>
                  <a:schemeClr val="bg1"/>
                </a:solidFill>
                <a:latin typeface="Bookman Old Style" panose="02050604050505020204" pitchFamily="18" charset="0"/>
                <a:cs typeface="Arial" pitchFamily="34" charset="0"/>
              </a:rPr>
              <a:t>st</a:t>
            </a:r>
            <a:r>
              <a:rPr lang="en-US" sz="3200" dirty="0" smtClean="0">
                <a:solidFill>
                  <a:schemeClr val="bg1"/>
                </a:solidFill>
                <a:latin typeface="Bookman Old Style" panose="02050604050505020204" pitchFamily="18" charset="0"/>
                <a:cs typeface="Arial" pitchFamily="34" charset="0"/>
              </a:rPr>
              <a:t> to May 31st</a:t>
            </a:r>
            <a:endParaRPr lang="en-US" sz="3200" dirty="0">
              <a:solidFill>
                <a:schemeClr val="bg1"/>
              </a:solidFill>
              <a:latin typeface="Bookman Old Style" panose="02050604050505020204" pitchFamily="18" charset="0"/>
              <a:cs typeface="Arial" pitchFamily="34" charset="0"/>
            </a:endParaRPr>
          </a:p>
        </p:txBody>
      </p:sp>
      <p:sp>
        <p:nvSpPr>
          <p:cNvPr id="4" name="Date Placeholder 3"/>
          <p:cNvSpPr>
            <a:spLocks noGrp="1"/>
          </p:cNvSpPr>
          <p:nvPr>
            <p:ph type="dt" sz="half" idx="10"/>
          </p:nvPr>
        </p:nvSpPr>
        <p:spPr>
          <a:xfrm>
            <a:off x="6602818" y="6407815"/>
            <a:ext cx="2286000" cy="365125"/>
          </a:xfrm>
        </p:spPr>
        <p:txBody>
          <a:bodyPr/>
          <a:lstStyle/>
          <a:p>
            <a:pPr algn="r"/>
            <a:r>
              <a:rPr lang="en-US" dirty="0" smtClean="0"/>
              <a:t>4/30/2020</a:t>
            </a:r>
            <a:endParaRPr lang="en-US" dirty="0"/>
          </a:p>
        </p:txBody>
      </p:sp>
      <p:sp>
        <p:nvSpPr>
          <p:cNvPr id="5" name="Slide Number Placeholder 4"/>
          <p:cNvSpPr>
            <a:spLocks noGrp="1"/>
          </p:cNvSpPr>
          <p:nvPr>
            <p:ph type="sldNum" sz="quarter" idx="12"/>
          </p:nvPr>
        </p:nvSpPr>
        <p:spPr/>
        <p:txBody>
          <a:bodyPr/>
          <a:lstStyle/>
          <a:p>
            <a:fld id="{2B70CA19-E557-4A49-82F2-1AEF7843B790}" type="slidenum">
              <a:rPr lang="en-US" smtClean="0"/>
              <a:pPr/>
              <a:t>41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85186043"/>
              </p:ext>
            </p:extLst>
          </p:nvPr>
        </p:nvGraphicFramePr>
        <p:xfrm>
          <a:off x="192066" y="2008526"/>
          <a:ext cx="8759868" cy="4312756"/>
        </p:xfrm>
        <a:graphic>
          <a:graphicData uri="http://schemas.openxmlformats.org/drawingml/2006/table">
            <a:tbl>
              <a:tblPr/>
              <a:tblGrid>
                <a:gridCol w="2784953">
                  <a:extLst>
                    <a:ext uri="{9D8B030D-6E8A-4147-A177-3AD203B41FA5}">
                      <a16:colId xmlns:a16="http://schemas.microsoft.com/office/drawing/2014/main" val="20000"/>
                    </a:ext>
                  </a:extLst>
                </a:gridCol>
                <a:gridCol w="1252603">
                  <a:extLst>
                    <a:ext uri="{9D8B030D-6E8A-4147-A177-3AD203B41FA5}">
                      <a16:colId xmlns:a16="http://schemas.microsoft.com/office/drawing/2014/main" val="20001"/>
                    </a:ext>
                  </a:extLst>
                </a:gridCol>
                <a:gridCol w="1478071">
                  <a:extLst>
                    <a:ext uri="{9D8B030D-6E8A-4147-A177-3AD203B41FA5}">
                      <a16:colId xmlns:a16="http://schemas.microsoft.com/office/drawing/2014/main" val="20002"/>
                    </a:ext>
                  </a:extLst>
                </a:gridCol>
                <a:gridCol w="1377863">
                  <a:extLst>
                    <a:ext uri="{9D8B030D-6E8A-4147-A177-3AD203B41FA5}">
                      <a16:colId xmlns:a16="http://schemas.microsoft.com/office/drawing/2014/main" val="20003"/>
                    </a:ext>
                  </a:extLst>
                </a:gridCol>
                <a:gridCol w="1866378">
                  <a:extLst>
                    <a:ext uri="{9D8B030D-6E8A-4147-A177-3AD203B41FA5}">
                      <a16:colId xmlns:a16="http://schemas.microsoft.com/office/drawing/2014/main" val="20004"/>
                    </a:ext>
                  </a:extLst>
                </a:gridCol>
              </a:tblGrid>
              <a:tr h="797304">
                <a:tc>
                  <a:txBody>
                    <a:bodyPr/>
                    <a:lstStyle/>
                    <a:p>
                      <a:pPr algn="ctr" rtl="0" fontAlgn="b"/>
                      <a:r>
                        <a:rPr lang="en-US" sz="2000" b="1" i="0" u="none" strike="noStrike" dirty="0" smtClean="0">
                          <a:solidFill>
                            <a:srgbClr val="000000"/>
                          </a:solidFill>
                          <a:latin typeface="Bookman Old Style" panose="02050604050505020204" pitchFamily="18" charset="0"/>
                        </a:rPr>
                        <a:t> Company </a:t>
                      </a:r>
                      <a:r>
                        <a:rPr lang="en-US" sz="2000" b="1" i="0" u="none" strike="noStrike" dirty="0">
                          <a:solidFill>
                            <a:srgbClr val="000000"/>
                          </a:solidFill>
                          <a:latin typeface="Bookman Old Style" panose="02050604050505020204" pitchFamily="18" charset="0"/>
                        </a:rPr>
                        <a:t>Name</a:t>
                      </a:r>
                      <a:r>
                        <a:rPr lang="en-US" sz="2000" b="0" i="0" u="none" strike="noStrike" dirty="0">
                          <a:solidFill>
                            <a:srgbClr val="000000"/>
                          </a:solidFill>
                          <a:latin typeface="Bookman Old Style" panose="02050604050505020204" pitchFamily="18" charset="0"/>
                        </a:rPr>
                        <a:t> </a:t>
                      </a:r>
                      <a:endParaRPr lang="en-US" sz="2000" b="1"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smtClean="0">
                          <a:solidFill>
                            <a:srgbClr val="000000"/>
                          </a:solidFill>
                          <a:latin typeface="Bookman Old Style" panose="02050604050505020204" pitchFamily="18" charset="0"/>
                        </a:rPr>
                        <a:t> Industry</a:t>
                      </a:r>
                      <a:r>
                        <a:rPr lang="en-US" sz="2000" b="0" i="0" u="none" strike="noStrike" dirty="0" smtClean="0">
                          <a:solidFill>
                            <a:srgbClr val="000000"/>
                          </a:solidFill>
                          <a:latin typeface="Bookman Old Style" panose="02050604050505020204" pitchFamily="18" charset="0"/>
                        </a:rPr>
                        <a:t> </a:t>
                      </a:r>
                      <a:endParaRPr lang="en-US" sz="2000" b="1"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smtClean="0">
                          <a:solidFill>
                            <a:srgbClr val="000000"/>
                          </a:solidFill>
                          <a:latin typeface="Bookman Old Style" panose="02050604050505020204" pitchFamily="18" charset="0"/>
                        </a:rPr>
                        <a:t> Amount   Requested</a:t>
                      </a:r>
                      <a:endParaRPr lang="en-US" sz="2000" b="1"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latin typeface="Bookman Old Style" panose="02050604050505020204" pitchFamily="18" charset="0"/>
                        </a:rPr>
                        <a:t>Amount Approved </a:t>
                      </a:r>
                      <a:r>
                        <a:rPr lang="en-US" sz="2000" b="0" i="0" u="none" strike="noStrike" dirty="0">
                          <a:solidFill>
                            <a:srgbClr val="000000"/>
                          </a:solidFill>
                          <a:latin typeface="Bookman Old Style" panose="02050604050505020204" pitchFamily="18" charset="0"/>
                        </a:rPr>
                        <a:t> </a:t>
                      </a:r>
                      <a:endParaRPr lang="en-US" sz="2000" b="1"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latin typeface="Bookman Old Style" panose="02050604050505020204" pitchFamily="18" charset="0"/>
                        </a:rPr>
                        <a:t>Project Description</a:t>
                      </a:r>
                      <a:r>
                        <a:rPr lang="en-US" sz="2000" b="0" i="0" u="none" strike="noStrike" dirty="0">
                          <a:solidFill>
                            <a:srgbClr val="000000"/>
                          </a:solidFill>
                          <a:latin typeface="Bookman Old Style" panose="02050604050505020204" pitchFamily="18" charset="0"/>
                        </a:rPr>
                        <a:t> </a:t>
                      </a:r>
                      <a:endParaRPr lang="en-US" sz="2000" b="1"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7156">
                <a:tc>
                  <a:txBody>
                    <a:bodyPr/>
                    <a:lstStyle/>
                    <a:p>
                      <a:pPr algn="l" rtl="0" fontAlgn="b"/>
                      <a:r>
                        <a:rPr lang="en-US" sz="2000" b="0" i="0" u="none" strike="noStrike" dirty="0" smtClean="0">
                          <a:solidFill>
                            <a:srgbClr val="000000"/>
                          </a:solidFill>
                          <a:latin typeface="Bookman Old Style" panose="02050604050505020204" pitchFamily="18" charset="0"/>
                        </a:rPr>
                        <a:t>Bead </a:t>
                      </a:r>
                      <a:r>
                        <a:rPr lang="en-US" sz="2000" b="0" i="0" u="none" strike="noStrike" baseline="0" dirty="0" smtClean="0">
                          <a:solidFill>
                            <a:srgbClr val="000000"/>
                          </a:solidFill>
                          <a:latin typeface="Bookman Old Style" panose="02050604050505020204" pitchFamily="18" charset="0"/>
                        </a:rPr>
                        <a:t> Industries</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332119</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$20,000</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$20,000</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2000" b="0" i="0" u="none" strike="noStrike" dirty="0" smtClean="0">
                          <a:solidFill>
                            <a:srgbClr val="000000"/>
                          </a:solidFill>
                          <a:latin typeface="Bookman Old Style" panose="02050604050505020204" pitchFamily="18" charset="0"/>
                        </a:rPr>
                        <a:t>Technical, Quality</a:t>
                      </a:r>
                      <a:r>
                        <a:rPr lang="en-US" sz="2000" b="0" i="0" u="none" strike="noStrike" baseline="0" dirty="0" smtClean="0">
                          <a:solidFill>
                            <a:srgbClr val="000000"/>
                          </a:solidFill>
                          <a:latin typeface="Bookman Old Style" panose="02050604050505020204" pitchFamily="18" charset="0"/>
                        </a:rPr>
                        <a:t> –IATF Certification</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4548">
                <a:tc>
                  <a:txBody>
                    <a:bodyPr/>
                    <a:lstStyle/>
                    <a:p>
                      <a:pPr algn="l" rtl="0" fontAlgn="b"/>
                      <a:r>
                        <a:rPr lang="en-US" sz="2000" b="0" i="0" u="none" strike="noStrike" kern="1200" dirty="0" smtClean="0">
                          <a:solidFill>
                            <a:srgbClr val="000000"/>
                          </a:solidFill>
                          <a:latin typeface="Bookman Old Style" panose="02050604050505020204" pitchFamily="18" charset="0"/>
                          <a:ea typeface="+mn-ea"/>
                          <a:cs typeface="+mn-cs"/>
                        </a:rPr>
                        <a:t>Blackstone</a:t>
                      </a:r>
                      <a:r>
                        <a:rPr lang="en-US" sz="2000" b="0" i="0" u="none" strike="noStrike" kern="1200" baseline="0" dirty="0" smtClean="0">
                          <a:solidFill>
                            <a:srgbClr val="000000"/>
                          </a:solidFill>
                          <a:latin typeface="Bookman Old Style" panose="02050604050505020204" pitchFamily="18" charset="0"/>
                          <a:ea typeface="+mn-ea"/>
                          <a:cs typeface="+mn-cs"/>
                        </a:rPr>
                        <a:t> Industries</a:t>
                      </a:r>
                      <a:endParaRPr lang="en-US" sz="2000" b="0"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333991</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$37,500</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$37,500</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2000" b="0" i="0" u="none" strike="noStrike" kern="1200" dirty="0" smtClean="0">
                          <a:solidFill>
                            <a:srgbClr val="000000"/>
                          </a:solidFill>
                          <a:latin typeface="Bookman Old Style" panose="02050604050505020204" pitchFamily="18" charset="0"/>
                          <a:ea typeface="+mn-ea"/>
                          <a:cs typeface="+mn-cs"/>
                        </a:rPr>
                        <a:t>Quality</a:t>
                      </a:r>
                      <a:endParaRPr lang="en-US" sz="2000" b="0"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8680">
                <a:tc>
                  <a:txBody>
                    <a:bodyPr/>
                    <a:lstStyle/>
                    <a:p>
                      <a:pPr algn="l" rtl="0" fontAlgn="b"/>
                      <a:r>
                        <a:rPr lang="en-US" sz="2000" b="0" i="0" u="none" strike="noStrike" dirty="0" smtClean="0">
                          <a:solidFill>
                            <a:srgbClr val="000000"/>
                          </a:solidFill>
                          <a:latin typeface="Bookman Old Style" panose="02050604050505020204" pitchFamily="18" charset="0"/>
                        </a:rPr>
                        <a:t>CS Communications (engineering)</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dirty="0" smtClean="0">
                          <a:solidFill>
                            <a:srgbClr val="000000"/>
                          </a:solidFill>
                          <a:latin typeface="Bookman Old Style" panose="02050604050505020204" pitchFamily="18" charset="0"/>
                        </a:rPr>
                        <a:t>541330</a:t>
                      </a:r>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kern="1200" dirty="0" smtClean="0">
                          <a:solidFill>
                            <a:srgbClr val="000000"/>
                          </a:solidFill>
                          <a:latin typeface="Bookman Old Style" panose="02050604050505020204" pitchFamily="18" charset="0"/>
                          <a:ea typeface="+mn-ea"/>
                          <a:cs typeface="+mn-cs"/>
                        </a:rPr>
                        <a:t>$26,500</a:t>
                      </a:r>
                      <a:endParaRPr lang="en-US" sz="2000" b="0"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0" i="0" u="none" strike="noStrike" kern="1200" dirty="0" smtClean="0">
                          <a:solidFill>
                            <a:srgbClr val="000000"/>
                          </a:solidFill>
                          <a:latin typeface="Bookman Old Style" panose="02050604050505020204" pitchFamily="18" charset="0"/>
                          <a:ea typeface="+mn-ea"/>
                          <a:cs typeface="+mn-cs"/>
                        </a:rPr>
                        <a:t>$26,500</a:t>
                      </a:r>
                      <a:endParaRPr lang="en-US" sz="2000" b="0"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2000" b="0" i="0" u="none" strike="noStrike" kern="1200" dirty="0" smtClean="0">
                          <a:solidFill>
                            <a:srgbClr val="000000"/>
                          </a:solidFill>
                          <a:latin typeface="Bookman Old Style" panose="02050604050505020204" pitchFamily="18" charset="0"/>
                          <a:ea typeface="+mn-ea"/>
                          <a:cs typeface="+mn-cs"/>
                        </a:rPr>
                        <a:t>Leadership, Quality - AS9100, technical</a:t>
                      </a:r>
                      <a:endParaRPr lang="en-US" sz="2000" b="0"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4548">
                <a:tc>
                  <a:txBody>
                    <a:bodyPr/>
                    <a:lstStyle/>
                    <a:p>
                      <a:pPr algn="l" rtl="0" fontAlgn="b"/>
                      <a:r>
                        <a:rPr lang="en-US" sz="2000" b="1" i="0" u="none" strike="noStrike" dirty="0" smtClean="0">
                          <a:solidFill>
                            <a:srgbClr val="000000"/>
                          </a:solidFill>
                          <a:latin typeface="Bookman Old Style" panose="02050604050505020204" pitchFamily="18" charset="0"/>
                        </a:rPr>
                        <a:t>Total</a:t>
                      </a:r>
                      <a:endParaRPr lang="en-US" sz="2000" b="1"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endParaRPr lang="en-US" sz="2000" b="0" i="0" u="none" strike="noStrike" dirty="0">
                        <a:solidFill>
                          <a:srgbClr val="000000"/>
                        </a:solidFill>
                        <a:latin typeface="Bookman Old Style" panose="020506040505050202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kern="1200" dirty="0" smtClean="0">
                          <a:solidFill>
                            <a:srgbClr val="000000"/>
                          </a:solidFill>
                          <a:latin typeface="Bookman Old Style" panose="02050604050505020204" pitchFamily="18" charset="0"/>
                          <a:ea typeface="+mn-ea"/>
                          <a:cs typeface="+mn-cs"/>
                        </a:rPr>
                        <a:t>$84,000</a:t>
                      </a:r>
                      <a:endParaRPr lang="en-US" sz="2000" b="1"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kern="1200" dirty="0" smtClean="0">
                          <a:solidFill>
                            <a:srgbClr val="000000"/>
                          </a:solidFill>
                          <a:latin typeface="Bookman Old Style" panose="02050604050505020204" pitchFamily="18" charset="0"/>
                          <a:ea typeface="+mn-ea"/>
                          <a:cs typeface="+mn-cs"/>
                        </a:rPr>
                        <a:t>$84,000</a:t>
                      </a:r>
                      <a:endParaRPr lang="en-US" sz="2000" b="1"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endParaRPr lang="en-US" sz="2000" b="0" i="0" u="none" strike="noStrike" kern="1200" dirty="0">
                        <a:solidFill>
                          <a:srgbClr val="000000"/>
                        </a:solidFill>
                        <a:latin typeface="Bookman Old Style" panose="02050604050505020204" pitchFamily="18"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9582339"/>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826718"/>
          </a:xfrm>
        </p:spPr>
        <p:txBody>
          <a:bodyPr>
            <a:normAutofit/>
          </a:bodyPr>
          <a:lstStyle/>
          <a:p>
            <a:r>
              <a:rPr lang="en-US" sz="4000" dirty="0" smtClean="0">
                <a:solidFill>
                  <a:schemeClr val="bg1"/>
                </a:solidFill>
                <a:latin typeface="Bookman Old Style" panose="02050604050505020204" pitchFamily="18" charset="0"/>
              </a:rPr>
              <a:t>IWT:  COVID-19 Impacts</a:t>
            </a:r>
            <a:endParaRPr lang="en-US" sz="4000" dirty="0">
              <a:solidFill>
                <a:schemeClr val="bg1"/>
              </a:solidFill>
              <a:latin typeface="Bookman Old Style" panose="02050604050505020204" pitchFamily="18" charset="0"/>
            </a:endParaRPr>
          </a:p>
        </p:txBody>
      </p:sp>
      <p:sp>
        <p:nvSpPr>
          <p:cNvPr id="3" name="Content Placeholder 2"/>
          <p:cNvSpPr>
            <a:spLocks noGrp="1"/>
          </p:cNvSpPr>
          <p:nvPr>
            <p:ph idx="1"/>
          </p:nvPr>
        </p:nvSpPr>
        <p:spPr>
          <a:xfrm>
            <a:off x="131523" y="1055134"/>
            <a:ext cx="8880953" cy="5456576"/>
          </a:xfrm>
        </p:spPr>
        <p:txBody>
          <a:bodyPr>
            <a:noAutofit/>
          </a:bodyPr>
          <a:lstStyle/>
          <a:p>
            <a:pPr lvl="0"/>
            <a:r>
              <a:rPr lang="en-US" sz="1800" dirty="0" smtClean="0">
                <a:latin typeface="Bookman Old Style" panose="02050604050505020204" pitchFamily="18" charset="0"/>
              </a:rPr>
              <a:t>Most </a:t>
            </a:r>
            <a:r>
              <a:rPr lang="en-US" sz="1800" dirty="0">
                <a:latin typeface="Bookman Old Style" panose="02050604050505020204" pitchFamily="18" charset="0"/>
              </a:rPr>
              <a:t>companies have either rescheduled or postponed </a:t>
            </a:r>
            <a:r>
              <a:rPr lang="en-US" sz="1800" dirty="0" smtClean="0">
                <a:latin typeface="Bookman Old Style" panose="02050604050505020204" pitchFamily="18" charset="0"/>
              </a:rPr>
              <a:t>training as well as modified training for an extended date. </a:t>
            </a:r>
            <a:endParaRPr lang="en-US" sz="1800" dirty="0">
              <a:latin typeface="Bookman Old Style" panose="02050604050505020204" pitchFamily="18" charset="0"/>
            </a:endParaRPr>
          </a:p>
          <a:p>
            <a:pPr lvl="0"/>
            <a:r>
              <a:rPr lang="en-US" sz="1800" dirty="0">
                <a:latin typeface="Bookman Old Style" panose="02050604050505020204" pitchFamily="18" charset="0"/>
              </a:rPr>
              <a:t>A few companies have withdrawn some or all of their training plans (that is why the numbers have shifted as less training funds are obligated)</a:t>
            </a:r>
          </a:p>
          <a:p>
            <a:pPr lvl="0"/>
            <a:r>
              <a:rPr lang="en-US" sz="1800" dirty="0">
                <a:latin typeface="Bookman Old Style" panose="02050604050505020204" pitchFamily="18" charset="0"/>
              </a:rPr>
              <a:t>Companies are </a:t>
            </a:r>
            <a:r>
              <a:rPr lang="en-US" sz="1800" dirty="0" smtClean="0">
                <a:latin typeface="Bookman Old Style" panose="02050604050505020204" pitchFamily="18" charset="0"/>
              </a:rPr>
              <a:t>looking </a:t>
            </a:r>
            <a:r>
              <a:rPr lang="en-US" sz="1800" dirty="0">
                <a:latin typeface="Bookman Old Style" panose="02050604050505020204" pitchFamily="18" charset="0"/>
              </a:rPr>
              <a:t>forward to training in the summer 2020, fall 2020, and winter </a:t>
            </a:r>
            <a:r>
              <a:rPr lang="en-US" sz="1800" dirty="0" smtClean="0">
                <a:latin typeface="Bookman Old Style" panose="02050604050505020204" pitchFamily="18" charset="0"/>
              </a:rPr>
              <a:t>2021.</a:t>
            </a:r>
          </a:p>
          <a:p>
            <a:pPr lvl="0"/>
            <a:r>
              <a:rPr lang="en-US" sz="1800" dirty="0" smtClean="0">
                <a:latin typeface="Bookman Old Style" panose="02050604050505020204" pitchFamily="18" charset="0"/>
              </a:rPr>
              <a:t>Some </a:t>
            </a:r>
            <a:r>
              <a:rPr lang="en-US" sz="1800" dirty="0">
                <a:latin typeface="Bookman Old Style" panose="02050604050505020204" pitchFamily="18" charset="0"/>
              </a:rPr>
              <a:t>companies are looking at alternative training options (online learning, Tooling U for example) but most are hoping for traditional hands-on learning</a:t>
            </a:r>
          </a:p>
          <a:p>
            <a:pPr lvl="0"/>
            <a:r>
              <a:rPr lang="en-US" sz="1800" dirty="0">
                <a:latin typeface="Bookman Old Style" panose="02050604050505020204" pitchFamily="18" charset="0"/>
              </a:rPr>
              <a:t>Requests for date extensions to finish training has increased</a:t>
            </a:r>
          </a:p>
          <a:p>
            <a:pPr lvl="0"/>
            <a:r>
              <a:rPr lang="en-US" sz="1800" dirty="0">
                <a:latin typeface="Bookman Old Style" panose="02050604050505020204" pitchFamily="18" charset="0"/>
              </a:rPr>
              <a:t>Some are concerned about economic impact and have placed their training plans on hold</a:t>
            </a:r>
          </a:p>
          <a:p>
            <a:r>
              <a:rPr lang="en-US" sz="1800" dirty="0">
                <a:latin typeface="Bookman Old Style" panose="02050604050505020204" pitchFamily="18" charset="0"/>
              </a:rPr>
              <a:t> </a:t>
            </a:r>
            <a:r>
              <a:rPr lang="en-US" sz="1800" dirty="0" smtClean="0">
                <a:latin typeface="Bookman Old Style" panose="02050604050505020204" pitchFamily="18" charset="0"/>
              </a:rPr>
              <a:t>Some </a:t>
            </a:r>
            <a:r>
              <a:rPr lang="en-US" sz="1800" dirty="0">
                <a:latin typeface="Bookman Old Style" panose="02050604050505020204" pitchFamily="18" charset="0"/>
              </a:rPr>
              <a:t>companies have restarted training or are planning to do so this week. We have worked to get contract signatures and invoices moving forward. </a:t>
            </a:r>
          </a:p>
          <a:p>
            <a:r>
              <a:rPr lang="en-US" sz="1800" dirty="0">
                <a:latin typeface="Bookman Old Style" panose="02050604050505020204" pitchFamily="18" charset="0"/>
              </a:rPr>
              <a:t>The Business Services community will be in touch with these companies as the things evolve. We are continuing to follow up with reimbursements as well as other DOL services/questions they may have. </a:t>
            </a:r>
          </a:p>
          <a:p>
            <a:pPr marL="0" indent="0">
              <a:buNone/>
            </a:pPr>
            <a:endParaRPr lang="en-US" sz="18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70B85423-5C35-453A-9023-8AA37C7568FD}" type="slidenum">
              <a:rPr lang="en-US" smtClean="0"/>
              <a:pPr/>
              <a:t>42</a:t>
            </a:fld>
            <a:endParaRPr lang="en-US" dirty="0"/>
          </a:p>
        </p:txBody>
      </p:sp>
    </p:spTree>
    <p:extLst>
      <p:ext uri="{BB962C8B-B14F-4D97-AF65-F5344CB8AC3E}">
        <p14:creationId xmlns:p14="http://schemas.microsoft.com/office/powerpoint/2010/main" val="7738816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7203896" cy="3329581"/>
          </a:xfrm>
        </p:spPr>
        <p:txBody>
          <a:bodyPr/>
          <a:lstStyle/>
          <a:p>
            <a:r>
              <a:rPr lang="en-US" dirty="0">
                <a:latin typeface="Bookman Old Style" panose="02050604050505020204" pitchFamily="18" charset="0"/>
              </a:rPr>
              <a:t>F</a:t>
            </a:r>
            <a:r>
              <a:rPr lang="en-US" dirty="0" smtClean="0">
                <a:latin typeface="Bookman Old Style" panose="02050604050505020204" pitchFamily="18" charset="0"/>
              </a:rPr>
              <a:t>OI for Public Meetings</a:t>
            </a:r>
            <a:endParaRPr lang="en-US" dirty="0">
              <a:latin typeface="Bookman Old Style" panose="02050604050505020204" pitchFamily="18" charset="0"/>
            </a:endParaRPr>
          </a:p>
        </p:txBody>
      </p:sp>
    </p:spTree>
    <p:extLst>
      <p:ext uri="{BB962C8B-B14F-4D97-AF65-F5344CB8AC3E}">
        <p14:creationId xmlns:p14="http://schemas.microsoft.com/office/powerpoint/2010/main" val="331296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282597"/>
            <a:ext cx="7053542" cy="1400530"/>
          </a:xfrm>
        </p:spPr>
        <p:txBody>
          <a:bodyPr/>
          <a:lstStyle/>
          <a:p>
            <a:r>
              <a:rPr lang="en-US" dirty="0" smtClean="0">
                <a:latin typeface="Bookman Old Style" panose="02050604050505020204" pitchFamily="18" charset="0"/>
              </a:rPr>
              <a:t>What entities are covered?</a:t>
            </a:r>
            <a:endParaRPr lang="en-US" dirty="0">
              <a:latin typeface="Bookman Old Style" panose="02050604050505020204" pitchFamily="18" charset="0"/>
            </a:endParaRPr>
          </a:p>
        </p:txBody>
      </p:sp>
      <p:sp>
        <p:nvSpPr>
          <p:cNvPr id="3" name="Content Placeholder 2"/>
          <p:cNvSpPr>
            <a:spLocks noGrp="1"/>
          </p:cNvSpPr>
          <p:nvPr>
            <p:ph idx="1"/>
          </p:nvPr>
        </p:nvSpPr>
        <p:spPr>
          <a:xfrm>
            <a:off x="1061401" y="1184881"/>
            <a:ext cx="7274525" cy="4896943"/>
          </a:xfrm>
        </p:spPr>
        <p:txBody>
          <a:bodyPr>
            <a:noAutofit/>
          </a:bodyPr>
          <a:lstStyle/>
          <a:p>
            <a:r>
              <a:rPr lang="en-US" sz="2000" dirty="0" smtClean="0"/>
              <a:t>“</a:t>
            </a:r>
            <a:r>
              <a:rPr lang="en-US" sz="2000" dirty="0"/>
              <a:t>Public agency” or “agency” means:</a:t>
            </a:r>
          </a:p>
          <a:p>
            <a:pPr lvl="1"/>
            <a:r>
              <a:rPr lang="en-US" sz="2000" dirty="0" smtClean="0"/>
              <a:t>Any </a:t>
            </a:r>
            <a:r>
              <a:rPr lang="en-US" sz="2000" dirty="0"/>
              <a:t>executive, administrative or legislative office of the state or any political subdivision of the state and any state or town agency, any department, institution, bureau, board, commission, authority or official of the state or of any city, town, borough, municipal corporation, school district, regional district or other district or other political subdivision of the state, including any committee of, or created by, any such office, subdivision, agency, department, institution, bureau, board, commission, authority or official, and also includes any judicial office, official, or body or committee thereof but only with respect to its or their administrative </a:t>
            </a:r>
            <a:r>
              <a:rPr lang="en-US" sz="2000" dirty="0" smtClean="0"/>
              <a:t>functions…</a:t>
            </a:r>
            <a:endParaRPr lang="en-US" sz="2000" dirty="0"/>
          </a:p>
        </p:txBody>
      </p:sp>
    </p:spTree>
    <p:extLst>
      <p:ext uri="{BB962C8B-B14F-4D97-AF65-F5344CB8AC3E}">
        <p14:creationId xmlns:p14="http://schemas.microsoft.com/office/powerpoint/2010/main" val="270658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public meeting? </a:t>
            </a:r>
            <a:endParaRPr lang="en-US" dirty="0"/>
          </a:p>
        </p:txBody>
      </p:sp>
      <p:sp>
        <p:nvSpPr>
          <p:cNvPr id="3" name="Content Placeholder 2"/>
          <p:cNvSpPr>
            <a:spLocks noGrp="1"/>
          </p:cNvSpPr>
          <p:nvPr>
            <p:ph idx="1"/>
          </p:nvPr>
        </p:nvSpPr>
        <p:spPr>
          <a:xfrm>
            <a:off x="1167725" y="1509824"/>
            <a:ext cx="6709906" cy="4497572"/>
          </a:xfrm>
        </p:spPr>
        <p:txBody>
          <a:bodyPr>
            <a:noAutofit/>
          </a:bodyPr>
          <a:lstStyle/>
          <a:p>
            <a:pPr lvl="0"/>
            <a:r>
              <a:rPr lang="en-US" sz="2200" dirty="0">
                <a:latin typeface="Bookman Old Style" panose="02050604050505020204" pitchFamily="18" charset="0"/>
              </a:rPr>
              <a:t>Any hearings of a public agency</a:t>
            </a:r>
          </a:p>
          <a:p>
            <a:pPr lvl="0"/>
            <a:r>
              <a:rPr lang="en-US" sz="2200" dirty="0">
                <a:latin typeface="Bookman Old Style" panose="02050604050505020204" pitchFamily="18" charset="0"/>
              </a:rPr>
              <a:t>Other proceedings of a public agency</a:t>
            </a:r>
          </a:p>
          <a:p>
            <a:pPr lvl="0"/>
            <a:r>
              <a:rPr lang="en-US" sz="2200" dirty="0">
                <a:latin typeface="Bookman Old Style" panose="02050604050505020204" pitchFamily="18" charset="0"/>
              </a:rPr>
              <a:t>Any convening or assembly of a quorum of a multimember public agency</a:t>
            </a:r>
          </a:p>
          <a:p>
            <a:pPr lvl="0"/>
            <a:r>
              <a:rPr lang="en-US" sz="2200" dirty="0">
                <a:latin typeface="Bookman Old Style" panose="02050604050505020204" pitchFamily="18" charset="0"/>
              </a:rPr>
              <a:t>Any communication by or to a quorum of a multimember public agency, whether in person or by means of electronic equipment, to discuss or act upon a matter over which the public agency has supervision, control, jurisdiction or advisory </a:t>
            </a:r>
            <a:r>
              <a:rPr lang="en-US" sz="2200" dirty="0" smtClean="0">
                <a:latin typeface="Bookman Old Style" panose="02050604050505020204" pitchFamily="18" charset="0"/>
              </a:rPr>
              <a:t>power</a:t>
            </a:r>
          </a:p>
          <a:p>
            <a:r>
              <a:rPr lang="en-US" sz="2200" dirty="0" smtClean="0">
                <a:latin typeface="Bookman Old Style" panose="02050604050505020204" pitchFamily="18" charset="0"/>
              </a:rPr>
              <a:t>These must all be open to the public. </a:t>
            </a:r>
            <a:endParaRPr lang="en-US" sz="2200" dirty="0">
              <a:latin typeface="Bookman Old Style" panose="02050604050505020204" pitchFamily="18" charset="0"/>
            </a:endParaRPr>
          </a:p>
        </p:txBody>
      </p:sp>
    </p:spTree>
    <p:extLst>
      <p:ext uri="{BB962C8B-B14F-4D97-AF65-F5344CB8AC3E}">
        <p14:creationId xmlns:p14="http://schemas.microsoft.com/office/powerpoint/2010/main" val="1518067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Is anything NOT covered?</a:t>
            </a:r>
            <a:endParaRPr lang="en-US" dirty="0">
              <a:latin typeface="Bookman Old Style" panose="02050604050505020204" pitchFamily="18" charset="0"/>
            </a:endParaRPr>
          </a:p>
        </p:txBody>
      </p:sp>
      <p:sp>
        <p:nvSpPr>
          <p:cNvPr id="3" name="Content Placeholder 2"/>
          <p:cNvSpPr>
            <a:spLocks noGrp="1"/>
          </p:cNvSpPr>
          <p:nvPr>
            <p:ph idx="1"/>
          </p:nvPr>
        </p:nvSpPr>
        <p:spPr>
          <a:xfrm>
            <a:off x="1008236" y="1563821"/>
            <a:ext cx="7083139" cy="4454206"/>
          </a:xfrm>
        </p:spPr>
        <p:txBody>
          <a:bodyPr>
            <a:normAutofit/>
          </a:bodyPr>
          <a:lstStyle/>
          <a:p>
            <a:pPr lvl="0"/>
            <a:r>
              <a:rPr lang="en-US" sz="2200" dirty="0">
                <a:latin typeface="Bookman Old Style" panose="02050604050505020204" pitchFamily="18" charset="0"/>
              </a:rPr>
              <a:t>Chance social gatherings</a:t>
            </a:r>
          </a:p>
          <a:p>
            <a:pPr lvl="0"/>
            <a:r>
              <a:rPr lang="en-US" sz="2200" dirty="0">
                <a:latin typeface="Bookman Old Style" panose="02050604050505020204" pitchFamily="18" charset="0"/>
              </a:rPr>
              <a:t>Collective bargaining strategy and negotiations</a:t>
            </a:r>
          </a:p>
          <a:p>
            <a:pPr lvl="0"/>
            <a:r>
              <a:rPr lang="en-US" sz="2200" dirty="0">
                <a:latin typeface="Bookman Old Style" panose="02050604050505020204" pitchFamily="18" charset="0"/>
              </a:rPr>
              <a:t>Caucuses</a:t>
            </a:r>
          </a:p>
          <a:p>
            <a:pPr lvl="0"/>
            <a:r>
              <a:rPr lang="en-US" sz="2200" dirty="0">
                <a:latin typeface="Bookman Old Style" panose="02050604050505020204" pitchFamily="18" charset="0"/>
              </a:rPr>
              <a:t>Communications limited to notice of meetings or agendas</a:t>
            </a:r>
          </a:p>
          <a:p>
            <a:pPr marL="0" indent="0">
              <a:buNone/>
            </a:pPr>
            <a:endParaRPr lang="en-US" sz="2200" dirty="0" smtClean="0">
              <a:latin typeface="Bookman Old Style" panose="02050604050505020204" pitchFamily="18" charset="0"/>
            </a:endParaRPr>
          </a:p>
          <a:p>
            <a:pPr marL="0" indent="0">
              <a:buNone/>
            </a:pPr>
            <a:r>
              <a:rPr lang="en-US" sz="2200" dirty="0" smtClean="0">
                <a:latin typeface="Bookman Old Style" panose="02050604050505020204" pitchFamily="18" charset="0"/>
              </a:rPr>
              <a:t>These are NOT public meetings and therefore do not need to be open to the public. </a:t>
            </a:r>
            <a:endParaRPr lang="en-US" sz="2200" dirty="0">
              <a:latin typeface="Bookman Old Style" panose="02050604050505020204" pitchFamily="18" charset="0"/>
            </a:endParaRPr>
          </a:p>
        </p:txBody>
      </p:sp>
    </p:spTree>
    <p:extLst>
      <p:ext uri="{BB962C8B-B14F-4D97-AF65-F5344CB8AC3E}">
        <p14:creationId xmlns:p14="http://schemas.microsoft.com/office/powerpoint/2010/main" val="3310365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Executive Session</a:t>
            </a:r>
            <a:endParaRPr lang="en-US" dirty="0">
              <a:latin typeface="Bookman Old Style" panose="02050604050505020204" pitchFamily="18" charset="0"/>
            </a:endParaRPr>
          </a:p>
        </p:txBody>
      </p:sp>
      <p:sp>
        <p:nvSpPr>
          <p:cNvPr id="3" name="Content Placeholder 2"/>
          <p:cNvSpPr>
            <a:spLocks noGrp="1"/>
          </p:cNvSpPr>
          <p:nvPr>
            <p:ph idx="1"/>
          </p:nvPr>
        </p:nvSpPr>
        <p:spPr>
          <a:xfrm>
            <a:off x="1200360" y="1457494"/>
            <a:ext cx="6709906" cy="4195481"/>
          </a:xfrm>
        </p:spPr>
        <p:txBody>
          <a:bodyPr>
            <a:normAutofit/>
          </a:bodyPr>
          <a:lstStyle/>
          <a:p>
            <a:r>
              <a:rPr lang="en-US" sz="2200" dirty="0" smtClean="0">
                <a:latin typeface="Bookman Old Style" panose="02050604050505020204" pitchFamily="18" charset="0"/>
              </a:rPr>
              <a:t>NOT open to the public</a:t>
            </a:r>
          </a:p>
          <a:p>
            <a:r>
              <a:rPr lang="en-US" sz="2200" dirty="0" smtClean="0">
                <a:latin typeface="Bookman Old Style" panose="02050604050505020204" pitchFamily="18" charset="0"/>
              </a:rPr>
              <a:t>Vote to enter exec session must be public and state reason</a:t>
            </a:r>
          </a:p>
          <a:p>
            <a:r>
              <a:rPr lang="en-US" sz="2200" dirty="0" smtClean="0">
                <a:latin typeface="Bookman Old Style" panose="02050604050505020204" pitchFamily="18" charset="0"/>
              </a:rPr>
              <a:t>At least 2/3rds of those present and voting must support</a:t>
            </a:r>
          </a:p>
          <a:p>
            <a:r>
              <a:rPr lang="en-US" sz="2200" dirty="0" smtClean="0">
                <a:latin typeface="Bookman Old Style" panose="02050604050505020204" pitchFamily="18" charset="0"/>
              </a:rPr>
              <a:t>Can ONLY discuss</a:t>
            </a:r>
          </a:p>
          <a:p>
            <a:pPr lvl="1"/>
            <a:r>
              <a:rPr lang="en-US" sz="2200" dirty="0" smtClean="0">
                <a:latin typeface="Bookman Old Style" panose="02050604050505020204" pitchFamily="18" charset="0"/>
              </a:rPr>
              <a:t>Employee matters</a:t>
            </a:r>
          </a:p>
          <a:p>
            <a:pPr lvl="1"/>
            <a:r>
              <a:rPr lang="en-US" sz="2200" dirty="0" smtClean="0">
                <a:latin typeface="Bookman Old Style" panose="02050604050505020204" pitchFamily="18" charset="0"/>
              </a:rPr>
              <a:t>Litigation strategy/negotiation</a:t>
            </a:r>
          </a:p>
          <a:p>
            <a:pPr lvl="1"/>
            <a:r>
              <a:rPr lang="en-US" sz="2200" dirty="0" smtClean="0">
                <a:latin typeface="Bookman Old Style" panose="02050604050505020204" pitchFamily="18" charset="0"/>
              </a:rPr>
              <a:t>Security matters</a:t>
            </a:r>
          </a:p>
          <a:p>
            <a:pPr lvl="1"/>
            <a:r>
              <a:rPr lang="en-US" sz="2200" dirty="0" smtClean="0">
                <a:latin typeface="Bookman Old Style" panose="02050604050505020204" pitchFamily="18" charset="0"/>
              </a:rPr>
              <a:t>Real estate acquisition</a:t>
            </a:r>
          </a:p>
        </p:txBody>
      </p:sp>
    </p:spTree>
    <p:extLst>
      <p:ext uri="{BB962C8B-B14F-4D97-AF65-F5344CB8AC3E}">
        <p14:creationId xmlns:p14="http://schemas.microsoft.com/office/powerpoint/2010/main" val="29468638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17899</TotalTime>
  <Words>2308</Words>
  <Application>Microsoft Office PowerPoint</Application>
  <PresentationFormat>On-screen Show (4:3)</PresentationFormat>
  <Paragraphs>463</Paragraphs>
  <Slides>42</Slides>
  <Notes>11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6" baseType="lpstr">
      <vt:lpstr>Arial</vt:lpstr>
      <vt:lpstr>Bookman Old Style</vt:lpstr>
      <vt:lpstr>Calibri</vt:lpstr>
      <vt:lpstr>Calibri Light</vt:lpstr>
      <vt:lpstr>Century Gothic</vt:lpstr>
      <vt:lpstr>Courier New</vt:lpstr>
      <vt:lpstr>MS Mincho</vt:lpstr>
      <vt:lpstr>Proxima Nova Bold</vt:lpstr>
      <vt:lpstr>Times New Roman</vt:lpstr>
      <vt:lpstr>Wingdings</vt:lpstr>
      <vt:lpstr>Wingdings 3</vt:lpstr>
      <vt:lpstr>Office Theme</vt:lpstr>
      <vt:lpstr>Ion</vt:lpstr>
      <vt:lpstr>Worksheet</vt:lpstr>
      <vt:lpstr>PowerPoint Presentation</vt:lpstr>
      <vt:lpstr>PowerPoint Presentation</vt:lpstr>
      <vt:lpstr>PowerPoint Presentation</vt:lpstr>
      <vt:lpstr>PowerPoint Presentation</vt:lpstr>
      <vt:lpstr>FOI for Public Meetings</vt:lpstr>
      <vt:lpstr>What entities are covered?</vt:lpstr>
      <vt:lpstr>What is a public meeting? </vt:lpstr>
      <vt:lpstr>Is anything NOT covered?</vt:lpstr>
      <vt:lpstr>Executive Session</vt:lpstr>
      <vt:lpstr>3 Types of Meetings</vt:lpstr>
      <vt:lpstr>PowerPoint Presentation</vt:lpstr>
      <vt:lpstr>Records and Notice</vt:lpstr>
      <vt:lpstr>Executive Order 7B</vt:lpstr>
      <vt:lpstr>PowerPoint Presentation</vt:lpstr>
      <vt:lpstr>PowerPoint Presentation</vt:lpstr>
      <vt:lpstr>MIF Financial Portfolio (As of 5/31/20)</vt:lpstr>
      <vt:lpstr>PowerPoint Presentation</vt:lpstr>
      <vt:lpstr>PowerPoint Presentation</vt:lpstr>
      <vt:lpstr>PowerPoint Presentation</vt:lpstr>
      <vt:lpstr>PowerPoint Presentation</vt:lpstr>
      <vt:lpstr>PowerPoint Presentation</vt:lpstr>
      <vt:lpstr>PowerPoint Presentation</vt:lpstr>
      <vt:lpstr> MVP:  Proposed Approach </vt:lpstr>
      <vt:lpstr>PowerPoint Presentation</vt:lpstr>
      <vt:lpstr>CCAT  -  HRAM</vt:lpstr>
      <vt:lpstr>CCAT  -  HRAM Implementation Plan</vt:lpstr>
      <vt:lpstr>PowerPoint Presentation</vt:lpstr>
      <vt:lpstr>CCAT  -  Industry 4.0</vt:lpstr>
      <vt:lpstr>PowerPoint Presentation</vt:lpstr>
      <vt:lpstr> Closed and Completed -Funded Projects </vt:lpstr>
      <vt:lpstr> Leveraged Funding with Energy on the Line and Jobs Created </vt:lpstr>
      <vt:lpstr>Energy on the Line Pipeline Projects</vt:lpstr>
      <vt:lpstr>How has COVID-19 impacted C-PACE project progress?</vt:lpstr>
      <vt:lpstr>C-PACE is pivoting its messaging to businesses as a pivotal economic development tool</vt:lpstr>
      <vt:lpstr>PowerPoint Presentation</vt:lpstr>
      <vt:lpstr>PowerPoint Presentation</vt:lpstr>
      <vt:lpstr>PowerPoint Presentation</vt:lpstr>
      <vt:lpstr>PowerPoint Presentation</vt:lpstr>
      <vt:lpstr> IWT May Program Summary 5/1/20 to 5/31/20 </vt:lpstr>
      <vt:lpstr>  IWT 4/15/2015-5/31/20 </vt:lpstr>
      <vt:lpstr>IWT New Companies May 1st to May 31st</vt:lpstr>
      <vt:lpstr>IWT:  COVID-19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Molina-Rios, Carmen</dc:creator>
  <cp:lastModifiedBy>Trenchard, Beth</cp:lastModifiedBy>
  <cp:revision>1053</cp:revision>
  <cp:lastPrinted>2020-02-26T16:50:27Z</cp:lastPrinted>
  <dcterms:modified xsi:type="dcterms:W3CDTF">2020-06-02T19:16:06Z</dcterms:modified>
</cp:coreProperties>
</file>