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96" r:id="rId5"/>
    <p:sldId id="261" r:id="rId6"/>
    <p:sldId id="287" r:id="rId7"/>
    <p:sldId id="298" r:id="rId8"/>
    <p:sldId id="281" r:id="rId9"/>
    <p:sldId id="286" r:id="rId10"/>
    <p:sldId id="285" r:id="rId11"/>
    <p:sldId id="291" r:id="rId12"/>
    <p:sldId id="290" r:id="rId13"/>
    <p:sldId id="284" r:id="rId14"/>
    <p:sldId id="299" r:id="rId15"/>
    <p:sldId id="297" r:id="rId16"/>
    <p:sldId id="292" r:id="rId17"/>
    <p:sldId id="293" r:id="rId18"/>
    <p:sldId id="295" r:id="rId19"/>
    <p:sldId id="289"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A71930"/>
    <a:srgbClr val="D9D9D9"/>
    <a:srgbClr val="003946"/>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2" d="100"/>
          <a:sy n="62" d="100"/>
        </p:scale>
        <p:origin x="75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6E200F6-F930-42B0-97C1-0B9909B384E2}" type="datetimeFigureOut">
              <a:rPr lang="en-US" smtClean="0"/>
              <a:t>8/17/2021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509BD90-0BFE-4815-88DC-2450408135D7}" type="slidenum">
              <a:rPr lang="en-US" smtClean="0"/>
              <a:t>‹#›</a:t>
            </a:fld>
            <a:endParaRPr lang="en-US"/>
          </a:p>
        </p:txBody>
      </p:sp>
    </p:spTree>
    <p:extLst>
      <p:ext uri="{BB962C8B-B14F-4D97-AF65-F5344CB8AC3E}">
        <p14:creationId xmlns:p14="http://schemas.microsoft.com/office/powerpoint/2010/main" val="1035222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09BD90-0BFE-4815-88DC-2450408135D7}" type="slidenum">
              <a:rPr lang="en-US" smtClean="0"/>
              <a:t>2</a:t>
            </a:fld>
            <a:endParaRPr lang="en-US"/>
          </a:p>
        </p:txBody>
      </p:sp>
    </p:spTree>
    <p:extLst>
      <p:ext uri="{BB962C8B-B14F-4D97-AF65-F5344CB8AC3E}">
        <p14:creationId xmlns:p14="http://schemas.microsoft.com/office/powerpoint/2010/main" val="3778820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09BD90-0BFE-4815-88DC-2450408135D7}" type="slidenum">
              <a:rPr lang="en-US" smtClean="0"/>
              <a:t>3</a:t>
            </a:fld>
            <a:endParaRPr lang="en-US"/>
          </a:p>
        </p:txBody>
      </p:sp>
    </p:spTree>
    <p:extLst>
      <p:ext uri="{BB962C8B-B14F-4D97-AF65-F5344CB8AC3E}">
        <p14:creationId xmlns:p14="http://schemas.microsoft.com/office/powerpoint/2010/main" val="1661545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09BD90-0BFE-4815-88DC-2450408135D7}" type="slidenum">
              <a:rPr lang="en-US" smtClean="0"/>
              <a:t>6</a:t>
            </a:fld>
            <a:endParaRPr lang="en-US"/>
          </a:p>
        </p:txBody>
      </p:sp>
    </p:spTree>
    <p:extLst>
      <p:ext uri="{BB962C8B-B14F-4D97-AF65-F5344CB8AC3E}">
        <p14:creationId xmlns:p14="http://schemas.microsoft.com/office/powerpoint/2010/main" val="2155299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09BD90-0BFE-4815-88DC-2450408135D7}" type="slidenum">
              <a:rPr lang="en-US" smtClean="0"/>
              <a:t>10</a:t>
            </a:fld>
            <a:endParaRPr lang="en-US"/>
          </a:p>
        </p:txBody>
      </p:sp>
    </p:spTree>
    <p:extLst>
      <p:ext uri="{BB962C8B-B14F-4D97-AF65-F5344CB8AC3E}">
        <p14:creationId xmlns:p14="http://schemas.microsoft.com/office/powerpoint/2010/main" val="30506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KS Color Palette">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532C2B78-C2DF-4B6B-B70D-BE1DEBBC921D}"/>
              </a:ext>
            </a:extLst>
          </p:cNvPr>
          <p:cNvSpPr/>
          <p:nvPr userDrawn="1"/>
        </p:nvSpPr>
        <p:spPr>
          <a:xfrm>
            <a:off x="618226" y="323861"/>
            <a:ext cx="3693640" cy="584775"/>
          </a:xfrm>
          <a:prstGeom prst="rect">
            <a:avLst/>
          </a:prstGeom>
        </p:spPr>
        <p:txBody>
          <a:bodyPr wrap="none">
            <a:spAutoFit/>
          </a:bodyPr>
          <a:lstStyle/>
          <a:p>
            <a:r>
              <a:rPr lang="en-US" sz="3200" b="1" dirty="0"/>
              <a:t>HKS Color Palette</a:t>
            </a:r>
          </a:p>
        </p:txBody>
      </p:sp>
      <p:sp>
        <p:nvSpPr>
          <p:cNvPr id="2" name="TextBox 1">
            <a:extLst>
              <a:ext uri="{FF2B5EF4-FFF2-40B4-BE49-F238E27FC236}">
                <a16:creationId xmlns:a16="http://schemas.microsoft.com/office/drawing/2014/main" id="{942B45BD-589F-464F-9871-7E77481F774C}"/>
              </a:ext>
            </a:extLst>
          </p:cNvPr>
          <p:cNvSpPr txBox="1"/>
          <p:nvPr userDrawn="1"/>
        </p:nvSpPr>
        <p:spPr>
          <a:xfrm>
            <a:off x="699796" y="1324947"/>
            <a:ext cx="1511559" cy="461665"/>
          </a:xfrm>
          <a:prstGeom prst="rect">
            <a:avLst/>
          </a:prstGeom>
          <a:noFill/>
        </p:spPr>
        <p:txBody>
          <a:bodyPr wrap="square" rtlCol="0">
            <a:spAutoFit/>
          </a:bodyPr>
          <a:lstStyle/>
          <a:p>
            <a:r>
              <a:rPr lang="en-US" sz="1200" b="1" dirty="0"/>
              <a:t>BASIC PALETTE</a:t>
            </a:r>
          </a:p>
          <a:p>
            <a:r>
              <a:rPr lang="en-US" sz="1200" dirty="0"/>
              <a:t>HKS LOGO</a:t>
            </a:r>
          </a:p>
        </p:txBody>
      </p:sp>
      <p:sp>
        <p:nvSpPr>
          <p:cNvPr id="3" name="TextBox 2">
            <a:extLst>
              <a:ext uri="{FF2B5EF4-FFF2-40B4-BE49-F238E27FC236}">
                <a16:creationId xmlns:a16="http://schemas.microsoft.com/office/drawing/2014/main" id="{02F2B0CD-2507-4246-945C-7F4719ED95E9}"/>
              </a:ext>
            </a:extLst>
          </p:cNvPr>
          <p:cNvSpPr txBox="1"/>
          <p:nvPr userDrawn="1"/>
        </p:nvSpPr>
        <p:spPr>
          <a:xfrm>
            <a:off x="3467339" y="1324946"/>
            <a:ext cx="1956319" cy="461665"/>
          </a:xfrm>
          <a:prstGeom prst="rect">
            <a:avLst/>
          </a:prstGeom>
          <a:noFill/>
        </p:spPr>
        <p:txBody>
          <a:bodyPr wrap="square" rtlCol="0">
            <a:spAutoFit/>
          </a:bodyPr>
          <a:lstStyle/>
          <a:p>
            <a:r>
              <a:rPr lang="en-US" sz="1200" b="1" dirty="0"/>
              <a:t>PRIMARY PALETTE</a:t>
            </a:r>
          </a:p>
          <a:p>
            <a:r>
              <a:rPr lang="en-US" sz="1200" dirty="0"/>
              <a:t>PRINT AND WEB USES</a:t>
            </a:r>
          </a:p>
        </p:txBody>
      </p:sp>
      <p:sp>
        <p:nvSpPr>
          <p:cNvPr id="4" name="TextBox 3">
            <a:extLst>
              <a:ext uri="{FF2B5EF4-FFF2-40B4-BE49-F238E27FC236}">
                <a16:creationId xmlns:a16="http://schemas.microsoft.com/office/drawing/2014/main" id="{F66F6D52-A5CA-4FA2-BA84-9629B6CE9E45}"/>
              </a:ext>
            </a:extLst>
          </p:cNvPr>
          <p:cNvSpPr txBox="1"/>
          <p:nvPr userDrawn="1"/>
        </p:nvSpPr>
        <p:spPr>
          <a:xfrm>
            <a:off x="6419064" y="1324945"/>
            <a:ext cx="2673221" cy="461665"/>
          </a:xfrm>
          <a:prstGeom prst="rect">
            <a:avLst/>
          </a:prstGeom>
          <a:noFill/>
        </p:spPr>
        <p:txBody>
          <a:bodyPr wrap="square" rtlCol="0">
            <a:spAutoFit/>
          </a:bodyPr>
          <a:lstStyle/>
          <a:p>
            <a:r>
              <a:rPr lang="en-US" sz="1200" b="1" dirty="0"/>
              <a:t>SECONDARY PALETTE</a:t>
            </a:r>
          </a:p>
          <a:p>
            <a:r>
              <a:rPr lang="en-US" sz="1200" dirty="0"/>
              <a:t>BACKGROUND OR TINT FILLS</a:t>
            </a:r>
          </a:p>
        </p:txBody>
      </p:sp>
      <p:sp>
        <p:nvSpPr>
          <p:cNvPr id="5" name="TextBox 4">
            <a:extLst>
              <a:ext uri="{FF2B5EF4-FFF2-40B4-BE49-F238E27FC236}">
                <a16:creationId xmlns:a16="http://schemas.microsoft.com/office/drawing/2014/main" id="{FE21E4F9-A84C-4836-B726-F3BB28EBACD1}"/>
              </a:ext>
            </a:extLst>
          </p:cNvPr>
          <p:cNvSpPr txBox="1"/>
          <p:nvPr userDrawn="1"/>
        </p:nvSpPr>
        <p:spPr>
          <a:xfrm>
            <a:off x="9092285" y="1324945"/>
            <a:ext cx="2673221" cy="276999"/>
          </a:xfrm>
          <a:prstGeom prst="rect">
            <a:avLst/>
          </a:prstGeom>
          <a:noFill/>
        </p:spPr>
        <p:txBody>
          <a:bodyPr wrap="square" rtlCol="0">
            <a:spAutoFit/>
          </a:bodyPr>
          <a:lstStyle/>
          <a:p>
            <a:r>
              <a:rPr lang="en-US" sz="1200" b="1" dirty="0"/>
              <a:t>GRAPH COLORS</a:t>
            </a:r>
          </a:p>
        </p:txBody>
      </p:sp>
      <p:sp>
        <p:nvSpPr>
          <p:cNvPr id="6" name="Oval 5">
            <a:extLst>
              <a:ext uri="{FF2B5EF4-FFF2-40B4-BE49-F238E27FC236}">
                <a16:creationId xmlns:a16="http://schemas.microsoft.com/office/drawing/2014/main" id="{1B8AF85A-E3F9-4907-AD45-A6268534E86B}"/>
              </a:ext>
            </a:extLst>
          </p:cNvPr>
          <p:cNvSpPr/>
          <p:nvPr userDrawn="1"/>
        </p:nvSpPr>
        <p:spPr>
          <a:xfrm>
            <a:off x="699796" y="2020363"/>
            <a:ext cx="653143" cy="653143"/>
          </a:xfrm>
          <a:prstGeom prst="ellipse">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5B7EA20-E733-4C24-AB90-036D0BD47E91}"/>
              </a:ext>
            </a:extLst>
          </p:cNvPr>
          <p:cNvSpPr txBox="1"/>
          <p:nvPr userDrawn="1"/>
        </p:nvSpPr>
        <p:spPr>
          <a:xfrm>
            <a:off x="1455576" y="1931437"/>
            <a:ext cx="2621902" cy="830997"/>
          </a:xfrm>
          <a:prstGeom prst="rect">
            <a:avLst/>
          </a:prstGeom>
          <a:noFill/>
        </p:spPr>
        <p:txBody>
          <a:bodyPr wrap="square" rtlCol="0">
            <a:spAutoFit/>
          </a:bodyPr>
          <a:lstStyle/>
          <a:p>
            <a:r>
              <a:rPr lang="en-US" sz="1200" b="1" dirty="0"/>
              <a:t>Legacy Crimson </a:t>
            </a:r>
            <a:r>
              <a:rPr lang="en-US" sz="1200" dirty="0"/>
              <a:t>| PMS 187</a:t>
            </a:r>
          </a:p>
          <a:p>
            <a:r>
              <a:rPr lang="en-US" sz="1200" dirty="0"/>
              <a:t>CMYK 0/100/60/25 *</a:t>
            </a:r>
          </a:p>
          <a:p>
            <a:r>
              <a:rPr lang="en-US" sz="1200" dirty="0"/>
              <a:t>RGB 167/25/48</a:t>
            </a:r>
          </a:p>
          <a:p>
            <a:r>
              <a:rPr lang="en-US" sz="1200" dirty="0"/>
              <a:t>HEX #AC162C</a:t>
            </a:r>
          </a:p>
        </p:txBody>
      </p:sp>
      <p:sp>
        <p:nvSpPr>
          <p:cNvPr id="8" name="Oval 7">
            <a:extLst>
              <a:ext uri="{FF2B5EF4-FFF2-40B4-BE49-F238E27FC236}">
                <a16:creationId xmlns:a16="http://schemas.microsoft.com/office/drawing/2014/main" id="{DF984A4B-4E74-464E-8E94-B9E7C6DEE299}"/>
              </a:ext>
            </a:extLst>
          </p:cNvPr>
          <p:cNvSpPr/>
          <p:nvPr userDrawn="1"/>
        </p:nvSpPr>
        <p:spPr>
          <a:xfrm>
            <a:off x="699796" y="2935819"/>
            <a:ext cx="653143" cy="653143"/>
          </a:xfrm>
          <a:prstGeom prst="ellipse">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B6CEBAD-9BE4-47D2-A7A1-6301E31038D1}"/>
              </a:ext>
            </a:extLst>
          </p:cNvPr>
          <p:cNvSpPr txBox="1"/>
          <p:nvPr userDrawn="1"/>
        </p:nvSpPr>
        <p:spPr>
          <a:xfrm>
            <a:off x="1455576" y="2846893"/>
            <a:ext cx="2621902" cy="830997"/>
          </a:xfrm>
          <a:prstGeom prst="rect">
            <a:avLst/>
          </a:prstGeom>
          <a:noFill/>
        </p:spPr>
        <p:txBody>
          <a:bodyPr wrap="square" rtlCol="0">
            <a:spAutoFit/>
          </a:bodyPr>
          <a:lstStyle/>
          <a:p>
            <a:r>
              <a:rPr lang="en-US" sz="1200" b="1" dirty="0"/>
              <a:t>Black</a:t>
            </a:r>
            <a:endParaRPr lang="en-US" sz="1200" dirty="0"/>
          </a:p>
          <a:p>
            <a:r>
              <a:rPr lang="en-US" sz="1200" dirty="0"/>
              <a:t>CMYK 0/0/0/100</a:t>
            </a:r>
          </a:p>
          <a:p>
            <a:r>
              <a:rPr lang="en-US" sz="1200" dirty="0"/>
              <a:t>RGB 0/0/0</a:t>
            </a:r>
          </a:p>
          <a:p>
            <a:r>
              <a:rPr lang="en-US" sz="1200" dirty="0"/>
              <a:t>HEX #000000</a:t>
            </a:r>
          </a:p>
        </p:txBody>
      </p:sp>
      <p:sp>
        <p:nvSpPr>
          <p:cNvPr id="10" name="Oval 9">
            <a:extLst>
              <a:ext uri="{FF2B5EF4-FFF2-40B4-BE49-F238E27FC236}">
                <a16:creationId xmlns:a16="http://schemas.microsoft.com/office/drawing/2014/main" id="{ECDC5528-7912-4FBD-9DD8-63215EA40D0C}"/>
              </a:ext>
            </a:extLst>
          </p:cNvPr>
          <p:cNvSpPr/>
          <p:nvPr userDrawn="1"/>
        </p:nvSpPr>
        <p:spPr>
          <a:xfrm>
            <a:off x="3581637" y="3802300"/>
            <a:ext cx="653143" cy="653143"/>
          </a:xfrm>
          <a:prstGeom prst="ellipse">
            <a:avLst/>
          </a:prstGeom>
          <a:solidFill>
            <a:srgbClr val="A0C1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E012922-7651-43FA-BB75-F919DBFA2132}"/>
              </a:ext>
            </a:extLst>
          </p:cNvPr>
          <p:cNvSpPr txBox="1"/>
          <p:nvPr userDrawn="1"/>
        </p:nvSpPr>
        <p:spPr>
          <a:xfrm>
            <a:off x="4337417" y="3713374"/>
            <a:ext cx="1674845" cy="830997"/>
          </a:xfrm>
          <a:prstGeom prst="rect">
            <a:avLst/>
          </a:prstGeom>
          <a:noFill/>
        </p:spPr>
        <p:txBody>
          <a:bodyPr wrap="square" rtlCol="0">
            <a:spAutoFit/>
          </a:bodyPr>
          <a:lstStyle/>
          <a:p>
            <a:r>
              <a:rPr lang="en-US" sz="1200" b="1" dirty="0"/>
              <a:t>Soft Blue</a:t>
            </a:r>
            <a:endParaRPr lang="en-US" sz="1200" dirty="0"/>
          </a:p>
          <a:p>
            <a:r>
              <a:rPr lang="en-US" sz="1200" dirty="0"/>
              <a:t>CMYK 23/8/0/18</a:t>
            </a:r>
          </a:p>
          <a:p>
            <a:r>
              <a:rPr lang="en-US" sz="1200" dirty="0"/>
              <a:t>RGB 160/193/209</a:t>
            </a:r>
          </a:p>
          <a:p>
            <a:r>
              <a:rPr lang="en-US" sz="1200" dirty="0"/>
              <a:t>HEX #A0C1D1</a:t>
            </a:r>
          </a:p>
        </p:txBody>
      </p:sp>
      <p:sp>
        <p:nvSpPr>
          <p:cNvPr id="12" name="Oval 11">
            <a:extLst>
              <a:ext uri="{FF2B5EF4-FFF2-40B4-BE49-F238E27FC236}">
                <a16:creationId xmlns:a16="http://schemas.microsoft.com/office/drawing/2014/main" id="{9B818244-0F57-46FE-8117-DFEFE4E7B534}"/>
              </a:ext>
            </a:extLst>
          </p:cNvPr>
          <p:cNvSpPr/>
          <p:nvPr userDrawn="1"/>
        </p:nvSpPr>
        <p:spPr>
          <a:xfrm>
            <a:off x="3581637" y="2916985"/>
            <a:ext cx="653143" cy="653143"/>
          </a:xfrm>
          <a:prstGeom prst="ellipse">
            <a:avLst/>
          </a:prstGeom>
          <a:solidFill>
            <a:srgbClr val="0039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4A1BED5-D1BA-4A7D-993C-01300C12863E}"/>
              </a:ext>
            </a:extLst>
          </p:cNvPr>
          <p:cNvSpPr txBox="1"/>
          <p:nvPr userDrawn="1"/>
        </p:nvSpPr>
        <p:spPr>
          <a:xfrm>
            <a:off x="4337417" y="2828059"/>
            <a:ext cx="1674845" cy="830997"/>
          </a:xfrm>
          <a:prstGeom prst="rect">
            <a:avLst/>
          </a:prstGeom>
          <a:noFill/>
        </p:spPr>
        <p:txBody>
          <a:bodyPr wrap="square" rtlCol="0">
            <a:spAutoFit/>
          </a:bodyPr>
          <a:lstStyle/>
          <a:p>
            <a:r>
              <a:rPr lang="en-US" sz="1200" b="1" dirty="0"/>
              <a:t>Legacy Blue</a:t>
            </a:r>
            <a:endParaRPr lang="en-US" sz="1200" dirty="0"/>
          </a:p>
          <a:p>
            <a:r>
              <a:rPr lang="en-US" sz="1200" dirty="0"/>
              <a:t>CMYK 100/29/27/79</a:t>
            </a:r>
          </a:p>
          <a:p>
            <a:r>
              <a:rPr lang="en-US" sz="1200" dirty="0"/>
              <a:t>RGB 0/57/70</a:t>
            </a:r>
          </a:p>
          <a:p>
            <a:r>
              <a:rPr lang="en-US" sz="1200" dirty="0"/>
              <a:t>HEX #003946</a:t>
            </a:r>
          </a:p>
        </p:txBody>
      </p:sp>
      <p:sp>
        <p:nvSpPr>
          <p:cNvPr id="14" name="Oval 13">
            <a:extLst>
              <a:ext uri="{FF2B5EF4-FFF2-40B4-BE49-F238E27FC236}">
                <a16:creationId xmlns:a16="http://schemas.microsoft.com/office/drawing/2014/main" id="{4C30B402-E9DB-4C2A-B59F-8EFF5D20B0E2}"/>
              </a:ext>
            </a:extLst>
          </p:cNvPr>
          <p:cNvSpPr/>
          <p:nvPr userDrawn="1"/>
        </p:nvSpPr>
        <p:spPr>
          <a:xfrm>
            <a:off x="3581637" y="4730314"/>
            <a:ext cx="653143" cy="653143"/>
          </a:xfrm>
          <a:prstGeom prst="ellipse">
            <a:avLst/>
          </a:prstGeom>
          <a:solidFill>
            <a:srgbClr val="D589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a:extLst>
              <a:ext uri="{FF2B5EF4-FFF2-40B4-BE49-F238E27FC236}">
                <a16:creationId xmlns:a16="http://schemas.microsoft.com/office/drawing/2014/main" id="{6A20F8AE-0DDD-49C9-85BA-CDD22E21D2D7}"/>
              </a:ext>
            </a:extLst>
          </p:cNvPr>
          <p:cNvSpPr txBox="1"/>
          <p:nvPr userDrawn="1"/>
        </p:nvSpPr>
        <p:spPr>
          <a:xfrm>
            <a:off x="4337417" y="4641388"/>
            <a:ext cx="1674845" cy="830997"/>
          </a:xfrm>
          <a:prstGeom prst="rect">
            <a:avLst/>
          </a:prstGeom>
          <a:noFill/>
        </p:spPr>
        <p:txBody>
          <a:bodyPr wrap="square" rtlCol="0">
            <a:spAutoFit/>
          </a:bodyPr>
          <a:lstStyle/>
          <a:p>
            <a:r>
              <a:rPr lang="en-US" sz="1200" b="1" dirty="0"/>
              <a:t>Bronze</a:t>
            </a:r>
            <a:endParaRPr lang="en-US" sz="1200" dirty="0"/>
          </a:p>
          <a:p>
            <a:r>
              <a:rPr lang="en-US" sz="1200" dirty="0"/>
              <a:t>CMYK 0/36/75/16</a:t>
            </a:r>
          </a:p>
          <a:p>
            <a:r>
              <a:rPr lang="en-US" sz="1200" dirty="0"/>
              <a:t>RGB 213/137/54 </a:t>
            </a:r>
          </a:p>
          <a:p>
            <a:r>
              <a:rPr lang="en-US" sz="1200" dirty="0"/>
              <a:t>HEX # D58936</a:t>
            </a:r>
          </a:p>
        </p:txBody>
      </p:sp>
      <p:sp>
        <p:nvSpPr>
          <p:cNvPr id="16" name="Oval 15">
            <a:extLst>
              <a:ext uri="{FF2B5EF4-FFF2-40B4-BE49-F238E27FC236}">
                <a16:creationId xmlns:a16="http://schemas.microsoft.com/office/drawing/2014/main" id="{4822F5E7-384C-4D97-90AA-747D2635255A}"/>
              </a:ext>
            </a:extLst>
          </p:cNvPr>
          <p:cNvSpPr/>
          <p:nvPr userDrawn="1"/>
        </p:nvSpPr>
        <p:spPr>
          <a:xfrm>
            <a:off x="6480102" y="2020363"/>
            <a:ext cx="653143" cy="653143"/>
          </a:xfrm>
          <a:prstGeom prst="ellipse">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25D2E427-2349-463E-BB30-979F1E147DF6}"/>
              </a:ext>
            </a:extLst>
          </p:cNvPr>
          <p:cNvSpPr txBox="1"/>
          <p:nvPr userDrawn="1"/>
        </p:nvSpPr>
        <p:spPr>
          <a:xfrm>
            <a:off x="7235882" y="1931437"/>
            <a:ext cx="1674845" cy="830997"/>
          </a:xfrm>
          <a:prstGeom prst="rect">
            <a:avLst/>
          </a:prstGeom>
          <a:noFill/>
        </p:spPr>
        <p:txBody>
          <a:bodyPr wrap="square" rtlCol="0">
            <a:spAutoFit/>
          </a:bodyPr>
          <a:lstStyle/>
          <a:p>
            <a:r>
              <a:rPr lang="en-US" sz="1200" b="1" dirty="0"/>
              <a:t>Dark Gray</a:t>
            </a:r>
            <a:endParaRPr lang="en-US" sz="1200" dirty="0"/>
          </a:p>
          <a:p>
            <a:r>
              <a:rPr lang="en-US" sz="1200" dirty="0"/>
              <a:t>CMYK 0/0/0/60</a:t>
            </a:r>
          </a:p>
          <a:p>
            <a:r>
              <a:rPr lang="en-US" sz="1200" dirty="0"/>
              <a:t>RGB 102/102/102</a:t>
            </a:r>
          </a:p>
          <a:p>
            <a:r>
              <a:rPr lang="en-US" sz="1200" dirty="0"/>
              <a:t>HEX #666666</a:t>
            </a:r>
          </a:p>
        </p:txBody>
      </p:sp>
      <p:sp>
        <p:nvSpPr>
          <p:cNvPr id="18" name="Oval 17">
            <a:extLst>
              <a:ext uri="{FF2B5EF4-FFF2-40B4-BE49-F238E27FC236}">
                <a16:creationId xmlns:a16="http://schemas.microsoft.com/office/drawing/2014/main" id="{77FD7889-BB5F-4B0C-BCC4-08A0505FB744}"/>
              </a:ext>
            </a:extLst>
          </p:cNvPr>
          <p:cNvSpPr/>
          <p:nvPr userDrawn="1"/>
        </p:nvSpPr>
        <p:spPr>
          <a:xfrm>
            <a:off x="6480102" y="2941342"/>
            <a:ext cx="653143" cy="653143"/>
          </a:xfrm>
          <a:prstGeom prst="ellipse">
            <a:avLst/>
          </a:prstGeom>
          <a:solidFill>
            <a:srgbClr val="99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B46EEE3-3BC5-44D2-9E3A-0C0D89013A0F}"/>
              </a:ext>
            </a:extLst>
          </p:cNvPr>
          <p:cNvSpPr txBox="1"/>
          <p:nvPr userDrawn="1"/>
        </p:nvSpPr>
        <p:spPr>
          <a:xfrm>
            <a:off x="7235882" y="2852416"/>
            <a:ext cx="1674845" cy="830997"/>
          </a:xfrm>
          <a:prstGeom prst="rect">
            <a:avLst/>
          </a:prstGeom>
          <a:noFill/>
        </p:spPr>
        <p:txBody>
          <a:bodyPr wrap="square" rtlCol="0">
            <a:spAutoFit/>
          </a:bodyPr>
          <a:lstStyle/>
          <a:p>
            <a:r>
              <a:rPr lang="en-US" sz="1200" b="1" dirty="0"/>
              <a:t>Medium Gray</a:t>
            </a:r>
            <a:endParaRPr lang="en-US" sz="1200" dirty="0"/>
          </a:p>
          <a:p>
            <a:r>
              <a:rPr lang="en-US" sz="1200" dirty="0"/>
              <a:t>CMYK 0/0/0/40</a:t>
            </a:r>
          </a:p>
          <a:p>
            <a:r>
              <a:rPr lang="en-US" sz="1200" dirty="0"/>
              <a:t>RGB 153/153/153</a:t>
            </a:r>
          </a:p>
          <a:p>
            <a:r>
              <a:rPr lang="en-US" sz="1200" dirty="0"/>
              <a:t>HEX #999999</a:t>
            </a:r>
          </a:p>
        </p:txBody>
      </p:sp>
      <p:sp>
        <p:nvSpPr>
          <p:cNvPr id="20" name="Oval 19">
            <a:extLst>
              <a:ext uri="{FF2B5EF4-FFF2-40B4-BE49-F238E27FC236}">
                <a16:creationId xmlns:a16="http://schemas.microsoft.com/office/drawing/2014/main" id="{6DAB557A-C14A-46FE-B222-7B15E34F0697}"/>
              </a:ext>
            </a:extLst>
          </p:cNvPr>
          <p:cNvSpPr/>
          <p:nvPr userDrawn="1"/>
        </p:nvSpPr>
        <p:spPr>
          <a:xfrm>
            <a:off x="6480102" y="3802300"/>
            <a:ext cx="653143" cy="653143"/>
          </a:xfrm>
          <a:prstGeom prst="ellipse">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2B70287-DB45-47E5-90DC-3A9E90F66B25}"/>
              </a:ext>
            </a:extLst>
          </p:cNvPr>
          <p:cNvSpPr txBox="1"/>
          <p:nvPr userDrawn="1"/>
        </p:nvSpPr>
        <p:spPr>
          <a:xfrm>
            <a:off x="7235882" y="3713374"/>
            <a:ext cx="1674845" cy="830997"/>
          </a:xfrm>
          <a:prstGeom prst="rect">
            <a:avLst/>
          </a:prstGeom>
          <a:noFill/>
        </p:spPr>
        <p:txBody>
          <a:bodyPr wrap="square" rtlCol="0">
            <a:spAutoFit/>
          </a:bodyPr>
          <a:lstStyle/>
          <a:p>
            <a:r>
              <a:rPr lang="en-US" sz="1200" b="1" dirty="0"/>
              <a:t>Light Gray / Neutral</a:t>
            </a:r>
            <a:endParaRPr lang="en-US" sz="1200" dirty="0"/>
          </a:p>
          <a:p>
            <a:r>
              <a:rPr lang="en-US" sz="1200" dirty="0"/>
              <a:t>CMYK 0/0/0/5</a:t>
            </a:r>
          </a:p>
          <a:p>
            <a:r>
              <a:rPr lang="en-US" sz="1200" dirty="0"/>
              <a:t>RGB 243/243/243</a:t>
            </a:r>
          </a:p>
          <a:p>
            <a:r>
              <a:rPr lang="en-US" sz="1200" dirty="0"/>
              <a:t>HEX #F3F3F3</a:t>
            </a:r>
          </a:p>
        </p:txBody>
      </p:sp>
      <p:sp>
        <p:nvSpPr>
          <p:cNvPr id="22" name="Oval 21">
            <a:extLst>
              <a:ext uri="{FF2B5EF4-FFF2-40B4-BE49-F238E27FC236}">
                <a16:creationId xmlns:a16="http://schemas.microsoft.com/office/drawing/2014/main" id="{B529A00A-890B-423E-8080-F905AAD797AF}"/>
              </a:ext>
            </a:extLst>
          </p:cNvPr>
          <p:cNvSpPr/>
          <p:nvPr userDrawn="1"/>
        </p:nvSpPr>
        <p:spPr>
          <a:xfrm>
            <a:off x="9187290" y="3802300"/>
            <a:ext cx="653143" cy="653143"/>
          </a:xfrm>
          <a:prstGeom prst="ellipse">
            <a:avLst/>
          </a:prstGeom>
          <a:solidFill>
            <a:srgbClr val="FF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3933E93-EE74-4FC9-A738-F0BE32AA953D}"/>
              </a:ext>
            </a:extLst>
          </p:cNvPr>
          <p:cNvSpPr txBox="1"/>
          <p:nvPr userDrawn="1"/>
        </p:nvSpPr>
        <p:spPr>
          <a:xfrm>
            <a:off x="9943070" y="3713374"/>
            <a:ext cx="1903444" cy="830997"/>
          </a:xfrm>
          <a:prstGeom prst="rect">
            <a:avLst/>
          </a:prstGeom>
          <a:noFill/>
        </p:spPr>
        <p:txBody>
          <a:bodyPr wrap="square" rtlCol="0">
            <a:spAutoFit/>
          </a:bodyPr>
          <a:lstStyle/>
          <a:p>
            <a:r>
              <a:rPr lang="en-US" sz="1200" b="1" dirty="0"/>
              <a:t>Marigold</a:t>
            </a:r>
            <a:endParaRPr lang="en-US" sz="1200" dirty="0"/>
          </a:p>
          <a:p>
            <a:r>
              <a:rPr lang="en-US" sz="1200" dirty="0"/>
              <a:t>CMYK 0/26/100/0</a:t>
            </a:r>
          </a:p>
          <a:p>
            <a:r>
              <a:rPr lang="en-US" sz="1200" dirty="0"/>
              <a:t>RGB 255/189/0</a:t>
            </a:r>
          </a:p>
          <a:p>
            <a:r>
              <a:rPr lang="en-US" sz="1200" dirty="0"/>
              <a:t>HEX #FFBD00</a:t>
            </a:r>
          </a:p>
        </p:txBody>
      </p:sp>
      <p:sp>
        <p:nvSpPr>
          <p:cNvPr id="24" name="TextBox 23">
            <a:extLst>
              <a:ext uri="{FF2B5EF4-FFF2-40B4-BE49-F238E27FC236}">
                <a16:creationId xmlns:a16="http://schemas.microsoft.com/office/drawing/2014/main" id="{0237B0D6-3BA2-4994-9E61-FD7DAF28F902}"/>
              </a:ext>
            </a:extLst>
          </p:cNvPr>
          <p:cNvSpPr txBox="1"/>
          <p:nvPr userDrawn="1"/>
        </p:nvSpPr>
        <p:spPr>
          <a:xfrm>
            <a:off x="303238" y="6391909"/>
            <a:ext cx="3517639" cy="215444"/>
          </a:xfrm>
          <a:prstGeom prst="rect">
            <a:avLst/>
          </a:prstGeom>
          <a:noFill/>
        </p:spPr>
        <p:txBody>
          <a:bodyPr wrap="square" rtlCol="0">
            <a:spAutoFit/>
          </a:bodyPr>
          <a:lstStyle/>
          <a:p>
            <a:r>
              <a:rPr lang="en-US" sz="800" dirty="0"/>
              <a:t>*NOTE LEGACY CRIMSON USES A CUSTOM CMYK BUILD</a:t>
            </a:r>
          </a:p>
        </p:txBody>
      </p:sp>
      <p:sp>
        <p:nvSpPr>
          <p:cNvPr id="25" name="Oval 24">
            <a:extLst>
              <a:ext uri="{FF2B5EF4-FFF2-40B4-BE49-F238E27FC236}">
                <a16:creationId xmlns:a16="http://schemas.microsoft.com/office/drawing/2014/main" id="{98E50767-198D-41D0-BD1E-3C311726FA92}"/>
              </a:ext>
            </a:extLst>
          </p:cNvPr>
          <p:cNvSpPr/>
          <p:nvPr userDrawn="1"/>
        </p:nvSpPr>
        <p:spPr>
          <a:xfrm>
            <a:off x="3581637" y="2021532"/>
            <a:ext cx="653143" cy="653143"/>
          </a:xfrm>
          <a:prstGeom prst="ellipse">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9079A5F3-2042-4C4D-B772-68A0EF57F8B6}"/>
              </a:ext>
            </a:extLst>
          </p:cNvPr>
          <p:cNvSpPr txBox="1"/>
          <p:nvPr userDrawn="1"/>
        </p:nvSpPr>
        <p:spPr>
          <a:xfrm>
            <a:off x="4337417" y="1932606"/>
            <a:ext cx="2621902" cy="830997"/>
          </a:xfrm>
          <a:prstGeom prst="rect">
            <a:avLst/>
          </a:prstGeom>
          <a:noFill/>
        </p:spPr>
        <p:txBody>
          <a:bodyPr wrap="square" rtlCol="0">
            <a:spAutoFit/>
          </a:bodyPr>
          <a:lstStyle/>
          <a:p>
            <a:r>
              <a:rPr lang="en-US" sz="1200" b="1" dirty="0"/>
              <a:t>Legacy Crimson </a:t>
            </a:r>
            <a:r>
              <a:rPr lang="en-US" sz="1200" dirty="0"/>
              <a:t>| PMS 187</a:t>
            </a:r>
          </a:p>
          <a:p>
            <a:r>
              <a:rPr lang="en-US" sz="1200" dirty="0"/>
              <a:t>CMYK 0/100/60/25 *</a:t>
            </a:r>
          </a:p>
          <a:p>
            <a:r>
              <a:rPr lang="en-US" sz="1200" dirty="0"/>
              <a:t>RGB 167/25/48</a:t>
            </a:r>
          </a:p>
          <a:p>
            <a:r>
              <a:rPr lang="en-US" sz="1200" dirty="0"/>
              <a:t>HEX #AC162C</a:t>
            </a:r>
          </a:p>
        </p:txBody>
      </p:sp>
      <p:sp>
        <p:nvSpPr>
          <p:cNvPr id="27" name="Oval 26">
            <a:extLst>
              <a:ext uri="{FF2B5EF4-FFF2-40B4-BE49-F238E27FC236}">
                <a16:creationId xmlns:a16="http://schemas.microsoft.com/office/drawing/2014/main" id="{16BF941C-8F5E-41D6-9BC5-A90450464AA5}"/>
              </a:ext>
            </a:extLst>
          </p:cNvPr>
          <p:cNvSpPr/>
          <p:nvPr userDrawn="1"/>
        </p:nvSpPr>
        <p:spPr>
          <a:xfrm>
            <a:off x="9187290" y="2935819"/>
            <a:ext cx="653143" cy="653143"/>
          </a:xfrm>
          <a:prstGeom prst="ellipse">
            <a:avLst/>
          </a:prstGeom>
          <a:solidFill>
            <a:srgbClr val="6AAB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4F035D89-FBB8-49BD-ADF9-7CD5517850FD}"/>
              </a:ext>
            </a:extLst>
          </p:cNvPr>
          <p:cNvSpPr txBox="1"/>
          <p:nvPr userDrawn="1"/>
        </p:nvSpPr>
        <p:spPr>
          <a:xfrm>
            <a:off x="9943070" y="2846893"/>
            <a:ext cx="1674845" cy="830997"/>
          </a:xfrm>
          <a:prstGeom prst="rect">
            <a:avLst/>
          </a:prstGeom>
          <a:noFill/>
        </p:spPr>
        <p:txBody>
          <a:bodyPr wrap="square" rtlCol="0">
            <a:spAutoFit/>
          </a:bodyPr>
          <a:lstStyle/>
          <a:p>
            <a:r>
              <a:rPr lang="en-US" sz="1200" b="1" dirty="0"/>
              <a:t>Teal</a:t>
            </a:r>
            <a:endParaRPr lang="en-US" sz="1200" dirty="0"/>
          </a:p>
          <a:p>
            <a:r>
              <a:rPr lang="en-US" sz="1200" dirty="0"/>
              <a:t>CMYK 41/5/0/29</a:t>
            </a:r>
          </a:p>
          <a:p>
            <a:r>
              <a:rPr lang="en-US" sz="1200" dirty="0"/>
              <a:t>RGB 106/171/180 HEX # 6AABB4</a:t>
            </a:r>
          </a:p>
        </p:txBody>
      </p:sp>
      <p:sp>
        <p:nvSpPr>
          <p:cNvPr id="29" name="Oval 28">
            <a:extLst>
              <a:ext uri="{FF2B5EF4-FFF2-40B4-BE49-F238E27FC236}">
                <a16:creationId xmlns:a16="http://schemas.microsoft.com/office/drawing/2014/main" id="{30878C10-5371-4C71-94F4-FC866DEB7DB3}"/>
              </a:ext>
            </a:extLst>
          </p:cNvPr>
          <p:cNvSpPr/>
          <p:nvPr userDrawn="1"/>
        </p:nvSpPr>
        <p:spPr>
          <a:xfrm>
            <a:off x="9187290" y="2020363"/>
            <a:ext cx="653143" cy="653143"/>
          </a:xfrm>
          <a:prstGeom prst="ellipse">
            <a:avLst/>
          </a:prstGeom>
          <a:solidFill>
            <a:srgbClr val="6C7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0" name="TextBox 29">
            <a:extLst>
              <a:ext uri="{FF2B5EF4-FFF2-40B4-BE49-F238E27FC236}">
                <a16:creationId xmlns:a16="http://schemas.microsoft.com/office/drawing/2014/main" id="{24C8A88F-391E-43ED-B2B5-728A95FA8A6E}"/>
              </a:ext>
            </a:extLst>
          </p:cNvPr>
          <p:cNvSpPr txBox="1"/>
          <p:nvPr userDrawn="1"/>
        </p:nvSpPr>
        <p:spPr>
          <a:xfrm>
            <a:off x="9943070" y="1931437"/>
            <a:ext cx="1674845" cy="830997"/>
          </a:xfrm>
          <a:prstGeom prst="rect">
            <a:avLst/>
          </a:prstGeom>
          <a:noFill/>
        </p:spPr>
        <p:txBody>
          <a:bodyPr wrap="square" rtlCol="0">
            <a:spAutoFit/>
          </a:bodyPr>
          <a:lstStyle/>
          <a:p>
            <a:r>
              <a:rPr lang="en-US" sz="1200" b="1" dirty="0"/>
              <a:t>Olive Green</a:t>
            </a:r>
            <a:endParaRPr lang="en-US" sz="1200" dirty="0"/>
          </a:p>
          <a:p>
            <a:r>
              <a:rPr lang="en-US" sz="1200" dirty="0"/>
              <a:t>CMYK 14/0/43/51</a:t>
            </a:r>
          </a:p>
          <a:p>
            <a:r>
              <a:rPr lang="en-US" sz="1200" dirty="0"/>
              <a:t>RGB 108/125/71</a:t>
            </a:r>
          </a:p>
          <a:p>
            <a:r>
              <a:rPr lang="en-US" sz="1200" dirty="0"/>
              <a:t>HEX #6C7D47</a:t>
            </a:r>
          </a:p>
        </p:txBody>
      </p:sp>
      <p:sp>
        <p:nvSpPr>
          <p:cNvPr id="31" name="Oval 30">
            <a:extLst>
              <a:ext uri="{FF2B5EF4-FFF2-40B4-BE49-F238E27FC236}">
                <a16:creationId xmlns:a16="http://schemas.microsoft.com/office/drawing/2014/main" id="{190CB1F1-42A4-43D6-9436-0C97FA59D743}"/>
              </a:ext>
            </a:extLst>
          </p:cNvPr>
          <p:cNvSpPr/>
          <p:nvPr userDrawn="1"/>
        </p:nvSpPr>
        <p:spPr>
          <a:xfrm>
            <a:off x="9187290" y="4717756"/>
            <a:ext cx="653143" cy="653143"/>
          </a:xfrm>
          <a:prstGeom prst="ellipse">
            <a:avLst/>
          </a:prstGeom>
          <a:solidFill>
            <a:srgbClr val="E34E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49EDAF50-98C4-4E31-A944-EDFA3A74C26F}"/>
              </a:ext>
            </a:extLst>
          </p:cNvPr>
          <p:cNvSpPr txBox="1"/>
          <p:nvPr userDrawn="1"/>
        </p:nvSpPr>
        <p:spPr>
          <a:xfrm>
            <a:off x="9943070" y="4628830"/>
            <a:ext cx="1903444" cy="830997"/>
          </a:xfrm>
          <a:prstGeom prst="rect">
            <a:avLst/>
          </a:prstGeom>
          <a:noFill/>
        </p:spPr>
        <p:txBody>
          <a:bodyPr wrap="square" rtlCol="0">
            <a:spAutoFit/>
          </a:bodyPr>
          <a:lstStyle/>
          <a:p>
            <a:r>
              <a:rPr lang="en-US" sz="1200" b="1" dirty="0"/>
              <a:t>Fire Red</a:t>
            </a:r>
            <a:endParaRPr lang="en-US" sz="1200" dirty="0"/>
          </a:p>
          <a:p>
            <a:r>
              <a:rPr lang="en-US" sz="1200" dirty="0"/>
              <a:t>CMYK 0/65/88/11</a:t>
            </a:r>
          </a:p>
          <a:p>
            <a:r>
              <a:rPr lang="en-US" sz="1200" dirty="0"/>
              <a:t>RGB 226/78/27</a:t>
            </a:r>
          </a:p>
          <a:p>
            <a:r>
              <a:rPr lang="en-US" sz="1200" dirty="0"/>
              <a:t>HEX #E24E1B</a:t>
            </a:r>
          </a:p>
        </p:txBody>
      </p:sp>
    </p:spTree>
    <p:extLst>
      <p:ext uri="{BB962C8B-B14F-4D97-AF65-F5344CB8AC3E}">
        <p14:creationId xmlns:p14="http://schemas.microsoft.com/office/powerpoint/2010/main" val="2117729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Color headers">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B14677CA-7884-4B2F-8534-1CDFFEC931C9}"/>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13386DED-74EC-43CC-9B8C-E61C0FE3B300}"/>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01EA9FB8-1665-47D1-B1A2-27D040168133}"/>
              </a:ext>
            </a:extLst>
          </p:cNvPr>
          <p:cNvSpPr>
            <a:spLocks noGrp="1"/>
          </p:cNvSpPr>
          <p:nvPr>
            <p:ph type="body" sz="quarter" idx="13"/>
          </p:nvPr>
        </p:nvSpPr>
        <p:spPr>
          <a:xfrm>
            <a:off x="60960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20" name="Text Placeholder 5">
            <a:extLst>
              <a:ext uri="{FF2B5EF4-FFF2-40B4-BE49-F238E27FC236}">
                <a16:creationId xmlns:a16="http://schemas.microsoft.com/office/drawing/2014/main" id="{34488159-7A4A-45DA-84E8-049F681838C9}"/>
              </a:ext>
            </a:extLst>
          </p:cNvPr>
          <p:cNvSpPr>
            <a:spLocks noGrp="1"/>
          </p:cNvSpPr>
          <p:nvPr>
            <p:ph type="body" sz="quarter" idx="14"/>
          </p:nvPr>
        </p:nvSpPr>
        <p:spPr>
          <a:xfrm>
            <a:off x="435864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21" name="Text Placeholder 5">
            <a:extLst>
              <a:ext uri="{FF2B5EF4-FFF2-40B4-BE49-F238E27FC236}">
                <a16:creationId xmlns:a16="http://schemas.microsoft.com/office/drawing/2014/main" id="{072B16B4-6A08-4494-8145-03712D42AEE3}"/>
              </a:ext>
            </a:extLst>
          </p:cNvPr>
          <p:cNvSpPr>
            <a:spLocks noGrp="1"/>
          </p:cNvSpPr>
          <p:nvPr>
            <p:ph type="body" sz="quarter" idx="15"/>
          </p:nvPr>
        </p:nvSpPr>
        <p:spPr>
          <a:xfrm>
            <a:off x="8107680" y="1981200"/>
            <a:ext cx="3474720" cy="4114800"/>
          </a:xfrm>
        </p:spPr>
        <p:txBody>
          <a:bodyPr/>
          <a:lstStyle>
            <a:lvl2pPr marL="742950" indent="-285750">
              <a:buFont typeface="Courier New" panose="02070309020205020404" pitchFamily="49" charset="0"/>
              <a:buChar char="o"/>
              <a:defRPr/>
            </a:lvl2pPr>
          </a:lstStyle>
          <a:p>
            <a:pPr lvl="0"/>
            <a:r>
              <a:rPr lang="en-US"/>
              <a:t>Click to edit Master text styles</a:t>
            </a:r>
          </a:p>
          <a:p>
            <a:pPr lvl="1"/>
            <a:r>
              <a:rPr lang="en-US"/>
              <a:t>Second level</a:t>
            </a:r>
          </a:p>
          <a:p>
            <a:pPr lvl="2"/>
            <a:r>
              <a:rPr lang="en-US"/>
              <a:t>Third level</a:t>
            </a:r>
          </a:p>
        </p:txBody>
      </p:sp>
      <p:sp>
        <p:nvSpPr>
          <p:cNvPr id="7" name="Parallelogram 6">
            <a:extLst>
              <a:ext uri="{FF2B5EF4-FFF2-40B4-BE49-F238E27FC236}">
                <a16:creationId xmlns:a16="http://schemas.microsoft.com/office/drawing/2014/main" id="{DCF02C38-D782-4031-976C-075B92A861D2}"/>
              </a:ext>
            </a:extLst>
          </p:cNvPr>
          <p:cNvSpPr/>
          <p:nvPr userDrawn="1"/>
        </p:nvSpPr>
        <p:spPr>
          <a:xfrm>
            <a:off x="609600" y="1279216"/>
            <a:ext cx="3556000" cy="621342"/>
          </a:xfrm>
          <a:prstGeom prst="parallelogram">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latin typeface="+mj-lt"/>
            </a:endParaRPr>
          </a:p>
        </p:txBody>
      </p:sp>
      <p:sp>
        <p:nvSpPr>
          <p:cNvPr id="22" name="Parallelogram 21">
            <a:extLst>
              <a:ext uri="{FF2B5EF4-FFF2-40B4-BE49-F238E27FC236}">
                <a16:creationId xmlns:a16="http://schemas.microsoft.com/office/drawing/2014/main" id="{E1FD1C7C-7852-4BD3-9115-BF490EE47070}"/>
              </a:ext>
            </a:extLst>
          </p:cNvPr>
          <p:cNvSpPr/>
          <p:nvPr userDrawn="1"/>
        </p:nvSpPr>
        <p:spPr>
          <a:xfrm>
            <a:off x="4358640" y="1279216"/>
            <a:ext cx="3556000" cy="621342"/>
          </a:xfrm>
          <a:prstGeom prst="parallelogram">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b="1" dirty="0">
              <a:latin typeface="+mj-lt"/>
            </a:endParaRPr>
          </a:p>
        </p:txBody>
      </p:sp>
      <p:sp>
        <p:nvSpPr>
          <p:cNvPr id="23" name="Parallelogram 22">
            <a:extLst>
              <a:ext uri="{FF2B5EF4-FFF2-40B4-BE49-F238E27FC236}">
                <a16:creationId xmlns:a16="http://schemas.microsoft.com/office/drawing/2014/main" id="{9ACFE749-411C-49FE-8E4A-19C5EEBA0EA8}"/>
              </a:ext>
            </a:extLst>
          </p:cNvPr>
          <p:cNvSpPr/>
          <p:nvPr userDrawn="1"/>
        </p:nvSpPr>
        <p:spPr>
          <a:xfrm>
            <a:off x="8107680" y="1279216"/>
            <a:ext cx="3556000" cy="621342"/>
          </a:xfrm>
          <a:prstGeom prst="parallelogram">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b="1" dirty="0">
              <a:latin typeface="+mj-lt"/>
            </a:endParaRPr>
          </a:p>
        </p:txBody>
      </p:sp>
      <p:sp>
        <p:nvSpPr>
          <p:cNvPr id="8" name="Text Placeholder 7">
            <a:extLst>
              <a:ext uri="{FF2B5EF4-FFF2-40B4-BE49-F238E27FC236}">
                <a16:creationId xmlns:a16="http://schemas.microsoft.com/office/drawing/2014/main" id="{EAE7E7E6-1F7D-42BE-9D80-8E3278A225C9}"/>
              </a:ext>
            </a:extLst>
          </p:cNvPr>
          <p:cNvSpPr>
            <a:spLocks noGrp="1"/>
          </p:cNvSpPr>
          <p:nvPr>
            <p:ph type="body" sz="quarter" idx="16" hasCustomPrompt="1"/>
          </p:nvPr>
        </p:nvSpPr>
        <p:spPr>
          <a:xfrm>
            <a:off x="838200" y="1371600"/>
            <a:ext cx="2895600" cy="457200"/>
          </a:xfrm>
        </p:spPr>
        <p:txBody>
          <a:bodyPr/>
          <a:lstStyle>
            <a:lvl1pPr marL="0" indent="0" algn="ctr">
              <a:buNone/>
              <a:defRPr>
                <a:solidFill>
                  <a:schemeClr val="bg1"/>
                </a:solidFill>
              </a:defRPr>
            </a:lvl1pPr>
          </a:lstStyle>
          <a:p>
            <a:pPr lvl="0"/>
            <a:r>
              <a:rPr lang="en-US" dirty="0"/>
              <a:t>Header</a:t>
            </a:r>
          </a:p>
        </p:txBody>
      </p:sp>
      <p:sp>
        <p:nvSpPr>
          <p:cNvPr id="24" name="Text Placeholder 7">
            <a:extLst>
              <a:ext uri="{FF2B5EF4-FFF2-40B4-BE49-F238E27FC236}">
                <a16:creationId xmlns:a16="http://schemas.microsoft.com/office/drawing/2014/main" id="{4EA3FDD5-B761-44AE-99DB-DC6D0840CCF6}"/>
              </a:ext>
            </a:extLst>
          </p:cNvPr>
          <p:cNvSpPr>
            <a:spLocks noGrp="1"/>
          </p:cNvSpPr>
          <p:nvPr>
            <p:ph type="body" sz="quarter" idx="17" hasCustomPrompt="1"/>
          </p:nvPr>
        </p:nvSpPr>
        <p:spPr>
          <a:xfrm>
            <a:off x="4638136" y="1361287"/>
            <a:ext cx="2895600" cy="457200"/>
          </a:xfrm>
        </p:spPr>
        <p:txBody>
          <a:bodyPr/>
          <a:lstStyle>
            <a:lvl1pPr marL="0" indent="0" algn="ctr">
              <a:buNone/>
              <a:defRPr>
                <a:solidFill>
                  <a:schemeClr val="bg1"/>
                </a:solidFill>
              </a:defRPr>
            </a:lvl1pPr>
          </a:lstStyle>
          <a:p>
            <a:pPr lvl="0"/>
            <a:r>
              <a:rPr lang="en-US" dirty="0"/>
              <a:t>Header</a:t>
            </a:r>
          </a:p>
        </p:txBody>
      </p:sp>
      <p:sp>
        <p:nvSpPr>
          <p:cNvPr id="25" name="Text Placeholder 7">
            <a:extLst>
              <a:ext uri="{FF2B5EF4-FFF2-40B4-BE49-F238E27FC236}">
                <a16:creationId xmlns:a16="http://schemas.microsoft.com/office/drawing/2014/main" id="{43C7D2C3-F532-496B-9F24-D52D683850B1}"/>
              </a:ext>
            </a:extLst>
          </p:cNvPr>
          <p:cNvSpPr>
            <a:spLocks noGrp="1"/>
          </p:cNvSpPr>
          <p:nvPr>
            <p:ph type="body" sz="quarter" idx="18" hasCustomPrompt="1"/>
          </p:nvPr>
        </p:nvSpPr>
        <p:spPr>
          <a:xfrm>
            <a:off x="8397240" y="1361287"/>
            <a:ext cx="2895600" cy="457200"/>
          </a:xfrm>
        </p:spPr>
        <p:txBody>
          <a:bodyPr/>
          <a:lstStyle>
            <a:lvl1pPr marL="0" indent="0" algn="ctr">
              <a:buNone/>
              <a:defRPr>
                <a:solidFill>
                  <a:schemeClr val="bg1"/>
                </a:solidFill>
              </a:defRPr>
            </a:lvl1pPr>
          </a:lstStyle>
          <a:p>
            <a:pPr lvl="0"/>
            <a:r>
              <a:rPr lang="en-US" dirty="0"/>
              <a:t>Header</a:t>
            </a:r>
          </a:p>
        </p:txBody>
      </p:sp>
      <p:sp>
        <p:nvSpPr>
          <p:cNvPr id="26" name="Date Placeholder 6">
            <a:extLst>
              <a:ext uri="{FF2B5EF4-FFF2-40B4-BE49-F238E27FC236}">
                <a16:creationId xmlns:a16="http://schemas.microsoft.com/office/drawing/2014/main" id="{FE54796A-17D9-407E-99CB-7B9AAE70E72D}"/>
              </a:ext>
            </a:extLst>
          </p:cNvPr>
          <p:cNvSpPr>
            <a:spLocks noGrp="1"/>
          </p:cNvSpPr>
          <p:nvPr>
            <p:ph type="dt" sz="half" idx="10"/>
          </p:nvPr>
        </p:nvSpPr>
        <p:spPr>
          <a:xfrm>
            <a:off x="609600" y="6432490"/>
            <a:ext cx="10287000" cy="365125"/>
          </a:xfrm>
        </p:spPr>
        <p:txBody>
          <a:bodyPr/>
          <a:lstStyle>
            <a:lvl1pPr>
              <a:defRPr sz="1050"/>
            </a:lvl1pPr>
          </a:lstStyle>
          <a:p>
            <a:r>
              <a:rPr lang="en-US" dirty="0"/>
              <a:t>Footer</a:t>
            </a:r>
          </a:p>
        </p:txBody>
      </p:sp>
      <p:sp>
        <p:nvSpPr>
          <p:cNvPr id="27" name="Slide Number Placeholder 8">
            <a:extLst>
              <a:ext uri="{FF2B5EF4-FFF2-40B4-BE49-F238E27FC236}">
                <a16:creationId xmlns:a16="http://schemas.microsoft.com/office/drawing/2014/main" id="{AF72972B-94C4-4E5C-A2AF-76A7DB1C91D3}"/>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30" name="Rectangle 29">
            <a:extLst>
              <a:ext uri="{FF2B5EF4-FFF2-40B4-BE49-F238E27FC236}">
                <a16:creationId xmlns:a16="http://schemas.microsoft.com/office/drawing/2014/main" id="{704294E0-402C-4FBB-B000-748E63B4F273}"/>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itle 1">
            <a:extLst>
              <a:ext uri="{FF2B5EF4-FFF2-40B4-BE49-F238E27FC236}">
                <a16:creationId xmlns:a16="http://schemas.microsoft.com/office/drawing/2014/main" id="{4EE34D62-A140-4FAC-80D8-CF8F548A5A24}"/>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2978566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Date Placeholder 6">
            <a:extLst>
              <a:ext uri="{FF2B5EF4-FFF2-40B4-BE49-F238E27FC236}">
                <a16:creationId xmlns:a16="http://schemas.microsoft.com/office/drawing/2014/main" id="{F7DB53FD-7BFB-4885-8E09-1FBA3E369649}"/>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5" name="Slide Number Placeholder 8">
            <a:extLst>
              <a:ext uri="{FF2B5EF4-FFF2-40B4-BE49-F238E27FC236}">
                <a16:creationId xmlns:a16="http://schemas.microsoft.com/office/drawing/2014/main" id="{E963B33B-ECBB-4800-B3D9-63BE6E85225C}"/>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5" name="Title 1">
            <a:extLst>
              <a:ext uri="{FF2B5EF4-FFF2-40B4-BE49-F238E27FC236}">
                <a16:creationId xmlns:a16="http://schemas.microsoft.com/office/drawing/2014/main" id="{4CA70B2A-F164-4088-9AAA-E39EE8FADF69}"/>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2578576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full pa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6D468-0D94-4E76-B7B6-86C200FBCFB1}"/>
              </a:ext>
            </a:extLst>
          </p:cNvPr>
          <p:cNvSpPr>
            <a:spLocks noGrp="1"/>
          </p:cNvSpPr>
          <p:nvPr>
            <p:ph type="title" hasCustomPrompt="1"/>
          </p:nvPr>
        </p:nvSpPr>
        <p:spPr>
          <a:xfrm>
            <a:off x="609600" y="228600"/>
            <a:ext cx="10972800" cy="1143000"/>
          </a:xfrm>
        </p:spPr>
        <p:txBody>
          <a:bodyPr/>
          <a:lstStyle>
            <a:lvl1pPr algn="l">
              <a:defRPr b="1">
                <a:solidFill>
                  <a:schemeClr val="tx1"/>
                </a:solidFill>
              </a:defRPr>
            </a:lvl1pPr>
          </a:lstStyle>
          <a:p>
            <a:r>
              <a:rPr lang="en-US" dirty="0"/>
              <a:t>[Section divider]</a:t>
            </a:r>
          </a:p>
        </p:txBody>
      </p:sp>
      <p:sp>
        <p:nvSpPr>
          <p:cNvPr id="6" name="Slide Number Placeholder 4">
            <a:extLst>
              <a:ext uri="{FF2B5EF4-FFF2-40B4-BE49-F238E27FC236}">
                <a16:creationId xmlns:a16="http://schemas.microsoft.com/office/drawing/2014/main" id="{1B1339CF-CBC3-4DED-A662-C760AB5250C9}"/>
              </a:ext>
            </a:extLst>
          </p:cNvPr>
          <p:cNvSpPr>
            <a:spLocks noGrp="1"/>
          </p:cNvSpPr>
          <p:nvPr>
            <p:ph type="sldNum" sz="quarter" idx="12"/>
          </p:nvPr>
        </p:nvSpPr>
        <p:spPr>
          <a:xfrm>
            <a:off x="8737600" y="6356351"/>
            <a:ext cx="2844800" cy="365125"/>
          </a:xfrm>
        </p:spPr>
        <p:txBody>
          <a:bodyPr/>
          <a:lstStyle/>
          <a:p>
            <a:fld id="{9BA150B5-8DFC-458F-AD8B-0D6E73DD8F1E}" type="slidenum">
              <a:rPr lang="en-US" smtClean="0"/>
              <a:t>‹#›</a:t>
            </a:fld>
            <a:endParaRPr lang="en-US" dirty="0"/>
          </a:p>
        </p:txBody>
      </p:sp>
    </p:spTree>
    <p:extLst>
      <p:ext uri="{BB962C8B-B14F-4D97-AF65-F5344CB8AC3E}">
        <p14:creationId xmlns:p14="http://schemas.microsoft.com/office/powerpoint/2010/main" val="1605840294"/>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p bar section divider 1 of 3">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0FB11FE-DB95-4119-9490-E04724026888}"/>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5BCBDD0-6036-4F2C-861F-AF766FA248A6}"/>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EE391B1-CD6E-40A1-BD65-67796DE10924}"/>
              </a:ext>
            </a:extLst>
          </p:cNvPr>
          <p:cNvSpPr txBox="1"/>
          <p:nvPr userDrawn="1"/>
        </p:nvSpPr>
        <p:spPr>
          <a:xfrm>
            <a:off x="1413294"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12" name="TextBox 11">
            <a:extLst>
              <a:ext uri="{FF2B5EF4-FFF2-40B4-BE49-F238E27FC236}">
                <a16:creationId xmlns:a16="http://schemas.microsoft.com/office/drawing/2014/main" id="{3762B343-8026-445E-9774-5F46ECE6AAFA}"/>
              </a:ext>
            </a:extLst>
          </p:cNvPr>
          <p:cNvSpPr txBox="1"/>
          <p:nvPr userDrawn="1"/>
        </p:nvSpPr>
        <p:spPr>
          <a:xfrm>
            <a:off x="2743200"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9" name="Rectangle 8">
            <a:extLst>
              <a:ext uri="{FF2B5EF4-FFF2-40B4-BE49-F238E27FC236}">
                <a16:creationId xmlns:a16="http://schemas.microsoft.com/office/drawing/2014/main" id="{36C9D112-46B0-418B-AD83-32E0FFE54EFE}"/>
              </a:ext>
            </a:extLst>
          </p:cNvPr>
          <p:cNvSpPr/>
          <p:nvPr userDrawn="1"/>
        </p:nvSpPr>
        <p:spPr>
          <a:xfrm>
            <a:off x="0" y="0"/>
            <a:ext cx="12192000" cy="66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6BAE556D-C4E9-4C16-B903-6CD8D5472346}"/>
              </a:ext>
            </a:extLst>
          </p:cNvPr>
          <p:cNvSpPr txBox="1"/>
          <p:nvPr userDrawn="1"/>
        </p:nvSpPr>
        <p:spPr>
          <a:xfrm>
            <a:off x="83388" y="0"/>
            <a:ext cx="1280160" cy="274320"/>
          </a:xfrm>
          <a:prstGeom prst="roundRect">
            <a:avLst/>
          </a:prstGeom>
          <a:solidFill>
            <a:schemeClr val="tx2"/>
          </a:solidFill>
        </p:spPr>
        <p:txBody>
          <a:bodyPr wrap="square" lIns="91440" tIns="0" rIns="91440" bIns="0" rtlCol="0" anchor="b">
            <a:noAutofit/>
          </a:bodyPr>
          <a:lstStyle/>
          <a:p>
            <a:endParaRPr lang="en-US" sz="1200" dirty="0">
              <a:solidFill>
                <a:schemeClr val="bg1"/>
              </a:solidFill>
            </a:endParaRPr>
          </a:p>
        </p:txBody>
      </p:sp>
      <p:sp>
        <p:nvSpPr>
          <p:cNvPr id="16" name="Date Placeholder 6">
            <a:extLst>
              <a:ext uri="{FF2B5EF4-FFF2-40B4-BE49-F238E27FC236}">
                <a16:creationId xmlns:a16="http://schemas.microsoft.com/office/drawing/2014/main" id="{C07876CB-752F-4470-ADB5-F0110DD18E37}"/>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7" name="Slide Number Placeholder 8">
            <a:extLst>
              <a:ext uri="{FF2B5EF4-FFF2-40B4-BE49-F238E27FC236}">
                <a16:creationId xmlns:a16="http://schemas.microsoft.com/office/drawing/2014/main" id="{BF17692E-BD46-4850-923E-0A6E750F2D9F}"/>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21" name="Text Placeholder 20">
            <a:extLst>
              <a:ext uri="{FF2B5EF4-FFF2-40B4-BE49-F238E27FC236}">
                <a16:creationId xmlns:a16="http://schemas.microsoft.com/office/drawing/2014/main" id="{DE8A974B-29C2-46B1-A705-AE358880F6D8}"/>
              </a:ext>
            </a:extLst>
          </p:cNvPr>
          <p:cNvSpPr>
            <a:spLocks noGrp="1"/>
          </p:cNvSpPr>
          <p:nvPr>
            <p:ph type="body" sz="quarter" idx="13" hasCustomPrompt="1"/>
          </p:nvPr>
        </p:nvSpPr>
        <p:spPr>
          <a:xfrm>
            <a:off x="109842" y="17253"/>
            <a:ext cx="1176932" cy="231251"/>
          </a:xfrm>
        </p:spPr>
        <p:txBody>
          <a:bodyPr>
            <a:normAutofit/>
          </a:bodyPr>
          <a:lstStyle>
            <a:lvl1pPr marL="0" indent="0">
              <a:buNone/>
              <a:defRPr sz="1200">
                <a:solidFill>
                  <a:schemeClr val="bg1"/>
                </a:solidFill>
              </a:defRPr>
            </a:lvl1pPr>
          </a:lstStyle>
          <a:p>
            <a:pPr lvl="0"/>
            <a:r>
              <a:rPr lang="en-US" dirty="0"/>
              <a:t>Section 1</a:t>
            </a:r>
          </a:p>
        </p:txBody>
      </p:sp>
      <p:sp>
        <p:nvSpPr>
          <p:cNvPr id="22" name="Text Placeholder 20">
            <a:extLst>
              <a:ext uri="{FF2B5EF4-FFF2-40B4-BE49-F238E27FC236}">
                <a16:creationId xmlns:a16="http://schemas.microsoft.com/office/drawing/2014/main" id="{0FF189CC-FA7A-48DB-8B05-2C32BA65F1BC}"/>
              </a:ext>
            </a:extLst>
          </p:cNvPr>
          <p:cNvSpPr>
            <a:spLocks noGrp="1"/>
          </p:cNvSpPr>
          <p:nvPr>
            <p:ph type="body" sz="quarter" idx="14" hasCustomPrompt="1"/>
          </p:nvPr>
        </p:nvSpPr>
        <p:spPr>
          <a:xfrm>
            <a:off x="1463758" y="17253"/>
            <a:ext cx="1176932" cy="231251"/>
          </a:xfrm>
        </p:spPr>
        <p:txBody>
          <a:bodyPr>
            <a:normAutofit/>
          </a:bodyPr>
          <a:lstStyle>
            <a:lvl1pPr marL="0" indent="0">
              <a:buNone/>
              <a:defRPr sz="1200">
                <a:solidFill>
                  <a:schemeClr val="bg1"/>
                </a:solidFill>
              </a:defRPr>
            </a:lvl1pPr>
          </a:lstStyle>
          <a:p>
            <a:pPr lvl="0"/>
            <a:r>
              <a:rPr lang="en-US" dirty="0"/>
              <a:t>Section 2</a:t>
            </a:r>
          </a:p>
        </p:txBody>
      </p:sp>
      <p:sp>
        <p:nvSpPr>
          <p:cNvPr id="23" name="Text Placeholder 20">
            <a:extLst>
              <a:ext uri="{FF2B5EF4-FFF2-40B4-BE49-F238E27FC236}">
                <a16:creationId xmlns:a16="http://schemas.microsoft.com/office/drawing/2014/main" id="{04A1CF8A-2DD5-4D39-9BA3-4F8720D5EBF0}"/>
              </a:ext>
            </a:extLst>
          </p:cNvPr>
          <p:cNvSpPr>
            <a:spLocks noGrp="1"/>
          </p:cNvSpPr>
          <p:nvPr>
            <p:ph type="body" sz="quarter" idx="15" hasCustomPrompt="1"/>
          </p:nvPr>
        </p:nvSpPr>
        <p:spPr>
          <a:xfrm>
            <a:off x="2786188" y="17253"/>
            <a:ext cx="1176932" cy="231251"/>
          </a:xfrm>
        </p:spPr>
        <p:txBody>
          <a:bodyPr>
            <a:normAutofit/>
          </a:bodyPr>
          <a:lstStyle>
            <a:lvl1pPr marL="0" indent="0">
              <a:buNone/>
              <a:defRPr sz="1200">
                <a:solidFill>
                  <a:schemeClr val="bg1"/>
                </a:solidFill>
              </a:defRPr>
            </a:lvl1pPr>
          </a:lstStyle>
          <a:p>
            <a:pPr lvl="0"/>
            <a:r>
              <a:rPr lang="en-US" dirty="0"/>
              <a:t>Section 3</a:t>
            </a:r>
          </a:p>
        </p:txBody>
      </p:sp>
      <p:sp>
        <p:nvSpPr>
          <p:cNvPr id="20" name="Rectangle 19">
            <a:extLst>
              <a:ext uri="{FF2B5EF4-FFF2-40B4-BE49-F238E27FC236}">
                <a16:creationId xmlns:a16="http://schemas.microsoft.com/office/drawing/2014/main" id="{9000D756-6F29-45D5-86C3-17457B47804A}"/>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itle 1">
            <a:extLst>
              <a:ext uri="{FF2B5EF4-FFF2-40B4-BE49-F238E27FC236}">
                <a16:creationId xmlns:a16="http://schemas.microsoft.com/office/drawing/2014/main" id="{E3147327-3B8F-4661-B995-17B63B5A591C}"/>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2449930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p bar section divider 2 of 3">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FB1B787-E26A-445C-ABC2-DDEAA41F09C8}"/>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9331CE3-1529-4203-BBCE-D8227E18CA54}"/>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BAE556D-C4E9-4C16-B903-6CD8D5472346}"/>
              </a:ext>
            </a:extLst>
          </p:cNvPr>
          <p:cNvSpPr txBox="1"/>
          <p:nvPr userDrawn="1"/>
        </p:nvSpPr>
        <p:spPr>
          <a:xfrm>
            <a:off x="83388"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11" name="TextBox 10">
            <a:extLst>
              <a:ext uri="{FF2B5EF4-FFF2-40B4-BE49-F238E27FC236}">
                <a16:creationId xmlns:a16="http://schemas.microsoft.com/office/drawing/2014/main" id="{FEE391B1-CD6E-40A1-BD65-67796DE10924}"/>
              </a:ext>
            </a:extLst>
          </p:cNvPr>
          <p:cNvSpPr txBox="1"/>
          <p:nvPr userDrawn="1"/>
        </p:nvSpPr>
        <p:spPr>
          <a:xfrm>
            <a:off x="1413294" y="0"/>
            <a:ext cx="1280160" cy="274320"/>
          </a:xfrm>
          <a:prstGeom prst="roundRect">
            <a:avLst/>
          </a:prstGeom>
          <a:solidFill>
            <a:schemeClr val="tx2"/>
          </a:solidFill>
        </p:spPr>
        <p:txBody>
          <a:bodyPr wrap="square" lIns="91440" tIns="0" rIns="91440" bIns="0" rtlCol="0" anchor="b">
            <a:noAutofit/>
          </a:bodyPr>
          <a:lstStyle/>
          <a:p>
            <a:endParaRPr lang="en-US" sz="1200" dirty="0">
              <a:solidFill>
                <a:schemeClr val="bg1"/>
              </a:solidFill>
            </a:endParaRPr>
          </a:p>
        </p:txBody>
      </p:sp>
      <p:sp>
        <p:nvSpPr>
          <p:cNvPr id="12" name="TextBox 11">
            <a:extLst>
              <a:ext uri="{FF2B5EF4-FFF2-40B4-BE49-F238E27FC236}">
                <a16:creationId xmlns:a16="http://schemas.microsoft.com/office/drawing/2014/main" id="{3762B343-8026-445E-9774-5F46ECE6AAFA}"/>
              </a:ext>
            </a:extLst>
          </p:cNvPr>
          <p:cNvSpPr txBox="1"/>
          <p:nvPr userDrawn="1"/>
        </p:nvSpPr>
        <p:spPr>
          <a:xfrm>
            <a:off x="2743200"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9" name="Rectangle 8">
            <a:extLst>
              <a:ext uri="{FF2B5EF4-FFF2-40B4-BE49-F238E27FC236}">
                <a16:creationId xmlns:a16="http://schemas.microsoft.com/office/drawing/2014/main" id="{36C9D112-46B0-418B-AD83-32E0FFE54EFE}"/>
              </a:ext>
            </a:extLst>
          </p:cNvPr>
          <p:cNvSpPr/>
          <p:nvPr userDrawn="1"/>
        </p:nvSpPr>
        <p:spPr>
          <a:xfrm>
            <a:off x="0" y="0"/>
            <a:ext cx="12192000" cy="66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ate Placeholder 6">
            <a:extLst>
              <a:ext uri="{FF2B5EF4-FFF2-40B4-BE49-F238E27FC236}">
                <a16:creationId xmlns:a16="http://schemas.microsoft.com/office/drawing/2014/main" id="{C07876CB-752F-4470-ADB5-F0110DD18E37}"/>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7" name="Slide Number Placeholder 8">
            <a:extLst>
              <a:ext uri="{FF2B5EF4-FFF2-40B4-BE49-F238E27FC236}">
                <a16:creationId xmlns:a16="http://schemas.microsoft.com/office/drawing/2014/main" id="{BF17692E-BD46-4850-923E-0A6E750F2D9F}"/>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21" name="Text Placeholder 20">
            <a:extLst>
              <a:ext uri="{FF2B5EF4-FFF2-40B4-BE49-F238E27FC236}">
                <a16:creationId xmlns:a16="http://schemas.microsoft.com/office/drawing/2014/main" id="{DE8A974B-29C2-46B1-A705-AE358880F6D8}"/>
              </a:ext>
            </a:extLst>
          </p:cNvPr>
          <p:cNvSpPr>
            <a:spLocks noGrp="1"/>
          </p:cNvSpPr>
          <p:nvPr>
            <p:ph type="body" sz="quarter" idx="13" hasCustomPrompt="1"/>
          </p:nvPr>
        </p:nvSpPr>
        <p:spPr>
          <a:xfrm>
            <a:off x="109842" y="17253"/>
            <a:ext cx="1176932" cy="231251"/>
          </a:xfrm>
        </p:spPr>
        <p:txBody>
          <a:bodyPr>
            <a:normAutofit/>
          </a:bodyPr>
          <a:lstStyle>
            <a:lvl1pPr marL="0" indent="0">
              <a:buNone/>
              <a:defRPr sz="1200">
                <a:solidFill>
                  <a:schemeClr val="bg1"/>
                </a:solidFill>
              </a:defRPr>
            </a:lvl1pPr>
          </a:lstStyle>
          <a:p>
            <a:pPr lvl="0"/>
            <a:r>
              <a:rPr lang="en-US" dirty="0"/>
              <a:t>Section 1</a:t>
            </a:r>
          </a:p>
        </p:txBody>
      </p:sp>
      <p:sp>
        <p:nvSpPr>
          <p:cNvPr id="22" name="Text Placeholder 20">
            <a:extLst>
              <a:ext uri="{FF2B5EF4-FFF2-40B4-BE49-F238E27FC236}">
                <a16:creationId xmlns:a16="http://schemas.microsoft.com/office/drawing/2014/main" id="{0FF189CC-FA7A-48DB-8B05-2C32BA65F1BC}"/>
              </a:ext>
            </a:extLst>
          </p:cNvPr>
          <p:cNvSpPr>
            <a:spLocks noGrp="1"/>
          </p:cNvSpPr>
          <p:nvPr>
            <p:ph type="body" sz="quarter" idx="14" hasCustomPrompt="1"/>
          </p:nvPr>
        </p:nvSpPr>
        <p:spPr>
          <a:xfrm>
            <a:off x="1463758" y="17253"/>
            <a:ext cx="1176932" cy="231251"/>
          </a:xfrm>
        </p:spPr>
        <p:txBody>
          <a:bodyPr>
            <a:normAutofit/>
          </a:bodyPr>
          <a:lstStyle>
            <a:lvl1pPr marL="0" indent="0">
              <a:buNone/>
              <a:defRPr sz="1200">
                <a:solidFill>
                  <a:schemeClr val="bg1"/>
                </a:solidFill>
              </a:defRPr>
            </a:lvl1pPr>
          </a:lstStyle>
          <a:p>
            <a:pPr lvl="0"/>
            <a:r>
              <a:rPr lang="en-US" dirty="0"/>
              <a:t>Section 2</a:t>
            </a:r>
          </a:p>
        </p:txBody>
      </p:sp>
      <p:sp>
        <p:nvSpPr>
          <p:cNvPr id="23" name="Text Placeholder 20">
            <a:extLst>
              <a:ext uri="{FF2B5EF4-FFF2-40B4-BE49-F238E27FC236}">
                <a16:creationId xmlns:a16="http://schemas.microsoft.com/office/drawing/2014/main" id="{04A1CF8A-2DD5-4D39-9BA3-4F8720D5EBF0}"/>
              </a:ext>
            </a:extLst>
          </p:cNvPr>
          <p:cNvSpPr>
            <a:spLocks noGrp="1"/>
          </p:cNvSpPr>
          <p:nvPr>
            <p:ph type="body" sz="quarter" idx="15" hasCustomPrompt="1"/>
          </p:nvPr>
        </p:nvSpPr>
        <p:spPr>
          <a:xfrm>
            <a:off x="2786188" y="17253"/>
            <a:ext cx="1176932" cy="231251"/>
          </a:xfrm>
        </p:spPr>
        <p:txBody>
          <a:bodyPr>
            <a:normAutofit/>
          </a:bodyPr>
          <a:lstStyle>
            <a:lvl1pPr marL="0" indent="0">
              <a:buNone/>
              <a:defRPr sz="1200">
                <a:solidFill>
                  <a:schemeClr val="bg1"/>
                </a:solidFill>
              </a:defRPr>
            </a:lvl1pPr>
          </a:lstStyle>
          <a:p>
            <a:pPr lvl="0"/>
            <a:r>
              <a:rPr lang="en-US" dirty="0"/>
              <a:t>Section 3</a:t>
            </a:r>
          </a:p>
        </p:txBody>
      </p:sp>
      <p:sp>
        <p:nvSpPr>
          <p:cNvPr id="20" name="Rectangle 19">
            <a:extLst>
              <a:ext uri="{FF2B5EF4-FFF2-40B4-BE49-F238E27FC236}">
                <a16:creationId xmlns:a16="http://schemas.microsoft.com/office/drawing/2014/main" id="{D37E86D1-1EFF-4BE7-9A85-FA292B0AAA2D}"/>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itle 1">
            <a:extLst>
              <a:ext uri="{FF2B5EF4-FFF2-40B4-BE49-F238E27FC236}">
                <a16:creationId xmlns:a16="http://schemas.microsoft.com/office/drawing/2014/main" id="{BF3DD797-4F4D-4632-B506-19B2051EFBEB}"/>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1070331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p bar section divider 3 of 3">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C70BC88-CB12-44C4-916F-B1FE8C77DDB4}"/>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4EEE421-7F58-4677-852F-0ADB6BFEB001}"/>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BAE556D-C4E9-4C16-B903-6CD8D5472346}"/>
              </a:ext>
            </a:extLst>
          </p:cNvPr>
          <p:cNvSpPr txBox="1"/>
          <p:nvPr userDrawn="1"/>
        </p:nvSpPr>
        <p:spPr>
          <a:xfrm>
            <a:off x="83388"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11" name="TextBox 10">
            <a:extLst>
              <a:ext uri="{FF2B5EF4-FFF2-40B4-BE49-F238E27FC236}">
                <a16:creationId xmlns:a16="http://schemas.microsoft.com/office/drawing/2014/main" id="{FEE391B1-CD6E-40A1-BD65-67796DE10924}"/>
              </a:ext>
            </a:extLst>
          </p:cNvPr>
          <p:cNvSpPr txBox="1"/>
          <p:nvPr userDrawn="1"/>
        </p:nvSpPr>
        <p:spPr>
          <a:xfrm>
            <a:off x="1413294" y="0"/>
            <a:ext cx="1280160" cy="274320"/>
          </a:xfrm>
          <a:prstGeom prst="roundRect">
            <a:avLst/>
          </a:prstGeom>
          <a:solidFill>
            <a:schemeClr val="bg1">
              <a:lumMod val="65000"/>
            </a:schemeClr>
          </a:solidFill>
        </p:spPr>
        <p:txBody>
          <a:bodyPr wrap="square" lIns="91440" tIns="0" rIns="91440" bIns="0" rtlCol="0" anchor="b">
            <a:noAutofit/>
          </a:bodyPr>
          <a:lstStyle/>
          <a:p>
            <a:endParaRPr lang="en-US" sz="1200" dirty="0">
              <a:solidFill>
                <a:schemeClr val="bg1"/>
              </a:solidFill>
            </a:endParaRPr>
          </a:p>
        </p:txBody>
      </p:sp>
      <p:sp>
        <p:nvSpPr>
          <p:cNvPr id="12" name="TextBox 11">
            <a:extLst>
              <a:ext uri="{FF2B5EF4-FFF2-40B4-BE49-F238E27FC236}">
                <a16:creationId xmlns:a16="http://schemas.microsoft.com/office/drawing/2014/main" id="{3762B343-8026-445E-9774-5F46ECE6AAFA}"/>
              </a:ext>
            </a:extLst>
          </p:cNvPr>
          <p:cNvSpPr txBox="1"/>
          <p:nvPr userDrawn="1"/>
        </p:nvSpPr>
        <p:spPr>
          <a:xfrm>
            <a:off x="2743200" y="0"/>
            <a:ext cx="1280160" cy="274320"/>
          </a:xfrm>
          <a:prstGeom prst="roundRect">
            <a:avLst/>
          </a:prstGeom>
          <a:solidFill>
            <a:schemeClr val="tx2"/>
          </a:solidFill>
        </p:spPr>
        <p:txBody>
          <a:bodyPr wrap="square" lIns="91440" tIns="0" rIns="91440" bIns="0" rtlCol="0" anchor="b">
            <a:noAutofit/>
          </a:bodyPr>
          <a:lstStyle/>
          <a:p>
            <a:endParaRPr lang="en-US" sz="1200" dirty="0">
              <a:solidFill>
                <a:schemeClr val="bg1"/>
              </a:solidFill>
            </a:endParaRPr>
          </a:p>
        </p:txBody>
      </p:sp>
      <p:sp>
        <p:nvSpPr>
          <p:cNvPr id="9" name="Rectangle 8">
            <a:extLst>
              <a:ext uri="{FF2B5EF4-FFF2-40B4-BE49-F238E27FC236}">
                <a16:creationId xmlns:a16="http://schemas.microsoft.com/office/drawing/2014/main" id="{36C9D112-46B0-418B-AD83-32E0FFE54EFE}"/>
              </a:ext>
            </a:extLst>
          </p:cNvPr>
          <p:cNvSpPr/>
          <p:nvPr userDrawn="1"/>
        </p:nvSpPr>
        <p:spPr>
          <a:xfrm>
            <a:off x="0" y="0"/>
            <a:ext cx="12192000" cy="66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ate Placeholder 6">
            <a:extLst>
              <a:ext uri="{FF2B5EF4-FFF2-40B4-BE49-F238E27FC236}">
                <a16:creationId xmlns:a16="http://schemas.microsoft.com/office/drawing/2014/main" id="{C07876CB-752F-4470-ADB5-F0110DD18E37}"/>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7" name="Slide Number Placeholder 8">
            <a:extLst>
              <a:ext uri="{FF2B5EF4-FFF2-40B4-BE49-F238E27FC236}">
                <a16:creationId xmlns:a16="http://schemas.microsoft.com/office/drawing/2014/main" id="{BF17692E-BD46-4850-923E-0A6E750F2D9F}"/>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21" name="Text Placeholder 20">
            <a:extLst>
              <a:ext uri="{FF2B5EF4-FFF2-40B4-BE49-F238E27FC236}">
                <a16:creationId xmlns:a16="http://schemas.microsoft.com/office/drawing/2014/main" id="{DE8A974B-29C2-46B1-A705-AE358880F6D8}"/>
              </a:ext>
            </a:extLst>
          </p:cNvPr>
          <p:cNvSpPr>
            <a:spLocks noGrp="1"/>
          </p:cNvSpPr>
          <p:nvPr>
            <p:ph type="body" sz="quarter" idx="13" hasCustomPrompt="1"/>
          </p:nvPr>
        </p:nvSpPr>
        <p:spPr>
          <a:xfrm>
            <a:off x="109842" y="17253"/>
            <a:ext cx="1176932" cy="231251"/>
          </a:xfrm>
        </p:spPr>
        <p:txBody>
          <a:bodyPr>
            <a:normAutofit/>
          </a:bodyPr>
          <a:lstStyle>
            <a:lvl1pPr marL="0" indent="0">
              <a:buNone/>
              <a:defRPr sz="1200">
                <a:solidFill>
                  <a:schemeClr val="bg1"/>
                </a:solidFill>
              </a:defRPr>
            </a:lvl1pPr>
          </a:lstStyle>
          <a:p>
            <a:pPr lvl="0"/>
            <a:r>
              <a:rPr lang="en-US" dirty="0"/>
              <a:t>Section 1</a:t>
            </a:r>
          </a:p>
        </p:txBody>
      </p:sp>
      <p:sp>
        <p:nvSpPr>
          <p:cNvPr id="22" name="Text Placeholder 20">
            <a:extLst>
              <a:ext uri="{FF2B5EF4-FFF2-40B4-BE49-F238E27FC236}">
                <a16:creationId xmlns:a16="http://schemas.microsoft.com/office/drawing/2014/main" id="{0FF189CC-FA7A-48DB-8B05-2C32BA65F1BC}"/>
              </a:ext>
            </a:extLst>
          </p:cNvPr>
          <p:cNvSpPr>
            <a:spLocks noGrp="1"/>
          </p:cNvSpPr>
          <p:nvPr>
            <p:ph type="body" sz="quarter" idx="14" hasCustomPrompt="1"/>
          </p:nvPr>
        </p:nvSpPr>
        <p:spPr>
          <a:xfrm>
            <a:off x="1463758" y="17253"/>
            <a:ext cx="1176932" cy="231251"/>
          </a:xfrm>
        </p:spPr>
        <p:txBody>
          <a:bodyPr>
            <a:normAutofit/>
          </a:bodyPr>
          <a:lstStyle>
            <a:lvl1pPr marL="0" indent="0">
              <a:buNone/>
              <a:defRPr sz="1200">
                <a:solidFill>
                  <a:schemeClr val="bg1"/>
                </a:solidFill>
              </a:defRPr>
            </a:lvl1pPr>
          </a:lstStyle>
          <a:p>
            <a:pPr lvl="0"/>
            <a:r>
              <a:rPr lang="en-US" dirty="0"/>
              <a:t>Section 2</a:t>
            </a:r>
          </a:p>
        </p:txBody>
      </p:sp>
      <p:sp>
        <p:nvSpPr>
          <p:cNvPr id="23" name="Text Placeholder 20">
            <a:extLst>
              <a:ext uri="{FF2B5EF4-FFF2-40B4-BE49-F238E27FC236}">
                <a16:creationId xmlns:a16="http://schemas.microsoft.com/office/drawing/2014/main" id="{04A1CF8A-2DD5-4D39-9BA3-4F8720D5EBF0}"/>
              </a:ext>
            </a:extLst>
          </p:cNvPr>
          <p:cNvSpPr>
            <a:spLocks noGrp="1"/>
          </p:cNvSpPr>
          <p:nvPr>
            <p:ph type="body" sz="quarter" idx="15" hasCustomPrompt="1"/>
          </p:nvPr>
        </p:nvSpPr>
        <p:spPr>
          <a:xfrm>
            <a:off x="2786188" y="17253"/>
            <a:ext cx="1176932" cy="231251"/>
          </a:xfrm>
        </p:spPr>
        <p:txBody>
          <a:bodyPr>
            <a:normAutofit/>
          </a:bodyPr>
          <a:lstStyle>
            <a:lvl1pPr marL="0" indent="0">
              <a:buNone/>
              <a:defRPr sz="1200">
                <a:solidFill>
                  <a:schemeClr val="bg1"/>
                </a:solidFill>
              </a:defRPr>
            </a:lvl1pPr>
          </a:lstStyle>
          <a:p>
            <a:pPr lvl="0"/>
            <a:r>
              <a:rPr lang="en-US" dirty="0"/>
              <a:t>Section 3</a:t>
            </a:r>
          </a:p>
        </p:txBody>
      </p:sp>
      <p:sp>
        <p:nvSpPr>
          <p:cNvPr id="20" name="Rectangle 19">
            <a:extLst>
              <a:ext uri="{FF2B5EF4-FFF2-40B4-BE49-F238E27FC236}">
                <a16:creationId xmlns:a16="http://schemas.microsoft.com/office/drawing/2014/main" id="{0275E71E-D1A6-4391-9AEF-4FCB4663A4B2}"/>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itle 1">
            <a:extLst>
              <a:ext uri="{FF2B5EF4-FFF2-40B4-BE49-F238E27FC236}">
                <a16:creationId xmlns:a16="http://schemas.microsoft.com/office/drawing/2014/main" id="{93E1B806-994F-43A6-AAD2-D84087BC6E9D}"/>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3907028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 Short Title">
    <p:bg>
      <p:bgRef idx="1001">
        <a:schemeClr val="bg2"/>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C61C9EC-4FC7-4BE2-A9CF-94B55115C77B}"/>
              </a:ext>
            </a:extLst>
          </p:cNvPr>
          <p:cNvSpPr>
            <a:spLocks noGrp="1"/>
          </p:cNvSpPr>
          <p:nvPr>
            <p:ph type="dt" sz="half" idx="10"/>
          </p:nvPr>
        </p:nvSpPr>
        <p:spPr/>
        <p:txBody>
          <a:bodyPr/>
          <a:lstStyle/>
          <a:p>
            <a:r>
              <a:rPr lang="en-US"/>
              <a:t>Footer</a:t>
            </a:r>
            <a:endParaRPr lang="en-US" dirty="0"/>
          </a:p>
        </p:txBody>
      </p:sp>
      <p:sp>
        <p:nvSpPr>
          <p:cNvPr id="4" name="Footer Placeholder 3">
            <a:extLst>
              <a:ext uri="{FF2B5EF4-FFF2-40B4-BE49-F238E27FC236}">
                <a16:creationId xmlns:a16="http://schemas.microsoft.com/office/drawing/2014/main" id="{ED51AABF-8337-40CD-B11B-CB3D45F9910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EFBFFE3-E15D-403D-A700-C969EA5DA2CE}"/>
              </a:ext>
            </a:extLst>
          </p:cNvPr>
          <p:cNvSpPr>
            <a:spLocks noGrp="1"/>
          </p:cNvSpPr>
          <p:nvPr>
            <p:ph type="sldNum" sz="quarter" idx="12"/>
          </p:nvPr>
        </p:nvSpPr>
        <p:spPr/>
        <p:txBody>
          <a:bodyPr/>
          <a:lstStyle/>
          <a:p>
            <a:fld id="{9BA150B5-8DFC-458F-AD8B-0D6E73DD8F1E}" type="slidenum">
              <a:rPr lang="en-US" smtClean="0"/>
              <a:t>‹#›</a:t>
            </a:fld>
            <a:endParaRPr lang="en-US" dirty="0"/>
          </a:p>
        </p:txBody>
      </p:sp>
      <p:sp>
        <p:nvSpPr>
          <p:cNvPr id="11" name="Picture Placeholder 10">
            <a:extLst>
              <a:ext uri="{FF2B5EF4-FFF2-40B4-BE49-F238E27FC236}">
                <a16:creationId xmlns:a16="http://schemas.microsoft.com/office/drawing/2014/main" id="{80CE0342-8066-4AFE-91AB-5E15637D8E8E}"/>
              </a:ext>
            </a:extLst>
          </p:cNvPr>
          <p:cNvSpPr>
            <a:spLocks noGrp="1"/>
          </p:cNvSpPr>
          <p:nvPr>
            <p:ph type="pic" sz="quarter" idx="13"/>
          </p:nvPr>
        </p:nvSpPr>
        <p:spPr>
          <a:xfrm>
            <a:off x="0" y="0"/>
            <a:ext cx="12192000" cy="5181600"/>
          </a:xfrm>
          <a:solidFill>
            <a:schemeClr val="bg1">
              <a:lumMod val="85000"/>
            </a:schemeClr>
          </a:solidFill>
        </p:spPr>
        <p:txBody>
          <a:bodyPr/>
          <a:lstStyle/>
          <a:p>
            <a:r>
              <a:rPr lang="en-US"/>
              <a:t>Click icon to add picture</a:t>
            </a:r>
            <a:endParaRPr lang="en-US" dirty="0"/>
          </a:p>
        </p:txBody>
      </p:sp>
      <p:sp>
        <p:nvSpPr>
          <p:cNvPr id="13" name="Text Placeholder 12">
            <a:extLst>
              <a:ext uri="{FF2B5EF4-FFF2-40B4-BE49-F238E27FC236}">
                <a16:creationId xmlns:a16="http://schemas.microsoft.com/office/drawing/2014/main" id="{77709A7C-0E42-4A70-A328-6BE723878979}"/>
              </a:ext>
            </a:extLst>
          </p:cNvPr>
          <p:cNvSpPr>
            <a:spLocks noGrp="1"/>
          </p:cNvSpPr>
          <p:nvPr>
            <p:ph type="body" sz="quarter" idx="14" hasCustomPrompt="1"/>
          </p:nvPr>
        </p:nvSpPr>
        <p:spPr>
          <a:xfrm>
            <a:off x="0" y="5181600"/>
            <a:ext cx="12192000" cy="1676400"/>
          </a:xfrm>
          <a:solidFill>
            <a:schemeClr val="tx2"/>
          </a:solidFill>
        </p:spPr>
        <p:txBody>
          <a:bodyPr>
            <a:normAutofit/>
          </a:bodyPr>
          <a:lstStyle>
            <a:lvl1pPr marL="0" indent="0">
              <a:buNone/>
              <a:defRPr b="0" i="1">
                <a:solidFill>
                  <a:schemeClr val="bg1"/>
                </a:solidFill>
              </a:defRPr>
            </a:lvl1pPr>
            <a:lvl2pPr marL="457200" indent="0">
              <a:buNone/>
              <a:defRPr sz="3200" i="1">
                <a:solidFill>
                  <a:schemeClr val="bg1"/>
                </a:solidFill>
              </a:defRPr>
            </a:lvl2pPr>
          </a:lstStyle>
          <a:p>
            <a:pPr lvl="1"/>
            <a:r>
              <a:rPr lang="en-US" dirty="0"/>
              <a:t>[Quote]</a:t>
            </a:r>
          </a:p>
        </p:txBody>
      </p:sp>
    </p:spTree>
    <p:extLst>
      <p:ext uri="{BB962C8B-B14F-4D97-AF65-F5344CB8AC3E}">
        <p14:creationId xmlns:p14="http://schemas.microsoft.com/office/powerpoint/2010/main" val="316348781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mplate tip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7948C36-D148-46A7-A7C1-68EED183F7C0}"/>
              </a:ext>
            </a:extLst>
          </p:cNvPr>
          <p:cNvSpPr>
            <a:spLocks noGrp="1"/>
          </p:cNvSpPr>
          <p:nvPr>
            <p:ph type="dt" sz="half" idx="10"/>
          </p:nvPr>
        </p:nvSpPr>
        <p:spPr/>
        <p:txBody>
          <a:bodyPr/>
          <a:lstStyle/>
          <a:p>
            <a:r>
              <a:rPr lang="en-US"/>
              <a:t>Footer</a:t>
            </a:r>
            <a:endParaRPr lang="en-US" dirty="0"/>
          </a:p>
        </p:txBody>
      </p:sp>
      <p:sp>
        <p:nvSpPr>
          <p:cNvPr id="4" name="Footer Placeholder 3">
            <a:extLst>
              <a:ext uri="{FF2B5EF4-FFF2-40B4-BE49-F238E27FC236}">
                <a16:creationId xmlns:a16="http://schemas.microsoft.com/office/drawing/2014/main" id="{D4B39605-D607-44E7-A647-1D1082830B0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C0BC1D8-4B17-46F2-B982-11F3F91216A0}"/>
              </a:ext>
            </a:extLst>
          </p:cNvPr>
          <p:cNvSpPr>
            <a:spLocks noGrp="1"/>
          </p:cNvSpPr>
          <p:nvPr>
            <p:ph type="sldNum" sz="quarter" idx="12"/>
          </p:nvPr>
        </p:nvSpPr>
        <p:spPr/>
        <p:txBody>
          <a:bodyPr/>
          <a:lstStyle/>
          <a:p>
            <a:fld id="{9BA150B5-8DFC-458F-AD8B-0D6E73DD8F1E}" type="slidenum">
              <a:rPr lang="en-US" smtClean="0"/>
              <a:t>‹#›</a:t>
            </a:fld>
            <a:endParaRPr lang="en-US" dirty="0"/>
          </a:p>
        </p:txBody>
      </p:sp>
      <p:sp>
        <p:nvSpPr>
          <p:cNvPr id="7" name="TextBox 6">
            <a:extLst>
              <a:ext uri="{FF2B5EF4-FFF2-40B4-BE49-F238E27FC236}">
                <a16:creationId xmlns:a16="http://schemas.microsoft.com/office/drawing/2014/main" id="{A0E54804-DF4B-4F87-8425-74C511AE09D5}"/>
              </a:ext>
            </a:extLst>
          </p:cNvPr>
          <p:cNvSpPr txBox="1"/>
          <p:nvPr userDrawn="1"/>
        </p:nvSpPr>
        <p:spPr>
          <a:xfrm>
            <a:off x="609600" y="1245711"/>
            <a:ext cx="2888974" cy="2185214"/>
          </a:xfrm>
          <a:prstGeom prst="rect">
            <a:avLst/>
          </a:prstGeom>
          <a:noFill/>
        </p:spPr>
        <p:txBody>
          <a:bodyPr wrap="square" rtlCol="0">
            <a:spAutoFit/>
          </a:bodyPr>
          <a:lstStyle/>
          <a:p>
            <a:r>
              <a:rPr lang="en-US" sz="2800" b="1" dirty="0"/>
              <a:t>FONTS</a:t>
            </a:r>
          </a:p>
          <a:p>
            <a:endParaRPr lang="en-US" dirty="0"/>
          </a:p>
          <a:p>
            <a:r>
              <a:rPr lang="en-US" dirty="0"/>
              <a:t>Please use Arial font throughout the deck.</a:t>
            </a:r>
          </a:p>
          <a:p>
            <a:endParaRPr lang="en-US" dirty="0"/>
          </a:p>
          <a:p>
            <a:r>
              <a:rPr lang="en-US" dirty="0"/>
              <a:t>Headings should be </a:t>
            </a:r>
            <a:r>
              <a:rPr lang="en-US" b="1" dirty="0"/>
              <a:t>bolded.</a:t>
            </a:r>
          </a:p>
        </p:txBody>
      </p:sp>
      <p:sp>
        <p:nvSpPr>
          <p:cNvPr id="9" name="TextBox 8">
            <a:extLst>
              <a:ext uri="{FF2B5EF4-FFF2-40B4-BE49-F238E27FC236}">
                <a16:creationId xmlns:a16="http://schemas.microsoft.com/office/drawing/2014/main" id="{7DAFAF52-51E8-4A2C-BF0E-306D8E4D6FB2}"/>
              </a:ext>
            </a:extLst>
          </p:cNvPr>
          <p:cNvSpPr txBox="1"/>
          <p:nvPr userDrawn="1"/>
        </p:nvSpPr>
        <p:spPr>
          <a:xfrm>
            <a:off x="3764445" y="1245711"/>
            <a:ext cx="3977309" cy="5124480"/>
          </a:xfrm>
          <a:prstGeom prst="rect">
            <a:avLst/>
          </a:prstGeom>
          <a:noFill/>
        </p:spPr>
        <p:txBody>
          <a:bodyPr wrap="square" rtlCol="0">
            <a:spAutoFit/>
          </a:bodyPr>
          <a:lstStyle/>
          <a:p>
            <a:r>
              <a:rPr lang="en-US" sz="2800" b="1" dirty="0"/>
              <a:t>LOGO USAGE</a:t>
            </a:r>
          </a:p>
          <a:p>
            <a:endParaRPr lang="en-US" dirty="0"/>
          </a:p>
          <a:p>
            <a:pPr marL="285750" indent="-285750">
              <a:buFont typeface="Arial" panose="020B0604020202020204" pitchFamily="34" charset="0"/>
              <a:buChar char="•"/>
            </a:pPr>
            <a:r>
              <a:rPr lang="en-US" sz="1400" b="1" dirty="0"/>
              <a:t>Default to gov’t logo and template where permitted</a:t>
            </a:r>
            <a:r>
              <a:rPr lang="en-US" sz="1400" dirty="0"/>
              <a:t>; where gov’t logo/template isn’t appropriate or permitted, use our logo and template</a:t>
            </a:r>
          </a:p>
          <a:p>
            <a:pPr marL="285750" indent="-285750">
              <a:buFont typeface="Arial" panose="020B0604020202020204" pitchFamily="34" charset="0"/>
              <a:buChar char="•"/>
            </a:pPr>
            <a:r>
              <a:rPr lang="en-US" sz="1400" dirty="0"/>
              <a:t>All references to the GPL should be to “the Harvard Kennedy School/HKS GPL,” </a:t>
            </a:r>
            <a:r>
              <a:rPr lang="en-US" sz="1400" b="1" dirty="0"/>
              <a:t>not “Harvard GPL” and never “Harvard”</a:t>
            </a:r>
            <a:endParaRPr lang="en-US" sz="1400" b="0" dirty="0"/>
          </a:p>
          <a:p>
            <a:pPr marL="285750" indent="-285750">
              <a:buFont typeface="Arial" panose="020B0604020202020204" pitchFamily="34" charset="0"/>
              <a:buChar char="•"/>
            </a:pPr>
            <a:r>
              <a:rPr lang="en-US" sz="1400" b="1" dirty="0"/>
              <a:t>Do not use Harvard logo</a:t>
            </a:r>
          </a:p>
          <a:p>
            <a:pPr marL="742950" lvl="1" indent="-285750">
              <a:buFont typeface="Arial" panose="020B0604020202020204" pitchFamily="34" charset="0"/>
              <a:buChar char="•"/>
            </a:pPr>
            <a:r>
              <a:rPr lang="en-US" sz="1100" dirty="0"/>
              <a:t>Harvard shield </a:t>
            </a:r>
            <a:r>
              <a:rPr lang="en-US" sz="1100" b="1" dirty="0"/>
              <a:t>cannot be used independently </a:t>
            </a:r>
            <a:r>
              <a:rPr lang="en-US" sz="1100" dirty="0"/>
              <a:t>from the GPL logo </a:t>
            </a:r>
          </a:p>
          <a:p>
            <a:pPr marL="285750" lvl="0" indent="-285750">
              <a:buFont typeface="Arial" panose="020B0604020202020204" pitchFamily="34" charset="0"/>
              <a:buChar char="•"/>
            </a:pPr>
            <a:r>
              <a:rPr lang="en-US" sz="1400" dirty="0"/>
              <a:t>Only use the GPL logo w/ HKS shield </a:t>
            </a:r>
            <a:r>
              <a:rPr lang="en-US" sz="1400" b="1" dirty="0"/>
              <a:t>on its own—no co-branding</a:t>
            </a:r>
          </a:p>
          <a:p>
            <a:pPr marL="742950" lvl="1" indent="-285750">
              <a:buFont typeface="Arial" panose="020B0604020202020204" pitchFamily="34" charset="0"/>
              <a:buChar char="•"/>
            </a:pPr>
            <a:r>
              <a:rPr lang="en-US" sz="1100" dirty="0"/>
              <a:t>Same applies for Harvard name</a:t>
            </a:r>
          </a:p>
          <a:p>
            <a:pPr marL="285750" indent="-285750">
              <a:buFont typeface="Arial" panose="020B0604020202020204" pitchFamily="34" charset="0"/>
              <a:buChar char="•"/>
            </a:pPr>
            <a:r>
              <a:rPr lang="en-US" sz="1400" dirty="0"/>
              <a:t>Text-only GPL logo (no Harvard name) </a:t>
            </a:r>
            <a:r>
              <a:rPr lang="en-US" sz="1400" b="1" dirty="0"/>
              <a:t>can be used </a:t>
            </a:r>
            <a:r>
              <a:rPr lang="en-US" sz="1400" dirty="0"/>
              <a:t>with others’ logos</a:t>
            </a:r>
          </a:p>
          <a:p>
            <a:pPr marL="285750" indent="-285750">
              <a:buFont typeface="Arial" panose="020B0604020202020204" pitchFamily="34" charset="0"/>
              <a:buChar char="•"/>
            </a:pPr>
            <a:r>
              <a:rPr lang="en-US" sz="1400" dirty="0"/>
              <a:t>Logo scenarios:</a:t>
            </a:r>
          </a:p>
          <a:p>
            <a:pPr marL="742950" lvl="1" indent="-285750">
              <a:buFont typeface="Arial" panose="020B0604020202020204" pitchFamily="34" charset="0"/>
              <a:buChar char="•"/>
            </a:pPr>
            <a:r>
              <a:rPr lang="en-US" sz="1100" dirty="0"/>
              <a:t>Can the GPL logo with Harvard shield appear next to third parties’ logos on something we collaborated on? </a:t>
            </a:r>
            <a:r>
              <a:rPr lang="en-US" sz="1100" b="1" dirty="0"/>
              <a:t>No.</a:t>
            </a:r>
          </a:p>
          <a:p>
            <a:pPr marL="742950" lvl="1" indent="-285750">
              <a:buFont typeface="Arial" panose="020B0604020202020204" pitchFamily="34" charset="0"/>
              <a:buChar char="•"/>
            </a:pPr>
            <a:r>
              <a:rPr lang="en-US" sz="1100" dirty="0"/>
              <a:t>Can the GPL text-only logo appear next to third parties’ logos on something we collaborated on? </a:t>
            </a:r>
            <a:r>
              <a:rPr lang="en-US" sz="1100" b="1" dirty="0"/>
              <a:t>Yes!</a:t>
            </a:r>
          </a:p>
        </p:txBody>
      </p:sp>
      <p:sp>
        <p:nvSpPr>
          <p:cNvPr id="11" name="TextBox 10">
            <a:extLst>
              <a:ext uri="{FF2B5EF4-FFF2-40B4-BE49-F238E27FC236}">
                <a16:creationId xmlns:a16="http://schemas.microsoft.com/office/drawing/2014/main" id="{D8832099-DEA5-4C43-8D95-276392932871}"/>
              </a:ext>
            </a:extLst>
          </p:cNvPr>
          <p:cNvSpPr txBox="1"/>
          <p:nvPr userDrawn="1"/>
        </p:nvSpPr>
        <p:spPr>
          <a:xfrm>
            <a:off x="8388626" y="1245711"/>
            <a:ext cx="3183710" cy="2185214"/>
          </a:xfrm>
          <a:prstGeom prst="rect">
            <a:avLst/>
          </a:prstGeom>
          <a:noFill/>
        </p:spPr>
        <p:txBody>
          <a:bodyPr wrap="square" rtlCol="0">
            <a:spAutoFit/>
          </a:bodyPr>
          <a:lstStyle/>
          <a:p>
            <a:r>
              <a:rPr lang="en-US" sz="2800" b="1" dirty="0"/>
              <a:t>COLORS</a:t>
            </a:r>
          </a:p>
          <a:p>
            <a:endParaRPr lang="en-US" dirty="0"/>
          </a:p>
          <a:p>
            <a:r>
              <a:rPr lang="en-US" dirty="0"/>
              <a:t>Please use the HKS Color Palette (in slide 1).</a:t>
            </a:r>
          </a:p>
          <a:p>
            <a:endParaRPr lang="en-US" dirty="0"/>
          </a:p>
          <a:p>
            <a:r>
              <a:rPr lang="en-US" dirty="0"/>
              <a:t>For charts and graphs, please use the graph colors.</a:t>
            </a:r>
          </a:p>
        </p:txBody>
      </p:sp>
      <p:sp>
        <p:nvSpPr>
          <p:cNvPr id="13" name="Rectangle 12">
            <a:extLst>
              <a:ext uri="{FF2B5EF4-FFF2-40B4-BE49-F238E27FC236}">
                <a16:creationId xmlns:a16="http://schemas.microsoft.com/office/drawing/2014/main" id="{1E43D681-3A88-4D66-88A8-AE4F4644FB98}"/>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416D5CB0-D554-44AF-9C3D-714E14C0737B}"/>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Tips for using this template</a:t>
            </a:r>
          </a:p>
        </p:txBody>
      </p:sp>
    </p:spTree>
    <p:extLst>
      <p:ext uri="{BB962C8B-B14F-4D97-AF65-F5344CB8AC3E}">
        <p14:creationId xmlns:p14="http://schemas.microsoft.com/office/powerpoint/2010/main" val="28736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ide - Classic">
    <p:spTree>
      <p:nvGrpSpPr>
        <p:cNvPr id="1" name=""/>
        <p:cNvGrpSpPr/>
        <p:nvPr/>
      </p:nvGrpSpPr>
      <p:grpSpPr>
        <a:xfrm>
          <a:off x="0" y="0"/>
          <a:ext cx="0" cy="0"/>
          <a:chOff x="0" y="0"/>
          <a:chExt cx="0" cy="0"/>
        </a:xfrm>
      </p:grpSpPr>
      <p:sp>
        <p:nvSpPr>
          <p:cNvPr id="11" name="Rectangle 10"/>
          <p:cNvSpPr/>
          <p:nvPr userDrawn="1"/>
        </p:nvSpPr>
        <p:spPr>
          <a:xfrm>
            <a:off x="406401" y="1100847"/>
            <a:ext cx="11379201" cy="4838783"/>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8" name="Rectangle 17"/>
          <p:cNvSpPr/>
          <p:nvPr userDrawn="1"/>
        </p:nvSpPr>
        <p:spPr>
          <a:xfrm>
            <a:off x="406401" y="6019800"/>
            <a:ext cx="11379201" cy="228600"/>
          </a:xfrm>
          <a:prstGeom prst="rect">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dirty="0">
                <a:solidFill>
                  <a:schemeClr val="bg1"/>
                </a:solidFill>
              </a:rPr>
              <a:t>govlab.hks.harvard.edu</a:t>
            </a:r>
            <a:endParaRPr lang="en-US" sz="1600" i="1" dirty="0">
              <a:solidFill>
                <a:schemeClr val="bg1"/>
              </a:solidFill>
            </a:endParaRPr>
          </a:p>
        </p:txBody>
      </p:sp>
      <p:sp>
        <p:nvSpPr>
          <p:cNvPr id="3074" name="Rectangle 2"/>
          <p:cNvSpPr>
            <a:spLocks noGrp="1" noChangeArrowheads="1"/>
          </p:cNvSpPr>
          <p:nvPr userDrawn="1">
            <p:ph type="ctrTitle" hasCustomPrompt="1"/>
          </p:nvPr>
        </p:nvSpPr>
        <p:spPr>
          <a:xfrm>
            <a:off x="1320800" y="1828801"/>
            <a:ext cx="9550400" cy="1150937"/>
          </a:xfrm>
        </p:spPr>
        <p:txBody>
          <a:bodyPr>
            <a:normAutofit/>
          </a:bodyPr>
          <a:lstStyle>
            <a:lvl1pPr algn="l">
              <a:defRPr sz="3600" b="1">
                <a:solidFill>
                  <a:srgbClr val="AE2431"/>
                </a:solidFill>
                <a:latin typeface="+mj-lt"/>
                <a:ea typeface="Verdana" panose="020B0604030504040204" pitchFamily="34" charset="0"/>
                <a:cs typeface="Verdana" panose="020B0604030504040204" pitchFamily="34" charset="0"/>
              </a:defRPr>
            </a:lvl1pPr>
          </a:lstStyle>
          <a:p>
            <a:pPr lvl="0"/>
            <a:r>
              <a:rPr lang="en-US" altLang="en-US" noProof="0" dirty="0"/>
              <a:t>[Title]</a:t>
            </a:r>
          </a:p>
        </p:txBody>
      </p:sp>
      <p:sp>
        <p:nvSpPr>
          <p:cNvPr id="3075" name="Rectangle 3"/>
          <p:cNvSpPr>
            <a:spLocks noGrp="1" noChangeArrowheads="1"/>
          </p:cNvSpPr>
          <p:nvPr userDrawn="1">
            <p:ph type="subTitle" idx="1" hasCustomPrompt="1"/>
          </p:nvPr>
        </p:nvSpPr>
        <p:spPr>
          <a:xfrm>
            <a:off x="1320800" y="3114884"/>
            <a:ext cx="9550400" cy="914400"/>
          </a:xfrm>
        </p:spPr>
        <p:txBody>
          <a:bodyPr>
            <a:normAutofit/>
          </a:bodyPr>
          <a:lstStyle>
            <a:lvl1pPr marL="0" indent="0">
              <a:buNone/>
              <a:defRPr sz="2800">
                <a:latin typeface="+mj-lt"/>
                <a:ea typeface="Verdana" panose="020B0604030504040204" pitchFamily="34" charset="0"/>
                <a:cs typeface="Verdana" panose="020B0604030504040204" pitchFamily="34" charset="0"/>
              </a:defRPr>
            </a:lvl1pPr>
          </a:lstStyle>
          <a:p>
            <a:pPr lvl="0"/>
            <a:r>
              <a:rPr lang="en-US" altLang="en-US" noProof="0" dirty="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userDrawn="1"/>
        </p:nvPicPr>
        <p:blipFill>
          <a:blip r:embed="rId2"/>
          <a:stretch>
            <a:fillRect/>
          </a:stretch>
        </p:blipFill>
        <p:spPr>
          <a:xfrm>
            <a:off x="533400" y="401128"/>
            <a:ext cx="2999219" cy="480302"/>
          </a:xfrm>
          <a:prstGeom prst="rect">
            <a:avLst/>
          </a:prstGeom>
        </p:spPr>
      </p:pic>
      <p:sp>
        <p:nvSpPr>
          <p:cNvPr id="10" name="Text Placeholder 3">
            <a:extLst>
              <a:ext uri="{FF2B5EF4-FFF2-40B4-BE49-F238E27FC236}">
                <a16:creationId xmlns:a16="http://schemas.microsoft.com/office/drawing/2014/main" id="{314D6DE6-EAE8-4326-B578-614EF1110E87}"/>
              </a:ext>
            </a:extLst>
          </p:cNvPr>
          <p:cNvSpPr>
            <a:spLocks noGrp="1"/>
          </p:cNvSpPr>
          <p:nvPr>
            <p:ph type="body" sz="quarter" idx="10" hasCustomPrompt="1"/>
          </p:nvPr>
        </p:nvSpPr>
        <p:spPr>
          <a:xfrm>
            <a:off x="1322818" y="4164430"/>
            <a:ext cx="9548381" cy="340066"/>
          </a:xfrm>
        </p:spPr>
        <p:txBody>
          <a:bodyPr/>
          <a:lstStyle>
            <a:lvl1pPr marL="0" indent="0">
              <a:buNone/>
              <a:defRPr/>
            </a:lvl1pPr>
            <a:lvl5pPr marL="0" indent="0">
              <a:buNone/>
              <a:defRPr>
                <a:solidFill>
                  <a:schemeClr val="accent5"/>
                </a:solidFill>
              </a:defRPr>
            </a:lvl5pPr>
          </a:lstStyle>
          <a:p>
            <a:pPr lvl="4"/>
            <a:r>
              <a:rPr lang="en-US" dirty="0"/>
              <a:t>[Date]</a:t>
            </a:r>
          </a:p>
        </p:txBody>
      </p:sp>
    </p:spTree>
    <p:extLst>
      <p:ext uri="{BB962C8B-B14F-4D97-AF65-F5344CB8AC3E}">
        <p14:creationId xmlns:p14="http://schemas.microsoft.com/office/powerpoint/2010/main" val="3663225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ide - Classic w/ agenda">
    <p:spTree>
      <p:nvGrpSpPr>
        <p:cNvPr id="1" name=""/>
        <p:cNvGrpSpPr/>
        <p:nvPr/>
      </p:nvGrpSpPr>
      <p:grpSpPr>
        <a:xfrm>
          <a:off x="0" y="0"/>
          <a:ext cx="0" cy="0"/>
          <a:chOff x="0" y="0"/>
          <a:chExt cx="0" cy="0"/>
        </a:xfrm>
      </p:grpSpPr>
      <p:sp>
        <p:nvSpPr>
          <p:cNvPr id="11" name="Rectangle 10"/>
          <p:cNvSpPr/>
          <p:nvPr userDrawn="1"/>
        </p:nvSpPr>
        <p:spPr>
          <a:xfrm>
            <a:off x="405389" y="1104817"/>
            <a:ext cx="11379201" cy="4838783"/>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8" name="Rectangle 17"/>
          <p:cNvSpPr/>
          <p:nvPr userDrawn="1"/>
        </p:nvSpPr>
        <p:spPr>
          <a:xfrm>
            <a:off x="406401" y="6019800"/>
            <a:ext cx="11379201" cy="228600"/>
          </a:xfrm>
          <a:prstGeom prst="rect">
            <a:avLst/>
          </a:prstGeom>
          <a:solidFill>
            <a:srgbClr val="A719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dirty="0">
                <a:solidFill>
                  <a:schemeClr val="bg1"/>
                </a:solidFill>
              </a:rPr>
              <a:t>govlab.hks.harvard.edu</a:t>
            </a:r>
            <a:endParaRPr lang="en-US" sz="1600" i="1" dirty="0">
              <a:solidFill>
                <a:schemeClr val="bg1"/>
              </a:solidFill>
            </a:endParaRPr>
          </a:p>
        </p:txBody>
      </p:sp>
      <p:sp>
        <p:nvSpPr>
          <p:cNvPr id="3074" name="Rectangle 2"/>
          <p:cNvSpPr>
            <a:spLocks noGrp="1" noChangeArrowheads="1"/>
          </p:cNvSpPr>
          <p:nvPr userDrawn="1">
            <p:ph type="ctrTitle" hasCustomPrompt="1"/>
          </p:nvPr>
        </p:nvSpPr>
        <p:spPr>
          <a:xfrm>
            <a:off x="1320800" y="1278770"/>
            <a:ext cx="9550400" cy="1150937"/>
          </a:xfrm>
        </p:spPr>
        <p:txBody>
          <a:bodyPr anchor="t">
            <a:normAutofit/>
          </a:bodyPr>
          <a:lstStyle>
            <a:lvl1pPr algn="l">
              <a:defRPr sz="3600" b="1">
                <a:solidFill>
                  <a:srgbClr val="AE2431"/>
                </a:solidFill>
                <a:latin typeface="+mj-lt"/>
                <a:ea typeface="Verdana" panose="020B0604030504040204" pitchFamily="34" charset="0"/>
                <a:cs typeface="Verdana" panose="020B0604030504040204" pitchFamily="34" charset="0"/>
              </a:defRPr>
            </a:lvl1pPr>
          </a:lstStyle>
          <a:p>
            <a:pPr lvl="0"/>
            <a:r>
              <a:rPr lang="en-US" altLang="en-US" noProof="0" dirty="0"/>
              <a:t>[Title]</a:t>
            </a:r>
          </a:p>
        </p:txBody>
      </p:sp>
      <p:sp>
        <p:nvSpPr>
          <p:cNvPr id="3075" name="Rectangle 3"/>
          <p:cNvSpPr>
            <a:spLocks noGrp="1" noChangeArrowheads="1"/>
          </p:cNvSpPr>
          <p:nvPr userDrawn="1">
            <p:ph type="subTitle" idx="1" hasCustomPrompt="1"/>
          </p:nvPr>
        </p:nvSpPr>
        <p:spPr>
          <a:xfrm>
            <a:off x="1320800" y="2561243"/>
            <a:ext cx="9550400" cy="508210"/>
          </a:xfrm>
        </p:spPr>
        <p:txBody>
          <a:bodyPr>
            <a:normAutofit/>
          </a:bodyPr>
          <a:lstStyle>
            <a:lvl1pPr marL="0" indent="0">
              <a:buNone/>
              <a:defRPr sz="2400">
                <a:latin typeface="+mj-lt"/>
                <a:ea typeface="Verdana" panose="020B0604030504040204" pitchFamily="34" charset="0"/>
                <a:cs typeface="Verdana" panose="020B0604030504040204" pitchFamily="34" charset="0"/>
              </a:defRPr>
            </a:lvl1pPr>
          </a:lstStyle>
          <a:p>
            <a:pPr lvl="0"/>
            <a:r>
              <a:rPr lang="en-US" altLang="en-US" noProof="0" dirty="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userDrawn="1"/>
        </p:nvPicPr>
        <p:blipFill>
          <a:blip r:embed="rId2"/>
          <a:stretch>
            <a:fillRect/>
          </a:stretch>
        </p:blipFill>
        <p:spPr>
          <a:xfrm>
            <a:off x="533400" y="401128"/>
            <a:ext cx="2999219" cy="480302"/>
          </a:xfrm>
          <a:prstGeom prst="rect">
            <a:avLst/>
          </a:prstGeom>
        </p:spPr>
      </p:pic>
      <p:sp>
        <p:nvSpPr>
          <p:cNvPr id="10" name="Text Placeholder 3">
            <a:extLst>
              <a:ext uri="{FF2B5EF4-FFF2-40B4-BE49-F238E27FC236}">
                <a16:creationId xmlns:a16="http://schemas.microsoft.com/office/drawing/2014/main" id="{314D6DE6-EAE8-4326-B578-614EF1110E87}"/>
              </a:ext>
            </a:extLst>
          </p:cNvPr>
          <p:cNvSpPr>
            <a:spLocks noGrp="1"/>
          </p:cNvSpPr>
          <p:nvPr>
            <p:ph type="body" sz="quarter" idx="10" hasCustomPrompt="1"/>
          </p:nvPr>
        </p:nvSpPr>
        <p:spPr>
          <a:xfrm>
            <a:off x="1320800" y="3200989"/>
            <a:ext cx="9548381" cy="340066"/>
          </a:xfrm>
        </p:spPr>
        <p:txBody>
          <a:bodyPr/>
          <a:lstStyle>
            <a:lvl1pPr marL="0" indent="0">
              <a:buNone/>
              <a:defRPr/>
            </a:lvl1pPr>
            <a:lvl5pPr marL="0" indent="0">
              <a:buNone/>
              <a:defRPr>
                <a:solidFill>
                  <a:schemeClr val="accent5"/>
                </a:solidFill>
              </a:defRPr>
            </a:lvl5pPr>
          </a:lstStyle>
          <a:p>
            <a:pPr lvl="4"/>
            <a:r>
              <a:rPr lang="en-US" dirty="0"/>
              <a:t>[Date]</a:t>
            </a:r>
          </a:p>
        </p:txBody>
      </p:sp>
      <p:sp>
        <p:nvSpPr>
          <p:cNvPr id="6" name="Text Placeholder 5">
            <a:extLst>
              <a:ext uri="{FF2B5EF4-FFF2-40B4-BE49-F238E27FC236}">
                <a16:creationId xmlns:a16="http://schemas.microsoft.com/office/drawing/2014/main" id="{DA5402B5-771E-4489-AB31-D257C44F0E9F}"/>
              </a:ext>
            </a:extLst>
          </p:cNvPr>
          <p:cNvSpPr>
            <a:spLocks noGrp="1"/>
          </p:cNvSpPr>
          <p:nvPr>
            <p:ph type="body" sz="quarter" idx="11" hasCustomPrompt="1"/>
          </p:nvPr>
        </p:nvSpPr>
        <p:spPr>
          <a:xfrm>
            <a:off x="1319214" y="3898900"/>
            <a:ext cx="9550400" cy="340067"/>
          </a:xfrm>
        </p:spPr>
        <p:txBody>
          <a:bodyPr/>
          <a:lstStyle>
            <a:lvl1pPr marL="0" indent="0">
              <a:buNone/>
              <a:defRPr sz="1800" b="1" u="sng"/>
            </a:lvl1pPr>
          </a:lstStyle>
          <a:p>
            <a:pPr lvl="0"/>
            <a:r>
              <a:rPr lang="en-US" b="1" dirty="0"/>
              <a:t>Agenda</a:t>
            </a:r>
            <a:endParaRPr lang="en-US" dirty="0"/>
          </a:p>
        </p:txBody>
      </p:sp>
      <p:sp>
        <p:nvSpPr>
          <p:cNvPr id="8" name="Text Placeholder 7">
            <a:extLst>
              <a:ext uri="{FF2B5EF4-FFF2-40B4-BE49-F238E27FC236}">
                <a16:creationId xmlns:a16="http://schemas.microsoft.com/office/drawing/2014/main" id="{77BE63AA-717A-4700-8DF2-B0ECDC0F8A46}"/>
              </a:ext>
            </a:extLst>
          </p:cNvPr>
          <p:cNvSpPr>
            <a:spLocks noGrp="1"/>
          </p:cNvSpPr>
          <p:nvPr>
            <p:ph type="body" sz="quarter" idx="12" hasCustomPrompt="1"/>
          </p:nvPr>
        </p:nvSpPr>
        <p:spPr>
          <a:xfrm>
            <a:off x="1323975" y="4238968"/>
            <a:ext cx="9544050" cy="1339508"/>
          </a:xfrm>
        </p:spPr>
        <p:txBody>
          <a:bodyPr>
            <a:normAutofit/>
          </a:bodyPr>
          <a:lstStyle>
            <a:lvl1pPr marL="396875" marR="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600" b="0"/>
            </a:lvl1pPr>
          </a:lstStyle>
          <a:p>
            <a:pPr lvl="0"/>
            <a:r>
              <a:rPr lang="en-US" sz="1600" b="0" dirty="0"/>
              <a:t>[x min] Item 1</a:t>
            </a:r>
          </a:p>
          <a:p>
            <a:pPr marL="396875" marR="0" lvl="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1600" b="0" dirty="0"/>
              <a:t>[x min] Item 2</a:t>
            </a:r>
          </a:p>
          <a:p>
            <a:pPr marL="396875" marR="0" lvl="0" indent="-1127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1600" b="0" dirty="0"/>
              <a:t>[x min] Item 3</a:t>
            </a:r>
          </a:p>
          <a:p>
            <a:pPr lvl="0"/>
            <a:endParaRPr lang="en-US" dirty="0"/>
          </a:p>
        </p:txBody>
      </p:sp>
    </p:spTree>
    <p:extLst>
      <p:ext uri="{BB962C8B-B14F-4D97-AF65-F5344CB8AC3E}">
        <p14:creationId xmlns:p14="http://schemas.microsoft.com/office/powerpoint/2010/main" val="99324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 Modern">
    <p:spTree>
      <p:nvGrpSpPr>
        <p:cNvPr id="1" name=""/>
        <p:cNvGrpSpPr/>
        <p:nvPr/>
      </p:nvGrpSpPr>
      <p:grpSpPr>
        <a:xfrm>
          <a:off x="0" y="0"/>
          <a:ext cx="0" cy="0"/>
          <a:chOff x="0" y="0"/>
          <a:chExt cx="0" cy="0"/>
        </a:xfrm>
      </p:grpSpPr>
      <p:sp>
        <p:nvSpPr>
          <p:cNvPr id="11" name="Rectangle 10"/>
          <p:cNvSpPr/>
          <p:nvPr userDrawn="1"/>
        </p:nvSpPr>
        <p:spPr>
          <a:xfrm>
            <a:off x="1066799" y="2039593"/>
            <a:ext cx="10058402" cy="2761006"/>
          </a:xfrm>
          <a:prstGeom prst="rect">
            <a:avLst/>
          </a:prstGeom>
          <a:solidFill>
            <a:schemeClr val="bg1"/>
          </a:solidFill>
          <a:ln w="28575">
            <a:solidFill>
              <a:schemeClr val="bg1">
                <a:lumMod val="85000"/>
              </a:schemeClr>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5" name="Rectangle 14"/>
          <p:cNvSpPr/>
          <p:nvPr userDrawn="1"/>
        </p:nvSpPr>
        <p:spPr>
          <a:xfrm>
            <a:off x="1066317" y="4800600"/>
            <a:ext cx="10058401" cy="58393"/>
          </a:xfrm>
          <a:prstGeom prst="rect">
            <a:avLst/>
          </a:prstGeom>
          <a:solidFill>
            <a:schemeClr val="bg1">
              <a:lumMod val="85000"/>
            </a:schemeClr>
          </a:solidFill>
          <a:ln>
            <a:solidFill>
              <a:schemeClr val="bg1">
                <a:lumMod val="85000"/>
              </a:schemeClr>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8" name="Rectangle 17"/>
          <p:cNvSpPr/>
          <p:nvPr userDrawn="1"/>
        </p:nvSpPr>
        <p:spPr>
          <a:xfrm>
            <a:off x="0" y="6608484"/>
            <a:ext cx="12192000" cy="250494"/>
          </a:xfrm>
          <a:prstGeom prst="rect">
            <a:avLst/>
          </a:prstGeom>
          <a:solidFill>
            <a:srgbClr val="A71930"/>
          </a:solidFill>
          <a:ln>
            <a:solidFill>
              <a:srgbClr val="A71930"/>
            </a:solidFill>
          </a:ln>
          <a:effectLst>
            <a:outerShdw blurRad="50800" dist="38100" dir="2700000" algn="tl" rotWithShape="0">
              <a:schemeClr val="tx1">
                <a:lumMod val="50000"/>
                <a:lumOff val="50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i="1" dirty="0">
                <a:solidFill>
                  <a:schemeClr val="bg1"/>
                </a:solidFill>
              </a:rPr>
              <a:t>govlab.hks.harvard.edu</a:t>
            </a:r>
            <a:endParaRPr lang="en-US" sz="1600" i="1" dirty="0">
              <a:solidFill>
                <a:schemeClr val="bg1"/>
              </a:solidFill>
            </a:endParaRPr>
          </a:p>
        </p:txBody>
      </p:sp>
      <p:sp>
        <p:nvSpPr>
          <p:cNvPr id="3074" name="Rectangle 2"/>
          <p:cNvSpPr>
            <a:spLocks noGrp="1" noChangeArrowheads="1"/>
          </p:cNvSpPr>
          <p:nvPr userDrawn="1">
            <p:ph type="ctrTitle" hasCustomPrompt="1"/>
          </p:nvPr>
        </p:nvSpPr>
        <p:spPr>
          <a:xfrm>
            <a:off x="1193799" y="2260258"/>
            <a:ext cx="9550400" cy="1150937"/>
          </a:xfrm>
        </p:spPr>
        <p:txBody>
          <a:bodyPr>
            <a:normAutofit/>
          </a:bodyPr>
          <a:lstStyle>
            <a:lvl1pPr algn="l">
              <a:defRPr sz="4000" b="1">
                <a:solidFill>
                  <a:schemeClr val="accent2"/>
                </a:solidFill>
                <a:latin typeface="+mj-lt"/>
                <a:ea typeface="Verdana" panose="020B0604030504040204" pitchFamily="34" charset="0"/>
                <a:cs typeface="Verdana" panose="020B0604030504040204" pitchFamily="34" charset="0"/>
              </a:defRPr>
            </a:lvl1pPr>
          </a:lstStyle>
          <a:p>
            <a:pPr lvl="0"/>
            <a:r>
              <a:rPr lang="en-US" altLang="en-US" noProof="0" dirty="0"/>
              <a:t>[Title]</a:t>
            </a:r>
          </a:p>
        </p:txBody>
      </p:sp>
      <p:sp>
        <p:nvSpPr>
          <p:cNvPr id="3075" name="Rectangle 3"/>
          <p:cNvSpPr>
            <a:spLocks noGrp="1" noChangeArrowheads="1"/>
          </p:cNvSpPr>
          <p:nvPr userDrawn="1">
            <p:ph type="subTitle" idx="1" hasCustomPrompt="1"/>
          </p:nvPr>
        </p:nvSpPr>
        <p:spPr>
          <a:xfrm>
            <a:off x="1193799" y="3521216"/>
            <a:ext cx="9550400" cy="685800"/>
          </a:xfrm>
        </p:spPr>
        <p:txBody>
          <a:bodyPr>
            <a:normAutofit/>
          </a:bodyPr>
          <a:lstStyle>
            <a:lvl1pPr marL="0" indent="0">
              <a:buNone/>
              <a:defRPr sz="2400">
                <a:latin typeface="+mj-lt"/>
                <a:ea typeface="Verdana" panose="020B0604030504040204" pitchFamily="34" charset="0"/>
                <a:cs typeface="Verdana" panose="020B0604030504040204" pitchFamily="34" charset="0"/>
              </a:defRPr>
            </a:lvl1pPr>
          </a:lstStyle>
          <a:p>
            <a:pPr lvl="0"/>
            <a:r>
              <a:rPr lang="en-US" altLang="en-US" noProof="0" dirty="0"/>
              <a:t>[Sub-title]</a:t>
            </a:r>
          </a:p>
        </p:txBody>
      </p:sp>
      <p:pic>
        <p:nvPicPr>
          <p:cNvPr id="2" name="Picture 1">
            <a:extLst>
              <a:ext uri="{FF2B5EF4-FFF2-40B4-BE49-F238E27FC236}">
                <a16:creationId xmlns:a16="http://schemas.microsoft.com/office/drawing/2014/main" id="{4518B136-1403-4E30-A0BD-F39C97836CB1}"/>
              </a:ext>
            </a:extLst>
          </p:cNvPr>
          <p:cNvPicPr>
            <a:picLocks noChangeAspect="1"/>
          </p:cNvPicPr>
          <p:nvPr userDrawn="1"/>
        </p:nvPicPr>
        <p:blipFill>
          <a:blip r:embed="rId2"/>
          <a:stretch>
            <a:fillRect/>
          </a:stretch>
        </p:blipFill>
        <p:spPr>
          <a:xfrm>
            <a:off x="1041395" y="5335982"/>
            <a:ext cx="2999219" cy="475007"/>
          </a:xfrm>
          <a:prstGeom prst="rect">
            <a:avLst/>
          </a:prstGeom>
        </p:spPr>
      </p:pic>
      <p:sp>
        <p:nvSpPr>
          <p:cNvPr id="8" name="Rectangle 7">
            <a:extLst>
              <a:ext uri="{FF2B5EF4-FFF2-40B4-BE49-F238E27FC236}">
                <a16:creationId xmlns:a16="http://schemas.microsoft.com/office/drawing/2014/main" id="{4E7286D2-BC35-434C-8DF5-C6B60B277F0A}"/>
              </a:ext>
            </a:extLst>
          </p:cNvPr>
          <p:cNvSpPr/>
          <p:nvPr userDrawn="1"/>
        </p:nvSpPr>
        <p:spPr>
          <a:xfrm>
            <a:off x="952500" y="2416625"/>
            <a:ext cx="134614" cy="1906985"/>
          </a:xfrm>
          <a:prstGeom prst="rect">
            <a:avLst/>
          </a:prstGeom>
          <a:solidFill>
            <a:srgbClr val="A71930"/>
          </a:solidFill>
          <a:ln>
            <a:solidFill>
              <a:srgbClr val="A7193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600" i="1" dirty="0">
              <a:solidFill>
                <a:schemeClr val="bg1"/>
              </a:solidFill>
            </a:endParaRPr>
          </a:p>
        </p:txBody>
      </p:sp>
      <p:sp>
        <p:nvSpPr>
          <p:cNvPr id="4" name="Text Placeholder 3">
            <a:extLst>
              <a:ext uri="{FF2B5EF4-FFF2-40B4-BE49-F238E27FC236}">
                <a16:creationId xmlns:a16="http://schemas.microsoft.com/office/drawing/2014/main" id="{E2C66E37-B3C4-4C2F-8353-556D97625A4B}"/>
              </a:ext>
            </a:extLst>
          </p:cNvPr>
          <p:cNvSpPr>
            <a:spLocks noGrp="1"/>
          </p:cNvSpPr>
          <p:nvPr>
            <p:ph type="body" sz="quarter" idx="10" hasCustomPrompt="1"/>
          </p:nvPr>
        </p:nvSpPr>
        <p:spPr>
          <a:xfrm>
            <a:off x="1193799" y="4317038"/>
            <a:ext cx="9550400" cy="340066"/>
          </a:xfrm>
        </p:spPr>
        <p:txBody>
          <a:bodyPr/>
          <a:lstStyle>
            <a:lvl1pPr marL="0" indent="0">
              <a:buNone/>
              <a:defRPr/>
            </a:lvl1pPr>
            <a:lvl5pPr marL="0" indent="0">
              <a:buNone/>
              <a:defRPr>
                <a:solidFill>
                  <a:schemeClr val="accent5"/>
                </a:solidFill>
              </a:defRPr>
            </a:lvl5pPr>
          </a:lstStyle>
          <a:p>
            <a:pPr lvl="4"/>
            <a:r>
              <a:rPr lang="en-US" dirty="0"/>
              <a:t>[Date]</a:t>
            </a:r>
          </a:p>
        </p:txBody>
      </p:sp>
    </p:spTree>
    <p:extLst>
      <p:ext uri="{BB962C8B-B14F-4D97-AF65-F5344CB8AC3E}">
        <p14:creationId xmlns:p14="http://schemas.microsoft.com/office/powerpoint/2010/main" val="1851925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userDrawn="1"/>
        </p:nvSpPr>
        <p:spPr>
          <a:xfrm>
            <a:off x="240821" y="6116133"/>
            <a:ext cx="11710358" cy="258788"/>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609600" y="1309412"/>
            <a:ext cx="10972800" cy="4557989"/>
          </a:xfrm>
        </p:spPr>
        <p:txBody>
          <a:bodyPr>
            <a:normAutofit/>
          </a:bodyPr>
          <a:lstStyle>
            <a:lvl1pPr marL="0" indent="0">
              <a:buNone/>
              <a:defRPr sz="2000" b="1">
                <a:latin typeface="+mn-lt"/>
                <a:ea typeface="Verdana" panose="020B0604030504040204" pitchFamily="34" charset="0"/>
                <a:cs typeface="Verdana" panose="020B0604030504040204" pitchFamily="34" charset="0"/>
              </a:defRPr>
            </a:lvl1pPr>
            <a:lvl2pPr marL="742950" indent="-285750">
              <a:buFont typeface="Arial" panose="020B0604020202020204" pitchFamily="34" charset="0"/>
              <a:buChar char="•"/>
              <a:defRPr lang="en-US" sz="1800" kern="1200" dirty="0">
                <a:solidFill>
                  <a:schemeClr val="tx1"/>
                </a:solidFill>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dirty="0"/>
              <a:t>[x min]  Item 1:</a:t>
            </a:r>
          </a:p>
          <a:p>
            <a:pPr lvl="1"/>
            <a:r>
              <a:rPr lang="en-US" dirty="0"/>
              <a:t>Detail 1 of agenda item 1</a:t>
            </a:r>
          </a:p>
          <a:p>
            <a:pPr lvl="1"/>
            <a:r>
              <a:rPr lang="en-US" dirty="0"/>
              <a:t>Detail 2 of agenda item 1</a:t>
            </a:r>
          </a:p>
          <a:p>
            <a:pPr lvl="1"/>
            <a:endParaRPr lang="en-US" dirty="0"/>
          </a:p>
          <a:p>
            <a:pPr lvl="0"/>
            <a:r>
              <a:rPr lang="en-US" dirty="0"/>
              <a:t>[x min]  Item 2:</a:t>
            </a:r>
          </a:p>
          <a:p>
            <a:pPr lvl="1"/>
            <a:r>
              <a:rPr lang="en-US" dirty="0"/>
              <a:t>Detail 1 of agenda item 2</a:t>
            </a:r>
          </a:p>
          <a:p>
            <a:pPr lvl="1"/>
            <a:r>
              <a:rPr lang="en-US" dirty="0"/>
              <a:t>Detail 2 of agenda item 2</a:t>
            </a:r>
          </a:p>
          <a:p>
            <a:pPr lvl="1"/>
            <a:endParaRPr lang="en-US" dirty="0"/>
          </a:p>
          <a:p>
            <a:pPr lvl="0"/>
            <a:r>
              <a:rPr lang="en-US" dirty="0"/>
              <a:t>[x min]  Item 3:</a:t>
            </a:r>
          </a:p>
          <a:p>
            <a:pPr lvl="1"/>
            <a:r>
              <a:rPr lang="en-US" dirty="0"/>
              <a:t>Detail 1 of agenda item 3</a:t>
            </a:r>
          </a:p>
          <a:p>
            <a:pPr lvl="1"/>
            <a:r>
              <a:rPr lang="en-US" dirty="0"/>
              <a:t>Detail 2 of agenda item 3</a:t>
            </a:r>
          </a:p>
          <a:p>
            <a:pPr lvl="1"/>
            <a:endParaRPr lang="en-US" dirty="0"/>
          </a:p>
          <a:p>
            <a:pPr lvl="1"/>
            <a:endParaRPr lang="en-US" dirty="0"/>
          </a:p>
        </p:txBody>
      </p:sp>
      <p:sp>
        <p:nvSpPr>
          <p:cNvPr id="14" name="Title 1">
            <a:extLst>
              <a:ext uri="{FF2B5EF4-FFF2-40B4-BE49-F238E27FC236}">
                <a16:creationId xmlns:a16="http://schemas.microsoft.com/office/drawing/2014/main" id="{AFB166F3-AC9E-45C3-9FBE-93B50965C5E7}"/>
              </a:ext>
            </a:extLst>
          </p:cNvPr>
          <p:cNvSpPr>
            <a:spLocks noGrp="1"/>
          </p:cNvSpPr>
          <p:nvPr>
            <p:ph type="title" hasCustomPrompt="1"/>
          </p:nvPr>
        </p:nvSpPr>
        <p:spPr>
          <a:xfrm>
            <a:off x="609600" y="680261"/>
            <a:ext cx="10972800" cy="538939"/>
          </a:xfrm>
        </p:spPr>
        <p:txBody>
          <a:bodyPr tIns="0" anchor="t">
            <a:noAutofit/>
          </a:bodyPr>
          <a:lstStyle>
            <a:lvl1pPr algn="l">
              <a:defRPr sz="3200" b="1">
                <a:solidFill>
                  <a:schemeClr val="accent2">
                    <a:lumMod val="75000"/>
                  </a:schemeClr>
                </a:solidFill>
                <a:latin typeface="+mj-lt"/>
                <a:ea typeface="Verdana" panose="020B0604030504040204" pitchFamily="34" charset="0"/>
                <a:cs typeface="Verdana" panose="020B0604030504040204" pitchFamily="34" charset="0"/>
              </a:defRPr>
            </a:lvl1pPr>
          </a:lstStyle>
          <a:p>
            <a:r>
              <a:rPr lang="en-US" dirty="0"/>
              <a:t>[Agenda]</a:t>
            </a:r>
          </a:p>
        </p:txBody>
      </p:sp>
      <p:cxnSp>
        <p:nvCxnSpPr>
          <p:cNvPr id="4" name="Straight Connector 3">
            <a:extLst>
              <a:ext uri="{FF2B5EF4-FFF2-40B4-BE49-F238E27FC236}">
                <a16:creationId xmlns:a16="http://schemas.microsoft.com/office/drawing/2014/main" id="{A7B64AA6-0FD5-47BA-863D-EE69F3C01F25}"/>
              </a:ext>
            </a:extLst>
          </p:cNvPr>
          <p:cNvCxnSpPr>
            <a:cxnSpLocks/>
          </p:cNvCxnSpPr>
          <p:nvPr userDrawn="1"/>
        </p:nvCxnSpPr>
        <p:spPr>
          <a:xfrm>
            <a:off x="240821" y="6433173"/>
            <a:ext cx="1171035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D2ACACC7-53A4-474E-A2DC-79255EE3C899}"/>
              </a:ext>
            </a:extLst>
          </p:cNvPr>
          <p:cNvGrpSpPr/>
          <p:nvPr userDrawn="1"/>
        </p:nvGrpSpPr>
        <p:grpSpPr>
          <a:xfrm flipV="1">
            <a:off x="240821" y="273009"/>
            <a:ext cx="11710358" cy="317040"/>
            <a:chOff x="82670" y="3178839"/>
            <a:chExt cx="11710358" cy="317040"/>
          </a:xfrm>
        </p:grpSpPr>
        <p:sp>
          <p:nvSpPr>
            <p:cNvPr id="12" name="Rectangle 11">
              <a:extLst>
                <a:ext uri="{FF2B5EF4-FFF2-40B4-BE49-F238E27FC236}">
                  <a16:creationId xmlns:a16="http://schemas.microsoft.com/office/drawing/2014/main" id="{75DF7C48-6E08-4F5F-A6C5-4C2FB289C89F}"/>
                </a:ext>
              </a:extLst>
            </p:cNvPr>
            <p:cNvSpPr/>
            <p:nvPr userDrawn="1"/>
          </p:nvSpPr>
          <p:spPr>
            <a:xfrm>
              <a:off x="82670" y="3178839"/>
              <a:ext cx="11710358" cy="258788"/>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8047584A-030E-4FA4-8222-39A44C9C7660}"/>
                </a:ext>
              </a:extLst>
            </p:cNvPr>
            <p:cNvCxnSpPr>
              <a:cxnSpLocks/>
            </p:cNvCxnSpPr>
            <p:nvPr userDrawn="1"/>
          </p:nvCxnSpPr>
          <p:spPr>
            <a:xfrm>
              <a:off x="82670" y="3495879"/>
              <a:ext cx="1171035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Content Placeholder 7">
            <a:extLst>
              <a:ext uri="{FF2B5EF4-FFF2-40B4-BE49-F238E27FC236}">
                <a16:creationId xmlns:a16="http://schemas.microsoft.com/office/drawing/2014/main" id="{5F8266C5-1409-40C3-B68E-ED3575470E34}"/>
              </a:ext>
            </a:extLst>
          </p:cNvPr>
          <p:cNvSpPr>
            <a:spLocks noGrp="1"/>
          </p:cNvSpPr>
          <p:nvPr>
            <p:ph sz="quarter" idx="10" hasCustomPrompt="1"/>
          </p:nvPr>
        </p:nvSpPr>
        <p:spPr>
          <a:xfrm>
            <a:off x="609600" y="1309413"/>
            <a:ext cx="10972800" cy="1105984"/>
          </a:xfrm>
          <a:ln w="19050">
            <a:solidFill>
              <a:srgbClr val="A71930">
                <a:alpha val="67843"/>
              </a:srgbClr>
            </a:solidFill>
          </a:ln>
        </p:spPr>
        <p:txBody>
          <a:bodyPr/>
          <a:lstStyle>
            <a:lvl4pPr marL="1371600" indent="0">
              <a:buFont typeface="Arial" panose="020B0604020202020204" pitchFamily="34" charset="0"/>
              <a:buNone/>
              <a:defRPr/>
            </a:lvl4pPr>
          </a:lstStyle>
          <a:p>
            <a:pPr lvl="3"/>
            <a:r>
              <a:rPr lang="en-US" dirty="0"/>
              <a:t>                               </a:t>
            </a:r>
          </a:p>
        </p:txBody>
      </p:sp>
    </p:spTree>
    <p:extLst>
      <p:ext uri="{BB962C8B-B14F-4D97-AF65-F5344CB8AC3E}">
        <p14:creationId xmlns:p14="http://schemas.microsoft.com/office/powerpoint/2010/main" val="3716850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Bottom Ba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58E6C7-150D-468A-B803-6407E50342B5}"/>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83CCA5-AA54-4D20-AF73-627356845704}"/>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1219200"/>
            <a:ext cx="10972800" cy="4648201"/>
          </a:xfrm>
        </p:spPr>
        <p:txBody>
          <a:bodyPr>
            <a:normAutofit/>
          </a:bodyPr>
          <a:lstStyle>
            <a:lvl1pPr>
              <a:defRPr sz="2400">
                <a:latin typeface="+mn-lt"/>
                <a:ea typeface="Verdana" panose="020B0604030504040204" pitchFamily="34" charset="0"/>
                <a:cs typeface="Verdana" panose="020B0604030504040204" pitchFamily="34" charset="0"/>
              </a:defRPr>
            </a:lvl1pPr>
            <a:lvl2pPr marL="742950" indent="-285750">
              <a:buFont typeface="Courier New" panose="02070309020205020404" pitchFamily="49" charset="0"/>
              <a:buChar char="o"/>
              <a:defRPr sz="2000">
                <a:latin typeface="+mn-lt"/>
                <a:ea typeface="Verdana" panose="020B0604030504040204" pitchFamily="34" charset="0"/>
                <a:cs typeface="Verdana" panose="020B0604030504040204" pitchFamily="34" charset="0"/>
              </a:defRPr>
            </a:lvl2pPr>
            <a:lvl3pPr>
              <a:defRPr sz="1800">
                <a:latin typeface="+mn-lt"/>
                <a:ea typeface="Verdana" panose="020B0604030504040204" pitchFamily="34" charset="0"/>
                <a:cs typeface="Verdana" panose="020B0604030504040204" pitchFamily="34" charset="0"/>
              </a:defRPr>
            </a:lvl3pPr>
            <a:lvl4pPr>
              <a:defRPr sz="1600">
                <a:latin typeface="+mn-lt"/>
                <a:ea typeface="Verdana" panose="020B0604030504040204" pitchFamily="34" charset="0"/>
                <a:cs typeface="Verdana" panose="020B0604030504040204" pitchFamily="34" charset="0"/>
              </a:defRPr>
            </a:lvl4pPr>
            <a:lvl5pPr>
              <a:defRPr sz="1600">
                <a:latin typeface="+mn-lt"/>
                <a:ea typeface="Verdana" panose="020B0604030504040204" pitchFamily="34" charset="0"/>
                <a:cs typeface="Verdana" panose="020B0604030504040204" pitchFamily="34" charset="0"/>
              </a:defRPr>
            </a:lvl5pPr>
          </a:lstStyle>
          <a:p>
            <a:pPr lvl="0"/>
            <a:r>
              <a:rPr lang="en-US"/>
              <a:t>Click to edit Master text styles</a:t>
            </a:r>
          </a:p>
          <a:p>
            <a:pPr lvl="1"/>
            <a:r>
              <a:rPr lang="en-US"/>
              <a:t>Second level</a:t>
            </a:r>
          </a:p>
          <a:p>
            <a:pPr lvl="2"/>
            <a:r>
              <a:rPr lang="en-US"/>
              <a:t>Third level</a:t>
            </a:r>
          </a:p>
        </p:txBody>
      </p:sp>
      <p:sp>
        <p:nvSpPr>
          <p:cNvPr id="11" name="Date Placeholder 6"/>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3" name="Slide Number Placeholder 8"/>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10" name="Rectangle 9">
            <a:extLst>
              <a:ext uri="{FF2B5EF4-FFF2-40B4-BE49-F238E27FC236}">
                <a16:creationId xmlns:a16="http://schemas.microsoft.com/office/drawing/2014/main" id="{F95CBEA2-ACC0-47AE-936C-FBF0D7595B1B}"/>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AFB166F3-AC9E-45C3-9FBE-93B50965C5E7}"/>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1019577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19F2F46-8E8D-4D32-A74F-625102816997}"/>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3CAF5CE-7627-4166-A324-A88D0247F3B5}"/>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ate Placeholder 6">
            <a:extLst>
              <a:ext uri="{FF2B5EF4-FFF2-40B4-BE49-F238E27FC236}">
                <a16:creationId xmlns:a16="http://schemas.microsoft.com/office/drawing/2014/main" id="{B55B69F3-9E9A-45A7-9A24-214E63FEDB2F}"/>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19" name="Slide Number Placeholder 8">
            <a:extLst>
              <a:ext uri="{FF2B5EF4-FFF2-40B4-BE49-F238E27FC236}">
                <a16:creationId xmlns:a16="http://schemas.microsoft.com/office/drawing/2014/main" id="{E05AC94E-3401-46CB-9CCD-163651143527}"/>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11" name="Rectangle 10">
            <a:extLst>
              <a:ext uri="{FF2B5EF4-FFF2-40B4-BE49-F238E27FC236}">
                <a16:creationId xmlns:a16="http://schemas.microsoft.com/office/drawing/2014/main" id="{20C2641E-7440-46B7-80B8-C5E79101918E}"/>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038D03ED-D588-43EF-84CA-921817AB6828}"/>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
        <p:nvSpPr>
          <p:cNvPr id="3" name="Text Placeholder 2">
            <a:extLst>
              <a:ext uri="{FF2B5EF4-FFF2-40B4-BE49-F238E27FC236}">
                <a16:creationId xmlns:a16="http://schemas.microsoft.com/office/drawing/2014/main" id="{70C94E38-656A-46D3-86D0-E126B72A2566}"/>
              </a:ext>
            </a:extLst>
          </p:cNvPr>
          <p:cNvSpPr>
            <a:spLocks noGrp="1"/>
          </p:cNvSpPr>
          <p:nvPr>
            <p:ph type="body" sz="quarter" idx="13"/>
          </p:nvPr>
        </p:nvSpPr>
        <p:spPr>
          <a:xfrm>
            <a:off x="609600" y="1127125"/>
            <a:ext cx="10972800" cy="4451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45943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s, boxs w titles">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DDE4FD4-D48B-402D-8C27-69B0FC56AE3E}"/>
              </a:ext>
            </a:extLst>
          </p:cNvPr>
          <p:cNvSpPr/>
          <p:nvPr userDrawn="1"/>
        </p:nvSpPr>
        <p:spPr>
          <a:xfrm>
            <a:off x="240821" y="6284401"/>
            <a:ext cx="11710358" cy="90519"/>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3A43E55-D1EA-4A84-83A7-2512E101528D}"/>
              </a:ext>
            </a:extLst>
          </p:cNvPr>
          <p:cNvSpPr/>
          <p:nvPr userDrawn="1"/>
        </p:nvSpPr>
        <p:spPr>
          <a:xfrm flipV="1">
            <a:off x="240821" y="6426679"/>
            <a:ext cx="11710358" cy="370936"/>
          </a:xfrm>
          <a:prstGeom prst="rect">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2">
            <a:extLst>
              <a:ext uri="{FF2B5EF4-FFF2-40B4-BE49-F238E27FC236}">
                <a16:creationId xmlns:a16="http://schemas.microsoft.com/office/drawing/2014/main" id="{5FDC69BD-16E5-4706-B104-F20FD45146D9}"/>
              </a:ext>
            </a:extLst>
          </p:cNvPr>
          <p:cNvSpPr>
            <a:spLocks noGrp="1"/>
          </p:cNvSpPr>
          <p:nvPr>
            <p:ph type="body" idx="1"/>
          </p:nvPr>
        </p:nvSpPr>
        <p:spPr>
          <a:xfrm>
            <a:off x="609600" y="1143000"/>
            <a:ext cx="5386917" cy="75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3">
            <a:extLst>
              <a:ext uri="{FF2B5EF4-FFF2-40B4-BE49-F238E27FC236}">
                <a16:creationId xmlns:a16="http://schemas.microsoft.com/office/drawing/2014/main" id="{BF575C8D-E1B9-4CA1-B3DA-1846549E4EFA}"/>
              </a:ext>
            </a:extLst>
          </p:cNvPr>
          <p:cNvSpPr>
            <a:spLocks noGrp="1"/>
          </p:cNvSpPr>
          <p:nvPr>
            <p:ph sz="half" idx="2"/>
          </p:nvPr>
        </p:nvSpPr>
        <p:spPr>
          <a:xfrm>
            <a:off x="609600" y="1900238"/>
            <a:ext cx="5386917" cy="3951288"/>
          </a:xfrm>
        </p:spPr>
        <p:txBody>
          <a:bodyPr>
            <a:normAutofit/>
          </a:bodyPr>
          <a:lstStyle>
            <a:lvl1pPr>
              <a:defRPr sz="2000"/>
            </a:lvl1pPr>
            <a:lvl2pPr marL="742950" indent="-285750">
              <a:buFont typeface="Courier New" panose="02070309020205020404" pitchFamily="49" charset="0"/>
              <a:buChar char="o"/>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6" name="Text Placeholder 4">
            <a:extLst>
              <a:ext uri="{FF2B5EF4-FFF2-40B4-BE49-F238E27FC236}">
                <a16:creationId xmlns:a16="http://schemas.microsoft.com/office/drawing/2014/main" id="{7E91AB8D-3628-4C5C-BA5D-2684A0E1D0DE}"/>
              </a:ext>
            </a:extLst>
          </p:cNvPr>
          <p:cNvSpPr>
            <a:spLocks noGrp="1"/>
          </p:cNvSpPr>
          <p:nvPr>
            <p:ph type="body" sz="quarter" idx="3"/>
          </p:nvPr>
        </p:nvSpPr>
        <p:spPr>
          <a:xfrm>
            <a:off x="6193368" y="1143000"/>
            <a:ext cx="5389033" cy="7572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5">
            <a:extLst>
              <a:ext uri="{FF2B5EF4-FFF2-40B4-BE49-F238E27FC236}">
                <a16:creationId xmlns:a16="http://schemas.microsoft.com/office/drawing/2014/main" id="{F1116FB7-32DF-4753-9159-279BCDA3C23E}"/>
              </a:ext>
            </a:extLst>
          </p:cNvPr>
          <p:cNvSpPr>
            <a:spLocks noGrp="1"/>
          </p:cNvSpPr>
          <p:nvPr>
            <p:ph sz="quarter" idx="4"/>
          </p:nvPr>
        </p:nvSpPr>
        <p:spPr>
          <a:xfrm>
            <a:off x="6193368" y="1900238"/>
            <a:ext cx="5389033" cy="3951288"/>
          </a:xfrm>
        </p:spPr>
        <p:txBody>
          <a:bodyPr>
            <a:normAutofit/>
          </a:bodyPr>
          <a:lstStyle>
            <a:lvl1pPr>
              <a:defRPr sz="2000"/>
            </a:lvl1pPr>
            <a:lvl2pPr marL="742950" indent="-285750">
              <a:buFont typeface="Courier New" panose="02070309020205020404" pitchFamily="49" charset="0"/>
              <a:buChar char="o"/>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25" name="Date Placeholder 6">
            <a:extLst>
              <a:ext uri="{FF2B5EF4-FFF2-40B4-BE49-F238E27FC236}">
                <a16:creationId xmlns:a16="http://schemas.microsoft.com/office/drawing/2014/main" id="{8529F465-8A16-4D61-A313-B1056D7ABAB3}"/>
              </a:ext>
            </a:extLst>
          </p:cNvPr>
          <p:cNvSpPr>
            <a:spLocks noGrp="1"/>
          </p:cNvSpPr>
          <p:nvPr>
            <p:ph type="dt" sz="half" idx="10"/>
          </p:nvPr>
        </p:nvSpPr>
        <p:spPr>
          <a:xfrm>
            <a:off x="609600" y="6432490"/>
            <a:ext cx="10287000" cy="365125"/>
          </a:xfrm>
        </p:spPr>
        <p:txBody>
          <a:bodyPr/>
          <a:lstStyle>
            <a:lvl1pPr>
              <a:defRPr sz="1050"/>
            </a:lvl1pPr>
          </a:lstStyle>
          <a:p>
            <a:r>
              <a:rPr lang="en-US"/>
              <a:t>Footer</a:t>
            </a:r>
            <a:endParaRPr lang="en-US" dirty="0"/>
          </a:p>
        </p:txBody>
      </p:sp>
      <p:sp>
        <p:nvSpPr>
          <p:cNvPr id="26" name="Slide Number Placeholder 8">
            <a:extLst>
              <a:ext uri="{FF2B5EF4-FFF2-40B4-BE49-F238E27FC236}">
                <a16:creationId xmlns:a16="http://schemas.microsoft.com/office/drawing/2014/main" id="{87F3FA05-45FF-45CD-8847-A219B04C51F1}"/>
              </a:ext>
            </a:extLst>
          </p:cNvPr>
          <p:cNvSpPr>
            <a:spLocks noGrp="1"/>
          </p:cNvSpPr>
          <p:nvPr>
            <p:ph type="sldNum" sz="quarter" idx="12"/>
          </p:nvPr>
        </p:nvSpPr>
        <p:spPr>
          <a:xfrm>
            <a:off x="11201400" y="6432490"/>
            <a:ext cx="685800" cy="365125"/>
          </a:xfrm>
        </p:spPr>
        <p:txBody>
          <a:bodyPr/>
          <a:lstStyle>
            <a:lvl1pPr>
              <a:defRPr sz="1050"/>
            </a:lvl1pPr>
          </a:lstStyle>
          <a:p>
            <a:r>
              <a:rPr lang="en-US" dirty="0"/>
              <a:t>  </a:t>
            </a:r>
            <a:fld id="{9BA150B5-8DFC-458F-AD8B-0D6E73DD8F1E}" type="slidenum">
              <a:rPr lang="en-US" smtClean="0"/>
              <a:pPr/>
              <a:t>‹#›</a:t>
            </a:fld>
            <a:endParaRPr lang="en-US" dirty="0"/>
          </a:p>
        </p:txBody>
      </p:sp>
      <p:sp>
        <p:nvSpPr>
          <p:cNvPr id="21" name="Rectangle 20">
            <a:extLst>
              <a:ext uri="{FF2B5EF4-FFF2-40B4-BE49-F238E27FC236}">
                <a16:creationId xmlns:a16="http://schemas.microsoft.com/office/drawing/2014/main" id="{E9919CDC-D097-4E23-9DD1-1D2A6B802A5C}"/>
              </a:ext>
            </a:extLst>
          </p:cNvPr>
          <p:cNvSpPr/>
          <p:nvPr userDrawn="1"/>
        </p:nvSpPr>
        <p:spPr>
          <a:xfrm>
            <a:off x="0" y="352309"/>
            <a:ext cx="393192" cy="395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1">
            <a:extLst>
              <a:ext uri="{FF2B5EF4-FFF2-40B4-BE49-F238E27FC236}">
                <a16:creationId xmlns:a16="http://schemas.microsoft.com/office/drawing/2014/main" id="{47137F63-BB0E-4064-B230-AE951473CCA0}"/>
              </a:ext>
            </a:extLst>
          </p:cNvPr>
          <p:cNvSpPr>
            <a:spLocks noGrp="1"/>
          </p:cNvSpPr>
          <p:nvPr>
            <p:ph type="title" hasCustomPrompt="1"/>
          </p:nvPr>
        </p:nvSpPr>
        <p:spPr>
          <a:xfrm>
            <a:off x="599536" y="267419"/>
            <a:ext cx="10972800" cy="538939"/>
          </a:xfrm>
        </p:spPr>
        <p:txBody>
          <a:bodyPr tIns="0" anchor="t">
            <a:noAutofit/>
          </a:bodyPr>
          <a:lstStyle>
            <a:lvl1pPr algn="l">
              <a:defRPr sz="3200" b="1">
                <a:latin typeface="+mj-lt"/>
                <a:ea typeface="Verdana" panose="020B0604030504040204" pitchFamily="34" charset="0"/>
                <a:cs typeface="Verdana" panose="020B0604030504040204" pitchFamily="34" charset="0"/>
              </a:defRPr>
            </a:lvl1pPr>
          </a:lstStyle>
          <a:p>
            <a:r>
              <a:rPr lang="en-US" dirty="0"/>
              <a:t>[Slide Title]</a:t>
            </a:r>
          </a:p>
        </p:txBody>
      </p:sp>
    </p:spTree>
    <p:extLst>
      <p:ext uri="{BB962C8B-B14F-4D97-AF65-F5344CB8AC3E}">
        <p14:creationId xmlns:p14="http://schemas.microsoft.com/office/powerpoint/2010/main" val="2501228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Footer</a:t>
            </a:r>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A150B5-8DFC-458F-AD8B-0D6E73DD8F1E}" type="slidenum">
              <a:rPr lang="en-US" smtClean="0"/>
              <a:t>‹#›</a:t>
            </a:fld>
            <a:endParaRPr lang="en-US" dirty="0"/>
          </a:p>
        </p:txBody>
      </p:sp>
    </p:spTree>
    <p:extLst>
      <p:ext uri="{BB962C8B-B14F-4D97-AF65-F5344CB8AC3E}">
        <p14:creationId xmlns:p14="http://schemas.microsoft.com/office/powerpoint/2010/main" val="1313883194"/>
      </p:ext>
    </p:extLst>
  </p:cSld>
  <p:clrMap bg1="lt1" tx1="dk1" bg2="lt2" tx2="dk2" accent1="accent1" accent2="accent2" accent3="accent3" accent4="accent4" accent5="accent5" accent6="accent6" hlink="hlink" folHlink="folHlink"/>
  <p:sldLayoutIdLst>
    <p:sldLayoutId id="2147483673" r:id="rId1"/>
    <p:sldLayoutId id="2147483696" r:id="rId2"/>
    <p:sldLayoutId id="2147483674" r:id="rId3"/>
    <p:sldLayoutId id="2147483693" r:id="rId4"/>
    <p:sldLayoutId id="2147483675" r:id="rId5"/>
    <p:sldLayoutId id="2147483694" r:id="rId6"/>
    <p:sldLayoutId id="2147483676" r:id="rId7"/>
    <p:sldLayoutId id="2147483678" r:id="rId8"/>
    <p:sldLayoutId id="2147483681" r:id="rId9"/>
    <p:sldLayoutId id="2147483682" r:id="rId10"/>
    <p:sldLayoutId id="2147483683" r:id="rId11"/>
    <p:sldLayoutId id="2147483685" r:id="rId12"/>
    <p:sldLayoutId id="2147483686" r:id="rId13"/>
    <p:sldLayoutId id="2147483687" r:id="rId14"/>
    <p:sldLayoutId id="2147483688" r:id="rId15"/>
    <p:sldLayoutId id="2147483689" r:id="rId16"/>
  </p:sldLayoutIdLst>
  <p:hf hdr="0" dt="0"/>
  <p:txStyles>
    <p:titleStyle>
      <a:lvl1pPr algn="l" defTabSz="9144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hyperlink" Target="mailto:DECDSmallBusinessSupportRFP@ct.gov" TargetMode="Externa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portal.ct.gov/DECD"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hyperlink" Target="mailto:DECDSmallBusinessSupportRFP@ct.gov" TargetMode="External"/><Relationship Id="rId4" Type="http://schemas.openxmlformats.org/officeDocument/2006/relationships/hyperlink" Target="https://portal.ct.gov/DAS/CTSource/BidBoar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1366EF-F37C-4B1A-88E5-2B8E84D293C8}"/>
              </a:ext>
            </a:extLst>
          </p:cNvPr>
          <p:cNvSpPr>
            <a:spLocks noGrp="1"/>
          </p:cNvSpPr>
          <p:nvPr>
            <p:ph type="title"/>
          </p:nvPr>
        </p:nvSpPr>
        <p:spPr>
          <a:xfrm>
            <a:off x="724470" y="1428791"/>
            <a:ext cx="10972800" cy="538939"/>
          </a:xfrm>
        </p:spPr>
        <p:txBody>
          <a:bodyPr/>
          <a:lstStyle/>
          <a:p>
            <a:r>
              <a:rPr lang="en-US" dirty="0"/>
              <a:t>Small Business Support Programs RFP Conference</a:t>
            </a:r>
          </a:p>
        </p:txBody>
      </p:sp>
      <p:sp>
        <p:nvSpPr>
          <p:cNvPr id="5" name="TextBox 4">
            <a:extLst>
              <a:ext uri="{FF2B5EF4-FFF2-40B4-BE49-F238E27FC236}">
                <a16:creationId xmlns:a16="http://schemas.microsoft.com/office/drawing/2014/main" id="{659C075D-2A3C-4585-8730-589A9E21450E}"/>
              </a:ext>
            </a:extLst>
          </p:cNvPr>
          <p:cNvSpPr txBox="1"/>
          <p:nvPr/>
        </p:nvSpPr>
        <p:spPr>
          <a:xfrm>
            <a:off x="724469" y="2180497"/>
            <a:ext cx="6317353" cy="2308324"/>
          </a:xfrm>
          <a:prstGeom prst="rect">
            <a:avLst/>
          </a:prstGeom>
          <a:noFill/>
        </p:spPr>
        <p:txBody>
          <a:bodyPr wrap="square" rtlCol="0">
            <a:spAutoFit/>
          </a:bodyPr>
          <a:lstStyle/>
          <a:p>
            <a:r>
              <a:rPr lang="en-US" b="1" dirty="0"/>
              <a:t>Department of Economic and Community Development</a:t>
            </a:r>
          </a:p>
          <a:p>
            <a:endParaRPr lang="en-US" b="1" dirty="0"/>
          </a:p>
          <a:p>
            <a:r>
              <a:rPr lang="en-US" b="1" dirty="0"/>
              <a:t>Official Contact: Sheila Hummel, Manager of Small Business and Community Development </a:t>
            </a:r>
          </a:p>
          <a:p>
            <a:endParaRPr lang="en-US" b="1" dirty="0"/>
          </a:p>
          <a:p>
            <a:r>
              <a:rPr lang="en-US" b="1" dirty="0"/>
              <a:t>August 17, 2021</a:t>
            </a:r>
          </a:p>
          <a:p>
            <a:endParaRPr lang="en-US" b="1" dirty="0"/>
          </a:p>
          <a:p>
            <a:r>
              <a:rPr lang="en-US" b="1" dirty="0"/>
              <a:t>1:00pm to 2:30pm</a:t>
            </a:r>
          </a:p>
        </p:txBody>
      </p:sp>
      <p:pic>
        <p:nvPicPr>
          <p:cNvPr id="4" name="Picture 3" descr="A picture containing text&#10;&#10;Description automatically generated">
            <a:extLst>
              <a:ext uri="{FF2B5EF4-FFF2-40B4-BE49-F238E27FC236}">
                <a16:creationId xmlns:a16="http://schemas.microsoft.com/office/drawing/2014/main" id="{A64C64B1-F4AC-4568-8DEE-482A51C73899}"/>
              </a:ext>
            </a:extLst>
          </p:cNvPr>
          <p:cNvPicPr>
            <a:picLocks noChangeAspect="1"/>
          </p:cNvPicPr>
          <p:nvPr/>
        </p:nvPicPr>
        <p:blipFill rotWithShape="1">
          <a:blip r:embed="rId2">
            <a:extLst>
              <a:ext uri="{28A0092B-C50C-407E-A947-70E740481C1C}">
                <a14:useLocalDpi xmlns:a14="http://schemas.microsoft.com/office/drawing/2010/main" val="0"/>
              </a:ext>
            </a:extLst>
          </a:blip>
          <a:srcRect l="12228" t="16188"/>
          <a:stretch/>
        </p:blipFill>
        <p:spPr>
          <a:xfrm>
            <a:off x="7405140" y="3630931"/>
            <a:ext cx="4447459" cy="2388823"/>
          </a:xfrm>
          <a:prstGeom prst="rect">
            <a:avLst/>
          </a:prstGeom>
        </p:spPr>
      </p:pic>
    </p:spTree>
    <p:extLst>
      <p:ext uri="{BB962C8B-B14F-4D97-AF65-F5344CB8AC3E}">
        <p14:creationId xmlns:p14="http://schemas.microsoft.com/office/powerpoint/2010/main" val="157816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10</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Value Proposal Elements </a:t>
            </a:r>
          </a:p>
        </p:txBody>
      </p:sp>
      <p:sp>
        <p:nvSpPr>
          <p:cNvPr id="4" name="Text Placeholder 3">
            <a:extLst>
              <a:ext uri="{FF2B5EF4-FFF2-40B4-BE49-F238E27FC236}">
                <a16:creationId xmlns:a16="http://schemas.microsoft.com/office/drawing/2014/main" id="{7C079E74-146B-4E69-A8D5-338D9F39F650}"/>
              </a:ext>
            </a:extLst>
          </p:cNvPr>
          <p:cNvSpPr>
            <a:spLocks noGrp="1"/>
          </p:cNvSpPr>
          <p:nvPr>
            <p:ph type="body" sz="quarter" idx="13"/>
          </p:nvPr>
        </p:nvSpPr>
        <p:spPr>
          <a:xfrm>
            <a:off x="609600" y="2517913"/>
            <a:ext cx="10972800" cy="3060562"/>
          </a:xfrm>
        </p:spPr>
        <p:txBody>
          <a:bodyPr/>
          <a:lstStyle/>
          <a:p>
            <a:pPr marL="0" indent="0">
              <a:buNone/>
            </a:pPr>
            <a:r>
              <a:rPr lang="en-US" sz="2000" dirty="0"/>
              <a:t>The value proposal section of a response should be comprised of a budget including several elements:</a:t>
            </a:r>
          </a:p>
          <a:p>
            <a:pPr lvl="1"/>
            <a:r>
              <a:rPr lang="en-US" dirty="0"/>
              <a:t>Descriptions of all proposed </a:t>
            </a:r>
            <a:r>
              <a:rPr lang="en-US" b="1" dirty="0"/>
              <a:t>direct and indirect costs</a:t>
            </a:r>
            <a:r>
              <a:rPr lang="en-US" dirty="0"/>
              <a:t>, including a proposed administrative cost rate (subject to negotiation with DECD).</a:t>
            </a:r>
          </a:p>
          <a:p>
            <a:pPr lvl="1"/>
            <a:r>
              <a:rPr lang="en-US" dirty="0"/>
              <a:t>A </a:t>
            </a:r>
            <a:r>
              <a:rPr lang="en-US" b="1" dirty="0"/>
              <a:t>detailed cost narrative </a:t>
            </a:r>
            <a:r>
              <a:rPr lang="en-US" dirty="0"/>
              <a:t>explaining the basis and rationale for costs proposed.</a:t>
            </a:r>
          </a:p>
          <a:p>
            <a:pPr lvl="1"/>
            <a:r>
              <a:rPr lang="en-US" dirty="0"/>
              <a:t>A plan and timeline outlining how the program would be </a:t>
            </a:r>
            <a:r>
              <a:rPr lang="en-US" b="1" dirty="0"/>
              <a:t>self-sustaining by July 1, 2026. </a:t>
            </a:r>
          </a:p>
          <a:p>
            <a:pPr lvl="1">
              <a:spcAft>
                <a:spcPts val="600"/>
              </a:spcAft>
            </a:pPr>
            <a:r>
              <a:rPr lang="en-US" dirty="0"/>
              <a:t>A description of the contractor’s plans to leverage </a:t>
            </a:r>
            <a:r>
              <a:rPr lang="en-US" b="1" dirty="0"/>
              <a:t>private sector and philanthropic capital</a:t>
            </a:r>
            <a:r>
              <a:rPr lang="en-US" dirty="0"/>
              <a:t> to support sustainability.</a:t>
            </a:r>
          </a:p>
          <a:p>
            <a:pPr marL="57150" indent="0">
              <a:buNone/>
            </a:pPr>
            <a:r>
              <a:rPr lang="en-US" sz="2000" dirty="0"/>
              <a:t>There is no prescribed template for the value proposal. Proposers should provide a clear, legible, and detailed budget in a format of their choosing. </a:t>
            </a:r>
          </a:p>
          <a:p>
            <a:pPr lvl="1"/>
            <a:endParaRPr lang="en-US" dirty="0"/>
          </a:p>
          <a:p>
            <a:pPr lvl="1"/>
            <a:endParaRPr lang="en-US" dirty="0"/>
          </a:p>
        </p:txBody>
      </p:sp>
      <p:sp>
        <p:nvSpPr>
          <p:cNvPr id="6" name="Rectangle 5">
            <a:extLst>
              <a:ext uri="{FF2B5EF4-FFF2-40B4-BE49-F238E27FC236}">
                <a16:creationId xmlns:a16="http://schemas.microsoft.com/office/drawing/2014/main" id="{DE180B1E-B36C-483E-9CB1-84FA91749A47}"/>
              </a:ext>
            </a:extLst>
          </p:cNvPr>
          <p:cNvSpPr/>
          <p:nvPr/>
        </p:nvSpPr>
        <p:spPr>
          <a:xfrm>
            <a:off x="609600" y="1106451"/>
            <a:ext cx="10972800" cy="1159671"/>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accent2"/>
                </a:solidFill>
              </a:rPr>
              <a:t>Respondents should propose the financial size and scope of the program they intend to run, with the understanding that up to $125 million in state funds are available to contractors over 5 years.</a:t>
            </a:r>
          </a:p>
        </p:txBody>
      </p:sp>
    </p:spTree>
    <p:extLst>
      <p:ext uri="{BB962C8B-B14F-4D97-AF65-F5344CB8AC3E}">
        <p14:creationId xmlns:p14="http://schemas.microsoft.com/office/powerpoint/2010/main" val="2449338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3E576B4-E692-42B7-80AB-51F1FA9DDFB7}"/>
              </a:ext>
            </a:extLst>
          </p:cNvPr>
          <p:cNvSpPr>
            <a:spLocks noGrp="1"/>
          </p:cNvSpPr>
          <p:nvPr>
            <p:ph type="title"/>
          </p:nvPr>
        </p:nvSpPr>
        <p:spPr>
          <a:xfrm>
            <a:off x="609600" y="3159530"/>
            <a:ext cx="10972800" cy="538939"/>
          </a:xfrm>
        </p:spPr>
        <p:txBody>
          <a:bodyPr/>
          <a:lstStyle/>
          <a:p>
            <a:pPr algn="ctr"/>
            <a:r>
              <a:rPr lang="en-US" sz="4800" dirty="0"/>
              <a:t>Key Dates and Next </a:t>
            </a:r>
            <a:br>
              <a:rPr lang="en-US" sz="4800" dirty="0"/>
            </a:br>
            <a:r>
              <a:rPr lang="en-US" sz="4800" dirty="0"/>
              <a:t>Steps</a:t>
            </a:r>
          </a:p>
        </p:txBody>
      </p:sp>
    </p:spTree>
    <p:extLst>
      <p:ext uri="{BB962C8B-B14F-4D97-AF65-F5344CB8AC3E}">
        <p14:creationId xmlns:p14="http://schemas.microsoft.com/office/powerpoint/2010/main" val="2601591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6392811-D25C-4135-8D42-F1C27FFEA233}"/>
              </a:ext>
            </a:extLst>
          </p:cNvPr>
          <p:cNvSpPr>
            <a:spLocks noGrp="1"/>
          </p:cNvSpPr>
          <p:nvPr>
            <p:ph type="sldNum" sz="quarter" idx="12"/>
          </p:nvPr>
        </p:nvSpPr>
        <p:spPr/>
        <p:txBody>
          <a:bodyPr/>
          <a:lstStyle/>
          <a:p>
            <a:r>
              <a:rPr lang="en-US"/>
              <a:t>   </a:t>
            </a:r>
            <a:fld id="{9BA150B5-8DFC-458F-AD8B-0D6E73DD8F1E}" type="slidenum">
              <a:rPr lang="en-US" smtClean="0"/>
              <a:pPr/>
              <a:t>12</a:t>
            </a:fld>
            <a:endParaRPr lang="en-US" dirty="0"/>
          </a:p>
        </p:txBody>
      </p:sp>
      <p:sp>
        <p:nvSpPr>
          <p:cNvPr id="3" name="Title 2">
            <a:extLst>
              <a:ext uri="{FF2B5EF4-FFF2-40B4-BE49-F238E27FC236}">
                <a16:creationId xmlns:a16="http://schemas.microsoft.com/office/drawing/2014/main" id="{A80C0805-FD1E-49AE-B743-DE047C67495D}"/>
              </a:ext>
            </a:extLst>
          </p:cNvPr>
          <p:cNvSpPr>
            <a:spLocks noGrp="1"/>
          </p:cNvSpPr>
          <p:nvPr>
            <p:ph type="title"/>
          </p:nvPr>
        </p:nvSpPr>
        <p:spPr/>
        <p:txBody>
          <a:bodyPr/>
          <a:lstStyle/>
          <a:p>
            <a:r>
              <a:rPr lang="en-US" dirty="0"/>
              <a:t>Key RFP Dates</a:t>
            </a:r>
          </a:p>
        </p:txBody>
      </p:sp>
      <p:graphicFrame>
        <p:nvGraphicFramePr>
          <p:cNvPr id="5" name="Table 4">
            <a:extLst>
              <a:ext uri="{FF2B5EF4-FFF2-40B4-BE49-F238E27FC236}">
                <a16:creationId xmlns:a16="http://schemas.microsoft.com/office/drawing/2014/main" id="{3099EE03-724A-4FEF-8C7D-E00F43A089BD}"/>
              </a:ext>
            </a:extLst>
          </p:cNvPr>
          <p:cNvGraphicFramePr>
            <a:graphicFrameLocks noGrp="1"/>
          </p:cNvGraphicFramePr>
          <p:nvPr>
            <p:extLst>
              <p:ext uri="{D42A27DB-BD31-4B8C-83A1-F6EECF244321}">
                <p14:modId xmlns:p14="http://schemas.microsoft.com/office/powerpoint/2010/main" val="2785543706"/>
              </p:ext>
            </p:extLst>
          </p:nvPr>
        </p:nvGraphicFramePr>
        <p:xfrm>
          <a:off x="1078959" y="1536971"/>
          <a:ext cx="10034081" cy="3784058"/>
        </p:xfrm>
        <a:graphic>
          <a:graphicData uri="http://schemas.openxmlformats.org/drawingml/2006/table">
            <a:tbl>
              <a:tblPr>
                <a:tableStyleId>{616DA210-FB5B-4158-B5E0-FEB733F419BA}</a:tableStyleId>
              </a:tblPr>
              <a:tblGrid>
                <a:gridCol w="864725">
                  <a:extLst>
                    <a:ext uri="{9D8B030D-6E8A-4147-A177-3AD203B41FA5}">
                      <a16:colId xmlns:a16="http://schemas.microsoft.com/office/drawing/2014/main" val="4266663357"/>
                    </a:ext>
                  </a:extLst>
                </a:gridCol>
                <a:gridCol w="4155620">
                  <a:extLst>
                    <a:ext uri="{9D8B030D-6E8A-4147-A177-3AD203B41FA5}">
                      <a16:colId xmlns:a16="http://schemas.microsoft.com/office/drawing/2014/main" val="3272349640"/>
                    </a:ext>
                  </a:extLst>
                </a:gridCol>
                <a:gridCol w="5013736">
                  <a:extLst>
                    <a:ext uri="{9D8B030D-6E8A-4147-A177-3AD203B41FA5}">
                      <a16:colId xmlns:a16="http://schemas.microsoft.com/office/drawing/2014/main" val="342042081"/>
                    </a:ext>
                  </a:extLst>
                </a:gridCol>
              </a:tblGrid>
              <a:tr h="932401">
                <a:tc gridSpan="3">
                  <a:txBody>
                    <a:bodyPr/>
                    <a:lstStyle/>
                    <a:p>
                      <a:pPr algn="ctr" rtl="0" fontAlgn="base"/>
                      <a:r>
                        <a:rPr lang="en-US" sz="1800" b="1" u="sng" dirty="0">
                          <a:solidFill>
                            <a:schemeClr val="bg1"/>
                          </a:solidFill>
                          <a:effectLst/>
                        </a:rPr>
                        <a:t>Procurement Timetable</a:t>
                      </a:r>
                      <a:r>
                        <a:rPr lang="en-US" sz="1800" b="0" dirty="0">
                          <a:solidFill>
                            <a:schemeClr val="bg1"/>
                          </a:solidFill>
                          <a:effectLst/>
                        </a:rPr>
                        <a:t> </a:t>
                      </a:r>
                    </a:p>
                    <a:p>
                      <a:pPr algn="ctr" rtl="0" fontAlgn="base"/>
                      <a:r>
                        <a:rPr lang="en-US" sz="1800" b="0" dirty="0">
                          <a:solidFill>
                            <a:schemeClr val="bg1"/>
                          </a:solidFill>
                          <a:effectLst/>
                        </a:rPr>
                        <a:t>The Department reserves the right to modify these dates at its sole discretion. </a:t>
                      </a:r>
                      <a:endParaRPr lang="en-US" sz="1800" b="0" i="0" dirty="0">
                        <a:solidFill>
                          <a:schemeClr val="bg1"/>
                        </a:solidFill>
                        <a:effectLst/>
                        <a:latin typeface="+mn-lt"/>
                      </a:endParaRPr>
                    </a:p>
                  </a:txBody>
                  <a:tcPr anchor="ctr">
                    <a:solidFill>
                      <a:schemeClr val="accent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63251009"/>
                  </a:ext>
                </a:extLst>
              </a:tr>
              <a:tr h="518391">
                <a:tc>
                  <a:txBody>
                    <a:bodyPr/>
                    <a:lstStyle/>
                    <a:p>
                      <a:pPr algn="l" rtl="0" fontAlgn="base"/>
                      <a:r>
                        <a:rPr lang="en-US" sz="1800" b="0">
                          <a:solidFill>
                            <a:schemeClr val="tx1"/>
                          </a:solidFill>
                          <a:effectLst/>
                        </a:rPr>
                        <a:t>Item </a:t>
                      </a:r>
                      <a:endParaRPr lang="en-US" sz="1800" b="0" i="0">
                        <a:solidFill>
                          <a:schemeClr val="tx1"/>
                        </a:solidFill>
                        <a:effectLst/>
                        <a:latin typeface="+mn-lt"/>
                      </a:endParaRPr>
                    </a:p>
                  </a:txBody>
                  <a:tcPr/>
                </a:tc>
                <a:tc>
                  <a:txBody>
                    <a:bodyPr/>
                    <a:lstStyle/>
                    <a:p>
                      <a:pPr algn="ctr" rtl="0" fontAlgn="base"/>
                      <a:r>
                        <a:rPr lang="en-US" sz="1800" b="0">
                          <a:solidFill>
                            <a:schemeClr val="tx1"/>
                          </a:solidFill>
                          <a:effectLst/>
                        </a:rPr>
                        <a:t>Action </a:t>
                      </a:r>
                      <a:endParaRPr lang="en-US" sz="1800" b="0" i="0">
                        <a:solidFill>
                          <a:schemeClr val="tx1"/>
                        </a:solidFill>
                        <a:effectLst/>
                        <a:latin typeface="+mn-lt"/>
                      </a:endParaRPr>
                    </a:p>
                  </a:txBody>
                  <a:tcPr/>
                </a:tc>
                <a:tc>
                  <a:txBody>
                    <a:bodyPr/>
                    <a:lstStyle/>
                    <a:p>
                      <a:pPr algn="ctr" rtl="0" fontAlgn="base"/>
                      <a:r>
                        <a:rPr lang="en-US" sz="1800" b="0" dirty="0">
                          <a:solidFill>
                            <a:schemeClr val="tx1"/>
                          </a:solidFill>
                          <a:effectLst/>
                        </a:rPr>
                        <a:t>Date </a:t>
                      </a:r>
                      <a:endParaRPr lang="en-US" sz="1800" b="0" i="0" dirty="0">
                        <a:solidFill>
                          <a:schemeClr val="tx1"/>
                        </a:solidFill>
                        <a:effectLst/>
                        <a:latin typeface="+mn-lt"/>
                      </a:endParaRPr>
                    </a:p>
                  </a:txBody>
                  <a:tcPr/>
                </a:tc>
                <a:extLst>
                  <a:ext uri="{0D108BD9-81ED-4DB2-BD59-A6C34878D82A}">
                    <a16:rowId xmlns:a16="http://schemas.microsoft.com/office/drawing/2014/main" val="3195961992"/>
                  </a:ext>
                </a:extLst>
              </a:tr>
              <a:tr h="465284">
                <a:tc>
                  <a:txBody>
                    <a:bodyPr/>
                    <a:lstStyle/>
                    <a:p>
                      <a:pPr algn="ctr" rtl="0" fontAlgn="base"/>
                      <a:r>
                        <a:rPr lang="en-US" sz="1800" b="0" dirty="0">
                          <a:solidFill>
                            <a:schemeClr val="tx1"/>
                          </a:solidFill>
                          <a:effectLst/>
                        </a:rPr>
                        <a:t>1</a:t>
                      </a:r>
                      <a:endParaRPr lang="en-US" sz="1800" b="0" i="0" dirty="0">
                        <a:solidFill>
                          <a:schemeClr val="tx1"/>
                        </a:solidFill>
                        <a:effectLst/>
                        <a:latin typeface="+mn-lt"/>
                      </a:endParaRPr>
                    </a:p>
                  </a:txBody>
                  <a:tcPr/>
                </a:tc>
                <a:tc>
                  <a:txBody>
                    <a:bodyPr/>
                    <a:lstStyle/>
                    <a:p>
                      <a:pPr algn="l" rtl="0" fontAlgn="base"/>
                      <a:r>
                        <a:rPr lang="en-US" sz="1800" b="0">
                          <a:solidFill>
                            <a:schemeClr val="tx1"/>
                          </a:solidFill>
                          <a:effectLst/>
                        </a:rPr>
                        <a:t>RFP Released </a:t>
                      </a:r>
                      <a:endParaRPr lang="en-US" sz="1800" b="0" i="0">
                        <a:solidFill>
                          <a:schemeClr val="tx1"/>
                        </a:solidFill>
                        <a:effectLst/>
                        <a:latin typeface="+mn-lt"/>
                      </a:endParaRPr>
                    </a:p>
                  </a:txBody>
                  <a:tcPr/>
                </a:tc>
                <a:tc>
                  <a:txBody>
                    <a:bodyPr/>
                    <a:lstStyle/>
                    <a:p>
                      <a:pPr algn="l" rtl="0" fontAlgn="base"/>
                      <a:r>
                        <a:rPr lang="en-US" sz="1800" b="0">
                          <a:solidFill>
                            <a:schemeClr val="tx1"/>
                          </a:solidFill>
                          <a:effectLst/>
                        </a:rPr>
                        <a:t>Monday, August 9, 2021 </a:t>
                      </a:r>
                      <a:endParaRPr lang="en-US" sz="1800" b="0" i="0">
                        <a:solidFill>
                          <a:schemeClr val="tx1"/>
                        </a:solidFill>
                        <a:effectLst/>
                        <a:latin typeface="+mn-lt"/>
                      </a:endParaRPr>
                    </a:p>
                  </a:txBody>
                  <a:tcPr/>
                </a:tc>
                <a:extLst>
                  <a:ext uri="{0D108BD9-81ED-4DB2-BD59-A6C34878D82A}">
                    <a16:rowId xmlns:a16="http://schemas.microsoft.com/office/drawing/2014/main" val="4085495779"/>
                  </a:ext>
                </a:extLst>
              </a:tr>
              <a:tr h="472130">
                <a:tc>
                  <a:txBody>
                    <a:bodyPr/>
                    <a:lstStyle/>
                    <a:p>
                      <a:pPr algn="ctr" rtl="0" fontAlgn="base"/>
                      <a:r>
                        <a:rPr lang="en-US" sz="1800" b="0" dirty="0">
                          <a:solidFill>
                            <a:schemeClr val="tx1"/>
                          </a:solidFill>
                          <a:effectLst/>
                        </a:rPr>
                        <a:t>2</a:t>
                      </a:r>
                      <a:endParaRPr lang="en-US" sz="1800" b="0" i="0" dirty="0">
                        <a:solidFill>
                          <a:schemeClr val="tx1"/>
                        </a:solidFill>
                        <a:effectLst/>
                        <a:latin typeface="+mn-lt"/>
                      </a:endParaRPr>
                    </a:p>
                  </a:txBody>
                  <a:tcPr>
                    <a:solidFill>
                      <a:schemeClr val="bg1">
                        <a:lumMod val="85000"/>
                      </a:schemeClr>
                    </a:solidFill>
                  </a:tcPr>
                </a:tc>
                <a:tc>
                  <a:txBody>
                    <a:bodyPr/>
                    <a:lstStyle/>
                    <a:p>
                      <a:pPr algn="l" rtl="0" fontAlgn="base"/>
                      <a:r>
                        <a:rPr lang="en-US" sz="1800" b="0" dirty="0">
                          <a:solidFill>
                            <a:schemeClr val="tx1"/>
                          </a:solidFill>
                          <a:effectLst/>
                        </a:rPr>
                        <a:t>RFP Informational Conference </a:t>
                      </a:r>
                      <a:endParaRPr lang="en-US" sz="1800" b="0" i="0" dirty="0">
                        <a:solidFill>
                          <a:schemeClr val="tx1"/>
                        </a:solidFill>
                        <a:effectLst/>
                        <a:latin typeface="+mn-lt"/>
                      </a:endParaRPr>
                    </a:p>
                  </a:txBody>
                  <a:tcPr>
                    <a:solidFill>
                      <a:schemeClr val="bg1">
                        <a:lumMod val="85000"/>
                      </a:schemeClr>
                    </a:solidFill>
                  </a:tcPr>
                </a:tc>
                <a:tc>
                  <a:txBody>
                    <a:bodyPr/>
                    <a:lstStyle/>
                    <a:p>
                      <a:pPr algn="l" rtl="0" fontAlgn="base"/>
                      <a:r>
                        <a:rPr lang="en-US" sz="1800" b="0" dirty="0">
                          <a:solidFill>
                            <a:schemeClr val="tx1"/>
                          </a:solidFill>
                          <a:effectLst/>
                        </a:rPr>
                        <a:t>Tuesday, August 17, 2021 </a:t>
                      </a:r>
                      <a:endParaRPr lang="en-US" sz="1800" b="0" i="0" dirty="0">
                        <a:solidFill>
                          <a:schemeClr val="tx1"/>
                        </a:solidFill>
                        <a:effectLst/>
                        <a:latin typeface="+mn-lt"/>
                      </a:endParaRPr>
                    </a:p>
                  </a:txBody>
                  <a:tcPr>
                    <a:solidFill>
                      <a:schemeClr val="bg1">
                        <a:lumMod val="85000"/>
                      </a:schemeClr>
                    </a:solidFill>
                  </a:tcPr>
                </a:tc>
                <a:extLst>
                  <a:ext uri="{0D108BD9-81ED-4DB2-BD59-A6C34878D82A}">
                    <a16:rowId xmlns:a16="http://schemas.microsoft.com/office/drawing/2014/main" val="3295151418"/>
                  </a:ext>
                </a:extLst>
              </a:tr>
              <a:tr h="465284">
                <a:tc>
                  <a:txBody>
                    <a:bodyPr/>
                    <a:lstStyle/>
                    <a:p>
                      <a:pPr algn="ctr" rtl="0" fontAlgn="base"/>
                      <a:r>
                        <a:rPr lang="en-US" sz="1800" b="0" i="0" dirty="0">
                          <a:solidFill>
                            <a:schemeClr val="tx1"/>
                          </a:solidFill>
                          <a:effectLst/>
                          <a:latin typeface="+mn-lt"/>
                        </a:rPr>
                        <a:t>3</a:t>
                      </a:r>
                    </a:p>
                  </a:txBody>
                  <a:tcPr/>
                </a:tc>
                <a:tc>
                  <a:txBody>
                    <a:bodyPr/>
                    <a:lstStyle/>
                    <a:p>
                      <a:pPr algn="l" rtl="0" fontAlgn="base"/>
                      <a:r>
                        <a:rPr lang="en-US" sz="1800" b="0" dirty="0">
                          <a:solidFill>
                            <a:schemeClr val="tx1"/>
                          </a:solidFill>
                          <a:effectLst/>
                        </a:rPr>
                        <a:t>Deadline for Questions </a:t>
                      </a:r>
                      <a:endParaRPr lang="en-US" sz="1800" b="0" i="0" dirty="0">
                        <a:solidFill>
                          <a:schemeClr val="tx1"/>
                        </a:solidFill>
                        <a:effectLst/>
                        <a:latin typeface="+mn-lt"/>
                      </a:endParaRPr>
                    </a:p>
                  </a:txBody>
                  <a:tcPr/>
                </a:tc>
                <a:tc>
                  <a:txBody>
                    <a:bodyPr/>
                    <a:lstStyle/>
                    <a:p>
                      <a:pPr algn="l" rtl="0" fontAlgn="base"/>
                      <a:r>
                        <a:rPr lang="en-US" sz="1800" b="0" dirty="0">
                          <a:solidFill>
                            <a:schemeClr val="tx1"/>
                          </a:solidFill>
                          <a:effectLst/>
                        </a:rPr>
                        <a:t>Friday, August 27, 2021 </a:t>
                      </a:r>
                      <a:endParaRPr lang="en-US" sz="1800" b="0" i="0" dirty="0">
                        <a:solidFill>
                          <a:schemeClr val="tx1"/>
                        </a:solidFill>
                        <a:effectLst/>
                        <a:latin typeface="+mn-lt"/>
                      </a:endParaRPr>
                    </a:p>
                  </a:txBody>
                  <a:tcPr/>
                </a:tc>
                <a:extLst>
                  <a:ext uri="{0D108BD9-81ED-4DB2-BD59-A6C34878D82A}">
                    <a16:rowId xmlns:a16="http://schemas.microsoft.com/office/drawing/2014/main" val="3012464496"/>
                  </a:ext>
                </a:extLst>
              </a:tr>
              <a:tr h="465284">
                <a:tc>
                  <a:txBody>
                    <a:bodyPr/>
                    <a:lstStyle/>
                    <a:p>
                      <a:pPr algn="ctr" rtl="0" fontAlgn="base"/>
                      <a:r>
                        <a:rPr lang="en-US" sz="1800" b="0" dirty="0">
                          <a:solidFill>
                            <a:schemeClr val="tx1"/>
                          </a:solidFill>
                          <a:effectLst/>
                        </a:rPr>
                        <a:t>4</a:t>
                      </a:r>
                      <a:endParaRPr lang="en-US" sz="1800" b="0" i="0" dirty="0">
                        <a:solidFill>
                          <a:schemeClr val="tx1"/>
                        </a:solidFill>
                        <a:effectLst/>
                        <a:latin typeface="+mn-lt"/>
                      </a:endParaRPr>
                    </a:p>
                  </a:txBody>
                  <a:tcPr/>
                </a:tc>
                <a:tc>
                  <a:txBody>
                    <a:bodyPr/>
                    <a:lstStyle/>
                    <a:p>
                      <a:pPr algn="l" rtl="0" fontAlgn="base"/>
                      <a:r>
                        <a:rPr lang="en-US" sz="1800" b="0">
                          <a:solidFill>
                            <a:schemeClr val="tx1"/>
                          </a:solidFill>
                          <a:effectLst/>
                        </a:rPr>
                        <a:t>Answers Released </a:t>
                      </a:r>
                      <a:endParaRPr lang="en-US" sz="1800" b="0" i="0">
                        <a:solidFill>
                          <a:schemeClr val="tx1"/>
                        </a:solidFill>
                        <a:effectLst/>
                        <a:latin typeface="+mn-lt"/>
                      </a:endParaRPr>
                    </a:p>
                  </a:txBody>
                  <a:tcPr/>
                </a:tc>
                <a:tc>
                  <a:txBody>
                    <a:bodyPr/>
                    <a:lstStyle/>
                    <a:p>
                      <a:pPr algn="l" rtl="0" fontAlgn="base"/>
                      <a:r>
                        <a:rPr lang="en-US" sz="1800" b="0" dirty="0">
                          <a:solidFill>
                            <a:schemeClr val="tx1"/>
                          </a:solidFill>
                          <a:effectLst/>
                        </a:rPr>
                        <a:t>Friday, September 3, 2021 </a:t>
                      </a:r>
                      <a:endParaRPr lang="en-US" sz="1800" b="0" i="0" dirty="0">
                        <a:solidFill>
                          <a:schemeClr val="tx1"/>
                        </a:solidFill>
                        <a:effectLst/>
                        <a:latin typeface="+mn-lt"/>
                      </a:endParaRPr>
                    </a:p>
                  </a:txBody>
                  <a:tcPr/>
                </a:tc>
                <a:extLst>
                  <a:ext uri="{0D108BD9-81ED-4DB2-BD59-A6C34878D82A}">
                    <a16:rowId xmlns:a16="http://schemas.microsoft.com/office/drawing/2014/main" val="2379786985"/>
                  </a:ext>
                </a:extLst>
              </a:tr>
              <a:tr h="465284">
                <a:tc>
                  <a:txBody>
                    <a:bodyPr/>
                    <a:lstStyle/>
                    <a:p>
                      <a:pPr algn="ctr" rtl="0" fontAlgn="base"/>
                      <a:r>
                        <a:rPr lang="en-US" sz="1800" b="0" dirty="0">
                          <a:solidFill>
                            <a:schemeClr val="tx1"/>
                          </a:solidFill>
                          <a:effectLst/>
                        </a:rPr>
                        <a:t>5</a:t>
                      </a:r>
                      <a:endParaRPr lang="en-US" sz="1800" b="0" i="0" dirty="0">
                        <a:solidFill>
                          <a:schemeClr val="tx1"/>
                        </a:solidFill>
                        <a:effectLst/>
                        <a:latin typeface="+mn-lt"/>
                      </a:endParaRPr>
                    </a:p>
                  </a:txBody>
                  <a:tcPr/>
                </a:tc>
                <a:tc>
                  <a:txBody>
                    <a:bodyPr/>
                    <a:lstStyle/>
                    <a:p>
                      <a:pPr algn="l" rtl="0" fontAlgn="base"/>
                      <a:r>
                        <a:rPr lang="en-US" sz="1800" b="0">
                          <a:solidFill>
                            <a:schemeClr val="tx1"/>
                          </a:solidFill>
                          <a:effectLst/>
                        </a:rPr>
                        <a:t>Proposals Due </a:t>
                      </a:r>
                      <a:endParaRPr lang="en-US" sz="1800" b="0" i="0">
                        <a:solidFill>
                          <a:schemeClr val="tx1"/>
                        </a:solidFill>
                        <a:effectLst/>
                        <a:latin typeface="+mn-lt"/>
                      </a:endParaRPr>
                    </a:p>
                  </a:txBody>
                  <a:tcPr/>
                </a:tc>
                <a:tc>
                  <a:txBody>
                    <a:bodyPr/>
                    <a:lstStyle/>
                    <a:p>
                      <a:pPr algn="l" rtl="0" fontAlgn="base"/>
                      <a:r>
                        <a:rPr lang="en-US" sz="1800" b="0" dirty="0">
                          <a:solidFill>
                            <a:schemeClr val="tx1"/>
                          </a:solidFill>
                          <a:effectLst/>
                        </a:rPr>
                        <a:t>Thursday, September 30, 2021 </a:t>
                      </a:r>
                      <a:endParaRPr lang="en-US" sz="1800" b="0" i="0" dirty="0">
                        <a:solidFill>
                          <a:schemeClr val="tx1"/>
                        </a:solidFill>
                        <a:effectLst/>
                        <a:latin typeface="+mn-lt"/>
                      </a:endParaRPr>
                    </a:p>
                  </a:txBody>
                  <a:tcPr/>
                </a:tc>
                <a:extLst>
                  <a:ext uri="{0D108BD9-81ED-4DB2-BD59-A6C34878D82A}">
                    <a16:rowId xmlns:a16="http://schemas.microsoft.com/office/drawing/2014/main" val="2855539930"/>
                  </a:ext>
                </a:extLst>
              </a:tr>
            </a:tbl>
          </a:graphicData>
        </a:graphic>
      </p:graphicFrame>
    </p:spTree>
    <p:extLst>
      <p:ext uri="{BB962C8B-B14F-4D97-AF65-F5344CB8AC3E}">
        <p14:creationId xmlns:p14="http://schemas.microsoft.com/office/powerpoint/2010/main" val="2253309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13</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RFP Submission Process </a:t>
            </a:r>
          </a:p>
        </p:txBody>
      </p:sp>
      <p:sp>
        <p:nvSpPr>
          <p:cNvPr id="4" name="Text Placeholder 3">
            <a:extLst>
              <a:ext uri="{FF2B5EF4-FFF2-40B4-BE49-F238E27FC236}">
                <a16:creationId xmlns:a16="http://schemas.microsoft.com/office/drawing/2014/main" id="{7C079E74-146B-4E69-A8D5-338D9F39F650}"/>
              </a:ext>
            </a:extLst>
          </p:cNvPr>
          <p:cNvSpPr>
            <a:spLocks noGrp="1"/>
          </p:cNvSpPr>
          <p:nvPr>
            <p:ph type="body" sz="quarter" idx="13"/>
          </p:nvPr>
        </p:nvSpPr>
        <p:spPr/>
        <p:txBody>
          <a:bodyPr/>
          <a:lstStyle/>
          <a:p>
            <a:r>
              <a:rPr lang="en-US" dirty="0"/>
              <a:t>This RFP process will be fully electronic – there is no need to submit paper copies of proposals </a:t>
            </a:r>
          </a:p>
          <a:p>
            <a:endParaRPr lang="en-US" dirty="0"/>
          </a:p>
          <a:p>
            <a:r>
              <a:rPr lang="en-US" dirty="0"/>
              <a:t>Proposals should be submitted as PDFs by 11:59PM on Thursday, September 30, to </a:t>
            </a:r>
            <a:r>
              <a:rPr lang="en-US" dirty="0">
                <a:hlinkClick r:id="rId2"/>
              </a:rPr>
              <a:t>DECDSmallBusinessSupportRFP@ct.gov</a:t>
            </a:r>
            <a:r>
              <a:rPr lang="en-US" dirty="0"/>
              <a:t> </a:t>
            </a:r>
          </a:p>
          <a:p>
            <a:endParaRPr lang="en-US" dirty="0"/>
          </a:p>
          <a:p>
            <a:r>
              <a:rPr lang="en-US" dirty="0"/>
              <a:t>Proposal submission requirements begin on page 16 of the Small Business Support Programs RFP</a:t>
            </a:r>
          </a:p>
          <a:p>
            <a:pPr lvl="1"/>
            <a:r>
              <a:rPr lang="en-US" dirty="0"/>
              <a:t>Proposers should include a 2-page executive summary </a:t>
            </a:r>
          </a:p>
          <a:p>
            <a:pPr lvl="1"/>
            <a:r>
              <a:rPr lang="en-US" dirty="0"/>
              <a:t>All proposal questions must be answered, in a maximum of 30 pages </a:t>
            </a:r>
          </a:p>
          <a:p>
            <a:pPr lvl="1"/>
            <a:r>
              <a:rPr lang="en-US" dirty="0"/>
              <a:t>Three references from previous or ongoing projects will be required</a:t>
            </a:r>
          </a:p>
        </p:txBody>
      </p:sp>
    </p:spTree>
    <p:extLst>
      <p:ext uri="{BB962C8B-B14F-4D97-AF65-F5344CB8AC3E}">
        <p14:creationId xmlns:p14="http://schemas.microsoft.com/office/powerpoint/2010/main" val="3556759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14</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Proposal Content Checklist </a:t>
            </a:r>
          </a:p>
        </p:txBody>
      </p:sp>
      <p:sp>
        <p:nvSpPr>
          <p:cNvPr id="7" name="TextBox 6">
            <a:extLst>
              <a:ext uri="{FF2B5EF4-FFF2-40B4-BE49-F238E27FC236}">
                <a16:creationId xmlns:a16="http://schemas.microsoft.com/office/drawing/2014/main" id="{BA28BF9B-3C50-4652-8810-8D893E357D0B}"/>
              </a:ext>
            </a:extLst>
          </p:cNvPr>
          <p:cNvSpPr txBox="1"/>
          <p:nvPr/>
        </p:nvSpPr>
        <p:spPr>
          <a:xfrm>
            <a:off x="599535" y="1166842"/>
            <a:ext cx="10876847" cy="4755148"/>
          </a:xfrm>
          <a:prstGeom prst="rect">
            <a:avLst/>
          </a:prstGeom>
          <a:noFill/>
        </p:spPr>
        <p:txBody>
          <a:bodyPr wrap="square" rtlCol="0">
            <a:spAutoFit/>
          </a:bodyPr>
          <a:lstStyle/>
          <a:p>
            <a:pPr marL="285750" indent="-285750">
              <a:spcAft>
                <a:spcPts val="600"/>
              </a:spcAft>
              <a:buClr>
                <a:schemeClr val="tx2"/>
              </a:buClr>
              <a:buFont typeface="Wingdings" panose="05000000000000000000" pitchFamily="2" charset="2"/>
              <a:buChar char="q"/>
            </a:pPr>
            <a:r>
              <a:rPr lang="en-US" sz="2000" dirty="0">
                <a:solidFill>
                  <a:srgbClr val="292929"/>
                </a:solidFill>
              </a:rPr>
              <a:t>Cover Sheet (including required information: RFP Name or Number, Legal Name, FEIN, Complete Address, Contact Person, Title, Phone Number, E-mail)</a:t>
            </a:r>
          </a:p>
          <a:p>
            <a:pPr marL="285750" indent="-285750">
              <a:spcAft>
                <a:spcPts val="600"/>
              </a:spcAft>
              <a:buClr>
                <a:schemeClr val="tx2"/>
              </a:buClr>
              <a:buFont typeface="Wingdings" panose="05000000000000000000" pitchFamily="2" charset="2"/>
              <a:buChar char="q"/>
            </a:pPr>
            <a:r>
              <a:rPr lang="en-US" sz="2000" dirty="0">
                <a:solidFill>
                  <a:srgbClr val="292929"/>
                </a:solidFill>
              </a:rPr>
              <a:t>Table of Contents</a:t>
            </a:r>
          </a:p>
          <a:p>
            <a:pPr marL="285750" indent="-285750">
              <a:spcAft>
                <a:spcPts val="600"/>
              </a:spcAft>
              <a:buClr>
                <a:schemeClr val="tx2"/>
              </a:buClr>
              <a:buFont typeface="Wingdings" panose="05000000000000000000" pitchFamily="2" charset="2"/>
              <a:buChar char="q"/>
            </a:pPr>
            <a:r>
              <a:rPr lang="en-US" sz="2000" dirty="0">
                <a:solidFill>
                  <a:srgbClr val="292929"/>
                </a:solidFill>
              </a:rPr>
              <a:t>Executive Summary (2 pages max)</a:t>
            </a:r>
          </a:p>
          <a:p>
            <a:pPr marL="285750" indent="-285750">
              <a:spcAft>
                <a:spcPts val="600"/>
              </a:spcAft>
              <a:buClr>
                <a:schemeClr val="tx2"/>
              </a:buClr>
              <a:buFont typeface="Wingdings" panose="05000000000000000000" pitchFamily="2" charset="2"/>
              <a:buChar char="q"/>
            </a:pPr>
            <a:r>
              <a:rPr lang="en-US" sz="2000" dirty="0">
                <a:solidFill>
                  <a:srgbClr val="292929"/>
                </a:solidFill>
              </a:rPr>
              <a:t>Main Proposal Body with relevant attachments</a:t>
            </a:r>
          </a:p>
          <a:p>
            <a:pPr marL="285750" indent="-285750">
              <a:spcAft>
                <a:spcPts val="600"/>
              </a:spcAft>
              <a:buClr>
                <a:schemeClr val="tx2"/>
              </a:buClr>
              <a:buFont typeface="Wingdings" panose="05000000000000000000" pitchFamily="2" charset="2"/>
              <a:buChar char="q"/>
            </a:pPr>
            <a:r>
              <a:rPr lang="en-US" sz="2000" dirty="0">
                <a:solidFill>
                  <a:srgbClr val="292929"/>
                </a:solidFill>
              </a:rPr>
              <a:t>IRS Determination Letter (for non-profits)</a:t>
            </a:r>
          </a:p>
          <a:p>
            <a:pPr marL="285750" indent="-285750">
              <a:spcAft>
                <a:spcPts val="600"/>
              </a:spcAft>
              <a:buClr>
                <a:schemeClr val="tx2"/>
              </a:buClr>
              <a:buFont typeface="Wingdings" panose="05000000000000000000" pitchFamily="2" charset="2"/>
              <a:buChar char="q"/>
            </a:pPr>
            <a:r>
              <a:rPr lang="en-US" sz="2000" dirty="0">
                <a:solidFill>
                  <a:srgbClr val="292929"/>
                </a:solidFill>
              </a:rPr>
              <a:t>Two years of most recent annual audited financial statements; OR any financial statements prepared by a Certified Public Accountant</a:t>
            </a:r>
          </a:p>
          <a:p>
            <a:pPr marL="285750" indent="-285750">
              <a:spcAft>
                <a:spcPts val="600"/>
              </a:spcAft>
              <a:buClr>
                <a:schemeClr val="tx2"/>
              </a:buClr>
              <a:buFont typeface="Wingdings" panose="05000000000000000000" pitchFamily="2" charset="2"/>
              <a:buChar char="q"/>
            </a:pPr>
            <a:r>
              <a:rPr lang="en-US" sz="2000" dirty="0">
                <a:solidFill>
                  <a:srgbClr val="292929"/>
                </a:solidFill>
              </a:rPr>
              <a:t>Proposed budget, including budget narrative and cost schedules for planned subcontractors if applicable </a:t>
            </a:r>
          </a:p>
          <a:p>
            <a:pPr marL="285750" indent="-285750">
              <a:spcAft>
                <a:spcPts val="600"/>
              </a:spcAft>
              <a:buClr>
                <a:schemeClr val="tx2"/>
              </a:buClr>
              <a:buFont typeface="Wingdings" panose="05000000000000000000" pitchFamily="2" charset="2"/>
              <a:buChar char="q"/>
            </a:pPr>
            <a:r>
              <a:rPr lang="en-US" sz="2000" dirty="0">
                <a:solidFill>
                  <a:srgbClr val="292929"/>
                </a:solidFill>
              </a:rPr>
              <a:t>Conflict of Interest Disclosure Statement</a:t>
            </a:r>
          </a:p>
          <a:p>
            <a:pPr marL="285750" indent="-285750">
              <a:spcAft>
                <a:spcPts val="600"/>
              </a:spcAft>
              <a:buClr>
                <a:schemeClr val="tx2"/>
              </a:buClr>
              <a:buFont typeface="Wingdings" panose="05000000000000000000" pitchFamily="2" charset="2"/>
              <a:buChar char="q"/>
            </a:pPr>
            <a:r>
              <a:rPr lang="en-US" sz="2000" dirty="0">
                <a:solidFill>
                  <a:srgbClr val="292929"/>
                </a:solidFill>
              </a:rPr>
              <a:t>Statement of Assurances</a:t>
            </a:r>
          </a:p>
          <a:p>
            <a:pPr>
              <a:buClr>
                <a:schemeClr val="tx2"/>
              </a:buClr>
            </a:pPr>
            <a:endParaRPr lang="en-US" dirty="0">
              <a:solidFill>
                <a:srgbClr val="292929"/>
              </a:solidFill>
            </a:endParaRPr>
          </a:p>
        </p:txBody>
      </p:sp>
    </p:spTree>
    <p:extLst>
      <p:ext uri="{BB962C8B-B14F-4D97-AF65-F5344CB8AC3E}">
        <p14:creationId xmlns:p14="http://schemas.microsoft.com/office/powerpoint/2010/main" val="2430426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A3812E0-AF94-4AE4-9A4D-00C08E044D21}"/>
              </a:ext>
            </a:extLst>
          </p:cNvPr>
          <p:cNvSpPr>
            <a:spLocks noGrp="1"/>
          </p:cNvSpPr>
          <p:nvPr>
            <p:ph type="sldNum" sz="quarter" idx="12"/>
          </p:nvPr>
        </p:nvSpPr>
        <p:spPr/>
        <p:txBody>
          <a:bodyPr/>
          <a:lstStyle/>
          <a:p>
            <a:r>
              <a:rPr lang="en-US"/>
              <a:t>   </a:t>
            </a:r>
            <a:fld id="{9BA150B5-8DFC-458F-AD8B-0D6E73DD8F1E}" type="slidenum">
              <a:rPr lang="en-US" smtClean="0"/>
              <a:pPr/>
              <a:t>15</a:t>
            </a:fld>
            <a:endParaRPr lang="en-US" dirty="0"/>
          </a:p>
        </p:txBody>
      </p:sp>
      <p:sp>
        <p:nvSpPr>
          <p:cNvPr id="3" name="Title 2">
            <a:extLst>
              <a:ext uri="{FF2B5EF4-FFF2-40B4-BE49-F238E27FC236}">
                <a16:creationId xmlns:a16="http://schemas.microsoft.com/office/drawing/2014/main" id="{6C9BB6B2-DF4C-4402-A597-9A6E556BA6B2}"/>
              </a:ext>
            </a:extLst>
          </p:cNvPr>
          <p:cNvSpPr>
            <a:spLocks noGrp="1"/>
          </p:cNvSpPr>
          <p:nvPr>
            <p:ph type="title"/>
          </p:nvPr>
        </p:nvSpPr>
        <p:spPr/>
        <p:txBody>
          <a:bodyPr/>
          <a:lstStyle/>
          <a:p>
            <a:r>
              <a:rPr lang="en-US" dirty="0"/>
              <a:t>Proposal Formatting Guidance </a:t>
            </a:r>
          </a:p>
        </p:txBody>
      </p:sp>
      <p:sp>
        <p:nvSpPr>
          <p:cNvPr id="4" name="Text Placeholder 3">
            <a:extLst>
              <a:ext uri="{FF2B5EF4-FFF2-40B4-BE49-F238E27FC236}">
                <a16:creationId xmlns:a16="http://schemas.microsoft.com/office/drawing/2014/main" id="{0AE805C4-31EE-4229-B1A3-4A28E8057BA5}"/>
              </a:ext>
            </a:extLst>
          </p:cNvPr>
          <p:cNvSpPr>
            <a:spLocks noGrp="1"/>
          </p:cNvSpPr>
          <p:nvPr>
            <p:ph type="body" sz="quarter" idx="13"/>
          </p:nvPr>
        </p:nvSpPr>
        <p:spPr/>
        <p:txBody>
          <a:bodyPr/>
          <a:lstStyle/>
          <a:p>
            <a:pPr marL="57150" indent="0">
              <a:buNone/>
            </a:pPr>
            <a:r>
              <a:rPr lang="en-US" sz="2000" dirty="0"/>
              <a:t>Proposal Formatting Checklist:</a:t>
            </a:r>
            <a:endParaRPr lang="en-US" sz="2000" b="0" i="0" u="none" strike="noStrike" baseline="0" dirty="0"/>
          </a:p>
          <a:p>
            <a:pPr lvl="1">
              <a:buFont typeface="Wingdings" panose="05000000000000000000" pitchFamily="2" charset="2"/>
              <a:buChar char="q"/>
            </a:pPr>
            <a:r>
              <a:rPr lang="en-US" sz="1800" b="0" i="0" u="none" strike="noStrike" baseline="0" dirty="0"/>
              <a:t>Is the proposal formatted to fit 8 ½ x 11 (letter-sized) paper?</a:t>
            </a:r>
          </a:p>
          <a:p>
            <a:pPr lvl="1">
              <a:buFont typeface="Wingdings" panose="05000000000000000000" pitchFamily="2" charset="2"/>
              <a:buChar char="q"/>
            </a:pPr>
            <a:r>
              <a:rPr lang="en-US" sz="1800" b="0" i="0" u="none" strike="noStrike" baseline="0" dirty="0"/>
              <a:t>Is the main body of the proposal within the page limit?</a:t>
            </a:r>
          </a:p>
          <a:p>
            <a:pPr lvl="1">
              <a:buFont typeface="Wingdings" panose="05000000000000000000" pitchFamily="2" charset="2"/>
              <a:buChar char="q"/>
            </a:pPr>
            <a:r>
              <a:rPr lang="en-US" sz="1800" b="0" i="0" u="none" strike="noStrike" baseline="0" dirty="0"/>
              <a:t>Is the proposal in 12-point, Times New Roman font?</a:t>
            </a:r>
          </a:p>
          <a:p>
            <a:pPr lvl="1">
              <a:buFont typeface="Wingdings" panose="05000000000000000000" pitchFamily="2" charset="2"/>
              <a:buChar char="q"/>
            </a:pPr>
            <a:r>
              <a:rPr lang="en-US" sz="1800" b="0" i="0" u="none" strike="noStrike" baseline="0" dirty="0"/>
              <a:t>Does the proposal format follow normal (1 inch) margins and 1 ½ line spacing?</a:t>
            </a:r>
          </a:p>
          <a:p>
            <a:pPr lvl="1">
              <a:buFont typeface="Wingdings" panose="05000000000000000000" pitchFamily="2" charset="2"/>
              <a:buChar char="q"/>
            </a:pPr>
            <a:r>
              <a:rPr lang="en-US" sz="1800" b="0" i="0" u="none" strike="noStrike" baseline="0" dirty="0"/>
              <a:t>Does the proposer’s name appear in the header of each page?</a:t>
            </a:r>
          </a:p>
          <a:p>
            <a:pPr lvl="1">
              <a:buFont typeface="Wingdings" panose="05000000000000000000" pitchFamily="2" charset="2"/>
              <a:buChar char="q"/>
            </a:pPr>
            <a:r>
              <a:rPr lang="en-US" sz="1800" b="0" i="0" u="none" strike="noStrike" baseline="0" dirty="0"/>
              <a:t>Does the proposal include page numbers in the footer?</a:t>
            </a:r>
          </a:p>
          <a:p>
            <a:pPr lvl="1">
              <a:buFont typeface="Wingdings" panose="05000000000000000000" pitchFamily="2" charset="2"/>
              <a:buChar char="q"/>
            </a:pPr>
            <a:r>
              <a:rPr lang="en-US" sz="1800" b="0" i="0" u="none" strike="noStrike" baseline="0" dirty="0"/>
              <a:t>Are confidential labels applied to sensitive information (if applicable)?</a:t>
            </a:r>
          </a:p>
          <a:p>
            <a:pPr lvl="1">
              <a:buFont typeface="Wingdings" panose="05000000000000000000" pitchFamily="2" charset="2"/>
              <a:buChar char="q"/>
            </a:pPr>
            <a:endParaRPr lang="en-US" sz="1600" dirty="0"/>
          </a:p>
          <a:p>
            <a:pPr marL="57150" indent="0">
              <a:buNone/>
            </a:pPr>
            <a:r>
              <a:rPr lang="en-US" i="1" dirty="0"/>
              <a:t>Ultimately, the content of proposals will be evaluated, not legibility, structure, or form. However, proposers should ensure their responses are well-structured and follow a logical flow, so that evaluators can easily understand and assess the details of their proposals. </a:t>
            </a:r>
          </a:p>
        </p:txBody>
      </p:sp>
    </p:spTree>
    <p:extLst>
      <p:ext uri="{BB962C8B-B14F-4D97-AF65-F5344CB8AC3E}">
        <p14:creationId xmlns:p14="http://schemas.microsoft.com/office/powerpoint/2010/main" val="2354790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16</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Questions and Answers </a:t>
            </a:r>
          </a:p>
        </p:txBody>
      </p:sp>
      <p:sp>
        <p:nvSpPr>
          <p:cNvPr id="4" name="Text Placeholder 3">
            <a:extLst>
              <a:ext uri="{FF2B5EF4-FFF2-40B4-BE49-F238E27FC236}">
                <a16:creationId xmlns:a16="http://schemas.microsoft.com/office/drawing/2014/main" id="{7C079E74-146B-4E69-A8D5-338D9F39F650}"/>
              </a:ext>
            </a:extLst>
          </p:cNvPr>
          <p:cNvSpPr>
            <a:spLocks noGrp="1"/>
          </p:cNvSpPr>
          <p:nvPr>
            <p:ph type="body" sz="quarter" idx="13"/>
          </p:nvPr>
        </p:nvSpPr>
        <p:spPr/>
        <p:txBody>
          <a:bodyPr/>
          <a:lstStyle/>
          <a:p>
            <a:r>
              <a:rPr lang="en-US" dirty="0"/>
              <a:t>The remainder of our time will be allocated to questions and answers.</a:t>
            </a:r>
          </a:p>
          <a:p>
            <a:endParaRPr lang="en-US" dirty="0"/>
          </a:p>
          <a:p>
            <a:r>
              <a:rPr lang="en-US" dirty="0"/>
              <a:t>Please post your questions in the Zoom chat.</a:t>
            </a:r>
          </a:p>
          <a:p>
            <a:endParaRPr lang="en-US" dirty="0"/>
          </a:p>
          <a:p>
            <a:r>
              <a:rPr lang="en-US" dirty="0"/>
              <a:t>Frequently asked  questions will be posted on DECD’s website.</a:t>
            </a:r>
          </a:p>
        </p:txBody>
      </p:sp>
      <p:pic>
        <p:nvPicPr>
          <p:cNvPr id="6" name="Picture 5" descr="Text, company name&#10;&#10;Description automatically generated">
            <a:extLst>
              <a:ext uri="{FF2B5EF4-FFF2-40B4-BE49-F238E27FC236}">
                <a16:creationId xmlns:a16="http://schemas.microsoft.com/office/drawing/2014/main" id="{6D6D1FA4-7C3D-422A-BA67-C3210A495A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7070" y="3777521"/>
            <a:ext cx="5423076" cy="2306120"/>
          </a:xfrm>
          <a:prstGeom prst="rect">
            <a:avLst/>
          </a:prstGeom>
        </p:spPr>
      </p:pic>
    </p:spTree>
    <p:extLst>
      <p:ext uri="{BB962C8B-B14F-4D97-AF65-F5344CB8AC3E}">
        <p14:creationId xmlns:p14="http://schemas.microsoft.com/office/powerpoint/2010/main" val="414170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D47F3E7-C6B0-4EC4-9BAB-95EB75F95937}"/>
              </a:ext>
            </a:extLst>
          </p:cNvPr>
          <p:cNvSpPr>
            <a:spLocks noGrp="1"/>
          </p:cNvSpPr>
          <p:nvPr>
            <p:ph idx="1"/>
          </p:nvPr>
        </p:nvSpPr>
        <p:spPr>
          <a:xfrm>
            <a:off x="609599" y="1309412"/>
            <a:ext cx="17484923" cy="4773682"/>
          </a:xfrm>
          <a:ln>
            <a:noFill/>
          </a:ln>
        </p:spPr>
        <p:txBody>
          <a:bodyPr/>
          <a:lstStyle/>
          <a:p>
            <a:pPr marL="342900" indent="-342900">
              <a:buFont typeface="Arial" panose="020B0604020202020204" pitchFamily="34" charset="0"/>
              <a:buChar char="•"/>
            </a:pPr>
            <a:r>
              <a:rPr lang="en-US" dirty="0"/>
              <a:t>Housekeeping Items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a:t> </a:t>
            </a:r>
            <a:r>
              <a:rPr lang="en-US" dirty="0"/>
              <a:t>Opening Remarks by  Deputy Commissioner Thames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RFP Overview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Key Dates and Next Steps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Q&amp;A </a:t>
            </a:r>
          </a:p>
          <a:p>
            <a:endParaRPr lang="en-US" dirty="0"/>
          </a:p>
        </p:txBody>
      </p:sp>
      <p:sp>
        <p:nvSpPr>
          <p:cNvPr id="5" name="Title 4">
            <a:extLst>
              <a:ext uri="{FF2B5EF4-FFF2-40B4-BE49-F238E27FC236}">
                <a16:creationId xmlns:a16="http://schemas.microsoft.com/office/drawing/2014/main" id="{D3E576B4-E692-42B7-80AB-51F1FA9DDFB7}"/>
              </a:ext>
            </a:extLst>
          </p:cNvPr>
          <p:cNvSpPr>
            <a:spLocks noGrp="1"/>
          </p:cNvSpPr>
          <p:nvPr>
            <p:ph type="title"/>
          </p:nvPr>
        </p:nvSpPr>
        <p:spPr/>
        <p:txBody>
          <a:bodyPr/>
          <a:lstStyle/>
          <a:p>
            <a:r>
              <a:rPr lang="en-US" dirty="0"/>
              <a:t>Informational  Conference Agenda </a:t>
            </a:r>
          </a:p>
        </p:txBody>
      </p:sp>
      <p:pic>
        <p:nvPicPr>
          <p:cNvPr id="1026" name="Picture 2" descr="Small Businesses - Home | Facebook">
            <a:extLst>
              <a:ext uri="{FF2B5EF4-FFF2-40B4-BE49-F238E27FC236}">
                <a16:creationId xmlns:a16="http://schemas.microsoft.com/office/drawing/2014/main" id="{153BE9CB-9B77-4FF5-A270-3CBAB7058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0501" y="2582778"/>
            <a:ext cx="3641559" cy="3141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282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3</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RFP Housekeeping items</a:t>
            </a:r>
          </a:p>
        </p:txBody>
      </p:sp>
      <p:sp>
        <p:nvSpPr>
          <p:cNvPr id="4" name="Text Placeholder 3">
            <a:extLst>
              <a:ext uri="{FF2B5EF4-FFF2-40B4-BE49-F238E27FC236}">
                <a16:creationId xmlns:a16="http://schemas.microsoft.com/office/drawing/2014/main" id="{7C079E74-146B-4E69-A8D5-338D9F39F650}"/>
              </a:ext>
            </a:extLst>
          </p:cNvPr>
          <p:cNvSpPr>
            <a:spLocks noGrp="1"/>
          </p:cNvSpPr>
          <p:nvPr>
            <p:ph type="body" sz="quarter" idx="13"/>
          </p:nvPr>
        </p:nvSpPr>
        <p:spPr>
          <a:xfrm>
            <a:off x="304800" y="2075304"/>
            <a:ext cx="11417508" cy="4782696"/>
          </a:xfrm>
        </p:spPr>
        <p:txBody>
          <a:bodyPr/>
          <a:lstStyle/>
          <a:p>
            <a:r>
              <a:rPr lang="en-US" sz="2200" dirty="0"/>
              <a:t>Please type your questions into the chat. The team will answer as many as possible in our allotted Q&amp;A time at the end of the presentation.</a:t>
            </a:r>
          </a:p>
          <a:p>
            <a:endParaRPr lang="en-US" sz="2200" dirty="0"/>
          </a:p>
          <a:p>
            <a:r>
              <a:rPr lang="en-US" sz="2200" dirty="0"/>
              <a:t>Questions and Answers will be posted in writing on the Department of Economic and Community Development </a:t>
            </a:r>
            <a:r>
              <a:rPr lang="en-US" sz="1800" b="0" i="0" u="sng" strike="noStrike" dirty="0">
                <a:solidFill>
                  <a:srgbClr val="0000FF"/>
                </a:solidFill>
                <a:effectLst/>
                <a:latin typeface="Verdana" panose="020B0604030504040204" pitchFamily="34" charset="0"/>
                <a:hlinkClick r:id="rId3"/>
              </a:rPr>
              <a:t>https://portal.ct.gov/DECD</a:t>
            </a:r>
            <a:r>
              <a:rPr lang="en-US" sz="1800" b="0" i="0" dirty="0">
                <a:solidFill>
                  <a:srgbClr val="000000"/>
                </a:solidFill>
                <a:effectLst/>
                <a:latin typeface="Arial" panose="020B0604020202020204" pitchFamily="34" charset="0"/>
              </a:rPr>
              <a:t> </a:t>
            </a:r>
            <a:r>
              <a:rPr lang="en-US" sz="2000" b="0" i="0" dirty="0">
                <a:solidFill>
                  <a:srgbClr val="000000"/>
                </a:solidFill>
                <a:effectLst/>
                <a:latin typeface="Arial" panose="020B0604020202020204" pitchFamily="34" charset="0"/>
              </a:rPr>
              <a:t>on </a:t>
            </a:r>
            <a:r>
              <a:rPr lang="en-US" b="0" i="0" dirty="0">
                <a:solidFill>
                  <a:srgbClr val="000000"/>
                </a:solidFill>
                <a:effectLst/>
                <a:latin typeface="Arial" panose="020B0604020202020204" pitchFamily="34" charset="0"/>
              </a:rPr>
              <a:t>Dept of Administrative Services </a:t>
            </a:r>
            <a:r>
              <a:rPr lang="en-US" sz="1800" b="0" i="0" u="sng" strike="noStrike" dirty="0">
                <a:solidFill>
                  <a:srgbClr val="0000FF"/>
                </a:solidFill>
                <a:effectLst/>
                <a:latin typeface="Verdana" panose="020B0604030504040204" pitchFamily="34" charset="0"/>
                <a:hlinkClick r:id="rId4"/>
              </a:rPr>
              <a:t>https://portal.ct.gov/DAS/CTSource/BidBoard</a:t>
            </a:r>
            <a:r>
              <a:rPr lang="en-US" sz="1800" b="0" i="0" dirty="0">
                <a:effectLst/>
                <a:latin typeface="Verdana" panose="020B0604030504040204" pitchFamily="34" charset="0"/>
              </a:rPr>
              <a:t> </a:t>
            </a:r>
          </a:p>
          <a:p>
            <a:endParaRPr lang="en-US" sz="1800" b="0" i="0" dirty="0">
              <a:effectLst/>
              <a:latin typeface="Verdana" panose="020B0604030504040204" pitchFamily="34" charset="0"/>
            </a:endParaRPr>
          </a:p>
          <a:p>
            <a:r>
              <a:rPr lang="en-US" sz="2200" dirty="0"/>
              <a:t> Answers posted in writing will supersede answers given live, if there is a conflict. </a:t>
            </a:r>
          </a:p>
          <a:p>
            <a:endParaRPr lang="en-US" sz="2200" dirty="0"/>
          </a:p>
          <a:p>
            <a:r>
              <a:rPr lang="en-US" sz="2200" dirty="0"/>
              <a:t>Additional questions may be submitted through Friday, August 27 by emailing </a:t>
            </a:r>
            <a:r>
              <a:rPr lang="en-US" sz="2200" dirty="0">
                <a:hlinkClick r:id="rId5"/>
              </a:rPr>
              <a:t>DECDSmallBusinessSupportRFP@ct.gov</a:t>
            </a:r>
            <a:r>
              <a:rPr lang="en-US" sz="2200" dirty="0"/>
              <a:t>.</a:t>
            </a:r>
          </a:p>
        </p:txBody>
      </p:sp>
    </p:spTree>
    <p:extLst>
      <p:ext uri="{BB962C8B-B14F-4D97-AF65-F5344CB8AC3E}">
        <p14:creationId xmlns:p14="http://schemas.microsoft.com/office/powerpoint/2010/main" val="1739962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266E9C-1AED-44A9-824D-859312EE5150}"/>
              </a:ext>
            </a:extLst>
          </p:cNvPr>
          <p:cNvSpPr>
            <a:spLocks noGrp="1"/>
          </p:cNvSpPr>
          <p:nvPr>
            <p:ph type="sldNum" sz="quarter" idx="12"/>
          </p:nvPr>
        </p:nvSpPr>
        <p:spPr/>
        <p:txBody>
          <a:bodyPr/>
          <a:lstStyle/>
          <a:p>
            <a:r>
              <a:rPr lang="en-US"/>
              <a:t>   </a:t>
            </a:r>
            <a:fld id="{9BA150B5-8DFC-458F-AD8B-0D6E73DD8F1E}" type="slidenum">
              <a:rPr lang="en-US" smtClean="0"/>
              <a:pPr/>
              <a:t>4</a:t>
            </a:fld>
            <a:endParaRPr lang="en-US" dirty="0"/>
          </a:p>
        </p:txBody>
      </p:sp>
      <p:sp>
        <p:nvSpPr>
          <p:cNvPr id="3" name="Title 2">
            <a:extLst>
              <a:ext uri="{FF2B5EF4-FFF2-40B4-BE49-F238E27FC236}">
                <a16:creationId xmlns:a16="http://schemas.microsoft.com/office/drawing/2014/main" id="{8CD3809E-2A29-4C86-90FD-CE6BAD8C5F73}"/>
              </a:ext>
            </a:extLst>
          </p:cNvPr>
          <p:cNvSpPr>
            <a:spLocks noGrp="1"/>
          </p:cNvSpPr>
          <p:nvPr>
            <p:ph type="title"/>
          </p:nvPr>
        </p:nvSpPr>
        <p:spPr/>
        <p:txBody>
          <a:bodyPr/>
          <a:lstStyle/>
          <a:p>
            <a:r>
              <a:rPr lang="en-US" dirty="0"/>
              <a:t>Welcome and Introductions </a:t>
            </a:r>
          </a:p>
        </p:txBody>
      </p:sp>
      <p:sp>
        <p:nvSpPr>
          <p:cNvPr id="4" name="Text Placeholder 3">
            <a:extLst>
              <a:ext uri="{FF2B5EF4-FFF2-40B4-BE49-F238E27FC236}">
                <a16:creationId xmlns:a16="http://schemas.microsoft.com/office/drawing/2014/main" id="{3F022DBB-7F39-4156-89B4-24BDB053E2DE}"/>
              </a:ext>
            </a:extLst>
          </p:cNvPr>
          <p:cNvSpPr>
            <a:spLocks noGrp="1"/>
          </p:cNvSpPr>
          <p:nvPr>
            <p:ph type="body" sz="quarter" idx="13"/>
          </p:nvPr>
        </p:nvSpPr>
        <p:spPr/>
        <p:txBody>
          <a:bodyPr/>
          <a:lstStyle/>
          <a:p>
            <a:r>
              <a:rPr lang="en-US" dirty="0"/>
              <a:t>Welcome to the RFP conference for RFP #21ECD8092021: Small Business Support Programs, hosted by the Department of Economic and Community Development!</a:t>
            </a:r>
          </a:p>
          <a:p>
            <a:endParaRPr lang="en-US" dirty="0"/>
          </a:p>
          <a:p>
            <a:r>
              <a:rPr lang="en-US" dirty="0"/>
              <a:t>Please introduce yourself in the chat with your name and the organization you are representing </a:t>
            </a:r>
          </a:p>
          <a:p>
            <a:pPr lvl="1"/>
            <a:r>
              <a:rPr lang="en-US" dirty="0"/>
              <a:t>(Optional) Feel free to provide some contact information for other attendees that may wish to approach your organization about potential partnerships</a:t>
            </a:r>
          </a:p>
          <a:p>
            <a:pPr lvl="1"/>
            <a:endParaRPr lang="en-US" dirty="0"/>
          </a:p>
          <a:p>
            <a:endParaRPr lang="en-US" dirty="0"/>
          </a:p>
        </p:txBody>
      </p:sp>
    </p:spTree>
    <p:extLst>
      <p:ext uri="{BB962C8B-B14F-4D97-AF65-F5344CB8AC3E}">
        <p14:creationId xmlns:p14="http://schemas.microsoft.com/office/powerpoint/2010/main" val="525094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3E576B4-E692-42B7-80AB-51F1FA9DDFB7}"/>
              </a:ext>
            </a:extLst>
          </p:cNvPr>
          <p:cNvSpPr>
            <a:spLocks noGrp="1"/>
          </p:cNvSpPr>
          <p:nvPr>
            <p:ph type="title"/>
          </p:nvPr>
        </p:nvSpPr>
        <p:spPr>
          <a:xfrm>
            <a:off x="609600" y="3159530"/>
            <a:ext cx="10972800" cy="538939"/>
          </a:xfrm>
        </p:spPr>
        <p:txBody>
          <a:bodyPr/>
          <a:lstStyle/>
          <a:p>
            <a:pPr algn="ctr"/>
            <a:r>
              <a:rPr lang="en-US" sz="4800" dirty="0"/>
              <a:t>RFP Overview </a:t>
            </a:r>
            <a:br>
              <a:rPr lang="en-US" sz="4800" dirty="0"/>
            </a:br>
            <a:endParaRPr lang="en-US" sz="4800" dirty="0"/>
          </a:p>
        </p:txBody>
      </p:sp>
    </p:spTree>
    <p:extLst>
      <p:ext uri="{BB962C8B-B14F-4D97-AF65-F5344CB8AC3E}">
        <p14:creationId xmlns:p14="http://schemas.microsoft.com/office/powerpoint/2010/main" val="3271152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6</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Program Context and Goals</a:t>
            </a:r>
          </a:p>
        </p:txBody>
      </p:sp>
      <p:sp>
        <p:nvSpPr>
          <p:cNvPr id="4" name="Text Placeholder 3">
            <a:extLst>
              <a:ext uri="{FF2B5EF4-FFF2-40B4-BE49-F238E27FC236}">
                <a16:creationId xmlns:a16="http://schemas.microsoft.com/office/drawing/2014/main" id="{7C079E74-146B-4E69-A8D5-338D9F39F650}"/>
              </a:ext>
            </a:extLst>
          </p:cNvPr>
          <p:cNvSpPr>
            <a:spLocks noGrp="1"/>
          </p:cNvSpPr>
          <p:nvPr>
            <p:ph type="body" sz="quarter" idx="13"/>
          </p:nvPr>
        </p:nvSpPr>
        <p:spPr>
          <a:xfrm>
            <a:off x="609600" y="2752435"/>
            <a:ext cx="10972800" cy="3423476"/>
          </a:xfrm>
        </p:spPr>
        <p:txBody>
          <a:bodyPr/>
          <a:lstStyle/>
          <a:p>
            <a:pPr marL="0" indent="0">
              <a:buNone/>
            </a:pPr>
            <a:r>
              <a:rPr lang="en-US" sz="1800" dirty="0"/>
              <a:t>Public Act No. 21-2, Sec. 283 restructured the Small Business Express program, shifting the state away from providing direct incentives to businesses, DECD will now partner with organizations on programs designed to spur private investment, maximize private-sector expertise, and share credit risk.</a:t>
            </a:r>
          </a:p>
          <a:p>
            <a:pPr marL="0" indent="0">
              <a:buNone/>
            </a:pPr>
            <a:endParaRPr lang="en-US" sz="1800" dirty="0"/>
          </a:p>
          <a:p>
            <a:pPr marL="0" indent="0">
              <a:buNone/>
            </a:pPr>
            <a:r>
              <a:rPr lang="en-US" sz="1800" dirty="0"/>
              <a:t>The primary goals of this RFP process are:</a:t>
            </a:r>
          </a:p>
          <a:p>
            <a:pPr marL="800100" lvl="1" indent="-342900">
              <a:buFont typeface="+mj-lt"/>
              <a:buAutoNum type="arabicPeriod"/>
            </a:pPr>
            <a:r>
              <a:rPr lang="en-US" sz="1800" dirty="0"/>
              <a:t>To provide financial and technical support to Connecticut-based businesses.</a:t>
            </a:r>
          </a:p>
          <a:p>
            <a:pPr marL="800100" lvl="1" indent="-342900">
              <a:buFont typeface="+mj-lt"/>
              <a:buAutoNum type="arabicPeriod"/>
            </a:pPr>
            <a:r>
              <a:rPr lang="en-US" sz="1800" dirty="0"/>
              <a:t>To distribute a total of $125 million in financial assistance over five years.</a:t>
            </a:r>
          </a:p>
          <a:p>
            <a:pPr marL="800100" lvl="1" indent="-342900">
              <a:buFont typeface="+mj-lt"/>
              <a:buAutoNum type="arabicPeriod"/>
            </a:pPr>
            <a:r>
              <a:rPr lang="en-US" sz="1800" dirty="0"/>
              <a:t>To ensure at least 50% of the financial assistance will go to small and minority-owned businesses.</a:t>
            </a:r>
          </a:p>
          <a:p>
            <a:pPr marL="800100" lvl="1" indent="-342900">
              <a:buFont typeface="+mj-lt"/>
              <a:buAutoNum type="arabicPeriod"/>
            </a:pPr>
            <a:r>
              <a:rPr lang="en-US" sz="1800" dirty="0"/>
              <a:t>To ensure that programs are self-sustaining, without requiring further financial support from the state, after July 1, 2026.</a:t>
            </a:r>
          </a:p>
        </p:txBody>
      </p:sp>
      <p:sp>
        <p:nvSpPr>
          <p:cNvPr id="5" name="Rectangle 4">
            <a:extLst>
              <a:ext uri="{FF2B5EF4-FFF2-40B4-BE49-F238E27FC236}">
                <a16:creationId xmlns:a16="http://schemas.microsoft.com/office/drawing/2014/main" id="{BFAE2120-50BC-498A-9703-DC96EF77D0F4}"/>
              </a:ext>
            </a:extLst>
          </p:cNvPr>
          <p:cNvSpPr/>
          <p:nvPr/>
        </p:nvSpPr>
        <p:spPr>
          <a:xfrm>
            <a:off x="609600" y="1094287"/>
            <a:ext cx="10972800" cy="1370219"/>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accent2"/>
                </a:solidFill>
              </a:rPr>
              <a:t>The Department of Economic and Community Development is soliciting proposals from organizations to administer programs that will aid the growth of new and existing small businesses during the next five years.</a:t>
            </a:r>
          </a:p>
        </p:txBody>
      </p:sp>
    </p:spTree>
    <p:extLst>
      <p:ext uri="{BB962C8B-B14F-4D97-AF65-F5344CB8AC3E}">
        <p14:creationId xmlns:p14="http://schemas.microsoft.com/office/powerpoint/2010/main" val="2015932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7</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Key Scope Elements: Support for Businesses </a:t>
            </a:r>
          </a:p>
        </p:txBody>
      </p:sp>
      <p:sp>
        <p:nvSpPr>
          <p:cNvPr id="6" name="Rectangle 5">
            <a:extLst>
              <a:ext uri="{FF2B5EF4-FFF2-40B4-BE49-F238E27FC236}">
                <a16:creationId xmlns:a16="http://schemas.microsoft.com/office/drawing/2014/main" id="{DFA5AAA9-D7B5-46D6-B26C-2831E2242FC5}"/>
              </a:ext>
            </a:extLst>
          </p:cNvPr>
          <p:cNvSpPr/>
          <p:nvPr/>
        </p:nvSpPr>
        <p:spPr>
          <a:xfrm>
            <a:off x="848136" y="1637779"/>
            <a:ext cx="2305879" cy="92631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Provide technical assistance</a:t>
            </a:r>
          </a:p>
        </p:txBody>
      </p:sp>
      <p:sp>
        <p:nvSpPr>
          <p:cNvPr id="7" name="Rectangle 6">
            <a:extLst>
              <a:ext uri="{FF2B5EF4-FFF2-40B4-BE49-F238E27FC236}">
                <a16:creationId xmlns:a16="http://schemas.microsoft.com/office/drawing/2014/main" id="{7ADABF22-FC67-44AF-9FBF-5C52894E515D}"/>
              </a:ext>
            </a:extLst>
          </p:cNvPr>
          <p:cNvSpPr/>
          <p:nvPr/>
        </p:nvSpPr>
        <p:spPr>
          <a:xfrm>
            <a:off x="848137" y="2830919"/>
            <a:ext cx="2305879" cy="92631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Provide financial assistance</a:t>
            </a:r>
          </a:p>
        </p:txBody>
      </p:sp>
      <p:sp>
        <p:nvSpPr>
          <p:cNvPr id="8" name="Rectangle 7">
            <a:extLst>
              <a:ext uri="{FF2B5EF4-FFF2-40B4-BE49-F238E27FC236}">
                <a16:creationId xmlns:a16="http://schemas.microsoft.com/office/drawing/2014/main" id="{A681610D-6B9E-4525-B896-8EB9289FD2AB}"/>
              </a:ext>
            </a:extLst>
          </p:cNvPr>
          <p:cNvSpPr/>
          <p:nvPr/>
        </p:nvSpPr>
        <p:spPr>
          <a:xfrm>
            <a:off x="848136" y="4024059"/>
            <a:ext cx="2305879" cy="92631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Support underserved businesses</a:t>
            </a:r>
          </a:p>
        </p:txBody>
      </p:sp>
      <p:sp>
        <p:nvSpPr>
          <p:cNvPr id="9" name="Rectangle 8">
            <a:extLst>
              <a:ext uri="{FF2B5EF4-FFF2-40B4-BE49-F238E27FC236}">
                <a16:creationId xmlns:a16="http://schemas.microsoft.com/office/drawing/2014/main" id="{8B3113F5-F42F-4C15-A1E0-2B6FE831A76F}"/>
              </a:ext>
            </a:extLst>
          </p:cNvPr>
          <p:cNvSpPr/>
          <p:nvPr/>
        </p:nvSpPr>
        <p:spPr>
          <a:xfrm>
            <a:off x="848136" y="5217199"/>
            <a:ext cx="2305879" cy="92631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Support startup businesses</a:t>
            </a:r>
          </a:p>
        </p:txBody>
      </p:sp>
      <p:sp>
        <p:nvSpPr>
          <p:cNvPr id="10" name="TextBox 9">
            <a:extLst>
              <a:ext uri="{FF2B5EF4-FFF2-40B4-BE49-F238E27FC236}">
                <a16:creationId xmlns:a16="http://schemas.microsoft.com/office/drawing/2014/main" id="{888829A9-C2A8-4A0F-ABE4-3675B1C438F0}"/>
              </a:ext>
            </a:extLst>
          </p:cNvPr>
          <p:cNvSpPr txBox="1"/>
          <p:nvPr/>
        </p:nvSpPr>
        <p:spPr>
          <a:xfrm>
            <a:off x="761995" y="1058543"/>
            <a:ext cx="2478160" cy="400110"/>
          </a:xfrm>
          <a:prstGeom prst="rect">
            <a:avLst/>
          </a:prstGeom>
          <a:noFill/>
        </p:spPr>
        <p:txBody>
          <a:bodyPr wrap="square" rtlCol="0">
            <a:spAutoFit/>
          </a:bodyPr>
          <a:lstStyle/>
          <a:p>
            <a:r>
              <a:rPr lang="en-US" sz="2000" b="1" dirty="0"/>
              <a:t>Elements of Scope</a:t>
            </a:r>
          </a:p>
        </p:txBody>
      </p:sp>
      <p:sp>
        <p:nvSpPr>
          <p:cNvPr id="11" name="TextBox 10">
            <a:extLst>
              <a:ext uri="{FF2B5EF4-FFF2-40B4-BE49-F238E27FC236}">
                <a16:creationId xmlns:a16="http://schemas.microsoft.com/office/drawing/2014/main" id="{AF953F59-BE5E-4CA7-B47C-74352B9E598E}"/>
              </a:ext>
            </a:extLst>
          </p:cNvPr>
          <p:cNvSpPr txBox="1"/>
          <p:nvPr/>
        </p:nvSpPr>
        <p:spPr>
          <a:xfrm>
            <a:off x="4346707" y="1058543"/>
            <a:ext cx="3326301" cy="400110"/>
          </a:xfrm>
          <a:prstGeom prst="rect">
            <a:avLst/>
          </a:prstGeom>
          <a:noFill/>
        </p:spPr>
        <p:txBody>
          <a:bodyPr wrap="square" rtlCol="0">
            <a:spAutoFit/>
          </a:bodyPr>
          <a:lstStyle/>
          <a:p>
            <a:r>
              <a:rPr lang="en-US" sz="2000" b="1" dirty="0"/>
              <a:t>Details and Justification</a:t>
            </a:r>
          </a:p>
        </p:txBody>
      </p:sp>
      <p:sp>
        <p:nvSpPr>
          <p:cNvPr id="12" name="Rectangle 11">
            <a:extLst>
              <a:ext uri="{FF2B5EF4-FFF2-40B4-BE49-F238E27FC236}">
                <a16:creationId xmlns:a16="http://schemas.microsoft.com/office/drawing/2014/main" id="{6EBE5B1E-1FCC-4B5B-ADD9-8C5D90EA7404}"/>
              </a:ext>
            </a:extLst>
          </p:cNvPr>
          <p:cNvSpPr/>
          <p:nvPr/>
        </p:nvSpPr>
        <p:spPr>
          <a:xfrm>
            <a:off x="4346707" y="1637777"/>
            <a:ext cx="6520076" cy="926311"/>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sz="1400" dirty="0">
                <a:solidFill>
                  <a:schemeClr val="tx1"/>
                </a:solidFill>
              </a:rPr>
              <a:t>Understanding that not all everyone is savvy when it comes to marketing, management, finances, or strategic planning, proposals should contain a strong technical assistance component to help business navigate the application and planning processes.</a:t>
            </a:r>
          </a:p>
        </p:txBody>
      </p:sp>
      <p:sp>
        <p:nvSpPr>
          <p:cNvPr id="13" name="Rectangle 12">
            <a:extLst>
              <a:ext uri="{FF2B5EF4-FFF2-40B4-BE49-F238E27FC236}">
                <a16:creationId xmlns:a16="http://schemas.microsoft.com/office/drawing/2014/main" id="{BF70C936-20FC-44A5-908F-F69AC365E3DC}"/>
              </a:ext>
            </a:extLst>
          </p:cNvPr>
          <p:cNvSpPr/>
          <p:nvPr/>
        </p:nvSpPr>
        <p:spPr>
          <a:xfrm>
            <a:off x="4346707" y="2830918"/>
            <a:ext cx="6520076" cy="926312"/>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sz="1400" dirty="0">
                <a:solidFill>
                  <a:schemeClr val="tx1"/>
                </a:solidFill>
              </a:rPr>
              <a:t>Small business financial demands can seem endless. DECD wants to</a:t>
            </a:r>
          </a:p>
          <a:p>
            <a:r>
              <a:rPr lang="en-US" sz="1400" dirty="0">
                <a:solidFill>
                  <a:schemeClr val="tx1"/>
                </a:solidFill>
              </a:rPr>
              <a:t>help entrepreneurs and owners find the funding solution right for their</a:t>
            </a:r>
          </a:p>
          <a:p>
            <a:r>
              <a:rPr lang="en-US" sz="1400" dirty="0">
                <a:solidFill>
                  <a:schemeClr val="tx1"/>
                </a:solidFill>
              </a:rPr>
              <a:t>business. Selected providers can include different financing options to support</a:t>
            </a:r>
          </a:p>
          <a:p>
            <a:r>
              <a:rPr lang="en-US" sz="1400" dirty="0">
                <a:solidFill>
                  <a:schemeClr val="tx1"/>
                </a:solidFill>
              </a:rPr>
              <a:t>the many needs of small businesses.</a:t>
            </a:r>
          </a:p>
        </p:txBody>
      </p:sp>
      <p:sp>
        <p:nvSpPr>
          <p:cNvPr id="14" name="Rectangle 13">
            <a:extLst>
              <a:ext uri="{FF2B5EF4-FFF2-40B4-BE49-F238E27FC236}">
                <a16:creationId xmlns:a16="http://schemas.microsoft.com/office/drawing/2014/main" id="{CB956054-B615-49AD-A0D9-AE5F54B0A7C1}"/>
              </a:ext>
            </a:extLst>
          </p:cNvPr>
          <p:cNvSpPr/>
          <p:nvPr/>
        </p:nvSpPr>
        <p:spPr>
          <a:xfrm>
            <a:off x="4346707" y="4024056"/>
            <a:ext cx="6520076" cy="926315"/>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sz="1400" dirty="0">
                <a:solidFill>
                  <a:schemeClr val="tx1"/>
                </a:solidFill>
              </a:rPr>
              <a:t>Knowing some business owners face barriers to accessing financing and business resources, programs should direct at least 50% of the funding to minority-, woman-, disabled- and veteran-owned businesses, and businesses located in distressed municipalities.</a:t>
            </a:r>
          </a:p>
        </p:txBody>
      </p:sp>
      <p:sp>
        <p:nvSpPr>
          <p:cNvPr id="15" name="Rectangle 14">
            <a:extLst>
              <a:ext uri="{FF2B5EF4-FFF2-40B4-BE49-F238E27FC236}">
                <a16:creationId xmlns:a16="http://schemas.microsoft.com/office/drawing/2014/main" id="{45619A20-80CC-45BD-A654-242A0E4336B3}"/>
              </a:ext>
            </a:extLst>
          </p:cNvPr>
          <p:cNvSpPr/>
          <p:nvPr/>
        </p:nvSpPr>
        <p:spPr>
          <a:xfrm>
            <a:off x="4346707" y="5217198"/>
            <a:ext cx="6520076" cy="926312"/>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l"/>
            <a:r>
              <a:rPr lang="en-US" sz="1400" b="0" i="0" u="none" strike="noStrike" baseline="0" dirty="0">
                <a:solidFill>
                  <a:schemeClr val="tx1"/>
                </a:solidFill>
              </a:rPr>
              <a:t>Startup companies play a vital role in the state’s economy, spurring</a:t>
            </a:r>
          </a:p>
          <a:p>
            <a:pPr algn="l"/>
            <a:r>
              <a:rPr lang="en-US" sz="1400" b="0" i="0" u="none" strike="noStrike" baseline="0" dirty="0">
                <a:solidFill>
                  <a:schemeClr val="tx1"/>
                </a:solidFill>
              </a:rPr>
              <a:t>innovation, stimulating job growth, and increasing competition and</a:t>
            </a:r>
          </a:p>
          <a:p>
            <a:pPr algn="l"/>
            <a:r>
              <a:rPr lang="en-US" sz="1400" b="0" i="0" u="none" strike="noStrike" baseline="0" dirty="0">
                <a:solidFill>
                  <a:schemeClr val="tx1"/>
                </a:solidFill>
              </a:rPr>
              <a:t>productivity. Programs should support entrepreneurship and help</a:t>
            </a:r>
          </a:p>
          <a:p>
            <a:pPr algn="l"/>
            <a:r>
              <a:rPr lang="en-US" sz="1400" b="0" i="0" u="none" strike="noStrike" baseline="0" dirty="0">
                <a:solidFill>
                  <a:schemeClr val="tx1"/>
                </a:solidFill>
              </a:rPr>
              <a:t>develop the state’s startup ecosystem.</a:t>
            </a:r>
            <a:endParaRPr lang="en-US" sz="1400" dirty="0">
              <a:solidFill>
                <a:schemeClr val="tx1"/>
              </a:solidFill>
            </a:endParaRPr>
          </a:p>
        </p:txBody>
      </p:sp>
    </p:spTree>
    <p:extLst>
      <p:ext uri="{BB962C8B-B14F-4D97-AF65-F5344CB8AC3E}">
        <p14:creationId xmlns:p14="http://schemas.microsoft.com/office/powerpoint/2010/main" val="405498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8</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Key Scope Elements: Funding and Sustainability</a:t>
            </a:r>
          </a:p>
        </p:txBody>
      </p:sp>
      <p:sp>
        <p:nvSpPr>
          <p:cNvPr id="5" name="Rectangle 4">
            <a:extLst>
              <a:ext uri="{FF2B5EF4-FFF2-40B4-BE49-F238E27FC236}">
                <a16:creationId xmlns:a16="http://schemas.microsoft.com/office/drawing/2014/main" id="{43EE448F-17F2-4771-BC74-2D0DC91CB3EF}"/>
              </a:ext>
            </a:extLst>
          </p:cNvPr>
          <p:cNvSpPr/>
          <p:nvPr/>
        </p:nvSpPr>
        <p:spPr>
          <a:xfrm>
            <a:off x="868015" y="1614873"/>
            <a:ext cx="2305879" cy="926311"/>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Maximize private sector capital </a:t>
            </a:r>
          </a:p>
        </p:txBody>
      </p:sp>
      <p:sp>
        <p:nvSpPr>
          <p:cNvPr id="6" name="Rectangle 5">
            <a:extLst>
              <a:ext uri="{FF2B5EF4-FFF2-40B4-BE49-F238E27FC236}">
                <a16:creationId xmlns:a16="http://schemas.microsoft.com/office/drawing/2014/main" id="{DFA5AAA9-D7B5-46D6-B26C-2831E2242FC5}"/>
              </a:ext>
            </a:extLst>
          </p:cNvPr>
          <p:cNvSpPr/>
          <p:nvPr/>
        </p:nvSpPr>
        <p:spPr>
          <a:xfrm>
            <a:off x="868015" y="2791904"/>
            <a:ext cx="2305879" cy="926311"/>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Plan for Sustainability</a:t>
            </a:r>
          </a:p>
        </p:txBody>
      </p:sp>
      <p:sp>
        <p:nvSpPr>
          <p:cNvPr id="10" name="TextBox 9">
            <a:extLst>
              <a:ext uri="{FF2B5EF4-FFF2-40B4-BE49-F238E27FC236}">
                <a16:creationId xmlns:a16="http://schemas.microsoft.com/office/drawing/2014/main" id="{43FC78F3-7E1E-4E0D-AC7D-6960D6AF080B}"/>
              </a:ext>
            </a:extLst>
          </p:cNvPr>
          <p:cNvSpPr txBox="1"/>
          <p:nvPr/>
        </p:nvSpPr>
        <p:spPr>
          <a:xfrm>
            <a:off x="761995" y="1058543"/>
            <a:ext cx="2478160" cy="400110"/>
          </a:xfrm>
          <a:prstGeom prst="rect">
            <a:avLst/>
          </a:prstGeom>
          <a:noFill/>
        </p:spPr>
        <p:txBody>
          <a:bodyPr wrap="square" rtlCol="0">
            <a:spAutoFit/>
          </a:bodyPr>
          <a:lstStyle/>
          <a:p>
            <a:r>
              <a:rPr lang="en-US" sz="2000" b="1" dirty="0"/>
              <a:t>Elements of Scope</a:t>
            </a:r>
          </a:p>
        </p:txBody>
      </p:sp>
      <p:sp>
        <p:nvSpPr>
          <p:cNvPr id="11" name="TextBox 10">
            <a:extLst>
              <a:ext uri="{FF2B5EF4-FFF2-40B4-BE49-F238E27FC236}">
                <a16:creationId xmlns:a16="http://schemas.microsoft.com/office/drawing/2014/main" id="{4BADEA75-2698-40C5-BA99-38DFCC0062F9}"/>
              </a:ext>
            </a:extLst>
          </p:cNvPr>
          <p:cNvSpPr txBox="1"/>
          <p:nvPr/>
        </p:nvSpPr>
        <p:spPr>
          <a:xfrm>
            <a:off x="4346707" y="1058543"/>
            <a:ext cx="3326301" cy="400110"/>
          </a:xfrm>
          <a:prstGeom prst="rect">
            <a:avLst/>
          </a:prstGeom>
          <a:noFill/>
        </p:spPr>
        <p:txBody>
          <a:bodyPr wrap="square" rtlCol="0">
            <a:spAutoFit/>
          </a:bodyPr>
          <a:lstStyle/>
          <a:p>
            <a:r>
              <a:rPr lang="en-US" sz="2000" b="1" dirty="0"/>
              <a:t>Details and Justification</a:t>
            </a:r>
          </a:p>
        </p:txBody>
      </p:sp>
      <p:sp>
        <p:nvSpPr>
          <p:cNvPr id="12" name="Rectangle 11">
            <a:extLst>
              <a:ext uri="{FF2B5EF4-FFF2-40B4-BE49-F238E27FC236}">
                <a16:creationId xmlns:a16="http://schemas.microsoft.com/office/drawing/2014/main" id="{F21D6AB6-2CDE-4466-9072-9FFE513E7EE6}"/>
              </a:ext>
            </a:extLst>
          </p:cNvPr>
          <p:cNvSpPr/>
          <p:nvPr/>
        </p:nvSpPr>
        <p:spPr>
          <a:xfrm>
            <a:off x="4346707" y="1598134"/>
            <a:ext cx="6520076" cy="943050"/>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l"/>
            <a:r>
              <a:rPr lang="en-US" sz="1400" b="0" i="0" u="none" strike="noStrike" baseline="0" dirty="0">
                <a:solidFill>
                  <a:schemeClr val="tx1"/>
                </a:solidFill>
              </a:rPr>
              <a:t>Selected providers should actively solicit non-state funding to support small business programming and aid, and should consider the potential of alternative funding sources in their proposals.</a:t>
            </a:r>
            <a:endParaRPr lang="en-US" sz="1100" dirty="0">
              <a:solidFill>
                <a:schemeClr val="tx1"/>
              </a:solidFill>
            </a:endParaRPr>
          </a:p>
        </p:txBody>
      </p:sp>
      <p:sp>
        <p:nvSpPr>
          <p:cNvPr id="13" name="Rectangle 12">
            <a:extLst>
              <a:ext uri="{FF2B5EF4-FFF2-40B4-BE49-F238E27FC236}">
                <a16:creationId xmlns:a16="http://schemas.microsoft.com/office/drawing/2014/main" id="{AB28CCFF-F5B6-4D29-8564-D4A75BABA387}"/>
              </a:ext>
            </a:extLst>
          </p:cNvPr>
          <p:cNvSpPr/>
          <p:nvPr/>
        </p:nvSpPr>
        <p:spPr>
          <a:xfrm>
            <a:off x="4346707" y="2794015"/>
            <a:ext cx="6520076" cy="926311"/>
          </a:xfrm>
          <a:prstGeom prst="rect">
            <a:avLst/>
          </a:prstGeom>
          <a:solidFill>
            <a:schemeClr val="bg2"/>
          </a:solidFill>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sz="1400" dirty="0">
                <a:solidFill>
                  <a:schemeClr val="tx1"/>
                </a:solidFill>
              </a:rPr>
              <a:t>State resources are not limitless. Proposers will be expected to develop revolving loan fund programs that ensure sustainable capital for small businesses.</a:t>
            </a:r>
          </a:p>
        </p:txBody>
      </p:sp>
      <p:sp>
        <p:nvSpPr>
          <p:cNvPr id="14" name="TextBox 13">
            <a:extLst>
              <a:ext uri="{FF2B5EF4-FFF2-40B4-BE49-F238E27FC236}">
                <a16:creationId xmlns:a16="http://schemas.microsoft.com/office/drawing/2014/main" id="{806CF027-1E00-47A9-A010-F5BBA4ADD542}"/>
              </a:ext>
            </a:extLst>
          </p:cNvPr>
          <p:cNvSpPr txBox="1"/>
          <p:nvPr/>
        </p:nvSpPr>
        <p:spPr>
          <a:xfrm>
            <a:off x="761995" y="3907355"/>
            <a:ext cx="6115883" cy="400110"/>
          </a:xfrm>
          <a:prstGeom prst="rect">
            <a:avLst/>
          </a:prstGeom>
          <a:noFill/>
        </p:spPr>
        <p:txBody>
          <a:bodyPr wrap="square" rtlCol="0">
            <a:spAutoFit/>
          </a:bodyPr>
          <a:lstStyle/>
          <a:p>
            <a:r>
              <a:rPr lang="en-US" sz="2000" b="1" dirty="0"/>
              <a:t>A note on administration and loan disbursement</a:t>
            </a:r>
          </a:p>
        </p:txBody>
      </p:sp>
      <p:sp>
        <p:nvSpPr>
          <p:cNvPr id="4" name="TextBox 3">
            <a:extLst>
              <a:ext uri="{FF2B5EF4-FFF2-40B4-BE49-F238E27FC236}">
                <a16:creationId xmlns:a16="http://schemas.microsoft.com/office/drawing/2014/main" id="{0E515C8F-D227-482E-9B0D-E13C1289FB9A}"/>
              </a:ext>
            </a:extLst>
          </p:cNvPr>
          <p:cNvSpPr txBox="1"/>
          <p:nvPr/>
        </p:nvSpPr>
        <p:spPr>
          <a:xfrm>
            <a:off x="868016" y="4300157"/>
            <a:ext cx="10095357" cy="2585323"/>
          </a:xfrm>
          <a:prstGeom prst="rect">
            <a:avLst/>
          </a:prstGeom>
          <a:noFill/>
        </p:spPr>
        <p:txBody>
          <a:bodyPr wrap="square" rtlCol="0">
            <a:spAutoFit/>
          </a:bodyPr>
          <a:lstStyle/>
          <a:p>
            <a:r>
              <a:rPr lang="en-US" dirty="0"/>
              <a:t>DECD’s main goal  is to ensure that up to  </a:t>
            </a:r>
            <a:r>
              <a:rPr lang="en-US" dirty="0">
                <a:highlight>
                  <a:srgbClr val="F3F3F3"/>
                </a:highlight>
              </a:rPr>
              <a:t>$125 million </a:t>
            </a:r>
            <a:r>
              <a:rPr lang="en-US" dirty="0"/>
              <a:t>in financial assistance are distributed and achieve maximum impact in supporting small businesses over 5 years. Proposed programs should be feasible, with a clear plan to disburse financial assistance in a timely manner and </a:t>
            </a:r>
            <a:r>
              <a:rPr lang="en-US" b="1" dirty="0"/>
              <a:t>avoid underutilization</a:t>
            </a:r>
            <a:r>
              <a:rPr lang="en-US" dirty="0"/>
              <a:t>.</a:t>
            </a:r>
          </a:p>
          <a:p>
            <a:endParaRPr lang="en-US" dirty="0"/>
          </a:p>
          <a:p>
            <a:r>
              <a:rPr lang="en-US" dirty="0"/>
              <a:t>Proposers should </a:t>
            </a:r>
            <a:r>
              <a:rPr lang="en-US" b="1" dirty="0"/>
              <a:t>consider subcontracting and  forming partnerships </a:t>
            </a:r>
            <a:r>
              <a:rPr lang="en-US" dirty="0"/>
              <a:t>with community-based organizations and anchor institutions to ensure their financing programs can reach and attract small businesses throughout the state. These partnerships should be described in submitted proposals. </a:t>
            </a:r>
          </a:p>
        </p:txBody>
      </p:sp>
    </p:spTree>
    <p:extLst>
      <p:ext uri="{BB962C8B-B14F-4D97-AF65-F5344CB8AC3E}">
        <p14:creationId xmlns:p14="http://schemas.microsoft.com/office/powerpoint/2010/main" val="1252114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E40279-8EAE-4590-869F-05AAC8346FEE}"/>
              </a:ext>
            </a:extLst>
          </p:cNvPr>
          <p:cNvSpPr>
            <a:spLocks noGrp="1"/>
          </p:cNvSpPr>
          <p:nvPr>
            <p:ph type="sldNum" sz="quarter" idx="12"/>
          </p:nvPr>
        </p:nvSpPr>
        <p:spPr/>
        <p:txBody>
          <a:bodyPr/>
          <a:lstStyle/>
          <a:p>
            <a:r>
              <a:rPr lang="en-US"/>
              <a:t>   </a:t>
            </a:r>
            <a:fld id="{9BA150B5-8DFC-458F-AD8B-0D6E73DD8F1E}" type="slidenum">
              <a:rPr lang="en-US" smtClean="0"/>
              <a:pPr/>
              <a:t>9</a:t>
            </a:fld>
            <a:endParaRPr lang="en-US" dirty="0"/>
          </a:p>
        </p:txBody>
      </p:sp>
      <p:sp>
        <p:nvSpPr>
          <p:cNvPr id="3" name="Title 2">
            <a:extLst>
              <a:ext uri="{FF2B5EF4-FFF2-40B4-BE49-F238E27FC236}">
                <a16:creationId xmlns:a16="http://schemas.microsoft.com/office/drawing/2014/main" id="{DBA7E827-E43D-4874-9954-DE68FEE88685}"/>
              </a:ext>
            </a:extLst>
          </p:cNvPr>
          <p:cNvSpPr>
            <a:spLocks noGrp="1"/>
          </p:cNvSpPr>
          <p:nvPr>
            <p:ph type="title"/>
          </p:nvPr>
        </p:nvSpPr>
        <p:spPr/>
        <p:txBody>
          <a:bodyPr/>
          <a:lstStyle/>
          <a:p>
            <a:r>
              <a:rPr lang="en-US" dirty="0"/>
              <a:t>Performance Metrics </a:t>
            </a:r>
          </a:p>
        </p:txBody>
      </p:sp>
      <p:sp>
        <p:nvSpPr>
          <p:cNvPr id="4" name="Rectangle 3">
            <a:extLst>
              <a:ext uri="{FF2B5EF4-FFF2-40B4-BE49-F238E27FC236}">
                <a16:creationId xmlns:a16="http://schemas.microsoft.com/office/drawing/2014/main" id="{AC4D9727-1386-427A-8403-85A0F0F1AE64}"/>
              </a:ext>
            </a:extLst>
          </p:cNvPr>
          <p:cNvSpPr/>
          <p:nvPr/>
        </p:nvSpPr>
        <p:spPr>
          <a:xfrm>
            <a:off x="609600" y="1106451"/>
            <a:ext cx="10972800" cy="1605802"/>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accent2"/>
                </a:solidFill>
              </a:rPr>
              <a:t>Throughout the lifespan of the contract, DECD will require monthly reports from organizations on the following key metrics. </a:t>
            </a:r>
          </a:p>
          <a:p>
            <a:pPr algn="ctr"/>
            <a:r>
              <a:rPr lang="en-US" sz="2400" b="1" i="1" dirty="0">
                <a:solidFill>
                  <a:schemeClr val="accent2"/>
                </a:solidFill>
              </a:rPr>
              <a:t>Proposers are welcome to propose additional metrics that measure progress towards the RFP’s goals. </a:t>
            </a:r>
          </a:p>
        </p:txBody>
      </p:sp>
      <p:sp>
        <p:nvSpPr>
          <p:cNvPr id="5" name="TextBox 4">
            <a:extLst>
              <a:ext uri="{FF2B5EF4-FFF2-40B4-BE49-F238E27FC236}">
                <a16:creationId xmlns:a16="http://schemas.microsoft.com/office/drawing/2014/main" id="{78FEF1AD-1D5F-4526-AC50-245781150F8E}"/>
              </a:ext>
            </a:extLst>
          </p:cNvPr>
          <p:cNvSpPr txBox="1"/>
          <p:nvPr/>
        </p:nvSpPr>
        <p:spPr>
          <a:xfrm>
            <a:off x="609600" y="2998345"/>
            <a:ext cx="10962736" cy="3434145"/>
          </a:xfrm>
          <a:prstGeom prst="rect">
            <a:avLst/>
          </a:prstGeom>
          <a:noFill/>
        </p:spPr>
        <p:txBody>
          <a:bodyPr wrap="square" numCol="2" rtlCol="0">
            <a:spAutoFit/>
          </a:bodyPr>
          <a:lstStyle/>
          <a:p>
            <a:pPr marL="285750" indent="-285750">
              <a:spcAft>
                <a:spcPts val="600"/>
              </a:spcAft>
              <a:buFont typeface="Arial" panose="020B0604020202020204" pitchFamily="34" charset="0"/>
              <a:buChar char="•"/>
            </a:pPr>
            <a:r>
              <a:rPr lang="en-US" dirty="0"/>
              <a:t>Number of applications;</a:t>
            </a:r>
          </a:p>
          <a:p>
            <a:pPr marL="285750" indent="-285750">
              <a:spcAft>
                <a:spcPts val="600"/>
              </a:spcAft>
              <a:buFont typeface="Arial" panose="020B0604020202020204" pitchFamily="34" charset="0"/>
              <a:buChar char="•"/>
            </a:pPr>
            <a:r>
              <a:rPr lang="en-US" dirty="0"/>
              <a:t>Number of small businesses that received assistance, including a breakdown of financial and technical assistance;</a:t>
            </a:r>
          </a:p>
          <a:p>
            <a:pPr marL="285750" indent="-285750">
              <a:spcAft>
                <a:spcPts val="600"/>
              </a:spcAft>
              <a:buFont typeface="Arial" panose="020B0604020202020204" pitchFamily="34" charset="0"/>
              <a:buChar char="•"/>
            </a:pPr>
            <a:r>
              <a:rPr lang="en-US" dirty="0"/>
              <a:t>Number of minority-, woman-, disabled- and veteran-owned businesses, and businesses located in distressed municipalities;</a:t>
            </a:r>
          </a:p>
          <a:p>
            <a:pPr marL="285750" indent="-285750">
              <a:spcAft>
                <a:spcPts val="600"/>
              </a:spcAft>
              <a:buFont typeface="Arial" panose="020B0604020202020204" pitchFamily="34" charset="0"/>
              <a:buChar char="•"/>
            </a:pPr>
            <a:r>
              <a:rPr lang="en-US" dirty="0"/>
              <a:t>Amounts and types of assistance provided;</a:t>
            </a:r>
          </a:p>
          <a:p>
            <a:pPr marL="285750" indent="-285750">
              <a:spcAft>
                <a:spcPts val="600"/>
              </a:spcAft>
              <a:buFont typeface="Arial" panose="020B0604020202020204" pitchFamily="34" charset="0"/>
              <a:buChar char="•"/>
            </a:pPr>
            <a:endParaRPr lang="en-US" dirty="0"/>
          </a:p>
          <a:p>
            <a:pPr marL="285750" indent="-285750">
              <a:spcAft>
                <a:spcPts val="600"/>
              </a:spcAft>
              <a:buFont typeface="Arial" panose="020B0604020202020204" pitchFamily="34" charset="0"/>
              <a:buChar char="•"/>
            </a:pPr>
            <a:endParaRPr lang="en-US" dirty="0"/>
          </a:p>
          <a:p>
            <a:pPr marL="285750" indent="-285750">
              <a:spcAft>
                <a:spcPts val="600"/>
              </a:spcAft>
              <a:buFont typeface="Arial" panose="020B0604020202020204" pitchFamily="34" charset="0"/>
              <a:buChar char="•"/>
            </a:pPr>
            <a:r>
              <a:rPr lang="en-US" dirty="0"/>
              <a:t>Total number of jobs on the date of application and the number proposed to be created or retained;</a:t>
            </a:r>
          </a:p>
          <a:p>
            <a:pPr marL="285750" indent="-285750">
              <a:spcAft>
                <a:spcPts val="600"/>
              </a:spcAft>
              <a:buFont typeface="Arial" panose="020B0604020202020204" pitchFamily="34" charset="0"/>
              <a:buChar char="•"/>
            </a:pPr>
            <a:r>
              <a:rPr lang="en-US" dirty="0"/>
              <a:t>Most recent employment figures of the small businesses receiving assistance;</a:t>
            </a:r>
          </a:p>
          <a:p>
            <a:pPr marL="285750" indent="-285750">
              <a:spcAft>
                <a:spcPts val="600"/>
              </a:spcAft>
              <a:buFont typeface="Arial" panose="020B0604020202020204" pitchFamily="34" charset="0"/>
              <a:buChar char="•"/>
            </a:pPr>
            <a:r>
              <a:rPr lang="en-US" dirty="0"/>
              <a:t>Default rate of small businesses that received assistance; and</a:t>
            </a:r>
          </a:p>
          <a:p>
            <a:pPr marL="285750" indent="-285750">
              <a:spcAft>
                <a:spcPts val="600"/>
              </a:spcAft>
              <a:buFont typeface="Arial" panose="020B0604020202020204" pitchFamily="34" charset="0"/>
              <a:buChar char="•"/>
            </a:pPr>
            <a:r>
              <a:rPr lang="en-US" dirty="0"/>
              <a:t>Progress of the program becoming self-sustainable.</a:t>
            </a:r>
          </a:p>
        </p:txBody>
      </p:sp>
    </p:spTree>
    <p:extLst>
      <p:ext uri="{BB962C8B-B14F-4D97-AF65-F5344CB8AC3E}">
        <p14:creationId xmlns:p14="http://schemas.microsoft.com/office/powerpoint/2010/main" val="514500837"/>
      </p:ext>
    </p:extLst>
  </p:cSld>
  <p:clrMapOvr>
    <a:masterClrMapping/>
  </p:clrMapOvr>
</p:sld>
</file>

<file path=ppt/theme/theme1.xml><?xml version="1.0" encoding="utf-8"?>
<a:theme xmlns:a="http://schemas.openxmlformats.org/drawingml/2006/main" name="GPL 2020 PPT ">
  <a:themeElements>
    <a:clrScheme name="HKS Palette">
      <a:dk1>
        <a:sysClr val="windowText" lastClr="000000"/>
      </a:dk1>
      <a:lt1>
        <a:sysClr val="window" lastClr="FFFFFF"/>
      </a:lt1>
      <a:dk2>
        <a:srgbClr val="003946"/>
      </a:dk2>
      <a:lt2>
        <a:srgbClr val="D8D8D8"/>
      </a:lt2>
      <a:accent1>
        <a:srgbClr val="0086B3"/>
      </a:accent1>
      <a:accent2>
        <a:srgbClr val="A71930"/>
      </a:accent2>
      <a:accent3>
        <a:srgbClr val="A0C0D1"/>
      </a:accent3>
      <a:accent4>
        <a:srgbClr val="D5892D"/>
      </a:accent4>
      <a:accent5>
        <a:srgbClr val="666666"/>
      </a:accent5>
      <a:accent6>
        <a:srgbClr val="6C7D47"/>
      </a:accent6>
      <a:hlink>
        <a:srgbClr val="003946"/>
      </a:hlink>
      <a:folHlink>
        <a:srgbClr val="D589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9421F73C-4850-4D23-998E-89FA1968B1F2}" vid="{5CA5712A-8A86-4A2F-A6F7-A106C0A9B4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A23BDE9AE71A498435BE8C12153022" ma:contentTypeVersion="10" ma:contentTypeDescription="Create a new document." ma:contentTypeScope="" ma:versionID="ec6ee740c640372b7ce0ec2b05644ea0">
  <xsd:schema xmlns:xsd="http://www.w3.org/2001/XMLSchema" xmlns:xs="http://www.w3.org/2001/XMLSchema" xmlns:p="http://schemas.microsoft.com/office/2006/metadata/properties" xmlns:ns1="http://schemas.microsoft.com/sharepoint/v3" xmlns:ns3="6c6ef078-3289-48bf-8124-2d66810612da" xmlns:ns4="0e51fa30-3d58-44a3-890e-57a1510f0bf3" targetNamespace="http://schemas.microsoft.com/office/2006/metadata/properties" ma:root="true" ma:fieldsID="51586ac587d936cd588d97051f80555f" ns1:_="" ns3:_="" ns4:_="">
    <xsd:import namespace="http://schemas.microsoft.com/sharepoint/v3"/>
    <xsd:import namespace="6c6ef078-3289-48bf-8124-2d66810612da"/>
    <xsd:import namespace="0e51fa30-3d58-44a3-890e-57a1510f0bf3"/>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6ef078-3289-48bf-8124-2d66810612d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e51fa30-3d58-44a3-890e-57a1510f0bf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4F35D7-0E7A-4637-B275-32565766DCD4}">
  <ds:schemaRefs>
    <ds:schemaRef ds:uri="http://schemas.microsoft.com/sharepoint/v3/contenttype/forms"/>
  </ds:schemaRefs>
</ds:datastoreItem>
</file>

<file path=customXml/itemProps2.xml><?xml version="1.0" encoding="utf-8"?>
<ds:datastoreItem xmlns:ds="http://schemas.openxmlformats.org/officeDocument/2006/customXml" ds:itemID="{D2315E49-227C-498A-B81D-6F3C0264DE09}">
  <ds:schemaRefs>
    <ds:schemaRef ds:uri="http://schemas.microsoft.com/office/2006/documentManagement/types"/>
    <ds:schemaRef ds:uri="0e51fa30-3d58-44a3-890e-57a1510f0bf3"/>
    <ds:schemaRef ds:uri="http://schemas.microsoft.com/sharepoint/v3"/>
    <ds:schemaRef ds:uri="http://schemas.openxmlformats.org/package/2006/metadata/core-properties"/>
    <ds:schemaRef ds:uri="http://purl.org/dc/elements/1.1/"/>
    <ds:schemaRef ds:uri="6c6ef078-3289-48bf-8124-2d66810612da"/>
    <ds:schemaRef ds:uri="http://purl.org/dc/terms/"/>
    <ds:schemaRef ds:uri="http://www.w3.org/XML/1998/namespace"/>
    <ds:schemaRef ds:uri="http://schemas.microsoft.com/office/2006/metadata/properti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3B76810B-AE8E-4939-B55E-704EB098FF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c6ef078-3289-48bf-8124-2d66810612da"/>
    <ds:schemaRef ds:uri="0e51fa30-3d58-44a3-890e-57a1510f0b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GPL PPT Template</Template>
  <TotalTime>1590</TotalTime>
  <Words>1487</Words>
  <Application>Microsoft Office PowerPoint</Application>
  <PresentationFormat>Widescreen</PresentationFormat>
  <Paragraphs>164</Paragraphs>
  <Slides>16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Courier New</vt:lpstr>
      <vt:lpstr>Verdana</vt:lpstr>
      <vt:lpstr>Wingdings</vt:lpstr>
      <vt:lpstr>GPL 2020 PPT </vt:lpstr>
      <vt:lpstr>Small Business Support Programs RFP Conference</vt:lpstr>
      <vt:lpstr>Informational  Conference Agenda </vt:lpstr>
      <vt:lpstr>RFP Housekeeping items</vt:lpstr>
      <vt:lpstr>Welcome and Introductions </vt:lpstr>
      <vt:lpstr>RFP Overview  </vt:lpstr>
      <vt:lpstr>Program Context and Goals</vt:lpstr>
      <vt:lpstr>Key Scope Elements: Support for Businesses </vt:lpstr>
      <vt:lpstr>Key Scope Elements: Funding and Sustainability</vt:lpstr>
      <vt:lpstr>Performance Metrics </vt:lpstr>
      <vt:lpstr>Value Proposal Elements </vt:lpstr>
      <vt:lpstr>Key Dates and Next  Steps</vt:lpstr>
      <vt:lpstr>Key RFP Dates</vt:lpstr>
      <vt:lpstr>RFP Submission Process </vt:lpstr>
      <vt:lpstr>Proposal Content Checklist </vt:lpstr>
      <vt:lpstr>Proposal Formatting Guidance </vt:lpstr>
      <vt:lpstr>Questions and Answers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Pre-bid Conference Agenda</dc:title>
  <dc:creator>Benson, Lars</dc:creator>
  <cp:lastModifiedBy>Decina, Susan S</cp:lastModifiedBy>
  <cp:revision>52</cp:revision>
  <cp:lastPrinted>2021-08-17T14:44:01Z</cp:lastPrinted>
  <dcterms:created xsi:type="dcterms:W3CDTF">2021-08-13T12:14:20Z</dcterms:created>
  <dcterms:modified xsi:type="dcterms:W3CDTF">2021-08-17T21:23:29Z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0x01010027A23BDE9AE71A498435BE8C12153022</vt:lpwstr>
  </property>
</Properties>
</file>