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988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90" d="100"/>
          <a:sy n="90" d="100"/>
        </p:scale>
        <p:origin x="52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68BF7F5-3CE4-45E2-9162-1138F007053F}" type="datetimeFigureOut">
              <a:rPr lang="en-US" smtClean="0"/>
              <a:t>10/20/2021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CB5D4B-6FD1-4B3A-BFD2-1840C0ECA9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13070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04813" y="693738"/>
            <a:ext cx="6200775" cy="34893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E847C1-A1B9-4FCA-9811-1B163A57F3B7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41120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48E9A4-3395-441A-9A36-7EB3500D8B4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CCA8B99-96F1-450B-A48F-212E15FDB4E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751CC7-F6C4-4121-8B06-561767EFD8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6E3BAB-BCE9-4BEB-AF7D-843DF47362BB}" type="datetimeFigureOut">
              <a:rPr lang="en-US" smtClean="0"/>
              <a:t>10/20/2021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29D8E46-D297-4BA8-8FAD-77CE7B9A68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D043BB-62C8-4888-83CD-20B5BEB516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EC870-0DD9-40E3-AAAD-57751F415A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00092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DA723D-CDD4-44E3-85D4-7FB470241C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680C3AD-BCE6-4F3D-AA32-8F7BD78AD7B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E3EF08F-450C-4A3E-8273-543FD47909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6E3BAB-BCE9-4BEB-AF7D-843DF47362BB}" type="datetimeFigureOut">
              <a:rPr lang="en-US" smtClean="0"/>
              <a:t>10/20/2021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9960210-7F02-4748-A1CD-B6DB8FF360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6601D2-3073-4BA2-BB06-9F9DD4B099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EC870-0DD9-40E3-AAAD-57751F415A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40627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98C61FB-C17B-4BE4-B10A-902F38E3D86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C075785-15A3-4F78-80B2-BEE93E077C8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E8819C6-9544-439B-861F-255208ED7A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6E3BAB-BCE9-4BEB-AF7D-843DF47362BB}" type="datetimeFigureOut">
              <a:rPr lang="en-US" smtClean="0"/>
              <a:t>10/20/2021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88FDFEB-C2AD-4AC5-A0A6-90972EAC56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84B878D-3828-46BA-ACBE-D24BF934FC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EC870-0DD9-40E3-AAAD-57751F415A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76372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77D7D0-CBD2-4029-B4FA-1C6BABFD2B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65881A-5D77-493B-AE5F-138AD621040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F169D05-A2E3-4643-AD9E-F1E4E97E86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6E3BAB-BCE9-4BEB-AF7D-843DF47362BB}" type="datetimeFigureOut">
              <a:rPr lang="en-US" smtClean="0"/>
              <a:t>10/20/2021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B034FA-27D5-4385-9152-4058A1C162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FFC16B1-0237-4319-9255-87D8D9BEBB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EC870-0DD9-40E3-AAAD-57751F415A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70722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424096-9A84-4831-9253-621A10D82C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A4C1F00-65A4-46CD-9C89-0EB15D7F7CE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5CD6BC-81BE-4BD6-8B65-B970812018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6E3BAB-BCE9-4BEB-AF7D-843DF47362BB}" type="datetimeFigureOut">
              <a:rPr lang="en-US" smtClean="0"/>
              <a:t>10/20/2021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FA3443-8258-44E8-9343-CEDF4EE419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952BE44-0134-4A0F-8C15-CA16460F31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EC870-0DD9-40E3-AAAD-57751F415A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60775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724586-9991-46E1-9F98-D08D6D7B63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86D31B-D062-46CE-9016-7093D0F3F87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33C0759-5D30-4635-A62B-CC2EB88570A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FC2BBF4-A660-4DA3-B2A3-C171F3AB4A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6E3BAB-BCE9-4BEB-AF7D-843DF47362BB}" type="datetimeFigureOut">
              <a:rPr lang="en-US" smtClean="0"/>
              <a:t>10/20/2021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5D0B313-4BA6-47FB-90C7-9C5B900985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4B50702-8C72-41FD-BAB8-15AEB3F029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EC870-0DD9-40E3-AAAD-57751F415A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3372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9B24FA-7444-419C-A589-57CA5A73AE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1420955-4D0B-40BA-9A88-B452B50AAA2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20E5AD3-CFE5-48EB-AF2C-B850F7C1C29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A06F92D-1748-4F10-9941-0095A1BC942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1B3E144-2D00-433D-AF95-2AB218516E5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92430C6-2B68-4685-8025-324B4E7C98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6E3BAB-BCE9-4BEB-AF7D-843DF47362BB}" type="datetimeFigureOut">
              <a:rPr lang="en-US" smtClean="0"/>
              <a:t>10/20/2021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AC0E2CF-A43B-479A-A4BA-F462596DAE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AD21D69-7B44-4B46-9DCD-BF609A5BA7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EC870-0DD9-40E3-AAAD-57751F415A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82543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B10E7D-4126-42E8-8B41-4B6D3CBDF3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A0156DF-868B-4378-9D06-2CE8DB52DF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6E3BAB-BCE9-4BEB-AF7D-843DF47362BB}" type="datetimeFigureOut">
              <a:rPr lang="en-US" smtClean="0"/>
              <a:t>10/20/2021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D7FB6B3-E0DA-4402-BFF5-96F7857E46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8D2CDA5-3453-4237-B48C-CEAAFB4BD1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EC870-0DD9-40E3-AAAD-57751F415A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65871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A5EF158-6D5A-4470-9833-5E8AFEF307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6E3BAB-BCE9-4BEB-AF7D-843DF47362BB}" type="datetimeFigureOut">
              <a:rPr lang="en-US" smtClean="0"/>
              <a:t>10/20/2021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F51EC70-D9E8-42F0-A25A-2B8364FE0D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E8D3AFB-094E-4820-8C44-CB08F48102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EC870-0DD9-40E3-AAAD-57751F415A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32268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337039-0A68-4C12-BD02-603795B2B5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6D3D6D-8363-4CEF-8AA0-BFAA237091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C69CAA2-F4B1-48A4-A059-51DDFA6E636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F017446-DDAF-481A-8160-5962424917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6E3BAB-BCE9-4BEB-AF7D-843DF47362BB}" type="datetimeFigureOut">
              <a:rPr lang="en-US" smtClean="0"/>
              <a:t>10/20/2021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03517D3-CEA8-438D-AB45-D7E79D63D3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3524F1B-0857-4BC7-A86D-45B0882903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EC870-0DD9-40E3-AAAD-57751F415A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20197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DE8474-FD31-4EF7-AE7D-0DF2ED5C8A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1D2FE7A-67DA-4A32-8C3B-0DC3EE6A715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8CD32D3-D10C-44F4-ACC7-0042CE6C50C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F7FF291-19AA-491B-B41E-87149824DC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6E3BAB-BCE9-4BEB-AF7D-843DF47362BB}" type="datetimeFigureOut">
              <a:rPr lang="en-US" smtClean="0"/>
              <a:t>10/20/2021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E1B58AD-36A7-4670-ADE6-24B09ABF36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65DD172-03B8-4EDE-83E8-44654EF906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EC870-0DD9-40E3-AAAD-57751F415A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23159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F6A7A50-26CC-4013-A67D-FCBD07A82D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D352034-82B8-48DB-B3E4-3207CBA0428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23ADBDE-8269-47CF-96D5-0AA4674DBF4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6E3BAB-BCE9-4BEB-AF7D-843DF47362BB}" type="datetimeFigureOut">
              <a:rPr lang="en-US" smtClean="0"/>
              <a:t>10/20/2021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F722284-A463-49E5-BF3F-2399B54C984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4958B3-61EC-46BC-8596-80818F39B87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3EC870-0DD9-40E3-AAAD-57751F415A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27924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09900" y="1838343"/>
            <a:ext cx="6011774" cy="4898017"/>
          </a:xfrm>
          <a:ln>
            <a:noFill/>
          </a:ln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1400" dirty="0"/>
              <a:t>Minority Business Initiative Advisory Board Meeting</a:t>
            </a:r>
          </a:p>
          <a:p>
            <a:pPr marL="0" indent="0" algn="ctr">
              <a:buNone/>
            </a:pPr>
            <a:r>
              <a:rPr lang="en-US" sz="1400" dirty="0"/>
              <a:t>October 21, 2021</a:t>
            </a:r>
          </a:p>
          <a:p>
            <a:pPr marL="0" indent="0" algn="ctr">
              <a:buNone/>
            </a:pPr>
            <a:r>
              <a:rPr lang="en-US" sz="1400" dirty="0"/>
              <a:t>1:00 PM– 2:00 PM</a:t>
            </a:r>
          </a:p>
          <a:p>
            <a:pPr marL="0" indent="0" algn="ctr">
              <a:buNone/>
            </a:pPr>
            <a:r>
              <a:rPr lang="en-US" sz="1400" dirty="0"/>
              <a:t>Meeting to be held Virtually through Teams</a:t>
            </a:r>
          </a:p>
          <a:p>
            <a:pPr lvl="0"/>
            <a:r>
              <a:rPr lang="en-US" sz="1400" dirty="0"/>
              <a:t>Welcome &amp; Introductions</a:t>
            </a:r>
          </a:p>
          <a:p>
            <a:pPr lvl="0"/>
            <a:r>
              <a:rPr lang="en-US" sz="1400" dirty="0"/>
              <a:t> August Minutes </a:t>
            </a:r>
            <a:r>
              <a:rPr lang="en-US" sz="1400" b="1" dirty="0"/>
              <a:t>(Vote) 1:00pm -1:05pm</a:t>
            </a:r>
            <a:endParaRPr lang="en-US" sz="1400" dirty="0"/>
          </a:p>
          <a:p>
            <a:pPr lvl="0"/>
            <a:r>
              <a:rPr lang="en-US" sz="1400" dirty="0"/>
              <a:t>Discussion: DECD  Position dedicated to  MBI -</a:t>
            </a:r>
            <a:r>
              <a:rPr lang="en-US" sz="1400" b="1" dirty="0"/>
              <a:t>1:05pm-1:20pm</a:t>
            </a:r>
          </a:p>
          <a:p>
            <a:pPr lvl="0"/>
            <a:r>
              <a:rPr lang="en-US" sz="1400" dirty="0"/>
              <a:t>Future Funding for MBI: </a:t>
            </a:r>
            <a:r>
              <a:rPr lang="en-US" sz="1400" b="1" dirty="0"/>
              <a:t>1:20pm-1:35pm</a:t>
            </a:r>
          </a:p>
          <a:p>
            <a:pPr marL="0" lvl="0" indent="0">
              <a:buNone/>
            </a:pPr>
            <a:r>
              <a:rPr lang="en-US" sz="1400" b="1" dirty="0"/>
              <a:t>	</a:t>
            </a:r>
            <a:r>
              <a:rPr lang="en-US" sz="1400" dirty="0"/>
              <a:t>Sources</a:t>
            </a:r>
          </a:p>
          <a:p>
            <a:pPr marL="0" lvl="0" indent="0">
              <a:buNone/>
            </a:pPr>
            <a:r>
              <a:rPr lang="en-US" sz="1400" dirty="0"/>
              <a:t>	How to Access the Funding</a:t>
            </a:r>
          </a:p>
          <a:p>
            <a:pPr lvl="0"/>
            <a:r>
              <a:rPr lang="en-US" sz="1400" dirty="0"/>
              <a:t>Redirecting Balance of HEDCO funds .–</a:t>
            </a:r>
            <a:r>
              <a:rPr lang="en-US" sz="1400" b="1" dirty="0"/>
              <a:t>1:45pm – 1:50pm</a:t>
            </a:r>
          </a:p>
          <a:p>
            <a:pPr lvl="0"/>
            <a:r>
              <a:rPr lang="en-US" sz="1400" dirty="0"/>
              <a:t>Financial Report –</a:t>
            </a:r>
            <a:r>
              <a:rPr lang="en-US" sz="1400" b="1" dirty="0"/>
              <a:t>1:45pm – 1:50pm</a:t>
            </a:r>
          </a:p>
          <a:p>
            <a:pPr lvl="0"/>
            <a:r>
              <a:rPr lang="en-US" sz="1400" dirty="0"/>
              <a:t>Other Business – </a:t>
            </a:r>
            <a:r>
              <a:rPr lang="en-US" sz="1400" b="1" dirty="0"/>
              <a:t>1:50 pm– 2:00pm</a:t>
            </a:r>
          </a:p>
          <a:p>
            <a:pPr marL="457200" lvl="1" indent="0">
              <a:buNone/>
            </a:pPr>
            <a:r>
              <a:rPr lang="en-US" sz="1200" dirty="0"/>
              <a:t>Status of Dr. McKenney’s Study</a:t>
            </a:r>
          </a:p>
          <a:p>
            <a:pPr lvl="0"/>
            <a:r>
              <a:rPr lang="en-US" sz="1400" dirty="0"/>
              <a:t>Adjourn </a:t>
            </a:r>
          </a:p>
          <a:p>
            <a:pPr marL="0" indent="0">
              <a:buNone/>
            </a:pPr>
            <a:r>
              <a:rPr lang="en-US" sz="1500" dirty="0">
                <a:solidFill>
                  <a:schemeClr val="accent5">
                    <a:lumMod val="50000"/>
                  </a:schemeClr>
                </a:solidFill>
                <a:latin typeface="Bookman Old Style" panose="02050604050505020204" pitchFamily="18" charset="0"/>
              </a:rPr>
              <a:t>	</a:t>
            </a:r>
          </a:p>
          <a:p>
            <a:pPr lvl="0"/>
            <a:endParaRPr lang="en-US" sz="1500" dirty="0">
              <a:solidFill>
                <a:schemeClr val="accent5">
                  <a:lumMod val="50000"/>
                </a:schemeClr>
              </a:solidFill>
              <a:latin typeface="Bookman Old Style" panose="02050604050505020204" pitchFamily="18" charset="0"/>
            </a:endParaRPr>
          </a:p>
          <a:p>
            <a:pPr marL="0" indent="0">
              <a:buNone/>
            </a:pPr>
            <a:endParaRPr lang="en-US" sz="1500" dirty="0">
              <a:solidFill>
                <a:schemeClr val="accent5">
                  <a:lumMod val="50000"/>
                </a:schemeClr>
              </a:solidFill>
              <a:latin typeface="Bookman Old Style" panose="02050604050505020204" pitchFamily="18" charset="0"/>
            </a:endParaRPr>
          </a:p>
          <a:p>
            <a:pPr marL="0" indent="0">
              <a:buNone/>
            </a:pPr>
            <a:endParaRPr lang="en-US" sz="1500" dirty="0">
              <a:solidFill>
                <a:schemeClr val="accent5">
                  <a:lumMod val="50000"/>
                </a:schemeClr>
              </a:solidFill>
              <a:latin typeface="Bookman Old Style" panose="02050604050505020204" pitchFamily="18" charset="0"/>
            </a:endParaRPr>
          </a:p>
          <a:p>
            <a:pPr lvl="0"/>
            <a:endParaRPr lang="en-US" sz="1500" dirty="0">
              <a:solidFill>
                <a:schemeClr val="accent5">
                  <a:lumMod val="50000"/>
                </a:schemeClr>
              </a:solidFill>
              <a:latin typeface="Bookman Old Style" panose="02050604050505020204" pitchFamily="18" charset="0"/>
            </a:endParaRPr>
          </a:p>
          <a:p>
            <a:endParaRPr lang="en-US" sz="1500" dirty="0">
              <a:solidFill>
                <a:schemeClr val="accent5">
                  <a:lumMod val="50000"/>
                </a:schemeClr>
              </a:solidFill>
              <a:latin typeface="Bookman Old Style" panose="02050604050505020204" pitchFamily="18" charset="0"/>
            </a:endParaRPr>
          </a:p>
          <a:p>
            <a:endParaRPr lang="en-US" sz="1500" dirty="0">
              <a:solidFill>
                <a:schemeClr val="accent5">
                  <a:lumMod val="50000"/>
                </a:schemeClr>
              </a:solidFill>
              <a:latin typeface="Bookman Old Style" panose="02050604050505020204" pitchFamily="18" charset="0"/>
            </a:endParaRPr>
          </a:p>
          <a:p>
            <a:pPr lvl="1"/>
            <a:endParaRPr lang="en-US" sz="1500" dirty="0">
              <a:solidFill>
                <a:schemeClr val="accent5">
                  <a:lumMod val="50000"/>
                </a:schemeClr>
              </a:solidFill>
              <a:latin typeface="Bookman Old Style" panose="02050604050505020204" pitchFamily="18" charset="0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4294967295"/>
          </p:nvPr>
        </p:nvSpPr>
        <p:spPr>
          <a:xfrm>
            <a:off x="7581900" y="5624515"/>
            <a:ext cx="1600200" cy="273844"/>
          </a:xfrm>
          <a:prstGeom prst="rect">
            <a:avLst/>
          </a:prstGeom>
        </p:spPr>
        <p:txBody>
          <a:bodyPr/>
          <a:lstStyle/>
          <a:p>
            <a:fld id="{2B70CA19-E557-4A49-82F2-1AEF7843B790}" type="slidenum">
              <a:rPr lang="en-US" smtClean="0">
                <a:solidFill>
                  <a:schemeClr val="bg1"/>
                </a:solidFill>
              </a:rPr>
              <a:pPr/>
              <a:t>1</a:t>
            </a:fld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9937" name="Rectangle 1"/>
          <p:cNvSpPr>
            <a:spLocks noChangeArrowheads="1"/>
          </p:cNvSpPr>
          <p:nvPr/>
        </p:nvSpPr>
        <p:spPr bwMode="auto">
          <a:xfrm>
            <a:off x="2667002" y="890202"/>
            <a:ext cx="138564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68580" tIns="34290" rIns="68580" bIns="34290" numCol="1" anchor="ctr" anchorCtr="0" compatLnSpc="1">
            <a:prstTxWarp prst="textNoShape">
              <a:avLst/>
            </a:prstTxWarp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342900" algn="l"/>
              </a:tabLst>
            </a:pPr>
            <a:endParaRPr lang="en-US" sz="135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itle 7"/>
          <p:cNvSpPr txBox="1">
            <a:spLocks/>
          </p:cNvSpPr>
          <p:nvPr/>
        </p:nvSpPr>
        <p:spPr>
          <a:xfrm>
            <a:off x="2667002" y="820962"/>
            <a:ext cx="6857999" cy="692477"/>
          </a:xfrm>
          <a:prstGeom prst="rect">
            <a:avLst/>
          </a:prstGeom>
          <a:noFill/>
          <a:effectLst/>
        </p:spPr>
        <p:txBody>
          <a:bodyPr vert="horz" wrap="square" lIns="68561" tIns="34280" rIns="68561" bIns="34280" rtlCol="0" anchor="ctr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4500" spc="-113" dirty="0">
                <a:solidFill>
                  <a:schemeClr val="bg1"/>
                </a:solidFill>
                <a:effectLst>
                  <a:glow rad="241300">
                    <a:schemeClr val="tx1">
                      <a:alpha val="16000"/>
                    </a:schemeClr>
                  </a:glow>
                </a:effectLst>
                <a:highlight>
                  <a:srgbClr val="000080"/>
                </a:highlight>
                <a:latin typeface="Bookman Old Style" panose="02050604050505020204" pitchFamily="18" charset="0"/>
                <a:ea typeface="Calibri" charset="0"/>
                <a:cs typeface="Calibri" charset="0"/>
              </a:rPr>
              <a:t>Agenda </a:t>
            </a:r>
            <a:endParaRPr lang="en-US" sz="4500" b="1" spc="-113" dirty="0">
              <a:solidFill>
                <a:schemeClr val="bg1"/>
              </a:solidFill>
              <a:effectLst>
                <a:glow rad="241300">
                  <a:schemeClr val="tx1">
                    <a:alpha val="16000"/>
                  </a:schemeClr>
                </a:glow>
              </a:effectLst>
              <a:highlight>
                <a:srgbClr val="000080"/>
              </a:highlight>
              <a:latin typeface="Bookman Old Style" panose="02050604050505020204" pitchFamily="18" charset="0"/>
              <a:ea typeface="Calibri" charset="0"/>
              <a:cs typeface="Calibri" charset="0"/>
            </a:endParaRPr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1"/>
          </p:nvPr>
        </p:nvSpPr>
        <p:spPr>
          <a:xfrm>
            <a:off x="7057035" y="5648329"/>
            <a:ext cx="2314575" cy="273844"/>
          </a:xfrm>
        </p:spPr>
        <p:txBody>
          <a:bodyPr/>
          <a:lstStyle/>
          <a:p>
            <a:pPr algn="r">
              <a:defRPr/>
            </a:pPr>
            <a:r>
              <a:rPr lang="en-US" dirty="0"/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3709180462"/>
      </p:ext>
    </p:extLst>
  </p:cSld>
  <p:clrMapOvr>
    <a:masterClrMapping/>
  </p:clrMapOvr>
  <p:transition spd="slow">
    <p:wipe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1726</TotalTime>
  <Words>91</Words>
  <Application>Microsoft Office PowerPoint</Application>
  <PresentationFormat>Widescreen</PresentationFormat>
  <Paragraphs>25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Bookman Old Style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Karnes, Toni</dc:creator>
  <cp:lastModifiedBy>Spencer, Alvetta</cp:lastModifiedBy>
  <cp:revision>15</cp:revision>
  <dcterms:created xsi:type="dcterms:W3CDTF">2021-06-07T16:53:33Z</dcterms:created>
  <dcterms:modified xsi:type="dcterms:W3CDTF">2021-10-20T19:23:49Z</dcterms:modified>
</cp:coreProperties>
</file>