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handoutMasterIdLst>
    <p:handoutMasterId r:id="rId4"/>
  </p:handoutMasterIdLst>
  <p:sldIdLst>
    <p:sldId id="851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5889"/>
    <a:srgbClr val="1D4971"/>
    <a:srgbClr val="13ADA6"/>
    <a:srgbClr val="225686"/>
    <a:srgbClr val="FFFF99"/>
    <a:srgbClr val="F9B36D"/>
    <a:srgbClr val="609E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67" autoAdjust="0"/>
    <p:restoredTop sz="93792" autoAdjust="0"/>
  </p:normalViewPr>
  <p:slideViewPr>
    <p:cSldViewPr snapToGrid="0">
      <p:cViewPr varScale="1">
        <p:scale>
          <a:sx n="86" d="100"/>
          <a:sy n="86" d="100"/>
        </p:scale>
        <p:origin x="157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0" y="1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C6AF1F-21FB-40E1-A201-640053B6BBB9}" type="datetimeFigureOut">
              <a:rPr lang="en-US" smtClean="0"/>
              <a:t>1/20/2021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0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0FA87-0265-435E-A34B-E3F51FC687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3304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2029FA7-5333-4614-8DB5-7B41758733D6}" type="datetimeFigureOut">
              <a:rPr lang="en-US" smtClean="0"/>
              <a:t>1/20/2021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823843C-A195-4DC4-A890-9FA3395811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050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9513" y="693738"/>
            <a:ext cx="4651375" cy="34893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847C1-A1B9-4FCA-9811-1B163A57F3B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112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C0A08-A85B-49BF-BBDB-99C74B87A574}" type="datetime1">
              <a:rPr lang="en-US" smtClean="0"/>
              <a:t>1/20/2021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042190"/>
      </p:ext>
    </p:extLst>
  </p:cSld>
  <p:clrMapOvr>
    <a:masterClrMapping/>
  </p:clrMapOvr>
  <p:transition spd="slow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5DB70-4A72-4327-8C5D-0F7D62988BC7}" type="datetime1">
              <a:rPr lang="en-US" smtClean="0"/>
              <a:t>1/20/2021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105433"/>
      </p:ext>
    </p:extLst>
  </p:cSld>
  <p:clrMapOvr>
    <a:masterClrMapping/>
  </p:clrMapOvr>
  <p:transition spd="slow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27075-6CAC-46C4-A59F-F9123C6CF9BF}" type="datetime1">
              <a:rPr lang="en-US" smtClean="0"/>
              <a:t>1/20/2021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512563"/>
      </p:ext>
    </p:extLst>
  </p:cSld>
  <p:clrMapOvr>
    <a:masterClrMapping/>
  </p:clrMapOvr>
  <p:transition spd="slow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DAD3-FB34-4D57-BF4E-3DE73A0CB026}" type="datetime1">
              <a:rPr lang="en-US" smtClean="0"/>
              <a:t>1/20/2021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7244" y="6511710"/>
            <a:ext cx="2057400" cy="365125"/>
          </a:xfrm>
        </p:spPr>
        <p:txBody>
          <a:bodyPr/>
          <a:lstStyle>
            <a:lvl1pPr>
              <a:defRPr sz="700"/>
            </a:lvl1pPr>
          </a:lstStyle>
          <a:p>
            <a:fld id="{70B85423-5C35-453A-9023-8AA37C7568F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1"/>
            <a:ext cx="9144000" cy="896644"/>
          </a:xfrm>
          <a:prstGeom prst="rect">
            <a:avLst/>
          </a:prstGeom>
          <a:solidFill>
            <a:srgbClr val="1C3C6D"/>
          </a:solidFill>
          <a:ln>
            <a:noFill/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20477" y="6428758"/>
            <a:ext cx="1190442" cy="363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434407"/>
      </p:ext>
    </p:extLst>
  </p:cSld>
  <p:clrMapOvr>
    <a:masterClrMapping/>
  </p:clrMapOvr>
  <p:transition spd="slow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1895-24E2-40F1-831E-6488F5155978}" type="datetime1">
              <a:rPr lang="en-US" smtClean="0"/>
              <a:t>1/20/2021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852445"/>
      </p:ext>
    </p:extLst>
  </p:cSld>
  <p:clrMapOvr>
    <a:masterClrMapping/>
  </p:clrMapOvr>
  <p:transition spd="slow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9B79-51DE-49C5-A838-946CC0D1BB3A}" type="datetime1">
              <a:rPr lang="en-US" smtClean="0"/>
              <a:t>1/20/2021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32138"/>
      </p:ext>
    </p:extLst>
  </p:cSld>
  <p:clrMapOvr>
    <a:masterClrMapping/>
  </p:clrMapOvr>
  <p:transition spd="slow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C14A-88B5-496D-BFDF-1E001C45FD60}" type="datetime1">
              <a:rPr lang="en-US" smtClean="0"/>
              <a:t>1/20/2021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8493167"/>
      </p:ext>
    </p:extLst>
  </p:cSld>
  <p:clrMapOvr>
    <a:masterClrMapping/>
  </p:clrMapOvr>
  <p:transition spd="slow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81C64-ACCD-49C2-9B60-144A0D784E08}" type="datetime1">
              <a:rPr lang="en-US" smtClean="0"/>
              <a:t>1/20/2021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282786"/>
      </p:ext>
    </p:extLst>
  </p:cSld>
  <p:clrMapOvr>
    <a:masterClrMapping/>
  </p:clrMapOvr>
  <p:transition spd="slow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55F5F-330C-4C07-A799-1E945D7994C5}" type="datetime1">
              <a:rPr lang="en-US" smtClean="0"/>
              <a:t>1/20/2021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108187"/>
      </p:ext>
    </p:extLst>
  </p:cSld>
  <p:clrMapOvr>
    <a:masterClrMapping/>
  </p:clrMapOvr>
  <p:transition spd="slow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09586-A62B-4D17-8B77-57BA3F749DB4}" type="datetime1">
              <a:rPr lang="en-US" smtClean="0"/>
              <a:t>1/20/2021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600285"/>
      </p:ext>
    </p:extLst>
  </p:cSld>
  <p:clrMapOvr>
    <a:masterClrMapping/>
  </p:clrMapOvr>
  <p:transition spd="slow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43601-9939-43D8-98CC-62448F89764D}" type="datetime1">
              <a:rPr lang="en-US" smtClean="0"/>
              <a:t>1/20/2021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237569"/>
      </p:ext>
    </p:extLst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C9F5C-DE57-4EDF-A3A5-2430CF91C017}" type="datetime1">
              <a:rPr lang="en-US" smtClean="0"/>
              <a:t>1/20/2021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July 6, 2018 MIF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775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 spd="slow">
    <p:wipe dir="r"/>
  </p:transition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1103" y="1241009"/>
            <a:ext cx="7801793" cy="5255207"/>
          </a:xfrm>
          <a:ln>
            <a:noFill/>
          </a:ln>
        </p:spPr>
        <p:txBody>
          <a:bodyPr>
            <a:noAutofit/>
          </a:bodyPr>
          <a:lstStyle/>
          <a:p>
            <a:pPr lvl="0"/>
            <a:endParaRPr lang="en-US" sz="20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marL="0" indent="0" algn="ctr">
              <a:buNone/>
            </a:pPr>
            <a:r>
              <a:rPr lang="en-US" sz="1400" dirty="0"/>
              <a:t>Minority Business Initiative Advisory Board Meeting</a:t>
            </a:r>
          </a:p>
          <a:p>
            <a:pPr marL="0" indent="0" algn="ctr">
              <a:buNone/>
            </a:pPr>
            <a:r>
              <a:rPr lang="en-US" sz="1400" dirty="0"/>
              <a:t>January 21, 2021</a:t>
            </a:r>
          </a:p>
          <a:p>
            <a:pPr marL="0" indent="0" algn="ctr">
              <a:buNone/>
            </a:pPr>
            <a:r>
              <a:rPr lang="en-US" sz="1400" dirty="0"/>
              <a:t>1:00 PM– 2:00 PM</a:t>
            </a:r>
          </a:p>
          <a:p>
            <a:pPr marL="0" indent="0" algn="ctr">
              <a:buNone/>
            </a:pPr>
            <a:r>
              <a:rPr lang="en-US" sz="1400" dirty="0"/>
              <a:t>Meeting to be held Virtually through Teams</a:t>
            </a:r>
          </a:p>
          <a:p>
            <a:pPr lvl="0"/>
            <a:r>
              <a:rPr lang="en-US" sz="1200" dirty="0"/>
              <a:t>Welcome &amp; Introductions</a:t>
            </a:r>
          </a:p>
          <a:p>
            <a:pPr lvl="0"/>
            <a:r>
              <a:rPr lang="en-US" sz="1200" dirty="0"/>
              <a:t>December Minutes </a:t>
            </a:r>
            <a:r>
              <a:rPr lang="en-US" sz="1200" b="1" dirty="0"/>
              <a:t>(Vote) 1:00 -1:05</a:t>
            </a:r>
            <a:endParaRPr lang="en-US" sz="1200" dirty="0"/>
          </a:p>
          <a:p>
            <a:pPr lvl="0"/>
            <a:r>
              <a:rPr lang="en-US" sz="1200" dirty="0"/>
              <a:t>Finalization of of November Retreat - </a:t>
            </a:r>
            <a:r>
              <a:rPr lang="en-US" sz="1200" b="1" dirty="0"/>
              <a:t>1:05 – 1:25</a:t>
            </a:r>
            <a:endParaRPr lang="en-US" sz="1200" dirty="0"/>
          </a:p>
          <a:p>
            <a:pPr lvl="0"/>
            <a:r>
              <a:rPr lang="en-US" sz="1200" dirty="0"/>
              <a:t>Funding Requests  – Discussion</a:t>
            </a:r>
            <a:r>
              <a:rPr lang="en-US" sz="1200" b="1" dirty="0"/>
              <a:t> -1:25 -1:45</a:t>
            </a:r>
            <a:endParaRPr lang="en-US" sz="1200" dirty="0"/>
          </a:p>
          <a:p>
            <a:pPr lvl="1"/>
            <a:r>
              <a:rPr lang="en-US" sz="1200" dirty="0"/>
              <a:t>Minority Construction Council - $200,000</a:t>
            </a:r>
          </a:p>
          <a:p>
            <a:pPr lvl="1"/>
            <a:r>
              <a:rPr lang="en-US" sz="1200" dirty="0"/>
              <a:t>INROADS - $284,250</a:t>
            </a:r>
          </a:p>
          <a:p>
            <a:pPr lvl="0"/>
            <a:r>
              <a:rPr lang="en-US" sz="1200" dirty="0"/>
              <a:t>Financial Report –</a:t>
            </a:r>
            <a:r>
              <a:rPr lang="en-US" sz="1200" b="1" dirty="0"/>
              <a:t>1:45 – 1:50</a:t>
            </a:r>
            <a:endParaRPr lang="en-US" sz="1200" dirty="0"/>
          </a:p>
          <a:p>
            <a:pPr lvl="0"/>
            <a:r>
              <a:rPr lang="en-US" sz="1200" dirty="0"/>
              <a:t>Program Reports  </a:t>
            </a:r>
          </a:p>
          <a:p>
            <a:pPr lvl="0"/>
            <a:r>
              <a:rPr lang="en-US" sz="1200" dirty="0"/>
              <a:t>Other Business – </a:t>
            </a:r>
            <a:r>
              <a:rPr lang="en-US" sz="1200" b="1" dirty="0"/>
              <a:t>1:50- 2:00</a:t>
            </a:r>
          </a:p>
          <a:p>
            <a:pPr lvl="1"/>
            <a:r>
              <a:rPr lang="en-US" sz="800" b="1" dirty="0"/>
              <a:t> </a:t>
            </a:r>
            <a:r>
              <a:rPr lang="en-US" sz="1200" dirty="0"/>
              <a:t>Connecticut Contractors Obtaining State Contract Awards  - Dr. McKinney</a:t>
            </a:r>
          </a:p>
          <a:p>
            <a:pPr lvl="2"/>
            <a:r>
              <a:rPr lang="en-US" sz="1200" dirty="0"/>
              <a:t>Note that a representative from DAS will be attending the meeting</a:t>
            </a:r>
          </a:p>
          <a:p>
            <a:pPr lvl="0"/>
            <a:r>
              <a:rPr lang="en-US" sz="1200" dirty="0"/>
              <a:t>Adjourn 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	</a:t>
            </a:r>
          </a:p>
          <a:p>
            <a:pPr lvl="0"/>
            <a:endParaRPr lang="en-US" sz="20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marL="0" lvl="0" indent="0">
              <a:buNone/>
            </a:pPr>
            <a:endParaRPr lang="en-US" sz="20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marL="0" lvl="0" indent="0">
              <a:buNone/>
            </a:pPr>
            <a:endParaRPr lang="en-US" sz="20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lvl="0"/>
            <a:endParaRPr lang="en-US" sz="20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endParaRPr lang="en-US" sz="20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endParaRPr lang="en-US" sz="20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lvl="1"/>
            <a:endParaRPr lang="en-US" sz="20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2B70CA19-E557-4A49-82F2-1AEF7843B790}" type="slidenum">
              <a:rPr lang="en-US" smtClean="0">
                <a:solidFill>
                  <a:schemeClr val="bg1"/>
                </a:solidFill>
              </a:rPr>
              <a:pPr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7"/>
          <p:cNvSpPr txBox="1">
            <a:spLocks/>
          </p:cNvSpPr>
          <p:nvPr/>
        </p:nvSpPr>
        <p:spPr>
          <a:xfrm>
            <a:off x="-1" y="-48385"/>
            <a:ext cx="9143999" cy="923301"/>
          </a:xfrm>
          <a:prstGeom prst="rect">
            <a:avLst/>
          </a:prstGeom>
          <a:noFill/>
          <a:effectLst/>
        </p:spPr>
        <p:txBody>
          <a:bodyPr vert="horz" wrap="square" lIns="91414" tIns="45706" rIns="91414" bIns="45706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 spc="-150" dirty="0">
                <a:solidFill>
                  <a:schemeClr val="bg1"/>
                </a:solidFill>
                <a:effectLst>
                  <a:glow rad="241300">
                    <a:schemeClr val="tx1">
                      <a:alpha val="16000"/>
                    </a:schemeClr>
                  </a:glow>
                </a:effectLst>
                <a:latin typeface="Bookman Old Style" panose="02050604050505020204" pitchFamily="18" charset="0"/>
                <a:ea typeface="Calibri" charset="0"/>
                <a:cs typeface="Calibri" charset="0"/>
              </a:rPr>
              <a:t>Agenda </a:t>
            </a:r>
            <a:endParaRPr lang="en-US" sz="6000" b="1" spc="-150" dirty="0">
              <a:solidFill>
                <a:schemeClr val="bg1"/>
              </a:solidFill>
              <a:effectLst>
                <a:glow rad="241300">
                  <a:schemeClr val="tx1">
                    <a:alpha val="16000"/>
                  </a:schemeClr>
                </a:glow>
              </a:effectLst>
              <a:latin typeface="Bookman Old Style" panose="02050604050505020204" pitchFamily="18" charset="0"/>
              <a:ea typeface="Calibri" charset="0"/>
              <a:cs typeface="Calibri" charset="0"/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5853378" y="6388104"/>
            <a:ext cx="3086100" cy="365125"/>
          </a:xfrm>
        </p:spPr>
        <p:txBody>
          <a:bodyPr/>
          <a:lstStyle/>
          <a:p>
            <a:pPr algn="r">
              <a:defRPr/>
            </a:pPr>
            <a:r>
              <a:rPr 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621793329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27139</TotalTime>
  <Words>101</Words>
  <Application>Microsoft Office PowerPoint</Application>
  <PresentationFormat>On-screen Show (4:3)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Bookman Old Style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Molina-Rios, Carmen</dc:creator>
  <cp:lastModifiedBy>Spencer, Alvetta</cp:lastModifiedBy>
  <cp:revision>1115</cp:revision>
  <cp:lastPrinted>2020-02-26T16:50:27Z</cp:lastPrinted>
  <dcterms:modified xsi:type="dcterms:W3CDTF">2021-01-20T13:23:02Z</dcterms:modified>
</cp:coreProperties>
</file>