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4"/>
  </p:sldMasterIdLst>
  <p:notesMasterIdLst>
    <p:notesMasterId r:id="rId28"/>
  </p:notesMasterIdLst>
  <p:sldIdLst>
    <p:sldId id="256" r:id="rId5"/>
    <p:sldId id="292" r:id="rId6"/>
    <p:sldId id="276" r:id="rId7"/>
    <p:sldId id="258" r:id="rId8"/>
    <p:sldId id="260" r:id="rId9"/>
    <p:sldId id="277" r:id="rId10"/>
    <p:sldId id="291" r:id="rId11"/>
    <p:sldId id="262" r:id="rId12"/>
    <p:sldId id="263" r:id="rId13"/>
    <p:sldId id="264" r:id="rId14"/>
    <p:sldId id="278" r:id="rId15"/>
    <p:sldId id="265" r:id="rId16"/>
    <p:sldId id="271" r:id="rId17"/>
    <p:sldId id="280" r:id="rId18"/>
    <p:sldId id="281" r:id="rId19"/>
    <p:sldId id="282" r:id="rId20"/>
    <p:sldId id="284" r:id="rId21"/>
    <p:sldId id="286" r:id="rId22"/>
    <p:sldId id="290" r:id="rId23"/>
    <p:sldId id="287" r:id="rId24"/>
    <p:sldId id="288" r:id="rId25"/>
    <p:sldId id="289" r:id="rId26"/>
    <p:sldId id="29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17" autoAdjust="0"/>
    <p:restoredTop sz="83647" autoAdjust="0"/>
  </p:normalViewPr>
  <p:slideViewPr>
    <p:cSldViewPr snapToGrid="0">
      <p:cViewPr>
        <p:scale>
          <a:sx n="107" d="100"/>
          <a:sy n="107" d="100"/>
        </p:scale>
        <p:origin x="344"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hyperlink" Target="https://portal.ct.gov/DECD/Content/Arts-Culture/Our-Regional-Partners/Designated-Regional-Service-Organizations" TargetMode="Externa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hyperlink" Target="https://portal.ct.gov/DECD/Content/Arts-Culture/Our-Regional-Partners/Designated-Regional-Service-Organizations"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017AF4-DB2A-4381-9832-60627FB88FB4}"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7AAC9B2E-43A7-4EAD-B633-4BF4001C162B}">
      <dgm:prSet/>
      <dgm:spPr/>
      <dgm:t>
        <a:bodyPr/>
        <a:lstStyle/>
        <a:p>
          <a:r>
            <a:rPr lang="en-US"/>
            <a:t>Market</a:t>
          </a:r>
        </a:p>
      </dgm:t>
    </dgm:pt>
    <dgm:pt modelId="{909CA315-8A48-4320-97E5-A432C6A69384}" type="parTrans" cxnId="{B0C9F880-D30C-499F-847A-C78F08A7737C}">
      <dgm:prSet/>
      <dgm:spPr/>
      <dgm:t>
        <a:bodyPr/>
        <a:lstStyle/>
        <a:p>
          <a:endParaRPr lang="en-US"/>
        </a:p>
      </dgm:t>
    </dgm:pt>
    <dgm:pt modelId="{DB69D06C-8025-41E1-A49B-69818493A11B}" type="sibTrans" cxnId="{B0C9F880-D30C-499F-847A-C78F08A7737C}">
      <dgm:prSet/>
      <dgm:spPr/>
      <dgm:t>
        <a:bodyPr/>
        <a:lstStyle/>
        <a:p>
          <a:endParaRPr lang="en-US"/>
        </a:p>
      </dgm:t>
    </dgm:pt>
    <dgm:pt modelId="{B3B1B06C-FB50-444E-AB18-EEC6E9E1C75D}">
      <dgm:prSet/>
      <dgm:spPr/>
      <dgm:t>
        <a:bodyPr/>
        <a:lstStyle/>
        <a:p>
          <a:r>
            <a:rPr lang="en-US"/>
            <a:t>Market arts and culture attractions to visitors</a:t>
          </a:r>
        </a:p>
      </dgm:t>
    </dgm:pt>
    <dgm:pt modelId="{5ED02C92-72A9-4A50-A9BE-862C07F35CC7}" type="parTrans" cxnId="{95CD4C7C-F826-48F9-9662-3A7818DF5CA7}">
      <dgm:prSet/>
      <dgm:spPr/>
      <dgm:t>
        <a:bodyPr/>
        <a:lstStyle/>
        <a:p>
          <a:endParaRPr lang="en-US"/>
        </a:p>
      </dgm:t>
    </dgm:pt>
    <dgm:pt modelId="{75114BF1-9BAE-4AFD-9F72-969711146D76}" type="sibTrans" cxnId="{95CD4C7C-F826-48F9-9662-3A7818DF5CA7}">
      <dgm:prSet/>
      <dgm:spPr/>
      <dgm:t>
        <a:bodyPr/>
        <a:lstStyle/>
        <a:p>
          <a:endParaRPr lang="en-US"/>
        </a:p>
      </dgm:t>
    </dgm:pt>
    <dgm:pt modelId="{6B26B374-9BFB-4199-B805-E3DF0BCB4CCC}">
      <dgm:prSet/>
      <dgm:spPr/>
      <dgm:t>
        <a:bodyPr/>
        <a:lstStyle/>
        <a:p>
          <a:r>
            <a:rPr lang="en-US"/>
            <a:t>Promote</a:t>
          </a:r>
          <a:endParaRPr lang="en-US" dirty="0"/>
        </a:p>
      </dgm:t>
    </dgm:pt>
    <dgm:pt modelId="{BA9889E2-0A14-49D1-8D82-74DD18C9DF21}" type="parTrans" cxnId="{8BABBD0B-AFCA-4E20-A819-9ED8481A7BFC}">
      <dgm:prSet/>
      <dgm:spPr/>
      <dgm:t>
        <a:bodyPr/>
        <a:lstStyle/>
        <a:p>
          <a:endParaRPr lang="en-US"/>
        </a:p>
      </dgm:t>
    </dgm:pt>
    <dgm:pt modelId="{96E08F7B-F601-4C85-B7DD-071C504E7191}" type="sibTrans" cxnId="{8BABBD0B-AFCA-4E20-A819-9ED8481A7BFC}">
      <dgm:prSet/>
      <dgm:spPr/>
      <dgm:t>
        <a:bodyPr/>
        <a:lstStyle/>
        <a:p>
          <a:endParaRPr lang="en-US"/>
        </a:p>
      </dgm:t>
    </dgm:pt>
    <dgm:pt modelId="{5EF89ADA-0743-4C77-88D6-22391A225D8C}">
      <dgm:prSet/>
      <dgm:spPr/>
      <dgm:t>
        <a:bodyPr/>
        <a:lstStyle/>
        <a:p>
          <a:r>
            <a:rPr lang="en-US"/>
            <a:t>Promote and encourage artists, entrepreneurs and creative businesses</a:t>
          </a:r>
        </a:p>
      </dgm:t>
    </dgm:pt>
    <dgm:pt modelId="{4F108B8D-9325-47D6-81F4-E184F06F1EDB}" type="parTrans" cxnId="{062AD40B-5D30-4D69-985D-C44BB17B35A2}">
      <dgm:prSet/>
      <dgm:spPr/>
      <dgm:t>
        <a:bodyPr/>
        <a:lstStyle/>
        <a:p>
          <a:endParaRPr lang="en-US"/>
        </a:p>
      </dgm:t>
    </dgm:pt>
    <dgm:pt modelId="{CB5C73E0-B3CB-49D4-AC03-D13773EA3BE2}" type="sibTrans" cxnId="{062AD40B-5D30-4D69-985D-C44BB17B35A2}">
      <dgm:prSet/>
      <dgm:spPr/>
      <dgm:t>
        <a:bodyPr/>
        <a:lstStyle/>
        <a:p>
          <a:endParaRPr lang="en-US"/>
        </a:p>
      </dgm:t>
    </dgm:pt>
    <dgm:pt modelId="{925E4DBF-416A-497E-9B3D-C6DA374D9D46}">
      <dgm:prSet/>
      <dgm:spPr/>
      <dgm:t>
        <a:bodyPr/>
        <a:lstStyle/>
        <a:p>
          <a:r>
            <a:rPr lang="en-US" dirty="0"/>
            <a:t>Tourism</a:t>
          </a:r>
        </a:p>
      </dgm:t>
    </dgm:pt>
    <dgm:pt modelId="{C5573D68-A30F-4FA6-963F-BAB29E3BEEB0}" type="parTrans" cxnId="{2B4F339D-DF32-4FEC-8422-0447C285B053}">
      <dgm:prSet/>
      <dgm:spPr/>
      <dgm:t>
        <a:bodyPr/>
        <a:lstStyle/>
        <a:p>
          <a:endParaRPr lang="en-US"/>
        </a:p>
      </dgm:t>
    </dgm:pt>
    <dgm:pt modelId="{B708F820-1083-49EF-A29C-CE7C107BB745}" type="sibTrans" cxnId="{2B4F339D-DF32-4FEC-8422-0447C285B053}">
      <dgm:prSet/>
      <dgm:spPr/>
      <dgm:t>
        <a:bodyPr/>
        <a:lstStyle/>
        <a:p>
          <a:endParaRPr lang="en-US"/>
        </a:p>
      </dgm:t>
    </dgm:pt>
    <dgm:pt modelId="{D58EB58D-A21E-48AB-A00F-51FEE1C2332C}">
      <dgm:prSet/>
      <dgm:spPr/>
      <dgm:t>
        <a:bodyPr/>
        <a:lstStyle/>
        <a:p>
          <a:r>
            <a:rPr lang="en-US"/>
            <a:t>Promote tourism and increase visitation</a:t>
          </a:r>
        </a:p>
      </dgm:t>
    </dgm:pt>
    <dgm:pt modelId="{147CCE41-D2AA-4E8C-A8F3-5057D794DD1C}" type="parTrans" cxnId="{30F3D22C-3ED3-463E-99A6-7594287AEFC0}">
      <dgm:prSet/>
      <dgm:spPr/>
      <dgm:t>
        <a:bodyPr/>
        <a:lstStyle/>
        <a:p>
          <a:endParaRPr lang="en-US"/>
        </a:p>
      </dgm:t>
    </dgm:pt>
    <dgm:pt modelId="{A615EAF3-5F9B-4D93-802A-9F556614FF10}" type="sibTrans" cxnId="{30F3D22C-3ED3-463E-99A6-7594287AEFC0}">
      <dgm:prSet/>
      <dgm:spPr/>
      <dgm:t>
        <a:bodyPr/>
        <a:lstStyle/>
        <a:p>
          <a:endParaRPr lang="en-US"/>
        </a:p>
      </dgm:t>
    </dgm:pt>
    <dgm:pt modelId="{7BA15818-CFC1-4798-8BFE-231F37DA782E}">
      <dgm:prSet/>
      <dgm:spPr/>
      <dgm:t>
        <a:bodyPr/>
        <a:lstStyle/>
        <a:p>
          <a:r>
            <a:rPr lang="en-US" dirty="0"/>
            <a:t>Quality of Life</a:t>
          </a:r>
        </a:p>
      </dgm:t>
    </dgm:pt>
    <dgm:pt modelId="{435529E0-D6B6-443E-A4A0-78625E8AA250}" type="parTrans" cxnId="{40C81AD6-3899-435B-B5F3-C8E6011B715B}">
      <dgm:prSet/>
      <dgm:spPr/>
      <dgm:t>
        <a:bodyPr/>
        <a:lstStyle/>
        <a:p>
          <a:endParaRPr lang="en-US"/>
        </a:p>
      </dgm:t>
    </dgm:pt>
    <dgm:pt modelId="{E0DFD558-4D9C-45E3-9D64-EEA3B3964C23}" type="sibTrans" cxnId="{40C81AD6-3899-435B-B5F3-C8E6011B715B}">
      <dgm:prSet/>
      <dgm:spPr/>
      <dgm:t>
        <a:bodyPr/>
        <a:lstStyle/>
        <a:p>
          <a:endParaRPr lang="en-US"/>
        </a:p>
      </dgm:t>
    </dgm:pt>
    <dgm:pt modelId="{69F5E223-2036-4F20-B11C-6BF64D7BF179}">
      <dgm:prSet/>
      <dgm:spPr/>
      <dgm:t>
        <a:bodyPr/>
        <a:lstStyle/>
        <a:p>
          <a:r>
            <a:rPr lang="en-US"/>
            <a:t>Improve the quality of life for residents</a:t>
          </a:r>
        </a:p>
      </dgm:t>
    </dgm:pt>
    <dgm:pt modelId="{300999EA-479C-4213-AE80-7531794943A3}" type="parTrans" cxnId="{98D35875-333A-47FE-8A71-9FBBD8BA6B00}">
      <dgm:prSet/>
      <dgm:spPr/>
      <dgm:t>
        <a:bodyPr/>
        <a:lstStyle/>
        <a:p>
          <a:endParaRPr lang="en-US"/>
        </a:p>
      </dgm:t>
    </dgm:pt>
    <dgm:pt modelId="{C99C0BE9-1283-4172-BC2B-FE3EB20418BA}" type="sibTrans" cxnId="{98D35875-333A-47FE-8A71-9FBBD8BA6B00}">
      <dgm:prSet/>
      <dgm:spPr/>
      <dgm:t>
        <a:bodyPr/>
        <a:lstStyle/>
        <a:p>
          <a:endParaRPr lang="en-US"/>
        </a:p>
      </dgm:t>
    </dgm:pt>
    <dgm:pt modelId="{365D8E5A-2575-47DE-83ED-A70C58CA8BC1}">
      <dgm:prSet/>
      <dgm:spPr/>
      <dgm:t>
        <a:bodyPr/>
        <a:lstStyle/>
        <a:p>
          <a:r>
            <a:rPr lang="en-US"/>
            <a:t>Strengthen</a:t>
          </a:r>
        </a:p>
      </dgm:t>
    </dgm:pt>
    <dgm:pt modelId="{DB7A115F-6DF5-44A8-8385-9799544AB2B2}" type="parTrans" cxnId="{716CF13A-2F06-4FD0-9902-66D41D5A3CC6}">
      <dgm:prSet/>
      <dgm:spPr/>
      <dgm:t>
        <a:bodyPr/>
        <a:lstStyle/>
        <a:p>
          <a:endParaRPr lang="en-US"/>
        </a:p>
      </dgm:t>
    </dgm:pt>
    <dgm:pt modelId="{5DC6908A-C1A3-4C94-8D18-9D3F4FEBA9CD}" type="sibTrans" cxnId="{716CF13A-2F06-4FD0-9902-66D41D5A3CC6}">
      <dgm:prSet/>
      <dgm:spPr/>
      <dgm:t>
        <a:bodyPr/>
        <a:lstStyle/>
        <a:p>
          <a:endParaRPr lang="en-US"/>
        </a:p>
      </dgm:t>
    </dgm:pt>
    <dgm:pt modelId="{D4C0EAAF-F6F2-45F6-9477-A56A0C59F067}">
      <dgm:prSet/>
      <dgm:spPr/>
      <dgm:t>
        <a:bodyPr/>
        <a:lstStyle/>
        <a:p>
          <a:r>
            <a:rPr lang="en-US"/>
            <a:t>Strengthen distinctive character of communities</a:t>
          </a:r>
        </a:p>
      </dgm:t>
    </dgm:pt>
    <dgm:pt modelId="{BBA3832F-D115-4351-9E19-1416109E99D1}" type="parTrans" cxnId="{71074C57-0695-48E1-8502-3FAE5AAFC351}">
      <dgm:prSet/>
      <dgm:spPr/>
      <dgm:t>
        <a:bodyPr/>
        <a:lstStyle/>
        <a:p>
          <a:endParaRPr lang="en-US"/>
        </a:p>
      </dgm:t>
    </dgm:pt>
    <dgm:pt modelId="{0EDED09A-F903-45F3-BAC3-72D8023226C0}" type="sibTrans" cxnId="{71074C57-0695-48E1-8502-3FAE5AAFC351}">
      <dgm:prSet/>
      <dgm:spPr/>
      <dgm:t>
        <a:bodyPr/>
        <a:lstStyle/>
        <a:p>
          <a:endParaRPr lang="en-US"/>
        </a:p>
      </dgm:t>
    </dgm:pt>
    <dgm:pt modelId="{DC3011CD-24B4-4930-A385-65094557EC40}">
      <dgm:prSet/>
      <dgm:spPr/>
      <dgm:t>
        <a:bodyPr/>
        <a:lstStyle/>
        <a:p>
          <a:r>
            <a:rPr lang="en-US" dirty="0"/>
            <a:t>Economic Growth</a:t>
          </a:r>
        </a:p>
      </dgm:t>
    </dgm:pt>
    <dgm:pt modelId="{DA8370A0-96D1-477F-9C20-F0B0D83C3915}" type="parTrans" cxnId="{F55EF670-797B-4D53-B4F3-F8E54835533C}">
      <dgm:prSet/>
      <dgm:spPr/>
      <dgm:t>
        <a:bodyPr/>
        <a:lstStyle/>
        <a:p>
          <a:endParaRPr lang="en-US"/>
        </a:p>
      </dgm:t>
    </dgm:pt>
    <dgm:pt modelId="{7417DA9E-AEC2-4C49-ABAF-CB2B419DC53D}" type="sibTrans" cxnId="{F55EF670-797B-4D53-B4F3-F8E54835533C}">
      <dgm:prSet/>
      <dgm:spPr/>
      <dgm:t>
        <a:bodyPr/>
        <a:lstStyle/>
        <a:p>
          <a:endParaRPr lang="en-US"/>
        </a:p>
      </dgm:t>
    </dgm:pt>
    <dgm:pt modelId="{1CEF80A8-3194-406E-BD39-066D5D374C19}">
      <dgm:prSet/>
      <dgm:spPr/>
      <dgm:t>
        <a:bodyPr/>
        <a:lstStyle/>
        <a:p>
          <a:r>
            <a:rPr lang="en-US"/>
            <a:t>Create a plan to drive economic growth and expand tax base</a:t>
          </a:r>
        </a:p>
      </dgm:t>
    </dgm:pt>
    <dgm:pt modelId="{364B98A6-0A3B-46EC-9A1F-D5C43D756194}" type="parTrans" cxnId="{94957FEF-06B6-402B-9BFE-400CC781DD12}">
      <dgm:prSet/>
      <dgm:spPr/>
      <dgm:t>
        <a:bodyPr/>
        <a:lstStyle/>
        <a:p>
          <a:endParaRPr lang="en-US"/>
        </a:p>
      </dgm:t>
    </dgm:pt>
    <dgm:pt modelId="{935E3C72-DD27-45E4-9B89-53BF5F43A161}" type="sibTrans" cxnId="{94957FEF-06B6-402B-9BFE-400CC781DD12}">
      <dgm:prSet/>
      <dgm:spPr/>
      <dgm:t>
        <a:bodyPr/>
        <a:lstStyle/>
        <a:p>
          <a:endParaRPr lang="en-US"/>
        </a:p>
      </dgm:t>
    </dgm:pt>
    <dgm:pt modelId="{252A7EA0-9563-4475-8087-B41A679BF723}">
      <dgm:prSet/>
      <dgm:spPr/>
      <dgm:t>
        <a:bodyPr/>
        <a:lstStyle/>
        <a:p>
          <a:r>
            <a:rPr lang="en-US" dirty="0"/>
            <a:t>Sustainable CT Support</a:t>
          </a:r>
        </a:p>
      </dgm:t>
    </dgm:pt>
    <dgm:pt modelId="{BFAE798B-4048-493F-87FC-93F4F1B5879A}" type="parTrans" cxnId="{2CB251D7-A99C-4038-AF32-6BAEC8FA3F80}">
      <dgm:prSet/>
      <dgm:spPr/>
      <dgm:t>
        <a:bodyPr/>
        <a:lstStyle/>
        <a:p>
          <a:endParaRPr lang="en-US"/>
        </a:p>
      </dgm:t>
    </dgm:pt>
    <dgm:pt modelId="{BAEDC6A5-B91D-410C-B31E-F368D308C047}" type="sibTrans" cxnId="{2CB251D7-A99C-4038-AF32-6BAEC8FA3F80}">
      <dgm:prSet/>
      <dgm:spPr/>
      <dgm:t>
        <a:bodyPr/>
        <a:lstStyle/>
        <a:p>
          <a:endParaRPr lang="en-US"/>
        </a:p>
      </dgm:t>
    </dgm:pt>
    <dgm:pt modelId="{DC2A6D04-118A-4412-8EF3-9EC972FAEE4B}">
      <dgm:prSet/>
      <dgm:spPr/>
      <dgm:t>
        <a:bodyPr/>
        <a:lstStyle/>
        <a:p>
          <a:r>
            <a:rPr lang="en-US"/>
            <a:t>Support Sustainable CT certification https://sustainablect.org/actions-certifications/ </a:t>
          </a:r>
        </a:p>
      </dgm:t>
    </dgm:pt>
    <dgm:pt modelId="{EA04B603-2CFD-4BD9-841D-7F6825DD97EC}" type="parTrans" cxnId="{99D6A663-1CCE-434F-83DC-F5CBD79308AC}">
      <dgm:prSet/>
      <dgm:spPr/>
      <dgm:t>
        <a:bodyPr/>
        <a:lstStyle/>
        <a:p>
          <a:endParaRPr lang="en-US"/>
        </a:p>
      </dgm:t>
    </dgm:pt>
    <dgm:pt modelId="{12839FE5-9D8A-457F-A0D1-90BE91C4D3D6}" type="sibTrans" cxnId="{99D6A663-1CCE-434F-83DC-F5CBD79308AC}">
      <dgm:prSet/>
      <dgm:spPr/>
      <dgm:t>
        <a:bodyPr/>
        <a:lstStyle/>
        <a:p>
          <a:endParaRPr lang="en-US"/>
        </a:p>
      </dgm:t>
    </dgm:pt>
    <dgm:pt modelId="{72186019-1AD3-491E-AEFC-31D0DAAAE2D4}">
      <dgm:prSet/>
      <dgm:spPr/>
      <dgm:t>
        <a:bodyPr/>
        <a:lstStyle/>
        <a:p>
          <a:r>
            <a:rPr lang="en-US"/>
            <a:t>Contribute</a:t>
          </a:r>
        </a:p>
      </dgm:t>
    </dgm:pt>
    <dgm:pt modelId="{A1E03CD5-8CD1-46A7-8648-B37F9521D392}" type="parTrans" cxnId="{F18510BE-0FEF-4923-9458-C8B87008B9E2}">
      <dgm:prSet/>
      <dgm:spPr/>
      <dgm:t>
        <a:bodyPr/>
        <a:lstStyle/>
        <a:p>
          <a:endParaRPr lang="en-US"/>
        </a:p>
      </dgm:t>
    </dgm:pt>
    <dgm:pt modelId="{0B0D4BE0-85FA-4ABB-B77D-F8869CB841CF}" type="sibTrans" cxnId="{F18510BE-0FEF-4923-9458-C8B87008B9E2}">
      <dgm:prSet/>
      <dgm:spPr/>
      <dgm:t>
        <a:bodyPr/>
        <a:lstStyle/>
        <a:p>
          <a:endParaRPr lang="en-US"/>
        </a:p>
      </dgm:t>
    </dgm:pt>
    <dgm:pt modelId="{7EEF69FA-D02B-428A-9605-3EC6739E1A94}">
      <dgm:prSet/>
      <dgm:spPr/>
      <dgm:t>
        <a:bodyPr/>
        <a:lstStyle/>
        <a:p>
          <a:r>
            <a:rPr lang="en-US"/>
            <a:t>Contribute to Connecticut’s cultural assets</a:t>
          </a:r>
        </a:p>
      </dgm:t>
    </dgm:pt>
    <dgm:pt modelId="{101FFDB6-0E10-48A7-B0F4-F18442E062AA}" type="parTrans" cxnId="{A95FC2A1-89AD-4486-B1E7-EB941C800C5A}">
      <dgm:prSet/>
      <dgm:spPr/>
      <dgm:t>
        <a:bodyPr/>
        <a:lstStyle/>
        <a:p>
          <a:endParaRPr lang="en-US"/>
        </a:p>
      </dgm:t>
    </dgm:pt>
    <dgm:pt modelId="{2A1E25B5-E861-47A2-AF10-CACD60EAF5BD}" type="sibTrans" cxnId="{A95FC2A1-89AD-4486-B1E7-EB941C800C5A}">
      <dgm:prSet/>
      <dgm:spPr/>
      <dgm:t>
        <a:bodyPr/>
        <a:lstStyle/>
        <a:p>
          <a:endParaRPr lang="en-US"/>
        </a:p>
      </dgm:t>
    </dgm:pt>
    <dgm:pt modelId="{40E1DA15-CF60-4028-8890-EB2596DB88D1}">
      <dgm:prSet/>
      <dgm:spPr/>
      <dgm:t>
        <a:bodyPr/>
        <a:lstStyle/>
        <a:p>
          <a:r>
            <a:rPr lang="en-US"/>
            <a:t>Highlight</a:t>
          </a:r>
        </a:p>
      </dgm:t>
    </dgm:pt>
    <dgm:pt modelId="{5EDC1C69-FF98-4D0C-A77B-B44CB62E726A}" type="parTrans" cxnId="{AC4BBB85-1F9E-442C-816C-F81C97E3C17D}">
      <dgm:prSet/>
      <dgm:spPr/>
      <dgm:t>
        <a:bodyPr/>
        <a:lstStyle/>
        <a:p>
          <a:endParaRPr lang="en-US"/>
        </a:p>
      </dgm:t>
    </dgm:pt>
    <dgm:pt modelId="{5A261A89-143E-45CF-8175-B67AECFAC489}" type="sibTrans" cxnId="{AC4BBB85-1F9E-442C-816C-F81C97E3C17D}">
      <dgm:prSet/>
      <dgm:spPr/>
      <dgm:t>
        <a:bodyPr/>
        <a:lstStyle/>
        <a:p>
          <a:endParaRPr lang="en-US"/>
        </a:p>
      </dgm:t>
    </dgm:pt>
    <dgm:pt modelId="{E0CFF06D-37FC-476E-9BBF-0A49F5D5FF4E}">
      <dgm:prSet/>
      <dgm:spPr/>
      <dgm:t>
        <a:bodyPr/>
        <a:lstStyle/>
        <a:p>
          <a:r>
            <a:rPr lang="en-US"/>
            <a:t>Highlight culture and history of your community</a:t>
          </a:r>
        </a:p>
      </dgm:t>
    </dgm:pt>
    <dgm:pt modelId="{84DF1281-4E1A-4237-92E2-791CD5FD5A71}" type="parTrans" cxnId="{249FE6F1-A6A1-41B6-B3C6-F0FA249B248E}">
      <dgm:prSet/>
      <dgm:spPr/>
      <dgm:t>
        <a:bodyPr/>
        <a:lstStyle/>
        <a:p>
          <a:endParaRPr lang="en-US"/>
        </a:p>
      </dgm:t>
    </dgm:pt>
    <dgm:pt modelId="{1D5C7F96-BCBF-400A-87AB-C1972787EB38}" type="sibTrans" cxnId="{249FE6F1-A6A1-41B6-B3C6-F0FA249B248E}">
      <dgm:prSet/>
      <dgm:spPr/>
      <dgm:t>
        <a:bodyPr/>
        <a:lstStyle/>
        <a:p>
          <a:endParaRPr lang="en-US"/>
        </a:p>
      </dgm:t>
    </dgm:pt>
    <dgm:pt modelId="{BB92A65C-96D6-4E3E-B47B-891378380048}" type="pres">
      <dgm:prSet presAssocID="{2E017AF4-DB2A-4381-9832-60627FB88FB4}" presName="Name0" presStyleCnt="0">
        <dgm:presLayoutVars>
          <dgm:dir/>
          <dgm:animLvl val="lvl"/>
          <dgm:resizeHandles val="exact"/>
        </dgm:presLayoutVars>
      </dgm:prSet>
      <dgm:spPr/>
    </dgm:pt>
    <dgm:pt modelId="{FFD104E4-76D0-4C45-8334-AFB173EC846A}" type="pres">
      <dgm:prSet presAssocID="{40E1DA15-CF60-4028-8890-EB2596DB88D1}" presName="boxAndChildren" presStyleCnt="0"/>
      <dgm:spPr/>
    </dgm:pt>
    <dgm:pt modelId="{362DAF60-A245-45E5-841D-EADE94478F47}" type="pres">
      <dgm:prSet presAssocID="{40E1DA15-CF60-4028-8890-EB2596DB88D1}" presName="parentTextBox" presStyleLbl="alignNode1" presStyleIdx="0" presStyleCnt="9"/>
      <dgm:spPr/>
    </dgm:pt>
    <dgm:pt modelId="{65EACE49-4777-46AF-81D1-9DC3E9C426DC}" type="pres">
      <dgm:prSet presAssocID="{40E1DA15-CF60-4028-8890-EB2596DB88D1}" presName="descendantBox" presStyleLbl="bgAccFollowNode1" presStyleIdx="0" presStyleCnt="9"/>
      <dgm:spPr/>
    </dgm:pt>
    <dgm:pt modelId="{2AECFE53-A717-4312-99FF-2558E6FDDAA3}" type="pres">
      <dgm:prSet presAssocID="{0B0D4BE0-85FA-4ABB-B77D-F8869CB841CF}" presName="sp" presStyleCnt="0"/>
      <dgm:spPr/>
    </dgm:pt>
    <dgm:pt modelId="{06AC202A-0E7C-432C-B100-41577F6DDAE9}" type="pres">
      <dgm:prSet presAssocID="{72186019-1AD3-491E-AEFC-31D0DAAAE2D4}" presName="arrowAndChildren" presStyleCnt="0"/>
      <dgm:spPr/>
    </dgm:pt>
    <dgm:pt modelId="{7E66B567-685F-40FE-B37A-F569E0A2E5CF}" type="pres">
      <dgm:prSet presAssocID="{72186019-1AD3-491E-AEFC-31D0DAAAE2D4}" presName="parentTextArrow" presStyleLbl="node1" presStyleIdx="0" presStyleCnt="0"/>
      <dgm:spPr/>
    </dgm:pt>
    <dgm:pt modelId="{119C35B6-508D-4D08-85C4-B85D71DDC970}" type="pres">
      <dgm:prSet presAssocID="{72186019-1AD3-491E-AEFC-31D0DAAAE2D4}" presName="arrow" presStyleLbl="alignNode1" presStyleIdx="1" presStyleCnt="9"/>
      <dgm:spPr/>
    </dgm:pt>
    <dgm:pt modelId="{DF592B3D-19E2-4EA9-83DA-1E3E50374C90}" type="pres">
      <dgm:prSet presAssocID="{72186019-1AD3-491E-AEFC-31D0DAAAE2D4}" presName="descendantArrow" presStyleLbl="bgAccFollowNode1" presStyleIdx="1" presStyleCnt="9"/>
      <dgm:spPr/>
    </dgm:pt>
    <dgm:pt modelId="{6DC66BFA-C661-4ACB-AE44-D3626CA1AE74}" type="pres">
      <dgm:prSet presAssocID="{BAEDC6A5-B91D-410C-B31E-F368D308C047}" presName="sp" presStyleCnt="0"/>
      <dgm:spPr/>
    </dgm:pt>
    <dgm:pt modelId="{530E49BE-64C6-4584-9F7E-D53CF6D2F7E0}" type="pres">
      <dgm:prSet presAssocID="{252A7EA0-9563-4475-8087-B41A679BF723}" presName="arrowAndChildren" presStyleCnt="0"/>
      <dgm:spPr/>
    </dgm:pt>
    <dgm:pt modelId="{F65C4361-2FD1-47E1-BDCA-C2564574496F}" type="pres">
      <dgm:prSet presAssocID="{252A7EA0-9563-4475-8087-B41A679BF723}" presName="parentTextArrow" presStyleLbl="node1" presStyleIdx="0" presStyleCnt="0"/>
      <dgm:spPr/>
    </dgm:pt>
    <dgm:pt modelId="{717D0083-8331-4168-BFA3-B0D57034A711}" type="pres">
      <dgm:prSet presAssocID="{252A7EA0-9563-4475-8087-B41A679BF723}" presName="arrow" presStyleLbl="alignNode1" presStyleIdx="2" presStyleCnt="9"/>
      <dgm:spPr/>
    </dgm:pt>
    <dgm:pt modelId="{28D8CDCB-DD04-44DA-94C0-B32B3F4F836D}" type="pres">
      <dgm:prSet presAssocID="{252A7EA0-9563-4475-8087-B41A679BF723}" presName="descendantArrow" presStyleLbl="bgAccFollowNode1" presStyleIdx="2" presStyleCnt="9"/>
      <dgm:spPr/>
    </dgm:pt>
    <dgm:pt modelId="{CEB5EB3E-17CA-49E4-A67B-58ABF210BC7B}" type="pres">
      <dgm:prSet presAssocID="{7417DA9E-AEC2-4C49-ABAF-CB2B419DC53D}" presName="sp" presStyleCnt="0"/>
      <dgm:spPr/>
    </dgm:pt>
    <dgm:pt modelId="{6A167537-C167-4DFA-A5C1-FCF5077D8AFB}" type="pres">
      <dgm:prSet presAssocID="{DC3011CD-24B4-4930-A385-65094557EC40}" presName="arrowAndChildren" presStyleCnt="0"/>
      <dgm:spPr/>
    </dgm:pt>
    <dgm:pt modelId="{80F8443E-BD35-472D-BF43-3B7E83BDF59C}" type="pres">
      <dgm:prSet presAssocID="{DC3011CD-24B4-4930-A385-65094557EC40}" presName="parentTextArrow" presStyleLbl="node1" presStyleIdx="0" presStyleCnt="0"/>
      <dgm:spPr/>
    </dgm:pt>
    <dgm:pt modelId="{22E13455-1F2D-49C6-9C6D-2915B7BC761D}" type="pres">
      <dgm:prSet presAssocID="{DC3011CD-24B4-4930-A385-65094557EC40}" presName="arrow" presStyleLbl="alignNode1" presStyleIdx="3" presStyleCnt="9"/>
      <dgm:spPr/>
    </dgm:pt>
    <dgm:pt modelId="{AFDB95C7-8999-4621-B358-D5F35BE3C1DB}" type="pres">
      <dgm:prSet presAssocID="{DC3011CD-24B4-4930-A385-65094557EC40}" presName="descendantArrow" presStyleLbl="bgAccFollowNode1" presStyleIdx="3" presStyleCnt="9"/>
      <dgm:spPr/>
    </dgm:pt>
    <dgm:pt modelId="{B2FA872D-1D09-47DB-A480-B2BFF1154B80}" type="pres">
      <dgm:prSet presAssocID="{5DC6908A-C1A3-4C94-8D18-9D3F4FEBA9CD}" presName="sp" presStyleCnt="0"/>
      <dgm:spPr/>
    </dgm:pt>
    <dgm:pt modelId="{F589388A-00DE-4707-B453-018E3149FFDD}" type="pres">
      <dgm:prSet presAssocID="{365D8E5A-2575-47DE-83ED-A70C58CA8BC1}" presName="arrowAndChildren" presStyleCnt="0"/>
      <dgm:spPr/>
    </dgm:pt>
    <dgm:pt modelId="{A22E5168-5BB7-4CA0-95CF-8FD0AE931A75}" type="pres">
      <dgm:prSet presAssocID="{365D8E5A-2575-47DE-83ED-A70C58CA8BC1}" presName="parentTextArrow" presStyleLbl="node1" presStyleIdx="0" presStyleCnt="0"/>
      <dgm:spPr/>
    </dgm:pt>
    <dgm:pt modelId="{43DC9773-1A32-40AF-A012-22F573278345}" type="pres">
      <dgm:prSet presAssocID="{365D8E5A-2575-47DE-83ED-A70C58CA8BC1}" presName="arrow" presStyleLbl="alignNode1" presStyleIdx="4" presStyleCnt="9"/>
      <dgm:spPr/>
    </dgm:pt>
    <dgm:pt modelId="{E92F8D65-A652-47BB-B9AB-852B2D6CD736}" type="pres">
      <dgm:prSet presAssocID="{365D8E5A-2575-47DE-83ED-A70C58CA8BC1}" presName="descendantArrow" presStyleLbl="bgAccFollowNode1" presStyleIdx="4" presStyleCnt="9"/>
      <dgm:spPr/>
    </dgm:pt>
    <dgm:pt modelId="{2996D6DC-4057-44BB-882E-61FC2809356A}" type="pres">
      <dgm:prSet presAssocID="{E0DFD558-4D9C-45E3-9D64-EEA3B3964C23}" presName="sp" presStyleCnt="0"/>
      <dgm:spPr/>
    </dgm:pt>
    <dgm:pt modelId="{E51B989A-3560-45A2-8611-4CBAEAD7692A}" type="pres">
      <dgm:prSet presAssocID="{7BA15818-CFC1-4798-8BFE-231F37DA782E}" presName="arrowAndChildren" presStyleCnt="0"/>
      <dgm:spPr/>
    </dgm:pt>
    <dgm:pt modelId="{5D73F594-E9A4-4964-AA67-DCA6454FDA5D}" type="pres">
      <dgm:prSet presAssocID="{7BA15818-CFC1-4798-8BFE-231F37DA782E}" presName="parentTextArrow" presStyleLbl="node1" presStyleIdx="0" presStyleCnt="0"/>
      <dgm:spPr/>
    </dgm:pt>
    <dgm:pt modelId="{CAF20D67-4F35-4707-9C61-AC719D91AF60}" type="pres">
      <dgm:prSet presAssocID="{7BA15818-CFC1-4798-8BFE-231F37DA782E}" presName="arrow" presStyleLbl="alignNode1" presStyleIdx="5" presStyleCnt="9"/>
      <dgm:spPr/>
    </dgm:pt>
    <dgm:pt modelId="{592293CC-459D-4456-9809-3742D42B67F5}" type="pres">
      <dgm:prSet presAssocID="{7BA15818-CFC1-4798-8BFE-231F37DA782E}" presName="descendantArrow" presStyleLbl="bgAccFollowNode1" presStyleIdx="5" presStyleCnt="9"/>
      <dgm:spPr/>
    </dgm:pt>
    <dgm:pt modelId="{C13246F8-E384-4301-8294-C0BAF3E74735}" type="pres">
      <dgm:prSet presAssocID="{B708F820-1083-49EF-A29C-CE7C107BB745}" presName="sp" presStyleCnt="0"/>
      <dgm:spPr/>
    </dgm:pt>
    <dgm:pt modelId="{2AEADDEE-2F4F-49E4-A0B7-671EC533BA6C}" type="pres">
      <dgm:prSet presAssocID="{925E4DBF-416A-497E-9B3D-C6DA374D9D46}" presName="arrowAndChildren" presStyleCnt="0"/>
      <dgm:spPr/>
    </dgm:pt>
    <dgm:pt modelId="{4ADEC5AE-3B14-4F4A-B64D-870A09386367}" type="pres">
      <dgm:prSet presAssocID="{925E4DBF-416A-497E-9B3D-C6DA374D9D46}" presName="parentTextArrow" presStyleLbl="node1" presStyleIdx="0" presStyleCnt="0"/>
      <dgm:spPr/>
    </dgm:pt>
    <dgm:pt modelId="{F1E31D6D-5492-4FA7-84C6-5EE29C240651}" type="pres">
      <dgm:prSet presAssocID="{925E4DBF-416A-497E-9B3D-C6DA374D9D46}" presName="arrow" presStyleLbl="alignNode1" presStyleIdx="6" presStyleCnt="9"/>
      <dgm:spPr/>
    </dgm:pt>
    <dgm:pt modelId="{860FB793-2A40-4573-8755-61DDEE5511C8}" type="pres">
      <dgm:prSet presAssocID="{925E4DBF-416A-497E-9B3D-C6DA374D9D46}" presName="descendantArrow" presStyleLbl="bgAccFollowNode1" presStyleIdx="6" presStyleCnt="9"/>
      <dgm:spPr/>
    </dgm:pt>
    <dgm:pt modelId="{A21E6A6E-C405-42B1-A8EC-740207F70FB9}" type="pres">
      <dgm:prSet presAssocID="{96E08F7B-F601-4C85-B7DD-071C504E7191}" presName="sp" presStyleCnt="0"/>
      <dgm:spPr/>
    </dgm:pt>
    <dgm:pt modelId="{C27D6004-8964-4E84-A834-337EBC994D6E}" type="pres">
      <dgm:prSet presAssocID="{6B26B374-9BFB-4199-B805-E3DF0BCB4CCC}" presName="arrowAndChildren" presStyleCnt="0"/>
      <dgm:spPr/>
    </dgm:pt>
    <dgm:pt modelId="{688BF28B-6021-455E-8F73-EEEB2E7C5986}" type="pres">
      <dgm:prSet presAssocID="{6B26B374-9BFB-4199-B805-E3DF0BCB4CCC}" presName="parentTextArrow" presStyleLbl="node1" presStyleIdx="0" presStyleCnt="0"/>
      <dgm:spPr/>
    </dgm:pt>
    <dgm:pt modelId="{D5844C66-BC2D-44E6-95E4-14FA02B09C19}" type="pres">
      <dgm:prSet presAssocID="{6B26B374-9BFB-4199-B805-E3DF0BCB4CCC}" presName="arrow" presStyleLbl="alignNode1" presStyleIdx="7" presStyleCnt="9"/>
      <dgm:spPr/>
    </dgm:pt>
    <dgm:pt modelId="{F89B0DB0-AC7F-441B-AD85-DF72BE748DC1}" type="pres">
      <dgm:prSet presAssocID="{6B26B374-9BFB-4199-B805-E3DF0BCB4CCC}" presName="descendantArrow" presStyleLbl="bgAccFollowNode1" presStyleIdx="7" presStyleCnt="9"/>
      <dgm:spPr/>
    </dgm:pt>
    <dgm:pt modelId="{CCA1B775-90EF-4EE0-B0BD-E3CB790AF6E7}" type="pres">
      <dgm:prSet presAssocID="{DB69D06C-8025-41E1-A49B-69818493A11B}" presName="sp" presStyleCnt="0"/>
      <dgm:spPr/>
    </dgm:pt>
    <dgm:pt modelId="{EC46216D-AC8D-48D9-9D56-907103CDA8C2}" type="pres">
      <dgm:prSet presAssocID="{7AAC9B2E-43A7-4EAD-B633-4BF4001C162B}" presName="arrowAndChildren" presStyleCnt="0"/>
      <dgm:spPr/>
    </dgm:pt>
    <dgm:pt modelId="{200B0E75-B4E6-4250-A98D-6993BEADC7E8}" type="pres">
      <dgm:prSet presAssocID="{7AAC9B2E-43A7-4EAD-B633-4BF4001C162B}" presName="parentTextArrow" presStyleLbl="node1" presStyleIdx="0" presStyleCnt="0"/>
      <dgm:spPr/>
    </dgm:pt>
    <dgm:pt modelId="{1436A379-939F-458F-B737-B625FB82727C}" type="pres">
      <dgm:prSet presAssocID="{7AAC9B2E-43A7-4EAD-B633-4BF4001C162B}" presName="arrow" presStyleLbl="alignNode1" presStyleIdx="8" presStyleCnt="9"/>
      <dgm:spPr/>
    </dgm:pt>
    <dgm:pt modelId="{84E099F2-A89F-4F13-93BF-16841B62DC23}" type="pres">
      <dgm:prSet presAssocID="{7AAC9B2E-43A7-4EAD-B633-4BF4001C162B}" presName="descendantArrow" presStyleLbl="bgAccFollowNode1" presStyleIdx="8" presStyleCnt="9"/>
      <dgm:spPr/>
    </dgm:pt>
  </dgm:ptLst>
  <dgm:cxnLst>
    <dgm:cxn modelId="{E8699902-8266-4B15-8623-18AA2CDA08C0}" type="presOf" srcId="{925E4DBF-416A-497E-9B3D-C6DA374D9D46}" destId="{4ADEC5AE-3B14-4F4A-B64D-870A09386367}" srcOrd="0" destOrd="0" presId="urn:microsoft.com/office/officeart/2016/7/layout/VerticalDownArrowProcess"/>
    <dgm:cxn modelId="{8BABBD0B-AFCA-4E20-A819-9ED8481A7BFC}" srcId="{2E017AF4-DB2A-4381-9832-60627FB88FB4}" destId="{6B26B374-9BFB-4199-B805-E3DF0BCB4CCC}" srcOrd="1" destOrd="0" parTransId="{BA9889E2-0A14-49D1-8D82-74DD18C9DF21}" sibTransId="{96E08F7B-F601-4C85-B7DD-071C504E7191}"/>
    <dgm:cxn modelId="{062AD40B-5D30-4D69-985D-C44BB17B35A2}" srcId="{6B26B374-9BFB-4199-B805-E3DF0BCB4CCC}" destId="{5EF89ADA-0743-4C77-88D6-22391A225D8C}" srcOrd="0" destOrd="0" parTransId="{4F108B8D-9325-47D6-81F4-E184F06F1EDB}" sibTransId="{CB5C73E0-B3CB-49D4-AC03-D13773EA3BE2}"/>
    <dgm:cxn modelId="{35166114-EEC4-4CA2-84F5-87A9AA01AF19}" type="presOf" srcId="{365D8E5A-2575-47DE-83ED-A70C58CA8BC1}" destId="{43DC9773-1A32-40AF-A012-22F573278345}" srcOrd="1" destOrd="0" presId="urn:microsoft.com/office/officeart/2016/7/layout/VerticalDownArrowProcess"/>
    <dgm:cxn modelId="{30F3D22C-3ED3-463E-99A6-7594287AEFC0}" srcId="{925E4DBF-416A-497E-9B3D-C6DA374D9D46}" destId="{D58EB58D-A21E-48AB-A00F-51FEE1C2332C}" srcOrd="0" destOrd="0" parTransId="{147CCE41-D2AA-4E8C-A8F3-5057D794DD1C}" sibTransId="{A615EAF3-5F9B-4D93-802A-9F556614FF10}"/>
    <dgm:cxn modelId="{6D423D2D-6A9F-4F46-8669-6DBB9A8D5F0E}" type="presOf" srcId="{7EEF69FA-D02B-428A-9605-3EC6739E1A94}" destId="{DF592B3D-19E2-4EA9-83DA-1E3E50374C90}" srcOrd="0" destOrd="0" presId="urn:microsoft.com/office/officeart/2016/7/layout/VerticalDownArrowProcess"/>
    <dgm:cxn modelId="{4642F02E-FAC2-4A48-951B-B70F6C1C9430}" type="presOf" srcId="{6B26B374-9BFB-4199-B805-E3DF0BCB4CCC}" destId="{688BF28B-6021-455E-8F73-EEEB2E7C5986}" srcOrd="0" destOrd="0" presId="urn:microsoft.com/office/officeart/2016/7/layout/VerticalDownArrowProcess"/>
    <dgm:cxn modelId="{059BB233-CFE5-4182-BDB4-274D92BAA0D8}" type="presOf" srcId="{D4C0EAAF-F6F2-45F6-9477-A56A0C59F067}" destId="{E92F8D65-A652-47BB-B9AB-852B2D6CD736}" srcOrd="0" destOrd="0" presId="urn:microsoft.com/office/officeart/2016/7/layout/VerticalDownArrowProcess"/>
    <dgm:cxn modelId="{F898F635-8496-43B8-B656-67ECBFE89FAA}" type="presOf" srcId="{5EF89ADA-0743-4C77-88D6-22391A225D8C}" destId="{F89B0DB0-AC7F-441B-AD85-DF72BE748DC1}" srcOrd="0" destOrd="0" presId="urn:microsoft.com/office/officeart/2016/7/layout/VerticalDownArrowProcess"/>
    <dgm:cxn modelId="{16ADF736-7C65-46E9-8C82-9D39F4640A7F}" type="presOf" srcId="{7AAC9B2E-43A7-4EAD-B633-4BF4001C162B}" destId="{1436A379-939F-458F-B737-B625FB82727C}" srcOrd="1" destOrd="0" presId="urn:microsoft.com/office/officeart/2016/7/layout/VerticalDownArrowProcess"/>
    <dgm:cxn modelId="{716CF13A-2F06-4FD0-9902-66D41D5A3CC6}" srcId="{2E017AF4-DB2A-4381-9832-60627FB88FB4}" destId="{365D8E5A-2575-47DE-83ED-A70C58CA8BC1}" srcOrd="4" destOrd="0" parTransId="{DB7A115F-6DF5-44A8-8385-9799544AB2B2}" sibTransId="{5DC6908A-C1A3-4C94-8D18-9D3F4FEBA9CD}"/>
    <dgm:cxn modelId="{279EEA3F-DC6E-4FFA-BABF-5BAE3F83166F}" type="presOf" srcId="{72186019-1AD3-491E-AEFC-31D0DAAAE2D4}" destId="{119C35B6-508D-4D08-85C4-B85D71DDC970}" srcOrd="1" destOrd="0" presId="urn:microsoft.com/office/officeart/2016/7/layout/VerticalDownArrowProcess"/>
    <dgm:cxn modelId="{3F89F44E-C2D9-4533-BE20-8937B86BB7FF}" type="presOf" srcId="{7BA15818-CFC1-4798-8BFE-231F37DA782E}" destId="{CAF20D67-4F35-4707-9C61-AC719D91AF60}" srcOrd="1" destOrd="0" presId="urn:microsoft.com/office/officeart/2016/7/layout/VerticalDownArrowProcess"/>
    <dgm:cxn modelId="{71074C57-0695-48E1-8502-3FAE5AAFC351}" srcId="{365D8E5A-2575-47DE-83ED-A70C58CA8BC1}" destId="{D4C0EAAF-F6F2-45F6-9477-A56A0C59F067}" srcOrd="0" destOrd="0" parTransId="{BBA3832F-D115-4351-9E19-1416109E99D1}" sibTransId="{0EDED09A-F903-45F3-BAC3-72D8023226C0}"/>
    <dgm:cxn modelId="{14B6F462-B6D3-4CAF-9F6A-63388612A9A7}" type="presOf" srcId="{6B26B374-9BFB-4199-B805-E3DF0BCB4CCC}" destId="{D5844C66-BC2D-44E6-95E4-14FA02B09C19}" srcOrd="1" destOrd="0" presId="urn:microsoft.com/office/officeart/2016/7/layout/VerticalDownArrowProcess"/>
    <dgm:cxn modelId="{99D6A663-1CCE-434F-83DC-F5CBD79308AC}" srcId="{252A7EA0-9563-4475-8087-B41A679BF723}" destId="{DC2A6D04-118A-4412-8EF3-9EC972FAEE4B}" srcOrd="0" destOrd="0" parTransId="{EA04B603-2CFD-4BD9-841D-7F6825DD97EC}" sibTransId="{12839FE5-9D8A-457F-A0D1-90BE91C4D3D6}"/>
    <dgm:cxn modelId="{F55EF670-797B-4D53-B4F3-F8E54835533C}" srcId="{2E017AF4-DB2A-4381-9832-60627FB88FB4}" destId="{DC3011CD-24B4-4930-A385-65094557EC40}" srcOrd="5" destOrd="0" parTransId="{DA8370A0-96D1-477F-9C20-F0B0D83C3915}" sibTransId="{7417DA9E-AEC2-4C49-ABAF-CB2B419DC53D}"/>
    <dgm:cxn modelId="{F1790D72-F263-4398-898D-939D2F866087}" type="presOf" srcId="{72186019-1AD3-491E-AEFC-31D0DAAAE2D4}" destId="{7E66B567-685F-40FE-B37A-F569E0A2E5CF}" srcOrd="0" destOrd="0" presId="urn:microsoft.com/office/officeart/2016/7/layout/VerticalDownArrowProcess"/>
    <dgm:cxn modelId="{98D35875-333A-47FE-8A71-9FBBD8BA6B00}" srcId="{7BA15818-CFC1-4798-8BFE-231F37DA782E}" destId="{69F5E223-2036-4F20-B11C-6BF64D7BF179}" srcOrd="0" destOrd="0" parTransId="{300999EA-479C-4213-AE80-7531794943A3}" sibTransId="{C99C0BE9-1283-4172-BC2B-FE3EB20418BA}"/>
    <dgm:cxn modelId="{44A04179-2338-4C3C-A848-1995C4F7785A}" type="presOf" srcId="{B3B1B06C-FB50-444E-AB18-EEC6E9E1C75D}" destId="{84E099F2-A89F-4F13-93BF-16841B62DC23}" srcOrd="0" destOrd="0" presId="urn:microsoft.com/office/officeart/2016/7/layout/VerticalDownArrowProcess"/>
    <dgm:cxn modelId="{95CD4C7C-F826-48F9-9662-3A7818DF5CA7}" srcId="{7AAC9B2E-43A7-4EAD-B633-4BF4001C162B}" destId="{B3B1B06C-FB50-444E-AB18-EEC6E9E1C75D}" srcOrd="0" destOrd="0" parTransId="{5ED02C92-72A9-4A50-A9BE-862C07F35CC7}" sibTransId="{75114BF1-9BAE-4AFD-9F72-969711146D76}"/>
    <dgm:cxn modelId="{B005C37E-E325-4919-B233-26C3A8C8B8BB}" type="presOf" srcId="{DC3011CD-24B4-4930-A385-65094557EC40}" destId="{22E13455-1F2D-49C6-9C6D-2915B7BC761D}" srcOrd="1" destOrd="0" presId="urn:microsoft.com/office/officeart/2016/7/layout/VerticalDownArrowProcess"/>
    <dgm:cxn modelId="{B0C9F880-D30C-499F-847A-C78F08A7737C}" srcId="{2E017AF4-DB2A-4381-9832-60627FB88FB4}" destId="{7AAC9B2E-43A7-4EAD-B633-4BF4001C162B}" srcOrd="0" destOrd="0" parTransId="{909CA315-8A48-4320-97E5-A432C6A69384}" sibTransId="{DB69D06C-8025-41E1-A49B-69818493A11B}"/>
    <dgm:cxn modelId="{AC4BBB85-1F9E-442C-816C-F81C97E3C17D}" srcId="{2E017AF4-DB2A-4381-9832-60627FB88FB4}" destId="{40E1DA15-CF60-4028-8890-EB2596DB88D1}" srcOrd="8" destOrd="0" parTransId="{5EDC1C69-FF98-4D0C-A77B-B44CB62E726A}" sibTransId="{5A261A89-143E-45CF-8175-B67AECFAC489}"/>
    <dgm:cxn modelId="{E57BF688-CDBC-4F09-8F04-630FB4E7D122}" type="presOf" srcId="{7BA15818-CFC1-4798-8BFE-231F37DA782E}" destId="{5D73F594-E9A4-4964-AA67-DCA6454FDA5D}" srcOrd="0" destOrd="0" presId="urn:microsoft.com/office/officeart/2016/7/layout/VerticalDownArrowProcess"/>
    <dgm:cxn modelId="{6AB2FF90-E9B0-4289-840B-209F5B83ACEE}" type="presOf" srcId="{DC2A6D04-118A-4412-8EF3-9EC972FAEE4B}" destId="{28D8CDCB-DD04-44DA-94C0-B32B3F4F836D}" srcOrd="0" destOrd="0" presId="urn:microsoft.com/office/officeart/2016/7/layout/VerticalDownArrowProcess"/>
    <dgm:cxn modelId="{6A982297-13B8-487A-A825-6D4F8002D95F}" type="presOf" srcId="{365D8E5A-2575-47DE-83ED-A70C58CA8BC1}" destId="{A22E5168-5BB7-4CA0-95CF-8FD0AE931A75}" srcOrd="0" destOrd="0" presId="urn:microsoft.com/office/officeart/2016/7/layout/VerticalDownArrowProcess"/>
    <dgm:cxn modelId="{2B4F339D-DF32-4FEC-8422-0447C285B053}" srcId="{2E017AF4-DB2A-4381-9832-60627FB88FB4}" destId="{925E4DBF-416A-497E-9B3D-C6DA374D9D46}" srcOrd="2" destOrd="0" parTransId="{C5573D68-A30F-4FA6-963F-BAB29E3BEEB0}" sibTransId="{B708F820-1083-49EF-A29C-CE7C107BB745}"/>
    <dgm:cxn modelId="{170A409F-4EB0-4FDC-ACFE-033E0F84B1E0}" type="presOf" srcId="{E0CFF06D-37FC-476E-9BBF-0A49F5D5FF4E}" destId="{65EACE49-4777-46AF-81D1-9DC3E9C426DC}" srcOrd="0" destOrd="0" presId="urn:microsoft.com/office/officeart/2016/7/layout/VerticalDownArrowProcess"/>
    <dgm:cxn modelId="{A95FC2A1-89AD-4486-B1E7-EB941C800C5A}" srcId="{72186019-1AD3-491E-AEFC-31D0DAAAE2D4}" destId="{7EEF69FA-D02B-428A-9605-3EC6739E1A94}" srcOrd="0" destOrd="0" parTransId="{101FFDB6-0E10-48A7-B0F4-F18442E062AA}" sibTransId="{2A1E25B5-E861-47A2-AF10-CACD60EAF5BD}"/>
    <dgm:cxn modelId="{9F8161A7-E438-4690-996E-D26B0116F666}" type="presOf" srcId="{69F5E223-2036-4F20-B11C-6BF64D7BF179}" destId="{592293CC-459D-4456-9809-3742D42B67F5}" srcOrd="0" destOrd="0" presId="urn:microsoft.com/office/officeart/2016/7/layout/VerticalDownArrowProcess"/>
    <dgm:cxn modelId="{1B3005B5-F15A-430F-A3D3-38D31D867651}" type="presOf" srcId="{1CEF80A8-3194-406E-BD39-066D5D374C19}" destId="{AFDB95C7-8999-4621-B358-D5F35BE3C1DB}" srcOrd="0" destOrd="0" presId="urn:microsoft.com/office/officeart/2016/7/layout/VerticalDownArrowProcess"/>
    <dgm:cxn modelId="{FCBCD1BB-8F27-4AC9-BF80-EF1CFE1D273F}" type="presOf" srcId="{925E4DBF-416A-497E-9B3D-C6DA374D9D46}" destId="{F1E31D6D-5492-4FA7-84C6-5EE29C240651}" srcOrd="1" destOrd="0" presId="urn:microsoft.com/office/officeart/2016/7/layout/VerticalDownArrowProcess"/>
    <dgm:cxn modelId="{F18510BE-0FEF-4923-9458-C8B87008B9E2}" srcId="{2E017AF4-DB2A-4381-9832-60627FB88FB4}" destId="{72186019-1AD3-491E-AEFC-31D0DAAAE2D4}" srcOrd="7" destOrd="0" parTransId="{A1E03CD5-8CD1-46A7-8648-B37F9521D392}" sibTransId="{0B0D4BE0-85FA-4ABB-B77D-F8869CB841CF}"/>
    <dgm:cxn modelId="{2CB2B7C2-4F53-4DC4-9F73-94A1CEA0CE03}" type="presOf" srcId="{252A7EA0-9563-4475-8087-B41A679BF723}" destId="{F65C4361-2FD1-47E1-BDCA-C2564574496F}" srcOrd="0" destOrd="0" presId="urn:microsoft.com/office/officeart/2016/7/layout/VerticalDownArrowProcess"/>
    <dgm:cxn modelId="{D0BFE5C6-3A41-4AD8-B3DE-3522A7BAD429}" type="presOf" srcId="{DC3011CD-24B4-4930-A385-65094557EC40}" destId="{80F8443E-BD35-472D-BF43-3B7E83BDF59C}" srcOrd="0" destOrd="0" presId="urn:microsoft.com/office/officeart/2016/7/layout/VerticalDownArrowProcess"/>
    <dgm:cxn modelId="{40C81AD6-3899-435B-B5F3-C8E6011B715B}" srcId="{2E017AF4-DB2A-4381-9832-60627FB88FB4}" destId="{7BA15818-CFC1-4798-8BFE-231F37DA782E}" srcOrd="3" destOrd="0" parTransId="{435529E0-D6B6-443E-A4A0-78625E8AA250}" sibTransId="{E0DFD558-4D9C-45E3-9D64-EEA3B3964C23}"/>
    <dgm:cxn modelId="{2CB251D7-A99C-4038-AF32-6BAEC8FA3F80}" srcId="{2E017AF4-DB2A-4381-9832-60627FB88FB4}" destId="{252A7EA0-9563-4475-8087-B41A679BF723}" srcOrd="6" destOrd="0" parTransId="{BFAE798B-4048-493F-87FC-93F4F1B5879A}" sibTransId="{BAEDC6A5-B91D-410C-B31E-F368D308C047}"/>
    <dgm:cxn modelId="{C37BAFDB-5228-4C94-B435-7454BA9C2E13}" type="presOf" srcId="{252A7EA0-9563-4475-8087-B41A679BF723}" destId="{717D0083-8331-4168-BFA3-B0D57034A711}" srcOrd="1" destOrd="0" presId="urn:microsoft.com/office/officeart/2016/7/layout/VerticalDownArrowProcess"/>
    <dgm:cxn modelId="{4F01D6E0-698C-49CA-BEB3-4562E9E36279}" type="presOf" srcId="{7AAC9B2E-43A7-4EAD-B633-4BF4001C162B}" destId="{200B0E75-B4E6-4250-A98D-6993BEADC7E8}" srcOrd="0" destOrd="0" presId="urn:microsoft.com/office/officeart/2016/7/layout/VerticalDownArrowProcess"/>
    <dgm:cxn modelId="{94957FEF-06B6-402B-9BFE-400CC781DD12}" srcId="{DC3011CD-24B4-4930-A385-65094557EC40}" destId="{1CEF80A8-3194-406E-BD39-066D5D374C19}" srcOrd="0" destOrd="0" parTransId="{364B98A6-0A3B-46EC-9A1F-D5C43D756194}" sibTransId="{935E3C72-DD27-45E4-9B89-53BF5F43A161}"/>
    <dgm:cxn modelId="{249FE6F1-A6A1-41B6-B3C6-F0FA249B248E}" srcId="{40E1DA15-CF60-4028-8890-EB2596DB88D1}" destId="{E0CFF06D-37FC-476E-9BBF-0A49F5D5FF4E}" srcOrd="0" destOrd="0" parTransId="{84DF1281-4E1A-4237-92E2-791CD5FD5A71}" sibTransId="{1D5C7F96-BCBF-400A-87AB-C1972787EB38}"/>
    <dgm:cxn modelId="{347C1AF5-9705-4B10-B799-2FDE92EED09B}" type="presOf" srcId="{2E017AF4-DB2A-4381-9832-60627FB88FB4}" destId="{BB92A65C-96D6-4E3E-B47B-891378380048}" srcOrd="0" destOrd="0" presId="urn:microsoft.com/office/officeart/2016/7/layout/VerticalDownArrowProcess"/>
    <dgm:cxn modelId="{7A9976FB-66AD-4F8B-A87D-454F07C29D3D}" type="presOf" srcId="{D58EB58D-A21E-48AB-A00F-51FEE1C2332C}" destId="{860FB793-2A40-4573-8755-61DDEE5511C8}" srcOrd="0" destOrd="0" presId="urn:microsoft.com/office/officeart/2016/7/layout/VerticalDownArrowProcess"/>
    <dgm:cxn modelId="{0D0525FF-959B-4A81-910A-4B158440485A}" type="presOf" srcId="{40E1DA15-CF60-4028-8890-EB2596DB88D1}" destId="{362DAF60-A245-45E5-841D-EADE94478F47}" srcOrd="0" destOrd="0" presId="urn:microsoft.com/office/officeart/2016/7/layout/VerticalDownArrowProcess"/>
    <dgm:cxn modelId="{1AC0F78A-BD9E-4481-A3D1-5E2EEDDFBC2D}" type="presParOf" srcId="{BB92A65C-96D6-4E3E-B47B-891378380048}" destId="{FFD104E4-76D0-4C45-8334-AFB173EC846A}" srcOrd="0" destOrd="0" presId="urn:microsoft.com/office/officeart/2016/7/layout/VerticalDownArrowProcess"/>
    <dgm:cxn modelId="{52F93C30-1803-4C0D-B4FE-E8349B3EA42F}" type="presParOf" srcId="{FFD104E4-76D0-4C45-8334-AFB173EC846A}" destId="{362DAF60-A245-45E5-841D-EADE94478F47}" srcOrd="0" destOrd="0" presId="urn:microsoft.com/office/officeart/2016/7/layout/VerticalDownArrowProcess"/>
    <dgm:cxn modelId="{06EF2306-4F3E-416A-89A2-DF1D531F7D70}" type="presParOf" srcId="{FFD104E4-76D0-4C45-8334-AFB173EC846A}" destId="{65EACE49-4777-46AF-81D1-9DC3E9C426DC}" srcOrd="1" destOrd="0" presId="urn:microsoft.com/office/officeart/2016/7/layout/VerticalDownArrowProcess"/>
    <dgm:cxn modelId="{6FC7B3CF-0A72-4510-B729-E92C364409F5}" type="presParOf" srcId="{BB92A65C-96D6-4E3E-B47B-891378380048}" destId="{2AECFE53-A717-4312-99FF-2558E6FDDAA3}" srcOrd="1" destOrd="0" presId="urn:microsoft.com/office/officeart/2016/7/layout/VerticalDownArrowProcess"/>
    <dgm:cxn modelId="{60A9336D-855F-4A76-9F74-30CC52745DEB}" type="presParOf" srcId="{BB92A65C-96D6-4E3E-B47B-891378380048}" destId="{06AC202A-0E7C-432C-B100-41577F6DDAE9}" srcOrd="2" destOrd="0" presId="urn:microsoft.com/office/officeart/2016/7/layout/VerticalDownArrowProcess"/>
    <dgm:cxn modelId="{B09411C4-2C41-4094-9AEE-196F80E16533}" type="presParOf" srcId="{06AC202A-0E7C-432C-B100-41577F6DDAE9}" destId="{7E66B567-685F-40FE-B37A-F569E0A2E5CF}" srcOrd="0" destOrd="0" presId="urn:microsoft.com/office/officeart/2016/7/layout/VerticalDownArrowProcess"/>
    <dgm:cxn modelId="{F8E390F5-4D15-4CF5-8B3C-A6E776AA0273}" type="presParOf" srcId="{06AC202A-0E7C-432C-B100-41577F6DDAE9}" destId="{119C35B6-508D-4D08-85C4-B85D71DDC970}" srcOrd="1" destOrd="0" presId="urn:microsoft.com/office/officeart/2016/7/layout/VerticalDownArrowProcess"/>
    <dgm:cxn modelId="{5D5BB5FB-C524-4056-8CF3-67774711DDF0}" type="presParOf" srcId="{06AC202A-0E7C-432C-B100-41577F6DDAE9}" destId="{DF592B3D-19E2-4EA9-83DA-1E3E50374C90}" srcOrd="2" destOrd="0" presId="urn:microsoft.com/office/officeart/2016/7/layout/VerticalDownArrowProcess"/>
    <dgm:cxn modelId="{0B91F63C-14E7-451B-A84C-F3A27E6204CD}" type="presParOf" srcId="{BB92A65C-96D6-4E3E-B47B-891378380048}" destId="{6DC66BFA-C661-4ACB-AE44-D3626CA1AE74}" srcOrd="3" destOrd="0" presId="urn:microsoft.com/office/officeart/2016/7/layout/VerticalDownArrowProcess"/>
    <dgm:cxn modelId="{D82F3313-28F5-46EB-B20A-F70112DFD396}" type="presParOf" srcId="{BB92A65C-96D6-4E3E-B47B-891378380048}" destId="{530E49BE-64C6-4584-9F7E-D53CF6D2F7E0}" srcOrd="4" destOrd="0" presId="urn:microsoft.com/office/officeart/2016/7/layout/VerticalDownArrowProcess"/>
    <dgm:cxn modelId="{8A28335A-4008-4386-B86B-11340C53B9F4}" type="presParOf" srcId="{530E49BE-64C6-4584-9F7E-D53CF6D2F7E0}" destId="{F65C4361-2FD1-47E1-BDCA-C2564574496F}" srcOrd="0" destOrd="0" presId="urn:microsoft.com/office/officeart/2016/7/layout/VerticalDownArrowProcess"/>
    <dgm:cxn modelId="{CE52403A-AE25-4134-A5A3-DFDEF062BCF7}" type="presParOf" srcId="{530E49BE-64C6-4584-9F7E-D53CF6D2F7E0}" destId="{717D0083-8331-4168-BFA3-B0D57034A711}" srcOrd="1" destOrd="0" presId="urn:microsoft.com/office/officeart/2016/7/layout/VerticalDownArrowProcess"/>
    <dgm:cxn modelId="{D1F92E64-A50B-45F4-B4E6-688D03A29E2F}" type="presParOf" srcId="{530E49BE-64C6-4584-9F7E-D53CF6D2F7E0}" destId="{28D8CDCB-DD04-44DA-94C0-B32B3F4F836D}" srcOrd="2" destOrd="0" presId="urn:microsoft.com/office/officeart/2016/7/layout/VerticalDownArrowProcess"/>
    <dgm:cxn modelId="{902B3868-2F88-4732-98EA-DC59FBBB2D53}" type="presParOf" srcId="{BB92A65C-96D6-4E3E-B47B-891378380048}" destId="{CEB5EB3E-17CA-49E4-A67B-58ABF210BC7B}" srcOrd="5" destOrd="0" presId="urn:microsoft.com/office/officeart/2016/7/layout/VerticalDownArrowProcess"/>
    <dgm:cxn modelId="{AE851A95-BBA7-4CF2-8266-85E343D40275}" type="presParOf" srcId="{BB92A65C-96D6-4E3E-B47B-891378380048}" destId="{6A167537-C167-4DFA-A5C1-FCF5077D8AFB}" srcOrd="6" destOrd="0" presId="urn:microsoft.com/office/officeart/2016/7/layout/VerticalDownArrowProcess"/>
    <dgm:cxn modelId="{B3CE67B2-0664-4097-97E5-409F648106E9}" type="presParOf" srcId="{6A167537-C167-4DFA-A5C1-FCF5077D8AFB}" destId="{80F8443E-BD35-472D-BF43-3B7E83BDF59C}" srcOrd="0" destOrd="0" presId="urn:microsoft.com/office/officeart/2016/7/layout/VerticalDownArrowProcess"/>
    <dgm:cxn modelId="{F2A2C1AD-0530-4ADE-8785-A9E05AAE4C72}" type="presParOf" srcId="{6A167537-C167-4DFA-A5C1-FCF5077D8AFB}" destId="{22E13455-1F2D-49C6-9C6D-2915B7BC761D}" srcOrd="1" destOrd="0" presId="urn:microsoft.com/office/officeart/2016/7/layout/VerticalDownArrowProcess"/>
    <dgm:cxn modelId="{46A74BC1-C010-4261-A9E5-38DB9D235E3D}" type="presParOf" srcId="{6A167537-C167-4DFA-A5C1-FCF5077D8AFB}" destId="{AFDB95C7-8999-4621-B358-D5F35BE3C1DB}" srcOrd="2" destOrd="0" presId="urn:microsoft.com/office/officeart/2016/7/layout/VerticalDownArrowProcess"/>
    <dgm:cxn modelId="{251ED3CA-4386-478F-BD4C-43F63C7B7D41}" type="presParOf" srcId="{BB92A65C-96D6-4E3E-B47B-891378380048}" destId="{B2FA872D-1D09-47DB-A480-B2BFF1154B80}" srcOrd="7" destOrd="0" presId="urn:microsoft.com/office/officeart/2016/7/layout/VerticalDownArrowProcess"/>
    <dgm:cxn modelId="{860968CA-8950-470E-BEA9-1A9C1259FE13}" type="presParOf" srcId="{BB92A65C-96D6-4E3E-B47B-891378380048}" destId="{F589388A-00DE-4707-B453-018E3149FFDD}" srcOrd="8" destOrd="0" presId="urn:microsoft.com/office/officeart/2016/7/layout/VerticalDownArrowProcess"/>
    <dgm:cxn modelId="{E86D07F5-4345-4FDF-95BA-C609A2986F45}" type="presParOf" srcId="{F589388A-00DE-4707-B453-018E3149FFDD}" destId="{A22E5168-5BB7-4CA0-95CF-8FD0AE931A75}" srcOrd="0" destOrd="0" presId="urn:microsoft.com/office/officeart/2016/7/layout/VerticalDownArrowProcess"/>
    <dgm:cxn modelId="{9C04D7B5-5DE2-4352-B678-63BBF7F5E9FD}" type="presParOf" srcId="{F589388A-00DE-4707-B453-018E3149FFDD}" destId="{43DC9773-1A32-40AF-A012-22F573278345}" srcOrd="1" destOrd="0" presId="urn:microsoft.com/office/officeart/2016/7/layout/VerticalDownArrowProcess"/>
    <dgm:cxn modelId="{D3DBEEFC-38F6-405D-9973-58BFF8924D3C}" type="presParOf" srcId="{F589388A-00DE-4707-B453-018E3149FFDD}" destId="{E92F8D65-A652-47BB-B9AB-852B2D6CD736}" srcOrd="2" destOrd="0" presId="urn:microsoft.com/office/officeart/2016/7/layout/VerticalDownArrowProcess"/>
    <dgm:cxn modelId="{21FA9610-53C5-4CD1-A2EA-2BDA2BD6AE8A}" type="presParOf" srcId="{BB92A65C-96D6-4E3E-B47B-891378380048}" destId="{2996D6DC-4057-44BB-882E-61FC2809356A}" srcOrd="9" destOrd="0" presId="urn:microsoft.com/office/officeart/2016/7/layout/VerticalDownArrowProcess"/>
    <dgm:cxn modelId="{EC1B69A4-594C-4D3F-997A-0A5CC2B7C6C3}" type="presParOf" srcId="{BB92A65C-96D6-4E3E-B47B-891378380048}" destId="{E51B989A-3560-45A2-8611-4CBAEAD7692A}" srcOrd="10" destOrd="0" presId="urn:microsoft.com/office/officeart/2016/7/layout/VerticalDownArrowProcess"/>
    <dgm:cxn modelId="{267672F7-0DDC-4AD2-A187-4620A804D6AD}" type="presParOf" srcId="{E51B989A-3560-45A2-8611-4CBAEAD7692A}" destId="{5D73F594-E9A4-4964-AA67-DCA6454FDA5D}" srcOrd="0" destOrd="0" presId="urn:microsoft.com/office/officeart/2016/7/layout/VerticalDownArrowProcess"/>
    <dgm:cxn modelId="{33AAC8FF-0690-497C-8B15-2526ABA7915B}" type="presParOf" srcId="{E51B989A-3560-45A2-8611-4CBAEAD7692A}" destId="{CAF20D67-4F35-4707-9C61-AC719D91AF60}" srcOrd="1" destOrd="0" presId="urn:microsoft.com/office/officeart/2016/7/layout/VerticalDownArrowProcess"/>
    <dgm:cxn modelId="{7D84329F-09DB-4E9A-B068-BCAAF19FAA05}" type="presParOf" srcId="{E51B989A-3560-45A2-8611-4CBAEAD7692A}" destId="{592293CC-459D-4456-9809-3742D42B67F5}" srcOrd="2" destOrd="0" presId="urn:microsoft.com/office/officeart/2016/7/layout/VerticalDownArrowProcess"/>
    <dgm:cxn modelId="{3129CEF1-E39F-4764-8F1F-5FC81265A43A}" type="presParOf" srcId="{BB92A65C-96D6-4E3E-B47B-891378380048}" destId="{C13246F8-E384-4301-8294-C0BAF3E74735}" srcOrd="11" destOrd="0" presId="urn:microsoft.com/office/officeart/2016/7/layout/VerticalDownArrowProcess"/>
    <dgm:cxn modelId="{EFF5E716-5A92-41A8-B0BB-DB855F26CA37}" type="presParOf" srcId="{BB92A65C-96D6-4E3E-B47B-891378380048}" destId="{2AEADDEE-2F4F-49E4-A0B7-671EC533BA6C}" srcOrd="12" destOrd="0" presId="urn:microsoft.com/office/officeart/2016/7/layout/VerticalDownArrowProcess"/>
    <dgm:cxn modelId="{F04EDD87-5B98-4C38-B1C2-8F953E8617AF}" type="presParOf" srcId="{2AEADDEE-2F4F-49E4-A0B7-671EC533BA6C}" destId="{4ADEC5AE-3B14-4F4A-B64D-870A09386367}" srcOrd="0" destOrd="0" presId="urn:microsoft.com/office/officeart/2016/7/layout/VerticalDownArrowProcess"/>
    <dgm:cxn modelId="{93A5A8ED-9CB8-47C6-9261-70021252A2FC}" type="presParOf" srcId="{2AEADDEE-2F4F-49E4-A0B7-671EC533BA6C}" destId="{F1E31D6D-5492-4FA7-84C6-5EE29C240651}" srcOrd="1" destOrd="0" presId="urn:microsoft.com/office/officeart/2016/7/layout/VerticalDownArrowProcess"/>
    <dgm:cxn modelId="{D5CF158F-1BFF-4A41-8A90-08A5388E3BBA}" type="presParOf" srcId="{2AEADDEE-2F4F-49E4-A0B7-671EC533BA6C}" destId="{860FB793-2A40-4573-8755-61DDEE5511C8}" srcOrd="2" destOrd="0" presId="urn:microsoft.com/office/officeart/2016/7/layout/VerticalDownArrowProcess"/>
    <dgm:cxn modelId="{FB47389B-367F-458A-9420-2A629752ED60}" type="presParOf" srcId="{BB92A65C-96D6-4E3E-B47B-891378380048}" destId="{A21E6A6E-C405-42B1-A8EC-740207F70FB9}" srcOrd="13" destOrd="0" presId="urn:microsoft.com/office/officeart/2016/7/layout/VerticalDownArrowProcess"/>
    <dgm:cxn modelId="{FA680D38-225B-4A05-AE12-28A3514B9D42}" type="presParOf" srcId="{BB92A65C-96D6-4E3E-B47B-891378380048}" destId="{C27D6004-8964-4E84-A834-337EBC994D6E}" srcOrd="14" destOrd="0" presId="urn:microsoft.com/office/officeart/2016/7/layout/VerticalDownArrowProcess"/>
    <dgm:cxn modelId="{66ED3AEE-5748-440F-9247-7754D3C3447F}" type="presParOf" srcId="{C27D6004-8964-4E84-A834-337EBC994D6E}" destId="{688BF28B-6021-455E-8F73-EEEB2E7C5986}" srcOrd="0" destOrd="0" presId="urn:microsoft.com/office/officeart/2016/7/layout/VerticalDownArrowProcess"/>
    <dgm:cxn modelId="{F4AE4EC4-F3B8-43C6-97B9-FFEE7298277A}" type="presParOf" srcId="{C27D6004-8964-4E84-A834-337EBC994D6E}" destId="{D5844C66-BC2D-44E6-95E4-14FA02B09C19}" srcOrd="1" destOrd="0" presId="urn:microsoft.com/office/officeart/2016/7/layout/VerticalDownArrowProcess"/>
    <dgm:cxn modelId="{D7A92015-88E7-40B8-AD21-958A5F4B3D83}" type="presParOf" srcId="{C27D6004-8964-4E84-A834-337EBC994D6E}" destId="{F89B0DB0-AC7F-441B-AD85-DF72BE748DC1}" srcOrd="2" destOrd="0" presId="urn:microsoft.com/office/officeart/2016/7/layout/VerticalDownArrowProcess"/>
    <dgm:cxn modelId="{AEF9F93C-A13B-4BED-A7CB-EF04D7980905}" type="presParOf" srcId="{BB92A65C-96D6-4E3E-B47B-891378380048}" destId="{CCA1B775-90EF-4EE0-B0BD-E3CB790AF6E7}" srcOrd="15" destOrd="0" presId="urn:microsoft.com/office/officeart/2016/7/layout/VerticalDownArrowProcess"/>
    <dgm:cxn modelId="{854BF790-440E-4CC6-B6C7-D4884E3F6945}" type="presParOf" srcId="{BB92A65C-96D6-4E3E-B47B-891378380048}" destId="{EC46216D-AC8D-48D9-9D56-907103CDA8C2}" srcOrd="16" destOrd="0" presId="urn:microsoft.com/office/officeart/2016/7/layout/VerticalDownArrowProcess"/>
    <dgm:cxn modelId="{75DCAE71-FC43-4DF0-AE35-019A78CCAE6C}" type="presParOf" srcId="{EC46216D-AC8D-48D9-9D56-907103CDA8C2}" destId="{200B0E75-B4E6-4250-A98D-6993BEADC7E8}" srcOrd="0" destOrd="0" presId="urn:microsoft.com/office/officeart/2016/7/layout/VerticalDownArrowProcess"/>
    <dgm:cxn modelId="{7B74E600-B0D5-4964-BB36-F2D6F35A137E}" type="presParOf" srcId="{EC46216D-AC8D-48D9-9D56-907103CDA8C2}" destId="{1436A379-939F-458F-B737-B625FB82727C}" srcOrd="1" destOrd="0" presId="urn:microsoft.com/office/officeart/2016/7/layout/VerticalDownArrowProcess"/>
    <dgm:cxn modelId="{322559E1-E933-4F3D-8461-1EAF80402B97}" type="presParOf" srcId="{EC46216D-AC8D-48D9-9D56-907103CDA8C2}" destId="{84E099F2-A89F-4F13-93BF-16841B62DC23}"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C3C03F-FA02-4DC0-98E7-B219FE51FEFE}"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0B91714-001C-42F9-B8BF-7BE9EB7E3BEF}">
      <dgm:prSet/>
      <dgm:spPr/>
      <dgm:t>
        <a:bodyPr/>
        <a:lstStyle/>
        <a:p>
          <a:r>
            <a:rPr lang="en-US"/>
            <a:t>Cities and towns should assess their readiness to establish a Cultural District.</a:t>
          </a:r>
        </a:p>
      </dgm:t>
    </dgm:pt>
    <dgm:pt modelId="{637AABF5-C52B-4BFB-AABD-ACAE2756F840}" type="parTrans" cxnId="{27CA355B-3C93-42EB-9105-D5E5DB50A0A7}">
      <dgm:prSet/>
      <dgm:spPr/>
      <dgm:t>
        <a:bodyPr/>
        <a:lstStyle/>
        <a:p>
          <a:endParaRPr lang="en-US"/>
        </a:p>
      </dgm:t>
    </dgm:pt>
    <dgm:pt modelId="{39681D8A-E76E-4E5C-85FE-9DA4D145E6C6}" type="sibTrans" cxnId="{27CA355B-3C93-42EB-9105-D5E5DB50A0A7}">
      <dgm:prSet/>
      <dgm:spPr/>
      <dgm:t>
        <a:bodyPr/>
        <a:lstStyle/>
        <a:p>
          <a:endParaRPr lang="en-US"/>
        </a:p>
      </dgm:t>
    </dgm:pt>
    <dgm:pt modelId="{6A90A794-1684-4DE3-8E6D-88191CA4F63A}">
      <dgm:prSet/>
      <dgm:spPr/>
      <dgm:t>
        <a:bodyPr/>
        <a:lstStyle/>
        <a:p>
          <a:r>
            <a:rPr lang="en-US"/>
            <a:t>Assess the inventory and location of cultural assets in the municipality.</a:t>
          </a:r>
        </a:p>
      </dgm:t>
    </dgm:pt>
    <dgm:pt modelId="{A65D174F-6A94-4E35-91B9-7A69A20767C7}" type="parTrans" cxnId="{FF27FAA9-1637-4BD3-BDE6-744C757EA9D4}">
      <dgm:prSet/>
      <dgm:spPr/>
      <dgm:t>
        <a:bodyPr/>
        <a:lstStyle/>
        <a:p>
          <a:endParaRPr lang="en-US"/>
        </a:p>
      </dgm:t>
    </dgm:pt>
    <dgm:pt modelId="{B110D8FA-88AB-42A7-80FC-28B90EFB0F30}" type="sibTrans" cxnId="{FF27FAA9-1637-4BD3-BDE6-744C757EA9D4}">
      <dgm:prSet/>
      <dgm:spPr/>
      <dgm:t>
        <a:bodyPr/>
        <a:lstStyle/>
        <a:p>
          <a:endParaRPr lang="en-US"/>
        </a:p>
      </dgm:t>
    </dgm:pt>
    <dgm:pt modelId="{34EA613D-5E03-4683-8EE5-B088F7702F6C}">
      <dgm:prSet/>
      <dgm:spPr/>
      <dgm:t>
        <a:bodyPr/>
        <a:lstStyle/>
        <a:p>
          <a:r>
            <a:rPr lang="en-US"/>
            <a:t>Confirm if your city or town is eligible by reviewing the Standards &amp; Criteria.</a:t>
          </a:r>
        </a:p>
      </dgm:t>
    </dgm:pt>
    <dgm:pt modelId="{E69045FA-6C53-4111-AFBE-C28634FEB597}" type="parTrans" cxnId="{BDC829D0-FA1E-4B92-82CB-D4B1EFDF2AD7}">
      <dgm:prSet/>
      <dgm:spPr/>
      <dgm:t>
        <a:bodyPr/>
        <a:lstStyle/>
        <a:p>
          <a:endParaRPr lang="en-US"/>
        </a:p>
      </dgm:t>
    </dgm:pt>
    <dgm:pt modelId="{DD61CE6D-C33A-46EC-A5E0-B58C0A0A019A}" type="sibTrans" cxnId="{BDC829D0-FA1E-4B92-82CB-D4B1EFDF2AD7}">
      <dgm:prSet/>
      <dgm:spPr/>
      <dgm:t>
        <a:bodyPr/>
        <a:lstStyle/>
        <a:p>
          <a:endParaRPr lang="en-US"/>
        </a:p>
      </dgm:t>
    </dgm:pt>
    <dgm:pt modelId="{B3164453-D9D0-4893-9C27-104981781474}">
      <dgm:prSet/>
      <dgm:spPr/>
      <dgm:t>
        <a:bodyPr/>
        <a:lstStyle/>
        <a:p>
          <a:r>
            <a:rPr lang="en-US" dirty="0"/>
            <a:t>Submit a letter of intent to establish a Cultural District to your </a:t>
          </a:r>
          <a:r>
            <a:rPr lang="en-US" dirty="0">
              <a:hlinkClick xmlns:r="http://schemas.openxmlformats.org/officeDocument/2006/relationships" r:id="rId1"/>
            </a:rPr>
            <a:t>Designated Regional Service Organization </a:t>
          </a:r>
          <a:r>
            <a:rPr lang="en-US" dirty="0"/>
            <a:t>(DRSO).</a:t>
          </a:r>
        </a:p>
      </dgm:t>
    </dgm:pt>
    <dgm:pt modelId="{9ABBE9C7-0E4A-430C-9720-1881211F6C85}" type="parTrans" cxnId="{AD24DB65-B6C1-456F-9AF3-D15C6742E21E}">
      <dgm:prSet/>
      <dgm:spPr/>
      <dgm:t>
        <a:bodyPr/>
        <a:lstStyle/>
        <a:p>
          <a:endParaRPr lang="en-US"/>
        </a:p>
      </dgm:t>
    </dgm:pt>
    <dgm:pt modelId="{1D4882BC-86AB-4AFB-9FCF-E4E04722845B}" type="sibTrans" cxnId="{AD24DB65-B6C1-456F-9AF3-D15C6742E21E}">
      <dgm:prSet/>
      <dgm:spPr/>
      <dgm:t>
        <a:bodyPr/>
        <a:lstStyle/>
        <a:p>
          <a:endParaRPr lang="en-US"/>
        </a:p>
      </dgm:t>
    </dgm:pt>
    <dgm:pt modelId="{85C35C85-AC16-48C2-AD51-4908D938DC9D}" type="pres">
      <dgm:prSet presAssocID="{90C3C03F-FA02-4DC0-98E7-B219FE51FEFE}" presName="root" presStyleCnt="0">
        <dgm:presLayoutVars>
          <dgm:dir/>
          <dgm:resizeHandles val="exact"/>
        </dgm:presLayoutVars>
      </dgm:prSet>
      <dgm:spPr/>
    </dgm:pt>
    <dgm:pt modelId="{F99A684F-35A0-4AA0-A137-C2E91974EBF6}" type="pres">
      <dgm:prSet presAssocID="{90C3C03F-FA02-4DC0-98E7-B219FE51FEFE}" presName="container" presStyleCnt="0">
        <dgm:presLayoutVars>
          <dgm:dir/>
          <dgm:resizeHandles val="exact"/>
        </dgm:presLayoutVars>
      </dgm:prSet>
      <dgm:spPr/>
    </dgm:pt>
    <dgm:pt modelId="{32925BBF-87E9-4CCB-AE08-3BF5670888ED}" type="pres">
      <dgm:prSet presAssocID="{A0B91714-001C-42F9-B8BF-7BE9EB7E3BEF}" presName="compNode" presStyleCnt="0"/>
      <dgm:spPr/>
    </dgm:pt>
    <dgm:pt modelId="{B56732D5-9EFF-43A6-AE18-FB90C8965C78}" type="pres">
      <dgm:prSet presAssocID="{A0B91714-001C-42F9-B8BF-7BE9EB7E3BEF}" presName="iconBgRect" presStyleLbl="bgShp" presStyleIdx="0" presStyleCnt="4"/>
      <dgm:spPr/>
    </dgm:pt>
    <dgm:pt modelId="{E673DB23-2771-4F04-B3B5-BAD632876302}" type="pres">
      <dgm:prSet presAssocID="{A0B91714-001C-42F9-B8BF-7BE9EB7E3BEF}"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ity"/>
        </a:ext>
      </dgm:extLst>
    </dgm:pt>
    <dgm:pt modelId="{20556B0E-BB6E-4BE3-9D33-9DE7649A678F}" type="pres">
      <dgm:prSet presAssocID="{A0B91714-001C-42F9-B8BF-7BE9EB7E3BEF}" presName="spaceRect" presStyleCnt="0"/>
      <dgm:spPr/>
    </dgm:pt>
    <dgm:pt modelId="{36D448B7-3070-4FED-8CB0-F65BE654FFD1}" type="pres">
      <dgm:prSet presAssocID="{A0B91714-001C-42F9-B8BF-7BE9EB7E3BEF}" presName="textRect" presStyleLbl="revTx" presStyleIdx="0" presStyleCnt="4">
        <dgm:presLayoutVars>
          <dgm:chMax val="1"/>
          <dgm:chPref val="1"/>
        </dgm:presLayoutVars>
      </dgm:prSet>
      <dgm:spPr/>
    </dgm:pt>
    <dgm:pt modelId="{E51E9A5D-F554-46BC-981A-2A0DCFA16DF3}" type="pres">
      <dgm:prSet presAssocID="{39681D8A-E76E-4E5C-85FE-9DA4D145E6C6}" presName="sibTrans" presStyleLbl="sibTrans2D1" presStyleIdx="0" presStyleCnt="0"/>
      <dgm:spPr/>
    </dgm:pt>
    <dgm:pt modelId="{F6D3DB74-A8D8-4C14-8E13-165681BB4BCC}" type="pres">
      <dgm:prSet presAssocID="{6A90A794-1684-4DE3-8E6D-88191CA4F63A}" presName="compNode" presStyleCnt="0"/>
      <dgm:spPr/>
    </dgm:pt>
    <dgm:pt modelId="{D2AF7CAC-CE42-419F-8E7F-EE5C615F4E01}" type="pres">
      <dgm:prSet presAssocID="{6A90A794-1684-4DE3-8E6D-88191CA4F63A}" presName="iconBgRect" presStyleLbl="bgShp" presStyleIdx="1" presStyleCnt="4"/>
      <dgm:spPr/>
    </dgm:pt>
    <dgm:pt modelId="{C91BCA34-AD8B-4E7C-833E-6232083FA9B3}" type="pres">
      <dgm:prSet presAssocID="{6A90A794-1684-4DE3-8E6D-88191CA4F63A}"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itcoin"/>
        </a:ext>
      </dgm:extLst>
    </dgm:pt>
    <dgm:pt modelId="{33A02D60-3FD3-4D9E-AAA9-56ACB601FAC6}" type="pres">
      <dgm:prSet presAssocID="{6A90A794-1684-4DE3-8E6D-88191CA4F63A}" presName="spaceRect" presStyleCnt="0"/>
      <dgm:spPr/>
    </dgm:pt>
    <dgm:pt modelId="{223CEC77-22FD-4A51-8487-3571552B1443}" type="pres">
      <dgm:prSet presAssocID="{6A90A794-1684-4DE3-8E6D-88191CA4F63A}" presName="textRect" presStyleLbl="revTx" presStyleIdx="1" presStyleCnt="4">
        <dgm:presLayoutVars>
          <dgm:chMax val="1"/>
          <dgm:chPref val="1"/>
        </dgm:presLayoutVars>
      </dgm:prSet>
      <dgm:spPr/>
    </dgm:pt>
    <dgm:pt modelId="{DAF42F04-7A95-4A68-965D-28468DADF246}" type="pres">
      <dgm:prSet presAssocID="{B110D8FA-88AB-42A7-80FC-28B90EFB0F30}" presName="sibTrans" presStyleLbl="sibTrans2D1" presStyleIdx="0" presStyleCnt="0"/>
      <dgm:spPr/>
    </dgm:pt>
    <dgm:pt modelId="{7021F908-35A9-48C2-ABED-93CF36BB0352}" type="pres">
      <dgm:prSet presAssocID="{34EA613D-5E03-4683-8EE5-B088F7702F6C}" presName="compNode" presStyleCnt="0"/>
      <dgm:spPr/>
    </dgm:pt>
    <dgm:pt modelId="{393F755D-862A-4729-9933-E9CC9E5EA57E}" type="pres">
      <dgm:prSet presAssocID="{34EA613D-5E03-4683-8EE5-B088F7702F6C}" presName="iconBgRect" presStyleLbl="bgShp" presStyleIdx="2" presStyleCnt="4"/>
      <dgm:spPr/>
    </dgm:pt>
    <dgm:pt modelId="{1DAC77A1-8241-4968-A37E-DBE37E2E4E9B}" type="pres">
      <dgm:prSet presAssocID="{34EA613D-5E03-4683-8EE5-B088F7702F6C}"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heck List"/>
        </a:ext>
      </dgm:extLst>
    </dgm:pt>
    <dgm:pt modelId="{CB906765-BBBA-4EA9-9A87-317F3332735F}" type="pres">
      <dgm:prSet presAssocID="{34EA613D-5E03-4683-8EE5-B088F7702F6C}" presName="spaceRect" presStyleCnt="0"/>
      <dgm:spPr/>
    </dgm:pt>
    <dgm:pt modelId="{A80A42D6-684E-4C48-93C9-D67B72E3766A}" type="pres">
      <dgm:prSet presAssocID="{34EA613D-5E03-4683-8EE5-B088F7702F6C}" presName="textRect" presStyleLbl="revTx" presStyleIdx="2" presStyleCnt="4">
        <dgm:presLayoutVars>
          <dgm:chMax val="1"/>
          <dgm:chPref val="1"/>
        </dgm:presLayoutVars>
      </dgm:prSet>
      <dgm:spPr/>
    </dgm:pt>
    <dgm:pt modelId="{912EFAC6-20BF-4595-8E41-42C9CBB84F12}" type="pres">
      <dgm:prSet presAssocID="{DD61CE6D-C33A-46EC-A5E0-B58C0A0A019A}" presName="sibTrans" presStyleLbl="sibTrans2D1" presStyleIdx="0" presStyleCnt="0"/>
      <dgm:spPr/>
    </dgm:pt>
    <dgm:pt modelId="{2B84ED6C-AE2E-4574-A8CE-4B3279336DDB}" type="pres">
      <dgm:prSet presAssocID="{B3164453-D9D0-4893-9C27-104981781474}" presName="compNode" presStyleCnt="0"/>
      <dgm:spPr/>
    </dgm:pt>
    <dgm:pt modelId="{15FDF0AB-6CBE-4925-AF12-D6DC32A1E492}" type="pres">
      <dgm:prSet presAssocID="{B3164453-D9D0-4893-9C27-104981781474}" presName="iconBgRect" presStyleLbl="bgShp" presStyleIdx="3" presStyleCnt="4"/>
      <dgm:spPr/>
    </dgm:pt>
    <dgm:pt modelId="{651BE6E1-2E8B-40C7-9D44-F5B409FD691F}" type="pres">
      <dgm:prSet presAssocID="{B3164453-D9D0-4893-9C27-104981781474}"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User Network"/>
        </a:ext>
      </dgm:extLst>
    </dgm:pt>
    <dgm:pt modelId="{91A5C856-2111-46A5-A2DD-782E1C6FD93D}" type="pres">
      <dgm:prSet presAssocID="{B3164453-D9D0-4893-9C27-104981781474}" presName="spaceRect" presStyleCnt="0"/>
      <dgm:spPr/>
    </dgm:pt>
    <dgm:pt modelId="{654D5FC2-90F7-4EA6-BF5C-B81E5071E494}" type="pres">
      <dgm:prSet presAssocID="{B3164453-D9D0-4893-9C27-104981781474}" presName="textRect" presStyleLbl="revTx" presStyleIdx="3" presStyleCnt="4">
        <dgm:presLayoutVars>
          <dgm:chMax val="1"/>
          <dgm:chPref val="1"/>
        </dgm:presLayoutVars>
      </dgm:prSet>
      <dgm:spPr/>
    </dgm:pt>
  </dgm:ptLst>
  <dgm:cxnLst>
    <dgm:cxn modelId="{9E85BD03-6579-4169-B96A-B35BECDEDA4E}" type="presOf" srcId="{39681D8A-E76E-4E5C-85FE-9DA4D145E6C6}" destId="{E51E9A5D-F554-46BC-981A-2A0DCFA16DF3}" srcOrd="0" destOrd="0" presId="urn:microsoft.com/office/officeart/2018/2/layout/IconCircleList"/>
    <dgm:cxn modelId="{B8577209-9460-4F24-A354-54E4E726F0C1}" type="presOf" srcId="{A0B91714-001C-42F9-B8BF-7BE9EB7E3BEF}" destId="{36D448B7-3070-4FED-8CB0-F65BE654FFD1}" srcOrd="0" destOrd="0" presId="urn:microsoft.com/office/officeart/2018/2/layout/IconCircleList"/>
    <dgm:cxn modelId="{8CA45026-A736-4B38-B57E-8F6AC1EC737C}" type="presOf" srcId="{90C3C03F-FA02-4DC0-98E7-B219FE51FEFE}" destId="{85C35C85-AC16-48C2-AD51-4908D938DC9D}" srcOrd="0" destOrd="0" presId="urn:microsoft.com/office/officeart/2018/2/layout/IconCircleList"/>
    <dgm:cxn modelId="{27CA355B-3C93-42EB-9105-D5E5DB50A0A7}" srcId="{90C3C03F-FA02-4DC0-98E7-B219FE51FEFE}" destId="{A0B91714-001C-42F9-B8BF-7BE9EB7E3BEF}" srcOrd="0" destOrd="0" parTransId="{637AABF5-C52B-4BFB-AABD-ACAE2756F840}" sibTransId="{39681D8A-E76E-4E5C-85FE-9DA4D145E6C6}"/>
    <dgm:cxn modelId="{AD24DB65-B6C1-456F-9AF3-D15C6742E21E}" srcId="{90C3C03F-FA02-4DC0-98E7-B219FE51FEFE}" destId="{B3164453-D9D0-4893-9C27-104981781474}" srcOrd="3" destOrd="0" parTransId="{9ABBE9C7-0E4A-430C-9720-1881211F6C85}" sibTransId="{1D4882BC-86AB-4AFB-9FCF-E4E04722845B}"/>
    <dgm:cxn modelId="{D3C4C670-CD9C-4CAF-A15D-916E9780B6E8}" type="presOf" srcId="{B3164453-D9D0-4893-9C27-104981781474}" destId="{654D5FC2-90F7-4EA6-BF5C-B81E5071E494}" srcOrd="0" destOrd="0" presId="urn:microsoft.com/office/officeart/2018/2/layout/IconCircleList"/>
    <dgm:cxn modelId="{CFC30273-3ECE-44B2-A7BB-83DCC6EA787E}" type="presOf" srcId="{B110D8FA-88AB-42A7-80FC-28B90EFB0F30}" destId="{DAF42F04-7A95-4A68-965D-28468DADF246}" srcOrd="0" destOrd="0" presId="urn:microsoft.com/office/officeart/2018/2/layout/IconCircleList"/>
    <dgm:cxn modelId="{D95FA191-EB0D-4215-B6B3-FE608C2200D3}" type="presOf" srcId="{DD61CE6D-C33A-46EC-A5E0-B58C0A0A019A}" destId="{912EFAC6-20BF-4595-8E41-42C9CBB84F12}" srcOrd="0" destOrd="0" presId="urn:microsoft.com/office/officeart/2018/2/layout/IconCircleList"/>
    <dgm:cxn modelId="{FF27FAA9-1637-4BD3-BDE6-744C757EA9D4}" srcId="{90C3C03F-FA02-4DC0-98E7-B219FE51FEFE}" destId="{6A90A794-1684-4DE3-8E6D-88191CA4F63A}" srcOrd="1" destOrd="0" parTransId="{A65D174F-6A94-4E35-91B9-7A69A20767C7}" sibTransId="{B110D8FA-88AB-42A7-80FC-28B90EFB0F30}"/>
    <dgm:cxn modelId="{1F9F12BF-B3DD-4241-8D1E-EC231924BD50}" type="presOf" srcId="{34EA613D-5E03-4683-8EE5-B088F7702F6C}" destId="{A80A42D6-684E-4C48-93C9-D67B72E3766A}" srcOrd="0" destOrd="0" presId="urn:microsoft.com/office/officeart/2018/2/layout/IconCircleList"/>
    <dgm:cxn modelId="{BDC829D0-FA1E-4B92-82CB-D4B1EFDF2AD7}" srcId="{90C3C03F-FA02-4DC0-98E7-B219FE51FEFE}" destId="{34EA613D-5E03-4683-8EE5-B088F7702F6C}" srcOrd="2" destOrd="0" parTransId="{E69045FA-6C53-4111-AFBE-C28634FEB597}" sibTransId="{DD61CE6D-C33A-46EC-A5E0-B58C0A0A019A}"/>
    <dgm:cxn modelId="{EBB9C4E4-990C-4602-9FD8-D246AF547F13}" type="presOf" srcId="{6A90A794-1684-4DE3-8E6D-88191CA4F63A}" destId="{223CEC77-22FD-4A51-8487-3571552B1443}" srcOrd="0" destOrd="0" presId="urn:microsoft.com/office/officeart/2018/2/layout/IconCircleList"/>
    <dgm:cxn modelId="{DF16E542-8C78-4D68-BE26-6B70412A533F}" type="presParOf" srcId="{85C35C85-AC16-48C2-AD51-4908D938DC9D}" destId="{F99A684F-35A0-4AA0-A137-C2E91974EBF6}" srcOrd="0" destOrd="0" presId="urn:microsoft.com/office/officeart/2018/2/layout/IconCircleList"/>
    <dgm:cxn modelId="{C9EB841B-D452-4F60-A3AE-E80CB35C9D04}" type="presParOf" srcId="{F99A684F-35A0-4AA0-A137-C2E91974EBF6}" destId="{32925BBF-87E9-4CCB-AE08-3BF5670888ED}" srcOrd="0" destOrd="0" presId="urn:microsoft.com/office/officeart/2018/2/layout/IconCircleList"/>
    <dgm:cxn modelId="{3ECB0A23-D8B7-497A-9477-8D3F37E00593}" type="presParOf" srcId="{32925BBF-87E9-4CCB-AE08-3BF5670888ED}" destId="{B56732D5-9EFF-43A6-AE18-FB90C8965C78}" srcOrd="0" destOrd="0" presId="urn:microsoft.com/office/officeart/2018/2/layout/IconCircleList"/>
    <dgm:cxn modelId="{1BB95178-5B55-4A8F-B85D-31BC754FA7B5}" type="presParOf" srcId="{32925BBF-87E9-4CCB-AE08-3BF5670888ED}" destId="{E673DB23-2771-4F04-B3B5-BAD632876302}" srcOrd="1" destOrd="0" presId="urn:microsoft.com/office/officeart/2018/2/layout/IconCircleList"/>
    <dgm:cxn modelId="{44ECD7B6-0FB5-49C7-852E-951478D68A3E}" type="presParOf" srcId="{32925BBF-87E9-4CCB-AE08-3BF5670888ED}" destId="{20556B0E-BB6E-4BE3-9D33-9DE7649A678F}" srcOrd="2" destOrd="0" presId="urn:microsoft.com/office/officeart/2018/2/layout/IconCircleList"/>
    <dgm:cxn modelId="{949D5678-6F7E-410E-BA95-C8768DD8EF75}" type="presParOf" srcId="{32925BBF-87E9-4CCB-AE08-3BF5670888ED}" destId="{36D448B7-3070-4FED-8CB0-F65BE654FFD1}" srcOrd="3" destOrd="0" presId="urn:microsoft.com/office/officeart/2018/2/layout/IconCircleList"/>
    <dgm:cxn modelId="{F7D8B748-C247-4B9B-ACEC-29EB22546FAB}" type="presParOf" srcId="{F99A684F-35A0-4AA0-A137-C2E91974EBF6}" destId="{E51E9A5D-F554-46BC-981A-2A0DCFA16DF3}" srcOrd="1" destOrd="0" presId="urn:microsoft.com/office/officeart/2018/2/layout/IconCircleList"/>
    <dgm:cxn modelId="{8B598942-7339-4303-B142-C987180247E8}" type="presParOf" srcId="{F99A684F-35A0-4AA0-A137-C2E91974EBF6}" destId="{F6D3DB74-A8D8-4C14-8E13-165681BB4BCC}" srcOrd="2" destOrd="0" presId="urn:microsoft.com/office/officeart/2018/2/layout/IconCircleList"/>
    <dgm:cxn modelId="{A3054784-FB3C-47E4-A878-464F63135727}" type="presParOf" srcId="{F6D3DB74-A8D8-4C14-8E13-165681BB4BCC}" destId="{D2AF7CAC-CE42-419F-8E7F-EE5C615F4E01}" srcOrd="0" destOrd="0" presId="urn:microsoft.com/office/officeart/2018/2/layout/IconCircleList"/>
    <dgm:cxn modelId="{165B2908-041D-4A6F-94EE-4317DD2D5ADF}" type="presParOf" srcId="{F6D3DB74-A8D8-4C14-8E13-165681BB4BCC}" destId="{C91BCA34-AD8B-4E7C-833E-6232083FA9B3}" srcOrd="1" destOrd="0" presId="urn:microsoft.com/office/officeart/2018/2/layout/IconCircleList"/>
    <dgm:cxn modelId="{40C5BB1D-7179-4714-AFCA-1470457E4FF0}" type="presParOf" srcId="{F6D3DB74-A8D8-4C14-8E13-165681BB4BCC}" destId="{33A02D60-3FD3-4D9E-AAA9-56ACB601FAC6}" srcOrd="2" destOrd="0" presId="urn:microsoft.com/office/officeart/2018/2/layout/IconCircleList"/>
    <dgm:cxn modelId="{C99437C9-16B9-4545-9A19-ABA7FF0E7D0B}" type="presParOf" srcId="{F6D3DB74-A8D8-4C14-8E13-165681BB4BCC}" destId="{223CEC77-22FD-4A51-8487-3571552B1443}" srcOrd="3" destOrd="0" presId="urn:microsoft.com/office/officeart/2018/2/layout/IconCircleList"/>
    <dgm:cxn modelId="{D0F3F7EE-D517-4C23-9DF0-569345B4CA06}" type="presParOf" srcId="{F99A684F-35A0-4AA0-A137-C2E91974EBF6}" destId="{DAF42F04-7A95-4A68-965D-28468DADF246}" srcOrd="3" destOrd="0" presId="urn:microsoft.com/office/officeart/2018/2/layout/IconCircleList"/>
    <dgm:cxn modelId="{F18F6751-F224-4795-81D2-2F4808F93D4A}" type="presParOf" srcId="{F99A684F-35A0-4AA0-A137-C2E91974EBF6}" destId="{7021F908-35A9-48C2-ABED-93CF36BB0352}" srcOrd="4" destOrd="0" presId="urn:microsoft.com/office/officeart/2018/2/layout/IconCircleList"/>
    <dgm:cxn modelId="{AAA244A9-5FCF-486C-9B40-8A2CC6E3DE89}" type="presParOf" srcId="{7021F908-35A9-48C2-ABED-93CF36BB0352}" destId="{393F755D-862A-4729-9933-E9CC9E5EA57E}" srcOrd="0" destOrd="0" presId="urn:microsoft.com/office/officeart/2018/2/layout/IconCircleList"/>
    <dgm:cxn modelId="{7C62967A-E622-42DA-9094-BB4EC1EA6676}" type="presParOf" srcId="{7021F908-35A9-48C2-ABED-93CF36BB0352}" destId="{1DAC77A1-8241-4968-A37E-DBE37E2E4E9B}" srcOrd="1" destOrd="0" presId="urn:microsoft.com/office/officeart/2018/2/layout/IconCircleList"/>
    <dgm:cxn modelId="{ADD55069-9978-4F89-8C68-4C147D0D7FFA}" type="presParOf" srcId="{7021F908-35A9-48C2-ABED-93CF36BB0352}" destId="{CB906765-BBBA-4EA9-9A87-317F3332735F}" srcOrd="2" destOrd="0" presId="urn:microsoft.com/office/officeart/2018/2/layout/IconCircleList"/>
    <dgm:cxn modelId="{32038E1F-0A42-4912-9231-9517E8F6EDEC}" type="presParOf" srcId="{7021F908-35A9-48C2-ABED-93CF36BB0352}" destId="{A80A42D6-684E-4C48-93C9-D67B72E3766A}" srcOrd="3" destOrd="0" presId="urn:microsoft.com/office/officeart/2018/2/layout/IconCircleList"/>
    <dgm:cxn modelId="{E5B6A28B-411C-457B-950B-98825C114FAE}" type="presParOf" srcId="{F99A684F-35A0-4AA0-A137-C2E91974EBF6}" destId="{912EFAC6-20BF-4595-8E41-42C9CBB84F12}" srcOrd="5" destOrd="0" presId="urn:microsoft.com/office/officeart/2018/2/layout/IconCircleList"/>
    <dgm:cxn modelId="{14D4F984-2974-4ECA-9829-03305F4021DA}" type="presParOf" srcId="{F99A684F-35A0-4AA0-A137-C2E91974EBF6}" destId="{2B84ED6C-AE2E-4574-A8CE-4B3279336DDB}" srcOrd="6" destOrd="0" presId="urn:microsoft.com/office/officeart/2018/2/layout/IconCircleList"/>
    <dgm:cxn modelId="{CF3987C4-24EF-4615-BB62-7BC91B13382C}" type="presParOf" srcId="{2B84ED6C-AE2E-4574-A8CE-4B3279336DDB}" destId="{15FDF0AB-6CBE-4925-AF12-D6DC32A1E492}" srcOrd="0" destOrd="0" presId="urn:microsoft.com/office/officeart/2018/2/layout/IconCircleList"/>
    <dgm:cxn modelId="{CE1A5437-11BC-44B6-AD4F-E05365570D7D}" type="presParOf" srcId="{2B84ED6C-AE2E-4574-A8CE-4B3279336DDB}" destId="{651BE6E1-2E8B-40C7-9D44-F5B409FD691F}" srcOrd="1" destOrd="0" presId="urn:microsoft.com/office/officeart/2018/2/layout/IconCircleList"/>
    <dgm:cxn modelId="{BEDADDE5-71DE-4F72-BF54-8D28125D10B3}" type="presParOf" srcId="{2B84ED6C-AE2E-4574-A8CE-4B3279336DDB}" destId="{91A5C856-2111-46A5-A2DD-782E1C6FD93D}" srcOrd="2" destOrd="0" presId="urn:microsoft.com/office/officeart/2018/2/layout/IconCircleList"/>
    <dgm:cxn modelId="{4B249B2D-0C53-4956-AE8B-B59A43B295D3}" type="presParOf" srcId="{2B84ED6C-AE2E-4574-A8CE-4B3279336DDB}" destId="{654D5FC2-90F7-4EA6-BF5C-B81E5071E49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9427C7-2386-441E-8CFE-6927A777FDB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573897B3-570B-4D26-84F9-42F0D77CDA7D}">
      <dgm:prSet/>
      <dgm:spPr/>
      <dgm:t>
        <a:bodyPr/>
        <a:lstStyle/>
        <a:p>
          <a:r>
            <a:rPr lang="en-US"/>
            <a:t>The municipality must vote to approve Cultural District.</a:t>
          </a:r>
        </a:p>
      </dgm:t>
    </dgm:pt>
    <dgm:pt modelId="{82FAB19E-576A-4CB1-A9B9-84D5AA42508E}" type="parTrans" cxnId="{9E6938EC-4701-45F8-9967-10973FD16204}">
      <dgm:prSet/>
      <dgm:spPr/>
      <dgm:t>
        <a:bodyPr/>
        <a:lstStyle/>
        <a:p>
          <a:endParaRPr lang="en-US"/>
        </a:p>
      </dgm:t>
    </dgm:pt>
    <dgm:pt modelId="{BC7C5940-44F4-4A6F-9A23-03F1020B0EA3}" type="sibTrans" cxnId="{9E6938EC-4701-45F8-9967-10973FD16204}">
      <dgm:prSet/>
      <dgm:spPr/>
      <dgm:t>
        <a:bodyPr/>
        <a:lstStyle/>
        <a:p>
          <a:endParaRPr lang="en-US"/>
        </a:p>
      </dgm:t>
    </dgm:pt>
    <dgm:pt modelId="{610027AD-D657-4386-B7CE-6FC5BEFA7CA3}">
      <dgm:prSet/>
      <dgm:spPr/>
      <dgm:t>
        <a:bodyPr/>
        <a:lstStyle/>
        <a:p>
          <a:r>
            <a:rPr lang="en-US"/>
            <a:t>The municipality must be in Connecticut.</a:t>
          </a:r>
        </a:p>
      </dgm:t>
    </dgm:pt>
    <dgm:pt modelId="{E77ECB23-9537-4B57-A5D9-09ADBAD4315D}" type="parTrans" cxnId="{3B799FBC-77A0-4914-A66E-8AA151D33895}">
      <dgm:prSet/>
      <dgm:spPr/>
      <dgm:t>
        <a:bodyPr/>
        <a:lstStyle/>
        <a:p>
          <a:endParaRPr lang="en-US"/>
        </a:p>
      </dgm:t>
    </dgm:pt>
    <dgm:pt modelId="{BE15DD77-43EB-4FE6-AF1D-BA11423D846E}" type="sibTrans" cxnId="{3B799FBC-77A0-4914-A66E-8AA151D33895}">
      <dgm:prSet/>
      <dgm:spPr/>
      <dgm:t>
        <a:bodyPr/>
        <a:lstStyle/>
        <a:p>
          <a:endParaRPr lang="en-US"/>
        </a:p>
      </dgm:t>
    </dgm:pt>
    <dgm:pt modelId="{394D212B-9D61-4552-9FC2-3D4288073EC9}">
      <dgm:prSet/>
      <dgm:spPr/>
      <dgm:t>
        <a:bodyPr/>
        <a:lstStyle/>
        <a:p>
          <a:r>
            <a:rPr lang="en-US"/>
            <a:t>The Cultural District must meet the requirements of Cultural District definition. </a:t>
          </a:r>
        </a:p>
      </dgm:t>
    </dgm:pt>
    <dgm:pt modelId="{4FF3CC95-F895-432D-829C-BC954FA3CBAB}" type="parTrans" cxnId="{4CEB239F-FB83-4D55-BEC7-5512F0D62873}">
      <dgm:prSet/>
      <dgm:spPr/>
      <dgm:t>
        <a:bodyPr/>
        <a:lstStyle/>
        <a:p>
          <a:endParaRPr lang="en-US"/>
        </a:p>
      </dgm:t>
    </dgm:pt>
    <dgm:pt modelId="{9A2FAE6B-908C-4F69-AFB5-C76D7D7258F2}" type="sibTrans" cxnId="{4CEB239F-FB83-4D55-BEC7-5512F0D62873}">
      <dgm:prSet/>
      <dgm:spPr/>
      <dgm:t>
        <a:bodyPr/>
        <a:lstStyle/>
        <a:p>
          <a:endParaRPr lang="en-US"/>
        </a:p>
      </dgm:t>
    </dgm:pt>
    <dgm:pt modelId="{3F7393A3-434C-4856-840B-2150AE243BCB}">
      <dgm:prSet/>
      <dgm:spPr/>
      <dgm:t>
        <a:bodyPr/>
        <a:lstStyle/>
        <a:p>
          <a:r>
            <a:rPr lang="en-US"/>
            <a:t>The Cultural District must have defined boundaries.</a:t>
          </a:r>
        </a:p>
      </dgm:t>
    </dgm:pt>
    <dgm:pt modelId="{C726764F-8DD3-4DBF-B388-DBEA8C04C603}" type="parTrans" cxnId="{225DEB4F-73F7-48AA-A19E-446F86B2E83B}">
      <dgm:prSet/>
      <dgm:spPr/>
      <dgm:t>
        <a:bodyPr/>
        <a:lstStyle/>
        <a:p>
          <a:endParaRPr lang="en-US"/>
        </a:p>
      </dgm:t>
    </dgm:pt>
    <dgm:pt modelId="{F7CFAE36-2277-4F63-A569-1AD06EDF00D4}" type="sibTrans" cxnId="{225DEB4F-73F7-48AA-A19E-446F86B2E83B}">
      <dgm:prSet/>
      <dgm:spPr/>
      <dgm:t>
        <a:bodyPr/>
        <a:lstStyle/>
        <a:p>
          <a:endParaRPr lang="en-US"/>
        </a:p>
      </dgm:t>
    </dgm:pt>
    <dgm:pt modelId="{B27D21CF-3EF2-4F8E-BC96-1850E23E7123}">
      <dgm:prSet/>
      <dgm:spPr/>
      <dgm:t>
        <a:bodyPr/>
        <a:lstStyle/>
        <a:p>
          <a:r>
            <a:rPr lang="en-US"/>
            <a:t>The Cultural District must be walkable and accessible.</a:t>
          </a:r>
        </a:p>
      </dgm:t>
    </dgm:pt>
    <dgm:pt modelId="{953FF6A8-209F-4420-862A-30BDF8A68527}" type="parTrans" cxnId="{01CCF26F-31B4-4B87-951E-1AF071150168}">
      <dgm:prSet/>
      <dgm:spPr/>
      <dgm:t>
        <a:bodyPr/>
        <a:lstStyle/>
        <a:p>
          <a:endParaRPr lang="en-US"/>
        </a:p>
      </dgm:t>
    </dgm:pt>
    <dgm:pt modelId="{B7243A6D-5588-4D5A-B505-EA12EDFDA385}" type="sibTrans" cxnId="{01CCF26F-31B4-4B87-951E-1AF071150168}">
      <dgm:prSet/>
      <dgm:spPr/>
      <dgm:t>
        <a:bodyPr/>
        <a:lstStyle/>
        <a:p>
          <a:endParaRPr lang="en-US"/>
        </a:p>
      </dgm:t>
    </dgm:pt>
    <dgm:pt modelId="{B38E12F6-05E1-4A0E-9BB2-B3043D098E3D}">
      <dgm:prSet/>
      <dgm:spPr/>
      <dgm:t>
        <a:bodyPr/>
        <a:lstStyle/>
        <a:p>
          <a:r>
            <a:rPr lang="en-US"/>
            <a:t>The Cultural District must have cultural facilities and assets.</a:t>
          </a:r>
        </a:p>
      </dgm:t>
    </dgm:pt>
    <dgm:pt modelId="{6FA32A7A-C736-4987-BFE9-AE4C43A021E2}" type="parTrans" cxnId="{919155F6-119F-4E06-BE45-B954F664C0B1}">
      <dgm:prSet/>
      <dgm:spPr/>
      <dgm:t>
        <a:bodyPr/>
        <a:lstStyle/>
        <a:p>
          <a:endParaRPr lang="en-US"/>
        </a:p>
      </dgm:t>
    </dgm:pt>
    <dgm:pt modelId="{917771C0-2CC9-4C88-A37F-F80DE18C1420}" type="sibTrans" cxnId="{919155F6-119F-4E06-BE45-B954F664C0B1}">
      <dgm:prSet/>
      <dgm:spPr/>
      <dgm:t>
        <a:bodyPr/>
        <a:lstStyle/>
        <a:p>
          <a:endParaRPr lang="en-US"/>
        </a:p>
      </dgm:t>
    </dgm:pt>
    <dgm:pt modelId="{A0986B55-76A4-4EAF-9331-A86C3C3E0983}">
      <dgm:prSet/>
      <dgm:spPr/>
      <dgm:t>
        <a:bodyPr/>
        <a:lstStyle/>
        <a:p>
          <a:r>
            <a:rPr lang="en-US"/>
            <a:t>The Cultural District should have public infrastructure and amenities.</a:t>
          </a:r>
        </a:p>
      </dgm:t>
    </dgm:pt>
    <dgm:pt modelId="{DB275170-1120-48B3-95E4-06D13AEE33E2}" type="parTrans" cxnId="{28A4345B-8036-465E-9525-C1851BAC97D4}">
      <dgm:prSet/>
      <dgm:spPr/>
      <dgm:t>
        <a:bodyPr/>
        <a:lstStyle/>
        <a:p>
          <a:endParaRPr lang="en-US"/>
        </a:p>
      </dgm:t>
    </dgm:pt>
    <dgm:pt modelId="{7A8AF243-4074-4512-9543-29432F32C15C}" type="sibTrans" cxnId="{28A4345B-8036-465E-9525-C1851BAC97D4}">
      <dgm:prSet/>
      <dgm:spPr/>
      <dgm:t>
        <a:bodyPr/>
        <a:lstStyle/>
        <a:p>
          <a:endParaRPr lang="en-US"/>
        </a:p>
      </dgm:t>
    </dgm:pt>
    <dgm:pt modelId="{72E2D6AB-9429-46CB-84D3-B2ACC21D1EFA}">
      <dgm:prSet/>
      <dgm:spPr/>
      <dgm:t>
        <a:bodyPr/>
        <a:lstStyle/>
        <a:p>
          <a:r>
            <a:rPr lang="en-US"/>
            <a:t>The municipality must hold at least one community input meeting in order for people to learn about the proposed Cultural District and goals.</a:t>
          </a:r>
        </a:p>
      </dgm:t>
    </dgm:pt>
    <dgm:pt modelId="{066B533F-3311-48D7-B155-02091D840EEB}" type="parTrans" cxnId="{61BCC098-83DA-46E8-91B0-4024CEF25380}">
      <dgm:prSet/>
      <dgm:spPr/>
      <dgm:t>
        <a:bodyPr/>
        <a:lstStyle/>
        <a:p>
          <a:endParaRPr lang="en-US"/>
        </a:p>
      </dgm:t>
    </dgm:pt>
    <dgm:pt modelId="{7962E795-E47E-40CE-AAF1-8ACAE903CE23}" type="sibTrans" cxnId="{61BCC098-83DA-46E8-91B0-4024CEF25380}">
      <dgm:prSet/>
      <dgm:spPr/>
      <dgm:t>
        <a:bodyPr/>
        <a:lstStyle/>
        <a:p>
          <a:endParaRPr lang="en-US"/>
        </a:p>
      </dgm:t>
    </dgm:pt>
    <dgm:pt modelId="{8166099D-9C7F-42BE-8140-0305897F1B7E}">
      <dgm:prSet/>
      <dgm:spPr/>
      <dgm:t>
        <a:bodyPr/>
        <a:lstStyle/>
        <a:p>
          <a:r>
            <a:rPr lang="en-US"/>
            <a:t>The municipality must pass a resolution following the community input meeting/s.</a:t>
          </a:r>
        </a:p>
      </dgm:t>
    </dgm:pt>
    <dgm:pt modelId="{951CA07B-963D-41E6-B0B5-F4C0BD021E2B}" type="parTrans" cxnId="{822DA087-EE1B-46F1-BD48-324D2B7E01C2}">
      <dgm:prSet/>
      <dgm:spPr/>
      <dgm:t>
        <a:bodyPr/>
        <a:lstStyle/>
        <a:p>
          <a:endParaRPr lang="en-US"/>
        </a:p>
      </dgm:t>
    </dgm:pt>
    <dgm:pt modelId="{C844A67C-1BF0-4448-8F27-AC78279A5516}" type="sibTrans" cxnId="{822DA087-EE1B-46F1-BD48-324D2B7E01C2}">
      <dgm:prSet/>
      <dgm:spPr/>
      <dgm:t>
        <a:bodyPr/>
        <a:lstStyle/>
        <a:p>
          <a:endParaRPr lang="en-US"/>
        </a:p>
      </dgm:t>
    </dgm:pt>
    <dgm:pt modelId="{FAC81036-12BD-4808-95FB-675436543169}">
      <dgm:prSet/>
      <dgm:spPr/>
      <dgm:t>
        <a:bodyPr/>
        <a:lstStyle/>
        <a:p>
          <a:r>
            <a:rPr lang="en-US" dirty="0"/>
            <a:t>The municipality must form a Cultural District Commission.</a:t>
          </a:r>
        </a:p>
      </dgm:t>
    </dgm:pt>
    <dgm:pt modelId="{0D38A02D-E2CE-4216-A87D-2D44E98BB928}" type="parTrans" cxnId="{B8436347-0705-4B44-974E-8035094BE4A7}">
      <dgm:prSet/>
      <dgm:spPr/>
      <dgm:t>
        <a:bodyPr/>
        <a:lstStyle/>
        <a:p>
          <a:endParaRPr lang="en-US"/>
        </a:p>
      </dgm:t>
    </dgm:pt>
    <dgm:pt modelId="{2723B1B0-0D3C-4F83-911C-C9BFF70B76C1}" type="sibTrans" cxnId="{B8436347-0705-4B44-974E-8035094BE4A7}">
      <dgm:prSet/>
      <dgm:spPr/>
      <dgm:t>
        <a:bodyPr/>
        <a:lstStyle/>
        <a:p>
          <a:endParaRPr lang="en-US"/>
        </a:p>
      </dgm:t>
    </dgm:pt>
    <dgm:pt modelId="{A260E4A8-283B-4F2C-8648-7211C2F9329A}">
      <dgm:prSet/>
      <dgm:spPr/>
      <dgm:t>
        <a:bodyPr/>
        <a:lstStyle/>
        <a:p>
          <a:r>
            <a:rPr lang="en-US" b="1" dirty="0">
              <a:solidFill>
                <a:schemeClr val="tx1"/>
              </a:solidFill>
            </a:rPr>
            <a:t>More standards &amp; criteria on next slide.</a:t>
          </a:r>
        </a:p>
      </dgm:t>
    </dgm:pt>
    <dgm:pt modelId="{6475781D-D5D8-4B26-ABB7-5915EBCE4A27}" type="parTrans" cxnId="{5C6B100A-ECAF-4F79-B162-B05D633ED2CC}">
      <dgm:prSet/>
      <dgm:spPr/>
      <dgm:t>
        <a:bodyPr/>
        <a:lstStyle/>
        <a:p>
          <a:endParaRPr lang="en-US"/>
        </a:p>
      </dgm:t>
    </dgm:pt>
    <dgm:pt modelId="{AF702307-E07F-4865-BDAF-38C050D2E05C}" type="sibTrans" cxnId="{5C6B100A-ECAF-4F79-B162-B05D633ED2CC}">
      <dgm:prSet/>
      <dgm:spPr/>
      <dgm:t>
        <a:bodyPr/>
        <a:lstStyle/>
        <a:p>
          <a:endParaRPr lang="en-US"/>
        </a:p>
      </dgm:t>
    </dgm:pt>
    <dgm:pt modelId="{B153EB3F-233E-4D1E-A378-A078598A65D6}" type="pres">
      <dgm:prSet presAssocID="{039427C7-2386-441E-8CFE-6927A777FDBA}" presName="diagram" presStyleCnt="0">
        <dgm:presLayoutVars>
          <dgm:dir/>
          <dgm:resizeHandles val="exact"/>
        </dgm:presLayoutVars>
      </dgm:prSet>
      <dgm:spPr/>
    </dgm:pt>
    <dgm:pt modelId="{E487C9B2-6E32-4FC7-89EF-A4117B240B0B}" type="pres">
      <dgm:prSet presAssocID="{573897B3-570B-4D26-84F9-42F0D77CDA7D}" presName="node" presStyleLbl="node1" presStyleIdx="0" presStyleCnt="11">
        <dgm:presLayoutVars>
          <dgm:bulletEnabled val="1"/>
        </dgm:presLayoutVars>
      </dgm:prSet>
      <dgm:spPr/>
    </dgm:pt>
    <dgm:pt modelId="{75340150-9C3B-496D-8FE7-EEDB1074BBE9}" type="pres">
      <dgm:prSet presAssocID="{BC7C5940-44F4-4A6F-9A23-03F1020B0EA3}" presName="sibTrans" presStyleCnt="0"/>
      <dgm:spPr/>
    </dgm:pt>
    <dgm:pt modelId="{DCF9594C-5CDF-4A5C-ADFF-2C57F3B87E4C}" type="pres">
      <dgm:prSet presAssocID="{610027AD-D657-4386-B7CE-6FC5BEFA7CA3}" presName="node" presStyleLbl="node1" presStyleIdx="1" presStyleCnt="11">
        <dgm:presLayoutVars>
          <dgm:bulletEnabled val="1"/>
        </dgm:presLayoutVars>
      </dgm:prSet>
      <dgm:spPr/>
    </dgm:pt>
    <dgm:pt modelId="{F6BD03C8-549D-46E7-A6D7-CD0413C6F1D9}" type="pres">
      <dgm:prSet presAssocID="{BE15DD77-43EB-4FE6-AF1D-BA11423D846E}" presName="sibTrans" presStyleCnt="0"/>
      <dgm:spPr/>
    </dgm:pt>
    <dgm:pt modelId="{7FD107C6-5DC7-478E-B375-153FAEAFA730}" type="pres">
      <dgm:prSet presAssocID="{394D212B-9D61-4552-9FC2-3D4288073EC9}" presName="node" presStyleLbl="node1" presStyleIdx="2" presStyleCnt="11">
        <dgm:presLayoutVars>
          <dgm:bulletEnabled val="1"/>
        </dgm:presLayoutVars>
      </dgm:prSet>
      <dgm:spPr/>
    </dgm:pt>
    <dgm:pt modelId="{0E20F66F-2A04-4F8A-AC36-2D641B6DA3B4}" type="pres">
      <dgm:prSet presAssocID="{9A2FAE6B-908C-4F69-AFB5-C76D7D7258F2}" presName="sibTrans" presStyleCnt="0"/>
      <dgm:spPr/>
    </dgm:pt>
    <dgm:pt modelId="{B554E32A-E8E6-45F5-9EC8-3E93FF4F4150}" type="pres">
      <dgm:prSet presAssocID="{3F7393A3-434C-4856-840B-2150AE243BCB}" presName="node" presStyleLbl="node1" presStyleIdx="3" presStyleCnt="11">
        <dgm:presLayoutVars>
          <dgm:bulletEnabled val="1"/>
        </dgm:presLayoutVars>
      </dgm:prSet>
      <dgm:spPr/>
    </dgm:pt>
    <dgm:pt modelId="{46398B1E-9AAD-4864-A0E7-E84A929527C7}" type="pres">
      <dgm:prSet presAssocID="{F7CFAE36-2277-4F63-A569-1AD06EDF00D4}" presName="sibTrans" presStyleCnt="0"/>
      <dgm:spPr/>
    </dgm:pt>
    <dgm:pt modelId="{F1AEEB2B-8094-4C33-A3C7-A68DCC6A6758}" type="pres">
      <dgm:prSet presAssocID="{B27D21CF-3EF2-4F8E-BC96-1850E23E7123}" presName="node" presStyleLbl="node1" presStyleIdx="4" presStyleCnt="11">
        <dgm:presLayoutVars>
          <dgm:bulletEnabled val="1"/>
        </dgm:presLayoutVars>
      </dgm:prSet>
      <dgm:spPr/>
    </dgm:pt>
    <dgm:pt modelId="{109B9B4C-7898-4FAD-9610-CFC0CD735ED6}" type="pres">
      <dgm:prSet presAssocID="{B7243A6D-5588-4D5A-B505-EA12EDFDA385}" presName="sibTrans" presStyleCnt="0"/>
      <dgm:spPr/>
    </dgm:pt>
    <dgm:pt modelId="{9EE8B4B1-1650-43D3-9E8C-A3682A54CB1B}" type="pres">
      <dgm:prSet presAssocID="{B38E12F6-05E1-4A0E-9BB2-B3043D098E3D}" presName="node" presStyleLbl="node1" presStyleIdx="5" presStyleCnt="11">
        <dgm:presLayoutVars>
          <dgm:bulletEnabled val="1"/>
        </dgm:presLayoutVars>
      </dgm:prSet>
      <dgm:spPr/>
    </dgm:pt>
    <dgm:pt modelId="{F8E126EA-1335-42C2-A633-4E3A719A1A37}" type="pres">
      <dgm:prSet presAssocID="{917771C0-2CC9-4C88-A37F-F80DE18C1420}" presName="sibTrans" presStyleCnt="0"/>
      <dgm:spPr/>
    </dgm:pt>
    <dgm:pt modelId="{4FA0DE7F-E8DB-41C8-84C4-08A243C8860F}" type="pres">
      <dgm:prSet presAssocID="{A0986B55-76A4-4EAF-9331-A86C3C3E0983}" presName="node" presStyleLbl="node1" presStyleIdx="6" presStyleCnt="11">
        <dgm:presLayoutVars>
          <dgm:bulletEnabled val="1"/>
        </dgm:presLayoutVars>
      </dgm:prSet>
      <dgm:spPr/>
    </dgm:pt>
    <dgm:pt modelId="{DE5C1D18-151C-4EA9-A923-940199AC662F}" type="pres">
      <dgm:prSet presAssocID="{7A8AF243-4074-4512-9543-29432F32C15C}" presName="sibTrans" presStyleCnt="0"/>
      <dgm:spPr/>
    </dgm:pt>
    <dgm:pt modelId="{98200BFC-BA15-4613-918E-23D718CF72D2}" type="pres">
      <dgm:prSet presAssocID="{72E2D6AB-9429-46CB-84D3-B2ACC21D1EFA}" presName="node" presStyleLbl="node1" presStyleIdx="7" presStyleCnt="11">
        <dgm:presLayoutVars>
          <dgm:bulletEnabled val="1"/>
        </dgm:presLayoutVars>
      </dgm:prSet>
      <dgm:spPr/>
    </dgm:pt>
    <dgm:pt modelId="{C4728FA3-2FC3-463C-9FB7-1E4D08EF9594}" type="pres">
      <dgm:prSet presAssocID="{7962E795-E47E-40CE-AAF1-8ACAE903CE23}" presName="sibTrans" presStyleCnt="0"/>
      <dgm:spPr/>
    </dgm:pt>
    <dgm:pt modelId="{D7B618ED-CBE5-4E22-8534-D09598B361DD}" type="pres">
      <dgm:prSet presAssocID="{8166099D-9C7F-42BE-8140-0305897F1B7E}" presName="node" presStyleLbl="node1" presStyleIdx="8" presStyleCnt="11">
        <dgm:presLayoutVars>
          <dgm:bulletEnabled val="1"/>
        </dgm:presLayoutVars>
      </dgm:prSet>
      <dgm:spPr/>
    </dgm:pt>
    <dgm:pt modelId="{36353A74-955F-4121-B3C1-9BF8323EE6BB}" type="pres">
      <dgm:prSet presAssocID="{C844A67C-1BF0-4448-8F27-AC78279A5516}" presName="sibTrans" presStyleCnt="0"/>
      <dgm:spPr/>
    </dgm:pt>
    <dgm:pt modelId="{816CFCCA-56B9-4E21-ACE4-388C6A517C05}" type="pres">
      <dgm:prSet presAssocID="{FAC81036-12BD-4808-95FB-675436543169}" presName="node" presStyleLbl="node1" presStyleIdx="9" presStyleCnt="11">
        <dgm:presLayoutVars>
          <dgm:bulletEnabled val="1"/>
        </dgm:presLayoutVars>
      </dgm:prSet>
      <dgm:spPr/>
    </dgm:pt>
    <dgm:pt modelId="{B8E9255A-87F1-41F4-A1BD-6B226BC8D47D}" type="pres">
      <dgm:prSet presAssocID="{2723B1B0-0D3C-4F83-911C-C9BFF70B76C1}" presName="sibTrans" presStyleCnt="0"/>
      <dgm:spPr/>
    </dgm:pt>
    <dgm:pt modelId="{C0ACF343-B0F8-48AA-B19A-840661B51DBC}" type="pres">
      <dgm:prSet presAssocID="{A260E4A8-283B-4F2C-8648-7211C2F9329A}" presName="node" presStyleLbl="node1" presStyleIdx="10" presStyleCnt="11">
        <dgm:presLayoutVars>
          <dgm:bulletEnabled val="1"/>
        </dgm:presLayoutVars>
      </dgm:prSet>
      <dgm:spPr/>
    </dgm:pt>
  </dgm:ptLst>
  <dgm:cxnLst>
    <dgm:cxn modelId="{A1667E01-F91E-4913-B888-1C7BC9400AA6}" type="presOf" srcId="{3F7393A3-434C-4856-840B-2150AE243BCB}" destId="{B554E32A-E8E6-45F5-9EC8-3E93FF4F4150}" srcOrd="0" destOrd="0" presId="urn:microsoft.com/office/officeart/2005/8/layout/default"/>
    <dgm:cxn modelId="{5C6B100A-ECAF-4F79-B162-B05D633ED2CC}" srcId="{039427C7-2386-441E-8CFE-6927A777FDBA}" destId="{A260E4A8-283B-4F2C-8648-7211C2F9329A}" srcOrd="10" destOrd="0" parTransId="{6475781D-D5D8-4B26-ABB7-5915EBCE4A27}" sibTransId="{AF702307-E07F-4865-BDAF-38C050D2E05C}"/>
    <dgm:cxn modelId="{02C3780C-0CF0-4E2B-808D-95593F9B75CA}" type="presOf" srcId="{610027AD-D657-4386-B7CE-6FC5BEFA7CA3}" destId="{DCF9594C-5CDF-4A5C-ADFF-2C57F3B87E4C}" srcOrd="0" destOrd="0" presId="urn:microsoft.com/office/officeart/2005/8/layout/default"/>
    <dgm:cxn modelId="{E1612020-F7EB-461E-A03A-9F7803E6E7E0}" type="presOf" srcId="{394D212B-9D61-4552-9FC2-3D4288073EC9}" destId="{7FD107C6-5DC7-478E-B375-153FAEAFA730}" srcOrd="0" destOrd="0" presId="urn:microsoft.com/office/officeart/2005/8/layout/default"/>
    <dgm:cxn modelId="{E9EAA922-B7C6-4506-BCF7-1027C145D7C6}" type="presOf" srcId="{B27D21CF-3EF2-4F8E-BC96-1850E23E7123}" destId="{F1AEEB2B-8094-4C33-A3C7-A68DCC6A6758}" srcOrd="0" destOrd="0" presId="urn:microsoft.com/office/officeart/2005/8/layout/default"/>
    <dgm:cxn modelId="{F18C832F-0985-4B6B-8938-E88DD3CC3D6E}" type="presOf" srcId="{A0986B55-76A4-4EAF-9331-A86C3C3E0983}" destId="{4FA0DE7F-E8DB-41C8-84C4-08A243C8860F}" srcOrd="0" destOrd="0" presId="urn:microsoft.com/office/officeart/2005/8/layout/default"/>
    <dgm:cxn modelId="{B8436347-0705-4B44-974E-8035094BE4A7}" srcId="{039427C7-2386-441E-8CFE-6927A777FDBA}" destId="{FAC81036-12BD-4808-95FB-675436543169}" srcOrd="9" destOrd="0" parTransId="{0D38A02D-E2CE-4216-A87D-2D44E98BB928}" sibTransId="{2723B1B0-0D3C-4F83-911C-C9BFF70B76C1}"/>
    <dgm:cxn modelId="{225DEB4F-73F7-48AA-A19E-446F86B2E83B}" srcId="{039427C7-2386-441E-8CFE-6927A777FDBA}" destId="{3F7393A3-434C-4856-840B-2150AE243BCB}" srcOrd="3" destOrd="0" parTransId="{C726764F-8DD3-4DBF-B388-DBEA8C04C603}" sibTransId="{F7CFAE36-2277-4F63-A569-1AD06EDF00D4}"/>
    <dgm:cxn modelId="{28A4345B-8036-465E-9525-C1851BAC97D4}" srcId="{039427C7-2386-441E-8CFE-6927A777FDBA}" destId="{A0986B55-76A4-4EAF-9331-A86C3C3E0983}" srcOrd="6" destOrd="0" parTransId="{DB275170-1120-48B3-95E4-06D13AEE33E2}" sibTransId="{7A8AF243-4074-4512-9543-29432F32C15C}"/>
    <dgm:cxn modelId="{01CCF26F-31B4-4B87-951E-1AF071150168}" srcId="{039427C7-2386-441E-8CFE-6927A777FDBA}" destId="{B27D21CF-3EF2-4F8E-BC96-1850E23E7123}" srcOrd="4" destOrd="0" parTransId="{953FF6A8-209F-4420-862A-30BDF8A68527}" sibTransId="{B7243A6D-5588-4D5A-B505-EA12EDFDA385}"/>
    <dgm:cxn modelId="{822DA087-EE1B-46F1-BD48-324D2B7E01C2}" srcId="{039427C7-2386-441E-8CFE-6927A777FDBA}" destId="{8166099D-9C7F-42BE-8140-0305897F1B7E}" srcOrd="8" destOrd="0" parTransId="{951CA07B-963D-41E6-B0B5-F4C0BD021E2B}" sibTransId="{C844A67C-1BF0-4448-8F27-AC78279A5516}"/>
    <dgm:cxn modelId="{90697488-D12B-4B19-BA45-0D6DCFFA6DE5}" type="presOf" srcId="{FAC81036-12BD-4808-95FB-675436543169}" destId="{816CFCCA-56B9-4E21-ACE4-388C6A517C05}" srcOrd="0" destOrd="0" presId="urn:microsoft.com/office/officeart/2005/8/layout/default"/>
    <dgm:cxn modelId="{39392993-B2BA-4FE3-B793-3466DA0ADEA0}" type="presOf" srcId="{B38E12F6-05E1-4A0E-9BB2-B3043D098E3D}" destId="{9EE8B4B1-1650-43D3-9E8C-A3682A54CB1B}" srcOrd="0" destOrd="0" presId="urn:microsoft.com/office/officeart/2005/8/layout/default"/>
    <dgm:cxn modelId="{61BCC098-83DA-46E8-91B0-4024CEF25380}" srcId="{039427C7-2386-441E-8CFE-6927A777FDBA}" destId="{72E2D6AB-9429-46CB-84D3-B2ACC21D1EFA}" srcOrd="7" destOrd="0" parTransId="{066B533F-3311-48D7-B155-02091D840EEB}" sibTransId="{7962E795-E47E-40CE-AAF1-8ACAE903CE23}"/>
    <dgm:cxn modelId="{4CEB239F-FB83-4D55-BEC7-5512F0D62873}" srcId="{039427C7-2386-441E-8CFE-6927A777FDBA}" destId="{394D212B-9D61-4552-9FC2-3D4288073EC9}" srcOrd="2" destOrd="0" parTransId="{4FF3CC95-F895-432D-829C-BC954FA3CBAB}" sibTransId="{9A2FAE6B-908C-4F69-AFB5-C76D7D7258F2}"/>
    <dgm:cxn modelId="{3B799FBC-77A0-4914-A66E-8AA151D33895}" srcId="{039427C7-2386-441E-8CFE-6927A777FDBA}" destId="{610027AD-D657-4386-B7CE-6FC5BEFA7CA3}" srcOrd="1" destOrd="0" parTransId="{E77ECB23-9537-4B57-A5D9-09ADBAD4315D}" sibTransId="{BE15DD77-43EB-4FE6-AF1D-BA11423D846E}"/>
    <dgm:cxn modelId="{FB8800D1-27F6-41BE-ABD2-0D54767C6359}" type="presOf" srcId="{72E2D6AB-9429-46CB-84D3-B2ACC21D1EFA}" destId="{98200BFC-BA15-4613-918E-23D718CF72D2}" srcOrd="0" destOrd="0" presId="urn:microsoft.com/office/officeart/2005/8/layout/default"/>
    <dgm:cxn modelId="{951091E4-FA1B-41FA-9FA5-F8DBB0BFCA57}" type="presOf" srcId="{039427C7-2386-441E-8CFE-6927A777FDBA}" destId="{B153EB3F-233E-4D1E-A378-A078598A65D6}" srcOrd="0" destOrd="0" presId="urn:microsoft.com/office/officeart/2005/8/layout/default"/>
    <dgm:cxn modelId="{FB2B48E5-4F36-4878-AA6D-B96D546C9C37}" type="presOf" srcId="{8166099D-9C7F-42BE-8140-0305897F1B7E}" destId="{D7B618ED-CBE5-4E22-8534-D09598B361DD}" srcOrd="0" destOrd="0" presId="urn:microsoft.com/office/officeart/2005/8/layout/default"/>
    <dgm:cxn modelId="{9E6938EC-4701-45F8-9967-10973FD16204}" srcId="{039427C7-2386-441E-8CFE-6927A777FDBA}" destId="{573897B3-570B-4D26-84F9-42F0D77CDA7D}" srcOrd="0" destOrd="0" parTransId="{82FAB19E-576A-4CB1-A9B9-84D5AA42508E}" sibTransId="{BC7C5940-44F4-4A6F-9A23-03F1020B0EA3}"/>
    <dgm:cxn modelId="{D60B2CEE-F8DC-4D6C-817A-84C2C09AFC8E}" type="presOf" srcId="{573897B3-570B-4D26-84F9-42F0D77CDA7D}" destId="{E487C9B2-6E32-4FC7-89EF-A4117B240B0B}" srcOrd="0" destOrd="0" presId="urn:microsoft.com/office/officeart/2005/8/layout/default"/>
    <dgm:cxn modelId="{8AD526EF-CF2C-4C12-90F5-D5A8E718EDAA}" type="presOf" srcId="{A260E4A8-283B-4F2C-8648-7211C2F9329A}" destId="{C0ACF343-B0F8-48AA-B19A-840661B51DBC}" srcOrd="0" destOrd="0" presId="urn:microsoft.com/office/officeart/2005/8/layout/default"/>
    <dgm:cxn modelId="{919155F6-119F-4E06-BE45-B954F664C0B1}" srcId="{039427C7-2386-441E-8CFE-6927A777FDBA}" destId="{B38E12F6-05E1-4A0E-9BB2-B3043D098E3D}" srcOrd="5" destOrd="0" parTransId="{6FA32A7A-C736-4987-BFE9-AE4C43A021E2}" sibTransId="{917771C0-2CC9-4C88-A37F-F80DE18C1420}"/>
    <dgm:cxn modelId="{349091D0-1311-4A0A-8007-D7E8B2CBB3F8}" type="presParOf" srcId="{B153EB3F-233E-4D1E-A378-A078598A65D6}" destId="{E487C9B2-6E32-4FC7-89EF-A4117B240B0B}" srcOrd="0" destOrd="0" presId="urn:microsoft.com/office/officeart/2005/8/layout/default"/>
    <dgm:cxn modelId="{F3FD2E71-1687-4090-B79D-AD1F500C0F1B}" type="presParOf" srcId="{B153EB3F-233E-4D1E-A378-A078598A65D6}" destId="{75340150-9C3B-496D-8FE7-EEDB1074BBE9}" srcOrd="1" destOrd="0" presId="urn:microsoft.com/office/officeart/2005/8/layout/default"/>
    <dgm:cxn modelId="{0C126BD7-827D-4190-970B-FD1098244357}" type="presParOf" srcId="{B153EB3F-233E-4D1E-A378-A078598A65D6}" destId="{DCF9594C-5CDF-4A5C-ADFF-2C57F3B87E4C}" srcOrd="2" destOrd="0" presId="urn:microsoft.com/office/officeart/2005/8/layout/default"/>
    <dgm:cxn modelId="{11A62CE6-B126-4A63-9C76-913ED1387D7C}" type="presParOf" srcId="{B153EB3F-233E-4D1E-A378-A078598A65D6}" destId="{F6BD03C8-549D-46E7-A6D7-CD0413C6F1D9}" srcOrd="3" destOrd="0" presId="urn:microsoft.com/office/officeart/2005/8/layout/default"/>
    <dgm:cxn modelId="{912348BC-D9EF-467E-87C8-C4020202BA8A}" type="presParOf" srcId="{B153EB3F-233E-4D1E-A378-A078598A65D6}" destId="{7FD107C6-5DC7-478E-B375-153FAEAFA730}" srcOrd="4" destOrd="0" presId="urn:microsoft.com/office/officeart/2005/8/layout/default"/>
    <dgm:cxn modelId="{B74434A8-1855-4CEE-906B-483AF16B448E}" type="presParOf" srcId="{B153EB3F-233E-4D1E-A378-A078598A65D6}" destId="{0E20F66F-2A04-4F8A-AC36-2D641B6DA3B4}" srcOrd="5" destOrd="0" presId="urn:microsoft.com/office/officeart/2005/8/layout/default"/>
    <dgm:cxn modelId="{0E83C07A-3333-4C6B-92B1-43762953F6B7}" type="presParOf" srcId="{B153EB3F-233E-4D1E-A378-A078598A65D6}" destId="{B554E32A-E8E6-45F5-9EC8-3E93FF4F4150}" srcOrd="6" destOrd="0" presId="urn:microsoft.com/office/officeart/2005/8/layout/default"/>
    <dgm:cxn modelId="{D1686A95-4C1C-4DB8-A2BC-BADC78CEFAEA}" type="presParOf" srcId="{B153EB3F-233E-4D1E-A378-A078598A65D6}" destId="{46398B1E-9AAD-4864-A0E7-E84A929527C7}" srcOrd="7" destOrd="0" presId="urn:microsoft.com/office/officeart/2005/8/layout/default"/>
    <dgm:cxn modelId="{F6FCC6F4-17A4-4125-A068-E30060ABD793}" type="presParOf" srcId="{B153EB3F-233E-4D1E-A378-A078598A65D6}" destId="{F1AEEB2B-8094-4C33-A3C7-A68DCC6A6758}" srcOrd="8" destOrd="0" presId="urn:microsoft.com/office/officeart/2005/8/layout/default"/>
    <dgm:cxn modelId="{F50D7FC1-9C31-4CA6-9AE8-3AE221F224B7}" type="presParOf" srcId="{B153EB3F-233E-4D1E-A378-A078598A65D6}" destId="{109B9B4C-7898-4FAD-9610-CFC0CD735ED6}" srcOrd="9" destOrd="0" presId="urn:microsoft.com/office/officeart/2005/8/layout/default"/>
    <dgm:cxn modelId="{3B3CA385-4CD6-476E-A2E0-5B5D1EACD59D}" type="presParOf" srcId="{B153EB3F-233E-4D1E-A378-A078598A65D6}" destId="{9EE8B4B1-1650-43D3-9E8C-A3682A54CB1B}" srcOrd="10" destOrd="0" presId="urn:microsoft.com/office/officeart/2005/8/layout/default"/>
    <dgm:cxn modelId="{97977F4F-5141-4F9D-8C4F-3BFEE09E7196}" type="presParOf" srcId="{B153EB3F-233E-4D1E-A378-A078598A65D6}" destId="{F8E126EA-1335-42C2-A633-4E3A719A1A37}" srcOrd="11" destOrd="0" presId="urn:microsoft.com/office/officeart/2005/8/layout/default"/>
    <dgm:cxn modelId="{68449B4F-FE31-4680-A657-55011FF39AC7}" type="presParOf" srcId="{B153EB3F-233E-4D1E-A378-A078598A65D6}" destId="{4FA0DE7F-E8DB-41C8-84C4-08A243C8860F}" srcOrd="12" destOrd="0" presId="urn:microsoft.com/office/officeart/2005/8/layout/default"/>
    <dgm:cxn modelId="{C7210A39-4F2F-42C4-B378-148E02AC75A8}" type="presParOf" srcId="{B153EB3F-233E-4D1E-A378-A078598A65D6}" destId="{DE5C1D18-151C-4EA9-A923-940199AC662F}" srcOrd="13" destOrd="0" presId="urn:microsoft.com/office/officeart/2005/8/layout/default"/>
    <dgm:cxn modelId="{6138842D-0088-41BB-BB2E-DF9E07AA2AF2}" type="presParOf" srcId="{B153EB3F-233E-4D1E-A378-A078598A65D6}" destId="{98200BFC-BA15-4613-918E-23D718CF72D2}" srcOrd="14" destOrd="0" presId="urn:microsoft.com/office/officeart/2005/8/layout/default"/>
    <dgm:cxn modelId="{CBB03D3F-AD21-4E65-B8C7-50991BDD31B9}" type="presParOf" srcId="{B153EB3F-233E-4D1E-A378-A078598A65D6}" destId="{C4728FA3-2FC3-463C-9FB7-1E4D08EF9594}" srcOrd="15" destOrd="0" presId="urn:microsoft.com/office/officeart/2005/8/layout/default"/>
    <dgm:cxn modelId="{FC791944-F928-4AD1-8E63-985B3E3193F5}" type="presParOf" srcId="{B153EB3F-233E-4D1E-A378-A078598A65D6}" destId="{D7B618ED-CBE5-4E22-8534-D09598B361DD}" srcOrd="16" destOrd="0" presId="urn:microsoft.com/office/officeart/2005/8/layout/default"/>
    <dgm:cxn modelId="{1CA31A1D-2183-4672-B8CC-8C3C817F0D03}" type="presParOf" srcId="{B153EB3F-233E-4D1E-A378-A078598A65D6}" destId="{36353A74-955F-4121-B3C1-9BF8323EE6BB}" srcOrd="17" destOrd="0" presId="urn:microsoft.com/office/officeart/2005/8/layout/default"/>
    <dgm:cxn modelId="{747D0953-3D45-4E39-837A-7567088CCC20}" type="presParOf" srcId="{B153EB3F-233E-4D1E-A378-A078598A65D6}" destId="{816CFCCA-56B9-4E21-ACE4-388C6A517C05}" srcOrd="18" destOrd="0" presId="urn:microsoft.com/office/officeart/2005/8/layout/default"/>
    <dgm:cxn modelId="{5D349E8C-8860-4AAF-94F1-AE16A945C198}" type="presParOf" srcId="{B153EB3F-233E-4D1E-A378-A078598A65D6}" destId="{B8E9255A-87F1-41F4-A1BD-6B226BC8D47D}" srcOrd="19" destOrd="0" presId="urn:microsoft.com/office/officeart/2005/8/layout/default"/>
    <dgm:cxn modelId="{5FC55B15-A51A-4F42-8BA3-FCC4D56AF3EB}" type="presParOf" srcId="{B153EB3F-233E-4D1E-A378-A078598A65D6}" destId="{C0ACF343-B0F8-48AA-B19A-840661B51DBC}"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3E6B88-0E78-4E5A-AD67-9FFED385E284}" type="doc">
      <dgm:prSet loTypeId="urn:microsoft.com/office/officeart/2005/8/layout/process1" loCatId="process" qsTypeId="urn:microsoft.com/office/officeart/2005/8/quickstyle/simple5" qsCatId="simple" csTypeId="urn:microsoft.com/office/officeart/2005/8/colors/accent2_2" csCatId="accent2" phldr="1"/>
      <dgm:spPr/>
      <dgm:t>
        <a:bodyPr/>
        <a:lstStyle/>
        <a:p>
          <a:endParaRPr lang="en-US"/>
        </a:p>
      </dgm:t>
    </dgm:pt>
    <dgm:pt modelId="{241FE4D6-D278-45A4-982D-5E881A837C89}">
      <dgm:prSet/>
      <dgm:spPr>
        <a:solidFill>
          <a:schemeClr val="bg1"/>
        </a:solidFill>
      </dgm:spPr>
      <dgm:t>
        <a:bodyPr/>
        <a:lstStyle/>
        <a:p>
          <a:r>
            <a:rPr lang="en-US" b="1" dirty="0">
              <a:solidFill>
                <a:schemeClr val="tx1"/>
              </a:solidFill>
            </a:rPr>
            <a:t>Cultural Districts that span more than one town/city</a:t>
          </a:r>
          <a:r>
            <a:rPr lang="en-US" dirty="0">
              <a:solidFill>
                <a:schemeClr val="tx1"/>
              </a:solidFill>
            </a:rPr>
            <a:t>, both municipalities must have a supporting resolution </a:t>
          </a:r>
        </a:p>
      </dgm:t>
    </dgm:pt>
    <dgm:pt modelId="{EE80E669-D388-4FC5-A0E9-AA535550B8E9}" type="parTrans" cxnId="{FD6C0087-1AB8-40AD-BCF9-B06FD4222DC8}">
      <dgm:prSet/>
      <dgm:spPr/>
      <dgm:t>
        <a:bodyPr/>
        <a:lstStyle/>
        <a:p>
          <a:endParaRPr lang="en-US"/>
        </a:p>
      </dgm:t>
    </dgm:pt>
    <dgm:pt modelId="{8CB83F29-ECC5-438D-B952-FB9B51D42EB9}" type="sibTrans" cxnId="{FD6C0087-1AB8-40AD-BCF9-B06FD4222DC8}">
      <dgm:prSet/>
      <dgm:spPr/>
      <dgm:t>
        <a:bodyPr/>
        <a:lstStyle/>
        <a:p>
          <a:endParaRPr lang="en-US"/>
        </a:p>
      </dgm:t>
    </dgm:pt>
    <dgm:pt modelId="{D989C449-B9D2-4F4B-A28C-98D4A9EB45D6}">
      <dgm:prSet/>
      <dgm:spPr>
        <a:solidFill>
          <a:schemeClr val="bg1"/>
        </a:solidFill>
      </dgm:spPr>
      <dgm:t>
        <a:bodyPr/>
        <a:lstStyle/>
        <a:p>
          <a:r>
            <a:rPr lang="en-US" b="1" dirty="0">
              <a:solidFill>
                <a:schemeClr val="tx1"/>
              </a:solidFill>
            </a:rPr>
            <a:t>Municipalities that have more than one cultural district</a:t>
          </a:r>
          <a:r>
            <a:rPr lang="en-US" dirty="0">
              <a:solidFill>
                <a:schemeClr val="tx1"/>
              </a:solidFill>
            </a:rPr>
            <a:t>, one resolution is enough.</a:t>
          </a:r>
        </a:p>
      </dgm:t>
    </dgm:pt>
    <dgm:pt modelId="{F9F44F61-85CD-42D4-82C6-6E0C3E01753C}" type="parTrans" cxnId="{66FB94B6-BDC6-4FE4-A9A0-D55869DAFEF7}">
      <dgm:prSet/>
      <dgm:spPr/>
      <dgm:t>
        <a:bodyPr/>
        <a:lstStyle/>
        <a:p>
          <a:endParaRPr lang="en-US"/>
        </a:p>
      </dgm:t>
    </dgm:pt>
    <dgm:pt modelId="{786ED463-B071-42F7-8F1B-A566D4236F4C}" type="sibTrans" cxnId="{66FB94B6-BDC6-4FE4-A9A0-D55869DAFEF7}">
      <dgm:prSet/>
      <dgm:spPr/>
      <dgm:t>
        <a:bodyPr/>
        <a:lstStyle/>
        <a:p>
          <a:endParaRPr lang="en-US"/>
        </a:p>
      </dgm:t>
    </dgm:pt>
    <dgm:pt modelId="{5AFB7CB8-AB7A-4383-BDEE-A386AD1A3886}">
      <dgm:prSet/>
      <dgm:spPr>
        <a:solidFill>
          <a:schemeClr val="bg1"/>
        </a:solidFill>
      </dgm:spPr>
      <dgm:t>
        <a:bodyPr/>
        <a:lstStyle/>
        <a:p>
          <a:r>
            <a:rPr lang="en-US" b="1" dirty="0">
              <a:solidFill>
                <a:schemeClr val="tx1"/>
              </a:solidFill>
            </a:rPr>
            <a:t>An inventory of cultural assets must be identified and included on a map</a:t>
          </a:r>
          <a:r>
            <a:rPr lang="en-US" dirty="0">
              <a:solidFill>
                <a:schemeClr val="tx1"/>
              </a:solidFill>
            </a:rPr>
            <a:t>. </a:t>
          </a:r>
        </a:p>
      </dgm:t>
    </dgm:pt>
    <dgm:pt modelId="{536A33D2-46A6-450D-B831-36A5C46C21CC}" type="parTrans" cxnId="{607B8DA9-1403-4059-9DE1-6FA455C71D13}">
      <dgm:prSet/>
      <dgm:spPr/>
      <dgm:t>
        <a:bodyPr/>
        <a:lstStyle/>
        <a:p>
          <a:endParaRPr lang="en-US"/>
        </a:p>
      </dgm:t>
    </dgm:pt>
    <dgm:pt modelId="{687FC8B7-DCDE-476E-AF63-EC23A26F79ED}" type="sibTrans" cxnId="{607B8DA9-1403-4059-9DE1-6FA455C71D13}">
      <dgm:prSet/>
      <dgm:spPr/>
      <dgm:t>
        <a:bodyPr/>
        <a:lstStyle/>
        <a:p>
          <a:endParaRPr lang="en-US"/>
        </a:p>
      </dgm:t>
    </dgm:pt>
    <dgm:pt modelId="{7198EA61-B4B4-49DB-A22C-D744A9DC4CBC}" type="pres">
      <dgm:prSet presAssocID="{413E6B88-0E78-4E5A-AD67-9FFED385E284}" presName="Name0" presStyleCnt="0">
        <dgm:presLayoutVars>
          <dgm:dir/>
          <dgm:resizeHandles val="exact"/>
        </dgm:presLayoutVars>
      </dgm:prSet>
      <dgm:spPr/>
    </dgm:pt>
    <dgm:pt modelId="{814A9CB4-C982-486D-B016-8F8E1146834D}" type="pres">
      <dgm:prSet presAssocID="{241FE4D6-D278-45A4-982D-5E881A837C89}" presName="node" presStyleLbl="node1" presStyleIdx="0" presStyleCnt="3">
        <dgm:presLayoutVars>
          <dgm:bulletEnabled val="1"/>
        </dgm:presLayoutVars>
      </dgm:prSet>
      <dgm:spPr/>
    </dgm:pt>
    <dgm:pt modelId="{44C53813-12D9-454E-AA5E-181BCE412D9D}" type="pres">
      <dgm:prSet presAssocID="{8CB83F29-ECC5-438D-B952-FB9B51D42EB9}" presName="sibTrans" presStyleLbl="sibTrans2D1" presStyleIdx="0" presStyleCnt="2"/>
      <dgm:spPr/>
    </dgm:pt>
    <dgm:pt modelId="{07529E6A-BB89-4E44-8445-81A950697736}" type="pres">
      <dgm:prSet presAssocID="{8CB83F29-ECC5-438D-B952-FB9B51D42EB9}" presName="connectorText" presStyleLbl="sibTrans2D1" presStyleIdx="0" presStyleCnt="2"/>
      <dgm:spPr/>
    </dgm:pt>
    <dgm:pt modelId="{61F904CD-100D-4148-8FE4-FA737C404DC0}" type="pres">
      <dgm:prSet presAssocID="{D989C449-B9D2-4F4B-A28C-98D4A9EB45D6}" presName="node" presStyleLbl="node1" presStyleIdx="1" presStyleCnt="3">
        <dgm:presLayoutVars>
          <dgm:bulletEnabled val="1"/>
        </dgm:presLayoutVars>
      </dgm:prSet>
      <dgm:spPr/>
    </dgm:pt>
    <dgm:pt modelId="{31899093-3244-4C94-865E-91005BD13C47}" type="pres">
      <dgm:prSet presAssocID="{786ED463-B071-42F7-8F1B-A566D4236F4C}" presName="sibTrans" presStyleLbl="sibTrans2D1" presStyleIdx="1" presStyleCnt="2"/>
      <dgm:spPr/>
    </dgm:pt>
    <dgm:pt modelId="{EB856674-F87A-4A6E-821F-9749CAAAB8AD}" type="pres">
      <dgm:prSet presAssocID="{786ED463-B071-42F7-8F1B-A566D4236F4C}" presName="connectorText" presStyleLbl="sibTrans2D1" presStyleIdx="1" presStyleCnt="2"/>
      <dgm:spPr/>
    </dgm:pt>
    <dgm:pt modelId="{B487EFFD-E6CC-4C4D-8086-470045218A9C}" type="pres">
      <dgm:prSet presAssocID="{5AFB7CB8-AB7A-4383-BDEE-A386AD1A3886}" presName="node" presStyleLbl="node1" presStyleIdx="2" presStyleCnt="3">
        <dgm:presLayoutVars>
          <dgm:bulletEnabled val="1"/>
        </dgm:presLayoutVars>
      </dgm:prSet>
      <dgm:spPr/>
    </dgm:pt>
  </dgm:ptLst>
  <dgm:cxnLst>
    <dgm:cxn modelId="{DC66D706-5E6C-4B69-A571-53ACBA5B4928}" type="presOf" srcId="{8CB83F29-ECC5-438D-B952-FB9B51D42EB9}" destId="{07529E6A-BB89-4E44-8445-81A950697736}" srcOrd="1" destOrd="0" presId="urn:microsoft.com/office/officeart/2005/8/layout/process1"/>
    <dgm:cxn modelId="{4F1F850C-C9C6-4EC1-BA3F-1D2A720FBFC0}" type="presOf" srcId="{8CB83F29-ECC5-438D-B952-FB9B51D42EB9}" destId="{44C53813-12D9-454E-AA5E-181BCE412D9D}" srcOrd="0" destOrd="0" presId="urn:microsoft.com/office/officeart/2005/8/layout/process1"/>
    <dgm:cxn modelId="{6FEB6141-EBEA-48B3-ABEC-AA14B8D38C22}" type="presOf" srcId="{413E6B88-0E78-4E5A-AD67-9FFED385E284}" destId="{7198EA61-B4B4-49DB-A22C-D744A9DC4CBC}" srcOrd="0" destOrd="0" presId="urn:microsoft.com/office/officeart/2005/8/layout/process1"/>
    <dgm:cxn modelId="{3DBE4748-47F9-4922-8101-25D507B2B6B5}" type="presOf" srcId="{786ED463-B071-42F7-8F1B-A566D4236F4C}" destId="{EB856674-F87A-4A6E-821F-9749CAAAB8AD}" srcOrd="1" destOrd="0" presId="urn:microsoft.com/office/officeart/2005/8/layout/process1"/>
    <dgm:cxn modelId="{D0A15F51-604A-4507-938B-8B95F41212FE}" type="presOf" srcId="{241FE4D6-D278-45A4-982D-5E881A837C89}" destId="{814A9CB4-C982-486D-B016-8F8E1146834D}" srcOrd="0" destOrd="0" presId="urn:microsoft.com/office/officeart/2005/8/layout/process1"/>
    <dgm:cxn modelId="{FD6C0087-1AB8-40AD-BCF9-B06FD4222DC8}" srcId="{413E6B88-0E78-4E5A-AD67-9FFED385E284}" destId="{241FE4D6-D278-45A4-982D-5E881A837C89}" srcOrd="0" destOrd="0" parTransId="{EE80E669-D388-4FC5-A0E9-AA535550B8E9}" sibTransId="{8CB83F29-ECC5-438D-B952-FB9B51D42EB9}"/>
    <dgm:cxn modelId="{6263459A-B90A-40C5-B68E-8FF8699F07C5}" type="presOf" srcId="{786ED463-B071-42F7-8F1B-A566D4236F4C}" destId="{31899093-3244-4C94-865E-91005BD13C47}" srcOrd="0" destOrd="0" presId="urn:microsoft.com/office/officeart/2005/8/layout/process1"/>
    <dgm:cxn modelId="{607B8DA9-1403-4059-9DE1-6FA455C71D13}" srcId="{413E6B88-0E78-4E5A-AD67-9FFED385E284}" destId="{5AFB7CB8-AB7A-4383-BDEE-A386AD1A3886}" srcOrd="2" destOrd="0" parTransId="{536A33D2-46A6-450D-B831-36A5C46C21CC}" sibTransId="{687FC8B7-DCDE-476E-AF63-EC23A26F79ED}"/>
    <dgm:cxn modelId="{66FB94B6-BDC6-4FE4-A9A0-D55869DAFEF7}" srcId="{413E6B88-0E78-4E5A-AD67-9FFED385E284}" destId="{D989C449-B9D2-4F4B-A28C-98D4A9EB45D6}" srcOrd="1" destOrd="0" parTransId="{F9F44F61-85CD-42D4-82C6-6E0C3E01753C}" sibTransId="{786ED463-B071-42F7-8F1B-A566D4236F4C}"/>
    <dgm:cxn modelId="{04C458EC-B80E-4724-B0D0-F0D5BE1D32A1}" type="presOf" srcId="{D989C449-B9D2-4F4B-A28C-98D4A9EB45D6}" destId="{61F904CD-100D-4148-8FE4-FA737C404DC0}" srcOrd="0" destOrd="0" presId="urn:microsoft.com/office/officeart/2005/8/layout/process1"/>
    <dgm:cxn modelId="{5419FAF0-FB2D-48FE-8B0E-E987795D2FA4}" type="presOf" srcId="{5AFB7CB8-AB7A-4383-BDEE-A386AD1A3886}" destId="{B487EFFD-E6CC-4C4D-8086-470045218A9C}" srcOrd="0" destOrd="0" presId="urn:microsoft.com/office/officeart/2005/8/layout/process1"/>
    <dgm:cxn modelId="{586062B3-5EB4-4AE2-83FA-9BEFD694621B}" type="presParOf" srcId="{7198EA61-B4B4-49DB-A22C-D744A9DC4CBC}" destId="{814A9CB4-C982-486D-B016-8F8E1146834D}" srcOrd="0" destOrd="0" presId="urn:microsoft.com/office/officeart/2005/8/layout/process1"/>
    <dgm:cxn modelId="{17F07DDF-0D43-467E-A4B3-21C43C40F5FF}" type="presParOf" srcId="{7198EA61-B4B4-49DB-A22C-D744A9DC4CBC}" destId="{44C53813-12D9-454E-AA5E-181BCE412D9D}" srcOrd="1" destOrd="0" presId="urn:microsoft.com/office/officeart/2005/8/layout/process1"/>
    <dgm:cxn modelId="{843339C6-9D10-49D4-927B-12F53293D427}" type="presParOf" srcId="{44C53813-12D9-454E-AA5E-181BCE412D9D}" destId="{07529E6A-BB89-4E44-8445-81A950697736}" srcOrd="0" destOrd="0" presId="urn:microsoft.com/office/officeart/2005/8/layout/process1"/>
    <dgm:cxn modelId="{2F35242F-000A-4E76-B48B-1D269B19B3CB}" type="presParOf" srcId="{7198EA61-B4B4-49DB-A22C-D744A9DC4CBC}" destId="{61F904CD-100D-4148-8FE4-FA737C404DC0}" srcOrd="2" destOrd="0" presId="urn:microsoft.com/office/officeart/2005/8/layout/process1"/>
    <dgm:cxn modelId="{191A99F8-80F2-4F69-8A37-CB4DDA3EB5AF}" type="presParOf" srcId="{7198EA61-B4B4-49DB-A22C-D744A9DC4CBC}" destId="{31899093-3244-4C94-865E-91005BD13C47}" srcOrd="3" destOrd="0" presId="urn:microsoft.com/office/officeart/2005/8/layout/process1"/>
    <dgm:cxn modelId="{26721A06-2528-475E-A8F5-11B311BF1FE6}" type="presParOf" srcId="{31899093-3244-4C94-865E-91005BD13C47}" destId="{EB856674-F87A-4A6E-821F-9749CAAAB8AD}" srcOrd="0" destOrd="0" presId="urn:microsoft.com/office/officeart/2005/8/layout/process1"/>
    <dgm:cxn modelId="{2D4EA819-A449-40B1-9689-AF86268BDCE5}" type="presParOf" srcId="{7198EA61-B4B4-49DB-A22C-D744A9DC4CBC}" destId="{B487EFFD-E6CC-4C4D-8086-470045218A9C}"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E0E485-61ED-4EC1-A1DB-61BE5C7E0B6F}"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C23EA30E-FBA3-4750-BA60-176B1C5D9A7A}">
      <dgm:prSet/>
      <dgm:spPr/>
      <dgm:t>
        <a:bodyPr/>
        <a:lstStyle/>
        <a:p>
          <a:r>
            <a:rPr lang="en-US" dirty="0"/>
            <a:t>Create new Board/Commission in accordance with local charter requirements. </a:t>
          </a:r>
        </a:p>
      </dgm:t>
    </dgm:pt>
    <dgm:pt modelId="{8F34D641-C62D-4408-8C02-FE8685163FFD}" type="parTrans" cxnId="{23FBCC5F-8298-40F5-BD3A-C581BA390A92}">
      <dgm:prSet/>
      <dgm:spPr/>
      <dgm:t>
        <a:bodyPr/>
        <a:lstStyle/>
        <a:p>
          <a:endParaRPr lang="en-US"/>
        </a:p>
      </dgm:t>
    </dgm:pt>
    <dgm:pt modelId="{66CB034A-B1BA-474E-975A-BD5BD131369F}" type="sibTrans" cxnId="{23FBCC5F-8298-40F5-BD3A-C581BA390A92}">
      <dgm:prSet phldrT="1" phldr="0"/>
      <dgm:spPr>
        <a:solidFill>
          <a:schemeClr val="accent5"/>
        </a:solidFill>
      </dgm:spPr>
      <dgm:t>
        <a:bodyPr/>
        <a:lstStyle/>
        <a:p>
          <a:r>
            <a:rPr lang="en-US"/>
            <a:t>1</a:t>
          </a:r>
        </a:p>
      </dgm:t>
    </dgm:pt>
    <dgm:pt modelId="{8F503DED-7D80-411F-A993-0E6D59D337DE}">
      <dgm:prSet/>
      <dgm:spPr/>
      <dgm:t>
        <a:bodyPr/>
        <a:lstStyle/>
        <a:p>
          <a:r>
            <a:rPr lang="en-US" dirty="0"/>
            <a:t>Assign to an existing Board/Commission and create an Advisory Council subcommittee reporting to the existing Board/Commission. </a:t>
          </a:r>
        </a:p>
      </dgm:t>
    </dgm:pt>
    <dgm:pt modelId="{D0614A5D-FD60-403A-B944-B08EB7C07A83}" type="parTrans" cxnId="{4FC12F68-C868-48B9-9689-965A7584C023}">
      <dgm:prSet/>
      <dgm:spPr/>
      <dgm:t>
        <a:bodyPr/>
        <a:lstStyle/>
        <a:p>
          <a:endParaRPr lang="en-US"/>
        </a:p>
      </dgm:t>
    </dgm:pt>
    <dgm:pt modelId="{CDC3C47E-ADB6-4DDC-9BBB-B8080DD92F52}" type="sibTrans" cxnId="{4FC12F68-C868-48B9-9689-965A7584C023}">
      <dgm:prSet phldrT="2" phldr="0"/>
      <dgm:spPr>
        <a:solidFill>
          <a:schemeClr val="accent5"/>
        </a:solidFill>
      </dgm:spPr>
      <dgm:t>
        <a:bodyPr/>
        <a:lstStyle/>
        <a:p>
          <a:r>
            <a:rPr lang="en-US"/>
            <a:t>2</a:t>
          </a:r>
        </a:p>
      </dgm:t>
    </dgm:pt>
    <dgm:pt modelId="{A2B428DF-E1DF-4E08-B413-0C8EC8AD19DC}">
      <dgm:prSet/>
      <dgm:spPr/>
      <dgm:t>
        <a:bodyPr/>
        <a:lstStyle/>
        <a:p>
          <a:r>
            <a:rPr lang="en-US" dirty="0"/>
            <a:t>Assign Cultural District oversight to an existing Board/Commission, </a:t>
          </a:r>
          <a:r>
            <a:rPr lang="en-US" b="1" dirty="0"/>
            <a:t>if the Board or Commission can meet the community representation requirement.</a:t>
          </a:r>
          <a:endParaRPr lang="en-US" dirty="0"/>
        </a:p>
      </dgm:t>
    </dgm:pt>
    <dgm:pt modelId="{9245A021-FD81-4C05-A9CB-7A00E6D5D126}" type="parTrans" cxnId="{B00BDD78-BE1E-422B-8FD5-7B3B2AC02B30}">
      <dgm:prSet/>
      <dgm:spPr/>
      <dgm:t>
        <a:bodyPr/>
        <a:lstStyle/>
        <a:p>
          <a:endParaRPr lang="en-US"/>
        </a:p>
      </dgm:t>
    </dgm:pt>
    <dgm:pt modelId="{87095F1F-E2DE-4A65-8D77-640B477BDBF4}" type="sibTrans" cxnId="{B00BDD78-BE1E-422B-8FD5-7B3B2AC02B30}">
      <dgm:prSet phldrT="3" phldr="0"/>
      <dgm:spPr>
        <a:solidFill>
          <a:schemeClr val="accent5"/>
        </a:solidFill>
      </dgm:spPr>
      <dgm:t>
        <a:bodyPr/>
        <a:lstStyle/>
        <a:p>
          <a:r>
            <a:rPr lang="en-US"/>
            <a:t>3</a:t>
          </a:r>
        </a:p>
      </dgm:t>
    </dgm:pt>
    <dgm:pt modelId="{D78B561C-9D91-4F71-BFCC-C24CD72B3B60}" type="pres">
      <dgm:prSet presAssocID="{A2E0E485-61ED-4EC1-A1DB-61BE5C7E0B6F}" presName="Name0" presStyleCnt="0">
        <dgm:presLayoutVars>
          <dgm:animLvl val="lvl"/>
          <dgm:resizeHandles val="exact"/>
        </dgm:presLayoutVars>
      </dgm:prSet>
      <dgm:spPr/>
    </dgm:pt>
    <dgm:pt modelId="{D5CE6AD4-B495-4F64-8270-431233F06042}" type="pres">
      <dgm:prSet presAssocID="{C23EA30E-FBA3-4750-BA60-176B1C5D9A7A}" presName="compositeNode" presStyleCnt="0">
        <dgm:presLayoutVars>
          <dgm:bulletEnabled val="1"/>
        </dgm:presLayoutVars>
      </dgm:prSet>
      <dgm:spPr/>
    </dgm:pt>
    <dgm:pt modelId="{3BD0FF92-6E80-44BA-AEBC-B2B8D17EC5B4}" type="pres">
      <dgm:prSet presAssocID="{C23EA30E-FBA3-4750-BA60-176B1C5D9A7A}" presName="bgRect" presStyleLbl="bgAccFollowNode1" presStyleIdx="0" presStyleCnt="3"/>
      <dgm:spPr/>
    </dgm:pt>
    <dgm:pt modelId="{B7DDF901-080B-4ABA-B729-3D6ACFB763B4}" type="pres">
      <dgm:prSet presAssocID="{66CB034A-B1BA-474E-975A-BD5BD131369F}" presName="sibTransNodeCircle" presStyleLbl="alignNode1" presStyleIdx="0" presStyleCnt="6">
        <dgm:presLayoutVars>
          <dgm:chMax val="0"/>
          <dgm:bulletEnabled/>
        </dgm:presLayoutVars>
      </dgm:prSet>
      <dgm:spPr/>
    </dgm:pt>
    <dgm:pt modelId="{FD542C3F-5639-4D8D-9369-40C4C72A5B7A}" type="pres">
      <dgm:prSet presAssocID="{C23EA30E-FBA3-4750-BA60-176B1C5D9A7A}" presName="bottomLine" presStyleLbl="alignNode1" presStyleIdx="1" presStyleCnt="6">
        <dgm:presLayoutVars/>
      </dgm:prSet>
      <dgm:spPr/>
    </dgm:pt>
    <dgm:pt modelId="{7359BDCE-A734-445A-87E0-725FC98128EC}" type="pres">
      <dgm:prSet presAssocID="{C23EA30E-FBA3-4750-BA60-176B1C5D9A7A}" presName="nodeText" presStyleLbl="bgAccFollowNode1" presStyleIdx="0" presStyleCnt="3">
        <dgm:presLayoutVars>
          <dgm:bulletEnabled val="1"/>
        </dgm:presLayoutVars>
      </dgm:prSet>
      <dgm:spPr/>
    </dgm:pt>
    <dgm:pt modelId="{9C4E92B4-41E9-47DC-A6F0-2AF07FE2B291}" type="pres">
      <dgm:prSet presAssocID="{66CB034A-B1BA-474E-975A-BD5BD131369F}" presName="sibTrans" presStyleCnt="0"/>
      <dgm:spPr/>
    </dgm:pt>
    <dgm:pt modelId="{6896A647-4951-4791-B32F-9925D03DFA71}" type="pres">
      <dgm:prSet presAssocID="{8F503DED-7D80-411F-A993-0E6D59D337DE}" presName="compositeNode" presStyleCnt="0">
        <dgm:presLayoutVars>
          <dgm:bulletEnabled val="1"/>
        </dgm:presLayoutVars>
      </dgm:prSet>
      <dgm:spPr/>
    </dgm:pt>
    <dgm:pt modelId="{A85D3F64-1A6E-4805-ABF9-6681D606C744}" type="pres">
      <dgm:prSet presAssocID="{8F503DED-7D80-411F-A993-0E6D59D337DE}" presName="bgRect" presStyleLbl="bgAccFollowNode1" presStyleIdx="1" presStyleCnt="3"/>
      <dgm:spPr/>
    </dgm:pt>
    <dgm:pt modelId="{69BAE43A-B216-488E-9171-18C623A3C1FD}" type="pres">
      <dgm:prSet presAssocID="{CDC3C47E-ADB6-4DDC-9BBB-B8080DD92F52}" presName="sibTransNodeCircle" presStyleLbl="alignNode1" presStyleIdx="2" presStyleCnt="6">
        <dgm:presLayoutVars>
          <dgm:chMax val="0"/>
          <dgm:bulletEnabled/>
        </dgm:presLayoutVars>
      </dgm:prSet>
      <dgm:spPr/>
    </dgm:pt>
    <dgm:pt modelId="{D314B174-4206-4EF1-9D9E-449570C32A75}" type="pres">
      <dgm:prSet presAssocID="{8F503DED-7D80-411F-A993-0E6D59D337DE}" presName="bottomLine" presStyleLbl="alignNode1" presStyleIdx="3" presStyleCnt="6">
        <dgm:presLayoutVars/>
      </dgm:prSet>
      <dgm:spPr/>
    </dgm:pt>
    <dgm:pt modelId="{5C969DE1-0666-4810-A98A-420E78ACAA31}" type="pres">
      <dgm:prSet presAssocID="{8F503DED-7D80-411F-A993-0E6D59D337DE}" presName="nodeText" presStyleLbl="bgAccFollowNode1" presStyleIdx="1" presStyleCnt="3">
        <dgm:presLayoutVars>
          <dgm:bulletEnabled val="1"/>
        </dgm:presLayoutVars>
      </dgm:prSet>
      <dgm:spPr/>
    </dgm:pt>
    <dgm:pt modelId="{724C8F88-14F2-47CE-BE3E-47D35859634C}" type="pres">
      <dgm:prSet presAssocID="{CDC3C47E-ADB6-4DDC-9BBB-B8080DD92F52}" presName="sibTrans" presStyleCnt="0"/>
      <dgm:spPr/>
    </dgm:pt>
    <dgm:pt modelId="{CFCECD66-A787-46E3-893A-C89313ADF4AB}" type="pres">
      <dgm:prSet presAssocID="{A2B428DF-E1DF-4E08-B413-0C8EC8AD19DC}" presName="compositeNode" presStyleCnt="0">
        <dgm:presLayoutVars>
          <dgm:bulletEnabled val="1"/>
        </dgm:presLayoutVars>
      </dgm:prSet>
      <dgm:spPr/>
    </dgm:pt>
    <dgm:pt modelId="{29176BAE-3CD0-427A-9AEE-C7DD2D4572E3}" type="pres">
      <dgm:prSet presAssocID="{A2B428DF-E1DF-4E08-B413-0C8EC8AD19DC}" presName="bgRect" presStyleLbl="bgAccFollowNode1" presStyleIdx="2" presStyleCnt="3"/>
      <dgm:spPr/>
    </dgm:pt>
    <dgm:pt modelId="{EE7F9E2A-FD03-46C1-BD03-255F653753CA}" type="pres">
      <dgm:prSet presAssocID="{87095F1F-E2DE-4A65-8D77-640B477BDBF4}" presName="sibTransNodeCircle" presStyleLbl="alignNode1" presStyleIdx="4" presStyleCnt="6">
        <dgm:presLayoutVars>
          <dgm:chMax val="0"/>
          <dgm:bulletEnabled/>
        </dgm:presLayoutVars>
      </dgm:prSet>
      <dgm:spPr/>
    </dgm:pt>
    <dgm:pt modelId="{AD9CA9E4-92C2-4B78-AFBE-9CAAEEC8947E}" type="pres">
      <dgm:prSet presAssocID="{A2B428DF-E1DF-4E08-B413-0C8EC8AD19DC}" presName="bottomLine" presStyleLbl="alignNode1" presStyleIdx="5" presStyleCnt="6">
        <dgm:presLayoutVars/>
      </dgm:prSet>
      <dgm:spPr/>
    </dgm:pt>
    <dgm:pt modelId="{09472F98-9638-47F6-A12F-FCDAC264AFAF}" type="pres">
      <dgm:prSet presAssocID="{A2B428DF-E1DF-4E08-B413-0C8EC8AD19DC}" presName="nodeText" presStyleLbl="bgAccFollowNode1" presStyleIdx="2" presStyleCnt="3">
        <dgm:presLayoutVars>
          <dgm:bulletEnabled val="1"/>
        </dgm:presLayoutVars>
      </dgm:prSet>
      <dgm:spPr/>
    </dgm:pt>
  </dgm:ptLst>
  <dgm:cxnLst>
    <dgm:cxn modelId="{39D69323-3A7D-4D37-AA50-10E09DFCB88D}" type="presOf" srcId="{8F503DED-7D80-411F-A993-0E6D59D337DE}" destId="{5C969DE1-0666-4810-A98A-420E78ACAA31}" srcOrd="1" destOrd="0" presId="urn:microsoft.com/office/officeart/2016/7/layout/BasicLinearProcessNumbered"/>
    <dgm:cxn modelId="{0B33212B-44A9-490D-8852-C9C2F2822C93}" type="presOf" srcId="{66CB034A-B1BA-474E-975A-BD5BD131369F}" destId="{B7DDF901-080B-4ABA-B729-3D6ACFB763B4}" srcOrd="0" destOrd="0" presId="urn:microsoft.com/office/officeart/2016/7/layout/BasicLinearProcessNumbered"/>
    <dgm:cxn modelId="{FF918556-D9EA-476F-80A0-A6CCF2CC4BAF}" type="presOf" srcId="{8F503DED-7D80-411F-A993-0E6D59D337DE}" destId="{A85D3F64-1A6E-4805-ABF9-6681D606C744}" srcOrd="0" destOrd="0" presId="urn:microsoft.com/office/officeart/2016/7/layout/BasicLinearProcessNumbered"/>
    <dgm:cxn modelId="{23FBCC5F-8298-40F5-BD3A-C581BA390A92}" srcId="{A2E0E485-61ED-4EC1-A1DB-61BE5C7E0B6F}" destId="{C23EA30E-FBA3-4750-BA60-176B1C5D9A7A}" srcOrd="0" destOrd="0" parTransId="{8F34D641-C62D-4408-8C02-FE8685163FFD}" sibTransId="{66CB034A-B1BA-474E-975A-BD5BD131369F}"/>
    <dgm:cxn modelId="{6A754062-8C91-4CFB-BB28-8CD710084734}" type="presOf" srcId="{C23EA30E-FBA3-4750-BA60-176B1C5D9A7A}" destId="{7359BDCE-A734-445A-87E0-725FC98128EC}" srcOrd="1" destOrd="0" presId="urn:microsoft.com/office/officeart/2016/7/layout/BasicLinearProcessNumbered"/>
    <dgm:cxn modelId="{4FC12F68-C868-48B9-9689-965A7584C023}" srcId="{A2E0E485-61ED-4EC1-A1DB-61BE5C7E0B6F}" destId="{8F503DED-7D80-411F-A993-0E6D59D337DE}" srcOrd="1" destOrd="0" parTransId="{D0614A5D-FD60-403A-B944-B08EB7C07A83}" sibTransId="{CDC3C47E-ADB6-4DDC-9BBB-B8080DD92F52}"/>
    <dgm:cxn modelId="{B00BDD78-BE1E-422B-8FD5-7B3B2AC02B30}" srcId="{A2E0E485-61ED-4EC1-A1DB-61BE5C7E0B6F}" destId="{A2B428DF-E1DF-4E08-B413-0C8EC8AD19DC}" srcOrd="2" destOrd="0" parTransId="{9245A021-FD81-4C05-A9CB-7A00E6D5D126}" sibTransId="{87095F1F-E2DE-4A65-8D77-640B477BDBF4}"/>
    <dgm:cxn modelId="{120F8B7C-9F5B-4189-9679-A6AC91C4A79D}" type="presOf" srcId="{A2B428DF-E1DF-4E08-B413-0C8EC8AD19DC}" destId="{09472F98-9638-47F6-A12F-FCDAC264AFAF}" srcOrd="1" destOrd="0" presId="urn:microsoft.com/office/officeart/2016/7/layout/BasicLinearProcessNumbered"/>
    <dgm:cxn modelId="{78CB699D-96A9-4983-8571-E4B890D0212F}" type="presOf" srcId="{C23EA30E-FBA3-4750-BA60-176B1C5D9A7A}" destId="{3BD0FF92-6E80-44BA-AEBC-B2B8D17EC5B4}" srcOrd="0" destOrd="0" presId="urn:microsoft.com/office/officeart/2016/7/layout/BasicLinearProcessNumbered"/>
    <dgm:cxn modelId="{014B7AA3-2DD9-4C39-A83A-D11C887E2944}" type="presOf" srcId="{A2E0E485-61ED-4EC1-A1DB-61BE5C7E0B6F}" destId="{D78B561C-9D91-4F71-BFCC-C24CD72B3B60}" srcOrd="0" destOrd="0" presId="urn:microsoft.com/office/officeart/2016/7/layout/BasicLinearProcessNumbered"/>
    <dgm:cxn modelId="{922931A9-F3B5-4D4D-BDC1-A2ABF3D1D9FB}" type="presOf" srcId="{87095F1F-E2DE-4A65-8D77-640B477BDBF4}" destId="{EE7F9E2A-FD03-46C1-BD03-255F653753CA}" srcOrd="0" destOrd="0" presId="urn:microsoft.com/office/officeart/2016/7/layout/BasicLinearProcessNumbered"/>
    <dgm:cxn modelId="{BF69BCC5-ED2C-426F-B892-303F4108644B}" type="presOf" srcId="{A2B428DF-E1DF-4E08-B413-0C8EC8AD19DC}" destId="{29176BAE-3CD0-427A-9AEE-C7DD2D4572E3}" srcOrd="0" destOrd="0" presId="urn:microsoft.com/office/officeart/2016/7/layout/BasicLinearProcessNumbered"/>
    <dgm:cxn modelId="{1DBF0FFD-46AC-4877-80CB-0B1E562D967D}" type="presOf" srcId="{CDC3C47E-ADB6-4DDC-9BBB-B8080DD92F52}" destId="{69BAE43A-B216-488E-9171-18C623A3C1FD}" srcOrd="0" destOrd="0" presId="urn:microsoft.com/office/officeart/2016/7/layout/BasicLinearProcessNumbered"/>
    <dgm:cxn modelId="{03530FA7-12B3-4A50-B754-CCE26C3078CB}" type="presParOf" srcId="{D78B561C-9D91-4F71-BFCC-C24CD72B3B60}" destId="{D5CE6AD4-B495-4F64-8270-431233F06042}" srcOrd="0" destOrd="0" presId="urn:microsoft.com/office/officeart/2016/7/layout/BasicLinearProcessNumbered"/>
    <dgm:cxn modelId="{06D794B3-958A-4E83-8C06-1DC293F97B2D}" type="presParOf" srcId="{D5CE6AD4-B495-4F64-8270-431233F06042}" destId="{3BD0FF92-6E80-44BA-AEBC-B2B8D17EC5B4}" srcOrd="0" destOrd="0" presId="urn:microsoft.com/office/officeart/2016/7/layout/BasicLinearProcessNumbered"/>
    <dgm:cxn modelId="{0C22FD52-C9EE-4CF8-A0D2-5461C3FB41C8}" type="presParOf" srcId="{D5CE6AD4-B495-4F64-8270-431233F06042}" destId="{B7DDF901-080B-4ABA-B729-3D6ACFB763B4}" srcOrd="1" destOrd="0" presId="urn:microsoft.com/office/officeart/2016/7/layout/BasicLinearProcessNumbered"/>
    <dgm:cxn modelId="{CA04938F-D87B-4549-8877-BF8CB2563DD4}" type="presParOf" srcId="{D5CE6AD4-B495-4F64-8270-431233F06042}" destId="{FD542C3F-5639-4D8D-9369-40C4C72A5B7A}" srcOrd="2" destOrd="0" presId="urn:microsoft.com/office/officeart/2016/7/layout/BasicLinearProcessNumbered"/>
    <dgm:cxn modelId="{31B2FA66-7E0F-4861-8459-9F6127D07823}" type="presParOf" srcId="{D5CE6AD4-B495-4F64-8270-431233F06042}" destId="{7359BDCE-A734-445A-87E0-725FC98128EC}" srcOrd="3" destOrd="0" presId="urn:microsoft.com/office/officeart/2016/7/layout/BasicLinearProcessNumbered"/>
    <dgm:cxn modelId="{2A802B95-DB2E-466B-B5C9-6FCDA5BB3DC3}" type="presParOf" srcId="{D78B561C-9D91-4F71-BFCC-C24CD72B3B60}" destId="{9C4E92B4-41E9-47DC-A6F0-2AF07FE2B291}" srcOrd="1" destOrd="0" presId="urn:microsoft.com/office/officeart/2016/7/layout/BasicLinearProcessNumbered"/>
    <dgm:cxn modelId="{17F81986-EDAE-4DE7-A3B1-DC7BDD2F29D2}" type="presParOf" srcId="{D78B561C-9D91-4F71-BFCC-C24CD72B3B60}" destId="{6896A647-4951-4791-B32F-9925D03DFA71}" srcOrd="2" destOrd="0" presId="urn:microsoft.com/office/officeart/2016/7/layout/BasicLinearProcessNumbered"/>
    <dgm:cxn modelId="{72DCF751-A277-4978-A02D-8126C8DDF7DD}" type="presParOf" srcId="{6896A647-4951-4791-B32F-9925D03DFA71}" destId="{A85D3F64-1A6E-4805-ABF9-6681D606C744}" srcOrd="0" destOrd="0" presId="urn:microsoft.com/office/officeart/2016/7/layout/BasicLinearProcessNumbered"/>
    <dgm:cxn modelId="{356C30C6-0E9A-4E3C-A7EB-12FB91AFA28A}" type="presParOf" srcId="{6896A647-4951-4791-B32F-9925D03DFA71}" destId="{69BAE43A-B216-488E-9171-18C623A3C1FD}" srcOrd="1" destOrd="0" presId="urn:microsoft.com/office/officeart/2016/7/layout/BasicLinearProcessNumbered"/>
    <dgm:cxn modelId="{9A365925-F018-46E9-A069-D6ECB66463EB}" type="presParOf" srcId="{6896A647-4951-4791-B32F-9925D03DFA71}" destId="{D314B174-4206-4EF1-9D9E-449570C32A75}" srcOrd="2" destOrd="0" presId="urn:microsoft.com/office/officeart/2016/7/layout/BasicLinearProcessNumbered"/>
    <dgm:cxn modelId="{3BAA0640-BC71-4D1C-8D38-C34F6A7EAFD9}" type="presParOf" srcId="{6896A647-4951-4791-B32F-9925D03DFA71}" destId="{5C969DE1-0666-4810-A98A-420E78ACAA31}" srcOrd="3" destOrd="0" presId="urn:microsoft.com/office/officeart/2016/7/layout/BasicLinearProcessNumbered"/>
    <dgm:cxn modelId="{EA4486B3-49E4-433E-B6E9-18FC7C6DD4A6}" type="presParOf" srcId="{D78B561C-9D91-4F71-BFCC-C24CD72B3B60}" destId="{724C8F88-14F2-47CE-BE3E-47D35859634C}" srcOrd="3" destOrd="0" presId="urn:microsoft.com/office/officeart/2016/7/layout/BasicLinearProcessNumbered"/>
    <dgm:cxn modelId="{CFE4E1D0-33CF-4FED-A435-CFCFA7F46434}" type="presParOf" srcId="{D78B561C-9D91-4F71-BFCC-C24CD72B3B60}" destId="{CFCECD66-A787-46E3-893A-C89313ADF4AB}" srcOrd="4" destOrd="0" presId="urn:microsoft.com/office/officeart/2016/7/layout/BasicLinearProcessNumbered"/>
    <dgm:cxn modelId="{C86FFCD5-ED44-46F9-AB67-40B612247AD1}" type="presParOf" srcId="{CFCECD66-A787-46E3-893A-C89313ADF4AB}" destId="{29176BAE-3CD0-427A-9AEE-C7DD2D4572E3}" srcOrd="0" destOrd="0" presId="urn:microsoft.com/office/officeart/2016/7/layout/BasicLinearProcessNumbered"/>
    <dgm:cxn modelId="{5042BD65-F7DF-45FA-880D-9A07912154B0}" type="presParOf" srcId="{CFCECD66-A787-46E3-893A-C89313ADF4AB}" destId="{EE7F9E2A-FD03-46C1-BD03-255F653753CA}" srcOrd="1" destOrd="0" presId="urn:microsoft.com/office/officeart/2016/7/layout/BasicLinearProcessNumbered"/>
    <dgm:cxn modelId="{BD7CED5F-1F65-4BBF-AB81-E60D07A1BCEB}" type="presParOf" srcId="{CFCECD66-A787-46E3-893A-C89313ADF4AB}" destId="{AD9CA9E4-92C2-4B78-AFBE-9CAAEEC8947E}" srcOrd="2" destOrd="0" presId="urn:microsoft.com/office/officeart/2016/7/layout/BasicLinearProcessNumbered"/>
    <dgm:cxn modelId="{765D4064-92AE-45E8-8197-09D292EF1E8B}" type="presParOf" srcId="{CFCECD66-A787-46E3-893A-C89313ADF4AB}" destId="{09472F98-9638-47F6-A12F-FCDAC264AFAF}"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F6ED36-82A8-4656-A3B4-A661321B43BB}" type="doc">
      <dgm:prSet loTypeId="urn:microsoft.com/office/officeart/2016/7/layout/RepeatingBendingProcessNew" loCatId="process" qsTypeId="urn:microsoft.com/office/officeart/2005/8/quickstyle/simple4" qsCatId="simple" csTypeId="urn:microsoft.com/office/officeart/2005/8/colors/colorful5" csCatId="colorful" phldr="1"/>
      <dgm:spPr/>
      <dgm:t>
        <a:bodyPr/>
        <a:lstStyle/>
        <a:p>
          <a:endParaRPr lang="en-US"/>
        </a:p>
      </dgm:t>
    </dgm:pt>
    <dgm:pt modelId="{2A244EF7-4CFF-47DF-A7E8-8752D1364B9A}">
      <dgm:prSet custT="1"/>
      <dgm:spPr/>
      <dgm:t>
        <a:bodyPr/>
        <a:lstStyle/>
        <a:p>
          <a:r>
            <a:rPr lang="en-US" sz="1800" dirty="0">
              <a:latin typeface="+mj-lt"/>
            </a:rPr>
            <a:t>Cultural District Commission members should include at least one representative from the following six (6) categories:</a:t>
          </a:r>
        </a:p>
        <a:p>
          <a:r>
            <a:rPr lang="en-US" sz="1500" dirty="0"/>
            <a:t>● ● Local cultural council / arts council</a:t>
          </a:r>
        </a:p>
        <a:p>
          <a:r>
            <a:rPr lang="en-US" sz="1500" dirty="0"/>
            <a:t>● Cultural organizations (historical society, museum, ethnic heritage organization)</a:t>
          </a:r>
        </a:p>
        <a:p>
          <a:r>
            <a:rPr lang="en-US" sz="1500" dirty="0"/>
            <a:t>● At least one artist that lives and/or works in the district</a:t>
          </a:r>
        </a:p>
        <a:p>
          <a:r>
            <a:rPr lang="en-US" sz="1500" dirty="0"/>
            <a:t>● Organizations that represent artists (artist cooperative, etc.) if applicable</a:t>
          </a:r>
        </a:p>
        <a:p>
          <a:r>
            <a:rPr lang="en-US" sz="1500" dirty="0"/>
            <a:t>● For-profit creative business i.e. gallery, theater</a:t>
          </a:r>
        </a:p>
        <a:p>
          <a:r>
            <a:rPr lang="en-US" sz="1500" dirty="0"/>
            <a:t>● Local business and/or chamber of commerce</a:t>
          </a:r>
        </a:p>
      </dgm:t>
    </dgm:pt>
    <dgm:pt modelId="{14D4B353-A6E9-412C-99CF-284C72DE2CC5}" type="parTrans" cxnId="{DE9D07FC-1850-4D3B-954D-EE139C1E2902}">
      <dgm:prSet/>
      <dgm:spPr/>
      <dgm:t>
        <a:bodyPr/>
        <a:lstStyle/>
        <a:p>
          <a:endParaRPr lang="en-US"/>
        </a:p>
      </dgm:t>
    </dgm:pt>
    <dgm:pt modelId="{D646AE12-7037-49A9-8827-0583D5A84551}" type="sibTrans" cxnId="{DE9D07FC-1850-4D3B-954D-EE139C1E2902}">
      <dgm:prSet/>
      <dgm:spPr/>
      <dgm:t>
        <a:bodyPr/>
        <a:lstStyle/>
        <a:p>
          <a:endParaRPr lang="en-US"/>
        </a:p>
      </dgm:t>
    </dgm:pt>
    <dgm:pt modelId="{12CFDD95-894F-415A-A73B-3CC6B0583388}">
      <dgm:prSet/>
      <dgm:spPr/>
      <dgm:t>
        <a:bodyPr/>
        <a:lstStyle/>
        <a:p>
          <a:endParaRPr lang="en-US" sz="1200" dirty="0"/>
        </a:p>
      </dgm:t>
    </dgm:pt>
    <dgm:pt modelId="{885A9872-9831-40A8-A950-D044260E6F60}" type="parTrans" cxnId="{6B03D483-7C86-426C-9E8E-2D0FFA6BA76E}">
      <dgm:prSet/>
      <dgm:spPr/>
      <dgm:t>
        <a:bodyPr/>
        <a:lstStyle/>
        <a:p>
          <a:endParaRPr lang="en-US"/>
        </a:p>
      </dgm:t>
    </dgm:pt>
    <dgm:pt modelId="{58323AAB-B446-4DB5-94C3-0845B938AAAE}" type="sibTrans" cxnId="{6B03D483-7C86-426C-9E8E-2D0FFA6BA76E}">
      <dgm:prSet/>
      <dgm:spPr/>
      <dgm:t>
        <a:bodyPr/>
        <a:lstStyle/>
        <a:p>
          <a:endParaRPr lang="en-US"/>
        </a:p>
      </dgm:t>
    </dgm:pt>
    <dgm:pt modelId="{B4E78E48-6280-4A8E-9B0A-4D935BEBB307}" type="pres">
      <dgm:prSet presAssocID="{93F6ED36-82A8-4656-A3B4-A661321B43BB}" presName="Name0" presStyleCnt="0">
        <dgm:presLayoutVars>
          <dgm:dir/>
          <dgm:resizeHandles val="exact"/>
        </dgm:presLayoutVars>
      </dgm:prSet>
      <dgm:spPr/>
    </dgm:pt>
    <dgm:pt modelId="{124118B1-38FC-42D6-9FAE-4F7CC349E6EB}" type="pres">
      <dgm:prSet presAssocID="{2A244EF7-4CFF-47DF-A7E8-8752D1364B9A}" presName="node" presStyleLbl="node1" presStyleIdx="0" presStyleCnt="1">
        <dgm:presLayoutVars>
          <dgm:bulletEnabled val="1"/>
        </dgm:presLayoutVars>
      </dgm:prSet>
      <dgm:spPr/>
    </dgm:pt>
  </dgm:ptLst>
  <dgm:cxnLst>
    <dgm:cxn modelId="{9A4F9F2E-5E1B-4846-A9AB-5A6DFF17C363}" type="presOf" srcId="{93F6ED36-82A8-4656-A3B4-A661321B43BB}" destId="{B4E78E48-6280-4A8E-9B0A-4D935BEBB307}" srcOrd="0" destOrd="0" presId="urn:microsoft.com/office/officeart/2016/7/layout/RepeatingBendingProcessNew"/>
    <dgm:cxn modelId="{6B03D483-7C86-426C-9E8E-2D0FFA6BA76E}" srcId="{2A244EF7-4CFF-47DF-A7E8-8752D1364B9A}" destId="{12CFDD95-894F-415A-A73B-3CC6B0583388}" srcOrd="0" destOrd="0" parTransId="{885A9872-9831-40A8-A950-D044260E6F60}" sibTransId="{58323AAB-B446-4DB5-94C3-0845B938AAAE}"/>
    <dgm:cxn modelId="{97339C8A-01D5-4412-BD1C-5189248A1FBF}" type="presOf" srcId="{2A244EF7-4CFF-47DF-A7E8-8752D1364B9A}" destId="{124118B1-38FC-42D6-9FAE-4F7CC349E6EB}" srcOrd="0" destOrd="0" presId="urn:microsoft.com/office/officeart/2016/7/layout/RepeatingBendingProcessNew"/>
    <dgm:cxn modelId="{4DB8F3D7-7EA8-4EDC-A606-F12844BCAD6E}" type="presOf" srcId="{12CFDD95-894F-415A-A73B-3CC6B0583388}" destId="{124118B1-38FC-42D6-9FAE-4F7CC349E6EB}" srcOrd="0" destOrd="1" presId="urn:microsoft.com/office/officeart/2016/7/layout/RepeatingBendingProcessNew"/>
    <dgm:cxn modelId="{DE9D07FC-1850-4D3B-954D-EE139C1E2902}" srcId="{93F6ED36-82A8-4656-A3B4-A661321B43BB}" destId="{2A244EF7-4CFF-47DF-A7E8-8752D1364B9A}" srcOrd="0" destOrd="0" parTransId="{14D4B353-A6E9-412C-99CF-284C72DE2CC5}" sibTransId="{D646AE12-7037-49A9-8827-0583D5A84551}"/>
    <dgm:cxn modelId="{A48CF9BA-4B49-408E-AE3D-16F10CE0280B}" type="presParOf" srcId="{B4E78E48-6280-4A8E-9B0A-4D935BEBB307}" destId="{124118B1-38FC-42D6-9FAE-4F7CC349E6EB}" srcOrd="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F6ED36-82A8-4656-A3B4-A661321B43BB}" type="doc">
      <dgm:prSet loTypeId="urn:microsoft.com/office/officeart/2016/7/layout/RepeatingBendingProcessNew" loCatId="process" qsTypeId="urn:microsoft.com/office/officeart/2005/8/quickstyle/simple4" qsCatId="simple" csTypeId="urn:microsoft.com/office/officeart/2005/8/colors/colorful5" csCatId="colorful" phldr="1"/>
      <dgm:spPr/>
      <dgm:t>
        <a:bodyPr/>
        <a:lstStyle/>
        <a:p>
          <a:endParaRPr lang="en-US"/>
        </a:p>
      </dgm:t>
    </dgm:pt>
    <dgm:pt modelId="{2A244EF7-4CFF-47DF-A7E8-8752D1364B9A}">
      <dgm:prSet custT="1"/>
      <dgm:spPr/>
      <dgm:t>
        <a:bodyPr/>
        <a:lstStyle/>
        <a:p>
          <a:r>
            <a:rPr lang="en-US" sz="1800" dirty="0">
              <a:latin typeface="+mj-lt"/>
            </a:rPr>
            <a:t>A city, town or borough may elect to include additional representatives. This will depend on the assets in the Cultural District and the district’s goals. They can be from:</a:t>
          </a:r>
        </a:p>
        <a:p>
          <a:r>
            <a:rPr lang="en-US" sz="1800" dirty="0">
              <a:latin typeface="+mj-lt"/>
            </a:rPr>
            <a:t>● Tourism</a:t>
          </a:r>
        </a:p>
        <a:p>
          <a:r>
            <a:rPr lang="en-US" sz="1800" dirty="0">
              <a:latin typeface="+mj-lt"/>
            </a:rPr>
            <a:t>● Historic Preservation/History</a:t>
          </a:r>
        </a:p>
        <a:p>
          <a:r>
            <a:rPr lang="en-US" sz="1800" dirty="0">
              <a:latin typeface="+mj-lt"/>
            </a:rPr>
            <a:t>● Leisure Industry (including restaurants, hotels and similar businesses)</a:t>
          </a:r>
        </a:p>
        <a:p>
          <a:r>
            <a:rPr lang="en-US" sz="1800" dirty="0">
              <a:latin typeface="+mj-lt"/>
            </a:rPr>
            <a:t>● Educational Institutions</a:t>
          </a:r>
        </a:p>
        <a:p>
          <a:r>
            <a:rPr lang="en-US" sz="1800" dirty="0">
              <a:latin typeface="+mj-lt"/>
            </a:rPr>
            <a:t>● Economic/Community Development</a:t>
          </a:r>
          <a:endParaRPr lang="en-US" sz="1500" dirty="0"/>
        </a:p>
      </dgm:t>
    </dgm:pt>
    <dgm:pt modelId="{14D4B353-A6E9-412C-99CF-284C72DE2CC5}" type="parTrans" cxnId="{DE9D07FC-1850-4D3B-954D-EE139C1E2902}">
      <dgm:prSet/>
      <dgm:spPr/>
      <dgm:t>
        <a:bodyPr/>
        <a:lstStyle/>
        <a:p>
          <a:endParaRPr lang="en-US"/>
        </a:p>
      </dgm:t>
    </dgm:pt>
    <dgm:pt modelId="{D646AE12-7037-49A9-8827-0583D5A84551}" type="sibTrans" cxnId="{DE9D07FC-1850-4D3B-954D-EE139C1E2902}">
      <dgm:prSet/>
      <dgm:spPr/>
      <dgm:t>
        <a:bodyPr/>
        <a:lstStyle/>
        <a:p>
          <a:endParaRPr lang="en-US"/>
        </a:p>
      </dgm:t>
    </dgm:pt>
    <dgm:pt modelId="{12CFDD95-894F-415A-A73B-3CC6B0583388}">
      <dgm:prSet/>
      <dgm:spPr/>
      <dgm:t>
        <a:bodyPr/>
        <a:lstStyle/>
        <a:p>
          <a:endParaRPr lang="en-US" sz="1200" dirty="0"/>
        </a:p>
      </dgm:t>
    </dgm:pt>
    <dgm:pt modelId="{885A9872-9831-40A8-A950-D044260E6F60}" type="parTrans" cxnId="{6B03D483-7C86-426C-9E8E-2D0FFA6BA76E}">
      <dgm:prSet/>
      <dgm:spPr/>
      <dgm:t>
        <a:bodyPr/>
        <a:lstStyle/>
        <a:p>
          <a:endParaRPr lang="en-US"/>
        </a:p>
      </dgm:t>
    </dgm:pt>
    <dgm:pt modelId="{58323AAB-B446-4DB5-94C3-0845B938AAAE}" type="sibTrans" cxnId="{6B03D483-7C86-426C-9E8E-2D0FFA6BA76E}">
      <dgm:prSet/>
      <dgm:spPr/>
      <dgm:t>
        <a:bodyPr/>
        <a:lstStyle/>
        <a:p>
          <a:endParaRPr lang="en-US"/>
        </a:p>
      </dgm:t>
    </dgm:pt>
    <dgm:pt modelId="{B4E78E48-6280-4A8E-9B0A-4D935BEBB307}" type="pres">
      <dgm:prSet presAssocID="{93F6ED36-82A8-4656-A3B4-A661321B43BB}" presName="Name0" presStyleCnt="0">
        <dgm:presLayoutVars>
          <dgm:dir/>
          <dgm:resizeHandles val="exact"/>
        </dgm:presLayoutVars>
      </dgm:prSet>
      <dgm:spPr/>
    </dgm:pt>
    <dgm:pt modelId="{124118B1-38FC-42D6-9FAE-4F7CC349E6EB}" type="pres">
      <dgm:prSet presAssocID="{2A244EF7-4CFF-47DF-A7E8-8752D1364B9A}" presName="node" presStyleLbl="node1" presStyleIdx="0" presStyleCnt="1">
        <dgm:presLayoutVars>
          <dgm:bulletEnabled val="1"/>
        </dgm:presLayoutVars>
      </dgm:prSet>
      <dgm:spPr/>
    </dgm:pt>
  </dgm:ptLst>
  <dgm:cxnLst>
    <dgm:cxn modelId="{C5B2CC02-392E-4629-8977-B6B8BA6A5B0A}" type="presOf" srcId="{93F6ED36-82A8-4656-A3B4-A661321B43BB}" destId="{B4E78E48-6280-4A8E-9B0A-4D935BEBB307}" srcOrd="0" destOrd="0" presId="urn:microsoft.com/office/officeart/2016/7/layout/RepeatingBendingProcessNew"/>
    <dgm:cxn modelId="{0CF1B10A-3B94-47E0-9C58-EF6F3C3BE22A}" type="presOf" srcId="{2A244EF7-4CFF-47DF-A7E8-8752D1364B9A}" destId="{124118B1-38FC-42D6-9FAE-4F7CC349E6EB}" srcOrd="0" destOrd="0" presId="urn:microsoft.com/office/officeart/2016/7/layout/RepeatingBendingProcessNew"/>
    <dgm:cxn modelId="{6B03D483-7C86-426C-9E8E-2D0FFA6BA76E}" srcId="{2A244EF7-4CFF-47DF-A7E8-8752D1364B9A}" destId="{12CFDD95-894F-415A-A73B-3CC6B0583388}" srcOrd="0" destOrd="0" parTransId="{885A9872-9831-40A8-A950-D044260E6F60}" sibTransId="{58323AAB-B446-4DB5-94C3-0845B938AAAE}"/>
    <dgm:cxn modelId="{B3F89AE1-85EF-4C21-8858-37A41C6D956E}" type="presOf" srcId="{12CFDD95-894F-415A-A73B-3CC6B0583388}" destId="{124118B1-38FC-42D6-9FAE-4F7CC349E6EB}" srcOrd="0" destOrd="1" presId="urn:microsoft.com/office/officeart/2016/7/layout/RepeatingBendingProcessNew"/>
    <dgm:cxn modelId="{DE9D07FC-1850-4D3B-954D-EE139C1E2902}" srcId="{93F6ED36-82A8-4656-A3B4-A661321B43BB}" destId="{2A244EF7-4CFF-47DF-A7E8-8752D1364B9A}" srcOrd="0" destOrd="0" parTransId="{14D4B353-A6E9-412C-99CF-284C72DE2CC5}" sibTransId="{D646AE12-7037-49A9-8827-0583D5A84551}"/>
    <dgm:cxn modelId="{91422FB5-ADE0-4C81-873C-4664CA4D3EFF}" type="presParOf" srcId="{B4E78E48-6280-4A8E-9B0A-4D935BEBB307}" destId="{124118B1-38FC-42D6-9FAE-4F7CC349E6EB}" srcOrd="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DAF60-A245-45E5-841D-EADE94478F47}">
      <dsp:nvSpPr>
        <dsp:cNvPr id="0" name=""/>
        <dsp:cNvSpPr/>
      </dsp:nvSpPr>
      <dsp:spPr>
        <a:xfrm>
          <a:off x="0" y="3497979"/>
          <a:ext cx="2514599" cy="287006"/>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838" tIns="92456" rIns="178838" bIns="92456" numCol="1" spcCol="1270" anchor="ctr" anchorCtr="0">
          <a:noAutofit/>
        </a:bodyPr>
        <a:lstStyle/>
        <a:p>
          <a:pPr marL="0" lvl="0" indent="0" algn="ctr" defTabSz="577850">
            <a:lnSpc>
              <a:spcPct val="90000"/>
            </a:lnSpc>
            <a:spcBef>
              <a:spcPct val="0"/>
            </a:spcBef>
            <a:spcAft>
              <a:spcPct val="35000"/>
            </a:spcAft>
            <a:buNone/>
          </a:pPr>
          <a:r>
            <a:rPr lang="en-US" sz="1300" kern="1200"/>
            <a:t>Highlight</a:t>
          </a:r>
        </a:p>
      </dsp:txBody>
      <dsp:txXfrm>
        <a:off x="0" y="3497979"/>
        <a:ext cx="2514599" cy="287006"/>
      </dsp:txXfrm>
    </dsp:sp>
    <dsp:sp modelId="{65EACE49-4777-46AF-81D1-9DC3E9C426DC}">
      <dsp:nvSpPr>
        <dsp:cNvPr id="0" name=""/>
        <dsp:cNvSpPr/>
      </dsp:nvSpPr>
      <dsp:spPr>
        <a:xfrm>
          <a:off x="2514599" y="3497979"/>
          <a:ext cx="7543800" cy="287006"/>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3024" tIns="139700" rIns="153024" bIns="139700" numCol="1" spcCol="1270" anchor="ctr" anchorCtr="0">
          <a:noAutofit/>
        </a:bodyPr>
        <a:lstStyle/>
        <a:p>
          <a:pPr marL="0" lvl="0" indent="0" algn="l" defTabSz="488950">
            <a:lnSpc>
              <a:spcPct val="90000"/>
            </a:lnSpc>
            <a:spcBef>
              <a:spcPct val="0"/>
            </a:spcBef>
            <a:spcAft>
              <a:spcPct val="35000"/>
            </a:spcAft>
            <a:buNone/>
          </a:pPr>
          <a:r>
            <a:rPr lang="en-US" sz="1100" kern="1200"/>
            <a:t>Highlight culture and history of your community</a:t>
          </a:r>
        </a:p>
      </dsp:txBody>
      <dsp:txXfrm>
        <a:off x="2514599" y="3497979"/>
        <a:ext cx="7543800" cy="287006"/>
      </dsp:txXfrm>
    </dsp:sp>
    <dsp:sp modelId="{119C35B6-508D-4D08-85C4-B85D71DDC970}">
      <dsp:nvSpPr>
        <dsp:cNvPr id="0" name=""/>
        <dsp:cNvSpPr/>
      </dsp:nvSpPr>
      <dsp:spPr>
        <a:xfrm rot="10800000">
          <a:off x="0" y="3060868"/>
          <a:ext cx="2514599" cy="441415"/>
        </a:xfrm>
        <a:prstGeom prst="upArrowCallout">
          <a:avLst>
            <a:gd name="adj1" fmla="val 5000"/>
            <a:gd name="adj2" fmla="val 10000"/>
            <a:gd name="adj3" fmla="val 15000"/>
            <a:gd name="adj4" fmla="val 64977"/>
          </a:avLst>
        </a:prstGeom>
        <a:solidFill>
          <a:schemeClr val="accent2">
            <a:hueOff val="-104765"/>
            <a:satOff val="-1207"/>
            <a:lumOff val="270"/>
            <a:alphaOff val="0"/>
          </a:schemeClr>
        </a:solidFill>
        <a:ln w="15875" cap="flat" cmpd="sng" algn="ctr">
          <a:solidFill>
            <a:schemeClr val="accent2">
              <a:hueOff val="-104765"/>
              <a:satOff val="-1207"/>
              <a:lumOff val="2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838" tIns="92456" rIns="178838" bIns="92456" numCol="1" spcCol="1270" anchor="ctr" anchorCtr="0">
          <a:noAutofit/>
        </a:bodyPr>
        <a:lstStyle/>
        <a:p>
          <a:pPr marL="0" lvl="0" indent="0" algn="ctr" defTabSz="577850">
            <a:lnSpc>
              <a:spcPct val="90000"/>
            </a:lnSpc>
            <a:spcBef>
              <a:spcPct val="0"/>
            </a:spcBef>
            <a:spcAft>
              <a:spcPct val="35000"/>
            </a:spcAft>
            <a:buNone/>
          </a:pPr>
          <a:r>
            <a:rPr lang="en-US" sz="1300" kern="1200"/>
            <a:t>Contribute</a:t>
          </a:r>
        </a:p>
      </dsp:txBody>
      <dsp:txXfrm rot="-10800000">
        <a:off x="0" y="3060868"/>
        <a:ext cx="2514599" cy="286920"/>
      </dsp:txXfrm>
    </dsp:sp>
    <dsp:sp modelId="{DF592B3D-19E2-4EA9-83DA-1E3E50374C90}">
      <dsp:nvSpPr>
        <dsp:cNvPr id="0" name=""/>
        <dsp:cNvSpPr/>
      </dsp:nvSpPr>
      <dsp:spPr>
        <a:xfrm>
          <a:off x="2514599" y="3060868"/>
          <a:ext cx="7543800" cy="286920"/>
        </a:xfrm>
        <a:prstGeom prst="rect">
          <a:avLst/>
        </a:prstGeom>
        <a:solidFill>
          <a:schemeClr val="accent2">
            <a:tint val="40000"/>
            <a:alpha val="90000"/>
            <a:hueOff val="-181572"/>
            <a:satOff val="-17"/>
            <a:lumOff val="5"/>
            <a:alphaOff val="0"/>
          </a:schemeClr>
        </a:solidFill>
        <a:ln w="15875" cap="flat" cmpd="sng" algn="ctr">
          <a:solidFill>
            <a:schemeClr val="accent2">
              <a:tint val="40000"/>
              <a:alpha val="90000"/>
              <a:hueOff val="-181572"/>
              <a:satOff val="-17"/>
              <a:lumOff val="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3024" tIns="139700" rIns="153024" bIns="139700" numCol="1" spcCol="1270" anchor="ctr" anchorCtr="0">
          <a:noAutofit/>
        </a:bodyPr>
        <a:lstStyle/>
        <a:p>
          <a:pPr marL="0" lvl="0" indent="0" algn="l" defTabSz="488950">
            <a:lnSpc>
              <a:spcPct val="90000"/>
            </a:lnSpc>
            <a:spcBef>
              <a:spcPct val="0"/>
            </a:spcBef>
            <a:spcAft>
              <a:spcPct val="35000"/>
            </a:spcAft>
            <a:buNone/>
          </a:pPr>
          <a:r>
            <a:rPr lang="en-US" sz="1100" kern="1200"/>
            <a:t>Contribute to Connecticut’s cultural assets</a:t>
          </a:r>
        </a:p>
      </dsp:txBody>
      <dsp:txXfrm>
        <a:off x="2514599" y="3060868"/>
        <a:ext cx="7543800" cy="286920"/>
      </dsp:txXfrm>
    </dsp:sp>
    <dsp:sp modelId="{717D0083-8331-4168-BFA3-B0D57034A711}">
      <dsp:nvSpPr>
        <dsp:cNvPr id="0" name=""/>
        <dsp:cNvSpPr/>
      </dsp:nvSpPr>
      <dsp:spPr>
        <a:xfrm rot="10800000">
          <a:off x="0" y="2623758"/>
          <a:ext cx="2514599" cy="441415"/>
        </a:xfrm>
        <a:prstGeom prst="upArrowCallout">
          <a:avLst>
            <a:gd name="adj1" fmla="val 5000"/>
            <a:gd name="adj2" fmla="val 10000"/>
            <a:gd name="adj3" fmla="val 15000"/>
            <a:gd name="adj4" fmla="val 64977"/>
          </a:avLst>
        </a:prstGeom>
        <a:solidFill>
          <a:schemeClr val="accent2">
            <a:hueOff val="-209531"/>
            <a:satOff val="-2415"/>
            <a:lumOff val="540"/>
            <a:alphaOff val="0"/>
          </a:schemeClr>
        </a:solidFill>
        <a:ln w="15875" cap="flat" cmpd="sng" algn="ctr">
          <a:solidFill>
            <a:schemeClr val="accent2">
              <a:hueOff val="-209531"/>
              <a:satOff val="-2415"/>
              <a:lumOff val="54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838" tIns="92456" rIns="178838" bIns="92456" numCol="1" spcCol="1270" anchor="ctr" anchorCtr="0">
          <a:noAutofit/>
        </a:bodyPr>
        <a:lstStyle/>
        <a:p>
          <a:pPr marL="0" lvl="0" indent="0" algn="ctr" defTabSz="577850">
            <a:lnSpc>
              <a:spcPct val="90000"/>
            </a:lnSpc>
            <a:spcBef>
              <a:spcPct val="0"/>
            </a:spcBef>
            <a:spcAft>
              <a:spcPct val="35000"/>
            </a:spcAft>
            <a:buNone/>
          </a:pPr>
          <a:r>
            <a:rPr lang="en-US" sz="1300" kern="1200" dirty="0"/>
            <a:t>Sustainable CT Support</a:t>
          </a:r>
        </a:p>
      </dsp:txBody>
      <dsp:txXfrm rot="-10800000">
        <a:off x="0" y="2623758"/>
        <a:ext cx="2514599" cy="286920"/>
      </dsp:txXfrm>
    </dsp:sp>
    <dsp:sp modelId="{28D8CDCB-DD04-44DA-94C0-B32B3F4F836D}">
      <dsp:nvSpPr>
        <dsp:cNvPr id="0" name=""/>
        <dsp:cNvSpPr/>
      </dsp:nvSpPr>
      <dsp:spPr>
        <a:xfrm>
          <a:off x="2514599" y="2623758"/>
          <a:ext cx="7543800" cy="286920"/>
        </a:xfrm>
        <a:prstGeom prst="rect">
          <a:avLst/>
        </a:prstGeom>
        <a:solidFill>
          <a:schemeClr val="accent2">
            <a:tint val="40000"/>
            <a:alpha val="90000"/>
            <a:hueOff val="-363145"/>
            <a:satOff val="-33"/>
            <a:lumOff val="10"/>
            <a:alphaOff val="0"/>
          </a:schemeClr>
        </a:solidFill>
        <a:ln w="15875" cap="flat" cmpd="sng" algn="ctr">
          <a:solidFill>
            <a:schemeClr val="accent2">
              <a:tint val="40000"/>
              <a:alpha val="90000"/>
              <a:hueOff val="-363145"/>
              <a:satOff val="-33"/>
              <a:lumOff val="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3024" tIns="139700" rIns="153024" bIns="139700" numCol="1" spcCol="1270" anchor="ctr" anchorCtr="0">
          <a:noAutofit/>
        </a:bodyPr>
        <a:lstStyle/>
        <a:p>
          <a:pPr marL="0" lvl="0" indent="0" algn="l" defTabSz="488950">
            <a:lnSpc>
              <a:spcPct val="90000"/>
            </a:lnSpc>
            <a:spcBef>
              <a:spcPct val="0"/>
            </a:spcBef>
            <a:spcAft>
              <a:spcPct val="35000"/>
            </a:spcAft>
            <a:buNone/>
          </a:pPr>
          <a:r>
            <a:rPr lang="en-US" sz="1100" kern="1200"/>
            <a:t>Support Sustainable CT certification https://sustainablect.org/actions-certifications/ </a:t>
          </a:r>
        </a:p>
      </dsp:txBody>
      <dsp:txXfrm>
        <a:off x="2514599" y="2623758"/>
        <a:ext cx="7543800" cy="286920"/>
      </dsp:txXfrm>
    </dsp:sp>
    <dsp:sp modelId="{22E13455-1F2D-49C6-9C6D-2915B7BC761D}">
      <dsp:nvSpPr>
        <dsp:cNvPr id="0" name=""/>
        <dsp:cNvSpPr/>
      </dsp:nvSpPr>
      <dsp:spPr>
        <a:xfrm rot="10800000">
          <a:off x="0" y="2186647"/>
          <a:ext cx="2514599" cy="441415"/>
        </a:xfrm>
        <a:prstGeom prst="upArrowCallout">
          <a:avLst>
            <a:gd name="adj1" fmla="val 5000"/>
            <a:gd name="adj2" fmla="val 10000"/>
            <a:gd name="adj3" fmla="val 15000"/>
            <a:gd name="adj4" fmla="val 64977"/>
          </a:avLst>
        </a:prstGeom>
        <a:solidFill>
          <a:schemeClr val="accent2">
            <a:hueOff val="-314296"/>
            <a:satOff val="-3622"/>
            <a:lumOff val="810"/>
            <a:alphaOff val="0"/>
          </a:schemeClr>
        </a:solidFill>
        <a:ln w="15875" cap="flat" cmpd="sng" algn="ctr">
          <a:solidFill>
            <a:schemeClr val="accent2">
              <a:hueOff val="-314296"/>
              <a:satOff val="-3622"/>
              <a:lumOff val="81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838" tIns="92456" rIns="178838" bIns="92456" numCol="1" spcCol="1270" anchor="ctr" anchorCtr="0">
          <a:noAutofit/>
        </a:bodyPr>
        <a:lstStyle/>
        <a:p>
          <a:pPr marL="0" lvl="0" indent="0" algn="ctr" defTabSz="577850">
            <a:lnSpc>
              <a:spcPct val="90000"/>
            </a:lnSpc>
            <a:spcBef>
              <a:spcPct val="0"/>
            </a:spcBef>
            <a:spcAft>
              <a:spcPct val="35000"/>
            </a:spcAft>
            <a:buNone/>
          </a:pPr>
          <a:r>
            <a:rPr lang="en-US" sz="1300" kern="1200" dirty="0"/>
            <a:t>Economic Growth</a:t>
          </a:r>
        </a:p>
      </dsp:txBody>
      <dsp:txXfrm rot="-10800000">
        <a:off x="0" y="2186647"/>
        <a:ext cx="2514599" cy="286920"/>
      </dsp:txXfrm>
    </dsp:sp>
    <dsp:sp modelId="{AFDB95C7-8999-4621-B358-D5F35BE3C1DB}">
      <dsp:nvSpPr>
        <dsp:cNvPr id="0" name=""/>
        <dsp:cNvSpPr/>
      </dsp:nvSpPr>
      <dsp:spPr>
        <a:xfrm>
          <a:off x="2514599" y="2186647"/>
          <a:ext cx="7543800" cy="286920"/>
        </a:xfrm>
        <a:prstGeom prst="rect">
          <a:avLst/>
        </a:prstGeom>
        <a:solidFill>
          <a:schemeClr val="accent2">
            <a:tint val="40000"/>
            <a:alpha val="90000"/>
            <a:hueOff val="-544717"/>
            <a:satOff val="-50"/>
            <a:lumOff val="15"/>
            <a:alphaOff val="0"/>
          </a:schemeClr>
        </a:solidFill>
        <a:ln w="15875" cap="flat" cmpd="sng" algn="ctr">
          <a:solidFill>
            <a:schemeClr val="accent2">
              <a:tint val="40000"/>
              <a:alpha val="90000"/>
              <a:hueOff val="-544717"/>
              <a:satOff val="-50"/>
              <a:lumOff val="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3024" tIns="139700" rIns="153024" bIns="139700" numCol="1" spcCol="1270" anchor="ctr" anchorCtr="0">
          <a:noAutofit/>
        </a:bodyPr>
        <a:lstStyle/>
        <a:p>
          <a:pPr marL="0" lvl="0" indent="0" algn="l" defTabSz="488950">
            <a:lnSpc>
              <a:spcPct val="90000"/>
            </a:lnSpc>
            <a:spcBef>
              <a:spcPct val="0"/>
            </a:spcBef>
            <a:spcAft>
              <a:spcPct val="35000"/>
            </a:spcAft>
            <a:buNone/>
          </a:pPr>
          <a:r>
            <a:rPr lang="en-US" sz="1100" kern="1200"/>
            <a:t>Create a plan to drive economic growth and expand tax base</a:t>
          </a:r>
        </a:p>
      </dsp:txBody>
      <dsp:txXfrm>
        <a:off x="2514599" y="2186647"/>
        <a:ext cx="7543800" cy="286920"/>
      </dsp:txXfrm>
    </dsp:sp>
    <dsp:sp modelId="{43DC9773-1A32-40AF-A012-22F573278345}">
      <dsp:nvSpPr>
        <dsp:cNvPr id="0" name=""/>
        <dsp:cNvSpPr/>
      </dsp:nvSpPr>
      <dsp:spPr>
        <a:xfrm rot="10800000">
          <a:off x="0" y="1749536"/>
          <a:ext cx="2514599" cy="441415"/>
        </a:xfrm>
        <a:prstGeom prst="upArrowCallout">
          <a:avLst>
            <a:gd name="adj1" fmla="val 5000"/>
            <a:gd name="adj2" fmla="val 10000"/>
            <a:gd name="adj3" fmla="val 15000"/>
            <a:gd name="adj4" fmla="val 64977"/>
          </a:avLst>
        </a:prstGeom>
        <a:solidFill>
          <a:schemeClr val="accent2">
            <a:hueOff val="-419062"/>
            <a:satOff val="-4829"/>
            <a:lumOff val="1079"/>
            <a:alphaOff val="0"/>
          </a:schemeClr>
        </a:solidFill>
        <a:ln w="15875" cap="flat" cmpd="sng" algn="ctr">
          <a:solidFill>
            <a:schemeClr val="accent2">
              <a:hueOff val="-419062"/>
              <a:satOff val="-4829"/>
              <a:lumOff val="107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838" tIns="92456" rIns="178838" bIns="92456" numCol="1" spcCol="1270" anchor="ctr" anchorCtr="0">
          <a:noAutofit/>
        </a:bodyPr>
        <a:lstStyle/>
        <a:p>
          <a:pPr marL="0" lvl="0" indent="0" algn="ctr" defTabSz="577850">
            <a:lnSpc>
              <a:spcPct val="90000"/>
            </a:lnSpc>
            <a:spcBef>
              <a:spcPct val="0"/>
            </a:spcBef>
            <a:spcAft>
              <a:spcPct val="35000"/>
            </a:spcAft>
            <a:buNone/>
          </a:pPr>
          <a:r>
            <a:rPr lang="en-US" sz="1300" kern="1200"/>
            <a:t>Strengthen</a:t>
          </a:r>
        </a:p>
      </dsp:txBody>
      <dsp:txXfrm rot="-10800000">
        <a:off x="0" y="1749536"/>
        <a:ext cx="2514599" cy="286920"/>
      </dsp:txXfrm>
    </dsp:sp>
    <dsp:sp modelId="{E92F8D65-A652-47BB-B9AB-852B2D6CD736}">
      <dsp:nvSpPr>
        <dsp:cNvPr id="0" name=""/>
        <dsp:cNvSpPr/>
      </dsp:nvSpPr>
      <dsp:spPr>
        <a:xfrm>
          <a:off x="2514599" y="1749536"/>
          <a:ext cx="7543800" cy="286920"/>
        </a:xfrm>
        <a:prstGeom prst="rect">
          <a:avLst/>
        </a:prstGeom>
        <a:solidFill>
          <a:schemeClr val="accent2">
            <a:tint val="40000"/>
            <a:alpha val="90000"/>
            <a:hueOff val="-726289"/>
            <a:satOff val="-67"/>
            <a:lumOff val="19"/>
            <a:alphaOff val="0"/>
          </a:schemeClr>
        </a:solidFill>
        <a:ln w="15875" cap="flat" cmpd="sng" algn="ctr">
          <a:solidFill>
            <a:schemeClr val="accent2">
              <a:tint val="40000"/>
              <a:alpha val="90000"/>
              <a:hueOff val="-726289"/>
              <a:satOff val="-67"/>
              <a:lumOff val="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3024" tIns="139700" rIns="153024" bIns="139700" numCol="1" spcCol="1270" anchor="ctr" anchorCtr="0">
          <a:noAutofit/>
        </a:bodyPr>
        <a:lstStyle/>
        <a:p>
          <a:pPr marL="0" lvl="0" indent="0" algn="l" defTabSz="488950">
            <a:lnSpc>
              <a:spcPct val="90000"/>
            </a:lnSpc>
            <a:spcBef>
              <a:spcPct val="0"/>
            </a:spcBef>
            <a:spcAft>
              <a:spcPct val="35000"/>
            </a:spcAft>
            <a:buNone/>
          </a:pPr>
          <a:r>
            <a:rPr lang="en-US" sz="1100" kern="1200"/>
            <a:t>Strengthen distinctive character of communities</a:t>
          </a:r>
        </a:p>
      </dsp:txBody>
      <dsp:txXfrm>
        <a:off x="2514599" y="1749536"/>
        <a:ext cx="7543800" cy="286920"/>
      </dsp:txXfrm>
    </dsp:sp>
    <dsp:sp modelId="{CAF20D67-4F35-4707-9C61-AC719D91AF60}">
      <dsp:nvSpPr>
        <dsp:cNvPr id="0" name=""/>
        <dsp:cNvSpPr/>
      </dsp:nvSpPr>
      <dsp:spPr>
        <a:xfrm rot="10800000">
          <a:off x="0" y="1312426"/>
          <a:ext cx="2514599" cy="441415"/>
        </a:xfrm>
        <a:prstGeom prst="upArrowCallout">
          <a:avLst>
            <a:gd name="adj1" fmla="val 5000"/>
            <a:gd name="adj2" fmla="val 10000"/>
            <a:gd name="adj3" fmla="val 15000"/>
            <a:gd name="adj4" fmla="val 64977"/>
          </a:avLst>
        </a:prstGeom>
        <a:solidFill>
          <a:schemeClr val="accent2">
            <a:hueOff val="-523827"/>
            <a:satOff val="-6036"/>
            <a:lumOff val="1349"/>
            <a:alphaOff val="0"/>
          </a:schemeClr>
        </a:solidFill>
        <a:ln w="15875" cap="flat" cmpd="sng" algn="ctr">
          <a:solidFill>
            <a:schemeClr val="accent2">
              <a:hueOff val="-523827"/>
              <a:satOff val="-6036"/>
              <a:lumOff val="13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838" tIns="92456" rIns="178838" bIns="92456" numCol="1" spcCol="1270" anchor="ctr" anchorCtr="0">
          <a:noAutofit/>
        </a:bodyPr>
        <a:lstStyle/>
        <a:p>
          <a:pPr marL="0" lvl="0" indent="0" algn="ctr" defTabSz="577850">
            <a:lnSpc>
              <a:spcPct val="90000"/>
            </a:lnSpc>
            <a:spcBef>
              <a:spcPct val="0"/>
            </a:spcBef>
            <a:spcAft>
              <a:spcPct val="35000"/>
            </a:spcAft>
            <a:buNone/>
          </a:pPr>
          <a:r>
            <a:rPr lang="en-US" sz="1300" kern="1200" dirty="0"/>
            <a:t>Quality of Life</a:t>
          </a:r>
        </a:p>
      </dsp:txBody>
      <dsp:txXfrm rot="-10800000">
        <a:off x="0" y="1312426"/>
        <a:ext cx="2514599" cy="286920"/>
      </dsp:txXfrm>
    </dsp:sp>
    <dsp:sp modelId="{592293CC-459D-4456-9809-3742D42B67F5}">
      <dsp:nvSpPr>
        <dsp:cNvPr id="0" name=""/>
        <dsp:cNvSpPr/>
      </dsp:nvSpPr>
      <dsp:spPr>
        <a:xfrm>
          <a:off x="2514599" y="1312426"/>
          <a:ext cx="7543800" cy="286920"/>
        </a:xfrm>
        <a:prstGeom prst="rect">
          <a:avLst/>
        </a:prstGeom>
        <a:solidFill>
          <a:schemeClr val="accent2">
            <a:tint val="40000"/>
            <a:alpha val="90000"/>
            <a:hueOff val="-907862"/>
            <a:satOff val="-83"/>
            <a:lumOff val="24"/>
            <a:alphaOff val="0"/>
          </a:schemeClr>
        </a:solidFill>
        <a:ln w="15875" cap="flat" cmpd="sng" algn="ctr">
          <a:solidFill>
            <a:schemeClr val="accent2">
              <a:tint val="40000"/>
              <a:alpha val="90000"/>
              <a:hueOff val="-907862"/>
              <a:satOff val="-83"/>
              <a:lumOff val="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3024" tIns="139700" rIns="153024" bIns="139700" numCol="1" spcCol="1270" anchor="ctr" anchorCtr="0">
          <a:noAutofit/>
        </a:bodyPr>
        <a:lstStyle/>
        <a:p>
          <a:pPr marL="0" lvl="0" indent="0" algn="l" defTabSz="488950">
            <a:lnSpc>
              <a:spcPct val="90000"/>
            </a:lnSpc>
            <a:spcBef>
              <a:spcPct val="0"/>
            </a:spcBef>
            <a:spcAft>
              <a:spcPct val="35000"/>
            </a:spcAft>
            <a:buNone/>
          </a:pPr>
          <a:r>
            <a:rPr lang="en-US" sz="1100" kern="1200"/>
            <a:t>Improve the quality of life for residents</a:t>
          </a:r>
        </a:p>
      </dsp:txBody>
      <dsp:txXfrm>
        <a:off x="2514599" y="1312426"/>
        <a:ext cx="7543800" cy="286920"/>
      </dsp:txXfrm>
    </dsp:sp>
    <dsp:sp modelId="{F1E31D6D-5492-4FA7-84C6-5EE29C240651}">
      <dsp:nvSpPr>
        <dsp:cNvPr id="0" name=""/>
        <dsp:cNvSpPr/>
      </dsp:nvSpPr>
      <dsp:spPr>
        <a:xfrm rot="10800000">
          <a:off x="0" y="875315"/>
          <a:ext cx="2514599" cy="441415"/>
        </a:xfrm>
        <a:prstGeom prst="upArrowCallout">
          <a:avLst>
            <a:gd name="adj1" fmla="val 5000"/>
            <a:gd name="adj2" fmla="val 10000"/>
            <a:gd name="adj3" fmla="val 15000"/>
            <a:gd name="adj4" fmla="val 64977"/>
          </a:avLst>
        </a:prstGeom>
        <a:solidFill>
          <a:schemeClr val="accent2">
            <a:hueOff val="-628592"/>
            <a:satOff val="-7244"/>
            <a:lumOff val="1619"/>
            <a:alphaOff val="0"/>
          </a:schemeClr>
        </a:solidFill>
        <a:ln w="15875" cap="flat" cmpd="sng" algn="ctr">
          <a:solidFill>
            <a:schemeClr val="accent2">
              <a:hueOff val="-628592"/>
              <a:satOff val="-7244"/>
              <a:lumOff val="161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838" tIns="92456" rIns="178838" bIns="92456" numCol="1" spcCol="1270" anchor="ctr" anchorCtr="0">
          <a:noAutofit/>
        </a:bodyPr>
        <a:lstStyle/>
        <a:p>
          <a:pPr marL="0" lvl="0" indent="0" algn="ctr" defTabSz="577850">
            <a:lnSpc>
              <a:spcPct val="90000"/>
            </a:lnSpc>
            <a:spcBef>
              <a:spcPct val="0"/>
            </a:spcBef>
            <a:spcAft>
              <a:spcPct val="35000"/>
            </a:spcAft>
            <a:buNone/>
          </a:pPr>
          <a:r>
            <a:rPr lang="en-US" sz="1300" kern="1200" dirty="0"/>
            <a:t>Tourism</a:t>
          </a:r>
        </a:p>
      </dsp:txBody>
      <dsp:txXfrm rot="-10800000">
        <a:off x="0" y="875315"/>
        <a:ext cx="2514599" cy="286920"/>
      </dsp:txXfrm>
    </dsp:sp>
    <dsp:sp modelId="{860FB793-2A40-4573-8755-61DDEE5511C8}">
      <dsp:nvSpPr>
        <dsp:cNvPr id="0" name=""/>
        <dsp:cNvSpPr/>
      </dsp:nvSpPr>
      <dsp:spPr>
        <a:xfrm>
          <a:off x="2514599" y="875315"/>
          <a:ext cx="7543800" cy="286920"/>
        </a:xfrm>
        <a:prstGeom prst="rect">
          <a:avLst/>
        </a:prstGeom>
        <a:solidFill>
          <a:schemeClr val="accent2">
            <a:tint val="40000"/>
            <a:alpha val="90000"/>
            <a:hueOff val="-1089434"/>
            <a:satOff val="-100"/>
            <a:lumOff val="29"/>
            <a:alphaOff val="0"/>
          </a:schemeClr>
        </a:solidFill>
        <a:ln w="15875" cap="flat" cmpd="sng" algn="ctr">
          <a:solidFill>
            <a:schemeClr val="accent2">
              <a:tint val="40000"/>
              <a:alpha val="90000"/>
              <a:hueOff val="-1089434"/>
              <a:satOff val="-100"/>
              <a:lumOff val="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3024" tIns="139700" rIns="153024" bIns="139700" numCol="1" spcCol="1270" anchor="ctr" anchorCtr="0">
          <a:noAutofit/>
        </a:bodyPr>
        <a:lstStyle/>
        <a:p>
          <a:pPr marL="0" lvl="0" indent="0" algn="l" defTabSz="488950">
            <a:lnSpc>
              <a:spcPct val="90000"/>
            </a:lnSpc>
            <a:spcBef>
              <a:spcPct val="0"/>
            </a:spcBef>
            <a:spcAft>
              <a:spcPct val="35000"/>
            </a:spcAft>
            <a:buNone/>
          </a:pPr>
          <a:r>
            <a:rPr lang="en-US" sz="1100" kern="1200"/>
            <a:t>Promote tourism and increase visitation</a:t>
          </a:r>
        </a:p>
      </dsp:txBody>
      <dsp:txXfrm>
        <a:off x="2514599" y="875315"/>
        <a:ext cx="7543800" cy="286920"/>
      </dsp:txXfrm>
    </dsp:sp>
    <dsp:sp modelId="{D5844C66-BC2D-44E6-95E4-14FA02B09C19}">
      <dsp:nvSpPr>
        <dsp:cNvPr id="0" name=""/>
        <dsp:cNvSpPr/>
      </dsp:nvSpPr>
      <dsp:spPr>
        <a:xfrm rot="10800000">
          <a:off x="0" y="438205"/>
          <a:ext cx="2514599" cy="441415"/>
        </a:xfrm>
        <a:prstGeom prst="upArrowCallout">
          <a:avLst>
            <a:gd name="adj1" fmla="val 5000"/>
            <a:gd name="adj2" fmla="val 10000"/>
            <a:gd name="adj3" fmla="val 15000"/>
            <a:gd name="adj4" fmla="val 64977"/>
          </a:avLst>
        </a:prstGeom>
        <a:solidFill>
          <a:schemeClr val="accent2">
            <a:hueOff val="-733358"/>
            <a:satOff val="-8451"/>
            <a:lumOff val="1889"/>
            <a:alphaOff val="0"/>
          </a:schemeClr>
        </a:solidFill>
        <a:ln w="15875" cap="flat" cmpd="sng" algn="ctr">
          <a:solidFill>
            <a:schemeClr val="accent2">
              <a:hueOff val="-733358"/>
              <a:satOff val="-8451"/>
              <a:lumOff val="188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838" tIns="92456" rIns="178838" bIns="92456" numCol="1" spcCol="1270" anchor="ctr" anchorCtr="0">
          <a:noAutofit/>
        </a:bodyPr>
        <a:lstStyle/>
        <a:p>
          <a:pPr marL="0" lvl="0" indent="0" algn="ctr" defTabSz="577850">
            <a:lnSpc>
              <a:spcPct val="90000"/>
            </a:lnSpc>
            <a:spcBef>
              <a:spcPct val="0"/>
            </a:spcBef>
            <a:spcAft>
              <a:spcPct val="35000"/>
            </a:spcAft>
            <a:buNone/>
          </a:pPr>
          <a:r>
            <a:rPr lang="en-US" sz="1300" kern="1200"/>
            <a:t>Promote</a:t>
          </a:r>
          <a:endParaRPr lang="en-US" sz="1300" kern="1200" dirty="0"/>
        </a:p>
      </dsp:txBody>
      <dsp:txXfrm rot="-10800000">
        <a:off x="0" y="438205"/>
        <a:ext cx="2514599" cy="286920"/>
      </dsp:txXfrm>
    </dsp:sp>
    <dsp:sp modelId="{F89B0DB0-AC7F-441B-AD85-DF72BE748DC1}">
      <dsp:nvSpPr>
        <dsp:cNvPr id="0" name=""/>
        <dsp:cNvSpPr/>
      </dsp:nvSpPr>
      <dsp:spPr>
        <a:xfrm>
          <a:off x="2514599" y="438205"/>
          <a:ext cx="7543800" cy="286920"/>
        </a:xfrm>
        <a:prstGeom prst="rect">
          <a:avLst/>
        </a:prstGeom>
        <a:solidFill>
          <a:schemeClr val="accent2">
            <a:tint val="40000"/>
            <a:alpha val="90000"/>
            <a:hueOff val="-1271006"/>
            <a:satOff val="-116"/>
            <a:lumOff val="34"/>
            <a:alphaOff val="0"/>
          </a:schemeClr>
        </a:solidFill>
        <a:ln w="15875" cap="flat" cmpd="sng" algn="ctr">
          <a:solidFill>
            <a:schemeClr val="accent2">
              <a:tint val="40000"/>
              <a:alpha val="90000"/>
              <a:hueOff val="-1271006"/>
              <a:satOff val="-116"/>
              <a:lumOff val="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3024" tIns="139700" rIns="153024" bIns="139700" numCol="1" spcCol="1270" anchor="ctr" anchorCtr="0">
          <a:noAutofit/>
        </a:bodyPr>
        <a:lstStyle/>
        <a:p>
          <a:pPr marL="0" lvl="0" indent="0" algn="l" defTabSz="488950">
            <a:lnSpc>
              <a:spcPct val="90000"/>
            </a:lnSpc>
            <a:spcBef>
              <a:spcPct val="0"/>
            </a:spcBef>
            <a:spcAft>
              <a:spcPct val="35000"/>
            </a:spcAft>
            <a:buNone/>
          </a:pPr>
          <a:r>
            <a:rPr lang="en-US" sz="1100" kern="1200"/>
            <a:t>Promote and encourage artists, entrepreneurs and creative businesses</a:t>
          </a:r>
        </a:p>
      </dsp:txBody>
      <dsp:txXfrm>
        <a:off x="2514599" y="438205"/>
        <a:ext cx="7543800" cy="286920"/>
      </dsp:txXfrm>
    </dsp:sp>
    <dsp:sp modelId="{1436A379-939F-458F-B737-B625FB82727C}">
      <dsp:nvSpPr>
        <dsp:cNvPr id="0" name=""/>
        <dsp:cNvSpPr/>
      </dsp:nvSpPr>
      <dsp:spPr>
        <a:xfrm rot="10800000">
          <a:off x="0" y="1094"/>
          <a:ext cx="2514599" cy="441415"/>
        </a:xfrm>
        <a:prstGeom prst="upArrowCallout">
          <a:avLst>
            <a:gd name="adj1" fmla="val 5000"/>
            <a:gd name="adj2" fmla="val 10000"/>
            <a:gd name="adj3" fmla="val 15000"/>
            <a:gd name="adj4" fmla="val 64977"/>
          </a:avLst>
        </a:prstGeom>
        <a:solidFill>
          <a:schemeClr val="accent2">
            <a:hueOff val="-838123"/>
            <a:satOff val="-9658"/>
            <a:lumOff val="2159"/>
            <a:alphaOff val="0"/>
          </a:schemeClr>
        </a:solidFill>
        <a:ln w="15875" cap="flat" cmpd="sng" algn="ctr">
          <a:solidFill>
            <a:schemeClr val="accent2">
              <a:hueOff val="-838123"/>
              <a:satOff val="-9658"/>
              <a:lumOff val="21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838" tIns="92456" rIns="178838" bIns="92456" numCol="1" spcCol="1270" anchor="ctr" anchorCtr="0">
          <a:noAutofit/>
        </a:bodyPr>
        <a:lstStyle/>
        <a:p>
          <a:pPr marL="0" lvl="0" indent="0" algn="ctr" defTabSz="577850">
            <a:lnSpc>
              <a:spcPct val="90000"/>
            </a:lnSpc>
            <a:spcBef>
              <a:spcPct val="0"/>
            </a:spcBef>
            <a:spcAft>
              <a:spcPct val="35000"/>
            </a:spcAft>
            <a:buNone/>
          </a:pPr>
          <a:r>
            <a:rPr lang="en-US" sz="1300" kern="1200"/>
            <a:t>Market</a:t>
          </a:r>
        </a:p>
      </dsp:txBody>
      <dsp:txXfrm rot="-10800000">
        <a:off x="0" y="1094"/>
        <a:ext cx="2514599" cy="286920"/>
      </dsp:txXfrm>
    </dsp:sp>
    <dsp:sp modelId="{84E099F2-A89F-4F13-93BF-16841B62DC23}">
      <dsp:nvSpPr>
        <dsp:cNvPr id="0" name=""/>
        <dsp:cNvSpPr/>
      </dsp:nvSpPr>
      <dsp:spPr>
        <a:xfrm>
          <a:off x="2514599" y="1094"/>
          <a:ext cx="7543800" cy="286920"/>
        </a:xfrm>
        <a:prstGeom prst="rect">
          <a:avLst/>
        </a:prstGeom>
        <a:solidFill>
          <a:schemeClr val="accent2">
            <a:tint val="40000"/>
            <a:alpha val="90000"/>
            <a:hueOff val="-1452578"/>
            <a:satOff val="-133"/>
            <a:lumOff val="39"/>
            <a:alphaOff val="0"/>
          </a:schemeClr>
        </a:solidFill>
        <a:ln w="15875" cap="flat" cmpd="sng" algn="ctr">
          <a:solidFill>
            <a:schemeClr val="accent2">
              <a:tint val="40000"/>
              <a:alpha val="90000"/>
              <a:hueOff val="-1452578"/>
              <a:satOff val="-133"/>
              <a:lumOff val="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3024" tIns="139700" rIns="153024" bIns="139700" numCol="1" spcCol="1270" anchor="ctr" anchorCtr="0">
          <a:noAutofit/>
        </a:bodyPr>
        <a:lstStyle/>
        <a:p>
          <a:pPr marL="0" lvl="0" indent="0" algn="l" defTabSz="488950">
            <a:lnSpc>
              <a:spcPct val="90000"/>
            </a:lnSpc>
            <a:spcBef>
              <a:spcPct val="0"/>
            </a:spcBef>
            <a:spcAft>
              <a:spcPct val="35000"/>
            </a:spcAft>
            <a:buNone/>
          </a:pPr>
          <a:r>
            <a:rPr lang="en-US" sz="1100" kern="1200"/>
            <a:t>Market arts and culture attractions to visitors</a:t>
          </a:r>
        </a:p>
      </dsp:txBody>
      <dsp:txXfrm>
        <a:off x="2514599" y="1094"/>
        <a:ext cx="7543800" cy="286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732D5-9EFF-43A6-AE18-FB90C8965C78}">
      <dsp:nvSpPr>
        <dsp:cNvPr id="0" name=""/>
        <dsp:cNvSpPr/>
      </dsp:nvSpPr>
      <dsp:spPr>
        <a:xfrm>
          <a:off x="134825" y="275313"/>
          <a:ext cx="1295909" cy="129590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73DB23-2771-4F04-B3B5-BAD632876302}">
      <dsp:nvSpPr>
        <dsp:cNvPr id="0" name=""/>
        <dsp:cNvSpPr/>
      </dsp:nvSpPr>
      <dsp:spPr>
        <a:xfrm>
          <a:off x="406966" y="547454"/>
          <a:ext cx="751627" cy="751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D448B7-3070-4FED-8CB0-F65BE654FFD1}">
      <dsp:nvSpPr>
        <dsp:cNvPr id="0" name=""/>
        <dsp:cNvSpPr/>
      </dsp:nvSpPr>
      <dsp:spPr>
        <a:xfrm>
          <a:off x="1708430" y="275313"/>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Cities and towns should assess their readiness to establish a Cultural District.</a:t>
          </a:r>
        </a:p>
      </dsp:txBody>
      <dsp:txXfrm>
        <a:off x="1708430" y="275313"/>
        <a:ext cx="3054644" cy="1295909"/>
      </dsp:txXfrm>
    </dsp:sp>
    <dsp:sp modelId="{D2AF7CAC-CE42-419F-8E7F-EE5C615F4E01}">
      <dsp:nvSpPr>
        <dsp:cNvPr id="0" name=""/>
        <dsp:cNvSpPr/>
      </dsp:nvSpPr>
      <dsp:spPr>
        <a:xfrm>
          <a:off x="5295324" y="275313"/>
          <a:ext cx="1295909" cy="129590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1BCA34-AD8B-4E7C-833E-6232083FA9B3}">
      <dsp:nvSpPr>
        <dsp:cNvPr id="0" name=""/>
        <dsp:cNvSpPr/>
      </dsp:nvSpPr>
      <dsp:spPr>
        <a:xfrm>
          <a:off x="5567465" y="547454"/>
          <a:ext cx="751627" cy="7516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3CEC77-22FD-4A51-8487-3571552B1443}">
      <dsp:nvSpPr>
        <dsp:cNvPr id="0" name=""/>
        <dsp:cNvSpPr/>
      </dsp:nvSpPr>
      <dsp:spPr>
        <a:xfrm>
          <a:off x="6868929" y="275313"/>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Assess the inventory and location of cultural assets in the municipality.</a:t>
          </a:r>
        </a:p>
      </dsp:txBody>
      <dsp:txXfrm>
        <a:off x="6868929" y="275313"/>
        <a:ext cx="3054644" cy="1295909"/>
      </dsp:txXfrm>
    </dsp:sp>
    <dsp:sp modelId="{393F755D-862A-4729-9933-E9CC9E5EA57E}">
      <dsp:nvSpPr>
        <dsp:cNvPr id="0" name=""/>
        <dsp:cNvSpPr/>
      </dsp:nvSpPr>
      <dsp:spPr>
        <a:xfrm>
          <a:off x="134825" y="2214856"/>
          <a:ext cx="1295909" cy="129590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AC77A1-8241-4968-A37E-DBE37E2E4E9B}">
      <dsp:nvSpPr>
        <dsp:cNvPr id="0" name=""/>
        <dsp:cNvSpPr/>
      </dsp:nvSpPr>
      <dsp:spPr>
        <a:xfrm>
          <a:off x="406966" y="2486997"/>
          <a:ext cx="751627" cy="7516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0A42D6-684E-4C48-93C9-D67B72E3766A}">
      <dsp:nvSpPr>
        <dsp:cNvPr id="0" name=""/>
        <dsp:cNvSpPr/>
      </dsp:nvSpPr>
      <dsp:spPr>
        <a:xfrm>
          <a:off x="1708430" y="2214856"/>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Confirm if your city or town is eligible by reviewing the Standards &amp; Criteria.</a:t>
          </a:r>
        </a:p>
      </dsp:txBody>
      <dsp:txXfrm>
        <a:off x="1708430" y="2214856"/>
        <a:ext cx="3054644" cy="1295909"/>
      </dsp:txXfrm>
    </dsp:sp>
    <dsp:sp modelId="{15FDF0AB-6CBE-4925-AF12-D6DC32A1E492}">
      <dsp:nvSpPr>
        <dsp:cNvPr id="0" name=""/>
        <dsp:cNvSpPr/>
      </dsp:nvSpPr>
      <dsp:spPr>
        <a:xfrm>
          <a:off x="5295324" y="2214856"/>
          <a:ext cx="1295909" cy="129590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1BE6E1-2E8B-40C7-9D44-F5B409FD691F}">
      <dsp:nvSpPr>
        <dsp:cNvPr id="0" name=""/>
        <dsp:cNvSpPr/>
      </dsp:nvSpPr>
      <dsp:spPr>
        <a:xfrm>
          <a:off x="5567465" y="2486997"/>
          <a:ext cx="751627" cy="7516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4D5FC2-90F7-4EA6-BF5C-B81E5071E494}">
      <dsp:nvSpPr>
        <dsp:cNvPr id="0" name=""/>
        <dsp:cNvSpPr/>
      </dsp:nvSpPr>
      <dsp:spPr>
        <a:xfrm>
          <a:off x="6868929" y="2214856"/>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Submit a letter of intent to establish a Cultural District to your </a:t>
          </a:r>
          <a:r>
            <a:rPr lang="en-US" sz="2000" kern="1200" dirty="0">
              <a:hlinkClick xmlns:r="http://schemas.openxmlformats.org/officeDocument/2006/relationships" r:id="rId9"/>
            </a:rPr>
            <a:t>Designated Regional Service Organization </a:t>
          </a:r>
          <a:r>
            <a:rPr lang="en-US" sz="2000" kern="1200" dirty="0"/>
            <a:t>(DRSO).</a:t>
          </a:r>
        </a:p>
      </dsp:txBody>
      <dsp:txXfrm>
        <a:off x="6868929" y="2214856"/>
        <a:ext cx="3054644" cy="12959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7C9B2-6E32-4FC7-89EF-A4117B240B0B}">
      <dsp:nvSpPr>
        <dsp:cNvPr id="0" name=""/>
        <dsp:cNvSpPr/>
      </dsp:nvSpPr>
      <dsp:spPr>
        <a:xfrm>
          <a:off x="963848" y="2178"/>
          <a:ext cx="1890861" cy="113451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The municipality must vote to approve Cultural District.</a:t>
          </a:r>
        </a:p>
      </dsp:txBody>
      <dsp:txXfrm>
        <a:off x="963848" y="2178"/>
        <a:ext cx="1890861" cy="1134516"/>
      </dsp:txXfrm>
    </dsp:sp>
    <dsp:sp modelId="{DCF9594C-5CDF-4A5C-ADFF-2C57F3B87E4C}">
      <dsp:nvSpPr>
        <dsp:cNvPr id="0" name=""/>
        <dsp:cNvSpPr/>
      </dsp:nvSpPr>
      <dsp:spPr>
        <a:xfrm>
          <a:off x="3043795" y="2178"/>
          <a:ext cx="1890861" cy="1134516"/>
        </a:xfrm>
        <a:prstGeom prst="rect">
          <a:avLst/>
        </a:prstGeom>
        <a:solidFill>
          <a:schemeClr val="accent2">
            <a:hueOff val="-83812"/>
            <a:satOff val="-966"/>
            <a:lumOff val="2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The municipality must be in Connecticut.</a:t>
          </a:r>
        </a:p>
      </dsp:txBody>
      <dsp:txXfrm>
        <a:off x="3043795" y="2178"/>
        <a:ext cx="1890861" cy="1134516"/>
      </dsp:txXfrm>
    </dsp:sp>
    <dsp:sp modelId="{7FD107C6-5DC7-478E-B375-153FAEAFA730}">
      <dsp:nvSpPr>
        <dsp:cNvPr id="0" name=""/>
        <dsp:cNvSpPr/>
      </dsp:nvSpPr>
      <dsp:spPr>
        <a:xfrm>
          <a:off x="5123743" y="2178"/>
          <a:ext cx="1890861" cy="1134516"/>
        </a:xfrm>
        <a:prstGeom prst="rect">
          <a:avLst/>
        </a:prstGeom>
        <a:solidFill>
          <a:schemeClr val="accent2">
            <a:hueOff val="-167625"/>
            <a:satOff val="-1932"/>
            <a:lumOff val="43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The Cultural District must meet the requirements of Cultural District definition. </a:t>
          </a:r>
        </a:p>
      </dsp:txBody>
      <dsp:txXfrm>
        <a:off x="5123743" y="2178"/>
        <a:ext cx="1890861" cy="1134516"/>
      </dsp:txXfrm>
    </dsp:sp>
    <dsp:sp modelId="{B554E32A-E8E6-45F5-9EC8-3E93FF4F4150}">
      <dsp:nvSpPr>
        <dsp:cNvPr id="0" name=""/>
        <dsp:cNvSpPr/>
      </dsp:nvSpPr>
      <dsp:spPr>
        <a:xfrm>
          <a:off x="7203690" y="2178"/>
          <a:ext cx="1890861" cy="1134516"/>
        </a:xfrm>
        <a:prstGeom prst="rect">
          <a:avLst/>
        </a:prstGeom>
        <a:solidFill>
          <a:schemeClr val="accent2">
            <a:hueOff val="-251437"/>
            <a:satOff val="-2897"/>
            <a:lumOff val="64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The Cultural District must have defined boundaries.</a:t>
          </a:r>
        </a:p>
      </dsp:txBody>
      <dsp:txXfrm>
        <a:off x="7203690" y="2178"/>
        <a:ext cx="1890861" cy="1134516"/>
      </dsp:txXfrm>
    </dsp:sp>
    <dsp:sp modelId="{F1AEEB2B-8094-4C33-A3C7-A68DCC6A6758}">
      <dsp:nvSpPr>
        <dsp:cNvPr id="0" name=""/>
        <dsp:cNvSpPr/>
      </dsp:nvSpPr>
      <dsp:spPr>
        <a:xfrm>
          <a:off x="963848" y="1325781"/>
          <a:ext cx="1890861" cy="1134516"/>
        </a:xfrm>
        <a:prstGeom prst="rect">
          <a:avLst/>
        </a:prstGeom>
        <a:solidFill>
          <a:schemeClr val="accent2">
            <a:hueOff val="-335249"/>
            <a:satOff val="-3863"/>
            <a:lumOff val="86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The Cultural District must be walkable and accessible.</a:t>
          </a:r>
        </a:p>
      </dsp:txBody>
      <dsp:txXfrm>
        <a:off x="963848" y="1325781"/>
        <a:ext cx="1890861" cy="1134516"/>
      </dsp:txXfrm>
    </dsp:sp>
    <dsp:sp modelId="{9EE8B4B1-1650-43D3-9E8C-A3682A54CB1B}">
      <dsp:nvSpPr>
        <dsp:cNvPr id="0" name=""/>
        <dsp:cNvSpPr/>
      </dsp:nvSpPr>
      <dsp:spPr>
        <a:xfrm>
          <a:off x="3043795" y="1325781"/>
          <a:ext cx="1890861" cy="1134516"/>
        </a:xfrm>
        <a:prstGeom prst="rect">
          <a:avLst/>
        </a:prstGeom>
        <a:solidFill>
          <a:schemeClr val="accent2">
            <a:hueOff val="-419062"/>
            <a:satOff val="-4829"/>
            <a:lumOff val="10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The Cultural District must have cultural facilities and assets.</a:t>
          </a:r>
        </a:p>
      </dsp:txBody>
      <dsp:txXfrm>
        <a:off x="3043795" y="1325781"/>
        <a:ext cx="1890861" cy="1134516"/>
      </dsp:txXfrm>
    </dsp:sp>
    <dsp:sp modelId="{4FA0DE7F-E8DB-41C8-84C4-08A243C8860F}">
      <dsp:nvSpPr>
        <dsp:cNvPr id="0" name=""/>
        <dsp:cNvSpPr/>
      </dsp:nvSpPr>
      <dsp:spPr>
        <a:xfrm>
          <a:off x="5123743" y="1325781"/>
          <a:ext cx="1890861" cy="1134516"/>
        </a:xfrm>
        <a:prstGeom prst="rect">
          <a:avLst/>
        </a:prstGeom>
        <a:solidFill>
          <a:schemeClr val="accent2">
            <a:hueOff val="-502874"/>
            <a:satOff val="-5795"/>
            <a:lumOff val="129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The Cultural District should have public infrastructure and amenities.</a:t>
          </a:r>
        </a:p>
      </dsp:txBody>
      <dsp:txXfrm>
        <a:off x="5123743" y="1325781"/>
        <a:ext cx="1890861" cy="1134516"/>
      </dsp:txXfrm>
    </dsp:sp>
    <dsp:sp modelId="{98200BFC-BA15-4613-918E-23D718CF72D2}">
      <dsp:nvSpPr>
        <dsp:cNvPr id="0" name=""/>
        <dsp:cNvSpPr/>
      </dsp:nvSpPr>
      <dsp:spPr>
        <a:xfrm>
          <a:off x="7203690" y="1325781"/>
          <a:ext cx="1890861" cy="1134516"/>
        </a:xfrm>
        <a:prstGeom prst="rect">
          <a:avLst/>
        </a:prstGeom>
        <a:solidFill>
          <a:schemeClr val="accent2">
            <a:hueOff val="-586686"/>
            <a:satOff val="-6761"/>
            <a:lumOff val="151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The municipality must hold at least one community input meeting in order for people to learn about the proposed Cultural District and goals.</a:t>
          </a:r>
        </a:p>
      </dsp:txBody>
      <dsp:txXfrm>
        <a:off x="7203690" y="1325781"/>
        <a:ext cx="1890861" cy="1134516"/>
      </dsp:txXfrm>
    </dsp:sp>
    <dsp:sp modelId="{D7B618ED-CBE5-4E22-8534-D09598B361DD}">
      <dsp:nvSpPr>
        <dsp:cNvPr id="0" name=""/>
        <dsp:cNvSpPr/>
      </dsp:nvSpPr>
      <dsp:spPr>
        <a:xfrm>
          <a:off x="2003821" y="2649384"/>
          <a:ext cx="1890861" cy="1134516"/>
        </a:xfrm>
        <a:prstGeom prst="rect">
          <a:avLst/>
        </a:prstGeom>
        <a:solidFill>
          <a:schemeClr val="accent2">
            <a:hueOff val="-670499"/>
            <a:satOff val="-7726"/>
            <a:lumOff val="172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The municipality must pass a resolution following the community input meeting/s.</a:t>
          </a:r>
        </a:p>
      </dsp:txBody>
      <dsp:txXfrm>
        <a:off x="2003821" y="2649384"/>
        <a:ext cx="1890861" cy="1134516"/>
      </dsp:txXfrm>
    </dsp:sp>
    <dsp:sp modelId="{816CFCCA-56B9-4E21-ACE4-388C6A517C05}">
      <dsp:nvSpPr>
        <dsp:cNvPr id="0" name=""/>
        <dsp:cNvSpPr/>
      </dsp:nvSpPr>
      <dsp:spPr>
        <a:xfrm>
          <a:off x="4083769" y="2649384"/>
          <a:ext cx="1890861" cy="1134516"/>
        </a:xfrm>
        <a:prstGeom prst="rect">
          <a:avLst/>
        </a:prstGeom>
        <a:solidFill>
          <a:schemeClr val="accent2">
            <a:hueOff val="-754311"/>
            <a:satOff val="-8692"/>
            <a:lumOff val="19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The municipality must form a Cultural District Commission.</a:t>
          </a:r>
        </a:p>
      </dsp:txBody>
      <dsp:txXfrm>
        <a:off x="4083769" y="2649384"/>
        <a:ext cx="1890861" cy="1134516"/>
      </dsp:txXfrm>
    </dsp:sp>
    <dsp:sp modelId="{C0ACF343-B0F8-48AA-B19A-840661B51DBC}">
      <dsp:nvSpPr>
        <dsp:cNvPr id="0" name=""/>
        <dsp:cNvSpPr/>
      </dsp:nvSpPr>
      <dsp:spPr>
        <a:xfrm>
          <a:off x="6163716" y="2649384"/>
          <a:ext cx="1890861" cy="1134516"/>
        </a:xfrm>
        <a:prstGeom prst="rect">
          <a:avLst/>
        </a:prstGeom>
        <a:solidFill>
          <a:schemeClr val="accent2">
            <a:hueOff val="-838123"/>
            <a:satOff val="-9658"/>
            <a:lumOff val="21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More standards &amp; criteria on next slide.</a:t>
          </a:r>
        </a:p>
      </dsp:txBody>
      <dsp:txXfrm>
        <a:off x="6163716" y="2649384"/>
        <a:ext cx="1890861" cy="11345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A9CB4-C982-486D-B016-8F8E1146834D}">
      <dsp:nvSpPr>
        <dsp:cNvPr id="0" name=""/>
        <dsp:cNvSpPr/>
      </dsp:nvSpPr>
      <dsp:spPr>
        <a:xfrm>
          <a:off x="5673" y="811446"/>
          <a:ext cx="1695694" cy="2400467"/>
        </a:xfrm>
        <a:prstGeom prst="roundRect">
          <a:avLst>
            <a:gd name="adj" fmla="val 10000"/>
          </a:avLst>
        </a:prstGeom>
        <a:solidFill>
          <a:schemeClr val="bg1"/>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Cultural Districts that span more than one town/city</a:t>
          </a:r>
          <a:r>
            <a:rPr lang="en-US" sz="1700" kern="1200" dirty="0">
              <a:solidFill>
                <a:schemeClr val="tx1"/>
              </a:solidFill>
            </a:rPr>
            <a:t>, both municipalities must have a supporting resolution </a:t>
          </a:r>
        </a:p>
      </dsp:txBody>
      <dsp:txXfrm>
        <a:off x="55338" y="861111"/>
        <a:ext cx="1596364" cy="2301137"/>
      </dsp:txXfrm>
    </dsp:sp>
    <dsp:sp modelId="{44C53813-12D9-454E-AA5E-181BCE412D9D}">
      <dsp:nvSpPr>
        <dsp:cNvPr id="0" name=""/>
        <dsp:cNvSpPr/>
      </dsp:nvSpPr>
      <dsp:spPr>
        <a:xfrm>
          <a:off x="1870937" y="1801413"/>
          <a:ext cx="359487" cy="420532"/>
        </a:xfrm>
        <a:prstGeom prst="rightArrow">
          <a:avLst>
            <a:gd name="adj1" fmla="val 60000"/>
            <a:gd name="adj2" fmla="val 50000"/>
          </a:avLst>
        </a:prstGeom>
        <a:gradFill rotWithShape="0">
          <a:gsLst>
            <a:gs pos="0">
              <a:schemeClr val="accent2">
                <a:tint val="60000"/>
                <a:hueOff val="0"/>
                <a:satOff val="0"/>
                <a:lumOff val="0"/>
                <a:alphaOff val="0"/>
                <a:shade val="85000"/>
                <a:satMod val="130000"/>
              </a:schemeClr>
            </a:gs>
            <a:gs pos="34000">
              <a:schemeClr val="accent2">
                <a:tint val="60000"/>
                <a:hueOff val="0"/>
                <a:satOff val="0"/>
                <a:lumOff val="0"/>
                <a:alphaOff val="0"/>
                <a:shade val="87000"/>
                <a:satMod val="125000"/>
              </a:schemeClr>
            </a:gs>
            <a:gs pos="70000">
              <a:schemeClr val="accent2">
                <a:tint val="60000"/>
                <a:hueOff val="0"/>
                <a:satOff val="0"/>
                <a:lumOff val="0"/>
                <a:alphaOff val="0"/>
                <a:tint val="100000"/>
                <a:shade val="90000"/>
                <a:satMod val="130000"/>
              </a:schemeClr>
            </a:gs>
            <a:gs pos="100000">
              <a:schemeClr val="accent2">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870937" y="1885519"/>
        <a:ext cx="251641" cy="252320"/>
      </dsp:txXfrm>
    </dsp:sp>
    <dsp:sp modelId="{61F904CD-100D-4148-8FE4-FA737C404DC0}">
      <dsp:nvSpPr>
        <dsp:cNvPr id="0" name=""/>
        <dsp:cNvSpPr/>
      </dsp:nvSpPr>
      <dsp:spPr>
        <a:xfrm>
          <a:off x="2379646" y="811446"/>
          <a:ext cx="1695694" cy="2400467"/>
        </a:xfrm>
        <a:prstGeom prst="roundRect">
          <a:avLst>
            <a:gd name="adj" fmla="val 10000"/>
          </a:avLst>
        </a:prstGeom>
        <a:solidFill>
          <a:schemeClr val="bg1"/>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Municipalities that have more than one cultural district</a:t>
          </a:r>
          <a:r>
            <a:rPr lang="en-US" sz="1700" kern="1200" dirty="0">
              <a:solidFill>
                <a:schemeClr val="tx1"/>
              </a:solidFill>
            </a:rPr>
            <a:t>, one resolution is enough.</a:t>
          </a:r>
        </a:p>
      </dsp:txBody>
      <dsp:txXfrm>
        <a:off x="2429311" y="861111"/>
        <a:ext cx="1596364" cy="2301137"/>
      </dsp:txXfrm>
    </dsp:sp>
    <dsp:sp modelId="{31899093-3244-4C94-865E-91005BD13C47}">
      <dsp:nvSpPr>
        <dsp:cNvPr id="0" name=""/>
        <dsp:cNvSpPr/>
      </dsp:nvSpPr>
      <dsp:spPr>
        <a:xfrm>
          <a:off x="4244910" y="1801413"/>
          <a:ext cx="359487" cy="420532"/>
        </a:xfrm>
        <a:prstGeom prst="rightArrow">
          <a:avLst>
            <a:gd name="adj1" fmla="val 60000"/>
            <a:gd name="adj2" fmla="val 50000"/>
          </a:avLst>
        </a:prstGeom>
        <a:gradFill rotWithShape="0">
          <a:gsLst>
            <a:gs pos="0">
              <a:schemeClr val="accent2">
                <a:tint val="60000"/>
                <a:hueOff val="0"/>
                <a:satOff val="0"/>
                <a:lumOff val="0"/>
                <a:alphaOff val="0"/>
                <a:shade val="85000"/>
                <a:satMod val="130000"/>
              </a:schemeClr>
            </a:gs>
            <a:gs pos="34000">
              <a:schemeClr val="accent2">
                <a:tint val="60000"/>
                <a:hueOff val="0"/>
                <a:satOff val="0"/>
                <a:lumOff val="0"/>
                <a:alphaOff val="0"/>
                <a:shade val="87000"/>
                <a:satMod val="125000"/>
              </a:schemeClr>
            </a:gs>
            <a:gs pos="70000">
              <a:schemeClr val="accent2">
                <a:tint val="60000"/>
                <a:hueOff val="0"/>
                <a:satOff val="0"/>
                <a:lumOff val="0"/>
                <a:alphaOff val="0"/>
                <a:tint val="100000"/>
                <a:shade val="90000"/>
                <a:satMod val="130000"/>
              </a:schemeClr>
            </a:gs>
            <a:gs pos="100000">
              <a:schemeClr val="accent2">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244910" y="1885519"/>
        <a:ext cx="251641" cy="252320"/>
      </dsp:txXfrm>
    </dsp:sp>
    <dsp:sp modelId="{B487EFFD-E6CC-4C4D-8086-470045218A9C}">
      <dsp:nvSpPr>
        <dsp:cNvPr id="0" name=""/>
        <dsp:cNvSpPr/>
      </dsp:nvSpPr>
      <dsp:spPr>
        <a:xfrm>
          <a:off x="4753618" y="811446"/>
          <a:ext cx="1695694" cy="2400467"/>
        </a:xfrm>
        <a:prstGeom prst="roundRect">
          <a:avLst>
            <a:gd name="adj" fmla="val 10000"/>
          </a:avLst>
        </a:prstGeom>
        <a:solidFill>
          <a:schemeClr val="bg1"/>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An inventory of cultural assets must be identified and included on a map</a:t>
          </a:r>
          <a:r>
            <a:rPr lang="en-US" sz="1700" kern="1200" dirty="0">
              <a:solidFill>
                <a:schemeClr val="tx1"/>
              </a:solidFill>
            </a:rPr>
            <a:t>. </a:t>
          </a:r>
        </a:p>
      </dsp:txBody>
      <dsp:txXfrm>
        <a:off x="4803283" y="861111"/>
        <a:ext cx="1596364" cy="23011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0FF92-6E80-44BA-AEBC-B2B8D17EC5B4}">
      <dsp:nvSpPr>
        <dsp:cNvPr id="0" name=""/>
        <dsp:cNvSpPr/>
      </dsp:nvSpPr>
      <dsp:spPr>
        <a:xfrm>
          <a:off x="0" y="0"/>
          <a:ext cx="3143249" cy="378608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5060" tIns="330200" rIns="245060" bIns="330200" numCol="1" spcCol="1270" anchor="t" anchorCtr="0">
          <a:noAutofit/>
        </a:bodyPr>
        <a:lstStyle/>
        <a:p>
          <a:pPr marL="0" lvl="0" indent="0" algn="l" defTabSz="755650">
            <a:lnSpc>
              <a:spcPct val="90000"/>
            </a:lnSpc>
            <a:spcBef>
              <a:spcPct val="0"/>
            </a:spcBef>
            <a:spcAft>
              <a:spcPct val="35000"/>
            </a:spcAft>
            <a:buNone/>
          </a:pPr>
          <a:r>
            <a:rPr lang="en-US" sz="1700" kern="1200" dirty="0"/>
            <a:t>Create new Board/Commission in accordance with local charter requirements. </a:t>
          </a:r>
        </a:p>
      </dsp:txBody>
      <dsp:txXfrm>
        <a:off x="0" y="1438710"/>
        <a:ext cx="3143249" cy="2271648"/>
      </dsp:txXfrm>
    </dsp:sp>
    <dsp:sp modelId="{B7DDF901-080B-4ABA-B729-3D6ACFB763B4}">
      <dsp:nvSpPr>
        <dsp:cNvPr id="0" name=""/>
        <dsp:cNvSpPr/>
      </dsp:nvSpPr>
      <dsp:spPr>
        <a:xfrm>
          <a:off x="1003712" y="378607"/>
          <a:ext cx="1135824" cy="1135824"/>
        </a:xfrm>
        <a:prstGeom prst="ellipse">
          <a:avLst/>
        </a:prstGeom>
        <a:solidFill>
          <a:schemeClr val="accent5"/>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553" tIns="12700" rIns="8855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70050" y="544945"/>
        <a:ext cx="803148" cy="803148"/>
      </dsp:txXfrm>
    </dsp:sp>
    <dsp:sp modelId="{FD542C3F-5639-4D8D-9369-40C4C72A5B7A}">
      <dsp:nvSpPr>
        <dsp:cNvPr id="0" name=""/>
        <dsp:cNvSpPr/>
      </dsp:nvSpPr>
      <dsp:spPr>
        <a:xfrm>
          <a:off x="0" y="3786008"/>
          <a:ext cx="3143249" cy="72"/>
        </a:xfrm>
        <a:prstGeom prst="rect">
          <a:avLst/>
        </a:prstGeom>
        <a:solidFill>
          <a:schemeClr val="accent2">
            <a:hueOff val="-167625"/>
            <a:satOff val="-1932"/>
            <a:lumOff val="432"/>
            <a:alphaOff val="0"/>
          </a:schemeClr>
        </a:solidFill>
        <a:ln w="15875" cap="flat" cmpd="sng" algn="ctr">
          <a:solidFill>
            <a:schemeClr val="accent2">
              <a:hueOff val="-167625"/>
              <a:satOff val="-1932"/>
              <a:lumOff val="43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5D3F64-1A6E-4805-ABF9-6681D606C744}">
      <dsp:nvSpPr>
        <dsp:cNvPr id="0" name=""/>
        <dsp:cNvSpPr/>
      </dsp:nvSpPr>
      <dsp:spPr>
        <a:xfrm>
          <a:off x="3457574" y="0"/>
          <a:ext cx="3143249" cy="3786080"/>
        </a:xfrm>
        <a:prstGeom prst="rect">
          <a:avLst/>
        </a:prstGeom>
        <a:solidFill>
          <a:schemeClr val="accent2">
            <a:tint val="40000"/>
            <a:alpha val="90000"/>
            <a:hueOff val="-726289"/>
            <a:satOff val="-67"/>
            <a:lumOff val="19"/>
            <a:alphaOff val="0"/>
          </a:schemeClr>
        </a:solidFill>
        <a:ln w="15875" cap="flat" cmpd="sng" algn="ctr">
          <a:solidFill>
            <a:schemeClr val="accent2">
              <a:tint val="40000"/>
              <a:alpha val="90000"/>
              <a:hueOff val="-726289"/>
              <a:satOff val="-67"/>
              <a:lumOff val="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5060" tIns="330200" rIns="245060" bIns="330200" numCol="1" spcCol="1270" anchor="t" anchorCtr="0">
          <a:noAutofit/>
        </a:bodyPr>
        <a:lstStyle/>
        <a:p>
          <a:pPr marL="0" lvl="0" indent="0" algn="l" defTabSz="755650">
            <a:lnSpc>
              <a:spcPct val="90000"/>
            </a:lnSpc>
            <a:spcBef>
              <a:spcPct val="0"/>
            </a:spcBef>
            <a:spcAft>
              <a:spcPct val="35000"/>
            </a:spcAft>
            <a:buNone/>
          </a:pPr>
          <a:r>
            <a:rPr lang="en-US" sz="1700" kern="1200" dirty="0"/>
            <a:t>Assign to an existing Board/Commission and create an Advisory Council subcommittee reporting to the existing Board/Commission. </a:t>
          </a:r>
        </a:p>
      </dsp:txBody>
      <dsp:txXfrm>
        <a:off x="3457574" y="1438710"/>
        <a:ext cx="3143249" cy="2271648"/>
      </dsp:txXfrm>
    </dsp:sp>
    <dsp:sp modelId="{69BAE43A-B216-488E-9171-18C623A3C1FD}">
      <dsp:nvSpPr>
        <dsp:cNvPr id="0" name=""/>
        <dsp:cNvSpPr/>
      </dsp:nvSpPr>
      <dsp:spPr>
        <a:xfrm>
          <a:off x="4461287" y="378607"/>
          <a:ext cx="1135824" cy="1135824"/>
        </a:xfrm>
        <a:prstGeom prst="ellipse">
          <a:avLst/>
        </a:prstGeom>
        <a:solidFill>
          <a:schemeClr val="accent5"/>
        </a:solidFill>
        <a:ln w="15875" cap="flat" cmpd="sng" algn="ctr">
          <a:solidFill>
            <a:schemeClr val="accent2">
              <a:hueOff val="-335249"/>
              <a:satOff val="-3863"/>
              <a:lumOff val="8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553" tIns="12700" rIns="8855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627625" y="544945"/>
        <a:ext cx="803148" cy="803148"/>
      </dsp:txXfrm>
    </dsp:sp>
    <dsp:sp modelId="{D314B174-4206-4EF1-9D9E-449570C32A75}">
      <dsp:nvSpPr>
        <dsp:cNvPr id="0" name=""/>
        <dsp:cNvSpPr/>
      </dsp:nvSpPr>
      <dsp:spPr>
        <a:xfrm>
          <a:off x="3457574" y="3786008"/>
          <a:ext cx="3143249" cy="72"/>
        </a:xfrm>
        <a:prstGeom prst="rect">
          <a:avLst/>
        </a:prstGeom>
        <a:solidFill>
          <a:schemeClr val="accent2">
            <a:hueOff val="-502874"/>
            <a:satOff val="-5795"/>
            <a:lumOff val="1295"/>
            <a:alphaOff val="0"/>
          </a:schemeClr>
        </a:solidFill>
        <a:ln w="15875" cap="flat" cmpd="sng" algn="ctr">
          <a:solidFill>
            <a:schemeClr val="accent2">
              <a:hueOff val="-502874"/>
              <a:satOff val="-5795"/>
              <a:lumOff val="129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176BAE-3CD0-427A-9AEE-C7DD2D4572E3}">
      <dsp:nvSpPr>
        <dsp:cNvPr id="0" name=""/>
        <dsp:cNvSpPr/>
      </dsp:nvSpPr>
      <dsp:spPr>
        <a:xfrm>
          <a:off x="6915149" y="0"/>
          <a:ext cx="3143249" cy="3786080"/>
        </a:xfrm>
        <a:prstGeom prst="rect">
          <a:avLst/>
        </a:prstGeom>
        <a:solidFill>
          <a:schemeClr val="accent2">
            <a:tint val="40000"/>
            <a:alpha val="90000"/>
            <a:hueOff val="-1452578"/>
            <a:satOff val="-133"/>
            <a:lumOff val="39"/>
            <a:alphaOff val="0"/>
          </a:schemeClr>
        </a:solidFill>
        <a:ln w="15875" cap="flat" cmpd="sng" algn="ctr">
          <a:solidFill>
            <a:schemeClr val="accent2">
              <a:tint val="40000"/>
              <a:alpha val="90000"/>
              <a:hueOff val="-1452578"/>
              <a:satOff val="-133"/>
              <a:lumOff val="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5060" tIns="330200" rIns="245060" bIns="330200" numCol="1" spcCol="1270" anchor="t" anchorCtr="0">
          <a:noAutofit/>
        </a:bodyPr>
        <a:lstStyle/>
        <a:p>
          <a:pPr marL="0" lvl="0" indent="0" algn="l" defTabSz="755650">
            <a:lnSpc>
              <a:spcPct val="90000"/>
            </a:lnSpc>
            <a:spcBef>
              <a:spcPct val="0"/>
            </a:spcBef>
            <a:spcAft>
              <a:spcPct val="35000"/>
            </a:spcAft>
            <a:buNone/>
          </a:pPr>
          <a:r>
            <a:rPr lang="en-US" sz="1700" kern="1200" dirty="0"/>
            <a:t>Assign Cultural District oversight to an existing Board/Commission, </a:t>
          </a:r>
          <a:r>
            <a:rPr lang="en-US" sz="1700" b="1" kern="1200" dirty="0"/>
            <a:t>if the Board or Commission can meet the community representation requirement.</a:t>
          </a:r>
          <a:endParaRPr lang="en-US" sz="1700" kern="1200" dirty="0"/>
        </a:p>
      </dsp:txBody>
      <dsp:txXfrm>
        <a:off x="6915149" y="1438710"/>
        <a:ext cx="3143249" cy="2271648"/>
      </dsp:txXfrm>
    </dsp:sp>
    <dsp:sp modelId="{EE7F9E2A-FD03-46C1-BD03-255F653753CA}">
      <dsp:nvSpPr>
        <dsp:cNvPr id="0" name=""/>
        <dsp:cNvSpPr/>
      </dsp:nvSpPr>
      <dsp:spPr>
        <a:xfrm>
          <a:off x="7918862" y="378607"/>
          <a:ext cx="1135824" cy="1135824"/>
        </a:xfrm>
        <a:prstGeom prst="ellipse">
          <a:avLst/>
        </a:prstGeom>
        <a:solidFill>
          <a:schemeClr val="accent5"/>
        </a:solidFill>
        <a:ln w="15875" cap="flat" cmpd="sng" algn="ctr">
          <a:solidFill>
            <a:schemeClr val="accent2">
              <a:hueOff val="-670499"/>
              <a:satOff val="-7726"/>
              <a:lumOff val="172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553" tIns="12700" rIns="88553"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085200" y="544945"/>
        <a:ext cx="803148" cy="803148"/>
      </dsp:txXfrm>
    </dsp:sp>
    <dsp:sp modelId="{AD9CA9E4-92C2-4B78-AFBE-9CAAEEC8947E}">
      <dsp:nvSpPr>
        <dsp:cNvPr id="0" name=""/>
        <dsp:cNvSpPr/>
      </dsp:nvSpPr>
      <dsp:spPr>
        <a:xfrm>
          <a:off x="6915149" y="3786008"/>
          <a:ext cx="3143249" cy="72"/>
        </a:xfrm>
        <a:prstGeom prst="rect">
          <a:avLst/>
        </a:prstGeom>
        <a:solidFill>
          <a:schemeClr val="accent2">
            <a:hueOff val="-838123"/>
            <a:satOff val="-9658"/>
            <a:lumOff val="2159"/>
            <a:alphaOff val="0"/>
          </a:schemeClr>
        </a:solidFill>
        <a:ln w="15875" cap="flat" cmpd="sng" algn="ctr">
          <a:solidFill>
            <a:schemeClr val="accent2">
              <a:hueOff val="-838123"/>
              <a:satOff val="-9658"/>
              <a:lumOff val="21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118B1-38FC-42D6-9FAE-4F7CC349E6EB}">
      <dsp:nvSpPr>
        <dsp:cNvPr id="0" name=""/>
        <dsp:cNvSpPr/>
      </dsp:nvSpPr>
      <dsp:spPr>
        <a:xfrm>
          <a:off x="0" y="75183"/>
          <a:ext cx="6454987" cy="3872992"/>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6300" tIns="332012" rIns="316300" bIns="332012" numCol="1" spcCol="1270" anchor="t" anchorCtr="0">
          <a:noAutofit/>
        </a:bodyPr>
        <a:lstStyle/>
        <a:p>
          <a:pPr marL="0" lvl="0" indent="0" algn="l" defTabSz="800100">
            <a:lnSpc>
              <a:spcPct val="90000"/>
            </a:lnSpc>
            <a:spcBef>
              <a:spcPct val="0"/>
            </a:spcBef>
            <a:spcAft>
              <a:spcPct val="35000"/>
            </a:spcAft>
            <a:buNone/>
          </a:pPr>
          <a:r>
            <a:rPr lang="en-US" sz="1800" kern="1200" dirty="0">
              <a:latin typeface="+mj-lt"/>
            </a:rPr>
            <a:t>Cultural District Commission members should include at least one representative from the following six (6) categories:</a:t>
          </a:r>
        </a:p>
        <a:p>
          <a:pPr marL="0" lvl="0" indent="0" algn="l" defTabSz="800100">
            <a:lnSpc>
              <a:spcPct val="90000"/>
            </a:lnSpc>
            <a:spcBef>
              <a:spcPct val="0"/>
            </a:spcBef>
            <a:spcAft>
              <a:spcPct val="35000"/>
            </a:spcAft>
            <a:buNone/>
          </a:pPr>
          <a:r>
            <a:rPr lang="en-US" sz="1500" kern="1200" dirty="0"/>
            <a:t>● ● Local cultural council / arts council</a:t>
          </a:r>
        </a:p>
        <a:p>
          <a:pPr marL="0" lvl="0" indent="0" algn="l" defTabSz="800100">
            <a:lnSpc>
              <a:spcPct val="90000"/>
            </a:lnSpc>
            <a:spcBef>
              <a:spcPct val="0"/>
            </a:spcBef>
            <a:spcAft>
              <a:spcPct val="35000"/>
            </a:spcAft>
            <a:buNone/>
          </a:pPr>
          <a:r>
            <a:rPr lang="en-US" sz="1500" kern="1200" dirty="0"/>
            <a:t>● Cultural organizations (historical society, museum, ethnic heritage organization)</a:t>
          </a:r>
        </a:p>
        <a:p>
          <a:pPr marL="0" lvl="0" indent="0" algn="l" defTabSz="800100">
            <a:lnSpc>
              <a:spcPct val="90000"/>
            </a:lnSpc>
            <a:spcBef>
              <a:spcPct val="0"/>
            </a:spcBef>
            <a:spcAft>
              <a:spcPct val="35000"/>
            </a:spcAft>
            <a:buNone/>
          </a:pPr>
          <a:r>
            <a:rPr lang="en-US" sz="1500" kern="1200" dirty="0"/>
            <a:t>● At least one artist that lives and/or works in the district</a:t>
          </a:r>
        </a:p>
        <a:p>
          <a:pPr marL="0" lvl="0" indent="0" algn="l" defTabSz="800100">
            <a:lnSpc>
              <a:spcPct val="90000"/>
            </a:lnSpc>
            <a:spcBef>
              <a:spcPct val="0"/>
            </a:spcBef>
            <a:spcAft>
              <a:spcPct val="35000"/>
            </a:spcAft>
            <a:buNone/>
          </a:pPr>
          <a:r>
            <a:rPr lang="en-US" sz="1500" kern="1200" dirty="0"/>
            <a:t>● Organizations that represent artists (artist cooperative, etc.) if applicable</a:t>
          </a:r>
        </a:p>
        <a:p>
          <a:pPr marL="0" lvl="0" indent="0" algn="l" defTabSz="800100">
            <a:lnSpc>
              <a:spcPct val="90000"/>
            </a:lnSpc>
            <a:spcBef>
              <a:spcPct val="0"/>
            </a:spcBef>
            <a:spcAft>
              <a:spcPct val="35000"/>
            </a:spcAft>
            <a:buNone/>
          </a:pPr>
          <a:r>
            <a:rPr lang="en-US" sz="1500" kern="1200" dirty="0"/>
            <a:t>● For-profit creative business i.e. gallery, theater</a:t>
          </a:r>
        </a:p>
        <a:p>
          <a:pPr marL="0" lvl="0" indent="0" algn="l" defTabSz="800100">
            <a:lnSpc>
              <a:spcPct val="90000"/>
            </a:lnSpc>
            <a:spcBef>
              <a:spcPct val="0"/>
            </a:spcBef>
            <a:spcAft>
              <a:spcPct val="35000"/>
            </a:spcAft>
            <a:buNone/>
          </a:pPr>
          <a:r>
            <a:rPr lang="en-US" sz="1500" kern="1200" dirty="0"/>
            <a:t>● Local business and/or chamber of commerce</a:t>
          </a:r>
        </a:p>
        <a:p>
          <a:pPr marL="114300" lvl="1" indent="-114300" algn="l" defTabSz="533400">
            <a:lnSpc>
              <a:spcPct val="90000"/>
            </a:lnSpc>
            <a:spcBef>
              <a:spcPct val="0"/>
            </a:spcBef>
            <a:spcAft>
              <a:spcPct val="15000"/>
            </a:spcAft>
            <a:buChar char="•"/>
          </a:pPr>
          <a:endParaRPr lang="en-US" sz="1200" kern="1200" dirty="0"/>
        </a:p>
      </dsp:txBody>
      <dsp:txXfrm>
        <a:off x="0" y="75183"/>
        <a:ext cx="6454987" cy="38729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118B1-38FC-42D6-9FAE-4F7CC349E6EB}">
      <dsp:nvSpPr>
        <dsp:cNvPr id="0" name=""/>
        <dsp:cNvSpPr/>
      </dsp:nvSpPr>
      <dsp:spPr>
        <a:xfrm>
          <a:off x="0" y="75183"/>
          <a:ext cx="6454987" cy="3872992"/>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6300" tIns="332012" rIns="316300" bIns="332012" numCol="1" spcCol="1270" anchor="t" anchorCtr="0">
          <a:noAutofit/>
        </a:bodyPr>
        <a:lstStyle/>
        <a:p>
          <a:pPr marL="0" lvl="0" indent="0" algn="l" defTabSz="800100">
            <a:lnSpc>
              <a:spcPct val="90000"/>
            </a:lnSpc>
            <a:spcBef>
              <a:spcPct val="0"/>
            </a:spcBef>
            <a:spcAft>
              <a:spcPct val="35000"/>
            </a:spcAft>
            <a:buNone/>
          </a:pPr>
          <a:r>
            <a:rPr lang="en-US" sz="1800" kern="1200" dirty="0">
              <a:latin typeface="+mj-lt"/>
            </a:rPr>
            <a:t>A city, town or borough may elect to include additional representatives. This will depend on the assets in the Cultural District and the district’s goals. They can be from:</a:t>
          </a:r>
        </a:p>
        <a:p>
          <a:pPr marL="0" lvl="0" indent="0" algn="l" defTabSz="800100">
            <a:lnSpc>
              <a:spcPct val="90000"/>
            </a:lnSpc>
            <a:spcBef>
              <a:spcPct val="0"/>
            </a:spcBef>
            <a:spcAft>
              <a:spcPct val="35000"/>
            </a:spcAft>
            <a:buNone/>
          </a:pPr>
          <a:r>
            <a:rPr lang="en-US" sz="1800" kern="1200" dirty="0">
              <a:latin typeface="+mj-lt"/>
            </a:rPr>
            <a:t>● Tourism</a:t>
          </a:r>
        </a:p>
        <a:p>
          <a:pPr marL="0" lvl="0" indent="0" algn="l" defTabSz="800100">
            <a:lnSpc>
              <a:spcPct val="90000"/>
            </a:lnSpc>
            <a:spcBef>
              <a:spcPct val="0"/>
            </a:spcBef>
            <a:spcAft>
              <a:spcPct val="35000"/>
            </a:spcAft>
            <a:buNone/>
          </a:pPr>
          <a:r>
            <a:rPr lang="en-US" sz="1800" kern="1200" dirty="0">
              <a:latin typeface="+mj-lt"/>
            </a:rPr>
            <a:t>● Historic Preservation/History</a:t>
          </a:r>
        </a:p>
        <a:p>
          <a:pPr marL="0" lvl="0" indent="0" algn="l" defTabSz="800100">
            <a:lnSpc>
              <a:spcPct val="90000"/>
            </a:lnSpc>
            <a:spcBef>
              <a:spcPct val="0"/>
            </a:spcBef>
            <a:spcAft>
              <a:spcPct val="35000"/>
            </a:spcAft>
            <a:buNone/>
          </a:pPr>
          <a:r>
            <a:rPr lang="en-US" sz="1800" kern="1200" dirty="0">
              <a:latin typeface="+mj-lt"/>
            </a:rPr>
            <a:t>● Leisure Industry (including restaurants, hotels and similar businesses)</a:t>
          </a:r>
        </a:p>
        <a:p>
          <a:pPr marL="0" lvl="0" indent="0" algn="l" defTabSz="800100">
            <a:lnSpc>
              <a:spcPct val="90000"/>
            </a:lnSpc>
            <a:spcBef>
              <a:spcPct val="0"/>
            </a:spcBef>
            <a:spcAft>
              <a:spcPct val="35000"/>
            </a:spcAft>
            <a:buNone/>
          </a:pPr>
          <a:r>
            <a:rPr lang="en-US" sz="1800" kern="1200" dirty="0">
              <a:latin typeface="+mj-lt"/>
            </a:rPr>
            <a:t>● Educational Institutions</a:t>
          </a:r>
        </a:p>
        <a:p>
          <a:pPr marL="0" lvl="0" indent="0" algn="l" defTabSz="800100">
            <a:lnSpc>
              <a:spcPct val="90000"/>
            </a:lnSpc>
            <a:spcBef>
              <a:spcPct val="0"/>
            </a:spcBef>
            <a:spcAft>
              <a:spcPct val="35000"/>
            </a:spcAft>
            <a:buNone/>
          </a:pPr>
          <a:r>
            <a:rPr lang="en-US" sz="1800" kern="1200" dirty="0">
              <a:latin typeface="+mj-lt"/>
            </a:rPr>
            <a:t>● Economic/Community Development</a:t>
          </a:r>
          <a:endParaRPr lang="en-US" sz="1500" kern="1200" dirty="0"/>
        </a:p>
        <a:p>
          <a:pPr marL="114300" lvl="1" indent="-114300" algn="l" defTabSz="533400">
            <a:lnSpc>
              <a:spcPct val="90000"/>
            </a:lnSpc>
            <a:spcBef>
              <a:spcPct val="0"/>
            </a:spcBef>
            <a:spcAft>
              <a:spcPct val="15000"/>
            </a:spcAft>
            <a:buChar char="•"/>
          </a:pPr>
          <a:endParaRPr lang="en-US" sz="1200" kern="1200" dirty="0"/>
        </a:p>
      </dsp:txBody>
      <dsp:txXfrm>
        <a:off x="0" y="75183"/>
        <a:ext cx="6454987" cy="3872992"/>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CB868-1209-4A62-A389-2BA2AF8C9222}" type="datetimeFigureOut">
              <a:rPr lang="en-US" smtClean="0"/>
              <a:t>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472F25-0EC5-44EB-90AE-219CF3C8921E}" type="slidenum">
              <a:rPr lang="en-US" smtClean="0"/>
              <a:t>‹#›</a:t>
            </a:fld>
            <a:endParaRPr lang="en-US"/>
          </a:p>
        </p:txBody>
      </p:sp>
    </p:spTree>
    <p:extLst>
      <p:ext uri="{BB962C8B-B14F-4D97-AF65-F5344CB8AC3E}">
        <p14:creationId xmlns:p14="http://schemas.microsoft.com/office/powerpoint/2010/main" val="3209253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472F25-0EC5-44EB-90AE-219CF3C8921E}" type="slidenum">
              <a:rPr lang="en-US" smtClean="0"/>
              <a:t>1</a:t>
            </a:fld>
            <a:endParaRPr lang="en-US"/>
          </a:p>
        </p:txBody>
      </p:sp>
    </p:spTree>
    <p:extLst>
      <p:ext uri="{BB962C8B-B14F-4D97-AF65-F5344CB8AC3E}">
        <p14:creationId xmlns:p14="http://schemas.microsoft.com/office/powerpoint/2010/main" val="3809353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Cultural District Commission members should represent a diverse mix of organizations and businesses. Three-quarters of the membership must represent the arts/culture community. The Cultural District Commission should represent the shared interests of the district. The majority must live or work in the district. The size of the Cultural District Commission should be commensurate with the needs of the municipality and its population, with a minimum of six (6) members.</a:t>
            </a:r>
          </a:p>
        </p:txBody>
      </p:sp>
      <p:sp>
        <p:nvSpPr>
          <p:cNvPr id="4" name="Slide Number Placeholder 3"/>
          <p:cNvSpPr>
            <a:spLocks noGrp="1"/>
          </p:cNvSpPr>
          <p:nvPr>
            <p:ph type="sldNum" sz="quarter" idx="5"/>
          </p:nvPr>
        </p:nvSpPr>
        <p:spPr/>
        <p:txBody>
          <a:bodyPr/>
          <a:lstStyle/>
          <a:p>
            <a:fld id="{D1472F25-0EC5-44EB-90AE-219CF3C8921E}" type="slidenum">
              <a:rPr lang="en-US" smtClean="0"/>
              <a:t>14</a:t>
            </a:fld>
            <a:endParaRPr lang="en-US"/>
          </a:p>
        </p:txBody>
      </p:sp>
    </p:spTree>
    <p:extLst>
      <p:ext uri="{BB962C8B-B14F-4D97-AF65-F5344CB8AC3E}">
        <p14:creationId xmlns:p14="http://schemas.microsoft.com/office/powerpoint/2010/main" val="3416667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D1472F25-0EC5-44EB-90AE-219CF3C8921E}" type="slidenum">
              <a:rPr lang="en-US" smtClean="0"/>
              <a:t>16</a:t>
            </a:fld>
            <a:endParaRPr lang="en-US"/>
          </a:p>
        </p:txBody>
      </p:sp>
    </p:spTree>
    <p:extLst>
      <p:ext uri="{BB962C8B-B14F-4D97-AF65-F5344CB8AC3E}">
        <p14:creationId xmlns:p14="http://schemas.microsoft.com/office/powerpoint/2010/main" val="2613409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List of documents:</a:t>
            </a:r>
          </a:p>
          <a:p>
            <a:pPr marL="171450" indent="-171450">
              <a:buFont typeface="Arial" panose="020B0604020202020204" pitchFamily="34" charset="0"/>
              <a:buChar char="•"/>
            </a:pPr>
            <a:r>
              <a:rPr lang="en-US" i="1" dirty="0"/>
              <a:t>Letter of endorsement from Chief Elected Official</a:t>
            </a:r>
          </a:p>
          <a:p>
            <a:pPr marL="171450" indent="-171450">
              <a:buFont typeface="Arial" panose="020B0604020202020204" pitchFamily="34" charset="0"/>
              <a:buChar char="•"/>
            </a:pPr>
            <a:r>
              <a:rPr lang="en-US" i="1" dirty="0"/>
              <a:t>Copy of Resolution from the City Council/Board of Selectmen (see sample resolution)</a:t>
            </a:r>
          </a:p>
          <a:p>
            <a:pPr marL="171450" indent="-171450">
              <a:buFont typeface="Arial" panose="020B0604020202020204" pitchFamily="34" charset="0"/>
              <a:buChar char="•"/>
            </a:pPr>
            <a:r>
              <a:rPr lang="en-US" i="1" dirty="0"/>
              <a:t>Master Map: Please provide a map of the Cultural District</a:t>
            </a:r>
          </a:p>
          <a:p>
            <a:pPr marL="171450" indent="-171450">
              <a:buFont typeface="Arial" panose="020B0604020202020204" pitchFamily="34" charset="0"/>
              <a:buChar char="•"/>
            </a:pPr>
            <a:r>
              <a:rPr lang="en-US" i="1" dirty="0"/>
              <a:t>List of cultural assets, including cultural events held at locations within the proposed Cultural District</a:t>
            </a:r>
          </a:p>
          <a:p>
            <a:pPr marL="171450" indent="-171450">
              <a:buFont typeface="Arial" panose="020B0604020202020204" pitchFamily="34" charset="0"/>
              <a:buChar char="•"/>
            </a:pPr>
            <a:r>
              <a:rPr lang="en-US" i="1" dirty="0"/>
              <a:t>List of available municipal resources that would support and/or benefit Cultural District (ex. tax credit, incentives, etc.)</a:t>
            </a:r>
          </a:p>
          <a:p>
            <a:pPr marL="171450" indent="-171450">
              <a:buFont typeface="Arial" panose="020B0604020202020204" pitchFamily="34" charset="0"/>
              <a:buChar char="•"/>
            </a:pPr>
            <a:r>
              <a:rPr lang="en-US" i="1" dirty="0"/>
              <a:t>Official legal documents on zoning overlaps or ordinances relevant to the Cultural District, such as existing Arts or Historic District (if applicable)</a:t>
            </a:r>
          </a:p>
          <a:p>
            <a:pPr marL="171450" indent="-171450">
              <a:buFont typeface="Arial" panose="020B0604020202020204" pitchFamily="34" charset="0"/>
              <a:buChar char="•"/>
            </a:pPr>
            <a:r>
              <a:rPr lang="en-US" i="1" dirty="0"/>
              <a:t>Marketing materials, if relevant to the Cultural District</a:t>
            </a:r>
          </a:p>
          <a:p>
            <a:endParaRPr lang="en-US" i="1" dirty="0"/>
          </a:p>
          <a:p>
            <a:pPr marL="171450" indent="-171450">
              <a:buFont typeface="Arial" panose="020B0604020202020204" pitchFamily="34" charset="0"/>
              <a:buChar char="•"/>
            </a:pPr>
            <a:r>
              <a:rPr lang="en-US" i="1" dirty="0"/>
              <a:t>Once the materials are submitted, you will be contacted to arrange a site visit for representatives from DECD, COA and local DRSO. Coordinating and conducting a site visit, as part of a review for additional investment, is intended to share information and build and strengthen relationships between DECD, COA, DRSOs and Cultural Districts in order to maximize mutually beneficial opportunities. The site visit includes a tour of the proposed cultural district and a meeting to discuss and highlight plans, assets and goals for the district.</a:t>
            </a:r>
          </a:p>
          <a:p>
            <a:endParaRPr lang="en-US" i="1" dirty="0"/>
          </a:p>
        </p:txBody>
      </p:sp>
      <p:sp>
        <p:nvSpPr>
          <p:cNvPr id="4" name="Slide Number Placeholder 3"/>
          <p:cNvSpPr>
            <a:spLocks noGrp="1"/>
          </p:cNvSpPr>
          <p:nvPr>
            <p:ph type="sldNum" sz="quarter" idx="5"/>
          </p:nvPr>
        </p:nvSpPr>
        <p:spPr/>
        <p:txBody>
          <a:bodyPr/>
          <a:lstStyle/>
          <a:p>
            <a:fld id="{D1472F25-0EC5-44EB-90AE-219CF3C8921E}" type="slidenum">
              <a:rPr lang="en-US" smtClean="0"/>
              <a:t>18</a:t>
            </a:fld>
            <a:endParaRPr lang="en-US"/>
          </a:p>
        </p:txBody>
      </p:sp>
    </p:spTree>
    <p:extLst>
      <p:ext uri="{BB962C8B-B14F-4D97-AF65-F5344CB8AC3E}">
        <p14:creationId xmlns:p14="http://schemas.microsoft.com/office/powerpoint/2010/main" val="2590730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List of documents:</a:t>
            </a:r>
          </a:p>
          <a:p>
            <a:pPr marL="171450" indent="-171450">
              <a:buFont typeface="Arial" panose="020B0604020202020204" pitchFamily="34" charset="0"/>
              <a:buChar char="•"/>
            </a:pPr>
            <a:r>
              <a:rPr lang="en-US" i="1" dirty="0"/>
              <a:t>Letter of endorsement from Chief Elected Official</a:t>
            </a:r>
          </a:p>
          <a:p>
            <a:pPr marL="171450" indent="-171450">
              <a:buFont typeface="Arial" panose="020B0604020202020204" pitchFamily="34" charset="0"/>
              <a:buChar char="•"/>
            </a:pPr>
            <a:r>
              <a:rPr lang="en-US" i="1" dirty="0"/>
              <a:t>Copy of Resolution from the City Council/Board of Selectmen (see sample resolution)</a:t>
            </a:r>
          </a:p>
          <a:p>
            <a:pPr marL="171450" indent="-171450">
              <a:buFont typeface="Arial" panose="020B0604020202020204" pitchFamily="34" charset="0"/>
              <a:buChar char="•"/>
            </a:pPr>
            <a:r>
              <a:rPr lang="en-US" i="1" dirty="0"/>
              <a:t>Master Map: Please provide a map of the Cultural District</a:t>
            </a:r>
          </a:p>
          <a:p>
            <a:pPr marL="171450" indent="-171450">
              <a:buFont typeface="Arial" panose="020B0604020202020204" pitchFamily="34" charset="0"/>
              <a:buChar char="•"/>
            </a:pPr>
            <a:r>
              <a:rPr lang="en-US" i="1" dirty="0"/>
              <a:t>List of cultural assets, including cultural events held at locations within the proposed Cultural District</a:t>
            </a:r>
          </a:p>
          <a:p>
            <a:pPr marL="171450" indent="-171450">
              <a:buFont typeface="Arial" panose="020B0604020202020204" pitchFamily="34" charset="0"/>
              <a:buChar char="•"/>
            </a:pPr>
            <a:r>
              <a:rPr lang="en-US" i="1" dirty="0"/>
              <a:t>List of available municipal resources that would support and/or benefit Cultural District (ex. tax credit, incentives, etc.)</a:t>
            </a:r>
          </a:p>
          <a:p>
            <a:pPr marL="171450" indent="-171450">
              <a:buFont typeface="Arial" panose="020B0604020202020204" pitchFamily="34" charset="0"/>
              <a:buChar char="•"/>
            </a:pPr>
            <a:r>
              <a:rPr lang="en-US" i="1" dirty="0"/>
              <a:t>Official legal documents on zoning overlaps or ordinances relevant to the Cultural District, such as existing Arts or Historic District (if applicable)</a:t>
            </a:r>
          </a:p>
          <a:p>
            <a:pPr marL="171450" indent="-171450">
              <a:buFont typeface="Arial" panose="020B0604020202020204" pitchFamily="34" charset="0"/>
              <a:buChar char="•"/>
            </a:pPr>
            <a:r>
              <a:rPr lang="en-US" i="1" dirty="0"/>
              <a:t>Marketing materials, if relevant to the Cultural District</a:t>
            </a:r>
          </a:p>
          <a:p>
            <a:endParaRPr lang="en-US" i="1" dirty="0"/>
          </a:p>
          <a:p>
            <a:pPr marL="171450" indent="-171450">
              <a:buFont typeface="Arial" panose="020B0604020202020204" pitchFamily="34" charset="0"/>
              <a:buChar char="•"/>
            </a:pPr>
            <a:r>
              <a:rPr lang="en-US" i="1" dirty="0"/>
              <a:t>Once the materials are submitted, you will be contacted to arrange a site visit for representatives from DECD, COA and local DRSO. Coordinating and conducting a site visit, as part of a review for additional investment, is intended to share information and build and strengthen relationships between DECD, COA, DRSOs and Cultural Districts in order to maximize mutually beneficial opportunities. The site visit includes a tour of the proposed cultural district and a meeting to discuss and highlight plans, assets and goals for the district.</a:t>
            </a:r>
          </a:p>
          <a:p>
            <a:endParaRPr lang="en-US" i="1" dirty="0"/>
          </a:p>
        </p:txBody>
      </p:sp>
      <p:sp>
        <p:nvSpPr>
          <p:cNvPr id="4" name="Slide Number Placeholder 3"/>
          <p:cNvSpPr>
            <a:spLocks noGrp="1"/>
          </p:cNvSpPr>
          <p:nvPr>
            <p:ph type="sldNum" sz="quarter" idx="5"/>
          </p:nvPr>
        </p:nvSpPr>
        <p:spPr/>
        <p:txBody>
          <a:bodyPr/>
          <a:lstStyle/>
          <a:p>
            <a:fld id="{D1472F25-0EC5-44EB-90AE-219CF3C8921E}" type="slidenum">
              <a:rPr lang="en-US" smtClean="0"/>
              <a:t>19</a:t>
            </a:fld>
            <a:endParaRPr lang="en-US"/>
          </a:p>
        </p:txBody>
      </p:sp>
    </p:spTree>
    <p:extLst>
      <p:ext uri="{BB962C8B-B14F-4D97-AF65-F5344CB8AC3E}">
        <p14:creationId xmlns:p14="http://schemas.microsoft.com/office/powerpoint/2010/main" val="4097260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Notice of the outcome of the review to the city or town will be sent via email. Final </a:t>
            </a:r>
            <a:r>
              <a:rPr lang="en-US" i="1"/>
              <a:t>decisions </a:t>
            </a:r>
          </a:p>
          <a:p>
            <a:r>
              <a:rPr lang="en-US" i="1"/>
              <a:t>are made by DECD’s CT Office of the Arts.</a:t>
            </a:r>
            <a:endParaRPr lang="en-US" i="1" dirty="0"/>
          </a:p>
        </p:txBody>
      </p:sp>
      <p:sp>
        <p:nvSpPr>
          <p:cNvPr id="4" name="Slide Number Placeholder 3"/>
          <p:cNvSpPr>
            <a:spLocks noGrp="1"/>
          </p:cNvSpPr>
          <p:nvPr>
            <p:ph type="sldNum" sz="quarter" idx="5"/>
          </p:nvPr>
        </p:nvSpPr>
        <p:spPr/>
        <p:txBody>
          <a:bodyPr/>
          <a:lstStyle/>
          <a:p>
            <a:fld id="{D1472F25-0EC5-44EB-90AE-219CF3C8921E}" type="slidenum">
              <a:rPr lang="en-US" smtClean="0"/>
              <a:t>20</a:t>
            </a:fld>
            <a:endParaRPr lang="en-US"/>
          </a:p>
        </p:txBody>
      </p:sp>
    </p:spTree>
    <p:extLst>
      <p:ext uri="{BB962C8B-B14F-4D97-AF65-F5344CB8AC3E}">
        <p14:creationId xmlns:p14="http://schemas.microsoft.com/office/powerpoint/2010/main" val="2035991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1472F25-0EC5-44EB-90AE-219CF3C8921E}" type="slidenum">
              <a:rPr lang="en-US" smtClean="0"/>
              <a:t>21</a:t>
            </a:fld>
            <a:endParaRPr lang="en-US"/>
          </a:p>
        </p:txBody>
      </p:sp>
    </p:spTree>
    <p:extLst>
      <p:ext uri="{BB962C8B-B14F-4D97-AF65-F5344CB8AC3E}">
        <p14:creationId xmlns:p14="http://schemas.microsoft.com/office/powerpoint/2010/main" val="1099265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a key to the assets and define a scale of distance. Show the location of cultural assets, both for profit and nonprofit. </a:t>
            </a:r>
          </a:p>
          <a:p>
            <a:r>
              <a:rPr lang="en-US" dirty="0"/>
              <a:t>Locations of cultural activities – For example: indoor and outdoor, such as festivals, etc. If applicable, list the events and activities that take place at each location.</a:t>
            </a:r>
          </a:p>
          <a:p>
            <a:r>
              <a:rPr lang="en-US" dirty="0"/>
              <a:t>Municipalities may mark cultural assets that are located outside the proposed district on the map.</a:t>
            </a:r>
          </a:p>
          <a:p>
            <a:endParaRPr lang="en-US" dirty="0"/>
          </a:p>
          <a:p>
            <a:endParaRPr lang="en-US" dirty="0"/>
          </a:p>
        </p:txBody>
      </p:sp>
      <p:sp>
        <p:nvSpPr>
          <p:cNvPr id="4" name="Slide Number Placeholder 3"/>
          <p:cNvSpPr>
            <a:spLocks noGrp="1"/>
          </p:cNvSpPr>
          <p:nvPr>
            <p:ph type="sldNum" sz="quarter" idx="5"/>
          </p:nvPr>
        </p:nvSpPr>
        <p:spPr/>
        <p:txBody>
          <a:bodyPr/>
          <a:lstStyle/>
          <a:p>
            <a:fld id="{D1472F25-0EC5-44EB-90AE-219CF3C8921E}" type="slidenum">
              <a:rPr lang="en-US" smtClean="0"/>
              <a:t>22</a:t>
            </a:fld>
            <a:endParaRPr lang="en-US"/>
          </a:p>
        </p:txBody>
      </p:sp>
    </p:spTree>
    <p:extLst>
      <p:ext uri="{BB962C8B-B14F-4D97-AF65-F5344CB8AC3E}">
        <p14:creationId xmlns:p14="http://schemas.microsoft.com/office/powerpoint/2010/main" val="2394424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472F25-0EC5-44EB-90AE-219CF3C8921E}" type="slidenum">
              <a:rPr lang="en-US" smtClean="0"/>
              <a:t>2</a:t>
            </a:fld>
            <a:endParaRPr lang="en-US"/>
          </a:p>
        </p:txBody>
      </p:sp>
    </p:spTree>
    <p:extLst>
      <p:ext uri="{BB962C8B-B14F-4D97-AF65-F5344CB8AC3E}">
        <p14:creationId xmlns:p14="http://schemas.microsoft.com/office/powerpoint/2010/main" val="1053826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Because each community is unique, each Cultural District will look different.</a:t>
            </a:r>
          </a:p>
          <a:p>
            <a:endParaRPr lang="en-US" dirty="0"/>
          </a:p>
        </p:txBody>
      </p:sp>
      <p:sp>
        <p:nvSpPr>
          <p:cNvPr id="4" name="Slide Number Placeholder 3"/>
          <p:cNvSpPr>
            <a:spLocks noGrp="1"/>
          </p:cNvSpPr>
          <p:nvPr>
            <p:ph type="sldNum" sz="quarter" idx="5"/>
          </p:nvPr>
        </p:nvSpPr>
        <p:spPr/>
        <p:txBody>
          <a:bodyPr/>
          <a:lstStyle/>
          <a:p>
            <a:fld id="{D1472F25-0EC5-44EB-90AE-219CF3C8921E}" type="slidenum">
              <a:rPr lang="en-US" smtClean="0"/>
              <a:t>4</a:t>
            </a:fld>
            <a:endParaRPr lang="en-US"/>
          </a:p>
        </p:txBody>
      </p:sp>
    </p:spTree>
    <p:extLst>
      <p:ext uri="{BB962C8B-B14F-4D97-AF65-F5344CB8AC3E}">
        <p14:creationId xmlns:p14="http://schemas.microsoft.com/office/powerpoint/2010/main" val="1369560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(DRSO- handout) The Connecticut Office of the Arts partners with nine Regional Service Organizations that serve as local field offices to constituents and citizens. This statewide network of designated service agencies plays a key role that is mutually beneficial to the state’s citizens and creative economy, the regional arts and cultural infrastructure, and COA’s goals, programs and services.  There are nine DRSO’s in CT.</a:t>
            </a:r>
            <a:endParaRPr lang="en-US" dirty="0"/>
          </a:p>
        </p:txBody>
      </p:sp>
      <p:sp>
        <p:nvSpPr>
          <p:cNvPr id="4" name="Slide Number Placeholder 3"/>
          <p:cNvSpPr>
            <a:spLocks noGrp="1"/>
          </p:cNvSpPr>
          <p:nvPr>
            <p:ph type="sldNum" sz="quarter" idx="5"/>
          </p:nvPr>
        </p:nvSpPr>
        <p:spPr/>
        <p:txBody>
          <a:bodyPr/>
          <a:lstStyle/>
          <a:p>
            <a:fld id="{D1472F25-0EC5-44EB-90AE-219CF3C8921E}" type="slidenum">
              <a:rPr lang="en-US" smtClean="0"/>
              <a:t>6</a:t>
            </a:fld>
            <a:endParaRPr lang="en-US"/>
          </a:p>
        </p:txBody>
      </p:sp>
    </p:spTree>
    <p:extLst>
      <p:ext uri="{BB962C8B-B14F-4D97-AF65-F5344CB8AC3E}">
        <p14:creationId xmlns:p14="http://schemas.microsoft.com/office/powerpoint/2010/main" val="3457960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472F25-0EC5-44EB-90AE-219CF3C8921E}" type="slidenum">
              <a:rPr lang="en-US" smtClean="0"/>
              <a:t>7</a:t>
            </a:fld>
            <a:endParaRPr lang="en-US"/>
          </a:p>
        </p:txBody>
      </p:sp>
    </p:spTree>
    <p:extLst>
      <p:ext uri="{BB962C8B-B14F-4D97-AF65-F5344CB8AC3E}">
        <p14:creationId xmlns:p14="http://schemas.microsoft.com/office/powerpoint/2010/main" val="1689413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Cultural Districts that span more than one town/city, both municipalities </a:t>
            </a:r>
            <a:r>
              <a:rPr lang="en-US" b="1" dirty="0"/>
              <a:t>must have a supporting resolution</a:t>
            </a:r>
            <a:r>
              <a:rPr lang="en-US" dirty="0"/>
              <a:t>. </a:t>
            </a:r>
          </a:p>
          <a:p>
            <a:endParaRPr lang="en-US" dirty="0"/>
          </a:p>
          <a:p>
            <a:r>
              <a:rPr lang="en-US" dirty="0"/>
              <a:t>2) For municipalities that have more than one cultural district, </a:t>
            </a:r>
            <a:r>
              <a:rPr lang="en-US" b="1" dirty="0"/>
              <a:t>one resolution is enough</a:t>
            </a:r>
            <a:r>
              <a:rPr lang="en-US" dirty="0"/>
              <a:t>.</a:t>
            </a:r>
          </a:p>
          <a:p>
            <a:endParaRPr lang="en-US" dirty="0"/>
          </a:p>
          <a:p>
            <a:r>
              <a:rPr lang="en-US" dirty="0"/>
              <a:t>3) </a:t>
            </a:r>
            <a:r>
              <a:rPr lang="en-US" b="1" dirty="0"/>
              <a:t>INVENTORY OF CULTURAL ASSETS </a:t>
            </a:r>
            <a:r>
              <a:rPr lang="en-US" dirty="0"/>
              <a:t>- defines and locates the district’s cultural assets. Many municipalities have access to Geographic Information System (GIS) mapping system and tools. Google maps and other asset mapping software may be utilized. DRSOs may be able to help identify and develop a list of assets.</a:t>
            </a:r>
          </a:p>
        </p:txBody>
      </p:sp>
      <p:sp>
        <p:nvSpPr>
          <p:cNvPr id="4" name="Slide Number Placeholder 3"/>
          <p:cNvSpPr>
            <a:spLocks noGrp="1"/>
          </p:cNvSpPr>
          <p:nvPr>
            <p:ph type="sldNum" sz="quarter" idx="5"/>
          </p:nvPr>
        </p:nvSpPr>
        <p:spPr/>
        <p:txBody>
          <a:bodyPr/>
          <a:lstStyle/>
          <a:p>
            <a:fld id="{D1472F25-0EC5-44EB-90AE-219CF3C8921E}" type="slidenum">
              <a:rPr lang="en-US" smtClean="0"/>
              <a:t>9</a:t>
            </a:fld>
            <a:endParaRPr lang="en-US"/>
          </a:p>
        </p:txBody>
      </p:sp>
    </p:spTree>
    <p:extLst>
      <p:ext uri="{BB962C8B-B14F-4D97-AF65-F5344CB8AC3E}">
        <p14:creationId xmlns:p14="http://schemas.microsoft.com/office/powerpoint/2010/main" val="1666239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a key to the assets and define a scale of distance. Show the location of cultural assets, both for profit and nonprofit. </a:t>
            </a:r>
          </a:p>
          <a:p>
            <a:r>
              <a:rPr lang="en-US" dirty="0"/>
              <a:t>Locations of cultural activities – For example: indoor and outdoor, such as festivals, etc. If applicable, list the events and activities that take place at each location.</a:t>
            </a:r>
          </a:p>
          <a:p>
            <a:r>
              <a:rPr lang="en-US" dirty="0"/>
              <a:t>Municipalities may mark cultural assets that are located outside the proposed district on the map.</a:t>
            </a:r>
          </a:p>
          <a:p>
            <a:endParaRPr lang="en-US" dirty="0"/>
          </a:p>
          <a:p>
            <a:endParaRPr lang="en-US" dirty="0"/>
          </a:p>
        </p:txBody>
      </p:sp>
      <p:sp>
        <p:nvSpPr>
          <p:cNvPr id="4" name="Slide Number Placeholder 3"/>
          <p:cNvSpPr>
            <a:spLocks noGrp="1"/>
          </p:cNvSpPr>
          <p:nvPr>
            <p:ph type="sldNum" sz="quarter" idx="5"/>
          </p:nvPr>
        </p:nvSpPr>
        <p:spPr/>
        <p:txBody>
          <a:bodyPr/>
          <a:lstStyle/>
          <a:p>
            <a:fld id="{D1472F25-0EC5-44EB-90AE-219CF3C8921E}" type="slidenum">
              <a:rPr lang="en-US" smtClean="0"/>
              <a:t>10</a:t>
            </a:fld>
            <a:endParaRPr lang="en-US"/>
          </a:p>
        </p:txBody>
      </p:sp>
    </p:spTree>
    <p:extLst>
      <p:ext uri="{BB962C8B-B14F-4D97-AF65-F5344CB8AC3E}">
        <p14:creationId xmlns:p14="http://schemas.microsoft.com/office/powerpoint/2010/main" val="989185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Create new Board/Commission in accordance with local charter requirements. This requires new volunteers to serve as Commissioners.</a:t>
            </a:r>
          </a:p>
          <a:p>
            <a:r>
              <a:rPr lang="en-US" dirty="0"/>
              <a:t>2. Assign to an existing Board/Commission and create an Advisory Council subcommittee reporting to the existing Board/Commission. This creates a non-voting advisory council and could be an informal working group, where there is some fluidity in membership. This requires additional volunteers.</a:t>
            </a:r>
          </a:p>
          <a:p>
            <a:r>
              <a:rPr lang="en-US" dirty="0"/>
              <a:t>3. Assign Cultural District oversight to an existing Board/Commission, if the Board or Commission can meet the community representation requirement (noted below under “Members” section). This could be an existing entity, such as an Economic Development Commission, or it could be the municipality’s governing body (Council/Board of Selectmen). This does not require additional volunteers, but places increased responsibilities onto existing volunteers.</a:t>
            </a:r>
          </a:p>
          <a:p>
            <a:endParaRPr lang="en-US" dirty="0"/>
          </a:p>
          <a:p>
            <a:endParaRPr lang="en-US" dirty="0"/>
          </a:p>
          <a:p>
            <a:r>
              <a:rPr lang="en-US" dirty="0"/>
              <a:t>The Cultural District Commission should be able to exercise any power and perform any duties necessary or desirable for the purpose of managing the district.  </a:t>
            </a:r>
          </a:p>
          <a:p>
            <a:endParaRPr lang="en-US" dirty="0"/>
          </a:p>
          <a:p>
            <a:r>
              <a:rPr lang="en-US" dirty="0"/>
              <a:t>This includes but is not limited to consulting / collaborating with the Office of the Arts, Tourism (state and local) and the DRSO for assistance with:</a:t>
            </a:r>
          </a:p>
          <a:p>
            <a:r>
              <a:rPr lang="en-US" dirty="0"/>
              <a:t>	marketing, connecting with and/or convening local arts and culture community representatives, </a:t>
            </a:r>
          </a:p>
          <a:p>
            <a:r>
              <a:rPr lang="en-US" dirty="0"/>
              <a:t>	asset mapping, </a:t>
            </a:r>
          </a:p>
          <a:p>
            <a:r>
              <a:rPr lang="en-US" dirty="0"/>
              <a:t>	advocacy, </a:t>
            </a:r>
          </a:p>
          <a:p>
            <a:r>
              <a:rPr lang="en-US" dirty="0"/>
              <a:t>	directing resources, and </a:t>
            </a:r>
          </a:p>
          <a:p>
            <a:r>
              <a:rPr lang="en-US" dirty="0"/>
              <a:t>	applying for or soliciting and accepting any grant, contribution, or other funding.</a:t>
            </a:r>
          </a:p>
        </p:txBody>
      </p:sp>
      <p:sp>
        <p:nvSpPr>
          <p:cNvPr id="4" name="Slide Number Placeholder 3"/>
          <p:cNvSpPr>
            <a:spLocks noGrp="1"/>
          </p:cNvSpPr>
          <p:nvPr>
            <p:ph type="sldNum" sz="quarter" idx="5"/>
          </p:nvPr>
        </p:nvSpPr>
        <p:spPr/>
        <p:txBody>
          <a:bodyPr/>
          <a:lstStyle/>
          <a:p>
            <a:fld id="{D1472F25-0EC5-44EB-90AE-219CF3C8921E}" type="slidenum">
              <a:rPr lang="en-US" smtClean="0"/>
              <a:t>12</a:t>
            </a:fld>
            <a:endParaRPr lang="en-US"/>
          </a:p>
        </p:txBody>
      </p:sp>
    </p:spTree>
    <p:extLst>
      <p:ext uri="{BB962C8B-B14F-4D97-AF65-F5344CB8AC3E}">
        <p14:creationId xmlns:p14="http://schemas.microsoft.com/office/powerpoint/2010/main" val="643378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Cultural District Commission members should represent a diverse mix of organizations and businesses. Three-quarters of the membership must represent the arts/culture community. The Cultural District Commission should represent the shared interests of the district. The majority must live or work in the district. The size of the Cultural District Commission should be commensurate with the needs of the municipality and its population, with a minimum of six (6) members.</a:t>
            </a:r>
          </a:p>
        </p:txBody>
      </p:sp>
      <p:sp>
        <p:nvSpPr>
          <p:cNvPr id="4" name="Slide Number Placeholder 3"/>
          <p:cNvSpPr>
            <a:spLocks noGrp="1"/>
          </p:cNvSpPr>
          <p:nvPr>
            <p:ph type="sldNum" sz="quarter" idx="5"/>
          </p:nvPr>
        </p:nvSpPr>
        <p:spPr/>
        <p:txBody>
          <a:bodyPr/>
          <a:lstStyle/>
          <a:p>
            <a:fld id="{D1472F25-0EC5-44EB-90AE-219CF3C8921E}" type="slidenum">
              <a:rPr lang="en-US" smtClean="0"/>
              <a:t>13</a:t>
            </a:fld>
            <a:endParaRPr lang="en-US"/>
          </a:p>
        </p:txBody>
      </p:sp>
    </p:spTree>
    <p:extLst>
      <p:ext uri="{BB962C8B-B14F-4D97-AF65-F5344CB8AC3E}">
        <p14:creationId xmlns:p14="http://schemas.microsoft.com/office/powerpoint/2010/main" val="2596905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101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3859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1513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033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58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7481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3688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7999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7/20/21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1226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7/20/21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0736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748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7/20/21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01554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hyperlink" Target="https://portal.ct.gov/DECD/Services/Arts-and-Culture" TargetMode="External"/><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portal.ct.gov/DECD/Services/Tourism" TargetMode="External"/><Relationship Id="rId5" Type="http://schemas.openxmlformats.org/officeDocument/2006/relationships/hyperlink" Target="https://cthumanities.org/" TargetMode="External"/><Relationship Id="rId4" Type="http://schemas.openxmlformats.org/officeDocument/2006/relationships/hyperlink" Target="https://portal.ct.gov/DECD/Services/Historic-Preservatio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portal.ct.gov/DECD/Content/Arts-and-Culture/Our-Regional-and-State-wide-Partners/Designated-Regional-Service-Organizations" TargetMode="External"/><Relationship Id="rId2" Type="http://schemas.openxmlformats.org/officeDocument/2006/relationships/hyperlink" Target="https://portal.ct.gov/DECD/Content/Arts-and-Culture/Programs_Services/Cultural-District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ga.ct.gov/2019/ACT/pa/pdf/2019PA-00143-R00HB-06939-PA.pdf"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5.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AE220058-3FCE-496E-ADF2-D8A6961F3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E193F809-7E50-4AAD-8E26-878207931C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97031FE-8ED6-40F0-944C-7DC55BCC368A}"/>
              </a:ext>
            </a:extLst>
          </p:cNvPr>
          <p:cNvSpPr>
            <a:spLocks noGrp="1"/>
          </p:cNvSpPr>
          <p:nvPr>
            <p:ph type="ctrTitle"/>
          </p:nvPr>
        </p:nvSpPr>
        <p:spPr>
          <a:xfrm>
            <a:off x="3836504" y="758952"/>
            <a:ext cx="7319175" cy="3566160"/>
          </a:xfrm>
        </p:spPr>
        <p:txBody>
          <a:bodyPr>
            <a:normAutofit/>
          </a:bodyPr>
          <a:lstStyle/>
          <a:p>
            <a:r>
              <a:rPr lang="en-US"/>
              <a:t>Connecticut Cultural Districts</a:t>
            </a:r>
            <a:endParaRPr lang="en-US" dirty="0"/>
          </a:p>
        </p:txBody>
      </p:sp>
      <p:sp>
        <p:nvSpPr>
          <p:cNvPr id="3" name="Subtitle 2">
            <a:extLst>
              <a:ext uri="{FF2B5EF4-FFF2-40B4-BE49-F238E27FC236}">
                <a16:creationId xmlns:a16="http://schemas.microsoft.com/office/drawing/2014/main" id="{2EF34C69-B99A-458D-9C67-C195CBB50977}"/>
              </a:ext>
            </a:extLst>
          </p:cNvPr>
          <p:cNvSpPr>
            <a:spLocks noGrp="1"/>
          </p:cNvSpPr>
          <p:nvPr>
            <p:ph type="subTitle" idx="1"/>
          </p:nvPr>
        </p:nvSpPr>
        <p:spPr>
          <a:xfrm>
            <a:off x="3836504" y="4455620"/>
            <a:ext cx="7321946" cy="1143000"/>
          </a:xfrm>
        </p:spPr>
        <p:txBody>
          <a:bodyPr>
            <a:normAutofit/>
          </a:bodyPr>
          <a:lstStyle/>
          <a:p>
            <a:r>
              <a:rPr lang="en-US"/>
              <a:t>Standards and criteria overview</a:t>
            </a:r>
            <a:endParaRPr lang="en-US" dirty="0"/>
          </a:p>
        </p:txBody>
      </p:sp>
      <p:pic>
        <p:nvPicPr>
          <p:cNvPr id="5" name="Picture 4" descr="A picture containing food&#10;&#10;Description automatically generated">
            <a:extLst>
              <a:ext uri="{FF2B5EF4-FFF2-40B4-BE49-F238E27FC236}">
                <a16:creationId xmlns:a16="http://schemas.microsoft.com/office/drawing/2014/main" id="{958B9952-485D-43AF-B54C-029A7924313A}"/>
              </a:ext>
            </a:extLst>
          </p:cNvPr>
          <p:cNvPicPr>
            <a:picLocks noChangeAspect="1"/>
          </p:cNvPicPr>
          <p:nvPr/>
        </p:nvPicPr>
        <p:blipFill>
          <a:blip r:embed="rId3"/>
          <a:stretch>
            <a:fillRect/>
          </a:stretch>
        </p:blipFill>
        <p:spPr>
          <a:xfrm>
            <a:off x="693509" y="2214921"/>
            <a:ext cx="2449486" cy="1904474"/>
          </a:xfrm>
          <a:prstGeom prst="rect">
            <a:avLst/>
          </a:prstGeom>
        </p:spPr>
      </p:pic>
      <p:sp>
        <p:nvSpPr>
          <p:cNvPr id="49" name="Rectangle 48">
            <a:extLst>
              <a:ext uri="{FF2B5EF4-FFF2-40B4-BE49-F238E27FC236}">
                <a16:creationId xmlns:a16="http://schemas.microsoft.com/office/drawing/2014/main" id="{3E9C5090-7D25-41E3-A6D3-CCAEE505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50">
            <a:extLst>
              <a:ext uri="{FF2B5EF4-FFF2-40B4-BE49-F238E27FC236}">
                <a16:creationId xmlns:a16="http://schemas.microsoft.com/office/drawing/2014/main" id="{11BF8809-0DAC-41E5-A212-ACB4A01BE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96258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308A-1234-4377-9EE7-61E8E85790B3}"/>
              </a:ext>
            </a:extLst>
          </p:cNvPr>
          <p:cNvSpPr>
            <a:spLocks noGrp="1"/>
          </p:cNvSpPr>
          <p:nvPr>
            <p:ph type="title"/>
          </p:nvPr>
        </p:nvSpPr>
        <p:spPr>
          <a:xfrm>
            <a:off x="1097280" y="286603"/>
            <a:ext cx="10058400" cy="1450757"/>
          </a:xfrm>
        </p:spPr>
        <p:txBody>
          <a:bodyPr>
            <a:normAutofit/>
          </a:bodyPr>
          <a:lstStyle/>
          <a:p>
            <a:r>
              <a:rPr lang="en-US" b="1" dirty="0"/>
              <a:t>MAPPING</a:t>
            </a:r>
          </a:p>
        </p:txBody>
      </p:sp>
      <p:pic>
        <p:nvPicPr>
          <p:cNvPr id="7" name="Graphic 6" descr="Marker">
            <a:extLst>
              <a:ext uri="{FF2B5EF4-FFF2-40B4-BE49-F238E27FC236}">
                <a16:creationId xmlns:a16="http://schemas.microsoft.com/office/drawing/2014/main" id="{ACEA1AC7-F38D-4D80-9847-F9CA937B33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7280" y="2104325"/>
            <a:ext cx="3094997" cy="3094997"/>
          </a:xfrm>
          <a:prstGeom prst="rect">
            <a:avLst/>
          </a:prstGeom>
        </p:spPr>
      </p:pic>
      <p:sp>
        <p:nvSpPr>
          <p:cNvPr id="3" name="Content Placeholder 2">
            <a:extLst>
              <a:ext uri="{FF2B5EF4-FFF2-40B4-BE49-F238E27FC236}">
                <a16:creationId xmlns:a16="http://schemas.microsoft.com/office/drawing/2014/main" id="{A322C8EB-CB3C-498E-B558-3EC4E7743122}"/>
              </a:ext>
            </a:extLst>
          </p:cNvPr>
          <p:cNvSpPr>
            <a:spLocks noGrp="1"/>
          </p:cNvSpPr>
          <p:nvPr>
            <p:ph idx="1"/>
          </p:nvPr>
        </p:nvSpPr>
        <p:spPr>
          <a:xfrm>
            <a:off x="4639733" y="1845734"/>
            <a:ext cx="6515947" cy="4023360"/>
          </a:xfrm>
        </p:spPr>
        <p:txBody>
          <a:bodyPr>
            <a:normAutofit/>
          </a:bodyPr>
          <a:lstStyle/>
          <a:p>
            <a:r>
              <a:rPr lang="en-US" sz="1600" dirty="0"/>
              <a:t>The map should show the boundaries of the proposed Cultural District and where the district is in the municipality (color maps are best). </a:t>
            </a:r>
          </a:p>
          <a:p>
            <a:r>
              <a:rPr lang="en-US" sz="1600" b="1" dirty="0"/>
              <a:t>The map should include the following:</a:t>
            </a:r>
          </a:p>
          <a:p>
            <a:r>
              <a:rPr lang="en-US" sz="1600" dirty="0"/>
              <a:t>● Cultural facilities</a:t>
            </a:r>
          </a:p>
          <a:p>
            <a:r>
              <a:rPr lang="en-US" sz="1600" dirty="0"/>
              <a:t>● Artistic spaces</a:t>
            </a:r>
          </a:p>
          <a:p>
            <a:r>
              <a:rPr lang="en-US" sz="1600" dirty="0"/>
              <a:t>● Creative businesses</a:t>
            </a:r>
          </a:p>
          <a:p>
            <a:r>
              <a:rPr lang="en-US" sz="1600" dirty="0"/>
              <a:t>● Historic sites</a:t>
            </a:r>
          </a:p>
          <a:p>
            <a:r>
              <a:rPr lang="en-US" sz="1600" dirty="0"/>
              <a:t>● Locations of cultural activities </a:t>
            </a:r>
          </a:p>
        </p:txBody>
      </p:sp>
    </p:spTree>
    <p:extLst>
      <p:ext uri="{BB962C8B-B14F-4D97-AF65-F5344CB8AC3E}">
        <p14:creationId xmlns:p14="http://schemas.microsoft.com/office/powerpoint/2010/main" val="3872103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E220058-3FCE-496E-ADF2-D8A6961F3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193F809-7E50-4AAD-8E26-878207931C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7E749D2-4F35-4F03-B9AE-8B4709E50E92}"/>
              </a:ext>
            </a:extLst>
          </p:cNvPr>
          <p:cNvSpPr>
            <a:spLocks noGrp="1"/>
          </p:cNvSpPr>
          <p:nvPr>
            <p:ph type="ctrTitle"/>
          </p:nvPr>
        </p:nvSpPr>
        <p:spPr>
          <a:xfrm>
            <a:off x="3836504" y="758952"/>
            <a:ext cx="7319175" cy="3566160"/>
          </a:xfrm>
        </p:spPr>
        <p:txBody>
          <a:bodyPr>
            <a:normAutofit/>
          </a:bodyPr>
          <a:lstStyle/>
          <a:p>
            <a:r>
              <a:rPr lang="en-US" b="1" dirty="0"/>
              <a:t>CULTURAL DISTRICT COMMISSION</a:t>
            </a:r>
            <a:endParaRPr lang="en-US" dirty="0"/>
          </a:p>
        </p:txBody>
      </p:sp>
      <p:sp>
        <p:nvSpPr>
          <p:cNvPr id="3" name="Subtitle 2">
            <a:extLst>
              <a:ext uri="{FF2B5EF4-FFF2-40B4-BE49-F238E27FC236}">
                <a16:creationId xmlns:a16="http://schemas.microsoft.com/office/drawing/2014/main" id="{E6BAAFF6-F297-4E4F-A722-8FF812D472AD}"/>
              </a:ext>
            </a:extLst>
          </p:cNvPr>
          <p:cNvSpPr>
            <a:spLocks noGrp="1"/>
          </p:cNvSpPr>
          <p:nvPr>
            <p:ph type="subTitle" idx="1"/>
          </p:nvPr>
        </p:nvSpPr>
        <p:spPr>
          <a:xfrm>
            <a:off x="3836504" y="4455620"/>
            <a:ext cx="7321946" cy="1143000"/>
          </a:xfrm>
        </p:spPr>
        <p:txBody>
          <a:bodyPr>
            <a:normAutofit/>
          </a:bodyPr>
          <a:lstStyle/>
          <a:p>
            <a:r>
              <a:rPr lang="en-US" sz="1500" b="1" dirty="0"/>
              <a:t>A city or town must establish a Cultural District Commission. A Cultural District Commission may be established through </a:t>
            </a:r>
            <a:r>
              <a:rPr lang="en-US" sz="1500" b="1" i="1" dirty="0"/>
              <a:t>one of the Three </a:t>
            </a:r>
            <a:r>
              <a:rPr lang="en-US" sz="1500" b="1" dirty="0"/>
              <a:t>models and in accordance with the municipality’s governance structure</a:t>
            </a:r>
            <a:endParaRPr lang="en-US" sz="1500" dirty="0"/>
          </a:p>
          <a:p>
            <a:endParaRPr lang="en-US" sz="1500" dirty="0"/>
          </a:p>
        </p:txBody>
      </p:sp>
      <p:pic>
        <p:nvPicPr>
          <p:cNvPr id="7" name="Graphic 6" descr="Group">
            <a:extLst>
              <a:ext uri="{FF2B5EF4-FFF2-40B4-BE49-F238E27FC236}">
                <a16:creationId xmlns:a16="http://schemas.microsoft.com/office/drawing/2014/main" id="{AEF3CCD7-B71C-4C44-A37A-3692FA3DBB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9818" y="1944907"/>
            <a:ext cx="2449486" cy="2449486"/>
          </a:xfrm>
          <a:prstGeom prst="rect">
            <a:avLst/>
          </a:prstGeom>
        </p:spPr>
      </p:pic>
      <p:sp>
        <p:nvSpPr>
          <p:cNvPr id="14" name="Rectangle 13">
            <a:extLst>
              <a:ext uri="{FF2B5EF4-FFF2-40B4-BE49-F238E27FC236}">
                <a16:creationId xmlns:a16="http://schemas.microsoft.com/office/drawing/2014/main" id="{3E9C5090-7D25-41E3-A6D3-CCAEE505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11BF8809-0DAC-41E5-A212-ACB4A01BE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45464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308A-1234-4377-9EE7-61E8E85790B3}"/>
              </a:ext>
            </a:extLst>
          </p:cNvPr>
          <p:cNvSpPr>
            <a:spLocks noGrp="1"/>
          </p:cNvSpPr>
          <p:nvPr>
            <p:ph type="title"/>
          </p:nvPr>
        </p:nvSpPr>
        <p:spPr>
          <a:xfrm>
            <a:off x="1097280" y="286603"/>
            <a:ext cx="10058400" cy="1450757"/>
          </a:xfrm>
        </p:spPr>
        <p:txBody>
          <a:bodyPr>
            <a:normAutofit/>
          </a:bodyPr>
          <a:lstStyle/>
          <a:p>
            <a:r>
              <a:rPr lang="en-US" b="1" dirty="0"/>
              <a:t>CULTURAL DISTRICT COMMISSION</a:t>
            </a:r>
          </a:p>
        </p:txBody>
      </p:sp>
      <p:graphicFrame>
        <p:nvGraphicFramePr>
          <p:cNvPr id="15" name="Content Placeholder 2">
            <a:extLst>
              <a:ext uri="{FF2B5EF4-FFF2-40B4-BE49-F238E27FC236}">
                <a16:creationId xmlns:a16="http://schemas.microsoft.com/office/drawing/2014/main" id="{F7D4136C-5672-48A7-BA43-3150AD06A9C0}"/>
              </a:ext>
            </a:extLst>
          </p:cNvPr>
          <p:cNvGraphicFramePr>
            <a:graphicFrameLocks noGrp="1"/>
          </p:cNvGraphicFramePr>
          <p:nvPr>
            <p:ph idx="1"/>
            <p:extLst>
              <p:ext uri="{D42A27DB-BD31-4B8C-83A1-F6EECF244321}">
                <p14:modId xmlns:p14="http://schemas.microsoft.com/office/powerpoint/2010/main" val="357288314"/>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4566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308A-1234-4377-9EE7-61E8E85790B3}"/>
              </a:ext>
            </a:extLst>
          </p:cNvPr>
          <p:cNvSpPr>
            <a:spLocks noGrp="1"/>
          </p:cNvSpPr>
          <p:nvPr>
            <p:ph type="title"/>
          </p:nvPr>
        </p:nvSpPr>
        <p:spPr>
          <a:xfrm>
            <a:off x="1097280" y="286603"/>
            <a:ext cx="10058400" cy="1450757"/>
          </a:xfrm>
        </p:spPr>
        <p:txBody>
          <a:bodyPr>
            <a:normAutofit/>
          </a:bodyPr>
          <a:lstStyle/>
          <a:p>
            <a:r>
              <a:rPr lang="en-US" dirty="0"/>
              <a:t>Members</a:t>
            </a:r>
            <a:endParaRPr lang="en-US" b="1" dirty="0"/>
          </a:p>
        </p:txBody>
      </p:sp>
      <p:graphicFrame>
        <p:nvGraphicFramePr>
          <p:cNvPr id="5" name="Content Placeholder 2">
            <a:extLst>
              <a:ext uri="{FF2B5EF4-FFF2-40B4-BE49-F238E27FC236}">
                <a16:creationId xmlns:a16="http://schemas.microsoft.com/office/drawing/2014/main" id="{A5B439D5-68C9-4055-9CB5-70ABCF930A47}"/>
              </a:ext>
            </a:extLst>
          </p:cNvPr>
          <p:cNvGraphicFramePr>
            <a:graphicFrameLocks noGrp="1"/>
          </p:cNvGraphicFramePr>
          <p:nvPr>
            <p:ph idx="1"/>
            <p:extLst>
              <p:ext uri="{D42A27DB-BD31-4B8C-83A1-F6EECF244321}">
                <p14:modId xmlns:p14="http://schemas.microsoft.com/office/powerpoint/2010/main" val="3793035590"/>
              </p:ext>
            </p:extLst>
          </p:nvPr>
        </p:nvGraphicFramePr>
        <p:xfrm>
          <a:off x="1097279" y="1845734"/>
          <a:ext cx="6454987"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3513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308A-1234-4377-9EE7-61E8E85790B3}"/>
              </a:ext>
            </a:extLst>
          </p:cNvPr>
          <p:cNvSpPr>
            <a:spLocks noGrp="1"/>
          </p:cNvSpPr>
          <p:nvPr>
            <p:ph type="title"/>
          </p:nvPr>
        </p:nvSpPr>
        <p:spPr>
          <a:xfrm>
            <a:off x="1097280" y="286603"/>
            <a:ext cx="10058400" cy="1450757"/>
          </a:xfrm>
        </p:spPr>
        <p:txBody>
          <a:bodyPr>
            <a:normAutofit/>
          </a:bodyPr>
          <a:lstStyle/>
          <a:p>
            <a:r>
              <a:rPr lang="en-US" dirty="0"/>
              <a:t>Members </a:t>
            </a:r>
            <a:r>
              <a:rPr lang="en-US" dirty="0">
                <a:solidFill>
                  <a:schemeClr val="accent2"/>
                </a:solidFill>
              </a:rPr>
              <a:t>continued</a:t>
            </a:r>
            <a:endParaRPr lang="en-US" b="1" dirty="0">
              <a:solidFill>
                <a:schemeClr val="accent2"/>
              </a:solidFill>
            </a:endParaRPr>
          </a:p>
        </p:txBody>
      </p:sp>
      <p:graphicFrame>
        <p:nvGraphicFramePr>
          <p:cNvPr id="5" name="Content Placeholder 2">
            <a:extLst>
              <a:ext uri="{FF2B5EF4-FFF2-40B4-BE49-F238E27FC236}">
                <a16:creationId xmlns:a16="http://schemas.microsoft.com/office/drawing/2014/main" id="{A5B439D5-68C9-4055-9CB5-70ABCF930A47}"/>
              </a:ext>
            </a:extLst>
          </p:cNvPr>
          <p:cNvGraphicFramePr>
            <a:graphicFrameLocks noGrp="1"/>
          </p:cNvGraphicFramePr>
          <p:nvPr>
            <p:ph idx="1"/>
            <p:extLst>
              <p:ext uri="{D42A27DB-BD31-4B8C-83A1-F6EECF244321}">
                <p14:modId xmlns:p14="http://schemas.microsoft.com/office/powerpoint/2010/main" val="265608491"/>
              </p:ext>
            </p:extLst>
          </p:nvPr>
        </p:nvGraphicFramePr>
        <p:xfrm>
          <a:off x="1097279" y="1845734"/>
          <a:ext cx="6454987"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6995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1">
            <a:extLst>
              <a:ext uri="{FF2B5EF4-FFF2-40B4-BE49-F238E27FC236}">
                <a16:creationId xmlns:a16="http://schemas.microsoft.com/office/drawing/2014/main" id="{AE220058-3FCE-496E-ADF2-D8A6961F3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43">
            <a:extLst>
              <a:ext uri="{FF2B5EF4-FFF2-40B4-BE49-F238E27FC236}">
                <a16:creationId xmlns:a16="http://schemas.microsoft.com/office/drawing/2014/main" id="{E193F809-7E50-4AAD-8E26-878207931C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7E749D2-4F35-4F03-B9AE-8B4709E50E92}"/>
              </a:ext>
            </a:extLst>
          </p:cNvPr>
          <p:cNvSpPr>
            <a:spLocks noGrp="1"/>
          </p:cNvSpPr>
          <p:nvPr>
            <p:ph type="ctrTitle"/>
          </p:nvPr>
        </p:nvSpPr>
        <p:spPr>
          <a:xfrm>
            <a:off x="3836504" y="758952"/>
            <a:ext cx="7319175" cy="3566160"/>
          </a:xfrm>
        </p:spPr>
        <p:txBody>
          <a:bodyPr>
            <a:normAutofit/>
          </a:bodyPr>
          <a:lstStyle/>
          <a:p>
            <a:r>
              <a:rPr lang="en-US" dirty="0"/>
              <a:t>Duties and Procedures</a:t>
            </a:r>
          </a:p>
        </p:txBody>
      </p:sp>
      <p:sp>
        <p:nvSpPr>
          <p:cNvPr id="3" name="Subtitle 2">
            <a:extLst>
              <a:ext uri="{FF2B5EF4-FFF2-40B4-BE49-F238E27FC236}">
                <a16:creationId xmlns:a16="http://schemas.microsoft.com/office/drawing/2014/main" id="{E6BAAFF6-F297-4E4F-A722-8FF812D472AD}"/>
              </a:ext>
            </a:extLst>
          </p:cNvPr>
          <p:cNvSpPr>
            <a:spLocks noGrp="1"/>
          </p:cNvSpPr>
          <p:nvPr>
            <p:ph type="subTitle" idx="1"/>
          </p:nvPr>
        </p:nvSpPr>
        <p:spPr>
          <a:xfrm>
            <a:off x="3836504" y="4455620"/>
            <a:ext cx="7321946" cy="1143000"/>
          </a:xfrm>
        </p:spPr>
        <p:txBody>
          <a:bodyPr>
            <a:normAutofit/>
          </a:bodyPr>
          <a:lstStyle/>
          <a:p>
            <a:r>
              <a:rPr lang="en-US" sz="1100" b="1"/>
              <a:t>The Cultural District Commission should be responsible for developing a management plan and provide oversight with implementation. </a:t>
            </a:r>
          </a:p>
          <a:p>
            <a:r>
              <a:rPr lang="en-US" sz="1100" b="1"/>
              <a:t>The Cultural District Commission should convene on a regular basis and operate in accordance with municipality’s governance structure.</a:t>
            </a:r>
            <a:endParaRPr lang="en-US" sz="1100"/>
          </a:p>
        </p:txBody>
      </p:sp>
      <p:pic>
        <p:nvPicPr>
          <p:cNvPr id="7" name="Graphic 6" descr="Group">
            <a:extLst>
              <a:ext uri="{FF2B5EF4-FFF2-40B4-BE49-F238E27FC236}">
                <a16:creationId xmlns:a16="http://schemas.microsoft.com/office/drawing/2014/main" id="{AEF3CCD7-B71C-4C44-A37A-3692FA3DBB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9818" y="1944907"/>
            <a:ext cx="2449486" cy="2449486"/>
          </a:xfrm>
          <a:prstGeom prst="rect">
            <a:avLst/>
          </a:prstGeom>
        </p:spPr>
      </p:pic>
      <p:sp>
        <p:nvSpPr>
          <p:cNvPr id="52" name="Rectangle 45">
            <a:extLst>
              <a:ext uri="{FF2B5EF4-FFF2-40B4-BE49-F238E27FC236}">
                <a16:creationId xmlns:a16="http://schemas.microsoft.com/office/drawing/2014/main" id="{3E9C5090-7D25-41E3-A6D3-CCAEE505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Rectangle 47">
            <a:extLst>
              <a:ext uri="{FF2B5EF4-FFF2-40B4-BE49-F238E27FC236}">
                <a16:creationId xmlns:a16="http://schemas.microsoft.com/office/drawing/2014/main" id="{11BF8809-0DAC-41E5-A212-ACB4A01BE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15249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Rectangle 59">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2" name="Straight Connector 61">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7E749D2-4F35-4F03-B9AE-8B4709E50E92}"/>
              </a:ext>
            </a:extLst>
          </p:cNvPr>
          <p:cNvSpPr>
            <a:spLocks noGrp="1"/>
          </p:cNvSpPr>
          <p:nvPr>
            <p:ph type="ctrTitle"/>
          </p:nvPr>
        </p:nvSpPr>
        <p:spPr>
          <a:xfrm>
            <a:off x="1097280" y="286604"/>
            <a:ext cx="10058400" cy="986020"/>
          </a:xfrm>
        </p:spPr>
        <p:txBody>
          <a:bodyPr vert="horz" lIns="91440" tIns="45720" rIns="91440" bIns="45720" rtlCol="0" anchor="b">
            <a:normAutofit/>
          </a:bodyPr>
          <a:lstStyle/>
          <a:p>
            <a:r>
              <a:rPr lang="en-US" sz="4800" dirty="0">
                <a:solidFill>
                  <a:schemeClr val="tx1">
                    <a:lumMod val="75000"/>
                    <a:lumOff val="25000"/>
                  </a:schemeClr>
                </a:solidFill>
              </a:rPr>
              <a:t>Duties and Procedures </a:t>
            </a:r>
            <a:r>
              <a:rPr lang="en-US" sz="4800" dirty="0">
                <a:solidFill>
                  <a:schemeClr val="accent2"/>
                </a:solidFill>
              </a:rPr>
              <a:t>continued</a:t>
            </a:r>
          </a:p>
        </p:txBody>
      </p:sp>
      <p:sp>
        <p:nvSpPr>
          <p:cNvPr id="3" name="Subtitle 2">
            <a:extLst>
              <a:ext uri="{FF2B5EF4-FFF2-40B4-BE49-F238E27FC236}">
                <a16:creationId xmlns:a16="http://schemas.microsoft.com/office/drawing/2014/main" id="{E6BAAFF6-F297-4E4F-A722-8FF812D472AD}"/>
              </a:ext>
            </a:extLst>
          </p:cNvPr>
          <p:cNvSpPr>
            <a:spLocks noGrp="1"/>
          </p:cNvSpPr>
          <p:nvPr>
            <p:ph type="subTitle" idx="1"/>
          </p:nvPr>
        </p:nvSpPr>
        <p:spPr>
          <a:xfrm>
            <a:off x="1097279" y="1338622"/>
            <a:ext cx="9966960" cy="4530472"/>
          </a:xfrm>
        </p:spPr>
        <p:txBody>
          <a:bodyPr vert="horz" lIns="0" tIns="45720" rIns="0" bIns="45720" rtlCol="0">
            <a:normAutofit/>
          </a:bodyPr>
          <a:lstStyle/>
          <a:p>
            <a:r>
              <a:rPr lang="en-US" dirty="0">
                <a:solidFill>
                  <a:schemeClr val="tx1">
                    <a:lumMod val="75000"/>
                    <a:lumOff val="25000"/>
                  </a:schemeClr>
                </a:solidFill>
                <a:latin typeface="+mn-lt"/>
              </a:rPr>
              <a:t>The Cultural District Commission must develop:</a:t>
            </a:r>
          </a:p>
          <a:p>
            <a:pPr marL="342900" indent="-342900">
              <a:buClr>
                <a:schemeClr val="bg2"/>
              </a:buClr>
              <a:buFont typeface="Wingdings" panose="05000000000000000000" pitchFamily="2" charset="2"/>
              <a:buChar char="q"/>
            </a:pPr>
            <a:r>
              <a:rPr lang="en-US" dirty="0">
                <a:solidFill>
                  <a:schemeClr val="tx1">
                    <a:lumMod val="75000"/>
                    <a:lumOff val="25000"/>
                  </a:schemeClr>
                </a:solidFill>
                <a:latin typeface="+mn-lt"/>
              </a:rPr>
              <a:t>Goals and objectives</a:t>
            </a:r>
          </a:p>
          <a:p>
            <a:pPr marL="342900" indent="-342900">
              <a:buClr>
                <a:schemeClr val="bg2"/>
              </a:buClr>
              <a:buFont typeface="Wingdings" panose="05000000000000000000" pitchFamily="2" charset="2"/>
              <a:buChar char="q"/>
            </a:pPr>
            <a:r>
              <a:rPr lang="en-US" dirty="0">
                <a:solidFill>
                  <a:schemeClr val="tx1">
                    <a:lumMod val="75000"/>
                    <a:lumOff val="25000"/>
                  </a:schemeClr>
                </a:solidFill>
                <a:latin typeface="+mn-lt"/>
              </a:rPr>
              <a:t>A management plan</a:t>
            </a:r>
          </a:p>
          <a:p>
            <a:pPr marL="342900" indent="-342900">
              <a:buClr>
                <a:schemeClr val="bg2"/>
              </a:buClr>
              <a:buFont typeface="Wingdings" panose="05000000000000000000" pitchFamily="2" charset="2"/>
              <a:buChar char="q"/>
            </a:pPr>
            <a:r>
              <a:rPr lang="en-US" dirty="0">
                <a:solidFill>
                  <a:schemeClr val="tx1">
                    <a:lumMod val="75000"/>
                    <a:lumOff val="25000"/>
                  </a:schemeClr>
                </a:solidFill>
                <a:latin typeface="+mn-lt"/>
              </a:rPr>
              <a:t>A cultural assets map and inventory</a:t>
            </a:r>
          </a:p>
          <a:p>
            <a:pPr marL="342900" indent="-342900">
              <a:buClr>
                <a:schemeClr val="bg2"/>
              </a:buClr>
              <a:buFont typeface="Wingdings" panose="05000000000000000000" pitchFamily="2" charset="2"/>
              <a:buChar char="q"/>
            </a:pPr>
            <a:r>
              <a:rPr lang="en-US" dirty="0">
                <a:solidFill>
                  <a:schemeClr val="tx1">
                    <a:lumMod val="75000"/>
                    <a:lumOff val="25000"/>
                  </a:schemeClr>
                </a:solidFill>
                <a:latin typeface="+mn-lt"/>
              </a:rPr>
              <a:t>A marketing plan*</a:t>
            </a:r>
          </a:p>
          <a:p>
            <a:pPr marL="342900" indent="-342900">
              <a:buClr>
                <a:schemeClr val="bg2"/>
              </a:buClr>
              <a:buFont typeface="Wingdings" panose="05000000000000000000" pitchFamily="2" charset="2"/>
              <a:buChar char="q"/>
            </a:pPr>
            <a:r>
              <a:rPr lang="en-US" dirty="0">
                <a:solidFill>
                  <a:schemeClr val="tx1">
                    <a:lumMod val="75000"/>
                    <a:lumOff val="25000"/>
                  </a:schemeClr>
                </a:solidFill>
                <a:latin typeface="+mn-lt"/>
              </a:rPr>
              <a:t>Goals and success measures for the district</a:t>
            </a:r>
          </a:p>
        </p:txBody>
      </p:sp>
    </p:spTree>
    <p:extLst>
      <p:ext uri="{BB962C8B-B14F-4D97-AF65-F5344CB8AC3E}">
        <p14:creationId xmlns:p14="http://schemas.microsoft.com/office/powerpoint/2010/main" val="1497633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4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0" name="Rectangle 5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41308A-1234-4377-9EE7-61E8E85790B3}"/>
              </a:ext>
            </a:extLst>
          </p:cNvPr>
          <p:cNvSpPr>
            <a:spLocks noGrp="1"/>
          </p:cNvSpPr>
          <p:nvPr>
            <p:ph type="title"/>
          </p:nvPr>
        </p:nvSpPr>
        <p:spPr>
          <a:xfrm>
            <a:off x="5181601" y="634946"/>
            <a:ext cx="6368142" cy="1450757"/>
          </a:xfrm>
        </p:spPr>
        <p:txBody>
          <a:bodyPr>
            <a:normAutofit/>
          </a:bodyPr>
          <a:lstStyle/>
          <a:p>
            <a:r>
              <a:rPr lang="en-US" sz="4100" b="1"/>
              <a:t>QUALIFY FOR STATE’S INVESTMENT OF RESOURCES</a:t>
            </a:r>
            <a:endParaRPr lang="en-US" sz="4100"/>
          </a:p>
        </p:txBody>
      </p:sp>
      <p:cxnSp>
        <p:nvCxnSpPr>
          <p:cNvPr id="61" name="Straight Connector 5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322C8EB-CB3C-498E-B558-3EC4E7743122}"/>
              </a:ext>
            </a:extLst>
          </p:cNvPr>
          <p:cNvSpPr>
            <a:spLocks noGrp="1"/>
          </p:cNvSpPr>
          <p:nvPr>
            <p:ph idx="1"/>
          </p:nvPr>
        </p:nvSpPr>
        <p:spPr>
          <a:xfrm>
            <a:off x="5181601" y="2198914"/>
            <a:ext cx="6368142" cy="3670180"/>
          </a:xfrm>
        </p:spPr>
        <p:txBody>
          <a:bodyPr>
            <a:normAutofit/>
          </a:bodyPr>
          <a:lstStyle/>
          <a:p>
            <a:r>
              <a:rPr lang="en-US" dirty="0"/>
              <a:t>The Department of Economic and Community Development, including the Office of the Arts and the Office of Tourism, and Designated Regional Service Organizations are committed to supporting the formation, development and establishment of Cultural Districts. </a:t>
            </a:r>
          </a:p>
          <a:p>
            <a:r>
              <a:rPr lang="en-US" dirty="0"/>
              <a:t>All of the above agencies/organizations can provide additional in-kind marketing, promotion and resources for established Cultural Districts.</a:t>
            </a:r>
          </a:p>
        </p:txBody>
      </p:sp>
      <p:pic>
        <p:nvPicPr>
          <p:cNvPr id="13" name="Picture 12">
            <a:extLst>
              <a:ext uri="{FF2B5EF4-FFF2-40B4-BE49-F238E27FC236}">
                <a16:creationId xmlns:a16="http://schemas.microsoft.com/office/drawing/2014/main" id="{5D6F4696-C2CE-4448-AB4F-E86B5F2BE5DB}"/>
              </a:ext>
            </a:extLst>
          </p:cNvPr>
          <p:cNvPicPr>
            <a:picLocks noChangeAspect="1"/>
          </p:cNvPicPr>
          <p:nvPr/>
        </p:nvPicPr>
        <p:blipFill>
          <a:blip r:embed="rId2"/>
          <a:stretch>
            <a:fillRect/>
          </a:stretch>
        </p:blipFill>
        <p:spPr>
          <a:xfrm>
            <a:off x="955745" y="4044890"/>
            <a:ext cx="3270111" cy="1338943"/>
          </a:xfrm>
          <a:prstGeom prst="rect">
            <a:avLst/>
          </a:prstGeom>
        </p:spPr>
      </p:pic>
      <p:pic>
        <p:nvPicPr>
          <p:cNvPr id="15" name="Picture 14">
            <a:extLst>
              <a:ext uri="{FF2B5EF4-FFF2-40B4-BE49-F238E27FC236}">
                <a16:creationId xmlns:a16="http://schemas.microsoft.com/office/drawing/2014/main" id="{C60775D9-8F1F-AB4E-AF36-94568AD8CBA3}"/>
              </a:ext>
            </a:extLst>
          </p:cNvPr>
          <p:cNvPicPr>
            <a:picLocks noChangeAspect="1"/>
          </p:cNvPicPr>
          <p:nvPr/>
        </p:nvPicPr>
        <p:blipFill>
          <a:blip r:embed="rId3"/>
          <a:stretch>
            <a:fillRect/>
          </a:stretch>
        </p:blipFill>
        <p:spPr>
          <a:xfrm>
            <a:off x="955746" y="1145875"/>
            <a:ext cx="3032680" cy="2364057"/>
          </a:xfrm>
          <a:prstGeom prst="rect">
            <a:avLst/>
          </a:prstGeom>
        </p:spPr>
      </p:pic>
    </p:spTree>
    <p:extLst>
      <p:ext uri="{BB962C8B-B14F-4D97-AF65-F5344CB8AC3E}">
        <p14:creationId xmlns:p14="http://schemas.microsoft.com/office/powerpoint/2010/main" val="1617882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Rectangle 7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2" name="Straight Connector 8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4" name="Rectangle 83">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7E749D2-4F35-4F03-B9AE-8B4709E50E92}"/>
              </a:ext>
            </a:extLst>
          </p:cNvPr>
          <p:cNvSpPr>
            <a:spLocks noGrp="1"/>
          </p:cNvSpPr>
          <p:nvPr>
            <p:ph type="ctrTitle"/>
          </p:nvPr>
        </p:nvSpPr>
        <p:spPr>
          <a:xfrm>
            <a:off x="1066800" y="5252936"/>
            <a:ext cx="10058400" cy="1028715"/>
          </a:xfrm>
        </p:spPr>
        <p:txBody>
          <a:bodyPr vert="horz" lIns="91440" tIns="45720" rIns="91440" bIns="45720" rtlCol="0" anchor="ctr">
            <a:normAutofit/>
          </a:bodyPr>
          <a:lstStyle/>
          <a:p>
            <a:pPr algn="ctr"/>
            <a:r>
              <a:rPr lang="en-US" sz="4100" dirty="0">
                <a:solidFill>
                  <a:srgbClr val="FFFFFF"/>
                </a:solidFill>
              </a:rPr>
              <a:t>Types of Investment in Cultural Districts</a:t>
            </a:r>
          </a:p>
        </p:txBody>
      </p:sp>
      <p:sp>
        <p:nvSpPr>
          <p:cNvPr id="3" name="Subtitle 2">
            <a:extLst>
              <a:ext uri="{FF2B5EF4-FFF2-40B4-BE49-F238E27FC236}">
                <a16:creationId xmlns:a16="http://schemas.microsoft.com/office/drawing/2014/main" id="{E6BAAFF6-F297-4E4F-A722-8FF812D472AD}"/>
              </a:ext>
            </a:extLst>
          </p:cNvPr>
          <p:cNvSpPr>
            <a:spLocks noGrp="1"/>
          </p:cNvSpPr>
          <p:nvPr>
            <p:ph type="subTitle" idx="1"/>
          </p:nvPr>
        </p:nvSpPr>
        <p:spPr>
          <a:xfrm>
            <a:off x="1097280" y="1170452"/>
            <a:ext cx="10027920" cy="3387693"/>
          </a:xfrm>
        </p:spPr>
        <p:txBody>
          <a:bodyPr vert="horz" lIns="0" tIns="45720" rIns="0" bIns="45720" rtlCol="0">
            <a:normAutofit/>
          </a:bodyPr>
          <a:lstStyle/>
          <a:p>
            <a:pPr marL="342900" indent="-342900">
              <a:buClr>
                <a:schemeClr val="bg2"/>
              </a:buClr>
              <a:buFont typeface="Wingdings" panose="05000000000000000000" pitchFamily="2" charset="2"/>
              <a:buChar char="q"/>
            </a:pPr>
            <a:r>
              <a:rPr lang="en-US" sz="1600" dirty="0">
                <a:solidFill>
                  <a:schemeClr val="tx1"/>
                </a:solidFill>
              </a:rPr>
              <a:t>Promotion of Cultural District by CT Office of Tourism and recognition on State’s tourism website, </a:t>
            </a:r>
            <a:r>
              <a:rPr lang="en-US" sz="1600" dirty="0" err="1">
                <a:solidFill>
                  <a:schemeClr val="tx1"/>
                </a:solidFill>
              </a:rPr>
              <a:t>CTVisit.com</a:t>
            </a:r>
            <a:endParaRPr lang="en-US" sz="1600" dirty="0">
              <a:solidFill>
                <a:schemeClr val="tx1"/>
              </a:solidFill>
            </a:endParaRPr>
          </a:p>
          <a:p>
            <a:pPr marL="342900" indent="-342900">
              <a:buClr>
                <a:schemeClr val="bg2"/>
              </a:buClr>
              <a:buFont typeface="Wingdings" panose="05000000000000000000" pitchFamily="2" charset="2"/>
              <a:buChar char="q"/>
            </a:pPr>
            <a:r>
              <a:rPr lang="en-US" sz="1600" dirty="0">
                <a:solidFill>
                  <a:schemeClr val="tx1"/>
                </a:solidFill>
              </a:rPr>
              <a:t>Promotion of Cultural Districts by CT Office of the Arts</a:t>
            </a:r>
          </a:p>
          <a:p>
            <a:pPr marL="342900" indent="-342900">
              <a:buClr>
                <a:schemeClr val="bg2"/>
              </a:buClr>
              <a:buFont typeface="Wingdings" panose="05000000000000000000" pitchFamily="2" charset="2"/>
              <a:buChar char="q"/>
            </a:pPr>
            <a:r>
              <a:rPr lang="en-US" sz="1600" dirty="0">
                <a:solidFill>
                  <a:schemeClr val="tx1"/>
                </a:solidFill>
              </a:rPr>
              <a:t>Promotion of Cultural Districts by local Designated Regional Service Organization (DRSO)</a:t>
            </a:r>
          </a:p>
          <a:p>
            <a:pPr marL="342900" indent="-342900">
              <a:buClr>
                <a:schemeClr val="bg2"/>
              </a:buClr>
              <a:buFont typeface="Wingdings" panose="05000000000000000000" pitchFamily="2" charset="2"/>
              <a:buChar char="q"/>
            </a:pPr>
            <a:r>
              <a:rPr lang="en-US" sz="1600" dirty="0">
                <a:solidFill>
                  <a:schemeClr val="tx1"/>
                </a:solidFill>
              </a:rPr>
              <a:t>Support FROM DRSO’s (i.e. time, expertise, consulting, etc. as available) </a:t>
            </a:r>
          </a:p>
          <a:p>
            <a:pPr marL="342900" indent="-342900">
              <a:buClr>
                <a:schemeClr val="bg2"/>
              </a:buClr>
              <a:buFont typeface="Wingdings" panose="05000000000000000000" pitchFamily="2" charset="2"/>
              <a:buChar char="q"/>
            </a:pPr>
            <a:r>
              <a:rPr lang="en-US" sz="1600" dirty="0">
                <a:solidFill>
                  <a:schemeClr val="tx1"/>
                </a:solidFill>
              </a:rPr>
              <a:t>Other investment opportunities as they become available</a:t>
            </a:r>
          </a:p>
        </p:txBody>
      </p:sp>
      <p:sp>
        <p:nvSpPr>
          <p:cNvPr id="88" name="Rectangle 87">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21618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Rectangle 7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2" name="Straight Connector 8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4" name="Rectangle 83">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7E749D2-4F35-4F03-B9AE-8B4709E50E92}"/>
              </a:ext>
            </a:extLst>
          </p:cNvPr>
          <p:cNvSpPr>
            <a:spLocks noGrp="1"/>
          </p:cNvSpPr>
          <p:nvPr>
            <p:ph type="ctrTitle"/>
          </p:nvPr>
        </p:nvSpPr>
        <p:spPr>
          <a:xfrm>
            <a:off x="1066800" y="5252936"/>
            <a:ext cx="10058400" cy="1028715"/>
          </a:xfrm>
        </p:spPr>
        <p:txBody>
          <a:bodyPr vert="horz" lIns="91440" tIns="45720" rIns="91440" bIns="45720" rtlCol="0" anchor="ctr">
            <a:normAutofit/>
          </a:bodyPr>
          <a:lstStyle/>
          <a:p>
            <a:pPr algn="ctr"/>
            <a:r>
              <a:rPr lang="en-US" sz="4100" dirty="0">
                <a:solidFill>
                  <a:srgbClr val="FFFFFF"/>
                </a:solidFill>
              </a:rPr>
              <a:t>To qualify for State’s investment of resources</a:t>
            </a:r>
          </a:p>
        </p:txBody>
      </p:sp>
      <p:sp>
        <p:nvSpPr>
          <p:cNvPr id="3" name="Subtitle 2">
            <a:extLst>
              <a:ext uri="{FF2B5EF4-FFF2-40B4-BE49-F238E27FC236}">
                <a16:creationId xmlns:a16="http://schemas.microsoft.com/office/drawing/2014/main" id="{E6BAAFF6-F297-4E4F-A722-8FF812D472AD}"/>
              </a:ext>
            </a:extLst>
          </p:cNvPr>
          <p:cNvSpPr>
            <a:spLocks noGrp="1"/>
          </p:cNvSpPr>
          <p:nvPr>
            <p:ph type="subTitle" idx="1"/>
          </p:nvPr>
        </p:nvSpPr>
        <p:spPr>
          <a:xfrm>
            <a:off x="1097280" y="576349"/>
            <a:ext cx="10027920" cy="4154889"/>
          </a:xfrm>
        </p:spPr>
        <p:txBody>
          <a:bodyPr vert="horz" lIns="0" tIns="45720" rIns="0" bIns="45720" rtlCol="0">
            <a:normAutofit fontScale="92500" lnSpcReduction="10000"/>
          </a:bodyPr>
          <a:lstStyle/>
          <a:p>
            <a:r>
              <a:rPr lang="en-US" sz="1400" b="1" dirty="0">
                <a:solidFill>
                  <a:schemeClr val="tx1">
                    <a:lumMod val="75000"/>
                    <a:lumOff val="25000"/>
                  </a:schemeClr>
                </a:solidFill>
              </a:rPr>
              <a:t>Submit (ELECTRONICALLY) the following documents to Your Designated Regional service organization for review:</a:t>
            </a:r>
          </a:p>
          <a:p>
            <a:pPr marL="342900" indent="-342900">
              <a:buClr>
                <a:schemeClr val="bg2"/>
              </a:buClr>
              <a:buFont typeface="Wingdings" panose="05000000000000000000" pitchFamily="2" charset="2"/>
              <a:buChar char="ü"/>
            </a:pPr>
            <a:r>
              <a:rPr lang="en-US" sz="1300" dirty="0">
                <a:solidFill>
                  <a:schemeClr val="tx1">
                    <a:lumMod val="75000"/>
                    <a:lumOff val="25000"/>
                  </a:schemeClr>
                </a:solidFill>
                <a:latin typeface="+mn-lt"/>
              </a:rPr>
              <a:t>Letter of endorsement from Chief Elected Official</a:t>
            </a:r>
          </a:p>
          <a:p>
            <a:pPr marL="342900" indent="-342900">
              <a:buClr>
                <a:schemeClr val="bg2"/>
              </a:buClr>
              <a:buFont typeface="Wingdings" panose="05000000000000000000" pitchFamily="2" charset="2"/>
              <a:buChar char="ü"/>
            </a:pPr>
            <a:r>
              <a:rPr lang="en-US" sz="1300" dirty="0">
                <a:solidFill>
                  <a:schemeClr val="tx1">
                    <a:lumMod val="75000"/>
                    <a:lumOff val="25000"/>
                  </a:schemeClr>
                </a:solidFill>
                <a:latin typeface="+mn-lt"/>
              </a:rPr>
              <a:t>Copy of Resolution from the City Council/Board of Selectmen (see sample resolution)</a:t>
            </a:r>
          </a:p>
          <a:p>
            <a:pPr marL="342900" indent="-342900">
              <a:buClr>
                <a:schemeClr val="bg2"/>
              </a:buClr>
              <a:buFont typeface="Wingdings" panose="05000000000000000000" pitchFamily="2" charset="2"/>
              <a:buChar char="ü"/>
            </a:pPr>
            <a:r>
              <a:rPr lang="en-US" sz="1300" dirty="0">
                <a:solidFill>
                  <a:schemeClr val="tx1">
                    <a:lumMod val="75000"/>
                    <a:lumOff val="25000"/>
                  </a:schemeClr>
                </a:solidFill>
                <a:latin typeface="+mn-lt"/>
              </a:rPr>
              <a:t>List of Cultural District Commissioners and their relevant role/category as per representation guidelines </a:t>
            </a:r>
          </a:p>
          <a:p>
            <a:pPr marL="342900" indent="-342900">
              <a:buClr>
                <a:schemeClr val="bg2"/>
              </a:buClr>
              <a:buFont typeface="Wingdings" panose="05000000000000000000" pitchFamily="2" charset="2"/>
              <a:buChar char="ü"/>
            </a:pPr>
            <a:r>
              <a:rPr lang="en-US" sz="1300" dirty="0">
                <a:solidFill>
                  <a:schemeClr val="tx1">
                    <a:lumMod val="75000"/>
                    <a:lumOff val="25000"/>
                  </a:schemeClr>
                </a:solidFill>
                <a:latin typeface="+mn-lt"/>
              </a:rPr>
              <a:t>Master Map: Please provide a map of the Cultural District </a:t>
            </a:r>
          </a:p>
          <a:p>
            <a:pPr marL="342900" indent="-342900">
              <a:buClr>
                <a:schemeClr val="bg2"/>
              </a:buClr>
              <a:buFont typeface="Wingdings" panose="05000000000000000000" pitchFamily="2" charset="2"/>
              <a:buChar char="ü"/>
            </a:pPr>
            <a:r>
              <a:rPr lang="en-US" sz="1300" dirty="0">
                <a:solidFill>
                  <a:schemeClr val="tx1">
                    <a:lumMod val="75000"/>
                    <a:lumOff val="25000"/>
                  </a:schemeClr>
                </a:solidFill>
                <a:latin typeface="+mn-lt"/>
              </a:rPr>
              <a:t>List of cultural assets, including cultural events held at locations within the proposed Cultural District</a:t>
            </a:r>
          </a:p>
          <a:p>
            <a:pPr marL="342900" indent="-342900">
              <a:buClr>
                <a:schemeClr val="bg2"/>
              </a:buClr>
              <a:buFont typeface="Wingdings" panose="05000000000000000000" pitchFamily="2" charset="2"/>
              <a:buChar char="ü"/>
            </a:pPr>
            <a:r>
              <a:rPr lang="en-US" sz="1300" dirty="0">
                <a:solidFill>
                  <a:schemeClr val="tx1">
                    <a:lumMod val="75000"/>
                    <a:lumOff val="25000"/>
                  </a:schemeClr>
                </a:solidFill>
                <a:latin typeface="+mn-lt"/>
              </a:rPr>
              <a:t>List of available municipal resources that would support and/or benefit Cultural District (ex. tax credit, incentives, etc.)</a:t>
            </a:r>
          </a:p>
          <a:p>
            <a:pPr marL="342900" indent="-342900">
              <a:buClr>
                <a:schemeClr val="bg2"/>
              </a:buClr>
              <a:buFont typeface="Wingdings" panose="05000000000000000000" pitchFamily="2" charset="2"/>
              <a:buChar char="ü"/>
            </a:pPr>
            <a:r>
              <a:rPr lang="en-US" sz="1300" dirty="0">
                <a:solidFill>
                  <a:schemeClr val="tx1">
                    <a:lumMod val="75000"/>
                    <a:lumOff val="25000"/>
                  </a:schemeClr>
                </a:solidFill>
                <a:latin typeface="+mn-lt"/>
              </a:rPr>
              <a:t>Official legal documents on zoning overlaps or ordinances relevant to the Cultural District, such as existing Arts or Historic District (if applicable)</a:t>
            </a:r>
          </a:p>
          <a:p>
            <a:pPr marL="342900" indent="-342900">
              <a:buClr>
                <a:schemeClr val="bg2"/>
              </a:buClr>
              <a:buFont typeface="Wingdings" panose="05000000000000000000" pitchFamily="2" charset="2"/>
              <a:buChar char="ü"/>
            </a:pPr>
            <a:r>
              <a:rPr lang="en-US" sz="1300" dirty="0">
                <a:solidFill>
                  <a:schemeClr val="tx1">
                    <a:lumMod val="75000"/>
                    <a:lumOff val="25000"/>
                  </a:schemeClr>
                </a:solidFill>
                <a:latin typeface="+mn-lt"/>
              </a:rPr>
              <a:t>Marketing materials, if relevant to the Cultural District </a:t>
            </a:r>
          </a:p>
          <a:p>
            <a:pPr marL="342900" indent="-342900">
              <a:buClr>
                <a:schemeClr val="bg2"/>
              </a:buClr>
              <a:buFont typeface="Wingdings" panose="05000000000000000000" pitchFamily="2" charset="2"/>
              <a:buChar char="ü"/>
            </a:pPr>
            <a:r>
              <a:rPr lang="en-US" sz="1300" dirty="0">
                <a:solidFill>
                  <a:schemeClr val="tx1">
                    <a:lumMod val="75000"/>
                    <a:lumOff val="25000"/>
                  </a:schemeClr>
                </a:solidFill>
                <a:latin typeface="+mn-lt"/>
              </a:rPr>
              <a:t>Additional Information (POCD, Relevant existing Commissions, Arts Curriculum)</a:t>
            </a:r>
          </a:p>
          <a:p>
            <a:pPr>
              <a:buClr>
                <a:schemeClr val="bg2"/>
              </a:buClr>
            </a:pPr>
            <a:r>
              <a:rPr lang="en-US" sz="1300" dirty="0">
                <a:solidFill>
                  <a:schemeClr val="tx1">
                    <a:lumMod val="75000"/>
                    <a:lumOff val="25000"/>
                  </a:schemeClr>
                </a:solidFill>
                <a:latin typeface="+mn-lt"/>
              </a:rPr>
              <a:t>Note: DRSO will forward documents to Ct office of the arts</a:t>
            </a:r>
          </a:p>
        </p:txBody>
      </p:sp>
      <p:sp>
        <p:nvSpPr>
          <p:cNvPr id="88" name="Rectangle 87">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91739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B690F-4DF3-7C46-B1EC-96C76C68CD7B}"/>
              </a:ext>
            </a:extLst>
          </p:cNvPr>
          <p:cNvSpPr>
            <a:spLocks noGrp="1"/>
          </p:cNvSpPr>
          <p:nvPr>
            <p:ph type="title"/>
          </p:nvPr>
        </p:nvSpPr>
        <p:spPr/>
        <p:txBody>
          <a:bodyPr/>
          <a:lstStyle/>
          <a:p>
            <a:r>
              <a:rPr lang="en-US" b="1" dirty="0"/>
              <a:t>Our Team Today</a:t>
            </a:r>
          </a:p>
        </p:txBody>
      </p:sp>
      <p:sp>
        <p:nvSpPr>
          <p:cNvPr id="3" name="Content Placeholder 2">
            <a:extLst>
              <a:ext uri="{FF2B5EF4-FFF2-40B4-BE49-F238E27FC236}">
                <a16:creationId xmlns:a16="http://schemas.microsoft.com/office/drawing/2014/main" id="{F9EDD67D-E024-964B-BB76-5C9DF852611C}"/>
              </a:ext>
            </a:extLst>
          </p:cNvPr>
          <p:cNvSpPr>
            <a:spLocks noGrp="1"/>
          </p:cNvSpPr>
          <p:nvPr>
            <p:ph idx="1"/>
          </p:nvPr>
        </p:nvSpPr>
        <p:spPr/>
        <p:txBody>
          <a:bodyPr/>
          <a:lstStyle/>
          <a:p>
            <a:r>
              <a:rPr lang="en-US" b="1" dirty="0"/>
              <a:t>Elizabeth Shapiro</a:t>
            </a:r>
            <a:r>
              <a:rPr lang="en-US" dirty="0"/>
              <a:t>, Director of Arts, Preservation and Museums, CT Office of the Arts, DECD</a:t>
            </a:r>
          </a:p>
          <a:p>
            <a:r>
              <a:rPr lang="en-US" b="1" dirty="0"/>
              <a:t>Wendy Bury</a:t>
            </a:r>
            <a:r>
              <a:rPr lang="en-US" dirty="0"/>
              <a:t>, Executive Director, Cultural Coalition</a:t>
            </a:r>
          </a:p>
          <a:p>
            <a:r>
              <a:rPr lang="en-US" b="1" dirty="0"/>
              <a:t>Lisa </a:t>
            </a:r>
            <a:r>
              <a:rPr lang="en-US" b="1" dirty="0" err="1"/>
              <a:t>Scails</a:t>
            </a:r>
            <a:r>
              <a:rPr lang="en-US" dirty="0"/>
              <a:t>, Executive Director, Cultural Alliance of Western CT</a:t>
            </a:r>
          </a:p>
        </p:txBody>
      </p:sp>
    </p:spTree>
    <p:extLst>
      <p:ext uri="{BB962C8B-B14F-4D97-AF65-F5344CB8AC3E}">
        <p14:creationId xmlns:p14="http://schemas.microsoft.com/office/powerpoint/2010/main" val="441232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Rectangle 59">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2" name="Straight Connector 61">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7E749D2-4F35-4F03-B9AE-8B4709E50E92}"/>
              </a:ext>
            </a:extLst>
          </p:cNvPr>
          <p:cNvSpPr>
            <a:spLocks noGrp="1"/>
          </p:cNvSpPr>
          <p:nvPr>
            <p:ph type="ctrTitle"/>
          </p:nvPr>
        </p:nvSpPr>
        <p:spPr>
          <a:xfrm>
            <a:off x="1097279" y="477417"/>
            <a:ext cx="10058400" cy="1022977"/>
          </a:xfrm>
        </p:spPr>
        <p:txBody>
          <a:bodyPr vert="horz" lIns="91440" tIns="45720" rIns="91440" bIns="45720" rtlCol="0" anchor="b">
            <a:noAutofit/>
          </a:bodyPr>
          <a:lstStyle/>
          <a:p>
            <a:r>
              <a:rPr lang="en-US" sz="4800" dirty="0"/>
              <a:t>SITE VISIT</a:t>
            </a:r>
            <a:endParaRPr lang="en-US" sz="2800" dirty="0">
              <a:solidFill>
                <a:schemeClr val="accent2"/>
              </a:solidFill>
            </a:endParaRPr>
          </a:p>
        </p:txBody>
      </p:sp>
      <p:sp>
        <p:nvSpPr>
          <p:cNvPr id="3" name="Subtitle 2">
            <a:extLst>
              <a:ext uri="{FF2B5EF4-FFF2-40B4-BE49-F238E27FC236}">
                <a16:creationId xmlns:a16="http://schemas.microsoft.com/office/drawing/2014/main" id="{E6BAAFF6-F297-4E4F-A722-8FF812D472AD}"/>
              </a:ext>
            </a:extLst>
          </p:cNvPr>
          <p:cNvSpPr>
            <a:spLocks noGrp="1"/>
          </p:cNvSpPr>
          <p:nvPr>
            <p:ph type="subTitle" idx="1"/>
          </p:nvPr>
        </p:nvSpPr>
        <p:spPr>
          <a:xfrm>
            <a:off x="1097279" y="1845734"/>
            <a:ext cx="9966960" cy="3010420"/>
          </a:xfrm>
        </p:spPr>
        <p:txBody>
          <a:bodyPr vert="horz" lIns="0" tIns="45720" rIns="0" bIns="45720" rtlCol="0">
            <a:normAutofit/>
          </a:bodyPr>
          <a:lstStyle/>
          <a:p>
            <a:pPr marL="342900" indent="-342900">
              <a:buClr>
                <a:schemeClr val="bg2"/>
              </a:buClr>
              <a:buFont typeface="Wingdings" panose="05000000000000000000" pitchFamily="2" charset="2"/>
              <a:buChar char="q"/>
            </a:pPr>
            <a:r>
              <a:rPr lang="en-US" sz="2000" dirty="0">
                <a:solidFill>
                  <a:schemeClr val="tx1"/>
                </a:solidFill>
              </a:rPr>
              <a:t>A meeting with the chief elected official and/or designee and/or other relevant municipal employees</a:t>
            </a:r>
          </a:p>
          <a:p>
            <a:pPr marL="342900" indent="-342900">
              <a:buClr>
                <a:schemeClr val="bg2"/>
              </a:buClr>
              <a:buFont typeface="Wingdings" panose="05000000000000000000" pitchFamily="2" charset="2"/>
              <a:buChar char="q"/>
            </a:pPr>
            <a:r>
              <a:rPr lang="en-US" sz="2000" dirty="0">
                <a:solidFill>
                  <a:schemeClr val="tx1"/>
                </a:solidFill>
              </a:rPr>
              <a:t>A walking tour of the proposed Cultural District</a:t>
            </a:r>
          </a:p>
          <a:p>
            <a:pPr marL="342900" indent="-342900">
              <a:buClr>
                <a:schemeClr val="bg2"/>
              </a:buClr>
              <a:buFont typeface="Wingdings" panose="05000000000000000000" pitchFamily="2" charset="2"/>
              <a:buChar char="q"/>
            </a:pPr>
            <a:r>
              <a:rPr lang="en-US" sz="2000" dirty="0">
                <a:solidFill>
                  <a:schemeClr val="tx1"/>
                </a:solidFill>
              </a:rPr>
              <a:t>A meeting with the Cultural District Commission/Committee members and appropriate stakeholders to hear about the goals, objectives and plans for the Cultural District</a:t>
            </a:r>
            <a:endParaRPr lang="en-US" sz="2000" dirty="0">
              <a:solidFill>
                <a:schemeClr val="tx1"/>
              </a:solidFill>
              <a:latin typeface="+mn-lt"/>
            </a:endParaRPr>
          </a:p>
        </p:txBody>
      </p:sp>
    </p:spTree>
    <p:extLst>
      <p:ext uri="{BB962C8B-B14F-4D97-AF65-F5344CB8AC3E}">
        <p14:creationId xmlns:p14="http://schemas.microsoft.com/office/powerpoint/2010/main" val="2057577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41308A-1234-4377-9EE7-61E8E85790B3}"/>
              </a:ext>
            </a:extLst>
          </p:cNvPr>
          <p:cNvSpPr>
            <a:spLocks noGrp="1"/>
          </p:cNvSpPr>
          <p:nvPr>
            <p:ph type="title"/>
          </p:nvPr>
        </p:nvSpPr>
        <p:spPr>
          <a:xfrm>
            <a:off x="642256" y="642257"/>
            <a:ext cx="3417677" cy="5226837"/>
          </a:xfrm>
        </p:spPr>
        <p:txBody>
          <a:bodyPr anchor="t">
            <a:normAutofit/>
          </a:bodyPr>
          <a:lstStyle/>
          <a:p>
            <a:r>
              <a:rPr lang="en-US" b="1" dirty="0"/>
              <a:t>ADDITIONAL RESOURCES</a:t>
            </a:r>
          </a:p>
        </p:txBody>
      </p:sp>
      <p:sp>
        <p:nvSpPr>
          <p:cNvPr id="3" name="Content Placeholder 2">
            <a:extLst>
              <a:ext uri="{FF2B5EF4-FFF2-40B4-BE49-F238E27FC236}">
                <a16:creationId xmlns:a16="http://schemas.microsoft.com/office/drawing/2014/main" id="{A322C8EB-CB3C-498E-B558-3EC4E7743122}"/>
              </a:ext>
            </a:extLst>
          </p:cNvPr>
          <p:cNvSpPr>
            <a:spLocks noGrp="1"/>
          </p:cNvSpPr>
          <p:nvPr>
            <p:ph idx="1"/>
          </p:nvPr>
        </p:nvSpPr>
        <p:spPr>
          <a:xfrm>
            <a:off x="4713512" y="642258"/>
            <a:ext cx="6847117" cy="3091682"/>
          </a:xfrm>
        </p:spPr>
        <p:txBody>
          <a:bodyPr>
            <a:normAutofit/>
          </a:bodyPr>
          <a:lstStyle/>
          <a:p>
            <a:r>
              <a:rPr lang="en-US" b="1" dirty="0"/>
              <a:t>Sustainable CT Alignment</a:t>
            </a:r>
          </a:p>
          <a:p>
            <a:r>
              <a:rPr lang="en-US" dirty="0"/>
              <a:t>(</a:t>
            </a:r>
            <a:r>
              <a:rPr lang="en-US" i="1" dirty="0"/>
              <a:t>In progress</a:t>
            </a:r>
            <a:r>
              <a:rPr lang="en-US" dirty="0"/>
              <a:t>) Municipalities participating in Sustainable CT may be able to meet the criteria and received points for Action Item 3, Vibrant and Creative Cultural Ecosystems, through the Cultural District designation. Sustainable CT municipal participants are eligible to apply for Community Matching Funds. Community Matching Funds provide one-to-one matching funds for projects that align with Sustainable CT actions and Community Match Fund projects helps towns earn points towards certification.</a:t>
            </a:r>
          </a:p>
        </p:txBody>
      </p:sp>
      <p:pic>
        <p:nvPicPr>
          <p:cNvPr id="7" name="Graphic 6" descr="Marker">
            <a:extLst>
              <a:ext uri="{FF2B5EF4-FFF2-40B4-BE49-F238E27FC236}">
                <a16:creationId xmlns:a16="http://schemas.microsoft.com/office/drawing/2014/main" id="{ACEA1AC7-F38D-4D80-9847-F9CA937B33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95754" y="3994485"/>
            <a:ext cx="1882632" cy="1882632"/>
          </a:xfrm>
          <a:prstGeom prst="rect">
            <a:avLst/>
          </a:prstGeom>
        </p:spPr>
      </p:pic>
      <p:sp>
        <p:nvSpPr>
          <p:cNvPr id="14" name="Rectangle 13">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25201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41308A-1234-4377-9EE7-61E8E85790B3}"/>
              </a:ext>
            </a:extLst>
          </p:cNvPr>
          <p:cNvSpPr>
            <a:spLocks noGrp="1"/>
          </p:cNvSpPr>
          <p:nvPr>
            <p:ph type="title"/>
          </p:nvPr>
        </p:nvSpPr>
        <p:spPr>
          <a:xfrm>
            <a:off x="642256" y="642257"/>
            <a:ext cx="3417677" cy="5226837"/>
          </a:xfrm>
        </p:spPr>
        <p:txBody>
          <a:bodyPr anchor="t">
            <a:normAutofit/>
          </a:bodyPr>
          <a:lstStyle/>
          <a:p>
            <a:r>
              <a:rPr lang="en-US" b="1" dirty="0"/>
              <a:t>ADDITIONAL RESOURCES</a:t>
            </a:r>
          </a:p>
        </p:txBody>
      </p:sp>
      <p:sp>
        <p:nvSpPr>
          <p:cNvPr id="3" name="Content Placeholder 2">
            <a:extLst>
              <a:ext uri="{FF2B5EF4-FFF2-40B4-BE49-F238E27FC236}">
                <a16:creationId xmlns:a16="http://schemas.microsoft.com/office/drawing/2014/main" id="{A322C8EB-CB3C-498E-B558-3EC4E7743122}"/>
              </a:ext>
            </a:extLst>
          </p:cNvPr>
          <p:cNvSpPr>
            <a:spLocks noGrp="1"/>
          </p:cNvSpPr>
          <p:nvPr>
            <p:ph idx="1"/>
          </p:nvPr>
        </p:nvSpPr>
        <p:spPr>
          <a:xfrm>
            <a:off x="4713512" y="642258"/>
            <a:ext cx="6847117" cy="3091682"/>
          </a:xfrm>
        </p:spPr>
        <p:txBody>
          <a:bodyPr>
            <a:normAutofit/>
          </a:bodyPr>
          <a:lstStyle/>
          <a:p>
            <a:r>
              <a:rPr lang="en-US" sz="1900" dirty="0"/>
              <a:t>At present, the statute that established the legislation does not include grant funds. A variety of funding opportunities are available through the Connecticut Office of the Arts, the State Historic Preservation Office, Sustainable CT, and Connecticut Humanities.</a:t>
            </a:r>
          </a:p>
          <a:p>
            <a:r>
              <a:rPr lang="en-US" sz="1900" dirty="0">
                <a:hlinkClick r:id="rId3"/>
              </a:rPr>
              <a:t>CT Office of the Arts</a:t>
            </a:r>
            <a:endParaRPr lang="en-US" sz="1900" dirty="0"/>
          </a:p>
          <a:p>
            <a:r>
              <a:rPr lang="en-US" sz="1900" dirty="0">
                <a:hlinkClick r:id="rId4"/>
              </a:rPr>
              <a:t>State Historic Preservation Office</a:t>
            </a:r>
            <a:endParaRPr lang="en-US" sz="1900" dirty="0"/>
          </a:p>
          <a:p>
            <a:r>
              <a:rPr lang="en-US" sz="1900" dirty="0">
                <a:hlinkClick r:id="rId5"/>
              </a:rPr>
              <a:t>Connecticut Humanities</a:t>
            </a:r>
            <a:endParaRPr lang="en-US" sz="1900" dirty="0"/>
          </a:p>
          <a:p>
            <a:r>
              <a:rPr lang="en-US" sz="1900" dirty="0">
                <a:hlinkClick r:id="rId6"/>
              </a:rPr>
              <a:t>CT Tourism Districts</a:t>
            </a:r>
            <a:endParaRPr lang="en-US" sz="1900" dirty="0"/>
          </a:p>
        </p:txBody>
      </p:sp>
      <p:pic>
        <p:nvPicPr>
          <p:cNvPr id="7" name="Graphic 6" descr="Marker">
            <a:extLst>
              <a:ext uri="{FF2B5EF4-FFF2-40B4-BE49-F238E27FC236}">
                <a16:creationId xmlns:a16="http://schemas.microsoft.com/office/drawing/2014/main" id="{ACEA1AC7-F38D-4D80-9847-F9CA937B33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95754" y="3994485"/>
            <a:ext cx="1882632" cy="1882632"/>
          </a:xfrm>
          <a:prstGeom prst="rect">
            <a:avLst/>
          </a:prstGeom>
        </p:spPr>
      </p:pic>
      <p:sp>
        <p:nvSpPr>
          <p:cNvPr id="14" name="Rectangle 13">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10017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1E4D-2AE3-5A4B-92E3-A0D36052C0CD}"/>
              </a:ext>
            </a:extLst>
          </p:cNvPr>
          <p:cNvSpPr>
            <a:spLocks noGrp="1"/>
          </p:cNvSpPr>
          <p:nvPr>
            <p:ph type="title"/>
          </p:nvPr>
        </p:nvSpPr>
        <p:spPr/>
        <p:txBody>
          <a:bodyPr/>
          <a:lstStyle/>
          <a:p>
            <a:r>
              <a:rPr lang="en-US" dirty="0"/>
              <a:t>For more information</a:t>
            </a:r>
          </a:p>
        </p:txBody>
      </p:sp>
      <p:sp>
        <p:nvSpPr>
          <p:cNvPr id="3" name="Content Placeholder 2">
            <a:extLst>
              <a:ext uri="{FF2B5EF4-FFF2-40B4-BE49-F238E27FC236}">
                <a16:creationId xmlns:a16="http://schemas.microsoft.com/office/drawing/2014/main" id="{C0A468D2-A2AE-6148-9C50-BA5EA9D01EC1}"/>
              </a:ext>
            </a:extLst>
          </p:cNvPr>
          <p:cNvSpPr>
            <a:spLocks noGrp="1"/>
          </p:cNvSpPr>
          <p:nvPr>
            <p:ph idx="1"/>
          </p:nvPr>
        </p:nvSpPr>
        <p:spPr/>
        <p:txBody>
          <a:bodyPr/>
          <a:lstStyle/>
          <a:p>
            <a:pPr marL="0" indent="0">
              <a:buNone/>
            </a:pPr>
            <a:r>
              <a:rPr lang="en-US" dirty="0" err="1"/>
              <a:t>CT.Gov.Home</a:t>
            </a:r>
            <a:r>
              <a:rPr lang="en-US" dirty="0"/>
              <a:t> -&gt; DECD -&gt; Arts &amp; Creativity -&gt; Programs &amp; Services -&gt;</a:t>
            </a:r>
          </a:p>
          <a:p>
            <a:pPr marL="0" indent="0">
              <a:buNone/>
            </a:pPr>
            <a:r>
              <a:rPr lang="en-US" dirty="0"/>
              <a:t>Cultural Districts - </a:t>
            </a:r>
            <a:r>
              <a:rPr lang="en-US" dirty="0">
                <a:hlinkClick r:id="rId2"/>
              </a:rPr>
              <a:t>https://portal.ct.gov/DECD/Content/Arts-and-Culture/Programs_Services/Cultural-Districts</a:t>
            </a:r>
            <a:endParaRPr lang="en-US" dirty="0"/>
          </a:p>
          <a:p>
            <a:pPr marL="0" indent="0">
              <a:buNone/>
            </a:pPr>
            <a:endParaRPr lang="en-US" dirty="0"/>
          </a:p>
          <a:p>
            <a:pPr marL="0" indent="0">
              <a:buNone/>
            </a:pPr>
            <a:r>
              <a:rPr lang="en-US" dirty="0"/>
              <a:t>DRSO list - </a:t>
            </a:r>
            <a:r>
              <a:rPr lang="en-US" dirty="0">
                <a:hlinkClick r:id="rId3"/>
              </a:rPr>
              <a:t>https://portal.ct.gov/DECD/Content/Arts-and-Culture/Our-Regional-and-State-wide-Partners/Designated-Regional-Service-Organizations</a:t>
            </a:r>
            <a:endParaRPr lang="en-US" dirty="0"/>
          </a:p>
          <a:p>
            <a:pPr marL="0" indent="0">
              <a:buNone/>
            </a:pPr>
            <a:endParaRPr lang="en-US" dirty="0"/>
          </a:p>
          <a:p>
            <a:r>
              <a:rPr lang="en-US" dirty="0"/>
              <a:t>Liz Shapiro - </a:t>
            </a:r>
            <a:r>
              <a:rPr lang="en-US" dirty="0" err="1"/>
              <a:t>elizabeth.shapiro@ct.gov</a:t>
            </a:r>
            <a:r>
              <a:rPr lang="en-US" dirty="0"/>
              <a:t> </a:t>
            </a:r>
          </a:p>
          <a:p>
            <a:r>
              <a:rPr lang="en-US" dirty="0"/>
              <a:t>Lisa </a:t>
            </a:r>
            <a:r>
              <a:rPr lang="en-US" dirty="0" err="1"/>
              <a:t>Scails</a:t>
            </a:r>
            <a:r>
              <a:rPr lang="en-US" dirty="0"/>
              <a:t> – </a:t>
            </a:r>
            <a:r>
              <a:rPr lang="en-US" dirty="0" err="1"/>
              <a:t>lscails@cawct.org</a:t>
            </a:r>
            <a:r>
              <a:rPr lang="en-US" dirty="0"/>
              <a:t> </a:t>
            </a:r>
          </a:p>
          <a:p>
            <a:r>
              <a:rPr lang="en-US" dirty="0"/>
              <a:t>Wendy Bury – </a:t>
            </a:r>
            <a:r>
              <a:rPr lang="en-US" dirty="0" err="1"/>
              <a:t>W.Bury@Culturesect.org</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365703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41308A-1234-4377-9EE7-61E8E85790B3}"/>
              </a:ext>
            </a:extLst>
          </p:cNvPr>
          <p:cNvSpPr>
            <a:spLocks noGrp="1"/>
          </p:cNvSpPr>
          <p:nvPr>
            <p:ph type="title"/>
          </p:nvPr>
        </p:nvSpPr>
        <p:spPr>
          <a:xfrm>
            <a:off x="5181601" y="634946"/>
            <a:ext cx="6368142" cy="1450757"/>
          </a:xfrm>
        </p:spPr>
        <p:txBody>
          <a:bodyPr>
            <a:normAutofit/>
          </a:bodyPr>
          <a:lstStyle/>
          <a:p>
            <a:r>
              <a:rPr lang="en-US" b="1" dirty="0"/>
              <a:t>Cultural Districts Legislative Statute</a:t>
            </a:r>
            <a:endParaRPr lang="en-US" dirty="0"/>
          </a:p>
        </p:txBody>
      </p:sp>
      <p:pic>
        <p:nvPicPr>
          <p:cNvPr id="5" name="Picture 4">
            <a:extLst>
              <a:ext uri="{FF2B5EF4-FFF2-40B4-BE49-F238E27FC236}">
                <a16:creationId xmlns:a16="http://schemas.microsoft.com/office/drawing/2014/main" id="{329F19B6-0F69-448D-B70A-C2D3C015C5A0}"/>
              </a:ext>
            </a:extLst>
          </p:cNvPr>
          <p:cNvPicPr>
            <a:picLocks noChangeAspect="1"/>
          </p:cNvPicPr>
          <p:nvPr/>
        </p:nvPicPr>
        <p:blipFill rotWithShape="1">
          <a:blip r:embed="rId2"/>
          <a:srcRect l="24934" r="29845" b="1"/>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322C8EB-CB3C-498E-B558-3EC4E7743122}"/>
              </a:ext>
            </a:extLst>
          </p:cNvPr>
          <p:cNvSpPr>
            <a:spLocks noGrp="1"/>
          </p:cNvSpPr>
          <p:nvPr>
            <p:ph idx="1"/>
          </p:nvPr>
        </p:nvSpPr>
        <p:spPr>
          <a:xfrm>
            <a:off x="5188889" y="2552874"/>
            <a:ext cx="6368142" cy="1904820"/>
          </a:xfrm>
        </p:spPr>
        <p:txBody>
          <a:bodyPr>
            <a:normAutofit/>
          </a:bodyPr>
          <a:lstStyle/>
          <a:p>
            <a:pPr marL="0" indent="0">
              <a:buNone/>
            </a:pPr>
            <a:r>
              <a:rPr lang="en-US" sz="2400" b="1" dirty="0"/>
              <a:t>Cultural Districts (Legislative Statute- </a:t>
            </a:r>
            <a:r>
              <a:rPr lang="en-US" sz="2400" b="1" u="sng" dirty="0">
                <a:hlinkClick r:id="rId3"/>
              </a:rPr>
              <a:t>An Act Concerning the Establishment of Municipal Cultural Districts</a:t>
            </a:r>
            <a:r>
              <a:rPr lang="en-US" sz="2400" b="1" dirty="0"/>
              <a:t> effective October 2019)</a:t>
            </a:r>
          </a:p>
        </p:txBody>
      </p:sp>
    </p:spTree>
    <p:extLst>
      <p:ext uri="{BB962C8B-B14F-4D97-AF65-F5344CB8AC3E}">
        <p14:creationId xmlns:p14="http://schemas.microsoft.com/office/powerpoint/2010/main" val="1974171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Rectangle 4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41308A-1234-4377-9EE7-61E8E85790B3}"/>
              </a:ext>
            </a:extLst>
          </p:cNvPr>
          <p:cNvSpPr>
            <a:spLocks noGrp="1"/>
          </p:cNvSpPr>
          <p:nvPr>
            <p:ph type="title"/>
          </p:nvPr>
        </p:nvSpPr>
        <p:spPr>
          <a:xfrm>
            <a:off x="5181601" y="634946"/>
            <a:ext cx="6368142" cy="1450757"/>
          </a:xfrm>
        </p:spPr>
        <p:txBody>
          <a:bodyPr>
            <a:normAutofit/>
          </a:bodyPr>
          <a:lstStyle/>
          <a:p>
            <a:r>
              <a:rPr lang="en-US" b="1"/>
              <a:t>CULTURAL DISTRICT DEFINITION</a:t>
            </a:r>
            <a:endParaRPr lang="en-US"/>
          </a:p>
        </p:txBody>
      </p:sp>
      <p:cxnSp>
        <p:nvCxnSpPr>
          <p:cNvPr id="44" name="Straight Connector 4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322C8EB-CB3C-498E-B558-3EC4E7743122}"/>
              </a:ext>
            </a:extLst>
          </p:cNvPr>
          <p:cNvSpPr>
            <a:spLocks noGrp="1"/>
          </p:cNvSpPr>
          <p:nvPr>
            <p:ph idx="1"/>
          </p:nvPr>
        </p:nvSpPr>
        <p:spPr>
          <a:xfrm>
            <a:off x="5181601" y="2198914"/>
            <a:ext cx="6368142" cy="3670180"/>
          </a:xfrm>
        </p:spPr>
        <p:txBody>
          <a:bodyPr>
            <a:normAutofit/>
          </a:bodyPr>
          <a:lstStyle/>
          <a:p>
            <a:r>
              <a:rPr lang="en-US" sz="1900" dirty="0"/>
              <a:t>A Cultural District is a specific area of a city or town identified by the municipality that has a number of cultural facilities, activities and/or assets – both for profit and nonprofit. </a:t>
            </a:r>
          </a:p>
          <a:p>
            <a:r>
              <a:rPr lang="en-US" sz="4400" b="1" dirty="0"/>
              <a:t>It is…</a:t>
            </a:r>
          </a:p>
          <a:p>
            <a:pPr>
              <a:buFont typeface="Wingdings" panose="05000000000000000000" pitchFamily="2" charset="2"/>
              <a:buChar char="Ø"/>
            </a:pPr>
            <a:r>
              <a:rPr lang="en-US" sz="1900" dirty="0"/>
              <a:t> A walkable, compact area that is easy for visitors to recognize. </a:t>
            </a:r>
          </a:p>
          <a:p>
            <a:pPr>
              <a:buFont typeface="Wingdings" panose="05000000000000000000" pitchFamily="2" charset="2"/>
              <a:buChar char="Ø"/>
            </a:pPr>
            <a:r>
              <a:rPr lang="en-US" sz="1900" dirty="0"/>
              <a:t> A center of cultural activities – artistic and economic. </a:t>
            </a:r>
          </a:p>
          <a:p>
            <a:pPr>
              <a:buFont typeface="Wingdings" panose="05000000000000000000" pitchFamily="2" charset="2"/>
              <a:buChar char="Ø"/>
            </a:pPr>
            <a:r>
              <a:rPr lang="en-US" sz="1900" dirty="0"/>
              <a:t> A place in your city/town where community members congregate, and visitors may enjoy those places that make a community special. </a:t>
            </a:r>
          </a:p>
        </p:txBody>
      </p:sp>
      <p:pic>
        <p:nvPicPr>
          <p:cNvPr id="7" name="Picture 6">
            <a:extLst>
              <a:ext uri="{FF2B5EF4-FFF2-40B4-BE49-F238E27FC236}">
                <a16:creationId xmlns:a16="http://schemas.microsoft.com/office/drawing/2014/main" id="{88FDC595-8906-F448-818C-98BBB0BFFE67}"/>
              </a:ext>
            </a:extLst>
          </p:cNvPr>
          <p:cNvPicPr>
            <a:picLocks noChangeAspect="1"/>
          </p:cNvPicPr>
          <p:nvPr/>
        </p:nvPicPr>
        <p:blipFill>
          <a:blip r:embed="rId3"/>
          <a:stretch>
            <a:fillRect/>
          </a:stretch>
        </p:blipFill>
        <p:spPr>
          <a:xfrm>
            <a:off x="333086" y="4799249"/>
            <a:ext cx="2862608" cy="1901441"/>
          </a:xfrm>
          <a:prstGeom prst="rect">
            <a:avLst/>
          </a:prstGeom>
        </p:spPr>
      </p:pic>
      <p:pic>
        <p:nvPicPr>
          <p:cNvPr id="11" name="Picture 10">
            <a:extLst>
              <a:ext uri="{FF2B5EF4-FFF2-40B4-BE49-F238E27FC236}">
                <a16:creationId xmlns:a16="http://schemas.microsoft.com/office/drawing/2014/main" id="{A003274C-DB60-3B40-8935-2EB2F1129BA1}"/>
              </a:ext>
            </a:extLst>
          </p:cNvPr>
          <p:cNvPicPr>
            <a:picLocks noChangeAspect="1"/>
          </p:cNvPicPr>
          <p:nvPr/>
        </p:nvPicPr>
        <p:blipFill>
          <a:blip r:embed="rId4"/>
          <a:stretch>
            <a:fillRect/>
          </a:stretch>
        </p:blipFill>
        <p:spPr>
          <a:xfrm>
            <a:off x="333087" y="333709"/>
            <a:ext cx="2862607" cy="1901440"/>
          </a:xfrm>
          <a:prstGeom prst="rect">
            <a:avLst/>
          </a:prstGeom>
        </p:spPr>
      </p:pic>
      <p:pic>
        <p:nvPicPr>
          <p:cNvPr id="13" name="Picture 12">
            <a:extLst>
              <a:ext uri="{FF2B5EF4-FFF2-40B4-BE49-F238E27FC236}">
                <a16:creationId xmlns:a16="http://schemas.microsoft.com/office/drawing/2014/main" id="{1405E30D-A350-F544-A901-C00CD2ED98D7}"/>
              </a:ext>
            </a:extLst>
          </p:cNvPr>
          <p:cNvPicPr>
            <a:picLocks noChangeAspect="1"/>
          </p:cNvPicPr>
          <p:nvPr/>
        </p:nvPicPr>
        <p:blipFill>
          <a:blip r:embed="rId5"/>
          <a:stretch>
            <a:fillRect/>
          </a:stretch>
        </p:blipFill>
        <p:spPr>
          <a:xfrm>
            <a:off x="2048470" y="2377352"/>
            <a:ext cx="2294448" cy="2279693"/>
          </a:xfrm>
          <a:prstGeom prst="rect">
            <a:avLst/>
          </a:prstGeom>
        </p:spPr>
      </p:pic>
    </p:spTree>
    <p:extLst>
      <p:ext uri="{BB962C8B-B14F-4D97-AF65-F5344CB8AC3E}">
        <p14:creationId xmlns:p14="http://schemas.microsoft.com/office/powerpoint/2010/main" val="3201921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308A-1234-4377-9EE7-61E8E85790B3}"/>
              </a:ext>
            </a:extLst>
          </p:cNvPr>
          <p:cNvSpPr>
            <a:spLocks noGrp="1"/>
          </p:cNvSpPr>
          <p:nvPr>
            <p:ph type="title"/>
          </p:nvPr>
        </p:nvSpPr>
        <p:spPr>
          <a:xfrm>
            <a:off x="1096963" y="591427"/>
            <a:ext cx="10058400" cy="763955"/>
          </a:xfrm>
        </p:spPr>
        <p:txBody>
          <a:bodyPr>
            <a:normAutofit/>
          </a:bodyPr>
          <a:lstStyle/>
          <a:p>
            <a:r>
              <a:rPr lang="en-US" b="1" dirty="0"/>
              <a:t>WHY ESTABLISH A CULTURAL DISTRICT? </a:t>
            </a:r>
          </a:p>
        </p:txBody>
      </p:sp>
      <p:graphicFrame>
        <p:nvGraphicFramePr>
          <p:cNvPr id="6" name="Content Placeholder 2">
            <a:extLst>
              <a:ext uri="{FF2B5EF4-FFF2-40B4-BE49-F238E27FC236}">
                <a16:creationId xmlns:a16="http://schemas.microsoft.com/office/drawing/2014/main" id="{9CBB6C82-B984-4BA4-8A09-1356DB9FE1A8}"/>
              </a:ext>
            </a:extLst>
          </p:cNvPr>
          <p:cNvGraphicFramePr>
            <a:graphicFrameLocks noGrp="1"/>
          </p:cNvGraphicFramePr>
          <p:nvPr>
            <p:ph idx="1"/>
            <p:extLst>
              <p:ext uri="{D42A27DB-BD31-4B8C-83A1-F6EECF244321}">
                <p14:modId xmlns:p14="http://schemas.microsoft.com/office/powerpoint/2010/main" val="317663858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873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308A-1234-4377-9EE7-61E8E85790B3}"/>
              </a:ext>
            </a:extLst>
          </p:cNvPr>
          <p:cNvSpPr>
            <a:spLocks noGrp="1"/>
          </p:cNvSpPr>
          <p:nvPr>
            <p:ph type="title"/>
          </p:nvPr>
        </p:nvSpPr>
        <p:spPr>
          <a:xfrm>
            <a:off x="1066800" y="657225"/>
            <a:ext cx="10058400" cy="908685"/>
          </a:xfrm>
        </p:spPr>
        <p:txBody>
          <a:bodyPr>
            <a:normAutofit/>
          </a:bodyPr>
          <a:lstStyle/>
          <a:p>
            <a:r>
              <a:rPr lang="en-US" b="1" dirty="0"/>
              <a:t>ASSESS READINESS	</a:t>
            </a:r>
          </a:p>
        </p:txBody>
      </p:sp>
      <p:graphicFrame>
        <p:nvGraphicFramePr>
          <p:cNvPr id="19" name="Content Placeholder 3">
            <a:extLst>
              <a:ext uri="{FF2B5EF4-FFF2-40B4-BE49-F238E27FC236}">
                <a16:creationId xmlns:a16="http://schemas.microsoft.com/office/drawing/2014/main" id="{435E02C5-9ECA-458C-A4F4-0233615587E3}"/>
              </a:ext>
            </a:extLst>
          </p:cNvPr>
          <p:cNvGraphicFramePr>
            <a:graphicFrameLocks noGrp="1"/>
          </p:cNvGraphicFramePr>
          <p:nvPr>
            <p:ph idx="1"/>
            <p:extLst>
              <p:ext uri="{D42A27DB-BD31-4B8C-83A1-F6EECF244321}">
                <p14:modId xmlns:p14="http://schemas.microsoft.com/office/powerpoint/2010/main" val="181677617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6811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8C620-1DEA-C644-83BC-889F99FB884B}"/>
              </a:ext>
            </a:extLst>
          </p:cNvPr>
          <p:cNvSpPr>
            <a:spLocks noGrp="1"/>
          </p:cNvSpPr>
          <p:nvPr>
            <p:ph type="title"/>
          </p:nvPr>
        </p:nvSpPr>
        <p:spPr/>
        <p:txBody>
          <a:bodyPr/>
          <a:lstStyle/>
          <a:p>
            <a:r>
              <a:rPr lang="en-US" b="1" dirty="0"/>
              <a:t>ROLE OF DRSO</a:t>
            </a:r>
          </a:p>
        </p:txBody>
      </p:sp>
      <p:sp>
        <p:nvSpPr>
          <p:cNvPr id="3" name="Content Placeholder 2">
            <a:extLst>
              <a:ext uri="{FF2B5EF4-FFF2-40B4-BE49-F238E27FC236}">
                <a16:creationId xmlns:a16="http://schemas.microsoft.com/office/drawing/2014/main" id="{19C4D81F-4126-174C-8CEB-E39D98E298BB}"/>
              </a:ext>
            </a:extLst>
          </p:cNvPr>
          <p:cNvSpPr>
            <a:spLocks noGrp="1"/>
          </p:cNvSpPr>
          <p:nvPr>
            <p:ph idx="1"/>
          </p:nvPr>
        </p:nvSpPr>
        <p:spPr/>
        <p:txBody>
          <a:bodyPr>
            <a:normAutofit lnSpcReduction="10000"/>
          </a:bodyPr>
          <a:lstStyle/>
          <a:p>
            <a:r>
              <a:rPr lang="en-US" dirty="0"/>
              <a:t>Designated Regional Service Organization of CT Office of the Arts to support Department of Economic &amp; Community Development</a:t>
            </a:r>
          </a:p>
          <a:p>
            <a:r>
              <a:rPr lang="en-US" dirty="0">
                <a:solidFill>
                  <a:schemeClr val="tx1"/>
                </a:solidFill>
              </a:rPr>
              <a:t>Guidance </a:t>
            </a:r>
          </a:p>
          <a:p>
            <a:r>
              <a:rPr lang="en-US" dirty="0">
                <a:solidFill>
                  <a:schemeClr val="tx1"/>
                </a:solidFill>
              </a:rPr>
              <a:t>Process</a:t>
            </a:r>
          </a:p>
          <a:p>
            <a:r>
              <a:rPr lang="en-US" dirty="0"/>
              <a:t>Support</a:t>
            </a:r>
          </a:p>
          <a:p>
            <a:r>
              <a:rPr lang="en-US" dirty="0"/>
              <a:t>Convene &amp; Connect</a:t>
            </a:r>
          </a:p>
          <a:p>
            <a:r>
              <a:rPr lang="en-US" dirty="0"/>
              <a:t>Recommendations</a:t>
            </a:r>
          </a:p>
          <a:p>
            <a:r>
              <a:rPr lang="en-US" dirty="0"/>
              <a:t>Answering Questions</a:t>
            </a:r>
          </a:p>
          <a:p>
            <a:endParaRPr lang="en-US" dirty="0"/>
          </a:p>
          <a:p>
            <a:r>
              <a:rPr lang="en-US" dirty="0"/>
              <a:t>Different Approaches by DRSOs </a:t>
            </a:r>
          </a:p>
        </p:txBody>
      </p:sp>
    </p:spTree>
    <p:extLst>
      <p:ext uri="{BB962C8B-B14F-4D97-AF65-F5344CB8AC3E}">
        <p14:creationId xmlns:p14="http://schemas.microsoft.com/office/powerpoint/2010/main" val="393751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308A-1234-4377-9EE7-61E8E85790B3}"/>
              </a:ext>
            </a:extLst>
          </p:cNvPr>
          <p:cNvSpPr>
            <a:spLocks noGrp="1"/>
          </p:cNvSpPr>
          <p:nvPr>
            <p:ph type="title"/>
          </p:nvPr>
        </p:nvSpPr>
        <p:spPr>
          <a:xfrm>
            <a:off x="1097280" y="286603"/>
            <a:ext cx="10058400" cy="1450757"/>
          </a:xfrm>
        </p:spPr>
        <p:txBody>
          <a:bodyPr>
            <a:normAutofit/>
          </a:bodyPr>
          <a:lstStyle/>
          <a:p>
            <a:r>
              <a:rPr lang="en-US" b="1" dirty="0"/>
              <a:t>STANDARDS AND CRITERIA</a:t>
            </a:r>
          </a:p>
        </p:txBody>
      </p:sp>
      <p:graphicFrame>
        <p:nvGraphicFramePr>
          <p:cNvPr id="5" name="Content Placeholder 2">
            <a:extLst>
              <a:ext uri="{FF2B5EF4-FFF2-40B4-BE49-F238E27FC236}">
                <a16:creationId xmlns:a16="http://schemas.microsoft.com/office/drawing/2014/main" id="{9C775598-B964-4E2C-B3AC-80AC796238EC}"/>
              </a:ext>
            </a:extLst>
          </p:cNvPr>
          <p:cNvGraphicFramePr>
            <a:graphicFrameLocks noGrp="1"/>
          </p:cNvGraphicFramePr>
          <p:nvPr>
            <p:ph idx="1"/>
            <p:extLst>
              <p:ext uri="{D42A27DB-BD31-4B8C-83A1-F6EECF244321}">
                <p14:modId xmlns:p14="http://schemas.microsoft.com/office/powerpoint/2010/main" val="239875719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5925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308A-1234-4377-9EE7-61E8E85790B3}"/>
              </a:ext>
            </a:extLst>
          </p:cNvPr>
          <p:cNvSpPr>
            <a:spLocks noGrp="1"/>
          </p:cNvSpPr>
          <p:nvPr>
            <p:ph type="title"/>
          </p:nvPr>
        </p:nvSpPr>
        <p:spPr>
          <a:xfrm>
            <a:off x="1097280" y="286603"/>
            <a:ext cx="10058400" cy="1450757"/>
          </a:xfrm>
        </p:spPr>
        <p:txBody>
          <a:bodyPr>
            <a:normAutofit/>
          </a:bodyPr>
          <a:lstStyle/>
          <a:p>
            <a:r>
              <a:rPr lang="en-US" b="1" dirty="0"/>
              <a:t>STANDARDS AND CRITERIA </a:t>
            </a:r>
            <a:br>
              <a:rPr lang="en-US" b="1" dirty="0"/>
            </a:br>
            <a:r>
              <a:rPr lang="en-US" b="1" dirty="0"/>
              <a:t>continued</a:t>
            </a:r>
          </a:p>
        </p:txBody>
      </p:sp>
      <p:pic>
        <p:nvPicPr>
          <p:cNvPr id="4" name="Picture 3">
            <a:extLst>
              <a:ext uri="{FF2B5EF4-FFF2-40B4-BE49-F238E27FC236}">
                <a16:creationId xmlns:a16="http://schemas.microsoft.com/office/drawing/2014/main" id="{649CC20C-A090-4C49-BEFF-12A9FABD13A9}"/>
              </a:ext>
            </a:extLst>
          </p:cNvPr>
          <p:cNvPicPr>
            <a:picLocks noChangeAspect="1"/>
          </p:cNvPicPr>
          <p:nvPr/>
        </p:nvPicPr>
        <p:blipFill>
          <a:blip r:embed="rId3"/>
          <a:stretch>
            <a:fillRect/>
          </a:stretch>
        </p:blipFill>
        <p:spPr>
          <a:xfrm>
            <a:off x="8429625" y="2493324"/>
            <a:ext cx="2726054" cy="2726054"/>
          </a:xfrm>
          <a:prstGeom prst="rect">
            <a:avLst/>
          </a:prstGeom>
        </p:spPr>
      </p:pic>
      <p:graphicFrame>
        <p:nvGraphicFramePr>
          <p:cNvPr id="6" name="Content Placeholder 2">
            <a:extLst>
              <a:ext uri="{FF2B5EF4-FFF2-40B4-BE49-F238E27FC236}">
                <a16:creationId xmlns:a16="http://schemas.microsoft.com/office/drawing/2014/main" id="{1DBF5A1D-B3D0-4FA0-B758-11594BCDCBAA}"/>
              </a:ext>
            </a:extLst>
          </p:cNvPr>
          <p:cNvGraphicFramePr>
            <a:graphicFrameLocks noGrp="1"/>
          </p:cNvGraphicFramePr>
          <p:nvPr>
            <p:ph idx="1"/>
            <p:extLst>
              <p:ext uri="{D42A27DB-BD31-4B8C-83A1-F6EECF244321}">
                <p14:modId xmlns:p14="http://schemas.microsoft.com/office/powerpoint/2010/main" val="893374143"/>
              </p:ext>
            </p:extLst>
          </p:nvPr>
        </p:nvGraphicFramePr>
        <p:xfrm>
          <a:off x="1097279" y="1845734"/>
          <a:ext cx="6454987" cy="4023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14296083"/>
      </p:ext>
    </p:extLst>
  </p:cSld>
  <p:clrMapOvr>
    <a:masterClrMapping/>
  </p:clrMapOvr>
</p:sld>
</file>

<file path=ppt/theme/theme1.xml><?xml version="1.0" encoding="utf-8"?>
<a:theme xmlns:a="http://schemas.openxmlformats.org/drawingml/2006/main" name="Retrospec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74E78C67B2C44A921E7602F9D60771" ma:contentTypeVersion="7" ma:contentTypeDescription="Create a new document." ma:contentTypeScope="" ma:versionID="528f6be8d3573f307c3b0c6d2c0eca2b">
  <xsd:schema xmlns:xsd="http://www.w3.org/2001/XMLSchema" xmlns:xs="http://www.w3.org/2001/XMLSchema" xmlns:p="http://schemas.microsoft.com/office/2006/metadata/properties" xmlns:ns3="3ed522ab-651f-46f6-ac97-e89336f75c2a" xmlns:ns4="b6c572fb-4a74-4884-b176-7b113d82c28c" targetNamespace="http://schemas.microsoft.com/office/2006/metadata/properties" ma:root="true" ma:fieldsID="07eb3a5b4b3730dce725d5775ad68ba6" ns3:_="" ns4:_="">
    <xsd:import namespace="3ed522ab-651f-46f6-ac97-e89336f75c2a"/>
    <xsd:import namespace="b6c572fb-4a74-4884-b176-7b113d82c28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d522ab-651f-46f6-ac97-e89336f75c2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c572fb-4a74-4884-b176-7b113d82c28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144B0C-9AA4-4E37-9B75-5E32DBD503A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03D0947-BCC7-4AA4-B33D-059A7ED49BD1}">
  <ds:schemaRefs>
    <ds:schemaRef ds:uri="http://schemas.microsoft.com/sharepoint/v3/contenttype/forms"/>
  </ds:schemaRefs>
</ds:datastoreItem>
</file>

<file path=customXml/itemProps3.xml><?xml version="1.0" encoding="utf-8"?>
<ds:datastoreItem xmlns:ds="http://schemas.openxmlformats.org/officeDocument/2006/customXml" ds:itemID="{E163D2C3-32C1-4B89-A2AC-DD3CC7981C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d522ab-651f-46f6-ac97-e89336f75c2a"/>
    <ds:schemaRef ds:uri="b6c572fb-4a74-4884-b176-7b113d82c2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175</TotalTime>
  <Words>2680</Words>
  <Application>Microsoft Macintosh PowerPoint</Application>
  <PresentationFormat>Widescreen</PresentationFormat>
  <Paragraphs>216</Paragraphs>
  <Slides>23</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Wingdings</vt:lpstr>
      <vt:lpstr>Retrospect</vt:lpstr>
      <vt:lpstr>Connecticut Cultural Districts</vt:lpstr>
      <vt:lpstr>Our Team Today</vt:lpstr>
      <vt:lpstr>Cultural Districts Legislative Statute</vt:lpstr>
      <vt:lpstr>CULTURAL DISTRICT DEFINITION</vt:lpstr>
      <vt:lpstr>WHY ESTABLISH A CULTURAL DISTRICT? </vt:lpstr>
      <vt:lpstr>ASSESS READINESS </vt:lpstr>
      <vt:lpstr>ROLE OF DRSO</vt:lpstr>
      <vt:lpstr>STANDARDS AND CRITERIA</vt:lpstr>
      <vt:lpstr>STANDARDS AND CRITERIA  continued</vt:lpstr>
      <vt:lpstr>MAPPING</vt:lpstr>
      <vt:lpstr>CULTURAL DISTRICT COMMISSION</vt:lpstr>
      <vt:lpstr>CULTURAL DISTRICT COMMISSION</vt:lpstr>
      <vt:lpstr>Members</vt:lpstr>
      <vt:lpstr>Members continued</vt:lpstr>
      <vt:lpstr>Duties and Procedures</vt:lpstr>
      <vt:lpstr>Duties and Procedures continued</vt:lpstr>
      <vt:lpstr>QUALIFY FOR STATE’S INVESTMENT OF RESOURCES</vt:lpstr>
      <vt:lpstr>Types of Investment in Cultural Districts</vt:lpstr>
      <vt:lpstr>To qualify for State’s investment of resources</vt:lpstr>
      <vt:lpstr>SITE VISIT</vt:lpstr>
      <vt:lpstr>ADDITIONAL RESOURCES</vt:lpstr>
      <vt:lpstr>ADDITIONAL RESOURCES</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Connecticut Cultural Districts</dc:title>
  <dc:creator>Lisa Scails</dc:creator>
  <cp:lastModifiedBy>Microsoft Office User</cp:lastModifiedBy>
  <cp:revision>16</cp:revision>
  <cp:lastPrinted>2020-10-09T14:29:54Z</cp:lastPrinted>
  <dcterms:created xsi:type="dcterms:W3CDTF">2020-02-06T12:00:45Z</dcterms:created>
  <dcterms:modified xsi:type="dcterms:W3CDTF">2021-07-20T17:25:53Z</dcterms:modified>
</cp:coreProperties>
</file>