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8"/>
  </p:notesMasterIdLst>
  <p:handoutMasterIdLst>
    <p:handoutMasterId r:id="rId29"/>
  </p:handoutMasterIdLst>
  <p:sldIdLst>
    <p:sldId id="273" r:id="rId2"/>
    <p:sldId id="258" r:id="rId3"/>
    <p:sldId id="259" r:id="rId4"/>
    <p:sldId id="261" r:id="rId5"/>
    <p:sldId id="265" r:id="rId6"/>
    <p:sldId id="295" r:id="rId7"/>
    <p:sldId id="293" r:id="rId8"/>
    <p:sldId id="285" r:id="rId9"/>
    <p:sldId id="286" r:id="rId10"/>
    <p:sldId id="284" r:id="rId11"/>
    <p:sldId id="281" r:id="rId12"/>
    <p:sldId id="290" r:id="rId13"/>
    <p:sldId id="257" r:id="rId14"/>
    <p:sldId id="264" r:id="rId15"/>
    <p:sldId id="270" r:id="rId16"/>
    <p:sldId id="280" r:id="rId17"/>
    <p:sldId id="291" r:id="rId18"/>
    <p:sldId id="282" r:id="rId19"/>
    <p:sldId id="287" r:id="rId20"/>
    <p:sldId id="272" r:id="rId21"/>
    <p:sldId id="263" r:id="rId22"/>
    <p:sldId id="262" r:id="rId23"/>
    <p:sldId id="266" r:id="rId24"/>
    <p:sldId id="289" r:id="rId25"/>
    <p:sldId id="277" r:id="rId26"/>
    <p:sldId id="267" r:id="rId2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58" autoAdjust="0"/>
  </p:normalViewPr>
  <p:slideViewPr>
    <p:cSldViewPr>
      <p:cViewPr varScale="1">
        <p:scale>
          <a:sx n="53" d="100"/>
          <a:sy n="53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0A167-966B-44CF-B34A-8E52F3408592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6D224-436B-49D0-952A-67634D13D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30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791E9-C729-44F6-9994-FDEE2E42463A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32F70-92A5-4212-94B1-08A6DA617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71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70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506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5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784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664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26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568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551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767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02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55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49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43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01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83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75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272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32F70-92A5-4212-94B1-08A6DA617A0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50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8F60-D856-42E3-89BC-D065F4017879}" type="datetime1">
              <a:rPr lang="en-US" smtClean="0"/>
              <a:t>6/15/2017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6087-B272-4E98-8C76-7AEA6F1F111A}" type="datetime1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8C88D-F136-47DA-8AE3-F9B388FA229C}" type="datetime1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E281-2545-4B58-8057-A9A78BD04E0E}" type="datetime1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C5D1-7665-44E1-8A91-3CA6EEEEE10E}" type="datetime1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CD94-B23A-4999-8E4B-4DEC73C1E19F}" type="datetime1">
              <a:rPr lang="en-US" smtClean="0"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79C2-01BF-4F57-90CB-D1CA7CA534B1}" type="datetime1">
              <a:rPr lang="en-US" smtClean="0"/>
              <a:t>6/15/2017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A83C7-814A-4E0B-B28F-68FA07E1008C}" type="datetime1">
              <a:rPr lang="en-US" smtClean="0"/>
              <a:t>6/15/2017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241E3-E6C2-4591-930F-8C59A7B4677F}" type="datetime1">
              <a:rPr lang="en-US" smtClean="0"/>
              <a:t>6/15/2017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76CAA-6255-4B2B-90D5-3F6F5FE0A6CE}" type="datetime1">
              <a:rPr lang="en-US" smtClean="0"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44A-9831-4ECA-B11E-2F5C3F985873}" type="datetime1">
              <a:rPr lang="en-US" smtClean="0"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4648C0D-89AB-4100-AD71-8EB2711395F9}" type="datetime1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476A306-4D59-4728-82F8-7DBB6D68F0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cGntdbDB5Q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382" y="2590800"/>
            <a:ext cx="6248400" cy="1143000"/>
          </a:xfrm>
        </p:spPr>
        <p:txBody>
          <a:bodyPr>
            <a:noAutofit/>
          </a:bodyPr>
          <a:lstStyle/>
          <a:p>
            <a:pPr algn="ctr"/>
            <a:r>
              <a:rPr lang="en-US" sz="2800" b="1" i="1" dirty="0">
                <a:solidFill>
                  <a:srgbClr val="AD0101"/>
                </a:solidFill>
              </a:rPr>
              <a:t>Risk Assessment of Aggression </a:t>
            </a:r>
            <a:r>
              <a:rPr lang="en-US" sz="2800" b="1" i="1" dirty="0" smtClean="0">
                <a:solidFill>
                  <a:srgbClr val="AD0101"/>
                </a:solidFill>
              </a:rPr>
              <a:t/>
            </a:r>
            <a:br>
              <a:rPr lang="en-US" sz="2800" b="1" i="1" dirty="0" smtClean="0">
                <a:solidFill>
                  <a:srgbClr val="AD0101"/>
                </a:solidFill>
              </a:rPr>
            </a:br>
            <a:r>
              <a:rPr lang="en-US" sz="2800" b="1" i="1" dirty="0" smtClean="0">
                <a:solidFill>
                  <a:srgbClr val="AD0101"/>
                </a:solidFill>
              </a:rPr>
              <a:t>to </a:t>
            </a:r>
            <a:br>
              <a:rPr lang="en-US" sz="2800" b="1" i="1" dirty="0" smtClean="0">
                <a:solidFill>
                  <a:srgbClr val="AD0101"/>
                </a:solidFill>
              </a:rPr>
            </a:br>
            <a:r>
              <a:rPr lang="en-US" sz="2800" b="1" i="1" dirty="0" smtClean="0">
                <a:solidFill>
                  <a:srgbClr val="AD0101"/>
                </a:solidFill>
              </a:rPr>
              <a:t>Self </a:t>
            </a:r>
            <a:r>
              <a:rPr lang="en-US" sz="2800" b="1" i="1" dirty="0">
                <a:solidFill>
                  <a:srgbClr val="AD0101"/>
                </a:solidFill>
              </a:rPr>
              <a:t>and </a:t>
            </a:r>
            <a:r>
              <a:rPr lang="en-US" sz="2800" b="1" i="1" dirty="0" smtClean="0">
                <a:solidFill>
                  <a:srgbClr val="AD0101"/>
                </a:solidFill>
              </a:rPr>
              <a:t>Others </a:t>
            </a:r>
            <a:br>
              <a:rPr lang="en-US" sz="2800" b="1" i="1" dirty="0" smtClean="0">
                <a:solidFill>
                  <a:srgbClr val="AD0101"/>
                </a:solidFill>
              </a:rPr>
            </a:br>
            <a:endParaRPr lang="en-US" sz="2800" b="1" i="1" dirty="0"/>
          </a:p>
        </p:txBody>
      </p:sp>
      <p:sp>
        <p:nvSpPr>
          <p:cNvPr id="3" name="Rectangle 2"/>
          <p:cNvSpPr/>
          <p:nvPr/>
        </p:nvSpPr>
        <p:spPr>
          <a:xfrm>
            <a:off x="2819400" y="3575209"/>
            <a:ext cx="48768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r>
              <a:rPr lang="en-US" sz="2000" b="1" i="1" dirty="0">
                <a:solidFill>
                  <a:srgbClr val="424242"/>
                </a:solidFill>
              </a:rPr>
              <a:t>Brooke Lloyd, Psy.D.</a:t>
            </a:r>
          </a:p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r>
              <a:rPr lang="en-US" sz="2000" b="1" dirty="0">
                <a:solidFill>
                  <a:srgbClr val="424242"/>
                </a:solidFill>
              </a:rPr>
              <a:t>Consulting Psychologist</a:t>
            </a:r>
          </a:p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endParaRPr lang="en-US" sz="2000" b="1" dirty="0">
              <a:solidFill>
                <a:srgbClr val="424242"/>
              </a:solidFill>
            </a:endParaRPr>
          </a:p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r>
              <a:rPr lang="en-US" sz="2000" b="1" i="1" dirty="0">
                <a:solidFill>
                  <a:srgbClr val="424242"/>
                </a:solidFill>
              </a:rPr>
              <a:t>Peter Tolisano, Psy.D. </a:t>
            </a:r>
          </a:p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r>
              <a:rPr lang="en-US" sz="2000" b="1" dirty="0">
                <a:solidFill>
                  <a:srgbClr val="424242"/>
                </a:solidFill>
              </a:rPr>
              <a:t>DDS Director of Psychological </a:t>
            </a:r>
            <a:r>
              <a:rPr lang="en-US" sz="2000" b="1" dirty="0" smtClean="0">
                <a:solidFill>
                  <a:srgbClr val="424242"/>
                </a:solidFill>
              </a:rPr>
              <a:t>Services</a:t>
            </a:r>
          </a:p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endParaRPr lang="en-US" sz="2000" b="1" dirty="0" smtClean="0">
              <a:solidFill>
                <a:srgbClr val="424242"/>
              </a:solidFill>
            </a:endParaRPr>
          </a:p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2817" y="5791200"/>
            <a:ext cx="754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AD0101"/>
              </a:buClr>
              <a:buSzPct val="76000"/>
            </a:pPr>
            <a:r>
              <a:rPr lang="en-US" sz="2000" b="1" i="1" dirty="0">
                <a:solidFill>
                  <a:srgbClr val="FF0000"/>
                </a:solidFill>
              </a:rPr>
              <a:t>Achieving a better understanding of the risk assessment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799453" cy="365125"/>
          </a:xfrm>
        </p:spPr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&amp; P</a:t>
            </a: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68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066800"/>
            <a:ext cx="7239000" cy="450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Key Factors to consider in an </a:t>
            </a:r>
            <a:r>
              <a:rPr lang="en-US" sz="2000" b="1" i="1" u="sng" dirty="0" smtClean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adequate</a:t>
            </a:r>
            <a:r>
              <a:rPr lang="en-US" sz="2000" b="1" u="sng" dirty="0" smtClean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sz="2000" b="1" u="sng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</a:t>
            </a: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isk </a:t>
            </a:r>
            <a:r>
              <a:rPr lang="en-US" sz="2000" b="1" u="sng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</a:t>
            </a: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ssessment</a:t>
            </a:r>
            <a:r>
              <a:rPr lang="en-US" sz="2000" b="1" u="sng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</a:t>
            </a:r>
            <a:endParaRPr lang="en-US" sz="2000" b="1" u="sng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Recognize </a:t>
            </a: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risk 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level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Evaluation conducted in a timely manner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Sufficient collateral data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etermine deterrents to mitigate threat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spcAft>
                <a:spcPts val="1000"/>
              </a:spcAft>
            </a:pP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spcAft>
                <a:spcPts val="1000"/>
              </a:spcAft>
            </a:pP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Blind </a:t>
            </a:r>
            <a:r>
              <a:rPr lang="en-US" sz="2000" b="1" u="sng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spots in Risk Assessment: </a:t>
            </a:r>
            <a:endParaRPr lang="en-US" sz="2000" b="1" u="sng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Stereotypes about who poses risk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ccommodation </a:t>
            </a: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 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aggression and violence (e.g., Emergency Department provider reports they frequently see many suicidal individuals)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304800"/>
            <a:ext cx="708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AD010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Risk Assessment of Aggression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10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965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85800"/>
            <a:ext cx="7010400" cy="5345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Risk Assessment Domains: 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b="1" i="1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Biological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(history of CNS 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trauma)</a:t>
            </a:r>
          </a:p>
          <a:p>
            <a:pPr lvl="0">
              <a:spcAft>
                <a:spcPts val="1000"/>
              </a:spcAft>
            </a:pPr>
            <a:endParaRPr lang="en-US" b="1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Historical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(treatment 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failure)</a:t>
            </a:r>
          </a:p>
          <a:p>
            <a:pPr lvl="0">
              <a:spcAft>
                <a:spcPts val="1000"/>
              </a:spcAft>
            </a:pPr>
            <a:endParaRPr lang="en-US" b="1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b="1" i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Dispositional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(age 15-24, male gender, 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socioeconomic status)</a:t>
            </a:r>
          </a:p>
          <a:p>
            <a:pPr lvl="0">
              <a:spcAft>
                <a:spcPts val="1000"/>
              </a:spcAft>
            </a:pPr>
            <a:endParaRPr lang="en-US" b="1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b="1" i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</a:t>
            </a:r>
            <a:r>
              <a:rPr lang="en-US" b="1" i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ocial and Contextual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(peer influences, access to 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victims, situational stresses)</a:t>
            </a:r>
          </a:p>
          <a:p>
            <a:pPr lvl="0">
              <a:spcAft>
                <a:spcPts val="1000"/>
              </a:spcAft>
            </a:pPr>
            <a:endParaRPr lang="en-US" b="1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b="1" i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</a:t>
            </a:r>
            <a:r>
              <a:rPr lang="en-US" b="1" i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linical</a:t>
            </a: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(substances, mood functioning, impulsivity associated with borderline personality)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00"/>
          <a:stretch/>
        </p:blipFill>
        <p:spPr>
          <a:xfrm>
            <a:off x="5867400" y="1143000"/>
            <a:ext cx="2970893" cy="1905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11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16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914400"/>
            <a:ext cx="71628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Examples of Factors 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that </a:t>
            </a:r>
            <a:r>
              <a:rPr lang="en-US" sz="2800" b="1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Affect Risk Assessment</a:t>
            </a:r>
            <a:r>
              <a:rPr lang="en-US" sz="2800" b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: </a:t>
            </a:r>
            <a:endParaRPr lang="en-US" sz="28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1000"/>
              </a:spcAft>
            </a:pPr>
            <a:endParaRPr lang="en-US" sz="2800" b="1" dirty="0" smtClean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Knowledge </a:t>
            </a: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of the client’s history (actuarial </a:t>
            </a: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facts)</a:t>
            </a:r>
          </a:p>
          <a:p>
            <a:pPr lvl="0">
              <a:spcAft>
                <a:spcPts val="1000"/>
              </a:spcAft>
            </a:pPr>
            <a:endParaRPr lang="en-US" sz="24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F</a:t>
            </a: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amiliarity </a:t>
            </a: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with their clinical </a:t>
            </a: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history</a:t>
            </a:r>
          </a:p>
          <a:p>
            <a:pPr lvl="0">
              <a:spcAft>
                <a:spcPts val="1000"/>
              </a:spcAft>
            </a:pPr>
            <a:endParaRPr lang="en-US" sz="24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Understanding of their support system</a:t>
            </a:r>
            <a:endParaRPr lang="en-US" sz="2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12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785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Key STATIC Risk Factors of Violence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i="1" u="sng" dirty="0" smtClean="0">
                <a:solidFill>
                  <a:schemeClr val="tx1"/>
                </a:solidFill>
              </a:rPr>
              <a:t>STATIC: Does not change over time and is not changed by intervention (untreatable). 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 algn="ctr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Age</a:t>
            </a:r>
            <a:r>
              <a:rPr lang="en-US" b="1" dirty="0" smtClean="0">
                <a:solidFill>
                  <a:schemeClr val="tx1"/>
                </a:solidFill>
              </a:rPr>
              <a:t> – late teens to early 20’s</a:t>
            </a:r>
          </a:p>
          <a:p>
            <a:pPr marL="0" indent="0" algn="ctr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Sex</a:t>
            </a:r>
            <a:r>
              <a:rPr lang="en-US" b="1" dirty="0" smtClean="0">
                <a:solidFill>
                  <a:schemeClr val="tx1"/>
                </a:solidFill>
              </a:rPr>
              <a:t> – Males more likely than females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</a:rPr>
              <a:t>L</a:t>
            </a:r>
            <a:r>
              <a:rPr lang="en-US" b="1" dirty="0" smtClean="0">
                <a:solidFill>
                  <a:schemeClr val="tx1"/>
                </a:solidFill>
              </a:rPr>
              <a:t>ower </a:t>
            </a:r>
            <a:r>
              <a:rPr lang="en-US" b="1" u="sng" dirty="0" smtClean="0">
                <a:solidFill>
                  <a:schemeClr val="tx1"/>
                </a:solidFill>
              </a:rPr>
              <a:t>Social Class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History of </a:t>
            </a:r>
            <a:r>
              <a:rPr lang="en-US" b="1" u="sng" dirty="0" smtClean="0">
                <a:solidFill>
                  <a:schemeClr val="tx1"/>
                </a:solidFill>
              </a:rPr>
              <a:t>violence toward others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Criminal History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History of childhood </a:t>
            </a:r>
            <a:r>
              <a:rPr lang="en-US" b="1" u="sng" dirty="0" smtClean="0">
                <a:solidFill>
                  <a:schemeClr val="tx1"/>
                </a:solidFill>
              </a:rPr>
              <a:t>abuse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Childhood behavioral issues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Personality Pathology or Psychopathy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13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36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543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Key DYNAMIC Risk Factors of Violence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4864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i="1" u="sng" dirty="0" smtClean="0">
                <a:solidFill>
                  <a:schemeClr val="tx1"/>
                </a:solidFill>
              </a:rPr>
              <a:t>DYNAMIC: Can be changed by intervention. Best short-term predictor of violence. </a:t>
            </a:r>
          </a:p>
          <a:p>
            <a:pPr marL="0" indent="0">
              <a:buNone/>
            </a:pPr>
            <a:endParaRPr lang="en-US" i="1" u="sng" dirty="0" smtClean="0"/>
          </a:p>
          <a:p>
            <a:pPr marL="0" indent="0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ACUTE DYNAMIC </a:t>
            </a:r>
            <a:r>
              <a:rPr lang="en-US" u="sng" dirty="0" smtClean="0">
                <a:solidFill>
                  <a:schemeClr val="tx1"/>
                </a:solidFill>
              </a:rPr>
              <a:t>(Rapidly increase risk, can rapidly change)</a:t>
            </a:r>
            <a:r>
              <a:rPr lang="en-US" b="1" u="sng" dirty="0" smtClean="0">
                <a:solidFill>
                  <a:schemeClr val="tx1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</a:rPr>
              <a:t>Current </a:t>
            </a:r>
            <a:r>
              <a:rPr lang="en-US" b="1" dirty="0" smtClean="0">
                <a:solidFill>
                  <a:schemeClr val="tx1"/>
                </a:solidFill>
              </a:rPr>
              <a:t>alcohol/substance </a:t>
            </a:r>
            <a:r>
              <a:rPr lang="en-US" b="1" dirty="0">
                <a:solidFill>
                  <a:schemeClr val="tx1"/>
                </a:solidFill>
              </a:rPr>
              <a:t>use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Irritability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Emotion Dysregulation</a:t>
            </a:r>
          </a:p>
          <a:p>
            <a:pPr marL="0" indent="0" algn="ctr"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STABLE DYNAMIC </a:t>
            </a:r>
            <a:r>
              <a:rPr lang="en-US" u="sng" dirty="0" smtClean="0">
                <a:solidFill>
                  <a:schemeClr val="tx1"/>
                </a:solidFill>
              </a:rPr>
              <a:t>(Take longer to treat/address):</a:t>
            </a:r>
            <a:endParaRPr lang="en-US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Living </a:t>
            </a:r>
            <a:r>
              <a:rPr lang="en-US" b="1" u="sng" dirty="0">
                <a:solidFill>
                  <a:schemeClr val="tx1"/>
                </a:solidFill>
              </a:rPr>
              <a:t>setting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</a:rPr>
              <a:t>Access to </a:t>
            </a:r>
            <a:r>
              <a:rPr lang="en-US" b="1" u="sng" dirty="0">
                <a:solidFill>
                  <a:schemeClr val="tx1"/>
                </a:solidFill>
              </a:rPr>
              <a:t>weapons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</a:rPr>
              <a:t>Psychotic symptoms (especially paranoia)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</a:rPr>
              <a:t>Feeling a lack of alliance with others</a:t>
            </a:r>
          </a:p>
          <a:p>
            <a:pPr marL="0" indent="0" algn="ctr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Personality </a:t>
            </a:r>
            <a:r>
              <a:rPr lang="en-US" b="1" u="sng" dirty="0">
                <a:solidFill>
                  <a:schemeClr val="tx1"/>
                </a:solidFill>
              </a:rPr>
              <a:t>Pattern of Aggression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</a:rPr>
              <a:t>tendency to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approach </a:t>
            </a:r>
            <a:r>
              <a:rPr lang="en-US" dirty="0">
                <a:solidFill>
                  <a:schemeClr val="tx1"/>
                </a:solidFill>
              </a:rPr>
              <a:t>frustration with aggression)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Probationary </a:t>
            </a:r>
            <a:r>
              <a:rPr lang="en-US" b="1" dirty="0">
                <a:solidFill>
                  <a:schemeClr val="tx1"/>
                </a:solidFill>
              </a:rPr>
              <a:t>supervision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Recent </a:t>
            </a:r>
            <a:r>
              <a:rPr lang="en-US" b="1" dirty="0">
                <a:solidFill>
                  <a:schemeClr val="tx1"/>
                </a:solidFill>
              </a:rPr>
              <a:t>violent behavior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</a:rPr>
              <a:t>Recent victim of </a:t>
            </a:r>
            <a:r>
              <a:rPr lang="en-US" b="1" dirty="0" smtClean="0">
                <a:solidFill>
                  <a:schemeClr val="tx1"/>
                </a:solidFill>
              </a:rPr>
              <a:t>violence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Substance Use Disorders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14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06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85800"/>
            <a:ext cx="76962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1000"/>
              </a:spcAft>
            </a:pPr>
            <a:r>
              <a:rPr lang="en-US" sz="2400" b="1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Modes of Violence:</a:t>
            </a: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r>
              <a:rPr lang="en-US" b="1" i="1" dirty="0" smtClean="0">
                <a:latin typeface="Arial"/>
                <a:ea typeface="Calibri"/>
                <a:cs typeface="Times New Roman"/>
              </a:rPr>
              <a:t>A</a:t>
            </a:r>
            <a:r>
              <a:rPr lang="en-US" b="1" i="1" dirty="0" smtClean="0">
                <a:effectLst/>
                <a:latin typeface="Arial"/>
                <a:ea typeface="Calibri"/>
                <a:cs typeface="Times New Roman"/>
              </a:rPr>
              <a:t>ffective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 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latin typeface="Arial"/>
                <a:ea typeface="Calibri"/>
                <a:cs typeface="Times New Roman"/>
              </a:rPr>
              <a:t>E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motionally-based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(e.g., 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anger or fear)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latin typeface="Arial"/>
                <a:ea typeface="Calibri"/>
                <a:cs typeface="Times New Roman"/>
              </a:rPr>
              <a:t>R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eactive</a:t>
            </a:r>
            <a:r>
              <a:rPr lang="en-US" b="1" dirty="0">
                <a:latin typeface="Arial"/>
                <a:ea typeface="Calibri"/>
                <a:cs typeface="Times New Roman"/>
              </a:rPr>
              <a:t>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and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 defensive with purpose to reduce </a:t>
            </a: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Arial"/>
                <a:ea typeface="Calibri"/>
                <a:cs typeface="Times New Roman"/>
              </a:rPr>
              <a:t>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    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immediate threat risk 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latin typeface="Arial"/>
                <a:ea typeface="Calibri"/>
                <a:cs typeface="Times New Roman"/>
              </a:rPr>
              <a:t>A risk 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factor is the presence of a mood-related </a:t>
            </a: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Arial"/>
                <a:ea typeface="Calibri"/>
                <a:cs typeface="Times New Roman"/>
              </a:rPr>
              <a:t> </a:t>
            </a:r>
            <a:r>
              <a:rPr lang="en-US" b="1" dirty="0" smtClean="0">
                <a:latin typeface="Arial"/>
                <a:ea typeface="Calibri"/>
                <a:cs typeface="Times New Roman"/>
              </a:rPr>
              <a:t>    </a:t>
            </a:r>
            <a:r>
              <a:rPr lang="en-US" b="1" dirty="0" smtClean="0">
                <a:effectLst/>
                <a:latin typeface="Arial"/>
                <a:ea typeface="Calibri"/>
                <a:cs typeface="Times New Roman"/>
              </a:rPr>
              <a:t>disorder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b="1" dirty="0" smtClean="0">
              <a:effectLst/>
              <a:latin typeface="Arial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b="1" dirty="0" smtClean="0">
              <a:effectLst/>
              <a:latin typeface="Arial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b="1" dirty="0">
              <a:latin typeface="Arial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b="1" dirty="0" smtClean="0">
              <a:effectLst/>
              <a:latin typeface="Arial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b="1" dirty="0">
              <a:latin typeface="Arial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b="1" dirty="0" smtClean="0">
              <a:effectLst/>
              <a:latin typeface="Arial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r>
              <a:rPr lang="en-US" b="1" i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/>
            </a:r>
            <a:br>
              <a:rPr lang="en-US" b="1" i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</a:br>
            <a:r>
              <a:rPr lang="en-US" sz="2000" b="1" i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B</a:t>
            </a:r>
            <a:r>
              <a:rPr lang="en-US" sz="2000" b="1" i="1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oth types are biologically based, but neurologically different. </a:t>
            </a:r>
          </a:p>
          <a:p>
            <a:pPr marL="342900" marR="0" lvl="0" indent="-3429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endParaRPr lang="en-US" b="1" dirty="0">
              <a:latin typeface="Arial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sz="1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20"/>
          <a:stretch/>
        </p:blipFill>
        <p:spPr>
          <a:xfrm>
            <a:off x="292078" y="3683435"/>
            <a:ext cx="1541747" cy="19400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3600" y="3607054"/>
            <a:ext cx="6640466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1000"/>
              </a:spcAft>
            </a:pPr>
            <a:r>
              <a:rPr lang="en-US" b="1" i="1" dirty="0">
                <a:latin typeface="Arial"/>
                <a:ea typeface="Calibri"/>
                <a:cs typeface="Times New Roman"/>
              </a:rPr>
              <a:t>Predatory</a:t>
            </a:r>
            <a:r>
              <a:rPr lang="en-US" b="1" dirty="0">
                <a:latin typeface="Arial"/>
                <a:ea typeface="Calibri"/>
                <a:cs typeface="Times New Roman"/>
              </a:rPr>
              <a:t> 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Arial"/>
                <a:ea typeface="Calibri"/>
                <a:cs typeface="Times New Roman"/>
              </a:rPr>
              <a:t>Instrumental, premeditated, intended, and targeted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Arial"/>
                <a:ea typeface="Calibri"/>
                <a:cs typeface="Times New Roman"/>
              </a:rPr>
              <a:t>No emotionality or cognitive loading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Arial"/>
                <a:ea typeface="Calibri"/>
                <a:cs typeface="Times New Roman"/>
              </a:rPr>
              <a:t>Often the function is power, revenge, or control</a:t>
            </a:r>
          </a:p>
          <a:p>
            <a:pPr marL="285750" marR="0" lvl="0" indent="-285750"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Risk factor: Personality-Related Disorder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15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33"/>
          <a:stretch/>
        </p:blipFill>
        <p:spPr>
          <a:xfrm>
            <a:off x="6476999" y="1447800"/>
            <a:ext cx="246697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44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6058" y="990600"/>
            <a:ext cx="7772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DDS Case Example containing the following warning signs: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Relevant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history of aggression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Legal History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Childhood abuse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Male between ages 18-24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Multiple Mental Health Disorders from childhood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Mild Intellectual Disability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Behavioral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trials: similar acts in smaller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ways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Sensitization and Desensitization Pattern of escalation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Fixation (preoccupation)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Energy burst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Emotional state of anger: </a:t>
            </a:r>
            <a:r>
              <a:rPr lang="en-US" sz="2000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rId3"/>
              </a:rPr>
              <a:t>“</a:t>
            </a:r>
            <a:r>
              <a:rPr lang="en-US" sz="20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  <a:hlinkClick r:id="rId3"/>
              </a:rPr>
              <a:t>Cry </a:t>
            </a:r>
            <a:r>
              <a:rPr lang="en-US" sz="2000" dirty="0">
                <a:solidFill>
                  <a:prstClr val="black"/>
                </a:solidFill>
                <a:latin typeface="Arial"/>
                <a:ea typeface="Calibri"/>
                <a:cs typeface="Times New Roman"/>
                <a:hlinkClick r:id="rId3"/>
              </a:rPr>
              <a:t>A </a:t>
            </a:r>
            <a:r>
              <a:rPr lang="en-US" sz="2000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  <a:hlinkClick r:id="rId3"/>
              </a:rPr>
              <a:t>Little</a:t>
            </a:r>
            <a:r>
              <a:rPr lang="en-US" sz="2000" u="sng" dirty="0" smtClean="0">
                <a:solidFill>
                  <a:srgbClr val="00B0F0"/>
                </a:solidFill>
                <a:latin typeface="Arial"/>
                <a:ea typeface="Calibri"/>
                <a:cs typeface="Times New Roman"/>
                <a:hlinkClick r:id="rId3"/>
              </a:rPr>
              <a:t>”</a:t>
            </a:r>
            <a:endParaRPr lang="en-US" sz="2000" u="sng" dirty="0" smtClean="0">
              <a:solidFill>
                <a:srgbClr val="00B0F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Psychopathic pattern: no remorse, predatory approach</a:t>
            </a:r>
          </a:p>
        </p:txBody>
      </p:sp>
      <p:sp>
        <p:nvSpPr>
          <p:cNvPr id="3" name="Rectangle 2"/>
          <p:cNvSpPr/>
          <p:nvPr/>
        </p:nvSpPr>
        <p:spPr>
          <a:xfrm>
            <a:off x="192395" y="228600"/>
            <a:ext cx="8753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Case Illustration of Warning Signs and Behaviors</a:t>
            </a:r>
            <a:r>
              <a:rPr lang="en-US" sz="2000" b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: </a:t>
            </a:r>
            <a:endParaRPr lang="en-US" sz="2000" b="1" dirty="0">
              <a:solidFill>
                <a:srgbClr val="FF0000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98458" y="5791200"/>
            <a:ext cx="606795" cy="1311275"/>
          </a:xfrm>
        </p:spPr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16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12"/>
          <a:stretch/>
        </p:blipFill>
        <p:spPr>
          <a:xfrm>
            <a:off x="6705600" y="1614487"/>
            <a:ext cx="2015082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82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90600"/>
            <a:ext cx="6858000" cy="2764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Mental </a:t>
            </a:r>
            <a:r>
              <a:rPr lang="en-US" sz="3200" b="1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Status In Risk Assessment</a:t>
            </a:r>
          </a:p>
          <a:p>
            <a:pPr lvl="0">
              <a:spcAft>
                <a:spcPts val="1000"/>
              </a:spcAft>
            </a:pPr>
            <a:endParaRPr lang="en-US" sz="2000" b="1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1000"/>
              </a:spcAft>
            </a:pPr>
            <a:r>
              <a:rPr lang="en-US" sz="2000" b="1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Capacity </a:t>
            </a:r>
            <a:r>
              <a:rPr lang="en-US" sz="2000" b="1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to:</a:t>
            </a:r>
          </a:p>
          <a:p>
            <a:pPr marL="342900" lvl="0" indent="-342900">
              <a:spcAft>
                <a:spcPts val="1000"/>
              </a:spcAft>
              <a:buFontTx/>
              <a:buAutoNum type="arabicPeriod"/>
            </a:pP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Organize thoughts in clear and coherent 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manner</a:t>
            </a:r>
            <a:endParaRPr lang="en-US" sz="20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Tx/>
              <a:buAutoNum type="arabicPeriod"/>
            </a:pP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Contain 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emotions and impulses</a:t>
            </a:r>
            <a:endParaRPr lang="en-US" sz="20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Tx/>
              <a:buAutoNum type="arabicPeriod"/>
            </a:pP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Execute willful 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and purposeful behavior</a:t>
            </a:r>
            <a:endParaRPr lang="en-US" sz="20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4191000"/>
            <a:ext cx="7620000" cy="175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000" b="1" i="1" dirty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Lack of insight, especially into psychosocial triggers, is key risk factor on parallel with weapons, substances, and major affective </a:t>
            </a:r>
            <a:r>
              <a:rPr lang="en-US" sz="2000" b="1" i="1" dirty="0" smtClean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disorder.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000" b="1" i="1" dirty="0" smtClean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Not alienation (feeling alone), </a:t>
            </a:r>
            <a:r>
              <a:rPr lang="en-US" sz="2000" b="1" i="1" dirty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but </a:t>
            </a:r>
            <a:r>
              <a:rPr lang="en-US" sz="2000" b="1" i="1" dirty="0" smtClean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ISOLATION (being alone) </a:t>
            </a:r>
            <a:r>
              <a:rPr lang="en-US" sz="2000" b="1" i="1" dirty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is </a:t>
            </a:r>
            <a:r>
              <a:rPr lang="en-US" sz="2000" b="1" i="1" dirty="0" smtClean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also a significant risk </a:t>
            </a:r>
            <a:r>
              <a:rPr lang="en-US" sz="2000" b="1" i="1" dirty="0">
                <a:solidFill>
                  <a:srgbClr val="00B0F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factor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828800"/>
            <a:ext cx="2362200" cy="214074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6611" y="5950456"/>
            <a:ext cx="505178" cy="838200"/>
          </a:xfrm>
        </p:spPr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17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3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066800"/>
            <a:ext cx="7086600" cy="3252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Foreseeability</a:t>
            </a:r>
          </a:p>
          <a:p>
            <a:pPr lvl="0" algn="ctr">
              <a:spcAft>
                <a:spcPts val="1000"/>
              </a:spcAft>
            </a:pPr>
            <a:endParaRPr lang="en-US" sz="2000" b="1" dirty="0" smtClean="0">
              <a:solidFill>
                <a:srgbClr val="FF0000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The primary </a:t>
            </a:r>
            <a:r>
              <a:rPr lang="en-US" sz="2000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issue in ethical and legal </a:t>
            </a:r>
            <a:r>
              <a:rPr lang="en-US" sz="2000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involvements.  </a:t>
            </a:r>
          </a:p>
          <a:p>
            <a:pPr marL="342900" lvl="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It </a:t>
            </a:r>
            <a:r>
              <a:rPr lang="en-US" sz="2000" b="1" dirty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brings into question the manageability of the situation (i.e., Did you make a reasonable effort</a:t>
            </a:r>
            <a:r>
              <a:rPr lang="en-US" sz="2000" b="1" dirty="0" smtClean="0">
                <a:solidFill>
                  <a:prstClr val="black"/>
                </a:solidFill>
                <a:latin typeface="Arial"/>
                <a:ea typeface="Calibri"/>
                <a:cs typeface="Times New Roman"/>
              </a:rPr>
              <a:t>?). Keep in mind that the jury (not necessarily people in the field of healthcare) will make this determination. </a:t>
            </a:r>
            <a:endParaRPr lang="en-US" sz="2000" b="1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359815"/>
            <a:ext cx="2895600" cy="216890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18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14400"/>
            <a:ext cx="8001000" cy="5734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Other Important Clinical Considerations: 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Duty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to warn: </a:t>
            </a:r>
            <a:endParaRPr lang="en-US" sz="22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800100" lvl="1" indent="-342900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When violence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is foreseeable and </a:t>
            </a: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the victim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is identifiable. </a:t>
            </a:r>
            <a:endParaRPr lang="en-US" sz="22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800100" lvl="1" indent="-342900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Use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agency supervisory hierarchy and best to use police to </a:t>
            </a: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warn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potential victims. </a:t>
            </a:r>
            <a:endParaRPr lang="en-US" sz="22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800100" lvl="1" indent="-342900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Acceptable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to break confidentiality and HIPAA (Document as “Because of risk, I disclosed…”)</a:t>
            </a:r>
          </a:p>
          <a:p>
            <a:pPr lvl="0">
              <a:spcAft>
                <a:spcPts val="1000"/>
              </a:spcAft>
            </a:pPr>
            <a:endParaRPr lang="en-US" sz="22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First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inclination should </a:t>
            </a: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always be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to </a:t>
            </a: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protect. </a:t>
            </a:r>
            <a:endParaRPr lang="en-US" sz="22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1000"/>
              </a:spcAft>
            </a:pPr>
            <a:endParaRPr lang="en-US" sz="22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2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People </a:t>
            </a:r>
            <a:r>
              <a:rPr lang="en-US" sz="22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can “pull it together” to avoid hospitalization, but still call police or collaborate with ED with the rationale to maintain safety.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19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4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905000"/>
            <a:ext cx="7024744" cy="5725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Top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95600"/>
            <a:ext cx="7315200" cy="3508977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The </a:t>
            </a:r>
            <a:r>
              <a:rPr lang="en-US" sz="2800" b="1" u="sng" dirty="0" smtClean="0">
                <a:solidFill>
                  <a:schemeClr val="tx1"/>
                </a:solidFill>
              </a:rPr>
              <a:t>co-occurrence</a:t>
            </a:r>
            <a:r>
              <a:rPr lang="en-US" sz="2800" b="1" dirty="0" smtClean="0"/>
              <a:t> </a:t>
            </a:r>
            <a:r>
              <a:rPr lang="en-US" sz="2800" b="1" dirty="0"/>
              <a:t>of </a:t>
            </a:r>
            <a:r>
              <a:rPr lang="en-US" sz="2800" b="1" dirty="0" smtClean="0"/>
              <a:t>the following 3 factors significantly predict violence: </a:t>
            </a:r>
          </a:p>
          <a:p>
            <a:pPr lvl="1"/>
            <a:r>
              <a:rPr lang="en-US" sz="1800" b="1" u="sng" dirty="0" smtClean="0">
                <a:solidFill>
                  <a:schemeClr val="tx1"/>
                </a:solidFill>
              </a:rPr>
              <a:t>Substance Use Disorder</a:t>
            </a:r>
          </a:p>
          <a:p>
            <a:pPr lvl="1"/>
            <a:r>
              <a:rPr lang="en-US" sz="1800" b="1" u="sng" dirty="0">
                <a:solidFill>
                  <a:schemeClr val="tx1"/>
                </a:solidFill>
              </a:rPr>
              <a:t>Severe </a:t>
            </a:r>
            <a:r>
              <a:rPr lang="en-US" sz="1800" b="1" u="sng" dirty="0" smtClean="0">
                <a:solidFill>
                  <a:schemeClr val="tx1"/>
                </a:solidFill>
              </a:rPr>
              <a:t>Mental Illness(</a:t>
            </a:r>
            <a:r>
              <a:rPr lang="en-US" sz="1800" b="1" u="sng" dirty="0" err="1" smtClean="0">
                <a:solidFill>
                  <a:schemeClr val="tx1"/>
                </a:solidFill>
              </a:rPr>
              <a:t>es</a:t>
            </a:r>
            <a:r>
              <a:rPr lang="en-US" sz="1800" b="1" u="sng" dirty="0">
                <a:solidFill>
                  <a:schemeClr val="tx1"/>
                </a:solidFill>
              </a:rPr>
              <a:t>) </a:t>
            </a:r>
            <a:endParaRPr lang="en-US" sz="1800" b="1" u="sng" dirty="0" smtClean="0">
              <a:solidFill>
                <a:schemeClr val="tx1"/>
              </a:solidFill>
            </a:endParaRPr>
          </a:p>
          <a:p>
            <a:pPr lvl="1"/>
            <a:r>
              <a:rPr lang="en-US" sz="1800" b="1" u="sng" dirty="0" smtClean="0">
                <a:solidFill>
                  <a:schemeClr val="tx1"/>
                </a:solidFill>
              </a:rPr>
              <a:t>Recent </a:t>
            </a:r>
            <a:r>
              <a:rPr lang="en-US" sz="1800" b="1" u="sng" dirty="0">
                <a:solidFill>
                  <a:schemeClr val="tx1"/>
                </a:solidFill>
              </a:rPr>
              <a:t>Violence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/>
              <a:t>(History of Violence) </a:t>
            </a:r>
            <a:endParaRPr lang="en-US" sz="1800" b="1" u="sng" dirty="0"/>
          </a:p>
          <a:p>
            <a:r>
              <a:rPr lang="en-US" b="1" dirty="0" smtClean="0"/>
              <a:t>These risk factors may help identify individuals who</a:t>
            </a:r>
            <a:r>
              <a:rPr lang="en-US" b="1" dirty="0"/>
              <a:t> </a:t>
            </a:r>
            <a:r>
              <a:rPr lang="en-US" b="1" dirty="0" smtClean="0"/>
              <a:t>should undergo a more formal violence risk assessment. 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752600" y="668532"/>
            <a:ext cx="5867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AD010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Risk Assessment of Aggression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2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23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14400"/>
            <a:ext cx="8229600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sz="1600" dirty="0" smtClean="0">
              <a:effectLst/>
              <a:latin typeface="Calibri"/>
              <a:ea typeface="Calibri"/>
              <a:cs typeface="Times New Roman"/>
            </a:endParaRPr>
          </a:p>
          <a:p>
            <a:pPr marR="0" lvl="0" algn="ctr"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00B0F0"/>
                </a:solidFill>
                <a:effectLst/>
                <a:latin typeface="Calibri"/>
                <a:ea typeface="Calibri"/>
                <a:cs typeface="Times New Roman"/>
              </a:rPr>
              <a:t>CT Involuntary Commitment Law:</a:t>
            </a:r>
          </a:p>
          <a:p>
            <a:pPr marR="0" lvl="0" algn="ctr"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00B0F0"/>
                </a:solidFill>
                <a:effectLst/>
                <a:latin typeface="Calibri"/>
                <a:ea typeface="Calibri"/>
                <a:cs typeface="Times New Roman"/>
              </a:rPr>
              <a:t>Criteria for Threshold of Involuntary  Psychiatric Admission</a:t>
            </a: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r>
              <a:rPr lang="en-US" sz="2400" b="1" dirty="0" smtClean="0">
                <a:solidFill>
                  <a:srgbClr val="00B0F0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</a:p>
          <a:p>
            <a:pPr marL="457200" marR="0" lvl="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r>
              <a:rPr lang="en-US" sz="2400" b="1" dirty="0">
                <a:latin typeface="Calibri"/>
                <a:ea typeface="Calibri"/>
                <a:cs typeface="Times New Roman"/>
              </a:rPr>
              <a:t>Dangerous to self or others </a:t>
            </a:r>
            <a:r>
              <a:rPr lang="en-US" sz="2400" dirty="0">
                <a:latin typeface="Calibri"/>
                <a:ea typeface="Calibri"/>
                <a:cs typeface="Times New Roman"/>
              </a:rPr>
              <a:t>with </a:t>
            </a:r>
            <a:r>
              <a:rPr lang="en-US" sz="2400" i="1" u="sng" dirty="0" smtClean="0">
                <a:effectLst/>
                <a:latin typeface="Calibri"/>
                <a:ea typeface="Calibri"/>
                <a:cs typeface="Times New Roman"/>
              </a:rPr>
              <a:t>Substantial</a:t>
            </a:r>
            <a:r>
              <a:rPr lang="en-US" sz="2400" i="1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en-US" sz="2400" dirty="0" smtClean="0">
                <a:effectLst/>
                <a:latin typeface="Calibri"/>
                <a:ea typeface="Calibri"/>
                <a:cs typeface="Times New Roman"/>
              </a:rPr>
              <a:t>risk of harm</a:t>
            </a: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sz="2400" b="1" dirty="0" smtClean="0">
              <a:effectLst/>
              <a:latin typeface="Calibri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r>
              <a:rPr lang="en-US" sz="2400" b="1" dirty="0" smtClean="0">
                <a:latin typeface="Calibri"/>
                <a:ea typeface="Calibri"/>
                <a:cs typeface="Times New Roman"/>
              </a:rPr>
              <a:t>2)   Grave disability </a:t>
            </a:r>
            <a:r>
              <a:rPr lang="en-US" sz="2400" dirty="0" smtClean="0">
                <a:latin typeface="Calibri"/>
                <a:ea typeface="Calibri"/>
                <a:cs typeface="Times New Roman"/>
              </a:rPr>
              <a:t>(unable to provide for basic needs due to mental/emotional impairment, usually psychosis)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endParaRPr lang="en-US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spcAft>
                <a:spcPts val="1000"/>
              </a:spcAft>
            </a:pPr>
            <a:endParaRPr lang="en-US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R="0" lvl="0">
              <a:spcBef>
                <a:spcPts val="0"/>
              </a:spcBef>
              <a:spcAft>
                <a:spcPts val="1000"/>
              </a:spcAft>
            </a:pPr>
            <a:endParaRPr lang="en-US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20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700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200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effectLst/>
              </a:rPr>
              <a:t>Specific</a:t>
            </a:r>
            <a:r>
              <a:rPr lang="en-US" sz="3200" b="1" dirty="0" smtClean="0"/>
              <a:t> Interventions To Reduce Risk: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881" y="1270881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/>
              <a:t>Seek immediate psychiatric evaluation/treatment at hospital and/or mental health center </a:t>
            </a:r>
          </a:p>
          <a:p>
            <a:pPr lvl="1"/>
            <a:r>
              <a:rPr lang="en-US" b="1" i="1" dirty="0"/>
              <a:t>Increase participation in treatment and positive </a:t>
            </a:r>
            <a:r>
              <a:rPr lang="en-US" b="1" i="1" dirty="0" smtClean="0"/>
              <a:t>activities</a:t>
            </a:r>
            <a:endParaRPr lang="en-US" dirty="0"/>
          </a:p>
          <a:p>
            <a:r>
              <a:rPr lang="en-US" b="1" dirty="0" smtClean="0"/>
              <a:t>Contact family</a:t>
            </a:r>
          </a:p>
          <a:p>
            <a:r>
              <a:rPr lang="en-US" b="1" dirty="0" smtClean="0"/>
              <a:t>Complete </a:t>
            </a:r>
            <a:r>
              <a:rPr lang="en-US" b="1" dirty="0"/>
              <a:t>direct observations</a:t>
            </a:r>
          </a:p>
          <a:p>
            <a:r>
              <a:rPr lang="en-US" b="1" dirty="0" smtClean="0"/>
              <a:t>Ensure </a:t>
            </a:r>
            <a:r>
              <a:rPr lang="en-US" b="1" dirty="0"/>
              <a:t>no access to weapons</a:t>
            </a:r>
          </a:p>
          <a:p>
            <a:r>
              <a:rPr lang="en-US" b="1" dirty="0" smtClean="0"/>
              <a:t>Enhance </a:t>
            </a:r>
            <a:r>
              <a:rPr lang="en-US" b="1" dirty="0"/>
              <a:t>level of </a:t>
            </a:r>
            <a:r>
              <a:rPr lang="en-US" b="1" dirty="0" smtClean="0"/>
              <a:t>supervision as indicated</a:t>
            </a:r>
            <a:endParaRPr lang="en-US" b="1" dirty="0"/>
          </a:p>
          <a:p>
            <a:r>
              <a:rPr lang="en-US" b="1" dirty="0"/>
              <a:t>Support </a:t>
            </a:r>
            <a:r>
              <a:rPr lang="en-US" b="1" dirty="0" smtClean="0"/>
              <a:t>sobriety</a:t>
            </a:r>
          </a:p>
          <a:p>
            <a:pPr lvl="1"/>
            <a:r>
              <a:rPr lang="en-US" b="1" dirty="0" smtClean="0"/>
              <a:t>Seek </a:t>
            </a:r>
            <a:r>
              <a:rPr lang="en-US" b="1" dirty="0"/>
              <a:t>substance abuse treatment if </a:t>
            </a:r>
            <a:r>
              <a:rPr lang="en-US" b="1" dirty="0" smtClean="0"/>
              <a:t>indicated</a:t>
            </a:r>
          </a:p>
          <a:p>
            <a:r>
              <a:rPr lang="en-US" b="1" dirty="0" smtClean="0"/>
              <a:t>Review treatment plan with team</a:t>
            </a:r>
          </a:p>
          <a:p>
            <a:r>
              <a:rPr lang="en-US" b="1" dirty="0" smtClean="0"/>
              <a:t>Seek </a:t>
            </a:r>
            <a:r>
              <a:rPr lang="en-US" b="1" dirty="0"/>
              <a:t>risk assessment if </a:t>
            </a:r>
            <a:r>
              <a:rPr lang="en-US" b="1" dirty="0" smtClean="0"/>
              <a:t>indicated</a:t>
            </a:r>
          </a:p>
          <a:p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3246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21B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0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024744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effectLst/>
              </a:rPr>
              <a:t>What</a:t>
            </a:r>
            <a:r>
              <a:rPr lang="en-US" sz="3200" b="1" dirty="0" smtClean="0"/>
              <a:t> to Do If Client at Risk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7620000" cy="3508977"/>
          </a:xfrm>
        </p:spPr>
        <p:txBody>
          <a:bodyPr>
            <a:normAutofit/>
          </a:bodyPr>
          <a:lstStyle/>
          <a:p>
            <a:r>
              <a:rPr lang="en-US" b="1" dirty="0" smtClean="0"/>
              <a:t>Ensure team is aware of concerns and completes a </a:t>
            </a:r>
            <a:r>
              <a:rPr lang="en-US" b="1" dirty="0" smtClean="0">
                <a:solidFill>
                  <a:schemeClr val="tx1"/>
                </a:solidFill>
              </a:rPr>
              <a:t>Violence Prevention Plan </a:t>
            </a:r>
            <a:r>
              <a:rPr lang="en-US" b="1" dirty="0" smtClean="0"/>
              <a:t>(example):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597707"/>
              </p:ext>
            </p:extLst>
          </p:nvPr>
        </p:nvGraphicFramePr>
        <p:xfrm>
          <a:off x="457200" y="2590800"/>
          <a:ext cx="8077200" cy="4123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500"/>
                <a:gridCol w="3441700"/>
                <a:gridCol w="2667000"/>
              </a:tblGrid>
              <a:tr h="37457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Risk Factor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Management/Treatment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Status</a:t>
                      </a:r>
                      <a:endParaRPr lang="en-US" sz="1600" dirty="0"/>
                    </a:p>
                  </a:txBody>
                  <a:tcPr/>
                </a:tc>
              </a:tr>
              <a:tr h="22474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Client (“Jim”) living with a roommate (“Fred”) who is in frequent conflict with Jim</a:t>
                      </a:r>
                      <a:r>
                        <a:rPr lang="en-US" sz="1600" baseline="0" dirty="0" smtClean="0"/>
                        <a:t>. Jim filed a protective order against Fred after Fred assaulted him on 5/8/17.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1.</a:t>
                      </a:r>
                      <a:r>
                        <a:rPr lang="en-US" sz="1600" baseline="0" dirty="0" smtClean="0"/>
                        <a:t> Evaluate risk of Fred to aggress by a licensed professional.</a:t>
                      </a:r>
                    </a:p>
                    <a:p>
                      <a:r>
                        <a:rPr lang="en-US" sz="1600" baseline="0" dirty="0" smtClean="0"/>
                        <a:t>2. </a:t>
                      </a:r>
                      <a:r>
                        <a:rPr lang="en-US" sz="1600" dirty="0" smtClean="0"/>
                        <a:t>Move</a:t>
                      </a:r>
                      <a:r>
                        <a:rPr lang="en-US" sz="1600" baseline="0" dirty="0" smtClean="0"/>
                        <a:t> Fred to respite until a living arrangement with compatible roommates OR alone can be arranged.</a:t>
                      </a:r>
                    </a:p>
                    <a:p>
                      <a:r>
                        <a:rPr lang="en-US" sz="1600" baseline="0" dirty="0" smtClean="0"/>
                        <a:t>3. Ensure that Fred has appropriate level of supervision with trained staff to prevent return to his previous residence.   </a:t>
                      </a:r>
                    </a:p>
                    <a:p>
                      <a:r>
                        <a:rPr lang="en-US" sz="1600" baseline="0" dirty="0" smtClean="0"/>
                        <a:t>4. Ensure staff at Jim’s residence are aware of the protective order and follow directives to call police if  Fred returns. 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baseline="0" dirty="0" smtClean="0"/>
                        <a:t>1. Fred taken to ED after assault for psychiatric evaluation.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baseline="0" dirty="0" smtClean="0"/>
                        <a:t>2. Fred was moved to New Haven area respite on 5/8/17 at 6PM.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baseline="0" dirty="0" smtClean="0"/>
                        <a:t>3. Respite staff were trained on BSP &amp; LOS with particular detail to protective order on 5/9/17. 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600" baseline="0" dirty="0" smtClean="0"/>
                        <a:t>4. Residential manager at Jim’s home was notified on 5/8/17 and directed to train staff.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22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4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114300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solidFill>
                  <a:srgbClr val="2F5897"/>
                </a:solidFill>
                <a:effectLst/>
                <a:ea typeface="+mn-ea"/>
                <a:cs typeface="+mn-cs"/>
              </a:rPr>
              <a:t>General Risk Factors </a:t>
            </a:r>
            <a:r>
              <a:rPr lang="en-US" sz="3200" b="1" dirty="0" smtClean="0">
                <a:solidFill>
                  <a:srgbClr val="2F5897"/>
                </a:solidFill>
                <a:effectLst/>
                <a:ea typeface="+mn-ea"/>
                <a:cs typeface="+mn-cs"/>
              </a:rPr>
              <a:t>of</a:t>
            </a:r>
            <a:r>
              <a:rPr lang="en-US" sz="3200" b="1" dirty="0">
                <a:solidFill>
                  <a:srgbClr val="2F5897"/>
                </a:solidFill>
                <a:effectLst/>
                <a:ea typeface="+mn-ea"/>
                <a:cs typeface="+mn-cs"/>
              </a:rPr>
              <a:t/>
            </a:r>
            <a:br>
              <a:rPr lang="en-US" sz="3200" b="1" dirty="0">
                <a:solidFill>
                  <a:srgbClr val="2F5897"/>
                </a:solidFill>
                <a:effectLst/>
                <a:ea typeface="+mn-ea"/>
                <a:cs typeface="+mn-cs"/>
              </a:rPr>
            </a:br>
            <a:r>
              <a:rPr lang="en-US" sz="3200" b="1" dirty="0">
                <a:solidFill>
                  <a:srgbClr val="2F5897"/>
                </a:solidFill>
                <a:effectLst/>
                <a:ea typeface="+mn-ea"/>
                <a:cs typeface="+mn-cs"/>
              </a:rPr>
              <a:t>Harm to </a:t>
            </a:r>
            <a:r>
              <a:rPr lang="en-US" sz="3200" b="1" dirty="0" smtClean="0">
                <a:solidFill>
                  <a:srgbClr val="2F5897"/>
                </a:solidFill>
                <a:effectLst/>
                <a:ea typeface="+mn-ea"/>
                <a:cs typeface="+mn-cs"/>
              </a:rPr>
              <a:t>Self</a:t>
            </a:r>
            <a:r>
              <a:rPr lang="en-US" sz="1800" dirty="0">
                <a:solidFill>
                  <a:prstClr val="black"/>
                </a:solidFill>
                <a:effectLst/>
                <a:ea typeface="+mn-ea"/>
                <a:cs typeface="+mn-cs"/>
              </a:rPr>
              <a:t/>
            </a:r>
            <a:br>
              <a:rPr lang="en-US" sz="1800" dirty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endParaRPr lang="en-US" sz="28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19646"/>
            <a:ext cx="8534400" cy="5334000"/>
          </a:xfrm>
        </p:spPr>
        <p:txBody>
          <a:bodyPr numCol="2">
            <a:noAutofit/>
          </a:bodyPr>
          <a:lstStyle/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Thoughts to harm self or others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Alcohol or substance abuse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to harm self or others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Command hallucinations about harming self or others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of previous attempts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Suffering a recent loss (actual or perceived)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Emotional crisis within 3 months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 or pessimistic thoughts about the future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Self-deprecating remarks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Anxious or </a:t>
            </a:r>
            <a:r>
              <a:rPr lang="en-US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agitated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1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499360"/>
            <a:ext cx="3581400" cy="200558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23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2221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28600"/>
            <a:ext cx="2667000" cy="257365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62000" y="1676400"/>
            <a:ext cx="73914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Increased degree of isolation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“Ended” relationships/refusal to meet </a:t>
            </a:r>
            <a:endParaRPr lang="en-US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with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friends or family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Giving </a:t>
            </a: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away possessions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Verbalized abandonment, hopelessness, helplessness, or despair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Experiencing the anniversary of a sad event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in the routine (loss of school or work)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in sleep, appetite, or motor activity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Sudden </a:t>
            </a:r>
            <a:r>
              <a:rPr lang="en-US" sz="20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IMPROVEMENT in mood </a:t>
            </a: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affect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Perception of oneself as a burden on others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Feeling of not belonging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Vectors of anger (toward self vs. against others)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64435"/>
            <a:ext cx="609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2F5897"/>
                </a:solidFill>
                <a:ea typeface="+mj-ea"/>
                <a:cs typeface="+mj-cs"/>
              </a:rPr>
              <a:t>General Risk Factors </a:t>
            </a:r>
            <a:r>
              <a:rPr lang="en-US" sz="3200" b="1" dirty="0" smtClean="0">
                <a:solidFill>
                  <a:srgbClr val="2F5897"/>
                </a:solidFill>
                <a:ea typeface="+mj-ea"/>
                <a:cs typeface="+mj-cs"/>
              </a:rPr>
              <a:t>of </a:t>
            </a:r>
            <a:r>
              <a:rPr lang="en-US" sz="3200" b="1" dirty="0">
                <a:solidFill>
                  <a:srgbClr val="2F5897"/>
                </a:solidFill>
                <a:ea typeface="+mj-ea"/>
                <a:cs typeface="+mj-cs"/>
              </a:rPr>
              <a:t/>
            </a:r>
            <a:br>
              <a:rPr lang="en-US" sz="3200" b="1" dirty="0">
                <a:solidFill>
                  <a:srgbClr val="2F5897"/>
                </a:solidFill>
                <a:ea typeface="+mj-ea"/>
                <a:cs typeface="+mj-cs"/>
              </a:rPr>
            </a:br>
            <a:r>
              <a:rPr lang="en-US" sz="3200" b="1" dirty="0">
                <a:solidFill>
                  <a:srgbClr val="2F5897"/>
                </a:solidFill>
                <a:ea typeface="+mj-ea"/>
                <a:cs typeface="+mj-cs"/>
              </a:rPr>
              <a:t>Harm to </a:t>
            </a:r>
            <a:r>
              <a:rPr lang="en-US" sz="3200" b="1" dirty="0" smtClean="0">
                <a:solidFill>
                  <a:srgbClr val="2F5897"/>
                </a:solidFill>
                <a:ea typeface="+mj-ea"/>
                <a:cs typeface="+mj-cs"/>
              </a:rPr>
              <a:t>Self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24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6811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1390" y="369044"/>
            <a:ext cx="7673009" cy="6488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2F5897"/>
                </a:solidFill>
              </a:rPr>
              <a:t>General Risk Factors of </a:t>
            </a:r>
            <a:br>
              <a:rPr lang="en-US" sz="3200" b="1" dirty="0">
                <a:solidFill>
                  <a:srgbClr val="2F5897"/>
                </a:solidFill>
              </a:rPr>
            </a:br>
            <a:r>
              <a:rPr lang="en-US" sz="3200" b="1" dirty="0" smtClean="0">
                <a:solidFill>
                  <a:srgbClr val="2F5897"/>
                </a:solidFill>
              </a:rPr>
              <a:t>Violence Toward Others:</a:t>
            </a:r>
            <a:endParaRPr lang="en-US" sz="3200" dirty="0"/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sz="20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Substance abuse (withdrawal, not just abuse can be predictive)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Availability </a:t>
            </a: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of lethal means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Self-report of likelihood to hurt someone (as well as collateral report)</a:t>
            </a: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Past </a:t>
            </a: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violent acts (“Most violent thing you ever did?”) 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Specific </a:t>
            </a: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person 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threatened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Motives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Poor control of anger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Employment status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Victim </a:t>
            </a: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or witness to childhood 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abuse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Below </a:t>
            </a: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average intellectual 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functioning</a:t>
            </a:r>
          </a:p>
          <a:p>
            <a:pPr marL="285750" lvl="0" indent="-28575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istory </a:t>
            </a:r>
            <a:r>
              <a:rPr lang="en-US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of </a:t>
            </a:r>
            <a:r>
              <a:rPr lang="en-US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impulsivity</a:t>
            </a:r>
            <a:endParaRPr lang="en-US" sz="20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906180"/>
            <a:ext cx="3254148" cy="243747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25P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4051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6002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Protective Factors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i="1" dirty="0" smtClean="0">
                <a:solidFill>
                  <a:schemeClr val="tx1"/>
                </a:solidFill>
              </a:rPr>
              <a:t>Basic Needs</a:t>
            </a: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Basic needs </a:t>
            </a:r>
            <a:r>
              <a:rPr lang="en-US" b="1" i="1" dirty="0">
                <a:solidFill>
                  <a:schemeClr val="tx1"/>
                </a:solidFill>
              </a:rPr>
              <a:t>are met (availability of </a:t>
            </a:r>
            <a:r>
              <a:rPr lang="en-US" b="1" i="1" dirty="0" smtClean="0">
                <a:solidFill>
                  <a:schemeClr val="tx1"/>
                </a:solidFill>
              </a:rPr>
              <a:t>resources for health: food, clothing, healthcare, etc.)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Enjoyment of specific </a:t>
            </a:r>
            <a:r>
              <a:rPr lang="en-US" b="1" i="1" u="sng" dirty="0">
                <a:solidFill>
                  <a:schemeClr val="tx1"/>
                </a:solidFill>
              </a:rPr>
              <a:t>daily</a:t>
            </a:r>
            <a:r>
              <a:rPr lang="en-US" b="1" i="1" dirty="0">
                <a:solidFill>
                  <a:schemeClr val="tx1"/>
                </a:solidFill>
              </a:rPr>
              <a:t> activities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i="1" dirty="0" smtClean="0">
                <a:solidFill>
                  <a:schemeClr val="tx1"/>
                </a:solidFill>
              </a:rPr>
              <a:t>Personality &amp; Coping</a:t>
            </a: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Generally </a:t>
            </a:r>
            <a:r>
              <a:rPr lang="en-US" b="1" i="1" dirty="0">
                <a:solidFill>
                  <a:schemeClr val="tx1"/>
                </a:solidFill>
              </a:rPr>
              <a:t>optimistic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Engaged in </a:t>
            </a:r>
            <a:r>
              <a:rPr lang="en-US" b="1" i="1" dirty="0" smtClean="0">
                <a:solidFill>
                  <a:schemeClr val="tx1"/>
                </a:solidFill>
              </a:rPr>
              <a:t>treatment (medication compliance, participation, etc.)</a:t>
            </a:r>
            <a:endParaRPr lang="en-US" b="1" i="1" dirty="0">
              <a:solidFill>
                <a:schemeClr val="tx1"/>
              </a:solidFill>
            </a:endParaRP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Healthy </a:t>
            </a:r>
            <a:r>
              <a:rPr lang="en-US" b="1" i="1" dirty="0">
                <a:solidFill>
                  <a:schemeClr val="tx1"/>
                </a:solidFill>
              </a:rPr>
              <a:t>coping skills: humor</a:t>
            </a:r>
          </a:p>
          <a:p>
            <a:pPr lvl="0"/>
            <a:r>
              <a:rPr lang="en-US" b="1" i="1" dirty="0" smtClean="0">
                <a:solidFill>
                  <a:schemeClr val="tx1"/>
                </a:solidFill>
              </a:rPr>
              <a:t>Meaning-Making</a:t>
            </a: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Specific reasons to live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Spirituality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Moral objection to harm self or others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Cultural prohibition of harming self or others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Feelings </a:t>
            </a:r>
            <a:r>
              <a:rPr lang="en-US" b="1" i="1" dirty="0">
                <a:solidFill>
                  <a:schemeClr val="tx1"/>
                </a:solidFill>
              </a:rPr>
              <a:t>of responsibility toward family</a:t>
            </a:r>
            <a:endParaRPr lang="en-US" b="1" dirty="0">
              <a:solidFill>
                <a:schemeClr val="tx1"/>
              </a:solidFill>
            </a:endParaRPr>
          </a:p>
          <a:p>
            <a:pPr lvl="0"/>
            <a:r>
              <a:rPr lang="en-US" b="1" i="1" dirty="0" smtClean="0">
                <a:solidFill>
                  <a:schemeClr val="tx1"/>
                </a:solidFill>
              </a:rPr>
              <a:t>Interest </a:t>
            </a:r>
            <a:r>
              <a:rPr lang="en-US" b="1" i="1" dirty="0">
                <a:solidFill>
                  <a:schemeClr val="tx1"/>
                </a:solidFill>
              </a:rPr>
              <a:t>in others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Attachment to staff or caregivers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>
                <a:solidFill>
                  <a:schemeClr val="tx1"/>
                </a:solidFill>
              </a:rPr>
              <a:t>Family supports</a:t>
            </a:r>
            <a:endParaRPr lang="en-US" b="1" dirty="0">
              <a:solidFill>
                <a:schemeClr val="tx1"/>
              </a:solidFill>
            </a:endParaRPr>
          </a:p>
          <a:p>
            <a:pPr lvl="1"/>
            <a:r>
              <a:rPr lang="en-US" b="1" i="1" dirty="0" smtClean="0">
                <a:solidFill>
                  <a:schemeClr val="tx1"/>
                </a:solidFill>
              </a:rPr>
              <a:t>Supportive relationships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26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86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593" y="813375"/>
            <a:ext cx="7294429" cy="533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Substance Use Predicts Violence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522822"/>
              </p:ext>
            </p:extLst>
          </p:nvPr>
        </p:nvGraphicFramePr>
        <p:xfrm>
          <a:off x="558420" y="1400354"/>
          <a:ext cx="7982858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429"/>
                <a:gridCol w="3991429"/>
              </a:tblGrid>
              <a:tr h="142240">
                <a:tc>
                  <a:txBody>
                    <a:bodyPr/>
                    <a:lstStyle/>
                    <a:p>
                      <a:r>
                        <a:rPr lang="en-US" dirty="0" smtClean="0"/>
                        <a:t>Diagnosis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 that</a:t>
                      </a:r>
                      <a:r>
                        <a:rPr lang="en-US" baseline="0" dirty="0" smtClean="0"/>
                        <a:t> are Violent in Past Year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Mania or Bipolar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Major Depressive</a:t>
                      </a:r>
                      <a:r>
                        <a:rPr lang="en-US" baseline="0" dirty="0" smtClean="0"/>
                        <a:t>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OCD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Schizophrenia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Panic Disorder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Alcohol Abuse or Dependence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Cannabis</a:t>
                      </a:r>
                      <a:r>
                        <a:rPr lang="en-US" baseline="0" dirty="0" smtClean="0"/>
                        <a:t> Abuse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Other Drug Abuse/Dependence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103674"/>
            <a:ext cx="80956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Substance Use </a:t>
            </a:r>
          </a:p>
          <a:p>
            <a:pPr algn="ctr"/>
            <a:r>
              <a:rPr lang="en-US" b="1" dirty="0"/>
              <a:t>+</a:t>
            </a:r>
            <a:r>
              <a:rPr lang="en-US" dirty="0"/>
              <a:t> </a:t>
            </a:r>
            <a:endParaRPr lang="en-US" b="1" dirty="0" smtClean="0"/>
          </a:p>
          <a:p>
            <a:pPr algn="ctr"/>
            <a:r>
              <a:rPr lang="en-US" b="1" dirty="0"/>
              <a:t>Major Mental Illness </a:t>
            </a:r>
          </a:p>
          <a:p>
            <a:pPr algn="ctr"/>
            <a:r>
              <a:rPr lang="en-US" dirty="0"/>
              <a:t>(Schizophrenia, Bipolar, Major Depression, Obsessive Compulsive Disorder, or Panic Disorder) </a:t>
            </a:r>
            <a:endParaRPr lang="en-US" dirty="0" smtClean="0"/>
          </a:p>
          <a:p>
            <a:pPr algn="ctr"/>
            <a:r>
              <a:rPr lang="en-US" dirty="0" smtClean="0"/>
              <a:t>= </a:t>
            </a:r>
            <a:r>
              <a:rPr lang="en-US" b="1" dirty="0" smtClean="0"/>
              <a:t>Highest predictor of violence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371600" y="228600"/>
            <a:ext cx="63564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D010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Risk Assessment of Aggression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3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88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89575"/>
            <a:ext cx="7696200" cy="762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Other considerations that predict violence: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6777317" cy="4572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First psychotic episode: 34% of patients commit some act of violence before receiving treatment</a:t>
            </a:r>
          </a:p>
          <a:p>
            <a:pPr lvl="1"/>
            <a:r>
              <a:rPr lang="en-US" sz="1800" b="1" dirty="0" smtClean="0"/>
              <a:t>Positive symptoms INCREASE risk of serious violence such as persecutory thoughts</a:t>
            </a:r>
          </a:p>
          <a:p>
            <a:pPr lvl="1"/>
            <a:r>
              <a:rPr lang="en-US" sz="1800" b="1" dirty="0" smtClean="0"/>
              <a:t>Negative symptoms DECREASE risk of serious violence such as social withdrawal</a:t>
            </a:r>
          </a:p>
          <a:p>
            <a:r>
              <a:rPr lang="en-US" sz="2800" b="1" dirty="0" smtClean="0"/>
              <a:t>Quickly growing paranoid fear: especially fear for life/safety. </a:t>
            </a:r>
          </a:p>
          <a:p>
            <a:pPr lvl="1"/>
            <a:r>
              <a:rPr lang="en-US" sz="2000" b="1" dirty="0" smtClean="0"/>
              <a:t>Preoccupation with an energy burst</a:t>
            </a:r>
          </a:p>
          <a:p>
            <a:pPr lvl="1"/>
            <a:r>
              <a:rPr lang="en-US" sz="2000" b="1" dirty="0" smtClean="0"/>
              <a:t>Delusions that are </a:t>
            </a:r>
            <a:r>
              <a:rPr lang="en-US" sz="2000" b="1" u="sng" dirty="0" smtClean="0"/>
              <a:t>suspicious/persecutory</a:t>
            </a:r>
            <a:r>
              <a:rPr lang="en-US" sz="2000" b="1" dirty="0" smtClean="0"/>
              <a:t> in nature are highly associated with violence.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304800"/>
            <a:ext cx="670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D010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Risk Assessment of Aggression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4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6" t="29983" r="44832" b="14353"/>
          <a:stretch/>
        </p:blipFill>
        <p:spPr bwMode="auto">
          <a:xfrm>
            <a:off x="990600" y="609600"/>
            <a:ext cx="7174006" cy="5567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5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088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066800"/>
            <a:ext cx="7772400" cy="5498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Caretakers</a:t>
            </a:r>
          </a:p>
          <a:p>
            <a:pPr marL="342900" lvl="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Among Schizophrenic individuals, caregivers are typically: </a:t>
            </a:r>
          </a:p>
          <a:p>
            <a:pPr marL="800100" lvl="1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Parents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(68%)</a:t>
            </a:r>
          </a:p>
          <a:p>
            <a:pPr marL="1257300" lvl="2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Mothers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tend to outlive fathers.</a:t>
            </a:r>
          </a:p>
          <a:p>
            <a:pPr marL="1257300" lvl="2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Mothers are also more likely to give “unconditional love”. </a:t>
            </a:r>
          </a:p>
          <a:p>
            <a:pPr marL="1714500" lvl="3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When asked if they </a:t>
            </a: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will still love their child if he/she commits a brutal 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murder: </a:t>
            </a:r>
          </a:p>
          <a:p>
            <a:pPr marL="2171700" lvl="4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98% of mothers say YES</a:t>
            </a:r>
          </a:p>
          <a:p>
            <a:pPr marL="2171700" lvl="4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46% of fathers say YES</a:t>
            </a:r>
          </a:p>
          <a:p>
            <a:pPr marL="800100" lvl="1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Siblings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(12%)</a:t>
            </a:r>
          </a:p>
          <a:p>
            <a:pPr marL="800100" lvl="1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000" b="1" u="sng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Spouses</a:t>
            </a:r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(7%) – many spouses leave/divorce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endParaRPr lang="en-US" sz="1600" dirty="0">
              <a:solidFill>
                <a:prstClr val="black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28800" y="412599"/>
            <a:ext cx="58256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Who are mostly like to be hurt? </a:t>
            </a:r>
            <a:r>
              <a:rPr lang="en-US" sz="2000" b="1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 </a:t>
            </a:r>
            <a:endParaRPr lang="en-US" sz="2000" b="1" dirty="0">
              <a:solidFill>
                <a:srgbClr val="FF0000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6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729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od pic for mother unconditional love.jpg - Windows Photo View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3" t="38796" r="43478" b="39399"/>
          <a:stretch/>
        </p:blipFill>
        <p:spPr>
          <a:xfrm>
            <a:off x="1794538" y="749035"/>
            <a:ext cx="5562496" cy="56884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06180" y="5468034"/>
            <a:ext cx="532556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The only people who will love you even when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you are a chain saw wielding psychopath.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7</a:t>
            </a:fld>
            <a:r>
              <a:rPr lang="en-US" sz="1400" b="1" dirty="0" smtClean="0">
                <a:solidFill>
                  <a:schemeClr val="tx1"/>
                </a:solidFill>
              </a:rPr>
              <a:t>B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953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219200"/>
            <a:ext cx="7696200" cy="4734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8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Prevention </a:t>
            </a:r>
            <a:r>
              <a:rPr lang="en-US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doesn’t require prediction.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It is our responsibility to mitigate risk, NOT necessarily predict risk.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GOAL: Prevent </a:t>
            </a: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violence through structure and guided decision-making.</a:t>
            </a: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Adopt </a:t>
            </a: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 dynamic approach to risk assessment that focuses on proximal indicators. </a:t>
            </a:r>
            <a:endParaRPr lang="en-US" sz="2400" b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800100" lvl="1" indent="-3429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That is, don’t overly focus </a:t>
            </a: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on childhood history, but rather </a:t>
            </a:r>
            <a:r>
              <a:rPr lang="en-US" sz="24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aspects in background that correlate with </a:t>
            </a:r>
            <a:r>
              <a:rPr lang="en-US" sz="2400" b="1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current</a:t>
            </a: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en-US" sz="2400" b="1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relevant</a:t>
            </a:r>
            <a:r>
              <a:rPr lang="en-US" sz="24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issues.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endParaRPr lang="en-US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381000"/>
            <a:ext cx="708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AD010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Risk Assessment of Aggression 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39" b="12556"/>
          <a:stretch/>
        </p:blipFill>
        <p:spPr>
          <a:xfrm>
            <a:off x="5181600" y="5292280"/>
            <a:ext cx="2971800" cy="132309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/>
              <a:t>8</a:t>
            </a:fld>
            <a:r>
              <a:rPr lang="en-US" sz="1400" b="1" dirty="0" smtClean="0"/>
              <a:t>P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973516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371600"/>
            <a:ext cx="78486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Understanding and Avoiding Risk is Multifaceted</a:t>
            </a: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</a:t>
            </a:r>
            <a:endParaRPr lang="en-US" sz="2800" b="1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Nature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Likelihood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Frequency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eriousness</a:t>
            </a:r>
            <a:endParaRPr lang="en-US" sz="2800" b="1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Imminence </a:t>
            </a:r>
            <a:endParaRPr lang="en-US" sz="2800" b="1" dirty="0" smtClean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ontext</a:t>
            </a:r>
            <a:endParaRPr lang="en-US" sz="2800" b="1" dirty="0">
              <a:solidFill>
                <a:prstClr val="black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38300" y="324615"/>
            <a:ext cx="716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AD010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Risk Assessment of Aggression 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6" r="17855"/>
          <a:stretch/>
        </p:blipFill>
        <p:spPr>
          <a:xfrm>
            <a:off x="3821488" y="2743199"/>
            <a:ext cx="4637000" cy="335279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306-4D59-4728-82F8-7DBB6D68F08D}" type="slidenum">
              <a:rPr lang="en-US" sz="1400" b="1" smtClean="0">
                <a:solidFill>
                  <a:schemeClr val="tx1"/>
                </a:solidFill>
              </a:rPr>
              <a:t>9</a:t>
            </a:fld>
            <a:r>
              <a:rPr lang="en-US" sz="1400" b="1" dirty="0" smtClean="0">
                <a:solidFill>
                  <a:schemeClr val="tx1"/>
                </a:solidFill>
              </a:rPr>
              <a:t>P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2461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1783</TotalTime>
  <Words>1617</Words>
  <Application>Microsoft Office PowerPoint</Application>
  <PresentationFormat>On-screen Show (4:3)</PresentationFormat>
  <Paragraphs>322</Paragraphs>
  <Slides>26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Executive</vt:lpstr>
      <vt:lpstr>Risk Assessment of Aggression  to  Self and Others  </vt:lpstr>
      <vt:lpstr>  Top Factors</vt:lpstr>
      <vt:lpstr>Substance Use Predicts Violence</vt:lpstr>
      <vt:lpstr>Other considerations that predict violence: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 STATIC Risk Factors of Violence</vt:lpstr>
      <vt:lpstr>Key DYNAMIC Risk Factors of Violence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Specific Interventions To Reduce Risk:</vt:lpstr>
      <vt:lpstr>What to Do If Client at Risk</vt:lpstr>
      <vt:lpstr>General Risk Factors of Harm to Self </vt:lpstr>
      <vt:lpstr>PowerPoint Presentation</vt:lpstr>
      <vt:lpstr>PowerPoint Presentation</vt:lpstr>
      <vt:lpstr>Protective Factors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lloydbr</dc:creator>
  <cp:lastModifiedBy>lloydbr</cp:lastModifiedBy>
  <cp:revision>137</cp:revision>
  <cp:lastPrinted>2017-05-31T12:48:33Z</cp:lastPrinted>
  <dcterms:created xsi:type="dcterms:W3CDTF">2017-05-01T19:07:19Z</dcterms:created>
  <dcterms:modified xsi:type="dcterms:W3CDTF">2017-06-15T12:37:18Z</dcterms:modified>
</cp:coreProperties>
</file>