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1"/>
  </p:handoutMasterIdLst>
  <p:sldIdLst>
    <p:sldId id="256" r:id="rId2"/>
    <p:sldId id="259" r:id="rId3"/>
    <p:sldId id="262" r:id="rId4"/>
    <p:sldId id="263" r:id="rId5"/>
    <p:sldId id="273" r:id="rId6"/>
    <p:sldId id="257" r:id="rId7"/>
    <p:sldId id="258" r:id="rId8"/>
    <p:sldId id="265" r:id="rId9"/>
    <p:sldId id="266" r:id="rId10"/>
    <p:sldId id="260" r:id="rId11"/>
    <p:sldId id="261" r:id="rId12"/>
    <p:sldId id="264" r:id="rId13"/>
    <p:sldId id="267" r:id="rId14"/>
    <p:sldId id="268" r:id="rId15"/>
    <p:sldId id="269" r:id="rId16"/>
    <p:sldId id="274" r:id="rId17"/>
    <p:sldId id="272" r:id="rId18"/>
    <p:sldId id="270" r:id="rId19"/>
    <p:sldId id="271"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098"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EEF245B-2541-4B9C-B0AA-91D377F65BD6}" type="datetimeFigureOut">
              <a:rPr lang="en-US" smtClean="0"/>
              <a:t>3/6/2014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3217C09-8517-46CE-8ACB-BD49F338E21D}" type="slidenum">
              <a:rPr lang="en-US" smtClean="0"/>
              <a:t>‹#›</a:t>
            </a:fld>
            <a:endParaRPr lang="en-US"/>
          </a:p>
        </p:txBody>
      </p:sp>
    </p:spTree>
    <p:extLst>
      <p:ext uri="{BB962C8B-B14F-4D97-AF65-F5344CB8AC3E}">
        <p14:creationId xmlns:p14="http://schemas.microsoft.com/office/powerpoint/2010/main" val="426241261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9E2695B-D4A8-40D3-B3C4-EF4F3B255B31}" type="datetimeFigureOut">
              <a:rPr lang="en-US" smtClean="0"/>
              <a:t>3/6/2014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0724E1B-344F-4215-AA94-8E5BBE677DA3}" type="slidenum">
              <a:rPr lang="en-US" smtClean="0"/>
              <a:t>‹#›</a:t>
            </a:fld>
            <a:endParaRPr lang="en-US" dirty="0"/>
          </a:p>
        </p:txBody>
      </p:sp>
    </p:spTree>
    <p:extLst>
      <p:ext uri="{BB962C8B-B14F-4D97-AF65-F5344CB8AC3E}">
        <p14:creationId xmlns:p14="http://schemas.microsoft.com/office/powerpoint/2010/main" val="7239083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E2695B-D4A8-40D3-B3C4-EF4F3B255B31}" type="datetimeFigureOut">
              <a:rPr lang="en-US" smtClean="0"/>
              <a:t>3/6/2014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0724E1B-344F-4215-AA94-8E5BBE677DA3}" type="slidenum">
              <a:rPr lang="en-US" smtClean="0"/>
              <a:t>‹#›</a:t>
            </a:fld>
            <a:endParaRPr lang="en-US" dirty="0"/>
          </a:p>
        </p:txBody>
      </p:sp>
    </p:spTree>
    <p:extLst>
      <p:ext uri="{BB962C8B-B14F-4D97-AF65-F5344CB8AC3E}">
        <p14:creationId xmlns:p14="http://schemas.microsoft.com/office/powerpoint/2010/main" val="6880713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E2695B-D4A8-40D3-B3C4-EF4F3B255B31}" type="datetimeFigureOut">
              <a:rPr lang="en-US" smtClean="0"/>
              <a:t>3/6/2014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0724E1B-344F-4215-AA94-8E5BBE677DA3}" type="slidenum">
              <a:rPr lang="en-US" smtClean="0"/>
              <a:t>‹#›</a:t>
            </a:fld>
            <a:endParaRPr lang="en-US" dirty="0"/>
          </a:p>
        </p:txBody>
      </p:sp>
    </p:spTree>
    <p:extLst>
      <p:ext uri="{BB962C8B-B14F-4D97-AF65-F5344CB8AC3E}">
        <p14:creationId xmlns:p14="http://schemas.microsoft.com/office/powerpoint/2010/main" val="32032136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E2695B-D4A8-40D3-B3C4-EF4F3B255B31}" type="datetimeFigureOut">
              <a:rPr lang="en-US" smtClean="0"/>
              <a:t>3/6/2014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0724E1B-344F-4215-AA94-8E5BBE677DA3}" type="slidenum">
              <a:rPr lang="en-US" smtClean="0"/>
              <a:t>‹#›</a:t>
            </a:fld>
            <a:endParaRPr lang="en-US" dirty="0"/>
          </a:p>
        </p:txBody>
      </p:sp>
    </p:spTree>
    <p:extLst>
      <p:ext uri="{BB962C8B-B14F-4D97-AF65-F5344CB8AC3E}">
        <p14:creationId xmlns:p14="http://schemas.microsoft.com/office/powerpoint/2010/main" val="3377269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9E2695B-D4A8-40D3-B3C4-EF4F3B255B31}" type="datetimeFigureOut">
              <a:rPr lang="en-US" smtClean="0"/>
              <a:t>3/6/2014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0724E1B-344F-4215-AA94-8E5BBE677DA3}" type="slidenum">
              <a:rPr lang="en-US" smtClean="0"/>
              <a:t>‹#›</a:t>
            </a:fld>
            <a:endParaRPr lang="en-US" dirty="0"/>
          </a:p>
        </p:txBody>
      </p:sp>
    </p:spTree>
    <p:extLst>
      <p:ext uri="{BB962C8B-B14F-4D97-AF65-F5344CB8AC3E}">
        <p14:creationId xmlns:p14="http://schemas.microsoft.com/office/powerpoint/2010/main" val="36785893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9E2695B-D4A8-40D3-B3C4-EF4F3B255B31}" type="datetimeFigureOut">
              <a:rPr lang="en-US" smtClean="0"/>
              <a:t>3/6/2014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0724E1B-344F-4215-AA94-8E5BBE677DA3}" type="slidenum">
              <a:rPr lang="en-US" smtClean="0"/>
              <a:t>‹#›</a:t>
            </a:fld>
            <a:endParaRPr lang="en-US" dirty="0"/>
          </a:p>
        </p:txBody>
      </p:sp>
    </p:spTree>
    <p:extLst>
      <p:ext uri="{BB962C8B-B14F-4D97-AF65-F5344CB8AC3E}">
        <p14:creationId xmlns:p14="http://schemas.microsoft.com/office/powerpoint/2010/main" val="2696414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9E2695B-D4A8-40D3-B3C4-EF4F3B255B31}" type="datetimeFigureOut">
              <a:rPr lang="en-US" smtClean="0"/>
              <a:t>3/6/2014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0724E1B-344F-4215-AA94-8E5BBE677DA3}" type="slidenum">
              <a:rPr lang="en-US" smtClean="0"/>
              <a:t>‹#›</a:t>
            </a:fld>
            <a:endParaRPr lang="en-US" dirty="0"/>
          </a:p>
        </p:txBody>
      </p:sp>
    </p:spTree>
    <p:extLst>
      <p:ext uri="{BB962C8B-B14F-4D97-AF65-F5344CB8AC3E}">
        <p14:creationId xmlns:p14="http://schemas.microsoft.com/office/powerpoint/2010/main" val="2146214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9E2695B-D4A8-40D3-B3C4-EF4F3B255B31}" type="datetimeFigureOut">
              <a:rPr lang="en-US" smtClean="0"/>
              <a:t>3/6/2014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0724E1B-344F-4215-AA94-8E5BBE677DA3}" type="slidenum">
              <a:rPr lang="en-US" smtClean="0"/>
              <a:t>‹#›</a:t>
            </a:fld>
            <a:endParaRPr lang="en-US" dirty="0"/>
          </a:p>
        </p:txBody>
      </p:sp>
    </p:spTree>
    <p:extLst>
      <p:ext uri="{BB962C8B-B14F-4D97-AF65-F5344CB8AC3E}">
        <p14:creationId xmlns:p14="http://schemas.microsoft.com/office/powerpoint/2010/main" val="32650007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E2695B-D4A8-40D3-B3C4-EF4F3B255B31}" type="datetimeFigureOut">
              <a:rPr lang="en-US" smtClean="0"/>
              <a:t>3/6/2014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0724E1B-344F-4215-AA94-8E5BBE677DA3}" type="slidenum">
              <a:rPr lang="en-US" smtClean="0"/>
              <a:t>‹#›</a:t>
            </a:fld>
            <a:endParaRPr lang="en-US" dirty="0"/>
          </a:p>
        </p:txBody>
      </p:sp>
    </p:spTree>
    <p:extLst>
      <p:ext uri="{BB962C8B-B14F-4D97-AF65-F5344CB8AC3E}">
        <p14:creationId xmlns:p14="http://schemas.microsoft.com/office/powerpoint/2010/main" val="37014359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9E2695B-D4A8-40D3-B3C4-EF4F3B255B31}" type="datetimeFigureOut">
              <a:rPr lang="en-US" smtClean="0"/>
              <a:t>3/6/2014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0724E1B-344F-4215-AA94-8E5BBE677DA3}" type="slidenum">
              <a:rPr lang="en-US" smtClean="0"/>
              <a:t>‹#›</a:t>
            </a:fld>
            <a:endParaRPr lang="en-US" dirty="0"/>
          </a:p>
        </p:txBody>
      </p:sp>
    </p:spTree>
    <p:extLst>
      <p:ext uri="{BB962C8B-B14F-4D97-AF65-F5344CB8AC3E}">
        <p14:creationId xmlns:p14="http://schemas.microsoft.com/office/powerpoint/2010/main" val="191636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9E2695B-D4A8-40D3-B3C4-EF4F3B255B31}" type="datetimeFigureOut">
              <a:rPr lang="en-US" smtClean="0"/>
              <a:t>3/6/2014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0724E1B-344F-4215-AA94-8E5BBE677DA3}" type="slidenum">
              <a:rPr lang="en-US" smtClean="0"/>
              <a:t>‹#›</a:t>
            </a:fld>
            <a:endParaRPr lang="en-US" dirty="0"/>
          </a:p>
        </p:txBody>
      </p:sp>
    </p:spTree>
    <p:extLst>
      <p:ext uri="{BB962C8B-B14F-4D97-AF65-F5344CB8AC3E}">
        <p14:creationId xmlns:p14="http://schemas.microsoft.com/office/powerpoint/2010/main" val="29506471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E2695B-D4A8-40D3-B3C4-EF4F3B255B31}" type="datetimeFigureOut">
              <a:rPr lang="en-US" smtClean="0"/>
              <a:t>3/6/2014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724E1B-344F-4215-AA94-8E5BBE677DA3}" type="slidenum">
              <a:rPr lang="en-US" smtClean="0"/>
              <a:t>‹#›</a:t>
            </a:fld>
            <a:endParaRPr lang="en-US" dirty="0"/>
          </a:p>
        </p:txBody>
      </p:sp>
    </p:spTree>
    <p:extLst>
      <p:ext uri="{BB962C8B-B14F-4D97-AF65-F5344CB8AC3E}">
        <p14:creationId xmlns:p14="http://schemas.microsoft.com/office/powerpoint/2010/main" val="2513443929"/>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rgbClr val="FF0000"/>
                </a:solidFill>
              </a:rPr>
              <a:t>Basic Suicide Risk Assessment</a:t>
            </a:r>
            <a:endParaRPr lang="en-US" dirty="0">
              <a:solidFill>
                <a:srgbClr val="FF0000"/>
              </a:solidFill>
            </a:endParaRPr>
          </a:p>
        </p:txBody>
      </p:sp>
      <p:sp>
        <p:nvSpPr>
          <p:cNvPr id="3" name="Subtitle 2"/>
          <p:cNvSpPr>
            <a:spLocks noGrp="1"/>
          </p:cNvSpPr>
          <p:nvPr>
            <p:ph type="subTitle" idx="1"/>
          </p:nvPr>
        </p:nvSpPr>
        <p:spPr/>
        <p:txBody>
          <a:bodyPr/>
          <a:lstStyle/>
          <a:p>
            <a:r>
              <a:rPr lang="en-US" dirty="0" smtClean="0"/>
              <a:t>Stacey Moody McHenry</a:t>
            </a:r>
            <a:endParaRPr lang="en-US" dirty="0"/>
          </a:p>
        </p:txBody>
      </p:sp>
    </p:spTree>
    <p:extLst>
      <p:ext uri="{BB962C8B-B14F-4D97-AF65-F5344CB8AC3E}">
        <p14:creationId xmlns:p14="http://schemas.microsoft.com/office/powerpoint/2010/main" val="5101991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dirty="0" smtClean="0"/>
              <a:t>SAHMSA recommends the following five steps being considered in every suicide assessment CALLED “SAFE-T” (for suicide assessment five-step evaluation and triage)</a:t>
            </a:r>
            <a:endParaRPr lang="en-US" sz="2000" dirty="0"/>
          </a:p>
        </p:txBody>
      </p:sp>
      <p:sp>
        <p:nvSpPr>
          <p:cNvPr id="3" name="Content Placeholder 2"/>
          <p:cNvSpPr>
            <a:spLocks noGrp="1"/>
          </p:cNvSpPr>
          <p:nvPr>
            <p:ph idx="1"/>
          </p:nvPr>
        </p:nvSpPr>
        <p:spPr/>
        <p:txBody>
          <a:bodyPr/>
          <a:lstStyle/>
          <a:p>
            <a:r>
              <a:rPr lang="en-US" dirty="0" smtClean="0"/>
              <a:t>1-Identify Risk Factors</a:t>
            </a:r>
          </a:p>
          <a:p>
            <a:r>
              <a:rPr lang="en-US" dirty="0" smtClean="0"/>
              <a:t>2-Identify Protective Factors</a:t>
            </a:r>
          </a:p>
          <a:p>
            <a:r>
              <a:rPr lang="en-US" dirty="0" smtClean="0"/>
              <a:t>3-Conduct Suicide Inquiry</a:t>
            </a:r>
          </a:p>
          <a:p>
            <a:r>
              <a:rPr lang="en-US" dirty="0" smtClean="0"/>
              <a:t>4-Determine the risk level and intervention to address and reduce risk</a:t>
            </a:r>
          </a:p>
          <a:p>
            <a:r>
              <a:rPr lang="en-US" dirty="0" smtClean="0"/>
              <a:t>5-Document-the assessment of risk, rationale, intervention and follow-up</a:t>
            </a:r>
            <a:endParaRPr lang="en-US" dirty="0"/>
          </a:p>
        </p:txBody>
      </p:sp>
    </p:spTree>
    <p:extLst>
      <p:ext uri="{BB962C8B-B14F-4D97-AF65-F5344CB8AC3E}">
        <p14:creationId xmlns:p14="http://schemas.microsoft.com/office/powerpoint/2010/main" val="17220193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Factors That Increase the Risk for Suicide, Suicidal Gestures and Thoughts</a:t>
            </a:r>
            <a:endParaRPr lang="en-US" sz="2800" dirty="0"/>
          </a:p>
        </p:txBody>
      </p:sp>
      <p:sp>
        <p:nvSpPr>
          <p:cNvPr id="3" name="Content Placeholder 2"/>
          <p:cNvSpPr>
            <a:spLocks noGrp="1"/>
          </p:cNvSpPr>
          <p:nvPr>
            <p:ph idx="1"/>
          </p:nvPr>
        </p:nvSpPr>
        <p:spPr/>
        <p:txBody>
          <a:bodyPr>
            <a:normAutofit fontScale="55000" lnSpcReduction="20000"/>
          </a:bodyPr>
          <a:lstStyle/>
          <a:p>
            <a:r>
              <a:rPr lang="en-US" dirty="0" smtClean="0">
                <a:solidFill>
                  <a:srgbClr val="00B050"/>
                </a:solidFill>
              </a:rPr>
              <a:t>Recent Life Events or Losses </a:t>
            </a:r>
            <a:r>
              <a:rPr lang="en-US" dirty="0" smtClean="0"/>
              <a:t>(ex-employment, career, financial, housing, marital, relationship, health)</a:t>
            </a:r>
          </a:p>
          <a:p>
            <a:r>
              <a:rPr lang="en-US" dirty="0" smtClean="0">
                <a:solidFill>
                  <a:srgbClr val="00B050"/>
                </a:solidFill>
              </a:rPr>
              <a:t>Chronic or Long Term Problems </a:t>
            </a:r>
            <a:r>
              <a:rPr lang="en-US" dirty="0" smtClean="0"/>
              <a:t>(like relationship difficulties, unemployment, legal problems, sexuality, bullying)</a:t>
            </a:r>
          </a:p>
          <a:p>
            <a:r>
              <a:rPr lang="en-US" dirty="0" smtClean="0">
                <a:solidFill>
                  <a:srgbClr val="00B050"/>
                </a:solidFill>
              </a:rPr>
              <a:t>Acute or extreme psychological distress </a:t>
            </a:r>
            <a:r>
              <a:rPr lang="en-US" dirty="0" smtClean="0"/>
              <a:t>(humiliation, despair, guilt and shame)</a:t>
            </a:r>
          </a:p>
          <a:p>
            <a:r>
              <a:rPr lang="en-US" dirty="0" smtClean="0">
                <a:solidFill>
                  <a:srgbClr val="00B050"/>
                </a:solidFill>
              </a:rPr>
              <a:t>Certain physical disorders </a:t>
            </a:r>
            <a:r>
              <a:rPr lang="en-US" dirty="0" smtClean="0"/>
              <a:t>(diseases of the central nervous system like epilepsy, tumors, Huntington’s Chorea, Alzheimer’s, MS, and spinal chord injuries)(certain cancers, autoimmune diseases, renal disease and HIV/AIDS.</a:t>
            </a:r>
          </a:p>
          <a:p>
            <a:r>
              <a:rPr lang="en-US" dirty="0" smtClean="0">
                <a:solidFill>
                  <a:srgbClr val="00B050"/>
                </a:solidFill>
              </a:rPr>
              <a:t>Traumatic Brain Injuries </a:t>
            </a:r>
            <a:r>
              <a:rPr lang="en-US" dirty="0" smtClean="0"/>
              <a:t>(higher rate of suicidal ideation, attempts and completions than the general population and the </a:t>
            </a:r>
            <a:r>
              <a:rPr lang="en-US" dirty="0" err="1" smtClean="0"/>
              <a:t>sequelae</a:t>
            </a:r>
            <a:r>
              <a:rPr lang="en-US" dirty="0" smtClean="0"/>
              <a:t> of TBI like depression, personality changes, loss of functioning, anxiety, psychosis, impaired attention and problem solving, and IMPULSIVITY can lead to a life-long increased risk requiring constant monitoring</a:t>
            </a:r>
          </a:p>
          <a:p>
            <a:r>
              <a:rPr lang="en-US" dirty="0" smtClean="0">
                <a:solidFill>
                  <a:srgbClr val="00B050"/>
                </a:solidFill>
              </a:rPr>
              <a:t>Chronic Pain</a:t>
            </a:r>
          </a:p>
          <a:p>
            <a:r>
              <a:rPr lang="en-US" dirty="0" smtClean="0">
                <a:solidFill>
                  <a:srgbClr val="00B050"/>
                </a:solidFill>
              </a:rPr>
              <a:t>AGE</a:t>
            </a:r>
            <a:r>
              <a:rPr lang="en-US" dirty="0" smtClean="0"/>
              <a:t> (all ages but remember that teens are at high risk, and the elderly are at high risk)</a:t>
            </a:r>
          </a:p>
          <a:p>
            <a:r>
              <a:rPr lang="en-US" dirty="0" smtClean="0">
                <a:solidFill>
                  <a:srgbClr val="00B050"/>
                </a:solidFill>
              </a:rPr>
              <a:t>History</a:t>
            </a:r>
            <a:r>
              <a:rPr lang="en-US" dirty="0" smtClean="0"/>
              <a:t> of attempts or person close to you attempting or completing a suicide</a:t>
            </a:r>
          </a:p>
          <a:p>
            <a:r>
              <a:rPr lang="en-US" dirty="0" smtClean="0">
                <a:solidFill>
                  <a:srgbClr val="00B050"/>
                </a:solidFill>
              </a:rPr>
              <a:t>Current ideation, plans, access to means</a:t>
            </a:r>
          </a:p>
          <a:p>
            <a:endParaRPr lang="en-US" dirty="0" smtClean="0">
              <a:solidFill>
                <a:srgbClr val="00B050"/>
              </a:solidFill>
            </a:endParaRPr>
          </a:p>
          <a:p>
            <a:endParaRPr lang="en-US" dirty="0"/>
          </a:p>
        </p:txBody>
      </p:sp>
    </p:spTree>
    <p:extLst>
      <p:ext uri="{BB962C8B-B14F-4D97-AF65-F5344CB8AC3E}">
        <p14:creationId xmlns:p14="http://schemas.microsoft.com/office/powerpoint/2010/main" val="28592798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More factors that increase risk for suicide, suicidal gestures and thoughts</a:t>
            </a:r>
            <a:endParaRPr lang="en-US" sz="2800" dirty="0"/>
          </a:p>
        </p:txBody>
      </p:sp>
      <p:sp>
        <p:nvSpPr>
          <p:cNvPr id="3" name="Content Placeholder 2"/>
          <p:cNvSpPr>
            <a:spLocks noGrp="1"/>
          </p:cNvSpPr>
          <p:nvPr>
            <p:ph idx="1"/>
          </p:nvPr>
        </p:nvSpPr>
        <p:spPr/>
        <p:txBody>
          <a:bodyPr>
            <a:normAutofit fontScale="77500" lnSpcReduction="20000"/>
          </a:bodyPr>
          <a:lstStyle/>
          <a:p>
            <a:r>
              <a:rPr lang="en-US" dirty="0" smtClean="0"/>
              <a:t>Substance use-(lifetime risk in alcoholics is 2-3X the general population, alcoholics account for 15-25% of suicides)</a:t>
            </a:r>
          </a:p>
          <a:p>
            <a:r>
              <a:rPr lang="en-US" dirty="0" smtClean="0"/>
              <a:t>Current or previous psychiatric diagnosis-(according to the Schizophrenia Bulletin, the number one cause of death among individuals with schizophrenia is suicide)</a:t>
            </a:r>
          </a:p>
          <a:p>
            <a:r>
              <a:rPr lang="en-US" dirty="0" smtClean="0"/>
              <a:t>Impulsivity or poor self control</a:t>
            </a:r>
          </a:p>
          <a:p>
            <a:r>
              <a:rPr lang="en-US" dirty="0" smtClean="0"/>
              <a:t>Hopelessness-assess presence, duration and severity</a:t>
            </a:r>
          </a:p>
          <a:p>
            <a:r>
              <a:rPr lang="en-US" dirty="0" smtClean="0"/>
              <a:t>Recent discharge from inpatient facility</a:t>
            </a:r>
          </a:p>
          <a:p>
            <a:r>
              <a:rPr lang="en-US" dirty="0" smtClean="0"/>
              <a:t>History of abuse/trauma</a:t>
            </a:r>
          </a:p>
          <a:p>
            <a:r>
              <a:rPr lang="en-US" dirty="0" smtClean="0"/>
              <a:t>Recent diagnosis with a medical or psychiatric condition</a:t>
            </a:r>
          </a:p>
          <a:p>
            <a:r>
              <a:rPr lang="en-US" dirty="0" smtClean="0"/>
              <a:t>Demographics (unmarried, white, male, living alone)</a:t>
            </a:r>
          </a:p>
          <a:p>
            <a:r>
              <a:rPr lang="en-US" dirty="0" smtClean="0"/>
              <a:t>Sexual Orientation</a:t>
            </a:r>
            <a:endParaRPr lang="en-US" dirty="0"/>
          </a:p>
        </p:txBody>
      </p:sp>
    </p:spTree>
    <p:extLst>
      <p:ext uri="{BB962C8B-B14F-4D97-AF65-F5344CB8AC3E}">
        <p14:creationId xmlns:p14="http://schemas.microsoft.com/office/powerpoint/2010/main" val="3322376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Protective factors that may decrease the risk</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Having a strong social support network</a:t>
            </a:r>
          </a:p>
          <a:p>
            <a:r>
              <a:rPr lang="en-US" dirty="0" smtClean="0"/>
              <a:t>Spiritual beliefs </a:t>
            </a:r>
          </a:p>
          <a:p>
            <a:r>
              <a:rPr lang="en-US" dirty="0" smtClean="0"/>
              <a:t>A sense of responsibility to family, children or pets</a:t>
            </a:r>
          </a:p>
          <a:p>
            <a:r>
              <a:rPr lang="en-US" dirty="0" smtClean="0"/>
              <a:t>Pregnancy</a:t>
            </a:r>
          </a:p>
          <a:p>
            <a:r>
              <a:rPr lang="en-US" dirty="0" smtClean="0"/>
              <a:t>Life satisfaction</a:t>
            </a:r>
          </a:p>
          <a:p>
            <a:r>
              <a:rPr lang="en-US" dirty="0" smtClean="0"/>
              <a:t>Reality testing ability</a:t>
            </a:r>
          </a:p>
          <a:p>
            <a:r>
              <a:rPr lang="en-US" dirty="0" smtClean="0"/>
              <a:t>Positive coping skills</a:t>
            </a:r>
          </a:p>
          <a:p>
            <a:r>
              <a:rPr lang="en-US" dirty="0" smtClean="0"/>
              <a:t>Positive problem solving skills</a:t>
            </a:r>
          </a:p>
          <a:p>
            <a:r>
              <a:rPr lang="en-US" dirty="0" smtClean="0"/>
              <a:t>Positive therapeutic relationship</a:t>
            </a:r>
          </a:p>
          <a:p>
            <a:r>
              <a:rPr lang="en-US" dirty="0" smtClean="0"/>
              <a:t>Reasons to live.  Future orientation.</a:t>
            </a:r>
          </a:p>
          <a:p>
            <a:r>
              <a:rPr lang="en-US" dirty="0" smtClean="0">
                <a:solidFill>
                  <a:srgbClr val="FFC000"/>
                </a:solidFill>
              </a:rPr>
              <a:t>Do not assume that any one or more of these is enough to mitigate risk.  Talk to the person and determine how he or she is looking at the situation.</a:t>
            </a:r>
          </a:p>
          <a:p>
            <a:endParaRPr lang="en-US" dirty="0"/>
          </a:p>
        </p:txBody>
      </p:sp>
    </p:spTree>
    <p:extLst>
      <p:ext uri="{BB962C8B-B14F-4D97-AF65-F5344CB8AC3E}">
        <p14:creationId xmlns:p14="http://schemas.microsoft.com/office/powerpoint/2010/main" val="21804476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Autofit/>
          </a:bodyPr>
          <a:lstStyle/>
          <a:p>
            <a:r>
              <a:rPr lang="en-US" sz="2000" dirty="0" smtClean="0">
                <a:solidFill>
                  <a:schemeClr val="accent2"/>
                </a:solidFill>
              </a:rPr>
              <a:t>Won’t talking about suicide and giving a person a lot of attention around suicidal thinking reinforce a person to think and talk about it more often?</a:t>
            </a:r>
            <a:endParaRPr lang="en-US" sz="2000" dirty="0">
              <a:solidFill>
                <a:schemeClr val="accent2"/>
              </a:solidFill>
            </a:endParaRPr>
          </a:p>
        </p:txBody>
      </p:sp>
      <p:sp>
        <p:nvSpPr>
          <p:cNvPr id="4" name="Content Placeholder 3"/>
          <p:cNvSpPr>
            <a:spLocks noGrp="1"/>
          </p:cNvSpPr>
          <p:nvPr>
            <p:ph sz="half" idx="1"/>
          </p:nvPr>
        </p:nvSpPr>
        <p:spPr/>
        <p:txBody>
          <a:bodyPr>
            <a:normAutofit fontScale="40000" lnSpcReduction="20000"/>
          </a:bodyPr>
          <a:lstStyle/>
          <a:p>
            <a:r>
              <a:rPr lang="en-US" dirty="0" smtClean="0">
                <a:solidFill>
                  <a:srgbClr val="FFC000"/>
                </a:solidFill>
              </a:rPr>
              <a:t>Myth:</a:t>
            </a:r>
            <a:r>
              <a:rPr lang="en-US" dirty="0" smtClean="0"/>
              <a:t>  Asking about suicide will put the idea in person’s head.</a:t>
            </a:r>
          </a:p>
          <a:p>
            <a:endParaRPr lang="en-US" dirty="0" smtClean="0"/>
          </a:p>
          <a:p>
            <a:endParaRPr lang="en-US" dirty="0" smtClean="0">
              <a:solidFill>
                <a:srgbClr val="FFC000"/>
              </a:solidFill>
            </a:endParaRPr>
          </a:p>
          <a:p>
            <a:r>
              <a:rPr lang="en-US" dirty="0" smtClean="0">
                <a:solidFill>
                  <a:srgbClr val="FFC000"/>
                </a:solidFill>
              </a:rPr>
              <a:t>Myth: </a:t>
            </a:r>
            <a:r>
              <a:rPr lang="en-US" dirty="0" smtClean="0"/>
              <a:t>People who talk about it don’t do it.</a:t>
            </a:r>
          </a:p>
          <a:p>
            <a:endParaRPr lang="en-US" dirty="0">
              <a:solidFill>
                <a:srgbClr val="FFC000"/>
              </a:solidFill>
            </a:endParaRPr>
          </a:p>
          <a:p>
            <a:r>
              <a:rPr lang="en-US" dirty="0" smtClean="0">
                <a:solidFill>
                  <a:srgbClr val="FFC000"/>
                </a:solidFill>
              </a:rPr>
              <a:t>Myth:  </a:t>
            </a:r>
            <a:r>
              <a:rPr lang="en-US" dirty="0" smtClean="0"/>
              <a:t>If someone really wants to commit suicide there is nothing you can do about it.</a:t>
            </a:r>
          </a:p>
          <a:p>
            <a:endParaRPr lang="en-US" dirty="0">
              <a:solidFill>
                <a:srgbClr val="FFC000"/>
              </a:solidFill>
            </a:endParaRPr>
          </a:p>
          <a:p>
            <a:endParaRPr lang="en-US" dirty="0" smtClean="0">
              <a:solidFill>
                <a:srgbClr val="FFC000"/>
              </a:solidFill>
            </a:endParaRPr>
          </a:p>
          <a:p>
            <a:r>
              <a:rPr lang="en-US" dirty="0" smtClean="0">
                <a:solidFill>
                  <a:srgbClr val="FFC000"/>
                </a:solidFill>
              </a:rPr>
              <a:t>Myth:  </a:t>
            </a:r>
            <a:r>
              <a:rPr lang="en-US" dirty="0" smtClean="0"/>
              <a:t>A person who has kids and supportive family, has vacation plans, has future plans. . . Would not kill themselves.</a:t>
            </a:r>
          </a:p>
          <a:p>
            <a:endParaRPr lang="en-US" dirty="0" smtClean="0"/>
          </a:p>
          <a:p>
            <a:r>
              <a:rPr lang="en-US" dirty="0" smtClean="0">
                <a:solidFill>
                  <a:srgbClr val="FFC000"/>
                </a:solidFill>
              </a:rPr>
              <a:t>Myth:  </a:t>
            </a:r>
            <a:r>
              <a:rPr lang="en-US" dirty="0" smtClean="0"/>
              <a:t>You can rely on a contract for safety to keep a person safe.</a:t>
            </a:r>
          </a:p>
          <a:p>
            <a:endParaRPr lang="en-US" dirty="0">
              <a:solidFill>
                <a:srgbClr val="FFC000"/>
              </a:solidFill>
            </a:endParaRPr>
          </a:p>
          <a:p>
            <a:endParaRPr lang="en-US" dirty="0" smtClean="0">
              <a:solidFill>
                <a:srgbClr val="FFC000"/>
              </a:solidFill>
            </a:endParaRPr>
          </a:p>
          <a:p>
            <a:endParaRPr lang="en-US" dirty="0">
              <a:solidFill>
                <a:srgbClr val="FFC000"/>
              </a:solidFill>
            </a:endParaRPr>
          </a:p>
          <a:p>
            <a:r>
              <a:rPr lang="en-US" dirty="0" smtClean="0">
                <a:solidFill>
                  <a:srgbClr val="FFC000"/>
                </a:solidFill>
              </a:rPr>
              <a:t>Myth:  </a:t>
            </a:r>
            <a:r>
              <a:rPr lang="en-US" dirty="0" smtClean="0"/>
              <a:t>Most people who talk about suicide or make gestures are being manipulative and trying to get attention.</a:t>
            </a:r>
            <a:endParaRPr lang="en-US" dirty="0">
              <a:solidFill>
                <a:srgbClr val="FFC000"/>
              </a:solidFill>
            </a:endParaRPr>
          </a:p>
          <a:p>
            <a:pPr marL="0" indent="0">
              <a:buNone/>
            </a:pPr>
            <a:endParaRPr lang="en-US" dirty="0">
              <a:solidFill>
                <a:srgbClr val="FFC000"/>
              </a:solidFill>
            </a:endParaRPr>
          </a:p>
        </p:txBody>
      </p:sp>
      <p:sp>
        <p:nvSpPr>
          <p:cNvPr id="5" name="Content Placeholder 4"/>
          <p:cNvSpPr>
            <a:spLocks noGrp="1"/>
          </p:cNvSpPr>
          <p:nvPr>
            <p:ph sz="half" idx="2"/>
          </p:nvPr>
        </p:nvSpPr>
        <p:spPr/>
        <p:txBody>
          <a:bodyPr>
            <a:normAutofit fontScale="40000" lnSpcReduction="20000"/>
          </a:bodyPr>
          <a:lstStyle/>
          <a:p>
            <a:r>
              <a:rPr lang="en-US" dirty="0" smtClean="0">
                <a:solidFill>
                  <a:srgbClr val="FFC000"/>
                </a:solidFill>
              </a:rPr>
              <a:t>Fact:</a:t>
            </a:r>
            <a:r>
              <a:rPr lang="en-US" dirty="0" smtClean="0"/>
              <a:t>  Asking does not cause suicide anymore than asking about chest pain causes heart disease.  Ideation is the symptom not the cause.</a:t>
            </a:r>
          </a:p>
          <a:p>
            <a:r>
              <a:rPr lang="en-US" dirty="0" smtClean="0">
                <a:solidFill>
                  <a:srgbClr val="FFC000"/>
                </a:solidFill>
              </a:rPr>
              <a:t>Fact:  </a:t>
            </a:r>
            <a:r>
              <a:rPr lang="en-US" dirty="0" smtClean="0"/>
              <a:t>Most people who suicide communicated some intent.</a:t>
            </a:r>
          </a:p>
          <a:p>
            <a:endParaRPr lang="en-US" dirty="0">
              <a:solidFill>
                <a:srgbClr val="FFC000"/>
              </a:solidFill>
            </a:endParaRPr>
          </a:p>
          <a:p>
            <a:r>
              <a:rPr lang="en-US" dirty="0" smtClean="0">
                <a:solidFill>
                  <a:srgbClr val="FFC000"/>
                </a:solidFill>
              </a:rPr>
              <a:t>Fact:  </a:t>
            </a:r>
            <a:r>
              <a:rPr lang="en-US" dirty="0" smtClean="0"/>
              <a:t>Most suicidal ideas are associated with underlying treatable conditions.  The acute risk is often time limited.  Help the person stay safe while addressing the concerns.</a:t>
            </a:r>
          </a:p>
          <a:p>
            <a:endParaRPr lang="en-US" dirty="0" smtClean="0"/>
          </a:p>
          <a:p>
            <a:r>
              <a:rPr lang="en-US" dirty="0" smtClean="0">
                <a:solidFill>
                  <a:srgbClr val="FFC000"/>
                </a:solidFill>
              </a:rPr>
              <a:t>Fact:  </a:t>
            </a:r>
            <a:r>
              <a:rPr lang="en-US" dirty="0" smtClean="0"/>
              <a:t>Suicidal thinking can take over rational thought.  </a:t>
            </a:r>
            <a:endParaRPr lang="en-US" dirty="0">
              <a:solidFill>
                <a:srgbClr val="FFC000"/>
              </a:solidFill>
            </a:endParaRPr>
          </a:p>
          <a:p>
            <a:endParaRPr lang="en-US" dirty="0" smtClean="0">
              <a:solidFill>
                <a:srgbClr val="FFC000"/>
              </a:solidFill>
            </a:endParaRPr>
          </a:p>
          <a:p>
            <a:r>
              <a:rPr lang="en-US" dirty="0" smtClean="0">
                <a:solidFill>
                  <a:srgbClr val="FFC000"/>
                </a:solidFill>
              </a:rPr>
              <a:t>Fact:  </a:t>
            </a:r>
            <a:r>
              <a:rPr lang="en-US" dirty="0" smtClean="0"/>
              <a:t>“No suicide” contracts have been shown to be ineffective in managing risk.  The reports of their effectiveness is probably better explained by the strength of the alliance with the person who took the time to talk and work out a plan for support.</a:t>
            </a:r>
          </a:p>
          <a:p>
            <a:endParaRPr lang="en-US" dirty="0" smtClean="0"/>
          </a:p>
          <a:p>
            <a:endParaRPr lang="en-US" dirty="0">
              <a:solidFill>
                <a:srgbClr val="FFC000"/>
              </a:solidFill>
            </a:endParaRPr>
          </a:p>
          <a:p>
            <a:r>
              <a:rPr lang="en-US" dirty="0" smtClean="0">
                <a:solidFill>
                  <a:srgbClr val="FFC000"/>
                </a:solidFill>
              </a:rPr>
              <a:t>Fact:  </a:t>
            </a:r>
            <a:r>
              <a:rPr lang="en-US" dirty="0" smtClean="0"/>
              <a:t>Multiple prior attempts increase the likelihood of successful suicide.  They may serve to desensitize the person to the actual attempt and teach a person how  to employ more lethal strategies.  Besides-What does a person have to do to get your attention?  The goal is to help the person understand their behavior and find healthier and safer ways to ask for help.</a:t>
            </a:r>
            <a:endParaRPr lang="en-US" dirty="0" smtClean="0">
              <a:solidFill>
                <a:srgbClr val="FFC000"/>
              </a:solidFill>
            </a:endParaRPr>
          </a:p>
        </p:txBody>
      </p:sp>
    </p:spTree>
    <p:extLst>
      <p:ext uri="{BB962C8B-B14F-4D97-AF65-F5344CB8AC3E}">
        <p14:creationId xmlns:p14="http://schemas.microsoft.com/office/powerpoint/2010/main" val="308092449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r>
              <a:rPr lang="en-US" sz="2800" dirty="0" smtClean="0"/>
              <a:t>Now that I know that I should acknowledge unusual statements, behaviors, warnings or threats, what should I say?</a:t>
            </a:r>
            <a:endParaRPr lang="en-US" sz="2800" dirty="0"/>
          </a:p>
        </p:txBody>
      </p:sp>
      <p:sp>
        <p:nvSpPr>
          <p:cNvPr id="6" name="Content Placeholder 5"/>
          <p:cNvSpPr>
            <a:spLocks noGrp="1"/>
          </p:cNvSpPr>
          <p:nvPr>
            <p:ph idx="1"/>
          </p:nvPr>
        </p:nvSpPr>
        <p:spPr/>
        <p:txBody>
          <a:bodyPr>
            <a:normAutofit fontScale="47500" lnSpcReduction="20000"/>
          </a:bodyPr>
          <a:lstStyle/>
          <a:p>
            <a:r>
              <a:rPr lang="en-US" dirty="0" smtClean="0">
                <a:solidFill>
                  <a:srgbClr val="00B050"/>
                </a:solidFill>
              </a:rPr>
              <a:t>Start by empathically validating the person’s pain- </a:t>
            </a:r>
            <a:r>
              <a:rPr lang="en-US" dirty="0" smtClean="0"/>
              <a:t>Something like, “I appreciate how hard this must be for you.  Some people who experience ____ have told me they have thoughts about hurting themselves, I wonder if this has ever happened to you?”</a:t>
            </a:r>
          </a:p>
          <a:p>
            <a:r>
              <a:rPr lang="en-US" dirty="0" smtClean="0">
                <a:solidFill>
                  <a:srgbClr val="00B050"/>
                </a:solidFill>
              </a:rPr>
              <a:t>Find out if the person is feeling hopeless about the future- </a:t>
            </a:r>
            <a:r>
              <a:rPr lang="en-US" dirty="0" smtClean="0"/>
              <a:t>Hopelessness is a strong predictor of suicidal ideation and self harm behaviors.  Hopelessness is also associated with feelings of helplessness, worthlessness and despair.  You might find out about hopelessness by asking the person what options they think exist for handling the problem or concern.</a:t>
            </a:r>
          </a:p>
          <a:p>
            <a:r>
              <a:rPr lang="en-US" dirty="0" smtClean="0">
                <a:solidFill>
                  <a:srgbClr val="00B050"/>
                </a:solidFill>
              </a:rPr>
              <a:t>Ask whether the person has any history of trying to harm themselves.  </a:t>
            </a:r>
            <a:r>
              <a:rPr lang="en-US" dirty="0" smtClean="0"/>
              <a:t>16% of people who attempt suicide try again within one year and 21% try again within 1-4 years.  Most repeat attempters will use more lethal means.  Approximately 2% of attempters die by suicide within one year.  8-10% of attempters will eventually die by suicide.</a:t>
            </a:r>
          </a:p>
          <a:p>
            <a:r>
              <a:rPr lang="en-US" dirty="0" smtClean="0">
                <a:solidFill>
                  <a:srgbClr val="00B050"/>
                </a:solidFill>
              </a:rPr>
              <a:t>Learn more about the timing of suicidal ideation.  </a:t>
            </a:r>
            <a:r>
              <a:rPr lang="en-US" dirty="0" smtClean="0"/>
              <a:t>It is important to know what triggers the thoughts, whether the thoughts are continuous or intermittent, how much time is spent during the day thinking about suicide, and how easy or hard it is to ignore the thoughts.  Knowing what makes the thoughts better or worse may help you formulate your safety plan.</a:t>
            </a:r>
          </a:p>
          <a:p>
            <a:r>
              <a:rPr lang="en-US" dirty="0" smtClean="0">
                <a:solidFill>
                  <a:srgbClr val="00B050"/>
                </a:solidFill>
              </a:rPr>
              <a:t>Ask about a plan.  </a:t>
            </a:r>
            <a:r>
              <a:rPr lang="en-US" dirty="0" smtClean="0"/>
              <a:t>The presence of a plan indicates that the person has some intent to die and has begun preparing.  It is important to find out how lethal the plan is, and how likely or unlikely the person could be saved, discovered, rescued.</a:t>
            </a:r>
          </a:p>
          <a:p>
            <a:r>
              <a:rPr lang="en-US" dirty="0" smtClean="0">
                <a:solidFill>
                  <a:srgbClr val="00B050"/>
                </a:solidFill>
              </a:rPr>
              <a:t>Find out if the person has begun to enact or rehearsed the plan.  </a:t>
            </a:r>
            <a:r>
              <a:rPr lang="en-US" dirty="0" smtClean="0"/>
              <a:t>Find out if the person has the means to carry out the plan.  Have they begun to hoard medication, purchased a firearm or rope, written a note, started to settle their affairs?</a:t>
            </a:r>
            <a:endParaRPr lang="en-US" dirty="0">
              <a:solidFill>
                <a:srgbClr val="00B050"/>
              </a:solidFill>
            </a:endParaRPr>
          </a:p>
        </p:txBody>
      </p:sp>
    </p:spTree>
    <p:extLst>
      <p:ext uri="{BB962C8B-B14F-4D97-AF65-F5344CB8AC3E}">
        <p14:creationId xmlns:p14="http://schemas.microsoft.com/office/powerpoint/2010/main" val="4648159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Allow Me to Emphasize</a:t>
            </a:r>
            <a:endParaRPr lang="en-US" dirty="0"/>
          </a:p>
        </p:txBody>
      </p:sp>
      <p:sp>
        <p:nvSpPr>
          <p:cNvPr id="3" name="Content Placeholder 2"/>
          <p:cNvSpPr>
            <a:spLocks noGrp="1"/>
          </p:cNvSpPr>
          <p:nvPr>
            <p:ph idx="1"/>
          </p:nvPr>
        </p:nvSpPr>
        <p:spPr/>
        <p:txBody>
          <a:bodyPr>
            <a:normAutofit/>
          </a:bodyPr>
          <a:lstStyle/>
          <a:p>
            <a:r>
              <a:rPr lang="en-US" sz="2400" dirty="0" smtClean="0"/>
              <a:t>Fire arms account for 55-60% of suicides</a:t>
            </a:r>
          </a:p>
          <a:p>
            <a:r>
              <a:rPr lang="en-US" sz="2400" dirty="0" smtClean="0"/>
              <a:t>You need to ask about weapons of any kind in the home, or whether person has access to weapons, and order that weapons be removed</a:t>
            </a:r>
          </a:p>
          <a:p>
            <a:r>
              <a:rPr lang="en-US" sz="2400" dirty="0" smtClean="0"/>
              <a:t>You need to follow up with family members who may be in as much denial as the person about the seriousness of the situation</a:t>
            </a:r>
          </a:p>
          <a:p>
            <a:r>
              <a:rPr lang="en-US" sz="2400" dirty="0" smtClean="0">
                <a:solidFill>
                  <a:srgbClr val="FFC000"/>
                </a:solidFill>
              </a:rPr>
              <a:t>According to </a:t>
            </a:r>
            <a:r>
              <a:rPr lang="en-US" sz="2400" dirty="0" err="1" smtClean="0">
                <a:solidFill>
                  <a:srgbClr val="FFC000"/>
                </a:solidFill>
              </a:rPr>
              <a:t>Gutheil</a:t>
            </a:r>
            <a:r>
              <a:rPr lang="en-US" sz="2400" dirty="0" smtClean="0">
                <a:solidFill>
                  <a:srgbClr val="FFC000"/>
                </a:solidFill>
              </a:rPr>
              <a:t>, “if you haven’t asked about guns, you don’t know how to do a suicide assessment.”  </a:t>
            </a:r>
          </a:p>
          <a:p>
            <a:r>
              <a:rPr lang="en-US" sz="2400" dirty="0" smtClean="0"/>
              <a:t>Document the conversation!!!</a:t>
            </a:r>
          </a:p>
          <a:p>
            <a:endParaRPr lang="en-US" sz="2000" dirty="0"/>
          </a:p>
        </p:txBody>
      </p:sp>
    </p:spTree>
    <p:extLst>
      <p:ext uri="{BB962C8B-B14F-4D97-AF65-F5344CB8AC3E}">
        <p14:creationId xmlns:p14="http://schemas.microsoft.com/office/powerpoint/2010/main" val="89040046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if the person denies having suicidal ideation and plans?</a:t>
            </a:r>
            <a:endParaRPr lang="en-US" dirty="0"/>
          </a:p>
        </p:txBody>
      </p:sp>
      <p:sp>
        <p:nvSpPr>
          <p:cNvPr id="3" name="Content Placeholder 2"/>
          <p:cNvSpPr>
            <a:spLocks noGrp="1"/>
          </p:cNvSpPr>
          <p:nvPr>
            <p:ph idx="1"/>
          </p:nvPr>
        </p:nvSpPr>
        <p:spPr/>
        <p:txBody>
          <a:bodyPr>
            <a:noAutofit/>
          </a:bodyPr>
          <a:lstStyle/>
          <a:p>
            <a:r>
              <a:rPr lang="en-US" sz="1600" dirty="0" smtClean="0"/>
              <a:t>Many people will deny suicidal thoughts and behaviors because there is a stigma against people with mental illness, they are ashamed or they are afraid that people will over-react and punish them for just having thoughts.</a:t>
            </a:r>
          </a:p>
          <a:p>
            <a:r>
              <a:rPr lang="en-US" sz="1600" dirty="0" smtClean="0"/>
              <a:t>Other people will feel relieved when someone is knowledgeable about managing suicidal thoughts and triggers and is able to talk with them in a non-judgmental way.</a:t>
            </a:r>
          </a:p>
          <a:p>
            <a:r>
              <a:rPr lang="en-US" sz="1600" dirty="0" smtClean="0"/>
              <a:t>Even if the person denies suicidal thoughts and plans, rely on your own observations about whether the person is at baseline, is guarded or is withdrawn, irrational, paranoid, depressed, agitated, highly anxious, ashamed, angry, </a:t>
            </a:r>
            <a:r>
              <a:rPr lang="en-US" sz="1600" dirty="0" err="1" smtClean="0"/>
              <a:t>rageful</a:t>
            </a:r>
            <a:r>
              <a:rPr lang="en-US" sz="1600" dirty="0" smtClean="0"/>
              <a:t>, or vengeful.  Don’t discount your observations.  At least discuss your concerns with a supervisor or colleague.</a:t>
            </a:r>
          </a:p>
          <a:p>
            <a:r>
              <a:rPr lang="en-US" sz="1600" dirty="0" err="1"/>
              <a:t>Guthiel</a:t>
            </a:r>
            <a:r>
              <a:rPr lang="en-US" sz="1600" dirty="0"/>
              <a:t> talks about the “alliance threat.”  When a person has decided to commit suicide, the </a:t>
            </a:r>
            <a:r>
              <a:rPr lang="en-US" sz="1600" dirty="0" err="1"/>
              <a:t>treater</a:t>
            </a:r>
            <a:r>
              <a:rPr lang="en-US" sz="1600" dirty="0"/>
              <a:t> is an enemy, not an ally, thus information may be withheld.”  You “cannot always rely on the alliance.  Our patients are cut off from their own suicidal feelings.  When the therapist reaches out, they connect with the outer shell.”  </a:t>
            </a:r>
            <a:r>
              <a:rPr lang="en-US" sz="1600" dirty="0" smtClean="0"/>
              <a:t>“Use </a:t>
            </a:r>
            <a:r>
              <a:rPr lang="en-US" sz="1600" dirty="0"/>
              <a:t>your brain, not your empathy</a:t>
            </a:r>
            <a:r>
              <a:rPr lang="en-US" sz="1600" dirty="0" smtClean="0"/>
              <a:t>.”</a:t>
            </a:r>
          </a:p>
          <a:p>
            <a:r>
              <a:rPr lang="en-US" sz="1600" dirty="0" err="1" smtClean="0"/>
              <a:t>Guthiel’s</a:t>
            </a:r>
            <a:r>
              <a:rPr lang="en-US" sz="1600" dirty="0" smtClean="0"/>
              <a:t> advice, “you are the kind of person who will get a second opinion.  Get a peer involved.  What would a reasonable practitioner do?  Document your rationale.  You may be stupid but not negligent.”  A five minute consultation by telephone with a doctor or nurse, leave out the names. . . [document] case reviewed anonymously with doctor or nurse who concurs with plan.”  Is most underutilized.”</a:t>
            </a:r>
            <a:endParaRPr lang="en-US" sz="1600" dirty="0"/>
          </a:p>
          <a:p>
            <a:endParaRPr lang="en-US" sz="1600" dirty="0"/>
          </a:p>
        </p:txBody>
      </p:sp>
    </p:spTree>
    <p:extLst>
      <p:ext uri="{BB962C8B-B14F-4D97-AF65-F5344CB8AC3E}">
        <p14:creationId xmlns:p14="http://schemas.microsoft.com/office/powerpoint/2010/main" val="45245001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can be done when a person is in imminent risk of self harm?</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solidFill>
                  <a:srgbClr val="FFC000"/>
                </a:solidFill>
              </a:rPr>
              <a:t>If the person is about to engage in self harm call 911.</a:t>
            </a:r>
          </a:p>
          <a:p>
            <a:r>
              <a:rPr lang="en-US" dirty="0" smtClean="0">
                <a:solidFill>
                  <a:srgbClr val="FFC000"/>
                </a:solidFill>
              </a:rPr>
              <a:t>Remove lethal means like guns, knives, pills, ropes, drugs and alcohol.</a:t>
            </a:r>
          </a:p>
          <a:p>
            <a:r>
              <a:rPr lang="en-US" dirty="0" smtClean="0">
                <a:solidFill>
                  <a:srgbClr val="FFC000"/>
                </a:solidFill>
              </a:rPr>
              <a:t>Seek the help of someone more experienced if you are uncertain and you are able to do this without jeopardizing the immediate safety of the person.</a:t>
            </a:r>
            <a:endParaRPr lang="en-US" dirty="0">
              <a:solidFill>
                <a:srgbClr val="FFC000"/>
              </a:solidFill>
            </a:endParaRPr>
          </a:p>
          <a:p>
            <a:r>
              <a:rPr lang="en-US" dirty="0" smtClean="0">
                <a:solidFill>
                  <a:srgbClr val="FFC000"/>
                </a:solidFill>
              </a:rPr>
              <a:t>Medications</a:t>
            </a:r>
            <a:r>
              <a:rPr lang="en-US" dirty="0" smtClean="0"/>
              <a:t>-The only two medications that have been shown to lower suicidal risk are lithium (usually prescribed for bipolar disorder) and clozapine (usually prescribed for psychotic disorders like schizophrenia).  These medications do not reach the therapeutic dosage immediately.  There are other medications that  may be used to treat symptoms like insomnia, anxiety and agitation.  Because serotonin levels have been related to aggression and impulsivity, SSRI’s are recommended for depression when suicidal ideation is present.  Remember-there is research demonstrating that some medications prescribed for depression actually increase suicidal thinking in some populations (particularly people under the age of 25).</a:t>
            </a:r>
          </a:p>
          <a:p>
            <a:r>
              <a:rPr lang="en-US" dirty="0" smtClean="0">
                <a:solidFill>
                  <a:srgbClr val="FFC000"/>
                </a:solidFill>
              </a:rPr>
              <a:t>Hospitalization</a:t>
            </a:r>
            <a:r>
              <a:rPr lang="en-US" dirty="0" smtClean="0"/>
              <a:t>-Sometimes the only way to keep a person safe in the short term is to place them in a setting that is accustomed to managing acute risk</a:t>
            </a:r>
          </a:p>
          <a:p>
            <a:r>
              <a:rPr lang="en-US" dirty="0" smtClean="0">
                <a:solidFill>
                  <a:srgbClr val="FFC000"/>
                </a:solidFill>
              </a:rPr>
              <a:t>Increase level of supervision and support.</a:t>
            </a:r>
          </a:p>
          <a:p>
            <a:r>
              <a:rPr lang="en-US" dirty="0" smtClean="0">
                <a:solidFill>
                  <a:srgbClr val="FFC000"/>
                </a:solidFill>
              </a:rPr>
              <a:t>Referral for follow –up assessment and treatment of underlying condition.</a:t>
            </a:r>
            <a:endParaRPr lang="en-US" dirty="0">
              <a:solidFill>
                <a:srgbClr val="FFC000"/>
              </a:solidFill>
            </a:endParaRPr>
          </a:p>
        </p:txBody>
      </p:sp>
    </p:spTree>
    <p:extLst>
      <p:ext uri="{BB962C8B-B14F-4D97-AF65-F5344CB8AC3E}">
        <p14:creationId xmlns:p14="http://schemas.microsoft.com/office/powerpoint/2010/main" val="321783227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Final Step: Communicate and Document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After doing all of the hard work to identify the risks, protective factors, the content, duration, and severity of the person’s thoughts and plans, the correct level of intervention, formulating and implementing a safety plan…..</a:t>
            </a:r>
          </a:p>
          <a:p>
            <a:r>
              <a:rPr lang="en-US" dirty="0" smtClean="0">
                <a:solidFill>
                  <a:srgbClr val="FFC000"/>
                </a:solidFill>
              </a:rPr>
              <a:t>Make sure you communicate what you know to your fellow team members!</a:t>
            </a:r>
          </a:p>
          <a:p>
            <a:r>
              <a:rPr lang="en-US" dirty="0" smtClean="0">
                <a:solidFill>
                  <a:srgbClr val="FFC000"/>
                </a:solidFill>
              </a:rPr>
              <a:t>Make sure you document your assessment, rationale, interventions and any required follow-up!</a:t>
            </a:r>
            <a:endParaRPr lang="en-US" dirty="0">
              <a:solidFill>
                <a:srgbClr val="FFC000"/>
              </a:solidFill>
            </a:endParaRPr>
          </a:p>
        </p:txBody>
      </p:sp>
    </p:spTree>
    <p:extLst>
      <p:ext uri="{BB962C8B-B14F-4D97-AF65-F5344CB8AC3E}">
        <p14:creationId xmlns:p14="http://schemas.microsoft.com/office/powerpoint/2010/main" val="3482752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accent2"/>
                </a:solidFill>
              </a:rPr>
              <a:t>Suicidal thoughts and behaviors are common in people diagnosed with the following disorders: </a:t>
            </a:r>
            <a:endParaRPr lang="en-US" dirty="0">
              <a:solidFill>
                <a:schemeClr val="accent2"/>
              </a:solidFill>
            </a:endParaRPr>
          </a:p>
        </p:txBody>
      </p:sp>
      <p:sp>
        <p:nvSpPr>
          <p:cNvPr id="3" name="Content Placeholder 2"/>
          <p:cNvSpPr>
            <a:spLocks noGrp="1"/>
          </p:cNvSpPr>
          <p:nvPr>
            <p:ph idx="1"/>
          </p:nvPr>
        </p:nvSpPr>
        <p:spPr/>
        <p:txBody>
          <a:bodyPr>
            <a:normAutofit fontScale="92500" lnSpcReduction="20000"/>
          </a:bodyPr>
          <a:lstStyle/>
          <a:p>
            <a:r>
              <a:rPr lang="en-US" dirty="0" smtClean="0"/>
              <a:t>Major depressive disorder, bipolar disorder, schizophrenia, PTSD, anxiety,  chemical dependency and personality disorders (like borderline personality disorder and antisocial personality disorder).</a:t>
            </a:r>
          </a:p>
          <a:p>
            <a:r>
              <a:rPr lang="en-US" dirty="0" smtClean="0"/>
              <a:t>In other words, the presence of a psychiatric diagnosis increases the risk for suicide especially when substance abuse is co-occurring with another mental illness</a:t>
            </a:r>
          </a:p>
          <a:p>
            <a:r>
              <a:rPr lang="en-US" dirty="0" smtClean="0">
                <a:solidFill>
                  <a:srgbClr val="FFC000"/>
                </a:solidFill>
              </a:rPr>
              <a:t>Sounds like most of the population we serve, doesn’t it?</a:t>
            </a:r>
            <a:endParaRPr lang="en-US" dirty="0">
              <a:solidFill>
                <a:srgbClr val="FFC000"/>
              </a:solidFill>
            </a:endParaRPr>
          </a:p>
        </p:txBody>
      </p:sp>
    </p:spTree>
    <p:extLst>
      <p:ext uri="{BB962C8B-B14F-4D97-AF65-F5344CB8AC3E}">
        <p14:creationId xmlns:p14="http://schemas.microsoft.com/office/powerpoint/2010/main" val="37822062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accent2"/>
                </a:solidFill>
              </a:rPr>
              <a:t>Suicidal Thoughts and Behaviors May Be More Common Than You Think</a:t>
            </a:r>
            <a:endParaRPr lang="en-US" dirty="0">
              <a:solidFill>
                <a:schemeClr val="accent2"/>
              </a:solidFill>
            </a:endParaRPr>
          </a:p>
        </p:txBody>
      </p:sp>
      <p:sp>
        <p:nvSpPr>
          <p:cNvPr id="3" name="Content Placeholder 2"/>
          <p:cNvSpPr>
            <a:spLocks noGrp="1"/>
          </p:cNvSpPr>
          <p:nvPr>
            <p:ph idx="1"/>
          </p:nvPr>
        </p:nvSpPr>
        <p:spPr/>
        <p:txBody>
          <a:bodyPr>
            <a:normAutofit fontScale="70000" lnSpcReduction="20000"/>
          </a:bodyPr>
          <a:lstStyle/>
          <a:p>
            <a:r>
              <a:rPr lang="en-US" dirty="0" smtClean="0"/>
              <a:t>13.5% of Americans (in the general population) reported a history of suicidal ideation at some point in their lifetime</a:t>
            </a:r>
          </a:p>
          <a:p>
            <a:r>
              <a:rPr lang="en-US" dirty="0" smtClean="0"/>
              <a:t>3.9% reported making some kind of plan</a:t>
            </a:r>
          </a:p>
          <a:p>
            <a:r>
              <a:rPr lang="en-US" dirty="0" smtClean="0"/>
              <a:t>4.6% reported having an attempt</a:t>
            </a:r>
          </a:p>
          <a:p>
            <a:r>
              <a:rPr lang="en-US" dirty="0" smtClean="0"/>
              <a:t>Of attempters, 50% reported making a serious attempt</a:t>
            </a:r>
          </a:p>
          <a:p>
            <a:r>
              <a:rPr lang="en-US" dirty="0" smtClean="0"/>
              <a:t>90% of suicide attempters do not go on to commit suicide</a:t>
            </a:r>
          </a:p>
          <a:p>
            <a:r>
              <a:rPr lang="en-US" dirty="0" smtClean="0"/>
              <a:t>16% of high school students who were asked reported seriously considering suicide in the past year</a:t>
            </a:r>
          </a:p>
          <a:p>
            <a:r>
              <a:rPr lang="en-US" dirty="0" smtClean="0"/>
              <a:t>13% of those high school students reported having made a suicidal plan</a:t>
            </a:r>
          </a:p>
          <a:p>
            <a:r>
              <a:rPr lang="en-US" dirty="0" smtClean="0"/>
              <a:t>8.4% of those high school students report having made an attempt during the prior twelve months (CDC, YRBS 2005)</a:t>
            </a:r>
          </a:p>
          <a:p>
            <a:r>
              <a:rPr lang="en-US" dirty="0" smtClean="0">
                <a:solidFill>
                  <a:srgbClr val="FFC000"/>
                </a:solidFill>
              </a:rPr>
              <a:t>THESE NUMBERS ARE EVEN HIGHER WHEN A PSYCHIATRIC DISORDER IS PRESENT</a:t>
            </a:r>
          </a:p>
          <a:p>
            <a:endParaRPr lang="en-US" dirty="0" smtClean="0"/>
          </a:p>
          <a:p>
            <a:endParaRPr lang="en-US" dirty="0"/>
          </a:p>
        </p:txBody>
      </p:sp>
    </p:spTree>
    <p:extLst>
      <p:ext uri="{BB962C8B-B14F-4D97-AF65-F5344CB8AC3E}">
        <p14:creationId xmlns:p14="http://schemas.microsoft.com/office/powerpoint/2010/main" val="40574869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Autofit/>
          </a:bodyPr>
          <a:lstStyle/>
          <a:p>
            <a:r>
              <a:rPr lang="en-US" sz="2800" dirty="0" smtClean="0">
                <a:solidFill>
                  <a:schemeClr val="accent2"/>
                </a:solidFill>
              </a:rPr>
              <a:t>With our population, you may be tempted to think that “he or she just says that” but remember there is a continuum from thoughts to attempts</a:t>
            </a:r>
            <a:endParaRPr lang="en-US" sz="2800" dirty="0">
              <a:solidFill>
                <a:schemeClr val="accent2"/>
              </a:solidFill>
            </a:endParaRPr>
          </a:p>
        </p:txBody>
      </p:sp>
      <p:sp>
        <p:nvSpPr>
          <p:cNvPr id="3" name="Content Placeholder 2"/>
          <p:cNvSpPr>
            <a:spLocks noGrp="1"/>
          </p:cNvSpPr>
          <p:nvPr>
            <p:ph idx="1"/>
          </p:nvPr>
        </p:nvSpPr>
        <p:spPr/>
        <p:txBody>
          <a:bodyPr>
            <a:normAutofit fontScale="85000" lnSpcReduction="20000"/>
          </a:bodyPr>
          <a:lstStyle/>
          <a:p>
            <a:r>
              <a:rPr lang="en-US" dirty="0" smtClean="0"/>
              <a:t>34% of people who think about suicide report transition from serious thoughts to making a plan</a:t>
            </a:r>
          </a:p>
          <a:p>
            <a:r>
              <a:rPr lang="en-US" dirty="0" smtClean="0"/>
              <a:t>72% of planners move from making a plan to an attempt</a:t>
            </a:r>
          </a:p>
          <a:p>
            <a:r>
              <a:rPr lang="en-US" dirty="0" smtClean="0"/>
              <a:t>Of attempters, 60% of planned attempts occur within the first year of ideation onset and 90% of unplanned or impulsive attempts occur within that first year</a:t>
            </a:r>
          </a:p>
          <a:p>
            <a:r>
              <a:rPr lang="en-US" dirty="0" smtClean="0"/>
              <a:t>60% of suicides succeed on their first try (Thomas </a:t>
            </a:r>
            <a:r>
              <a:rPr lang="en-US" dirty="0" err="1" smtClean="0"/>
              <a:t>Gutheil</a:t>
            </a:r>
            <a:r>
              <a:rPr lang="en-US" dirty="0" smtClean="0"/>
              <a:t>, MD)</a:t>
            </a:r>
          </a:p>
          <a:p>
            <a:r>
              <a:rPr lang="en-US" dirty="0" smtClean="0">
                <a:solidFill>
                  <a:srgbClr val="FFC000"/>
                </a:solidFill>
              </a:rPr>
              <a:t>THIS IS WHY WE WANT TO ENCOURAGE PEOPLE TO TALK TO US RATHER THAN IGNORE OR PUNISH THIS TYPE OF COMMUNICATION</a:t>
            </a:r>
            <a:endParaRPr lang="en-US" dirty="0">
              <a:solidFill>
                <a:srgbClr val="FFC000"/>
              </a:solidFill>
            </a:endParaRPr>
          </a:p>
        </p:txBody>
      </p:sp>
    </p:spTree>
    <p:extLst>
      <p:ext uri="{BB962C8B-B14F-4D97-AF65-F5344CB8AC3E}">
        <p14:creationId xmlns:p14="http://schemas.microsoft.com/office/powerpoint/2010/main" val="13851015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000" dirty="0" smtClean="0"/>
              <a:t>The Statistics on People Who Commit Suicide (according to Thomas </a:t>
            </a:r>
            <a:r>
              <a:rPr lang="en-US" sz="2000" dirty="0" err="1" smtClean="0"/>
              <a:t>Guthiel</a:t>
            </a:r>
            <a:r>
              <a:rPr lang="en-US" sz="2000" dirty="0" smtClean="0"/>
              <a:t>, MD, who does forensic investigations after the fact in connection with litigation: In other words, this is what the experts to the malpractice lawyers say after the fact)</a:t>
            </a:r>
            <a:endParaRPr lang="en-US" sz="2000" dirty="0"/>
          </a:p>
        </p:txBody>
      </p:sp>
      <p:sp>
        <p:nvSpPr>
          <p:cNvPr id="3" name="Content Placeholder 2"/>
          <p:cNvSpPr>
            <a:spLocks noGrp="1"/>
          </p:cNvSpPr>
          <p:nvPr>
            <p:ph idx="1"/>
          </p:nvPr>
        </p:nvSpPr>
        <p:spPr/>
        <p:txBody>
          <a:bodyPr/>
          <a:lstStyle/>
          <a:p>
            <a:r>
              <a:rPr lang="en-US" dirty="0" smtClean="0"/>
              <a:t>60 % never saw a clinician</a:t>
            </a:r>
          </a:p>
          <a:p>
            <a:r>
              <a:rPr lang="en-US" dirty="0" smtClean="0"/>
              <a:t>Only 3% were on the appropriate medications!!!</a:t>
            </a:r>
          </a:p>
          <a:p>
            <a:r>
              <a:rPr lang="en-US" dirty="0" smtClean="0"/>
              <a:t>Only 3% got ECT—He considers ECT an “under-utilized life saving method”</a:t>
            </a:r>
          </a:p>
          <a:p>
            <a:r>
              <a:rPr lang="en-US" dirty="0" smtClean="0"/>
              <a:t>80% were seen by their general practitioner in the past year</a:t>
            </a:r>
            <a:endParaRPr lang="en-US" dirty="0"/>
          </a:p>
        </p:txBody>
      </p:sp>
    </p:spTree>
    <p:extLst>
      <p:ext uri="{BB962C8B-B14F-4D97-AF65-F5344CB8AC3E}">
        <p14:creationId xmlns:p14="http://schemas.microsoft.com/office/powerpoint/2010/main" val="28411870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Functions of Self Harm</a:t>
            </a:r>
            <a:endParaRPr lang="en-US" dirty="0"/>
          </a:p>
        </p:txBody>
      </p:sp>
      <p:sp>
        <p:nvSpPr>
          <p:cNvPr id="3" name="Content Placeholder 2"/>
          <p:cNvSpPr>
            <a:spLocks noGrp="1"/>
          </p:cNvSpPr>
          <p:nvPr>
            <p:ph idx="1"/>
          </p:nvPr>
        </p:nvSpPr>
        <p:spPr/>
        <p:txBody>
          <a:bodyPr>
            <a:normAutofit fontScale="47500" lnSpcReduction="20000"/>
          </a:bodyPr>
          <a:lstStyle/>
          <a:p>
            <a:pPr marL="0" indent="0">
              <a:buNone/>
            </a:pPr>
            <a:r>
              <a:rPr lang="en-US" sz="3800" dirty="0" smtClean="0"/>
              <a:t>Not all people who think about suicide want to die.  People think about self harm and engage in self harm for a variety of reasons:</a:t>
            </a:r>
          </a:p>
          <a:p>
            <a:pPr marL="0" indent="0">
              <a:buNone/>
            </a:pPr>
            <a:endParaRPr lang="en-US" dirty="0" smtClean="0"/>
          </a:p>
          <a:p>
            <a:r>
              <a:rPr lang="en-US" sz="3800" dirty="0" smtClean="0"/>
              <a:t>Suicidal thoughts can be adaptive and act as a safety valve  (blowing off steam like the top on a tea kettle)like having a back up plan if things don’t work out</a:t>
            </a:r>
          </a:p>
          <a:p>
            <a:r>
              <a:rPr lang="en-US" sz="3800" dirty="0" smtClean="0"/>
              <a:t>SIB (like cutting, head banging or swallowing)regulates intense emotions or manages auditory hallucinations temporarily</a:t>
            </a:r>
          </a:p>
          <a:p>
            <a:r>
              <a:rPr lang="en-US" sz="3800" dirty="0" smtClean="0"/>
              <a:t>Can be an impulsive step people take when the control centers in the brain are impaired like in cases of substance use, TBI or chronic encephalopathy</a:t>
            </a:r>
          </a:p>
          <a:p>
            <a:r>
              <a:rPr lang="en-US" sz="3800" dirty="0" smtClean="0"/>
              <a:t>Can be associated with irrational thoughts or command hallucinations such as in psychosis either with or without depression</a:t>
            </a:r>
          </a:p>
          <a:p>
            <a:r>
              <a:rPr lang="en-US" sz="3800" dirty="0" smtClean="0"/>
              <a:t>Can occur during active substance use or as a result of withdrawal</a:t>
            </a:r>
          </a:p>
          <a:p>
            <a:r>
              <a:rPr lang="en-US" sz="3800" dirty="0" smtClean="0"/>
              <a:t>Self harm can serve to communicate or solve other problems like chronic emotional or physical pain</a:t>
            </a:r>
          </a:p>
          <a:p>
            <a:r>
              <a:rPr lang="en-US" sz="3800" dirty="0" smtClean="0"/>
              <a:t>Engaging in self harm can serve as a distraction or a means of avoiding something else (like trauma symptoms)</a:t>
            </a:r>
          </a:p>
          <a:p>
            <a:r>
              <a:rPr lang="en-US" sz="3800" dirty="0" smtClean="0"/>
              <a:t>“Manipulative suicide” according to </a:t>
            </a:r>
            <a:r>
              <a:rPr lang="en-US" sz="3800" dirty="0" err="1" smtClean="0"/>
              <a:t>Sifneos</a:t>
            </a:r>
            <a:r>
              <a:rPr lang="en-US" sz="3800" dirty="0" smtClean="0"/>
              <a:t>, the goal is not to die but to “live better”</a:t>
            </a:r>
          </a:p>
          <a:p>
            <a:endParaRPr lang="en-US" dirty="0" smtClean="0"/>
          </a:p>
          <a:p>
            <a:endParaRPr lang="en-US" dirty="0" smtClean="0"/>
          </a:p>
          <a:p>
            <a:pPr marL="0" indent="0">
              <a:buNone/>
            </a:pPr>
            <a:endParaRPr lang="en-US" dirty="0"/>
          </a:p>
        </p:txBody>
      </p:sp>
    </p:spTree>
    <p:extLst>
      <p:ext uri="{BB962C8B-B14F-4D97-AF65-F5344CB8AC3E}">
        <p14:creationId xmlns:p14="http://schemas.microsoft.com/office/powerpoint/2010/main" val="386106368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 calcmode="lin" valueType="num">
                                      <p:cBhvr additive="base">
                                        <p:cTn id="5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How do we tell the difference?</a:t>
            </a:r>
            <a:endParaRPr lang="en-US" dirty="0"/>
          </a:p>
        </p:txBody>
      </p:sp>
      <p:sp>
        <p:nvSpPr>
          <p:cNvPr id="3" name="Content Placeholder 2"/>
          <p:cNvSpPr>
            <a:spLocks noGrp="1"/>
          </p:cNvSpPr>
          <p:nvPr>
            <p:ph idx="1"/>
          </p:nvPr>
        </p:nvSpPr>
        <p:spPr/>
        <p:txBody>
          <a:bodyPr>
            <a:normAutofit lnSpcReduction="10000"/>
          </a:bodyPr>
          <a:lstStyle/>
          <a:p>
            <a:r>
              <a:rPr lang="en-US" dirty="0" smtClean="0"/>
              <a:t>By evaluating the research, including risk factors and possible protective factors regarding suicide</a:t>
            </a:r>
          </a:p>
          <a:p>
            <a:r>
              <a:rPr lang="en-US" dirty="0" smtClean="0"/>
              <a:t>By conducting a thorough and thoughtful assessment</a:t>
            </a:r>
          </a:p>
          <a:p>
            <a:r>
              <a:rPr lang="en-US" dirty="0" smtClean="0"/>
              <a:t>No one risk factor has been proven to increase or decrease the risk for suicide; however, the risk of suicide increases with an increase in the number of risk factors present</a:t>
            </a:r>
            <a:endParaRPr lang="en-US" dirty="0"/>
          </a:p>
        </p:txBody>
      </p:sp>
    </p:spTree>
    <p:extLst>
      <p:ext uri="{BB962C8B-B14F-4D97-AF65-F5344CB8AC3E}">
        <p14:creationId xmlns:p14="http://schemas.microsoft.com/office/powerpoint/2010/main" val="982411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Look for the Early Warning Signs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A recent review of the literature from all over the world identified a number of signs that empirically have been related to the acute onset of suicidal behaviors (within hours to days).</a:t>
            </a:r>
          </a:p>
          <a:p>
            <a:r>
              <a:rPr lang="en-US" sz="2600" dirty="0" smtClean="0">
                <a:solidFill>
                  <a:srgbClr val="C00000"/>
                </a:solidFill>
              </a:rPr>
              <a:t>THESE THREE FACTORS </a:t>
            </a:r>
            <a:r>
              <a:rPr lang="en-US" sz="2600" dirty="0" smtClean="0">
                <a:solidFill>
                  <a:srgbClr val="FFC000"/>
                </a:solidFill>
              </a:rPr>
              <a:t>SHOULD ALERT US TO THE PRESENSE OF </a:t>
            </a:r>
            <a:r>
              <a:rPr lang="en-US" sz="2600" dirty="0" smtClean="0">
                <a:solidFill>
                  <a:srgbClr val="C00000"/>
                </a:solidFill>
              </a:rPr>
              <a:t>ACUTE RISK </a:t>
            </a:r>
            <a:r>
              <a:rPr lang="en-US" sz="2600" dirty="0" smtClean="0">
                <a:solidFill>
                  <a:srgbClr val="FFC000"/>
                </a:solidFill>
              </a:rPr>
              <a:t>FOR THE EXPRESSION OF SUICIDAL BEHAVIOR AND REQUIRE IMMEDIATE ATTENTION, EVALUATION, REFERRAL AND CONSIDERATION OF HOSPITALIZATION</a:t>
            </a:r>
            <a:r>
              <a:rPr lang="en-US" dirty="0" smtClean="0"/>
              <a:t>:</a:t>
            </a:r>
          </a:p>
          <a:p>
            <a:r>
              <a:rPr lang="en-US" dirty="0" smtClean="0"/>
              <a:t>Threatening to hurt or kill oneself</a:t>
            </a:r>
          </a:p>
          <a:p>
            <a:r>
              <a:rPr lang="en-US" dirty="0" smtClean="0"/>
              <a:t>Looking for ways to hurt or kill self (access to pills or weapons)</a:t>
            </a:r>
          </a:p>
          <a:p>
            <a:r>
              <a:rPr lang="en-US" dirty="0" smtClean="0"/>
              <a:t>Talking or writing about death, dying or suicide</a:t>
            </a:r>
          </a:p>
          <a:p>
            <a:pPr marL="0" indent="0">
              <a:buNone/>
            </a:pPr>
            <a:endParaRPr lang="en-US" dirty="0" smtClean="0"/>
          </a:p>
          <a:p>
            <a:endParaRPr lang="en-US" dirty="0"/>
          </a:p>
        </p:txBody>
      </p:sp>
    </p:spTree>
    <p:extLst>
      <p:ext uri="{BB962C8B-B14F-4D97-AF65-F5344CB8AC3E}">
        <p14:creationId xmlns:p14="http://schemas.microsoft.com/office/powerpoint/2010/main" val="1268222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solidFill>
                  <a:srgbClr val="FFC000"/>
                </a:solidFill>
              </a:rPr>
              <a:t>Other warning signs require an evaluation and that a plan be put in place to ensure the person’s safety</a:t>
            </a:r>
            <a:endParaRPr lang="en-US" sz="2800" dirty="0">
              <a:solidFill>
                <a:srgbClr val="FFC000"/>
              </a:solidFill>
            </a:endParaRPr>
          </a:p>
        </p:txBody>
      </p:sp>
      <p:sp>
        <p:nvSpPr>
          <p:cNvPr id="3" name="Content Placeholder 2"/>
          <p:cNvSpPr>
            <a:spLocks noGrp="1"/>
          </p:cNvSpPr>
          <p:nvPr>
            <p:ph idx="1"/>
          </p:nvPr>
        </p:nvSpPr>
        <p:spPr/>
        <p:txBody>
          <a:bodyPr>
            <a:normAutofit fontScale="62500" lnSpcReduction="20000"/>
          </a:bodyPr>
          <a:lstStyle/>
          <a:p>
            <a:r>
              <a:rPr lang="en-US" dirty="0" smtClean="0"/>
              <a:t>Hopelessness</a:t>
            </a:r>
          </a:p>
          <a:p>
            <a:r>
              <a:rPr lang="en-US" dirty="0" smtClean="0"/>
              <a:t>Rage, anger, seeking revenge</a:t>
            </a:r>
          </a:p>
          <a:p>
            <a:r>
              <a:rPr lang="en-US" dirty="0" smtClean="0"/>
              <a:t>Key affect according to </a:t>
            </a:r>
            <a:r>
              <a:rPr lang="en-US" dirty="0" err="1" smtClean="0"/>
              <a:t>Gutheil</a:t>
            </a:r>
            <a:r>
              <a:rPr lang="en-US" dirty="0" smtClean="0"/>
              <a:t> is aloneness, self-hatred, rage or shame</a:t>
            </a:r>
          </a:p>
          <a:p>
            <a:r>
              <a:rPr lang="en-US" dirty="0" smtClean="0"/>
              <a:t>Recklessness or engaging in behaviors, seemingly without thinking</a:t>
            </a:r>
          </a:p>
          <a:p>
            <a:r>
              <a:rPr lang="en-US" dirty="0" smtClean="0"/>
              <a:t>Feeling trapped, no way out</a:t>
            </a:r>
          </a:p>
          <a:p>
            <a:r>
              <a:rPr lang="en-US" dirty="0" smtClean="0"/>
              <a:t>Increasing substance use</a:t>
            </a:r>
          </a:p>
          <a:p>
            <a:r>
              <a:rPr lang="en-US" dirty="0" smtClean="0"/>
              <a:t>Withdrawal from family, friends, society</a:t>
            </a:r>
          </a:p>
          <a:p>
            <a:r>
              <a:rPr lang="en-US" dirty="0" smtClean="0"/>
              <a:t>Anxiety, agitation, unable to sleep or sleeping all of the time</a:t>
            </a:r>
          </a:p>
          <a:p>
            <a:r>
              <a:rPr lang="en-US" dirty="0" smtClean="0"/>
              <a:t>Dramatic change in mood</a:t>
            </a:r>
          </a:p>
          <a:p>
            <a:r>
              <a:rPr lang="en-US" dirty="0" smtClean="0"/>
              <a:t>No reason for living, no sense of purpose in life</a:t>
            </a:r>
          </a:p>
          <a:p>
            <a:r>
              <a:rPr lang="en-US" dirty="0" smtClean="0"/>
              <a:t>Divesting self of responsibility (children, pets, elderly) or possessions</a:t>
            </a:r>
          </a:p>
          <a:p>
            <a:r>
              <a:rPr lang="en-US" dirty="0" smtClean="0"/>
              <a:t>Settling affairs (making a will, paying bills)</a:t>
            </a:r>
          </a:p>
          <a:p>
            <a:r>
              <a:rPr lang="en-US" dirty="0" smtClean="0"/>
              <a:t>Saying goodbye to loved ones</a:t>
            </a:r>
          </a:p>
          <a:p>
            <a:endParaRPr lang="en-US" dirty="0"/>
          </a:p>
        </p:txBody>
      </p:sp>
    </p:spTree>
    <p:extLst>
      <p:ext uri="{BB962C8B-B14F-4D97-AF65-F5344CB8AC3E}">
        <p14:creationId xmlns:p14="http://schemas.microsoft.com/office/powerpoint/2010/main" val="376568267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678</TotalTime>
  <Words>2706</Words>
  <Application>Microsoft Office PowerPoint</Application>
  <PresentationFormat>On-screen Show (4:3)</PresentationFormat>
  <Paragraphs>159</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Basic Suicide Risk Assessment</vt:lpstr>
      <vt:lpstr>Suicidal thoughts and behaviors are common in people diagnosed with the following disorders: </vt:lpstr>
      <vt:lpstr>Suicidal Thoughts and Behaviors May Be More Common Than You Think</vt:lpstr>
      <vt:lpstr>With our population, you may be tempted to think that “he or she just says that” but remember there is a continuum from thoughts to attempts</vt:lpstr>
      <vt:lpstr>The Statistics on People Who Commit Suicide (according to Thomas Guthiel, MD, who does forensic investigations after the fact in connection with litigation: In other words, this is what the experts to the malpractice lawyers say after the fact)</vt:lpstr>
      <vt:lpstr>Functions of Self Harm</vt:lpstr>
      <vt:lpstr>How do we tell the difference?</vt:lpstr>
      <vt:lpstr>Look for the Early Warning Signs</vt:lpstr>
      <vt:lpstr>Other warning signs require an evaluation and that a plan be put in place to ensure the person’s safety</vt:lpstr>
      <vt:lpstr>SAHMSA recommends the following five steps being considered in every suicide assessment CALLED “SAFE-T” (for suicide assessment five-step evaluation and triage)</vt:lpstr>
      <vt:lpstr>Factors That Increase the Risk for Suicide, Suicidal Gestures and Thoughts</vt:lpstr>
      <vt:lpstr>More factors that increase risk for suicide, suicidal gestures and thoughts</vt:lpstr>
      <vt:lpstr>Protective factors that may decrease the risk</vt:lpstr>
      <vt:lpstr>Won’t talking about suicide and giving a person a lot of attention around suicidal thinking reinforce a person to think and talk about it more often?</vt:lpstr>
      <vt:lpstr>Now that I know that I should acknowledge unusual statements, behaviors, warnings or threats, what should I say?</vt:lpstr>
      <vt:lpstr>Allow Me to Emphasize</vt:lpstr>
      <vt:lpstr>What if the person denies having suicidal ideation and plans?</vt:lpstr>
      <vt:lpstr>What can be done when a person is in imminent risk of self harm?</vt:lpstr>
      <vt:lpstr>The Final Step: Communicate and Document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 Risk Assessment</dc:title>
  <dc:creator>McHenryS</dc:creator>
  <cp:lastModifiedBy>McHenryS</cp:lastModifiedBy>
  <cp:revision>47</cp:revision>
  <cp:lastPrinted>2014-01-15T16:21:43Z</cp:lastPrinted>
  <dcterms:created xsi:type="dcterms:W3CDTF">2013-12-16T13:30:12Z</dcterms:created>
  <dcterms:modified xsi:type="dcterms:W3CDTF">2014-03-06T14:16:36Z</dcterms:modified>
</cp:coreProperties>
</file>