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  <p:sldId id="262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3FA25A-B04A-4F2C-85E1-69935EDCD4C5}" v="323" dt="2020-08-12T17:47:21.3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7B3A2-0AFB-454B-B890-7F4C809D7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D957C-1055-45E2-922B-225140800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D19D9-792A-4D8F-8121-68DC68813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664B-FA3D-4FD8-A77F-E394C73C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F17C1-B13B-46D0-8E1F-6234036F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2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A69A0-CAEB-46FA-8C45-A663C0C62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AC318-7394-42F4-8640-FB82AE763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08A60-B434-409F-8F18-2B947845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C0E90-E379-4099-ACA4-2AE8025E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55FD4-A9CF-4F35-AB06-B3BC4CFA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4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CF4DE-3124-48A1-BDDD-0724BB5E9D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279E0-3F6D-44C7-AE2D-E08C16B91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B4340-8B7D-42A5-9304-17E586177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C6B4C-C5CE-4A60-94DA-7B5AEB573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8B07-D9C4-4B66-BF4F-333292F2F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A745F-2579-4F63-A023-A2886A68E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DE285-8849-4660-8388-5E7BD94E6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F037B-5620-4E06-B726-382D73F92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0D3E4-1CAC-4FDE-8076-953CEBE24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E4BB0-EBF2-40B0-8F75-271275700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4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DC24A-9D4D-4A40-9833-041793DEB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68920-0AE4-4215-9C89-C01CD25AF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04DC9-D017-40D2-9749-02B64BE0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1622-93EE-4814-9622-1784C4AE1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CD3F7-B7B5-4BE0-ACA6-FA0E2C56A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9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72FB3-54D8-4CBE-8947-ED803A7C9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56D40-642D-4A89-99FD-E7ED491D9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E7EE9-F654-4B56-9F1A-3BF2AD97D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63C57-1337-4D1C-B663-FAE41C2C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7EDD9-B4A5-40E4-90A0-F03462539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2A746-B2D6-4C4A-806B-1B293A659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9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DFC9-F370-49C0-A318-BD4953223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A0F1C-3717-408A-8A6B-8979A0178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C07AD-B521-47C9-A719-BCA965AC5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967326-62EF-4ECF-A932-E901EBED8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E295B-1704-4E4D-985A-9ACEBF3BD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B52A8F-9567-49A0-884F-98B376A20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83099E-A170-4066-B89C-24026A9C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8ED87-DBAB-4417-BB7F-76A1C5BEA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5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A5C2C-7E75-495B-BDF5-56825C342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52BBDA-E7A4-4380-B140-DE17089FA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457DC6-2284-4EB1-AF2F-954B91D3A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E774A1-7C9D-4B04-A58E-355750390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2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372C0B-1A36-4559-B208-3E2E45751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9197E-E1E7-4603-9F6C-40A79C13D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03F8E-6FA0-4FE9-BABD-7F3CC9EF8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1448B-DFA4-4E5A-8E44-C98AFB97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E4C37-6C58-47C8-BBD0-BF13EC35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4A5F6-13CE-4A13-BC2D-E54E8030D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8940A-6FE0-4B99-A84E-7A9996B80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E2290-D9E5-443B-A14A-1AB288466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8F879-EA10-40A8-8894-323B5821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4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1AFBA-DAB0-45CB-9FCF-1718BA2E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58033E-C33C-42D8-9DEF-04D2FBDF4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353AA-F045-43BB-B4E7-63ACF8957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BE9790-1F4A-4DDE-9FE8-A105E1C6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4E42E-F142-4CB5-A6A2-C79A80E84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1662F-9EE4-4DE9-9A0D-8557973A7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2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7A309-4005-4794-BCD7-AAB7C67D3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BD982-7740-432A-8AFE-C7D5A2B8F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13B2D-23A7-43DC-B9BC-8E58B8401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1D0B-2143-4F9A-9BE2-50B7D486F19E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9F8AC-E6A3-4B40-A4E2-A238BA866F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B81AC-0EBE-42C9-B1C8-DAD0CF3EE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F174C-90DB-4F86-9B56-4B8CB7175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2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MoIkA664J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SDE/COVID19/COVID-19-Resources-for-Families-and-Educators" TargetMode="External"/><Relationship Id="rId2" Type="http://schemas.openxmlformats.org/officeDocument/2006/relationships/hyperlink" Target="https://portal.ct.gov/-/media/SDE/COVID-19/ProfessionalSupportSeries_Familie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rtal.ct.gov/Coronavirus" TargetMode="External"/><Relationship Id="rId4" Type="http://schemas.openxmlformats.org/officeDocument/2006/relationships/hyperlink" Target="https://www.cdc.gov/coronavirus/2019-ncov/community/schools-childcare/decision-tool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F7824-3FB1-481B-ADF7-6D5A2BCE8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 fontScale="90000"/>
          </a:bodyPr>
          <a:lstStyle/>
          <a:p>
            <a:r>
              <a:rPr lang="en-US" sz="5200" dirty="0"/>
              <a:t>TOGETHER WE LEARN: </a:t>
            </a:r>
            <a:br>
              <a:rPr lang="en-US" sz="5200" dirty="0"/>
            </a:br>
            <a:r>
              <a:rPr lang="en-US" sz="5200" dirty="0"/>
              <a:t>PREPARING OUR YOUTH IN RE-ENTERING SCHOOL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CD49B2-332F-4D61-A42E-40F0758E4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7549" y="4290920"/>
            <a:ext cx="5376927" cy="205865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Maureen Auger and Shaneka Hernandez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Academy for Workforce Development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pic>
        <p:nvPicPr>
          <p:cNvPr id="7" name="Graphic 6" descr="Schoolhouse">
            <a:extLst>
              <a:ext uri="{FF2B5EF4-FFF2-40B4-BE49-F238E27FC236}">
                <a16:creationId xmlns:a16="http://schemas.microsoft.com/office/drawing/2014/main" id="{12AB6B85-7859-44F2-98D1-3B8F16E1C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51D331B-3D3F-4EFF-BF4B-0FE0FAB9D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055094D3-7197-4E40-833A-714751E9E0F3}"/>
              </a:ext>
            </a:extLst>
          </p:cNvPr>
          <p:cNvSpPr txBox="1">
            <a:spLocks/>
          </p:cNvSpPr>
          <p:nvPr/>
        </p:nvSpPr>
        <p:spPr>
          <a:xfrm>
            <a:off x="5363544" y="5320248"/>
            <a:ext cx="6218856" cy="205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Martin </a:t>
            </a:r>
            <a:r>
              <a:rPr lang="en-US" dirty="0" err="1"/>
              <a:t>Folan</a:t>
            </a:r>
            <a:r>
              <a:rPr lang="en-US" dirty="0"/>
              <a:t>, DCF Superintendent of Schools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Nachi Bhatt, Region V Education Consultant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64266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BA10B-1EFD-4D87-9028-2AEA2084A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  <a:solidFill>
            <a:srgbClr val="4472C4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Rate your feelings 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7D1DF-FD6F-4368-8A63-CC64DFDA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FEFFFF"/>
                </a:solidFill>
              </a:rPr>
              <a:t>Choose an emoji that represents how you feel when you think about kids going back to school.</a:t>
            </a:r>
          </a:p>
          <a:p>
            <a:endParaRPr lang="en-US" sz="2400" dirty="0">
              <a:solidFill>
                <a:srgbClr val="FEFFFF"/>
              </a:solidFill>
            </a:endParaRPr>
          </a:p>
          <a:p>
            <a:r>
              <a:rPr lang="en-US" sz="2400" dirty="0">
                <a:solidFill>
                  <a:srgbClr val="FEFFFF"/>
                </a:solidFill>
              </a:rPr>
              <a:t>Would it be a different emoji if you think about this as a parent vs thinking about this as a social worker.</a:t>
            </a:r>
          </a:p>
          <a:p>
            <a:endParaRPr lang="en-US" sz="2400" dirty="0">
              <a:solidFill>
                <a:srgbClr val="FEFFFF"/>
              </a:solidFill>
            </a:endParaRPr>
          </a:p>
          <a:p>
            <a:r>
              <a:rPr lang="en-US" sz="2400" dirty="0">
                <a:solidFill>
                  <a:srgbClr val="FEFFFF"/>
                </a:solidFill>
              </a:rPr>
              <a:t>What concerns or questions do you, your youth, or their caregivers have about returning to school? </a:t>
            </a:r>
          </a:p>
        </p:txBody>
      </p:sp>
    </p:spTree>
    <p:extLst>
      <p:ext uri="{BB962C8B-B14F-4D97-AF65-F5344CB8AC3E}">
        <p14:creationId xmlns:p14="http://schemas.microsoft.com/office/powerpoint/2010/main" val="15027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D4C0-C026-4089-B4D4-1112479C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F1E03-E1BC-4058-8BB7-87B181E2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Allow staff the space to discuss challenges involving school planning </a:t>
            </a:r>
          </a:p>
          <a:p>
            <a:r>
              <a:rPr lang="en-US" dirty="0"/>
              <a:t>Update staff of the current school reopening plans </a:t>
            </a:r>
          </a:p>
          <a:p>
            <a:r>
              <a:rPr lang="en-US" dirty="0"/>
              <a:t>Provide staff information and guidance to support youth as they transition back to school. </a:t>
            </a:r>
          </a:p>
          <a:p>
            <a:r>
              <a:rPr lang="en-US" dirty="0"/>
              <a:t>Ensure that staff realize the potential disparity in access to remote learning tools for youth of color</a:t>
            </a:r>
          </a:p>
          <a:p>
            <a:r>
              <a:rPr lang="en-US" dirty="0"/>
              <a:t>Emphasize the importance of advocating for the special education needs of our youth and highlight supports and processes available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7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419B9E-3665-4958-A73B-F4E24BC5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2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Sorting Through The Confusion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735E3-054C-40C0-AFE7-45C509560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608" y="400878"/>
            <a:ext cx="6250940" cy="6056243"/>
          </a:xfrm>
        </p:spPr>
        <p:txBody>
          <a:bodyPr anchor="ctr"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The landscape of re-opening has been changing.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All districts have autonomy with regards to planning for school reopening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In Person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Hybrid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Remote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Plans are in place to respond to a </a:t>
            </a:r>
            <a:r>
              <a:rPr lang="en-US" sz="2400" dirty="0" err="1"/>
              <a:t>Covid</a:t>
            </a:r>
            <a:r>
              <a:rPr lang="en-US" sz="2400" dirty="0"/>
              <a:t> Spike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Commissioner expectations for school attendance: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If a school district allows for in person learning, DCF youth will attend unless special circumstances dictate otherwise.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If deemed medically inappropriate, or there are special circumstances, a case consult to appropriately plan for youth educational needs has to occur and be documented.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College bound youth will take part in distance learning if transitioning back to colleges within any of the identified hotspot states.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Everybody Learns Initiative – ensuring the needs of our disenfranchised youth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ADF7E9-D9C4-4184-8A03-A962ECFCC5B9}"/>
              </a:ext>
            </a:extLst>
          </p:cNvPr>
          <p:cNvSpPr txBox="1"/>
          <p:nvPr/>
        </p:nvSpPr>
        <p:spPr>
          <a:xfrm>
            <a:off x="954157" y="4572000"/>
            <a:ext cx="3124743" cy="800219"/>
          </a:xfrm>
          <a:prstGeom prst="rect">
            <a:avLst/>
          </a:prstGeom>
          <a:noFill/>
          <a:ln w="5715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dirty="0"/>
              <a:t>Martin </a:t>
            </a:r>
            <a:r>
              <a:rPr lang="en-US" dirty="0" err="1"/>
              <a:t>Folan</a:t>
            </a:r>
            <a:r>
              <a:rPr lang="en-US" dirty="0"/>
              <a:t>, </a:t>
            </a:r>
          </a:p>
          <a:p>
            <a:pPr algn="ctr">
              <a:spcAft>
                <a:spcPts val="1200"/>
              </a:spcAft>
            </a:pPr>
            <a:r>
              <a:rPr lang="en-US" dirty="0"/>
              <a:t>DCF Superintendent of Schools</a:t>
            </a:r>
          </a:p>
        </p:txBody>
      </p:sp>
    </p:spTree>
    <p:extLst>
      <p:ext uri="{BB962C8B-B14F-4D97-AF65-F5344CB8AC3E}">
        <p14:creationId xmlns:p14="http://schemas.microsoft.com/office/powerpoint/2010/main" val="186654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A802DA-9B38-478E-9B0D-AF5F35804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Special Education and Planning</a:t>
            </a:r>
          </a:p>
        </p:txBody>
      </p:sp>
      <p:cxnSp>
        <p:nvCxnSpPr>
          <p:cNvPr id="23" name="Straight Connector 19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D5D8B-5607-49AF-96A3-C5E1A4505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345"/>
            <a:ext cx="5097780" cy="39106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>
                <a:solidFill>
                  <a:srgbClr val="FFFFFF"/>
                </a:solidFill>
              </a:rPr>
              <a:t>Covid</a:t>
            </a:r>
            <a:r>
              <a:rPr lang="en-US" sz="2400" dirty="0">
                <a:solidFill>
                  <a:srgbClr val="FFFFFF"/>
                </a:solidFill>
              </a:rPr>
              <a:t> hasn’t changed the needs of our youth and/or the role of the schools in meeting those needs (IEP, 504)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Maximum allotment of in-person schooling = Maximum specialized instruction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Importance of the Surrogate Parent hasn’t changed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PPT Meetings will be virtual and your participation is IMPORTANT!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1C2D4-18FF-429B-A263-3226F3201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266345"/>
            <a:ext cx="5097780" cy="39106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For youth whose teams have decided that they engage in distance learning, it is expected that the caregiver provides direct support and monitor engagement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Remember this population may need additional support and attention due to their social emotional needs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FFFFFF"/>
                </a:solidFill>
              </a:rPr>
              <a:t>A Youth’s failure to comply with </a:t>
            </a:r>
            <a:r>
              <a:rPr lang="en-US" sz="2400" dirty="0" err="1">
                <a:solidFill>
                  <a:srgbClr val="FFFFFF"/>
                </a:solidFill>
              </a:rPr>
              <a:t>Covid</a:t>
            </a:r>
            <a:r>
              <a:rPr lang="en-US" sz="2400" dirty="0">
                <a:solidFill>
                  <a:srgbClr val="FFFFFF"/>
                </a:solidFill>
              </a:rPr>
              <a:t> specific safety rules may face sanctions </a:t>
            </a:r>
          </a:p>
          <a:p>
            <a:pPr lvl="1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50E9CA-5D39-4AA6-9862-3D7337AF8B88}"/>
              </a:ext>
            </a:extLst>
          </p:cNvPr>
          <p:cNvSpPr txBox="1"/>
          <p:nvPr/>
        </p:nvSpPr>
        <p:spPr>
          <a:xfrm>
            <a:off x="8560904" y="929580"/>
            <a:ext cx="2792896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 dirty="0"/>
              <a:t>Nachi Bhatt, Region V Education Consultant</a:t>
            </a:r>
          </a:p>
        </p:txBody>
      </p:sp>
    </p:spTree>
    <p:extLst>
      <p:ext uri="{BB962C8B-B14F-4D97-AF65-F5344CB8AC3E}">
        <p14:creationId xmlns:p14="http://schemas.microsoft.com/office/powerpoint/2010/main" val="2814149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EFD32C-5ABC-470C-82E7-16728806B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Prepared are your youth for in-person school?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7036632-64B6-47BF-B4F4-DD32F2ACD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Have you seen them in masks?</a:t>
            </a:r>
          </a:p>
          <a:p>
            <a:r>
              <a:rPr lang="en-US" sz="2400" dirty="0">
                <a:solidFill>
                  <a:srgbClr val="000000"/>
                </a:solidFill>
              </a:rPr>
              <a:t>Do they understand how Coronavirus spreads?</a:t>
            </a:r>
          </a:p>
          <a:p>
            <a:r>
              <a:rPr lang="en-US" sz="2400" dirty="0">
                <a:solidFill>
                  <a:srgbClr val="000000"/>
                </a:solidFill>
              </a:rPr>
              <a:t>How well do they practice social distancing?</a:t>
            </a:r>
          </a:p>
        </p:txBody>
      </p:sp>
    </p:spTree>
    <p:extLst>
      <p:ext uri="{BB962C8B-B14F-4D97-AF65-F5344CB8AC3E}">
        <p14:creationId xmlns:p14="http://schemas.microsoft.com/office/powerpoint/2010/main" val="203016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>
            <a:extLst>
              <a:ext uri="{FF2B5EF4-FFF2-40B4-BE49-F238E27FC236}">
                <a16:creationId xmlns:a16="http://schemas.microsoft.com/office/drawing/2014/main" id="{19C052EA-05E2-403D-965E-52D1BFFA2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064DB1-41CB-45B3-8151-D24EA961A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47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Ways to manage the confusion </a:t>
            </a:r>
          </a:p>
        </p:txBody>
      </p:sp>
      <p:sp useBgFill="1">
        <p:nvSpPr>
          <p:cNvPr id="19" name="Rectangle 12">
            <a:extLst>
              <a:ext uri="{FF2B5EF4-FFF2-40B4-BE49-F238E27FC236}">
                <a16:creationId xmlns:a16="http://schemas.microsoft.com/office/drawing/2014/main" id="{4C1936B8-2FFB-4F78-8388-B8C282B8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2192000" cy="5166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84CE6A-29C3-4345-808E-DABE40D7D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5288" y="1743697"/>
            <a:ext cx="6493564" cy="5054668"/>
          </a:xfrm>
          <a:solidFill>
            <a:srgbClr val="4472C4"/>
          </a:solidFill>
        </p:spPr>
        <p:txBody>
          <a:bodyPr anchor="ctr">
            <a:normAutofit/>
          </a:bodyPr>
          <a:lstStyle/>
          <a:p>
            <a:pPr lvl="0"/>
            <a:r>
              <a:rPr lang="en-US" sz="2000" dirty="0"/>
              <a:t>Know your youth’s educational needs and their medical needs</a:t>
            </a:r>
          </a:p>
          <a:p>
            <a:pPr lvl="0"/>
            <a:r>
              <a:rPr lang="en-US" sz="2000" dirty="0"/>
              <a:t>Understand the challenges facing the youth and their caregivers in this transition back to school</a:t>
            </a:r>
          </a:p>
          <a:p>
            <a:pPr lvl="0"/>
            <a:r>
              <a:rPr lang="en-US" sz="2000" dirty="0"/>
              <a:t>Become informed about the plans for that youth’s schools</a:t>
            </a:r>
          </a:p>
          <a:p>
            <a:pPr lvl="1"/>
            <a:r>
              <a:rPr lang="en-US" sz="2000" dirty="0"/>
              <a:t>Contact each district and obtain the return to school plan </a:t>
            </a:r>
          </a:p>
          <a:p>
            <a:pPr lvl="1"/>
            <a:r>
              <a:rPr lang="en-US" sz="2000" dirty="0"/>
              <a:t>Make sure you look not only at the district, but also at the grade level … it may be different</a:t>
            </a:r>
          </a:p>
          <a:p>
            <a:pPr lvl="1"/>
            <a:r>
              <a:rPr lang="en-US" sz="2000" dirty="0"/>
              <a:t>Know what supports and supplies the youth needs … and what supports and supplies can the school provide</a:t>
            </a:r>
          </a:p>
          <a:p>
            <a:pPr lvl="1"/>
            <a:r>
              <a:rPr lang="en-US" sz="2000" dirty="0"/>
              <a:t>Become familiar with the school districts expectations of students and caregivers</a:t>
            </a:r>
          </a:p>
          <a:p>
            <a:pPr lvl="1"/>
            <a:r>
              <a:rPr lang="en-US" sz="2000" dirty="0"/>
              <a:t>Ensure transportation is available AND arranged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032FDA-2226-4523-9CE7-655953185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1944" y="2055814"/>
            <a:ext cx="5097780" cy="4076383"/>
          </a:xfrm>
          <a:solidFill>
            <a:srgbClr val="4472C4"/>
          </a:solidFill>
        </p:spPr>
        <p:txBody>
          <a:bodyPr anchor="ctr">
            <a:normAutofit/>
          </a:bodyPr>
          <a:lstStyle/>
          <a:p>
            <a:pPr lvl="0"/>
            <a:r>
              <a:rPr lang="en-US" sz="2000" dirty="0"/>
              <a:t>Encourage caregivers to attend virtual town halls and info sessions being provided by the school districts</a:t>
            </a:r>
          </a:p>
          <a:p>
            <a:pPr lvl="0"/>
            <a:r>
              <a:rPr lang="en-US" sz="2000" dirty="0"/>
              <a:t>Share resources with caregivers and youth regarding guides to virtual / classroom learning (many schools have this posted)</a:t>
            </a:r>
          </a:p>
          <a:p>
            <a:pPr lvl="0"/>
            <a:r>
              <a:rPr lang="en-US" sz="2000" b="1" dirty="0"/>
              <a:t>Reach out EARLY to your Educational Consultant for support and guidance when challenges or special needs exist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99494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45F1D-2F5C-43A6-930E-D15D0915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709" y="446334"/>
            <a:ext cx="7345947" cy="5952745"/>
          </a:xfrm>
        </p:spPr>
        <p:txBody>
          <a:bodyPr anchor="ctr"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Connecticut's</a:t>
            </a:r>
            <a:r>
              <a:rPr lang="en-US" sz="2400" i="1" dirty="0"/>
              <a:t> </a:t>
            </a:r>
            <a:r>
              <a:rPr lang="en-US" sz="2400" i="1" u="sng" dirty="0"/>
              <a:t>Everybody Learns</a:t>
            </a:r>
            <a:r>
              <a:rPr lang="en-US" sz="2400" i="1" dirty="0"/>
              <a:t> </a:t>
            </a:r>
            <a:r>
              <a:rPr lang="en-US" sz="2400" dirty="0"/>
              <a:t>initiative: 50,000 laptops for students, 12 months of access to at-home internet for 60,000 students, create public hotspots free to the public at 200 community sites across the state – accessed via the school district.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CSDE Professional Support Series for Families (recorded webinars):  </a:t>
            </a:r>
            <a:r>
              <a:rPr lang="en-US" sz="2400" dirty="0">
                <a:hlinkClick r:id="rId2"/>
              </a:rPr>
              <a:t>https://portal.ct.gov/-/media/SDE/COVID-19/ProfessionalSupportSeries_Families.pdf</a:t>
            </a:r>
            <a:endParaRPr lang="en-US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 CSDE COVID-19 Resources for Families and Educators:  </a:t>
            </a:r>
            <a:r>
              <a:rPr lang="en-US" sz="2400" dirty="0">
                <a:hlinkClick r:id="rId3"/>
              </a:rPr>
              <a:t>https://portal.ct.gov/SDE/COVID19/COVID-19-Resources-for-Families-and-Educators</a:t>
            </a:r>
            <a:endParaRPr lang="en-US" sz="2400" dirty="0"/>
          </a:p>
          <a:p>
            <a:r>
              <a:rPr lang="en-US" sz="2400" dirty="0"/>
              <a:t>CDC:  School Decision-Making Tool for Parents, Caregivers, and Guardians  </a:t>
            </a:r>
            <a:endParaRPr lang="en-US" sz="2400" dirty="0">
              <a:hlinkClick r:id="rId4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hlinkClick r:id="rId4"/>
              </a:rPr>
              <a:t>https://www.cdc.gov/coronavirus/2019-ncov/community/schools-childcare/decision-tool.html</a:t>
            </a:r>
            <a:endParaRPr lang="en-US" sz="2400" dirty="0"/>
          </a:p>
          <a:p>
            <a:r>
              <a:rPr lang="en-US" sz="2400" dirty="0">
                <a:latin typeface="Lato" panose="020F0502020204030203" pitchFamily="34" charset="0"/>
              </a:rPr>
              <a:t>Connecticut COVID-19 Response  </a:t>
            </a:r>
            <a:r>
              <a:rPr lang="en-US" sz="2400" dirty="0">
                <a:hlinkClick r:id="rId5"/>
              </a:rPr>
              <a:t>https://portal.ct.gov/Coronavirus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4B8F09-AF91-40B7-B411-188077F9C4F4}"/>
              </a:ext>
            </a:extLst>
          </p:cNvPr>
          <p:cNvSpPr txBox="1"/>
          <p:nvPr/>
        </p:nvSpPr>
        <p:spPr>
          <a:xfrm>
            <a:off x="609601" y="1027906"/>
            <a:ext cx="3119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Don’t forget your:</a:t>
            </a:r>
          </a:p>
          <a:p>
            <a:r>
              <a:rPr lang="en-US" sz="2400" dirty="0">
                <a:solidFill>
                  <a:schemeClr val="bg1"/>
                </a:solidFill>
              </a:rPr>
              <a:t>Social Work Supervisor</a:t>
            </a:r>
          </a:p>
          <a:p>
            <a:r>
              <a:rPr lang="en-US" sz="2400" dirty="0">
                <a:solidFill>
                  <a:schemeClr val="bg1"/>
                </a:solidFill>
              </a:rPr>
              <a:t>Program Supervisor</a:t>
            </a:r>
          </a:p>
          <a:p>
            <a:r>
              <a:rPr lang="en-US" sz="2400" dirty="0">
                <a:solidFill>
                  <a:schemeClr val="bg1"/>
                </a:solidFill>
              </a:rPr>
              <a:t>Education Consultant</a:t>
            </a:r>
          </a:p>
          <a:p>
            <a:r>
              <a:rPr lang="en-US" sz="2400" dirty="0">
                <a:solidFill>
                  <a:schemeClr val="bg1"/>
                </a:solidFill>
              </a:rPr>
              <a:t>RRG Nurse and Clinical Consultant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D64151D-77D0-4322-98BA-7A8E6ED7E00A}"/>
              </a:ext>
            </a:extLst>
          </p:cNvPr>
          <p:cNvSpPr txBox="1">
            <a:spLocks/>
          </p:cNvSpPr>
          <p:nvPr/>
        </p:nvSpPr>
        <p:spPr>
          <a:xfrm>
            <a:off x="883634" y="4768068"/>
            <a:ext cx="2845191" cy="1282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>
                <a:solidFill>
                  <a:srgbClr val="FFFFFF"/>
                </a:solidFill>
              </a:rPr>
              <a:t>RESOURCES</a:t>
            </a:r>
            <a:endParaRPr lang="en-US" sz="3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28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ADDB84257D547956C106758F5E43D" ma:contentTypeVersion="12" ma:contentTypeDescription="Create a new document." ma:contentTypeScope="" ma:versionID="4dadd7b074c138f513986b330fc236e0">
  <xsd:schema xmlns:xsd="http://www.w3.org/2001/XMLSchema" xmlns:xs="http://www.w3.org/2001/XMLSchema" xmlns:p="http://schemas.microsoft.com/office/2006/metadata/properties" xmlns:ns1="http://schemas.microsoft.com/sharepoint/v3" xmlns:ns3="704bd3e1-b0b7-4715-ac35-08b0a1f24c7c" xmlns:ns4="442cb4c7-2307-46a9-a39d-fbda1541a353" targetNamespace="http://schemas.microsoft.com/office/2006/metadata/properties" ma:root="true" ma:fieldsID="8b61bd23f4b464fa74484997961a6f3a" ns1:_="" ns3:_="" ns4:_="">
    <xsd:import namespace="http://schemas.microsoft.com/sharepoint/v3"/>
    <xsd:import namespace="704bd3e1-b0b7-4715-ac35-08b0a1f24c7c"/>
    <xsd:import namespace="442cb4c7-2307-46a9-a39d-fbda1541a35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4bd3e1-b0b7-4715-ac35-08b0a1f24c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cb4c7-2307-46a9-a39d-fbda1541a3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67FEEE-DC1D-4A52-8144-354E0CEEA1C4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442cb4c7-2307-46a9-a39d-fbda1541a353"/>
    <ds:schemaRef ds:uri="704bd3e1-b0b7-4715-ac35-08b0a1f24c7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C8EE3EC-01CF-4BF8-BC97-30622A76DA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30D5C0-C864-4C58-93EF-844A4FB11B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04bd3e1-b0b7-4715-ac35-08b0a1f24c7c"/>
    <ds:schemaRef ds:uri="442cb4c7-2307-46a9-a39d-fbda1541a3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615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Office Theme</vt:lpstr>
      <vt:lpstr>TOGETHER WE LEARN:  PREPARING OUR YOUTH IN RE-ENTERING SCHOOL</vt:lpstr>
      <vt:lpstr>Rate your feelings </vt:lpstr>
      <vt:lpstr>GOALS</vt:lpstr>
      <vt:lpstr>Sorting Through The Confusion </vt:lpstr>
      <vt:lpstr>Special Education and Planning</vt:lpstr>
      <vt:lpstr>How Prepared are your youth for in-person school?</vt:lpstr>
      <vt:lpstr>Ways to manage the confusion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TOGETHER WE LEARN:  PREPARING OUR YOUTH IN RE-ENTERING SCHOOL</dc:title>
  <dc:creator>MAUREEN AUGER</dc:creator>
  <cp:lastModifiedBy>AUGER, MAUREEN</cp:lastModifiedBy>
  <cp:revision>5</cp:revision>
  <dcterms:created xsi:type="dcterms:W3CDTF">2020-08-12T13:17:18Z</dcterms:created>
  <dcterms:modified xsi:type="dcterms:W3CDTF">2020-08-18T17:20:23Z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0x010100481ADDB84257D547956C106758F5E43D</vt:lpwstr>
  </property>
</Properties>
</file>