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750" r:id="rId5"/>
    <p:sldId id="753" r:id="rId6"/>
    <p:sldId id="756" r:id="rId7"/>
    <p:sldId id="755" r:id="rId8"/>
    <p:sldId id="758" r:id="rId9"/>
    <p:sldId id="751" r:id="rId10"/>
    <p:sldId id="757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A2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7C886A-46F6-46DD-8FC9-FC415CF160D3}" v="299" dt="2026-04-02T20:08:36.429"/>
    <p1510:client id="{2AA6849E-A8B5-B2B1-85C0-C8DC4144160A}" v="10" dt="2026-04-02T17:34:45.062"/>
    <p1510:client id="{69496178-CF04-4A75-936A-48C8527BF966}" v="154" dt="2026-04-02T20:57:22.960"/>
    <p1510:client id="{7810D50A-3D40-F5BA-E38F-1AE0D0B2FDB0}" v="46" dt="2026-04-02T18:57:10.2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RTH, FRED" userId="S::fred.north@ct.gov::9b65ceb0-8c65-4219-8c82-bed61ab49942" providerId="AD" clId="Web-{7810D50A-3D40-F5BA-E38F-1AE0D0B2FDB0}"/>
    <pc:docChg chg="modSld">
      <pc:chgData name="NORTH, FRED" userId="S::fred.north@ct.gov::9b65ceb0-8c65-4219-8c82-bed61ab49942" providerId="AD" clId="Web-{7810D50A-3D40-F5BA-E38F-1AE0D0B2FDB0}" dt="2026-04-02T18:57:10.252" v="41"/>
      <pc:docMkLst>
        <pc:docMk/>
      </pc:docMkLst>
      <pc:sldChg chg="modSp">
        <pc:chgData name="NORTH, FRED" userId="S::fred.north@ct.gov::9b65ceb0-8c65-4219-8c82-bed61ab49942" providerId="AD" clId="Web-{7810D50A-3D40-F5BA-E38F-1AE0D0B2FDB0}" dt="2026-04-02T18:57:10.252" v="41"/>
        <pc:sldMkLst>
          <pc:docMk/>
          <pc:sldMk cId="545633404" sldId="755"/>
        </pc:sldMkLst>
        <pc:graphicFrameChg chg="mod modGraphic">
          <ac:chgData name="NORTH, FRED" userId="S::fred.north@ct.gov::9b65ceb0-8c65-4219-8c82-bed61ab49942" providerId="AD" clId="Web-{7810D50A-3D40-F5BA-E38F-1AE0D0B2FDB0}" dt="2026-04-02T18:57:10.252" v="41"/>
          <ac:graphicFrameMkLst>
            <pc:docMk/>
            <pc:sldMk cId="545633404" sldId="755"/>
            <ac:graphicFrameMk id="9" creationId="{94F69979-4B69-634E-D6AE-16CE943FEF0E}"/>
          </ac:graphicFrameMkLst>
        </pc:graphicFrameChg>
      </pc:sldChg>
    </pc:docChg>
  </pc:docChgLst>
  <pc:docChgLst>
    <pc:chgData name="WIEWORKA, ROSEMARY" userId="8173ffd0-ed7d-4474-a100-0ba141ed0d95" providerId="ADAL" clId="{6618919F-7BEA-440E-A137-1F80AFA27EFF}"/>
    <pc:docChg chg="undo custSel addSld delSld modSld">
      <pc:chgData name="WIEWORKA, ROSEMARY" userId="8173ffd0-ed7d-4474-a100-0ba141ed0d95" providerId="ADAL" clId="{6618919F-7BEA-440E-A137-1F80AFA27EFF}" dt="2026-04-02T20:57:22.960" v="1515" actId="20577"/>
      <pc:docMkLst>
        <pc:docMk/>
      </pc:docMkLst>
      <pc:sldChg chg="modSp mod">
        <pc:chgData name="WIEWORKA, ROSEMARY" userId="8173ffd0-ed7d-4474-a100-0ba141ed0d95" providerId="ADAL" clId="{6618919F-7BEA-440E-A137-1F80AFA27EFF}" dt="2026-04-02T20:48:46.975" v="1514" actId="20577"/>
        <pc:sldMkLst>
          <pc:docMk/>
          <pc:sldMk cId="193715052" sldId="750"/>
        </pc:sldMkLst>
        <pc:spChg chg="mod">
          <ac:chgData name="WIEWORKA, ROSEMARY" userId="8173ffd0-ed7d-4474-a100-0ba141ed0d95" providerId="ADAL" clId="{6618919F-7BEA-440E-A137-1F80AFA27EFF}" dt="2026-04-02T20:48:46.975" v="1514" actId="20577"/>
          <ac:spMkLst>
            <pc:docMk/>
            <pc:sldMk cId="193715052" sldId="750"/>
            <ac:spMk id="5" creationId="{D31CC7C5-2FD6-B9AB-DADA-1573BDA7F3B1}"/>
          </ac:spMkLst>
        </pc:spChg>
      </pc:sldChg>
      <pc:sldChg chg="modSp mod">
        <pc:chgData name="WIEWORKA, ROSEMARY" userId="8173ffd0-ed7d-4474-a100-0ba141ed0d95" providerId="ADAL" clId="{6618919F-7BEA-440E-A137-1F80AFA27EFF}" dt="2026-04-02T18:37:30.478" v="888" actId="20577"/>
        <pc:sldMkLst>
          <pc:docMk/>
          <pc:sldMk cId="3822915008" sldId="753"/>
        </pc:sldMkLst>
        <pc:graphicFrameChg chg="modGraphic">
          <ac:chgData name="WIEWORKA, ROSEMARY" userId="8173ffd0-ed7d-4474-a100-0ba141ed0d95" providerId="ADAL" clId="{6618919F-7BEA-440E-A137-1F80AFA27EFF}" dt="2026-04-02T18:37:30.478" v="888" actId="20577"/>
          <ac:graphicFrameMkLst>
            <pc:docMk/>
            <pc:sldMk cId="3822915008" sldId="753"/>
            <ac:graphicFrameMk id="5" creationId="{B6EF9CC9-63F5-6F0F-3FB5-A1E72E6E9C55}"/>
          </ac:graphicFrameMkLst>
        </pc:graphicFrameChg>
      </pc:sldChg>
      <pc:sldChg chg="modSp mod modNotesTx">
        <pc:chgData name="WIEWORKA, ROSEMARY" userId="8173ffd0-ed7d-4474-a100-0ba141ed0d95" providerId="ADAL" clId="{6618919F-7BEA-440E-A137-1F80AFA27EFF}" dt="2026-04-02T18:51:44.656" v="1499" actId="20577"/>
        <pc:sldMkLst>
          <pc:docMk/>
          <pc:sldMk cId="545633404" sldId="755"/>
        </pc:sldMkLst>
        <pc:graphicFrameChg chg="modGraphic">
          <ac:chgData name="WIEWORKA, ROSEMARY" userId="8173ffd0-ed7d-4474-a100-0ba141ed0d95" providerId="ADAL" clId="{6618919F-7BEA-440E-A137-1F80AFA27EFF}" dt="2026-04-02T18:28:05.495" v="795" actId="20577"/>
          <ac:graphicFrameMkLst>
            <pc:docMk/>
            <pc:sldMk cId="545633404" sldId="755"/>
            <ac:graphicFrameMk id="9" creationId="{94F69979-4B69-634E-D6AE-16CE943FEF0E}"/>
          </ac:graphicFrameMkLst>
        </pc:graphicFrameChg>
      </pc:sldChg>
      <pc:sldChg chg="modSp mod modNotesTx">
        <pc:chgData name="WIEWORKA, ROSEMARY" userId="8173ffd0-ed7d-4474-a100-0ba141ed0d95" providerId="ADAL" clId="{6618919F-7BEA-440E-A137-1F80AFA27EFF}" dt="2026-04-02T18:48:25.512" v="1399" actId="14100"/>
        <pc:sldMkLst>
          <pc:docMk/>
          <pc:sldMk cId="2788932261" sldId="756"/>
        </pc:sldMkLst>
        <pc:spChg chg="mod">
          <ac:chgData name="WIEWORKA, ROSEMARY" userId="8173ffd0-ed7d-4474-a100-0ba141ed0d95" providerId="ADAL" clId="{6618919F-7BEA-440E-A137-1F80AFA27EFF}" dt="2026-04-02T18:48:25.512" v="1399" actId="14100"/>
          <ac:spMkLst>
            <pc:docMk/>
            <pc:sldMk cId="2788932261" sldId="756"/>
            <ac:spMk id="2" creationId="{2DD99811-9FE1-4B7B-12BC-984A33C44781}"/>
          </ac:spMkLst>
        </pc:spChg>
        <pc:graphicFrameChg chg="modGraphic">
          <ac:chgData name="WIEWORKA, ROSEMARY" userId="8173ffd0-ed7d-4474-a100-0ba141ed0d95" providerId="ADAL" clId="{6618919F-7BEA-440E-A137-1F80AFA27EFF}" dt="2026-04-02T18:27:28.523" v="774" actId="20577"/>
          <ac:graphicFrameMkLst>
            <pc:docMk/>
            <pc:sldMk cId="2788932261" sldId="756"/>
            <ac:graphicFrameMk id="3" creationId="{1CE7B9AC-7414-E16A-9D75-CFF775CC2C89}"/>
          </ac:graphicFrameMkLst>
        </pc:graphicFrameChg>
      </pc:sldChg>
      <pc:sldChg chg="addSp delSp modSp new mod setBg">
        <pc:chgData name="WIEWORKA, ROSEMARY" userId="8173ffd0-ed7d-4474-a100-0ba141ed0d95" providerId="ADAL" clId="{6618919F-7BEA-440E-A137-1F80AFA27EFF}" dt="2026-04-02T18:33:34.402" v="887" actId="26606"/>
        <pc:sldMkLst>
          <pc:docMk/>
          <pc:sldMk cId="3433223450" sldId="757"/>
        </pc:sldMkLst>
        <pc:spChg chg="mod">
          <ac:chgData name="WIEWORKA, ROSEMARY" userId="8173ffd0-ed7d-4474-a100-0ba141ed0d95" providerId="ADAL" clId="{6618919F-7BEA-440E-A137-1F80AFA27EFF}" dt="2026-04-02T18:33:34.402" v="887" actId="26606"/>
          <ac:spMkLst>
            <pc:docMk/>
            <pc:sldMk cId="3433223450" sldId="757"/>
            <ac:spMk id="2" creationId="{A8E30C0F-4240-4F1C-DCA4-54DA0C8C4316}"/>
          </ac:spMkLst>
        </pc:spChg>
        <pc:spChg chg="del">
          <ac:chgData name="WIEWORKA, ROSEMARY" userId="8173ffd0-ed7d-4474-a100-0ba141ed0d95" providerId="ADAL" clId="{6618919F-7BEA-440E-A137-1F80AFA27EFF}" dt="2026-04-02T18:32:44.960" v="799" actId="22"/>
          <ac:spMkLst>
            <pc:docMk/>
            <pc:sldMk cId="3433223450" sldId="757"/>
            <ac:spMk id="3" creationId="{5775169B-ACE7-81A7-9D5B-9F0CDB8832C3}"/>
          </ac:spMkLst>
        </pc:spChg>
        <pc:spChg chg="add del">
          <ac:chgData name="WIEWORKA, ROSEMARY" userId="8173ffd0-ed7d-4474-a100-0ba141ed0d95" providerId="ADAL" clId="{6618919F-7BEA-440E-A137-1F80AFA27EFF}" dt="2026-04-02T18:33:34.396" v="886" actId="26606"/>
          <ac:spMkLst>
            <pc:docMk/>
            <pc:sldMk cId="3433223450" sldId="757"/>
            <ac:spMk id="10" creationId="{407C9FC5-0C1E-42A8-97E6-F940775A0575}"/>
          </ac:spMkLst>
        </pc:spChg>
        <pc:spChg chg="add del">
          <ac:chgData name="WIEWORKA, ROSEMARY" userId="8173ffd0-ed7d-4474-a100-0ba141ed0d95" providerId="ADAL" clId="{6618919F-7BEA-440E-A137-1F80AFA27EFF}" dt="2026-04-02T18:33:34.396" v="886" actId="26606"/>
          <ac:spMkLst>
            <pc:docMk/>
            <pc:sldMk cId="3433223450" sldId="757"/>
            <ac:spMk id="12" creationId="{9EE371B4-A1D9-4EFE-8FE1-000495831EFA}"/>
          </ac:spMkLst>
        </pc:spChg>
        <pc:spChg chg="add del">
          <ac:chgData name="WIEWORKA, ROSEMARY" userId="8173ffd0-ed7d-4474-a100-0ba141ed0d95" providerId="ADAL" clId="{6618919F-7BEA-440E-A137-1F80AFA27EFF}" dt="2026-04-02T18:33:34.396" v="886" actId="26606"/>
          <ac:spMkLst>
            <pc:docMk/>
            <pc:sldMk cId="3433223450" sldId="757"/>
            <ac:spMk id="14" creationId="{2E19C174-9C7C-461E-970B-432019901562}"/>
          </ac:spMkLst>
        </pc:spChg>
        <pc:spChg chg="add">
          <ac:chgData name="WIEWORKA, ROSEMARY" userId="8173ffd0-ed7d-4474-a100-0ba141ed0d95" providerId="ADAL" clId="{6618919F-7BEA-440E-A137-1F80AFA27EFF}" dt="2026-04-02T18:33:34.402" v="887" actId="26606"/>
          <ac:spMkLst>
            <pc:docMk/>
            <pc:sldMk cId="3433223450" sldId="757"/>
            <ac:spMk id="16" creationId="{F269BDC9-F5DC-4A16-9583-2F8CE418465E}"/>
          </ac:spMkLst>
        </pc:spChg>
        <pc:spChg chg="add">
          <ac:chgData name="WIEWORKA, ROSEMARY" userId="8173ffd0-ed7d-4474-a100-0ba141ed0d95" providerId="ADAL" clId="{6618919F-7BEA-440E-A137-1F80AFA27EFF}" dt="2026-04-02T18:33:34.402" v="887" actId="26606"/>
          <ac:spMkLst>
            <pc:docMk/>
            <pc:sldMk cId="3433223450" sldId="757"/>
            <ac:spMk id="17" creationId="{903CE7F4-D1BB-4A5B-8E96-915177640385}"/>
          </ac:spMkLst>
        </pc:spChg>
        <pc:picChg chg="add mod ord">
          <ac:chgData name="WIEWORKA, ROSEMARY" userId="8173ffd0-ed7d-4474-a100-0ba141ed0d95" providerId="ADAL" clId="{6618919F-7BEA-440E-A137-1F80AFA27EFF}" dt="2026-04-02T18:33:34.402" v="887" actId="26606"/>
          <ac:picMkLst>
            <pc:docMk/>
            <pc:sldMk cId="3433223450" sldId="757"/>
            <ac:picMk id="5" creationId="{59078288-4A69-01D8-DFED-E4069AE0F4F1}"/>
          </ac:picMkLst>
        </pc:picChg>
      </pc:sldChg>
      <pc:sldChg chg="addSp delSp modSp add mod">
        <pc:chgData name="WIEWORKA, ROSEMARY" userId="8173ffd0-ed7d-4474-a100-0ba141ed0d95" providerId="ADAL" clId="{6618919F-7BEA-440E-A137-1F80AFA27EFF}" dt="2026-04-02T18:49:26.730" v="1404" actId="14100"/>
        <pc:sldMkLst>
          <pc:docMk/>
          <pc:sldMk cId="638895349" sldId="758"/>
        </pc:sldMkLst>
        <pc:spChg chg="add mod">
          <ac:chgData name="WIEWORKA, ROSEMARY" userId="8173ffd0-ed7d-4474-a100-0ba141ed0d95" providerId="ADAL" clId="{6618919F-7BEA-440E-A137-1F80AFA27EFF}" dt="2026-04-02T18:49:26.730" v="1404" actId="14100"/>
          <ac:spMkLst>
            <pc:docMk/>
            <pc:sldMk cId="638895349" sldId="758"/>
            <ac:spMk id="5" creationId="{F2EE9628-9FE6-23AB-F580-1A9A1DC5730A}"/>
          </ac:spMkLst>
        </pc:spChg>
        <pc:graphicFrameChg chg="del mod modGraphic">
          <ac:chgData name="WIEWORKA, ROSEMARY" userId="8173ffd0-ed7d-4474-a100-0ba141ed0d95" providerId="ADAL" clId="{6618919F-7BEA-440E-A137-1F80AFA27EFF}" dt="2026-04-02T18:49:19.081" v="1403" actId="21"/>
          <ac:graphicFrameMkLst>
            <pc:docMk/>
            <pc:sldMk cId="638895349" sldId="758"/>
            <ac:graphicFrameMk id="9" creationId="{C40A8947-D2B3-2BA4-FD41-17601286AA18}"/>
          </ac:graphicFrameMkLst>
        </pc:graphicFrameChg>
      </pc:sldChg>
      <pc:sldChg chg="modNotesTx">
        <pc:chgData name="WIEWORKA, ROSEMARY" userId="8173ffd0-ed7d-4474-a100-0ba141ed0d95" providerId="ADAL" clId="{6618919F-7BEA-440E-A137-1F80AFA27EFF}" dt="2026-04-02T20:57:22.960" v="1515" actId="20577"/>
        <pc:sldMkLst>
          <pc:docMk/>
          <pc:sldMk cId="866789603" sldId="758"/>
        </pc:sldMkLst>
      </pc:sldChg>
      <pc:sldChg chg="add del">
        <pc:chgData name="WIEWORKA, ROSEMARY" userId="8173ffd0-ed7d-4474-a100-0ba141ed0d95" providerId="ADAL" clId="{6618919F-7BEA-440E-A137-1F80AFA27EFF}" dt="2026-04-02T18:41:31.261" v="894" actId="2696"/>
        <pc:sldMkLst>
          <pc:docMk/>
          <pc:sldMk cId="930864462" sldId="758"/>
        </pc:sldMkLst>
      </pc:sldChg>
    </pc:docChg>
  </pc:docChgLst>
  <pc:docChgLst>
    <pc:chgData name="NORTH, FRED" userId="9b65ceb0-8c65-4219-8c82-bed61ab49942" providerId="ADAL" clId="{FB05C2C8-FA9A-4788-ACA3-5C7F73925075}"/>
    <pc:docChg chg="undo custSel addSld delSld modSld">
      <pc:chgData name="NORTH, FRED" userId="9b65ceb0-8c65-4219-8c82-bed61ab49942" providerId="ADAL" clId="{FB05C2C8-FA9A-4788-ACA3-5C7F73925075}" dt="2026-04-02T20:07:54.530" v="293" actId="20577"/>
      <pc:docMkLst>
        <pc:docMk/>
      </pc:docMkLst>
      <pc:sldChg chg="delSp modSp mod modNotesTx">
        <pc:chgData name="NORTH, FRED" userId="9b65ceb0-8c65-4219-8c82-bed61ab49942" providerId="ADAL" clId="{FB05C2C8-FA9A-4788-ACA3-5C7F73925075}" dt="2026-04-02T20:07:28.268" v="285" actId="962"/>
        <pc:sldMkLst>
          <pc:docMk/>
          <pc:sldMk cId="545633404" sldId="755"/>
        </pc:sldMkLst>
        <pc:spChg chg="del">
          <ac:chgData name="NORTH, FRED" userId="9b65ceb0-8c65-4219-8c82-bed61ab49942" providerId="ADAL" clId="{FB05C2C8-FA9A-4788-ACA3-5C7F73925075}" dt="2026-04-02T19:07:02.919" v="0" actId="478"/>
          <ac:spMkLst>
            <pc:docMk/>
            <pc:sldMk cId="545633404" sldId="755"/>
            <ac:spMk id="3" creationId="{FDC91601-E9A7-43A8-A59D-E644E1B21DE4}"/>
          </ac:spMkLst>
        </pc:spChg>
        <pc:spChg chg="mod">
          <ac:chgData name="NORTH, FRED" userId="9b65ceb0-8c65-4219-8c82-bed61ab49942" providerId="ADAL" clId="{FB05C2C8-FA9A-4788-ACA3-5C7F73925075}" dt="2026-04-02T20:07:28.268" v="285" actId="962"/>
          <ac:spMkLst>
            <pc:docMk/>
            <pc:sldMk cId="545633404" sldId="755"/>
            <ac:spMk id="11" creationId="{CD151F55-574A-FDDD-18A0-4AC59FC03F4B}"/>
          </ac:spMkLst>
        </pc:spChg>
        <pc:graphicFrameChg chg="mod modGraphic">
          <ac:chgData name="NORTH, FRED" userId="9b65ceb0-8c65-4219-8c82-bed61ab49942" providerId="ADAL" clId="{FB05C2C8-FA9A-4788-ACA3-5C7F73925075}" dt="2026-04-02T19:31:14.962" v="127" actId="20577"/>
          <ac:graphicFrameMkLst>
            <pc:docMk/>
            <pc:sldMk cId="545633404" sldId="755"/>
            <ac:graphicFrameMk id="9" creationId="{94F69979-4B69-634E-D6AE-16CE943FEF0E}"/>
          </ac:graphicFrameMkLst>
        </pc:graphicFrameChg>
      </pc:sldChg>
      <pc:sldChg chg="modSp mod modNotesTx">
        <pc:chgData name="NORTH, FRED" userId="9b65ceb0-8c65-4219-8c82-bed61ab49942" providerId="ADAL" clId="{FB05C2C8-FA9A-4788-ACA3-5C7F73925075}" dt="2026-04-02T19:39:16.579" v="235" actId="20577"/>
        <pc:sldMkLst>
          <pc:docMk/>
          <pc:sldMk cId="2788932261" sldId="756"/>
        </pc:sldMkLst>
        <pc:graphicFrameChg chg="mod modGraphic">
          <ac:chgData name="NORTH, FRED" userId="9b65ceb0-8c65-4219-8c82-bed61ab49942" providerId="ADAL" clId="{FB05C2C8-FA9A-4788-ACA3-5C7F73925075}" dt="2026-04-02T19:39:16.579" v="235" actId="20577"/>
          <ac:graphicFrameMkLst>
            <pc:docMk/>
            <pc:sldMk cId="2788932261" sldId="756"/>
            <ac:graphicFrameMk id="3" creationId="{1CE7B9AC-7414-E16A-9D75-CFF775CC2C89}"/>
          </ac:graphicFrameMkLst>
        </pc:graphicFrameChg>
      </pc:sldChg>
      <pc:sldChg chg="del">
        <pc:chgData name="NORTH, FRED" userId="9b65ceb0-8c65-4219-8c82-bed61ab49942" providerId="ADAL" clId="{FB05C2C8-FA9A-4788-ACA3-5C7F73925075}" dt="2026-04-02T19:07:25.303" v="1" actId="2696"/>
        <pc:sldMkLst>
          <pc:docMk/>
          <pc:sldMk cId="638895349" sldId="758"/>
        </pc:sldMkLst>
      </pc:sldChg>
      <pc:sldChg chg="modSp add mod">
        <pc:chgData name="NORTH, FRED" userId="9b65ceb0-8c65-4219-8c82-bed61ab49942" providerId="ADAL" clId="{FB05C2C8-FA9A-4788-ACA3-5C7F73925075}" dt="2026-04-02T20:07:54.530" v="293" actId="20577"/>
        <pc:sldMkLst>
          <pc:docMk/>
          <pc:sldMk cId="866789603" sldId="758"/>
        </pc:sldMkLst>
        <pc:spChg chg="mod">
          <ac:chgData name="NORTH, FRED" userId="9b65ceb0-8c65-4219-8c82-bed61ab49942" providerId="ADAL" clId="{FB05C2C8-FA9A-4788-ACA3-5C7F73925075}" dt="2026-04-02T20:07:54.530" v="293" actId="20577"/>
          <ac:spMkLst>
            <pc:docMk/>
            <pc:sldMk cId="866789603" sldId="758"/>
            <ac:spMk id="7" creationId="{CBEE4014-DD20-85DA-B8DE-7D963C249327}"/>
          </ac:spMkLst>
        </pc:spChg>
        <pc:spChg chg="mod">
          <ac:chgData name="NORTH, FRED" userId="9b65ceb0-8c65-4219-8c82-bed61ab49942" providerId="ADAL" clId="{FB05C2C8-FA9A-4788-ACA3-5C7F73925075}" dt="2026-04-02T20:07:28.304" v="286" actId="962"/>
          <ac:spMkLst>
            <pc:docMk/>
            <pc:sldMk cId="866789603" sldId="758"/>
            <ac:spMk id="11" creationId="{C51A3478-A500-1A03-D4DB-5E4804C5565A}"/>
          </ac:spMkLst>
        </pc:spChg>
        <pc:graphicFrameChg chg="mod modGraphic">
          <ac:chgData name="NORTH, FRED" userId="9b65ceb0-8c65-4219-8c82-bed61ab49942" providerId="ADAL" clId="{FB05C2C8-FA9A-4788-ACA3-5C7F73925075}" dt="2026-04-02T19:43:32.536" v="282" actId="20577"/>
          <ac:graphicFrameMkLst>
            <pc:docMk/>
            <pc:sldMk cId="866789603" sldId="758"/>
            <ac:graphicFrameMk id="9" creationId="{D2B4F71B-1237-4827-EB0F-78F94FB370D6}"/>
          </ac:graphicFrameMkLst>
        </pc:graphicFrameChg>
      </pc:sldChg>
      <pc:sldChg chg="new del">
        <pc:chgData name="NORTH, FRED" userId="9b65ceb0-8c65-4219-8c82-bed61ab49942" providerId="ADAL" clId="{FB05C2C8-FA9A-4788-ACA3-5C7F73925075}" dt="2026-04-02T20:05:51.054" v="284" actId="680"/>
        <pc:sldMkLst>
          <pc:docMk/>
          <pc:sldMk cId="2267070388" sldId="759"/>
        </pc:sldMkLst>
      </pc:sldChg>
    </pc:docChg>
  </pc:docChgLst>
  <pc:docChgLst>
    <pc:chgData name="WIEWORKA, ROSEMARY" userId="S::rosemary.wieworka@ct.gov::8173ffd0-ed7d-4474-a100-0ba141ed0d95" providerId="AD" clId="Web-{2AA6849E-A8B5-B2B1-85C0-C8DC4144160A}"/>
    <pc:docChg chg="modSld">
      <pc:chgData name="WIEWORKA, ROSEMARY" userId="S::rosemary.wieworka@ct.gov::8173ffd0-ed7d-4474-a100-0ba141ed0d95" providerId="AD" clId="Web-{2AA6849E-A8B5-B2B1-85C0-C8DC4144160A}" dt="2026-04-02T17:34:45.062" v="9"/>
      <pc:docMkLst>
        <pc:docMk/>
      </pc:docMkLst>
      <pc:sldChg chg="modSp">
        <pc:chgData name="WIEWORKA, ROSEMARY" userId="S::rosemary.wieworka@ct.gov::8173ffd0-ed7d-4474-a100-0ba141ed0d95" providerId="AD" clId="Web-{2AA6849E-A8B5-B2B1-85C0-C8DC4144160A}" dt="2026-04-02T17:34:45.062" v="9"/>
        <pc:sldMkLst>
          <pc:docMk/>
          <pc:sldMk cId="3822915008" sldId="753"/>
        </pc:sldMkLst>
        <pc:graphicFrameChg chg="mod modGraphic">
          <ac:chgData name="WIEWORKA, ROSEMARY" userId="S::rosemary.wieworka@ct.gov::8173ffd0-ed7d-4474-a100-0ba141ed0d95" providerId="AD" clId="Web-{2AA6849E-A8B5-B2B1-85C0-C8DC4144160A}" dt="2026-04-02T17:34:45.062" v="9"/>
          <ac:graphicFrameMkLst>
            <pc:docMk/>
            <pc:sldMk cId="3822915008" sldId="753"/>
            <ac:graphicFrameMk id="5" creationId="{B6EF9CC9-63F5-6F0F-3FB5-A1E72E6E9C55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F493FA9-1757-400B-8A4D-4A4CAF6EA6BD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9C0FB34-2BC0-4CF7-8211-64D1B6A5D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2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0FB34-2BC0-4CF7-8211-64D1B6A5DB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3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0FB34-2BC0-4CF7-8211-64D1B6A5DB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2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799F2-F9B9-D437-315B-BD536B3CC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E72BB0-B591-5443-F032-6DF3EE45B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6AA630-7080-859A-CBC4-EF6CFF7800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National average of children entering foster care in 2025 AFCARS data was 2.3 per 1000 children, trend across the nation was going down over past 5 years.  National </a:t>
            </a:r>
            <a:r>
              <a:rPr lang="en-US" b="1" u="sng"/>
              <a:t>and</a:t>
            </a:r>
            <a:r>
              <a:rPr lang="en-US"/>
              <a:t> CT age 0 – 5 rate was 3.4. </a:t>
            </a:r>
          </a:p>
          <a:p>
            <a:r>
              <a:rPr lang="en-US"/>
              <a:t>Total number of children in foster care is 3,046 as of 3/4/26. </a:t>
            </a:r>
          </a:p>
          <a:p>
            <a:r>
              <a:rPr lang="en-US"/>
              <a:t>On par with the national percentage of children under five who are entering care.  Children served in home can include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1499E-80B4-9703-A315-FF38174243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0FB34-2BC0-4CF7-8211-64D1B6A5DB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00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National average added for what others look like for abuse/neglect in foster care.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0FB34-2BC0-4CF7-8211-64D1B6A5DB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53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93557-652E-A36E-8DF6-8965DE7BE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CE54AF-A243-2664-7139-9E7B88B0F5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65193C-A485-074C-D299-F48D66F08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National average added for what others look like for abuse/neglect in foster care.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BACE3-DADB-A289-AADE-CD19758CAF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0FB34-2BC0-4CF7-8211-64D1B6A5DB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0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let us know if you have any questions,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0FB34-2BC0-4CF7-8211-64D1B6A5DB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74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14E6A-00BD-440D-554A-FC87A8259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F4D0AD-AEC8-37FE-E285-0DB615B3F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88A65-5907-62E8-7855-439E8996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96C17-D048-CF0E-D43E-C12BFC75F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01122-19E8-D2DB-484C-EC797A59A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2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01116-4087-8B55-DD9F-BE3171BCD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5E2F3-4C5D-E830-66F6-E118AA143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B8651-8CE5-EB06-D895-139CCE410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B024B-47AB-A8B7-9A8A-51A60EA3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B5858-F7E3-D790-F48B-80AC9E16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30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8A6943-E212-EC5F-1E21-EC362C6BF8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73AE12-4300-133E-D3FA-F7A6BE52E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EDFA8-74D1-5286-9F65-1897D4EC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DDD42-46AE-8A69-57EC-DFA4DD3E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1B8ED-68D6-6F2B-F85E-C84D9977E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57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1F47A-5C9C-A4BC-60AF-9ADD3B067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66ADC-F50A-437F-2654-0BE2B991A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747A8-FD6D-4EFB-46B3-336A4884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9A4A7-14A9-F3C7-4531-F87AB802F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3B7A4-449D-E420-40E6-E99F94590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2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C295-2669-10DC-2B6A-3EAC5C5B1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1937C-B54C-25F6-5C2F-4476B793A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B253F-A65F-96A5-8E4B-C3BC0E308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A7AB1-88FA-B5B7-5643-3FEBC0C02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2B150-9043-B1B8-2A2A-27E73D804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92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3940C-AE4F-B6BD-5FBE-FD59F404F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E0161-56E4-594B-2F1A-7E3583414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AFB99-4E8C-E47B-234A-E10592931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A64ED-B001-1D9D-EB5F-DE875CD33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5EADE-3C9D-496F-104D-B44A4D78B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52D11-1FC8-89A3-6163-613FECE50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02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DFB51-DC11-BDEA-891D-641B35C4F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B0ECA-CFD0-5D4F-3FD6-0EEFA1947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27EE5-5D0F-1541-F7CD-E399395C0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328C1E-F642-C659-E82D-D477379746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823E3F-448E-CB47-1545-EC03AC3067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3F04CF-53E7-AE6E-0174-11718CBF1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D64BB-242D-D554-E0CA-CE1900BC2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E9DCE1-BA71-1DD7-0028-237F6336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1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4CC9-A51E-37B2-94EF-5E906DC3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F6D8E2-57B5-630D-6E41-C9F0C5806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2D999F-6E7A-74B5-1E35-BD7881DA6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AF035-40EF-C4FD-9603-5BCAB7845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72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B77BEA-9E19-3F33-E6CF-68D828E84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B170DC-C97E-024E-7121-6DA378B85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03AD5-5E27-BB92-CAAD-967F48AFA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62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3996-01B8-F813-4246-45D99ED13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2AD33-8A7F-701A-F90C-79640D9E3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55987A-F25B-FA84-9AA1-4C6E83D78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60AB2-A884-940B-82E7-0699588AA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BC68D-BE0A-F26F-6044-C16EC36CF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A6D6A-1633-3EA6-94BD-69B70D046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0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605E8-04EE-2AB2-B4F3-211174382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5B197-7138-8063-C328-3FD7E59CD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E788D-B1D0-7E3F-4B47-788D787DA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E3954-8D81-FBB2-515D-A92DB28E6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353AE-7C8A-4936-8325-B0862794101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96CE9-EED7-4916-1201-80293B0C9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59472-A2DC-7D31-A6FF-9B3C1C075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55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8099F8-3154-C4BE-B851-986FEA704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4CD3A-AC90-BEE7-5FF4-BA4925F88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ABBEA-DD3C-F813-6429-D0DE751787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353AE-7C8A-4936-8325-B0862794101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5337D-9F93-912A-2018-747B26B5C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12835-EBE1-1C54-9B8D-645A358CE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89CAB-56D7-43E1-B581-AFA6EAB05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9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0CB6E-74BA-4A9D-8274-22382C72D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1096744"/>
            <a:ext cx="3659246" cy="46645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  <a:latin typeface="+mj-lt"/>
              </a:rPr>
              <a:t>Ke</a:t>
            </a:r>
            <a:r>
              <a:rPr lang="en-US" sz="4400">
                <a:latin typeface="+mj-lt"/>
              </a:rPr>
              <a:t> </a:t>
            </a:r>
            <a:r>
              <a:rPr lang="en-US" sz="4400">
                <a:solidFill>
                  <a:srgbClr val="FFFFFF"/>
                </a:solidFill>
              </a:rPr>
              <a:t>is DCF!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A7E9B-9B07-40A8-3596-9485417E3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574" y="6459785"/>
            <a:ext cx="7255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1E88BF2-57C2-464B-9A53-9E5C14F15323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1CC7C5-2FD6-B9AB-DADA-1573BDA7F3B1}"/>
              </a:ext>
            </a:extLst>
          </p:cNvPr>
          <p:cNvSpPr txBox="1"/>
          <p:nvPr/>
        </p:nvSpPr>
        <p:spPr>
          <a:xfrm>
            <a:off x="8532754" y="1317346"/>
            <a:ext cx="365924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Aptos" panose="020B0004020202020204" pitchFamily="34" charset="0"/>
              </a:rPr>
              <a:t>SAC Presentation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400">
                <a:latin typeface="Aptos" panose="020B0004020202020204" pitchFamily="34" charset="0"/>
              </a:rPr>
              <a:t>Data on Prevention and Safety</a:t>
            </a:r>
            <a:br>
              <a:rPr lang="en-US" sz="2400">
                <a:latin typeface="Aptos" panose="020B0004020202020204" pitchFamily="34" charset="0"/>
              </a:rPr>
            </a:br>
            <a:r>
              <a:rPr lang="en-US" sz="2400">
                <a:latin typeface="Aptos" panose="020B0004020202020204" pitchFamily="34" charset="0"/>
              </a:rPr>
              <a:t>04.2026 </a:t>
            </a:r>
            <a:br>
              <a:rPr lang="en-US" sz="2400">
                <a:latin typeface="Aptos" panose="020B0004020202020204" pitchFamily="34" charset="0"/>
              </a:rPr>
            </a:br>
            <a:br>
              <a:rPr lang="en-US" sz="2000">
                <a:latin typeface="Aptos" panose="020B0004020202020204" pitchFamily="34" charset="0"/>
              </a:rPr>
            </a:br>
            <a:r>
              <a:rPr lang="en-US" sz="2000">
                <a:latin typeface="Aptos" panose="020B0004020202020204" pitchFamily="34" charset="0"/>
              </a:rPr>
              <a:t>Deputy Commissioner,</a:t>
            </a:r>
            <a:br>
              <a:rPr lang="en-US" sz="2000">
                <a:latin typeface="Aptos" panose="020B0004020202020204" pitchFamily="34" charset="0"/>
              </a:rPr>
            </a:br>
            <a:r>
              <a:rPr lang="en-US" sz="2000">
                <a:latin typeface="Aptos" panose="020B0004020202020204" pitchFamily="34" charset="0"/>
              </a:rPr>
              <a:t>Stacey Gerber, MSW, MS</a:t>
            </a:r>
            <a:br>
              <a:rPr lang="en-US" sz="2000">
                <a:latin typeface="Aptos" panose="020B0004020202020204" pitchFamily="34" charset="0"/>
              </a:rPr>
            </a:br>
            <a:br>
              <a:rPr lang="en-US" sz="2000">
                <a:latin typeface="Aptos" panose="020B0004020202020204" pitchFamily="34" charset="0"/>
              </a:rPr>
            </a:br>
            <a:r>
              <a:rPr lang="en-US" sz="2000">
                <a:latin typeface="Aptos" panose="020B0004020202020204" pitchFamily="34" charset="0"/>
              </a:rPr>
              <a:t>Chief of Continuous Quality Improvement, </a:t>
            </a:r>
            <a:br>
              <a:rPr lang="en-US" sz="2000">
                <a:latin typeface="Aptos" panose="020B0004020202020204" pitchFamily="34" charset="0"/>
              </a:rPr>
            </a:br>
            <a:r>
              <a:rPr lang="en-US" sz="2000">
                <a:latin typeface="Aptos" panose="020B0004020202020204" pitchFamily="34" charset="0"/>
              </a:rPr>
              <a:t>Rosemary Wieworka, LMSW</a:t>
            </a:r>
          </a:p>
          <a:p>
            <a:endParaRPr lang="en-US" sz="2000">
              <a:latin typeface="Aptos" panose="020B0004020202020204" pitchFamily="34" charset="0"/>
            </a:endParaRPr>
          </a:p>
          <a:p>
            <a:r>
              <a:rPr lang="en-US" sz="2000">
                <a:latin typeface="Aptos" panose="020B0004020202020204" pitchFamily="34" charset="0"/>
              </a:rPr>
              <a:t>Data Scientist</a:t>
            </a:r>
          </a:p>
          <a:p>
            <a:r>
              <a:rPr lang="en-US" sz="2000">
                <a:latin typeface="Aptos" panose="020B0004020202020204" pitchFamily="34" charset="0"/>
              </a:rPr>
              <a:t>Kathleen McKay, PhD</a:t>
            </a:r>
          </a:p>
        </p:txBody>
      </p:sp>
      <p:pic>
        <p:nvPicPr>
          <p:cNvPr id="8" name="Picture 7" descr="Woman and man walking with child near lake">
            <a:extLst>
              <a:ext uri="{FF2B5EF4-FFF2-40B4-BE49-F238E27FC236}">
                <a16:creationId xmlns:a16="http://schemas.microsoft.com/office/drawing/2014/main" id="{C3BC17B0-445C-7876-09D4-4274CD2AE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0825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715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52DCA4-7754-54DA-5A84-8C3E78829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33" y="2501549"/>
            <a:ext cx="3581402" cy="372418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kern="1200">
                <a:solidFill>
                  <a:schemeClr val="bg1"/>
                </a:solidFill>
                <a:latin typeface="Aptos" panose="020B0004020202020204" pitchFamily="34" charset="0"/>
              </a:rPr>
              <a:t>Prevention Outcome</a:t>
            </a:r>
            <a:r>
              <a:rPr lang="en-US" sz="2800" kern="1200">
                <a:solidFill>
                  <a:schemeClr val="bg1"/>
                </a:solidFill>
                <a:latin typeface="Aptos" panose="020B0004020202020204" pitchFamily="34" charset="0"/>
              </a:rPr>
              <a:t>:  Give families early help and support before problems get worse.</a:t>
            </a:r>
            <a:endParaRPr lang="en-US" sz="28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681A3-AEDF-3565-F205-884FC4E046FB}"/>
              </a:ext>
            </a:extLst>
          </p:cNvPr>
          <p:cNvSpPr txBox="1"/>
          <p:nvPr/>
        </p:nvSpPr>
        <p:spPr>
          <a:xfrm>
            <a:off x="6987048" y="262533"/>
            <a:ext cx="22601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Aptos" panose="020B0004020202020204" pitchFamily="34" charset="0"/>
              </a:rPr>
              <a:t>Prevention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6EF9CC9-63F5-6F0F-3FB5-A1E72E6E9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188175"/>
              </p:ext>
            </p:extLst>
          </p:nvPr>
        </p:nvGraphicFramePr>
        <p:xfrm>
          <a:off x="4140200" y="723900"/>
          <a:ext cx="7739565" cy="6162256"/>
        </p:xfrm>
        <a:graphic>
          <a:graphicData uri="http://schemas.openxmlformats.org/drawingml/2006/table">
            <a:tbl>
              <a:tblPr firstRow="1" firstCol="1" bandRow="1"/>
              <a:tblGrid>
                <a:gridCol w="5320126">
                  <a:extLst>
                    <a:ext uri="{9D8B030D-6E8A-4147-A177-3AD203B41FA5}">
                      <a16:colId xmlns:a16="http://schemas.microsoft.com/office/drawing/2014/main" val="2616697776"/>
                    </a:ext>
                  </a:extLst>
                </a:gridCol>
                <a:gridCol w="1230728">
                  <a:extLst>
                    <a:ext uri="{9D8B030D-6E8A-4147-A177-3AD203B41FA5}">
                      <a16:colId xmlns:a16="http://schemas.microsoft.com/office/drawing/2014/main" val="2265658963"/>
                    </a:ext>
                  </a:extLst>
                </a:gridCol>
                <a:gridCol w="1188711">
                  <a:extLst>
                    <a:ext uri="{9D8B030D-6E8A-4147-A177-3AD203B41FA5}">
                      <a16:colId xmlns:a16="http://schemas.microsoft.com/office/drawing/2014/main" val="939411074"/>
                    </a:ext>
                  </a:extLst>
                </a:gridCol>
              </a:tblGrid>
              <a:tr h="16004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b="1" kern="0">
                          <a:solidFill>
                            <a:srgbClr val="FFFFFF"/>
                          </a:solidFill>
                          <a:effectLst/>
                          <a:latin typeface="Aptos Black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Measures (Higher is Better)</a:t>
                      </a:r>
                      <a:endParaRPr lang="en-US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A2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b="1" kern="0">
                          <a:solidFill>
                            <a:srgbClr val="FFFFFF"/>
                          </a:solidFill>
                          <a:effectLst/>
                          <a:latin typeface="Aptos Black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Last year (FY24)</a:t>
                      </a:r>
                      <a:endParaRPr lang="en-US" sz="2200" b="1" kern="0">
                        <a:solidFill>
                          <a:srgbClr val="FFFFFF"/>
                        </a:solidFill>
                        <a:effectLst/>
                        <a:latin typeface="Aptos Black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A2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b="1" kern="0">
                          <a:solidFill>
                            <a:srgbClr val="FFFFFF"/>
                          </a:solidFill>
                          <a:effectLst/>
                          <a:latin typeface="Aptos Black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This year (FY25) </a:t>
                      </a:r>
                      <a:endParaRPr lang="en-US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A2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515515"/>
                  </a:ext>
                </a:extLst>
              </a:tr>
              <a:tr h="13870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Families getting basic help (specifically from Community Pathways and Voluntary Care Management programs)</a:t>
                      </a:r>
                      <a:endParaRPr lang="en-US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355</a:t>
                      </a:r>
                      <a:endParaRPr lang="en-US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628</a:t>
                      </a:r>
                      <a:endParaRPr lang="en-US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045729"/>
                  </a:ext>
                </a:extLst>
              </a:tr>
              <a:tr h="15851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Families getting extra help when problems begin (specifically from Integrated Family Care and Support and Community Support for Families programs)</a:t>
                      </a:r>
                      <a:endParaRPr lang="en-US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3,203</a:t>
                      </a:r>
                      <a:endParaRPr lang="en-US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2,987</a:t>
                      </a:r>
                      <a:endParaRPr lang="en-US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396110"/>
                  </a:ext>
                </a:extLst>
              </a:tr>
              <a:tr h="15699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Newborns with a Family Safety Plan (% of babies reported to DCF who  received a care plan).</a:t>
                      </a:r>
                      <a:endParaRPr lang="en-US" sz="1800" kern="0">
                        <a:solidFill>
                          <a:srgbClr val="000000"/>
                        </a:solidFill>
                        <a:effectLst/>
                        <a:latin typeface="Aptos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  <a:endParaRPr lang="en-US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2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92%</a:t>
                      </a:r>
                      <a:endParaRPr lang="en-US" sz="2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0574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2915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070B6C-6D90-D426-1FE9-37F9819A5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9CFDDC2-DED0-BAB4-6B0D-87B32F60F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E1C7B1-2E1B-D57D-0221-B4340CF40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18D10D-5372-A3CB-5BBA-D32EF729C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D94CA8-3B8F-269F-7DB6-A289C4B9C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4E2FAA3-99C4-136F-9EF5-9D897FDD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D99811-9FE1-4B7B-12BC-984A33C4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33" y="691868"/>
            <a:ext cx="3581402" cy="553386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kern="1200">
                <a:solidFill>
                  <a:schemeClr val="bg1"/>
                </a:solidFill>
                <a:latin typeface="Aptos" panose="020B0004020202020204" pitchFamily="34" charset="0"/>
              </a:rPr>
              <a:t>Prevention Outcome</a:t>
            </a:r>
            <a:r>
              <a:rPr lang="en-US" sz="2800" kern="1200">
                <a:solidFill>
                  <a:schemeClr val="bg1"/>
                </a:solidFill>
                <a:latin typeface="Aptos" panose="020B0004020202020204" pitchFamily="34" charset="0"/>
              </a:rPr>
              <a:t>:  Give families early help and support before problems get worse.</a:t>
            </a:r>
            <a:br>
              <a:rPr lang="en-US" sz="2800" kern="1200">
                <a:solidFill>
                  <a:schemeClr val="bg1"/>
                </a:solidFill>
                <a:latin typeface="Aptos" panose="020B0004020202020204" pitchFamily="34" charset="0"/>
              </a:rPr>
            </a:br>
            <a:br>
              <a:rPr lang="en-US" sz="2800" kern="120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2800" kern="1200">
                <a:solidFill>
                  <a:schemeClr val="bg1"/>
                </a:solidFill>
                <a:latin typeface="Aptos" panose="020B0004020202020204" pitchFamily="34" charset="0"/>
              </a:rPr>
              <a:t>Number of children served in their home (intake, family services, probate) is much greater 12,056 or 80% </a:t>
            </a:r>
            <a:endParaRPr lang="en-US" sz="28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91FCCE-AE28-BC9E-E28B-0B9F8D34F461}"/>
              </a:ext>
            </a:extLst>
          </p:cNvPr>
          <p:cNvSpPr txBox="1"/>
          <p:nvPr/>
        </p:nvSpPr>
        <p:spPr>
          <a:xfrm>
            <a:off x="6987048" y="262533"/>
            <a:ext cx="22601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Aptos" panose="020B0004020202020204" pitchFamily="34" charset="0"/>
              </a:rPr>
              <a:t>Prevention, p.2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CE7B9AC-7414-E16A-9D75-CFF775CC2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331632"/>
              </p:ext>
            </p:extLst>
          </p:nvPr>
        </p:nvGraphicFramePr>
        <p:xfrm>
          <a:off x="4143840" y="986731"/>
          <a:ext cx="7914810" cy="5249502"/>
        </p:xfrm>
        <a:graphic>
          <a:graphicData uri="http://schemas.openxmlformats.org/drawingml/2006/table">
            <a:tbl>
              <a:tblPr firstRow="1" firstCol="1" bandRow="1"/>
              <a:tblGrid>
                <a:gridCol w="2352379">
                  <a:extLst>
                    <a:ext uri="{9D8B030D-6E8A-4147-A177-3AD203B41FA5}">
                      <a16:colId xmlns:a16="http://schemas.microsoft.com/office/drawing/2014/main" val="447835663"/>
                    </a:ext>
                  </a:extLst>
                </a:gridCol>
                <a:gridCol w="1790531">
                  <a:extLst>
                    <a:ext uri="{9D8B030D-6E8A-4147-A177-3AD203B41FA5}">
                      <a16:colId xmlns:a16="http://schemas.microsoft.com/office/drawing/2014/main" val="330879523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689552733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2335491327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1416002748"/>
                    </a:ext>
                  </a:extLst>
                </a:gridCol>
              </a:tblGrid>
              <a:tr h="1282107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0">
                          <a:solidFill>
                            <a:srgbClr val="FFFFFF"/>
                          </a:solidFill>
                          <a:effectLst/>
                          <a:latin typeface="Aptos Black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Measures (Lower is Better)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A2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0">
                          <a:solidFill>
                            <a:srgbClr val="FFFFFF"/>
                          </a:solidFill>
                          <a:effectLst/>
                          <a:latin typeface="Aptos Black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National (FFY25)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A2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0">
                          <a:solidFill>
                            <a:srgbClr val="FFFFFF"/>
                          </a:solidFill>
                          <a:effectLst/>
                          <a:latin typeface="Aptos Black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Last year (FY24)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A2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0">
                          <a:solidFill>
                            <a:srgbClr val="FFFFFF"/>
                          </a:solidFill>
                          <a:effectLst/>
                          <a:latin typeface="Aptos Black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This year (FY25) 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A2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367310"/>
                  </a:ext>
                </a:extLst>
              </a:tr>
              <a:tr h="1282107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Children going into foster care in Connecticut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Rate per 1,000 children 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7399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1.8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572924"/>
                  </a:ext>
                </a:extLst>
              </a:tr>
              <a:tr h="12821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children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167,699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1,596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7399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1,575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0813016"/>
                  </a:ext>
                </a:extLst>
              </a:tr>
              <a:tr h="1282107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Children ages 0–5 who entered foster care (n) 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77,932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767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787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1932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932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FB2F49-E401-F8C6-533C-765053989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7" y="2767106"/>
            <a:ext cx="3716594" cy="307190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b="1" kern="1200">
                <a:solidFill>
                  <a:schemeClr val="bg1"/>
                </a:solidFill>
                <a:latin typeface="Aptos" panose="020B0004020202020204" pitchFamily="34" charset="0"/>
              </a:rPr>
              <a:t>Safety outcome</a:t>
            </a:r>
            <a:r>
              <a:rPr lang="en-US" sz="2800" kern="1200">
                <a:solidFill>
                  <a:schemeClr val="bg1"/>
                </a:solidFill>
                <a:latin typeface="Aptos" panose="020B0004020202020204" pitchFamily="34" charset="0"/>
              </a:rPr>
              <a:t>: Keep kids safe, especially the most vulnerable.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07FE26-0503-7B13-8BB3-DB3A4903048E}"/>
              </a:ext>
            </a:extLst>
          </p:cNvPr>
          <p:cNvSpPr txBox="1"/>
          <p:nvPr/>
        </p:nvSpPr>
        <p:spPr>
          <a:xfrm>
            <a:off x="6096000" y="247879"/>
            <a:ext cx="3637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Safety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4F69979-4B69-634E-D6AE-16CE943FEF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7260679"/>
              </p:ext>
            </p:extLst>
          </p:nvPr>
        </p:nvGraphicFramePr>
        <p:xfrm>
          <a:off x="4156591" y="919780"/>
          <a:ext cx="7917421" cy="3162497"/>
        </p:xfrm>
        <a:graphic>
          <a:graphicData uri="http://schemas.openxmlformats.org/drawingml/2006/table">
            <a:tbl>
              <a:tblPr firstRow="1" firstCol="1" bandRow="1"/>
              <a:tblGrid>
                <a:gridCol w="4263509">
                  <a:extLst>
                    <a:ext uri="{9D8B030D-6E8A-4147-A177-3AD203B41FA5}">
                      <a16:colId xmlns:a16="http://schemas.microsoft.com/office/drawing/2014/main" val="87540020"/>
                    </a:ext>
                  </a:extLst>
                </a:gridCol>
                <a:gridCol w="1417102">
                  <a:extLst>
                    <a:ext uri="{9D8B030D-6E8A-4147-A177-3AD203B41FA5}">
                      <a16:colId xmlns:a16="http://schemas.microsoft.com/office/drawing/2014/main" val="730482754"/>
                    </a:ext>
                  </a:extLst>
                </a:gridCol>
                <a:gridCol w="1084872">
                  <a:extLst>
                    <a:ext uri="{9D8B030D-6E8A-4147-A177-3AD203B41FA5}">
                      <a16:colId xmlns:a16="http://schemas.microsoft.com/office/drawing/2014/main" val="4107139517"/>
                    </a:ext>
                  </a:extLst>
                </a:gridCol>
                <a:gridCol w="1151938">
                  <a:extLst>
                    <a:ext uri="{9D8B030D-6E8A-4147-A177-3AD203B41FA5}">
                      <a16:colId xmlns:a16="http://schemas.microsoft.com/office/drawing/2014/main" val="1915593218"/>
                    </a:ext>
                  </a:extLst>
                </a:gridCol>
              </a:tblGrid>
              <a:tr h="7261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solidFill>
                            <a:srgbClr val="FFFFFF"/>
                          </a:solidFill>
                          <a:effectLst/>
                          <a:latin typeface="Aptos Black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Measures (Lower is Better)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A2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0">
                          <a:solidFill>
                            <a:srgbClr val="FFFFFF"/>
                          </a:solidFill>
                          <a:effectLst/>
                          <a:latin typeface="Aptos Black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National (FFY24)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A2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0">
                          <a:solidFill>
                            <a:srgbClr val="FFFFFF"/>
                          </a:solidFill>
                          <a:effectLst/>
                          <a:latin typeface="Aptos Black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Last year (FY24)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A2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0">
                          <a:solidFill>
                            <a:srgbClr val="FFFFFF"/>
                          </a:solidFill>
                          <a:effectLst/>
                          <a:latin typeface="Aptos Black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This year (FY25) 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A2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215092"/>
                  </a:ext>
                </a:extLst>
              </a:tr>
              <a:tr h="996604">
                <a:tc>
                  <a:txBody>
                    <a:bodyPr/>
                    <a:lstStyle/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effectLst/>
                          <a:latin typeface="Aptos"/>
                          <a:ea typeface="Calibri" panose="020F0502020204030204" pitchFamily="34" charset="0"/>
                          <a:cs typeface="Times New Roman"/>
                        </a:rPr>
                        <a:t>Children neglected or abused again after a first report </a:t>
                      </a:r>
                      <a:endParaRPr lang="en-US" sz="2400" kern="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  <a:latin typeface="Calibri"/>
                          <a:ea typeface="Calibri"/>
                          <a:cs typeface="Arial"/>
                        </a:rPr>
                        <a:t>9.4%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effectLst/>
                          <a:latin typeface="Aptos"/>
                          <a:ea typeface="Calibri" panose="020F0502020204030204" pitchFamily="34" charset="0"/>
                          <a:cs typeface="Times New Roman"/>
                        </a:rPr>
                        <a:t>8.3%</a:t>
                      </a:r>
                      <a:endParaRPr lang="en-US" sz="2400" kern="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effectLst/>
                          <a:latin typeface="Aptos"/>
                          <a:ea typeface="Calibri" panose="020F0502020204030204" pitchFamily="34" charset="0"/>
                          <a:cs typeface="Times New Roman"/>
                        </a:rPr>
                        <a:t>9.2%</a:t>
                      </a:r>
                      <a:endParaRPr lang="en-US" sz="2400" kern="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975584"/>
                  </a:ext>
                </a:extLst>
              </a:tr>
              <a:tr h="996604">
                <a:tc>
                  <a:txBody>
                    <a:bodyPr/>
                    <a:lstStyle/>
                    <a:p>
                      <a:pPr marL="0" marR="0" lvl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effectLst/>
                          <a:latin typeface="Aptos"/>
                          <a:ea typeface="Calibri"/>
                          <a:cs typeface="Times New Roman"/>
                        </a:rPr>
                        <a:t>Children ages 0–5 neglected or abused again after a first report</a:t>
                      </a:r>
                      <a:endParaRPr lang="en-US" sz="2400" kern="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  <a:latin typeface="Calibri"/>
                          <a:ea typeface="Calibri"/>
                          <a:cs typeface="Arial"/>
                        </a:rPr>
                        <a:t>9.6%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effectLst/>
                          <a:latin typeface="Aptos"/>
                          <a:ea typeface="Calibri"/>
                          <a:cs typeface="Times New Roman"/>
                        </a:rPr>
                        <a:t>9.6%</a:t>
                      </a:r>
                      <a:endParaRPr lang="en-US" sz="2400" kern="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effectLst/>
                          <a:latin typeface="Aptos"/>
                          <a:ea typeface="Calibri"/>
                          <a:cs typeface="Times New Roman"/>
                        </a:rPr>
                        <a:t>11.0%</a:t>
                      </a:r>
                      <a:endParaRPr lang="en-US" sz="2400" kern="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9525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244530"/>
                  </a:ext>
                </a:extLst>
              </a:tr>
            </a:tbl>
          </a:graphicData>
        </a:graphic>
      </p:graphicFrame>
      <p:sp>
        <p:nvSpPr>
          <p:cNvPr id="11" name="Rectangle 2">
            <a:extLst>
              <a:ext uri="{FF2B5EF4-FFF2-40B4-BE49-F238E27FC236}">
                <a16:creationId xmlns:a16="http://schemas.microsoft.com/office/drawing/2014/main" id="{CD151F55-574A-FDDD-18A0-4AC59FC03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2" y="-84755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633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1AE0DE-301A-3B2A-22DD-91F9B7D98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0120E5-2F5B-90F6-42E9-7188AE6B0F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6B43A-5522-7441-BA8C-33089CA8E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A277AA-1A2B-14D8-5956-4481D73D2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F3F4E4-1BC2-BC04-37A8-BA3D88BA9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53AF7BB-035D-A56D-326D-A0ACD918A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C3927-B3B7-0067-F426-0535E1376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7" y="2767106"/>
            <a:ext cx="3716594" cy="307190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b="1" kern="1200">
                <a:solidFill>
                  <a:schemeClr val="bg1"/>
                </a:solidFill>
                <a:latin typeface="Aptos" panose="020B0004020202020204" pitchFamily="34" charset="0"/>
              </a:rPr>
              <a:t>Safety outcome</a:t>
            </a:r>
            <a:r>
              <a:rPr lang="en-US" sz="2800" kern="1200">
                <a:solidFill>
                  <a:schemeClr val="bg1"/>
                </a:solidFill>
                <a:latin typeface="Aptos" panose="020B0004020202020204" pitchFamily="34" charset="0"/>
              </a:rPr>
              <a:t>: Keep kids safe, especially the most vulnerable.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EE4014-DD20-85DA-B8DE-7D963C249327}"/>
              </a:ext>
            </a:extLst>
          </p:cNvPr>
          <p:cNvSpPr txBox="1"/>
          <p:nvPr/>
        </p:nvSpPr>
        <p:spPr>
          <a:xfrm>
            <a:off x="6096000" y="247879"/>
            <a:ext cx="3637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Safety, p.2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2B4F71B-1237-4827-EB0F-78F94FB370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833852"/>
              </p:ext>
            </p:extLst>
          </p:nvPr>
        </p:nvGraphicFramePr>
        <p:xfrm>
          <a:off x="4195919" y="715917"/>
          <a:ext cx="7838765" cy="5502853"/>
        </p:xfrm>
        <a:graphic>
          <a:graphicData uri="http://schemas.openxmlformats.org/drawingml/2006/table">
            <a:tbl>
              <a:tblPr firstRow="1" firstCol="1" bandRow="1"/>
              <a:tblGrid>
                <a:gridCol w="2125757">
                  <a:extLst>
                    <a:ext uri="{9D8B030D-6E8A-4147-A177-3AD203B41FA5}">
                      <a16:colId xmlns:a16="http://schemas.microsoft.com/office/drawing/2014/main" val="87540020"/>
                    </a:ext>
                  </a:extLst>
                </a:gridCol>
                <a:gridCol w="2031749">
                  <a:extLst>
                    <a:ext uri="{9D8B030D-6E8A-4147-A177-3AD203B41FA5}">
                      <a16:colId xmlns:a16="http://schemas.microsoft.com/office/drawing/2014/main" val="3047101409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4182738293"/>
                    </a:ext>
                  </a:extLst>
                </a:gridCol>
                <a:gridCol w="1150115">
                  <a:extLst>
                    <a:ext uri="{9D8B030D-6E8A-4147-A177-3AD203B41FA5}">
                      <a16:colId xmlns:a16="http://schemas.microsoft.com/office/drawing/2014/main" val="4107139517"/>
                    </a:ext>
                  </a:extLst>
                </a:gridCol>
                <a:gridCol w="1140494">
                  <a:extLst>
                    <a:ext uri="{9D8B030D-6E8A-4147-A177-3AD203B41FA5}">
                      <a16:colId xmlns:a16="http://schemas.microsoft.com/office/drawing/2014/main" val="1915593218"/>
                    </a:ext>
                  </a:extLst>
                </a:gridCol>
              </a:tblGrid>
              <a:tr h="72614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solidFill>
                            <a:srgbClr val="FFFFFF"/>
                          </a:solidFill>
                          <a:effectLst/>
                          <a:latin typeface="Aptos Black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Measures (Lower is Better)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A2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0">
                          <a:solidFill>
                            <a:srgbClr val="FFFFFF"/>
                          </a:solidFill>
                          <a:effectLst/>
                          <a:latin typeface="Aptos Black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National (FFY23)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A2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0">
                          <a:solidFill>
                            <a:srgbClr val="FFFFFF"/>
                          </a:solidFill>
                          <a:effectLst/>
                          <a:latin typeface="Aptos Black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Last year (FY24)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A2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0">
                          <a:solidFill>
                            <a:srgbClr val="FFFFFF"/>
                          </a:solidFill>
                          <a:effectLst/>
                          <a:latin typeface="Aptos Black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This year (FY25) 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A2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215092"/>
                  </a:ext>
                </a:extLst>
              </a:tr>
              <a:tr h="996604">
                <a:tc rowSpan="2">
                  <a:txBody>
                    <a:bodyPr/>
                    <a:lstStyle/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effectLst/>
                          <a:latin typeface="Aptos"/>
                          <a:ea typeface="Calibri"/>
                          <a:cs typeface="Times New Roman"/>
                        </a:rPr>
                        <a:t>Children neglected or abused while in foster care  </a:t>
                      </a:r>
                      <a:endParaRPr lang="en-US" sz="2400" kern="10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solidFill>
                            <a:schemeClr val="tx1"/>
                          </a:solidFill>
                          <a:effectLst/>
                          <a:latin typeface="Aptos"/>
                          <a:ea typeface="Calibri"/>
                          <a:cs typeface="Times New Roman"/>
                        </a:rPr>
                        <a:t>Rate per 100,000 days in Care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  <a:latin typeface="Calibri"/>
                          <a:ea typeface="Calibri"/>
                          <a:cs typeface="Arial"/>
                        </a:rPr>
                        <a:t>9.3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effectLst/>
                          <a:latin typeface="Aptos"/>
                          <a:ea typeface="Calibri"/>
                          <a:cs typeface="Times New Roman"/>
                        </a:rPr>
                        <a:t>6.6</a:t>
                      </a:r>
                      <a:endParaRPr lang="en-US" sz="2400" kern="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effectLst/>
                          <a:latin typeface="Aptos"/>
                          <a:ea typeface="Calibri"/>
                          <a:cs typeface="Times New Roman"/>
                        </a:rPr>
                        <a:t>5.5</a:t>
                      </a:r>
                      <a:endParaRPr lang="en-US" sz="2400" kern="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975584"/>
                  </a:ext>
                </a:extLst>
              </a:tr>
              <a:tr h="996604">
                <a:tc vMerge="1">
                  <a:txBody>
                    <a:bodyPr/>
                    <a:lstStyle/>
                    <a:p>
                      <a:pPr marL="0" marR="0" lvl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endParaRPr lang="en-US" sz="2400" kern="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solidFill>
                            <a:schemeClr val="tx1"/>
                          </a:solidFill>
                          <a:effectLst/>
                          <a:latin typeface="Aptos"/>
                          <a:ea typeface="Calibri"/>
                          <a:cs typeface="Times New Roman"/>
                        </a:rPr>
                        <a:t>Number of Children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  <a:latin typeface="Calibri"/>
                          <a:ea typeface="Calibri"/>
                          <a:cs typeface="Arial"/>
                        </a:rPr>
                        <a:t>10,865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  <a:latin typeface="Calibri"/>
                          <a:ea typeface="Calibri"/>
                          <a:cs typeface="Arial"/>
                        </a:rPr>
                        <a:t>60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  <a:latin typeface="Calibri"/>
                          <a:ea typeface="Calibri"/>
                          <a:cs typeface="Arial"/>
                        </a:rPr>
                        <a:t>51</a:t>
                      </a:r>
                    </a:p>
                  </a:txBody>
                  <a:tcPr marL="9525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244530"/>
                  </a:ext>
                </a:extLst>
              </a:tr>
              <a:tr h="996604">
                <a:tc rowSpan="2">
                  <a:txBody>
                    <a:bodyPr/>
                    <a:lstStyle/>
                    <a:p>
                      <a:pPr marL="0" marR="0" lvl="0" algn="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effectLst/>
                          <a:latin typeface="Aptos"/>
                          <a:ea typeface="Calibri"/>
                          <a:cs typeface="Times New Roman"/>
                        </a:rPr>
                        <a:t>Children ages 0–5 neglected or abused while in foster care</a:t>
                      </a:r>
                      <a:endParaRPr lang="en-US" sz="2400" kern="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solidFill>
                            <a:schemeClr val="tx1"/>
                          </a:solidFill>
                          <a:effectLst/>
                          <a:latin typeface="Aptos"/>
                          <a:ea typeface="Calibri"/>
                          <a:cs typeface="Times New Roman"/>
                        </a:rPr>
                        <a:t>Rate per 100,000 days in Care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  <a:latin typeface="Calibri"/>
                          <a:ea typeface="Calibri"/>
                          <a:cs typeface="Arial"/>
                        </a:rPr>
                        <a:t>7.4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effectLst/>
                          <a:latin typeface="Aptos"/>
                          <a:ea typeface="Calibri"/>
                          <a:cs typeface="Times New Roman"/>
                        </a:rPr>
                        <a:t>3.6</a:t>
                      </a:r>
                      <a:endParaRPr lang="en-US" sz="2400" kern="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effectLst/>
                          <a:latin typeface="Aptos"/>
                          <a:ea typeface="Calibri"/>
                          <a:cs typeface="Times New Roman"/>
                        </a:rPr>
                        <a:t>5.0</a:t>
                      </a:r>
                      <a:endParaRPr lang="en-US" sz="2400" kern="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2022680"/>
                  </a:ext>
                </a:extLst>
              </a:tr>
              <a:tr h="9966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2400" kern="0">
                          <a:solidFill>
                            <a:schemeClr val="tx1"/>
                          </a:solidFill>
                          <a:effectLst/>
                          <a:latin typeface="Aptos"/>
                          <a:ea typeface="Calibri"/>
                          <a:cs typeface="Times New Roman"/>
                        </a:rPr>
                        <a:t>Number of Children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00">
                          <a:effectLst/>
                          <a:latin typeface="+mn-lt"/>
                          <a:ea typeface="Calibri"/>
                          <a:cs typeface="Arial"/>
                        </a:rPr>
                        <a:t>3,791</a:t>
                      </a:r>
                    </a:p>
                    <a:p>
                      <a:pPr algn="ctr"/>
                      <a:endParaRPr lang="en-US" sz="2400" kern="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14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20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8730414"/>
                  </a:ext>
                </a:extLst>
              </a:tr>
            </a:tbl>
          </a:graphicData>
        </a:graphic>
      </p:graphicFrame>
      <p:sp>
        <p:nvSpPr>
          <p:cNvPr id="11" name="Rectangle 2">
            <a:extLst>
              <a:ext uri="{FF2B5EF4-FFF2-40B4-BE49-F238E27FC236}">
                <a16:creationId xmlns:a16="http://schemas.microsoft.com/office/drawing/2014/main" id="{C51A3478-A500-1A03-D4DB-5E4804C55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2" y="-84755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89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0DBCE5-63F0-BD8F-4341-B27407136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Questions?</a:t>
            </a: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4" name="Picture 3" descr="Sunny daffodils in jar">
            <a:extLst>
              <a:ext uri="{FF2B5EF4-FFF2-40B4-BE49-F238E27FC236}">
                <a16:creationId xmlns:a16="http://schemas.microsoft.com/office/drawing/2014/main" id="{D01EC5F1-D661-1B57-F458-9209ECB86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78" y="945945"/>
            <a:ext cx="7449163" cy="496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8223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269BDC9-F5DC-4A16-9583-2F8CE4184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E30C0F-4240-4F1C-DCA4-54DA0C8C4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063296"/>
            <a:ext cx="9144000" cy="11526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2024 National Data for Rate of Entry by age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03CE7F4-D1BB-4A5B-8E96-915177640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078288-4A69-01D8-DFED-E4069AE0F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8" y="1025065"/>
            <a:ext cx="10905064" cy="239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23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C14F2A72087F429B883E197560EAB1" ma:contentTypeVersion="12" ma:contentTypeDescription="Create a new document." ma:contentTypeScope="" ma:versionID="7ffd53d51fd6cf32e79f5d42b9e632f9">
  <xsd:schema xmlns:xsd="http://www.w3.org/2001/XMLSchema" xmlns:xs="http://www.w3.org/2001/XMLSchema" xmlns:p="http://schemas.microsoft.com/office/2006/metadata/properties" xmlns:ns2="962685e4-11e6-4dbf-8c71-7bd433333a90" xmlns:ns3="3a83f769-88a9-4ffd-8a0d-b0e007c390af" targetNamespace="http://schemas.microsoft.com/office/2006/metadata/properties" ma:root="true" ma:fieldsID="9d24dd6798dc907c185ded0cd7e8fe2e" ns2:_="" ns3:_="">
    <xsd:import namespace="962685e4-11e6-4dbf-8c71-7bd433333a90"/>
    <xsd:import namespace="3a83f769-88a9-4ffd-8a0d-b0e007c390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2685e4-11e6-4dbf-8c71-7bd433333a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9be3ee5-5d72-4a78-bfe6-04ec158992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83f769-88a9-4ffd-8a0d-b0e007c390a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eb6cae7-f0b9-44f5-a194-7ed2dde544b8}" ma:internalName="TaxCatchAll" ma:showField="CatchAllData" ma:web="3a83f769-88a9-4ffd-8a0d-b0e007c390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62685e4-11e6-4dbf-8c71-7bd433333a90">
      <Terms xmlns="http://schemas.microsoft.com/office/infopath/2007/PartnerControls"/>
    </lcf76f155ced4ddcb4097134ff3c332f>
    <TaxCatchAll xmlns="3a83f769-88a9-4ffd-8a0d-b0e007c390a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D14317-E4C7-469E-93F5-C1106A3116AF}">
  <ds:schemaRefs>
    <ds:schemaRef ds:uri="3a83f769-88a9-4ffd-8a0d-b0e007c390af"/>
    <ds:schemaRef ds:uri="962685e4-11e6-4dbf-8c71-7bd433333a9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A43C5A5-CCCF-47B8-90B7-8573472BF09C}">
  <ds:schemaRefs>
    <ds:schemaRef ds:uri="3a83f769-88a9-4ffd-8a0d-b0e007c390af"/>
    <ds:schemaRef ds:uri="962685e4-11e6-4dbf-8c71-7bd433333a9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514F6D1-FDD0-4248-8B5E-53ADF4D144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Ke is DCF!</vt:lpstr>
      <vt:lpstr>Prevention Outcome:  Give families early help and support before problems get worse.</vt:lpstr>
      <vt:lpstr>Prevention Outcome:  Give families early help and support before problems get worse.  Number of children served in their home (intake, family services, probate) is much greater 12,056 or 80% </vt:lpstr>
      <vt:lpstr>Safety outcome: Keep kids safe, especially the most vulnerable.</vt:lpstr>
      <vt:lpstr>Safety outcome: Keep kids safe, especially the most vulnerable.</vt:lpstr>
      <vt:lpstr>Questions?  Thank you</vt:lpstr>
      <vt:lpstr>2024 National Data for Rate of Entry by 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RAC Presentation Data on Safety and Permanency 10.2024   Deputy Commissioner, Dr. Joyce Taylor  Chief of Continuous Quality Improvement Rosemary Wieworka, LMSW  Ke is DCF!</dc:title>
  <dc:creator>WIEWORKA, ROSEMARY</dc:creator>
  <cp:revision>1</cp:revision>
  <cp:lastPrinted>2024-10-07T12:37:58Z</cp:lastPrinted>
  <dcterms:created xsi:type="dcterms:W3CDTF">2024-10-04T14:45:09Z</dcterms:created>
  <dcterms:modified xsi:type="dcterms:W3CDTF">2026-04-02T20:57:24Z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0x010100FAC14F2A72087F429B883E197560EAB1</vt:lpwstr>
  </property>
  <property fmtid="{D5CDD505-2E9C-101B-9397-08002B2CF9AE}" pid="3" name="MediaServiceImageTags">
    <vt:lpwstr/>
  </property>
</Properties>
</file>