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4"/>
  </p:sldMasterIdLst>
  <p:notesMasterIdLst>
    <p:notesMasterId r:id="rId11"/>
  </p:notesMasterIdLst>
  <p:sldIdLst>
    <p:sldId id="750" r:id="rId5"/>
    <p:sldId id="757" r:id="rId6"/>
    <p:sldId id="761" r:id="rId7"/>
    <p:sldId id="755" r:id="rId8"/>
    <p:sldId id="762" r:id="rId9"/>
    <p:sldId id="751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EWORKA, ROSEMARY" userId="8173ffd0-ed7d-4474-a100-0ba141ed0d95" providerId="ADAL" clId="{6618919F-7BEA-440E-A137-1F80AFA27EFF}"/>
    <pc:docChg chg="modSld">
      <pc:chgData name="WIEWORKA, ROSEMARY" userId="8173ffd0-ed7d-4474-a100-0ba141ed0d95" providerId="ADAL" clId="{6618919F-7BEA-440E-A137-1F80AFA27EFF}" dt="2025-10-29T18:25:46.523" v="188" actId="14100"/>
      <pc:docMkLst>
        <pc:docMk/>
      </pc:docMkLst>
      <pc:sldChg chg="addSp modSp mod modNotesTx">
        <pc:chgData name="WIEWORKA, ROSEMARY" userId="8173ffd0-ed7d-4474-a100-0ba141ed0d95" providerId="ADAL" clId="{6618919F-7BEA-440E-A137-1F80AFA27EFF}" dt="2025-10-29T18:25:46.523" v="188" actId="14100"/>
        <pc:sldMkLst>
          <pc:docMk/>
          <pc:sldMk cId="545633404" sldId="755"/>
        </pc:sldMkLst>
        <pc:spChg chg="add mod">
          <ac:chgData name="WIEWORKA, ROSEMARY" userId="8173ffd0-ed7d-4474-a100-0ba141ed0d95" providerId="ADAL" clId="{6618919F-7BEA-440E-A137-1F80AFA27EFF}" dt="2025-10-29T18:25:46.523" v="188" actId="14100"/>
          <ac:spMkLst>
            <pc:docMk/>
            <pc:sldMk cId="545633404" sldId="755"/>
            <ac:spMk id="2" creationId="{E33673E2-1CAB-E1D2-9BCD-D4D691171B59}"/>
          </ac:spMkLst>
        </pc:spChg>
        <pc:graphicFrameChg chg="modGraphic">
          <ac:chgData name="WIEWORKA, ROSEMARY" userId="8173ffd0-ed7d-4474-a100-0ba141ed0d95" providerId="ADAL" clId="{6618919F-7BEA-440E-A137-1F80AFA27EFF}" dt="2025-10-29T18:18:40.701" v="48" actId="20577"/>
          <ac:graphicFrameMkLst>
            <pc:docMk/>
            <pc:sldMk cId="545633404" sldId="755"/>
            <ac:graphicFrameMk id="6" creationId="{C0A1D896-3204-33FB-221A-825886C49881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493FA9-1757-400B-8A4D-4A4CAF6EA6B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9C0FB34-2BC0-4CF7-8211-64D1B6A5D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2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3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6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57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2.7 is the rate of entry into foster care AFCARS for </a:t>
            </a:r>
          </a:p>
          <a:p>
            <a:r>
              <a:rPr lang="en-US" dirty="0">
                <a:ea typeface="Calibri"/>
                <a:cs typeface="Calibri"/>
              </a:rPr>
              <a:t>FY25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Primary Prevention:  </a:t>
            </a:r>
          </a:p>
          <a:p>
            <a:r>
              <a:rPr lang="en-US" dirty="0">
                <a:ea typeface="Calibri"/>
                <a:cs typeface="Calibri"/>
              </a:rPr>
              <a:t>Community Pathways 78 (Carelon); VCM 550 (Bethany Zorba, Program Lead); total: 628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Secondary Prevention:</a:t>
            </a:r>
          </a:p>
          <a:p>
            <a:r>
              <a:rPr lang="en-US" dirty="0">
                <a:ea typeface="Calibri"/>
                <a:cs typeface="Calibri"/>
              </a:rPr>
              <a:t>IFCS:   1187 (</a:t>
            </a:r>
            <a:r>
              <a:rPr lang="en-US" dirty="0" err="1">
                <a:ea typeface="Calibri"/>
                <a:cs typeface="Calibri"/>
              </a:rPr>
              <a:t>Carelon</a:t>
            </a:r>
            <a:r>
              <a:rPr lang="en-US" dirty="0">
                <a:ea typeface="Calibri"/>
                <a:cs typeface="Calibri"/>
              </a:rPr>
              <a:t>)  CSF: 1800 (</a:t>
            </a:r>
            <a:r>
              <a:rPr lang="en-US" dirty="0" err="1">
                <a:ea typeface="Calibri"/>
                <a:cs typeface="Calibri"/>
              </a:rPr>
              <a:t>Carelon</a:t>
            </a:r>
            <a:r>
              <a:rPr lang="en-US" dirty="0">
                <a:ea typeface="Calibri"/>
                <a:cs typeface="Calibri"/>
              </a:rPr>
              <a:t>)  Total: 2987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5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70BB2-C8CA-CFE1-878E-C65A5CB9D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8178D-568E-B359-6DB6-6BC61BFB7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EA217-DEC4-3A01-63BB-E9887531B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Source: Mindshare ACRI from 11/2024-6/2025; ACR LINK reports prior to 11/2024.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ED551-6930-0EE1-2C19-D93B838E3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87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let us know if you have any questions,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4E6A-00BD-440D-554A-FC87A8259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4D0AD-AEC8-37FE-E285-0DB615B3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88A65-5907-62E8-7855-439E8996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96C17-D048-CF0E-D43E-C12BFC75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01122-19E8-D2DB-484C-EC797A59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1116-4087-8B55-DD9F-BE3171BC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5E2F3-4C5D-E830-66F6-E118AA14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B8651-8CE5-EB06-D895-139CCE41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B024B-47AB-A8B7-9A8A-51A60EA3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B5858-F7E3-D790-F48B-80AC9E16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3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8A6943-E212-EC5F-1E21-EC362C6BF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3AE12-4300-133E-D3FA-F7A6BE52E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EDFA8-74D1-5286-9F65-1897D4EC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DDD42-46AE-8A69-57EC-DFA4DD3E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1B8ED-68D6-6F2B-F85E-C84D9977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5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F47A-5C9C-A4BC-60AF-9ADD3B06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66ADC-F50A-437F-2654-0BE2B991A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47A8-FD6D-4EFB-46B3-336A4884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9A4A7-14A9-F3C7-4531-F87AB802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3B7A4-449D-E420-40E6-E99F9459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C295-2669-10DC-2B6A-3EAC5C5B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1937C-B54C-25F6-5C2F-4476B793A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B253F-A65F-96A5-8E4B-C3BC0E30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A7AB1-88FA-B5B7-5643-3FEBC0C0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B150-9043-B1B8-2A2A-27E73D80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940C-AE4F-B6BD-5FBE-FD59F404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E0161-56E4-594B-2F1A-7E3583414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AFB99-4E8C-E47B-234A-E10592931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A64ED-B001-1D9D-EB5F-DE875CD3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5EADE-3C9D-496F-104D-B44A4D78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52D11-1FC8-89A3-6163-613FECE5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FB51-DC11-BDEA-891D-641B35C4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B0ECA-CFD0-5D4F-3FD6-0EEFA1947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27EE5-5D0F-1541-F7CD-E399395C0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28C1E-F642-C659-E82D-D47737974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23E3F-448E-CB47-1545-EC03AC3067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3F04CF-53E7-AE6E-0174-11718CB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D64BB-242D-D554-E0CA-CE1900BC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9DCE1-BA71-1DD7-0028-237F6336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4CC9-A51E-37B2-94EF-5E906DC3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6D8E2-57B5-630D-6E41-C9F0C580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D999F-6E7A-74B5-1E35-BD7881DA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AF035-40EF-C4FD-9603-5BCAB784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7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B77BEA-9E19-3F33-E6CF-68D828E8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170DC-C97E-024E-7121-6DA378B8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03AD5-5E27-BB92-CAAD-967F48AF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6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3996-01B8-F813-4246-45D99ED1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2AD33-8A7F-701A-F90C-79640D9E3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5987A-F25B-FA84-9AA1-4C6E83D78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60AB2-A884-940B-82E7-0699588A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BC68D-BE0A-F26F-6044-C16EC36C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A6D6A-1633-3EA6-94BD-69B70D04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0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05E8-04EE-2AB2-B4F3-21117438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5B197-7138-8063-C328-3FD7E59CD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E788D-B1D0-7E3F-4B47-788D787DA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E3954-8D81-FBB2-515D-A92DB28E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96CE9-EED7-4916-1201-80293B0C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59472-A2DC-7D31-A6FF-9B3C1C07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5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8099F8-3154-C4BE-B851-986FEA70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4CD3A-AC90-BEE7-5FF4-BA4925F88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ABBEA-DD3C-F813-6429-D0DE75178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353AE-7C8A-4936-8325-B0862794101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5337D-9F93-912A-2018-747B26B5C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12835-EBE1-1C54-9B8D-645A358CE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9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0CB6E-74BA-4A9D-8274-22382C72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1445343"/>
            <a:ext cx="3659246" cy="46645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latin typeface="+mj-lt"/>
              </a:rPr>
              <a:t>Ke</a:t>
            </a:r>
            <a:r>
              <a:rPr lang="en-US" sz="4400">
                <a:latin typeface="+mj-lt"/>
              </a:rPr>
              <a:t> </a:t>
            </a:r>
            <a:r>
              <a:rPr lang="en-US" sz="4400">
                <a:solidFill>
                  <a:srgbClr val="FFFFFF"/>
                </a:solidFill>
              </a:rPr>
              <a:t>is DCF!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A7E9B-9B07-40A8-3596-9485417E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574" y="6459785"/>
            <a:ext cx="7255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1E88BF2-57C2-464B-9A53-9E5C14F15323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CC7C5-2FD6-B9AB-DADA-1573BDA7F3B1}"/>
              </a:ext>
            </a:extLst>
          </p:cNvPr>
          <p:cNvSpPr txBox="1"/>
          <p:nvPr/>
        </p:nvSpPr>
        <p:spPr>
          <a:xfrm>
            <a:off x="7937306" y="1183819"/>
            <a:ext cx="3659246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latin typeface="Aptos" panose="020B0004020202020204" pitchFamily="34" charset="0"/>
              </a:rPr>
              <a:t>SAC Presentation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400">
                <a:latin typeface="Aptos" panose="020B0004020202020204" pitchFamily="34" charset="0"/>
              </a:rPr>
              <a:t>Data on Prevention and Well-being,  </a:t>
            </a:r>
          </a:p>
          <a:p>
            <a:r>
              <a:rPr lang="en-US" sz="2400" dirty="0">
                <a:latin typeface="Aptos"/>
              </a:rPr>
              <a:t>November 2025 </a:t>
            </a:r>
            <a:br>
              <a:rPr lang="en-US" sz="2400" dirty="0">
                <a:latin typeface="Aptos" panose="020B0004020202020204" pitchFamily="34" charset="0"/>
              </a:rPr>
            </a:br>
            <a:br>
              <a:rPr lang="en-US" sz="2000" dirty="0">
                <a:latin typeface="Aptos" panose="020B0004020202020204" pitchFamily="34" charset="0"/>
              </a:rPr>
            </a:b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>
                <a:latin typeface="Aptos"/>
              </a:rPr>
              <a:t>Chief of Continuous Quality </a:t>
            </a:r>
            <a:r>
              <a:rPr lang="en-US" sz="2000" dirty="0">
                <a:latin typeface="Aptos"/>
              </a:rPr>
              <a:t>Improvement, 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>
                <a:latin typeface="Aptos"/>
              </a:rPr>
              <a:t>Rosemary </a:t>
            </a:r>
            <a:r>
              <a:rPr lang="en-US" sz="2000" dirty="0" err="1">
                <a:latin typeface="Aptos"/>
              </a:rPr>
              <a:t>Wieworka</a:t>
            </a:r>
            <a:r>
              <a:rPr lang="en-US" sz="2000" dirty="0">
                <a:latin typeface="Aptos"/>
              </a:rPr>
              <a:t>, LMSW</a:t>
            </a:r>
          </a:p>
          <a:p>
            <a:endParaRPr lang="en-US" sz="2000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</a:rPr>
              <a:t>Data Scientist</a:t>
            </a:r>
          </a:p>
          <a:p>
            <a:r>
              <a:rPr lang="en-US" sz="2000">
                <a:latin typeface="Aptos" panose="020B0004020202020204" pitchFamily="34" charset="0"/>
              </a:rPr>
              <a:t>Kathleen McKay, PhD</a:t>
            </a:r>
          </a:p>
        </p:txBody>
      </p:sp>
      <p:pic>
        <p:nvPicPr>
          <p:cNvPr id="13" name="Picture 12" descr="A picture containing outdoor, grass, sky, mountain&#10;&#10;AI-generated content may be incorrect.">
            <a:extLst>
              <a:ext uri="{FF2B5EF4-FFF2-40B4-BE49-F238E27FC236}">
                <a16:creationId xmlns:a16="http://schemas.microsoft.com/office/drawing/2014/main" id="{D3FC34AF-20F5-7B81-5808-7233FEF40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7" y="642119"/>
            <a:ext cx="7009563" cy="52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34428-FAB8-C170-5134-3D8CB44C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528305"/>
          </a:xfrm>
        </p:spPr>
        <p:txBody>
          <a:bodyPr anchor="b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Aptos" panose="020B0004020202020204" pitchFamily="34" charset="0"/>
              </a:rPr>
              <a:t>Community pathways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5374D-3640-8EF1-C74B-CF7AD92F1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41210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 sz="2800" b="1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2800" b="1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280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2800" b="1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58983-3C46-7DE9-DCC3-79F19A091C3A}"/>
              </a:ext>
            </a:extLst>
          </p:cNvPr>
          <p:cNvSpPr txBox="1"/>
          <p:nvPr/>
        </p:nvSpPr>
        <p:spPr>
          <a:xfrm>
            <a:off x="5117776" y="427030"/>
            <a:ext cx="571751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The </a:t>
            </a:r>
            <a:r>
              <a:rPr lang="en-US" sz="1600" b="1">
                <a:latin typeface="Aptos" panose="020B0004020202020204" pitchFamily="34" charset="0"/>
              </a:rPr>
              <a:t>Prevention Care Management program (PCME): </a:t>
            </a:r>
            <a:r>
              <a:rPr lang="en-US" sz="1600">
                <a:latin typeface="Aptos" panose="020B0004020202020204" pitchFamily="34" charset="0"/>
              </a:rPr>
              <a:t>A centralized hub for the assessment/referral, care coordination, and case monitoring of children and families defined under Connecticut's Family First candidacy populations: community/self-referrals, behavioral health, and known-to-DCF referrals. The 3 PCME programs are:</a:t>
            </a:r>
          </a:p>
          <a:p>
            <a:endParaRPr lang="en-US" sz="1600">
              <a:latin typeface="Aptos" panose="020B0004020202020204" pitchFamily="34" charset="0"/>
            </a:endParaRPr>
          </a:p>
          <a:p>
            <a:r>
              <a:rPr lang="en-US" sz="1600" b="1">
                <a:latin typeface="Aptos" panose="020B0004020202020204" pitchFamily="34" charset="0"/>
              </a:rPr>
              <a:t>Community Pathways (CP)</a:t>
            </a:r>
            <a:r>
              <a:rPr lang="en-US" sz="1600">
                <a:latin typeface="Aptos" panose="020B0004020202020204" pitchFamily="34" charset="0"/>
              </a:rPr>
              <a:t>: CP accepts referrals from families and community partners and provides information, access, and connection to community-based supports and evidence-based interventions.</a:t>
            </a:r>
          </a:p>
          <a:p>
            <a:endParaRPr lang="en-US" sz="1600">
              <a:latin typeface="Aptos" panose="020B0004020202020204" pitchFamily="34" charset="0"/>
            </a:endParaRPr>
          </a:p>
          <a:p>
            <a:r>
              <a:rPr lang="en-US" sz="1600" b="1">
                <a:latin typeface="Aptos" panose="020B0004020202020204" pitchFamily="34" charset="0"/>
              </a:rPr>
              <a:t>Voluntary Care Management (VCM)</a:t>
            </a:r>
            <a:r>
              <a:rPr lang="en-US" sz="1600">
                <a:latin typeface="Aptos" panose="020B0004020202020204" pitchFamily="34" charset="0"/>
              </a:rPr>
              <a:t>:  The VCM serves families and youth with emotional challenges, mental illnesses and/or substance use disorders. Its goals are to help families meet their own needs, increase their access to care and connect to traditional and non-traditional supports in their community. </a:t>
            </a:r>
          </a:p>
          <a:p>
            <a:endParaRPr lang="en-US" sz="1600">
              <a:latin typeface="Aptos" panose="020B0004020202020204" pitchFamily="34" charset="0"/>
            </a:endParaRPr>
          </a:p>
          <a:p>
            <a:r>
              <a:rPr lang="en-US" sz="1600" b="1">
                <a:latin typeface="Aptos" panose="020B0004020202020204" pitchFamily="34" charset="0"/>
              </a:rPr>
              <a:t>Integrated Family Care and Support (IFCS)</a:t>
            </a:r>
            <a:r>
              <a:rPr lang="en-US" sz="1600">
                <a:latin typeface="Aptos" panose="020B0004020202020204" pitchFamily="34" charset="0"/>
              </a:rPr>
              <a:t>: IFCS is a strengths-based program to help keep families together, safely at home. Goals include helping families meet their own needs and connect to traditional and non-traditional resources. Families are referred to IFCS from DCF.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7682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34428-FAB8-C170-5134-3D8CB44C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528305"/>
          </a:xfrm>
        </p:spPr>
        <p:txBody>
          <a:bodyPr anchor="b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Aptos" panose="020B0004020202020204" pitchFamily="34" charset="0"/>
              </a:rPr>
              <a:t>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5374D-3640-8EF1-C74B-CF7AD92F1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41210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 sz="2800" b="1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2800" b="1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r>
              <a:rPr lang="en-US" sz="2800" b="1" dirty="0">
                <a:latin typeface="Aptos" panose="020B0004020202020204" pitchFamily="34" charset="0"/>
              </a:rPr>
              <a:t>CAPTA: </a:t>
            </a:r>
            <a:r>
              <a:rPr lang="en-US" sz="2000" dirty="0">
                <a:latin typeface="Aptos" panose="020B0004020202020204" pitchFamily="34" charset="0"/>
              </a:rPr>
              <a:t>The Child Abuse Prevention and Treatment Act is a federal law that provides grants to states to address child abuse and neglect. In Connecticut, there is a CAPTA portal for hospitals to report to DCF when there is birth of a newborn with suspicions of abuse or neglect, and/or substance exposed.</a:t>
            </a:r>
          </a:p>
          <a:p>
            <a:pPr marL="457200" lvl="1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r>
              <a:rPr lang="en-US" sz="2800" b="1" dirty="0">
                <a:latin typeface="Aptos"/>
              </a:rPr>
              <a:t>ACRI</a:t>
            </a:r>
            <a:r>
              <a:rPr lang="en-US" sz="3000" b="1" dirty="0">
                <a:latin typeface="Aptos"/>
              </a:rPr>
              <a:t>: </a:t>
            </a:r>
            <a:r>
              <a:rPr lang="en-US" sz="2000" dirty="0">
                <a:latin typeface="Aptos"/>
              </a:rPr>
              <a:t>Administrative Case Review Instrument</a:t>
            </a:r>
            <a:endParaRPr lang="en-US" sz="2800" b="1" dirty="0">
              <a:latin typeface="Aptos"/>
            </a:endParaRPr>
          </a:p>
          <a:p>
            <a:pPr marL="457200" lvl="1" indent="0">
              <a:buNone/>
            </a:pPr>
            <a:endParaRPr lang="en-US" sz="280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2800" b="1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3265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7FE26-0503-7B13-8BB3-DB3A4903048E}"/>
              </a:ext>
            </a:extLst>
          </p:cNvPr>
          <p:cNvSpPr txBox="1"/>
          <p:nvPr/>
        </p:nvSpPr>
        <p:spPr>
          <a:xfrm>
            <a:off x="6229194" y="329796"/>
            <a:ext cx="363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Prevention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D151F55-574A-FDDD-18A0-4AC59FC03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2" y="-8475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7DD19436-8888-48A0-DD88-2427CAA35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8" y="2117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54F5B0-BDCB-3A15-FE1E-B6A8AB94EA40}"/>
              </a:ext>
            </a:extLst>
          </p:cNvPr>
          <p:cNvSpPr txBox="1"/>
          <p:nvPr/>
        </p:nvSpPr>
        <p:spPr>
          <a:xfrm>
            <a:off x="311949" y="2596438"/>
            <a:ext cx="30019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Prevention outcome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:  Provide early interventions and upstream support for families.</a:t>
            </a:r>
            <a:endParaRPr kumimoji="0" lang="en-US" sz="280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2CCA915-FFCD-ACB5-2402-4E17E636C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2025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2521CA8D-CA74-39DB-6A4C-114CB40D2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2025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0A1D896-3204-33FB-221A-825886C498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0905286"/>
              </p:ext>
            </p:extLst>
          </p:nvPr>
        </p:nvGraphicFramePr>
        <p:xfrm>
          <a:off x="4433079" y="791461"/>
          <a:ext cx="7301718" cy="5441558"/>
        </p:xfrm>
        <a:graphic>
          <a:graphicData uri="http://schemas.openxmlformats.org/drawingml/2006/table">
            <a:tbl>
              <a:tblPr firstRow="1" firstCol="1" bandRow="1"/>
              <a:tblGrid>
                <a:gridCol w="2211561">
                  <a:extLst>
                    <a:ext uri="{9D8B030D-6E8A-4147-A177-3AD203B41FA5}">
                      <a16:colId xmlns:a16="http://schemas.microsoft.com/office/drawing/2014/main" val="3737127195"/>
                    </a:ext>
                  </a:extLst>
                </a:gridCol>
                <a:gridCol w="2555444">
                  <a:extLst>
                    <a:ext uri="{9D8B030D-6E8A-4147-A177-3AD203B41FA5}">
                      <a16:colId xmlns:a16="http://schemas.microsoft.com/office/drawing/2014/main" val="1128954201"/>
                    </a:ext>
                  </a:extLst>
                </a:gridCol>
                <a:gridCol w="858256">
                  <a:extLst>
                    <a:ext uri="{9D8B030D-6E8A-4147-A177-3AD203B41FA5}">
                      <a16:colId xmlns:a16="http://schemas.microsoft.com/office/drawing/2014/main" val="1485572739"/>
                    </a:ext>
                  </a:extLst>
                </a:gridCol>
                <a:gridCol w="846812">
                  <a:extLst>
                    <a:ext uri="{9D8B030D-6E8A-4147-A177-3AD203B41FA5}">
                      <a16:colId xmlns:a16="http://schemas.microsoft.com/office/drawing/2014/main" val="28631214"/>
                    </a:ext>
                  </a:extLst>
                </a:gridCol>
                <a:gridCol w="829645">
                  <a:extLst>
                    <a:ext uri="{9D8B030D-6E8A-4147-A177-3AD203B41FA5}">
                      <a16:colId xmlns:a16="http://schemas.microsoft.com/office/drawing/2014/main" val="800211756"/>
                    </a:ext>
                  </a:extLst>
                </a:gridCol>
              </a:tblGrid>
              <a:tr h="73784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 dirty="0">
                          <a:solidFill>
                            <a:srgbClr val="F2F2F2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Indicators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 dirty="0">
                          <a:solidFill>
                            <a:srgbClr val="F2F2F2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FY24 Annual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 dirty="0">
                          <a:solidFill>
                            <a:srgbClr val="F2F2F2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FY25 Annual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0" dirty="0">
                          <a:solidFill>
                            <a:srgbClr val="F2F2F2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FY26 Target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772144"/>
                  </a:ext>
                </a:extLst>
              </a:tr>
              <a:tr h="101451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Families receiving primary prevention services</a:t>
                      </a:r>
                      <a:r>
                        <a:rPr lang="en-US" sz="1600" kern="0" baseline="3000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1</a:t>
                      </a: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 (Community Pathways, Voluntary Care Management) (n)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355 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Calibri"/>
                          <a:cs typeface="Times New Roman"/>
                        </a:rPr>
                        <a:t>628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72011"/>
                  </a:ext>
                </a:extLst>
              </a:tr>
              <a:tr h="101451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Families receiving secondary prevention services (Integrated Family Care &amp; Support, Community Support for Families) (n)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3203 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2987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30451"/>
                  </a:ext>
                </a:extLst>
              </a:tr>
              <a:tr h="101451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Infants with Family Care Plans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(% of CAPTA notifications with verified or developed plans)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7780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80%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marR="0" indent="17780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sz="1600" kern="10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92%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780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marR="0" indent="17780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7680483"/>
                  </a:ext>
                </a:extLst>
              </a:tr>
              <a:tr h="7378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Children entering foster care in Connecticut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Rate per 1000 children in the population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780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1.9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780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1.8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780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2F2F2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 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≤</a:t>
                      </a:r>
                      <a:r>
                        <a:rPr lang="en-US" sz="1600" kern="10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2.7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11297"/>
                  </a:ext>
                </a:extLst>
              </a:tr>
              <a:tr h="461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Number of children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780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1596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780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1575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603402"/>
                  </a:ext>
                </a:extLst>
              </a:tr>
              <a:tr h="46116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Children ages 0-5 entering foster care (n) 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767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7800"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787</a:t>
                      </a: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en-US" sz="1600" kern="100" dirty="0">
                        <a:effectLst/>
                        <a:latin typeface="Apto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79063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3673E2-1CAB-E1D2-9BCD-D4D691171B59}"/>
              </a:ext>
            </a:extLst>
          </p:cNvPr>
          <p:cNvSpPr/>
          <p:nvPr/>
        </p:nvSpPr>
        <p:spPr>
          <a:xfrm>
            <a:off x="4580388" y="6425966"/>
            <a:ext cx="3842159" cy="3523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* 2.72 AFCARS national rate 2024 in US per 1000 children </a:t>
            </a:r>
          </a:p>
        </p:txBody>
      </p:sp>
    </p:spTree>
    <p:extLst>
      <p:ext uri="{BB962C8B-B14F-4D97-AF65-F5344CB8AC3E}">
        <p14:creationId xmlns:p14="http://schemas.microsoft.com/office/powerpoint/2010/main" val="54563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FE034-EE23-4363-E685-F0306B9D5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0ABEB61-B929-C9B5-CBB4-5F73093F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A1D98E-A8C3-6E5F-157D-281DFACC2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65FABE-CD08-A89A-1D00-9EF78F32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9DD766-9054-7FD7-CCA2-3176CCDE7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4AFD06A-64C6-B296-8C0C-04C6B9305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8D6435-2B34-9737-F1E8-CD808B4EE55A}"/>
              </a:ext>
            </a:extLst>
          </p:cNvPr>
          <p:cNvSpPr txBox="1"/>
          <p:nvPr/>
        </p:nvSpPr>
        <p:spPr>
          <a:xfrm>
            <a:off x="6987048" y="262533"/>
            <a:ext cx="2260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Aptos" panose="020B0004020202020204" pitchFamily="34" charset="0"/>
              </a:rPr>
              <a:t>Well-Being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99F1B-554C-EC34-EEC2-2F858DD6F640}"/>
              </a:ext>
            </a:extLst>
          </p:cNvPr>
          <p:cNvSpPr txBox="1"/>
          <p:nvPr/>
        </p:nvSpPr>
        <p:spPr>
          <a:xfrm>
            <a:off x="82899" y="2514579"/>
            <a:ext cx="36651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>
                <a:solidFill>
                  <a:schemeClr val="bg1"/>
                </a:solidFill>
                <a:latin typeface="Aptos" panose="020B0004020202020204" pitchFamily="34" charset="0"/>
              </a:rPr>
              <a:t>Well-being outcome</a:t>
            </a:r>
            <a: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  <a:t>:</a:t>
            </a:r>
            <a:b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kern="0">
                <a:solidFill>
                  <a:srgbClr val="F2F2F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Contribute to child and family well-being by enhancing assessment and interventions.</a:t>
            </a:r>
            <a:endParaRPr lang="en-US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7B3D8-01C7-CB21-D1CF-492B19030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086" y="915964"/>
            <a:ext cx="5655265" cy="50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7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DBCE5-63F0-BD8F-4341-B2740713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0A5D8-BB58-A75B-38CC-348A5D775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7" y="863600"/>
            <a:ext cx="6950190" cy="45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23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C14F2A72087F429B883E197560EAB1" ma:contentTypeVersion="12" ma:contentTypeDescription="Create a new document." ma:contentTypeScope="" ma:versionID="7a2c925626aa3ce4d4407bc0a201c274">
  <xsd:schema xmlns:xsd="http://www.w3.org/2001/XMLSchema" xmlns:xs="http://www.w3.org/2001/XMLSchema" xmlns:p="http://schemas.microsoft.com/office/2006/metadata/properties" xmlns:ns2="962685e4-11e6-4dbf-8c71-7bd433333a90" xmlns:ns3="3a83f769-88a9-4ffd-8a0d-b0e007c390af" targetNamespace="http://schemas.microsoft.com/office/2006/metadata/properties" ma:root="true" ma:fieldsID="8fe82ad07825dd96a664e7eecdd1d698" ns2:_="" ns3:_="">
    <xsd:import namespace="962685e4-11e6-4dbf-8c71-7bd433333a90"/>
    <xsd:import namespace="3a83f769-88a9-4ffd-8a0d-b0e007c390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685e4-11e6-4dbf-8c71-7bd433333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3f769-88a9-4ffd-8a0d-b0e007c390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eb6cae7-f0b9-44f5-a194-7ed2dde544b8}" ma:internalName="TaxCatchAll" ma:showField="CatchAllData" ma:web="3a83f769-88a9-4ffd-8a0d-b0e007c390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2685e4-11e6-4dbf-8c71-7bd433333a90">
      <Terms xmlns="http://schemas.microsoft.com/office/infopath/2007/PartnerControls"/>
    </lcf76f155ced4ddcb4097134ff3c332f>
    <TaxCatchAll xmlns="3a83f769-88a9-4ffd-8a0d-b0e007c390a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E48BA7-3A36-4964-B844-DDDAC01F8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2685e4-11e6-4dbf-8c71-7bd433333a90"/>
    <ds:schemaRef ds:uri="3a83f769-88a9-4ffd-8a0d-b0e007c390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02BB81-CEB9-4DE7-85C9-270AF770FC7B}">
  <ds:schemaRefs>
    <ds:schemaRef ds:uri="3a83f769-88a9-4ffd-8a0d-b0e007c390af"/>
    <ds:schemaRef ds:uri="962685e4-11e6-4dbf-8c71-7bd433333a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82D3C7-E253-46A2-BE98-8A6F43CCC3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516</Words>
  <Application>Microsoft Office PowerPoint</Application>
  <PresentationFormat>Widescreen</PresentationFormat>
  <Paragraphs>75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Calibri Light</vt:lpstr>
      <vt:lpstr>Office Theme</vt:lpstr>
      <vt:lpstr>Ke is DCF!</vt:lpstr>
      <vt:lpstr>Community pathways programs</vt:lpstr>
      <vt:lpstr>Acronyms</vt:lpstr>
      <vt:lpstr>PowerPoint Presentation</vt:lpstr>
      <vt:lpstr>PowerPoint Presentation</vt:lpstr>
      <vt:lpstr>Questions?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RAC Presentation Data on Safety and Permanency 10.2024   Deputy Commissioner, Dr. Joyce Taylor  Chief of Continuous Quality Improvement Rosemary Wieworka, LMSW  Ke is DCF!</dc:title>
  <dc:creator>WIEWORKA, ROSEMARY</dc:creator>
  <cp:lastModifiedBy>WIEWORKA, ROSEMARY</cp:lastModifiedBy>
  <cp:revision>72</cp:revision>
  <cp:lastPrinted>2024-10-07T12:37:58Z</cp:lastPrinted>
  <dcterms:created xsi:type="dcterms:W3CDTF">2024-10-04T14:45:09Z</dcterms:created>
  <dcterms:modified xsi:type="dcterms:W3CDTF">2025-10-29T18:25:48Z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0x010100FAC14F2A72087F429B883E197560EAB1</vt:lpwstr>
  </property>
  <property fmtid="{D5CDD505-2E9C-101B-9397-08002B2CF9AE}" pid="3" name="MediaServiceImageTags">
    <vt:lpwstr/>
  </property>
</Properties>
</file>