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9" r:id="rId3"/>
    <p:sldId id="269" r:id="rId4"/>
    <p:sldId id="261" r:id="rId5"/>
    <p:sldId id="271" r:id="rId6"/>
    <p:sldId id="273" r:id="rId7"/>
    <p:sldId id="264" r:id="rId8"/>
    <p:sldId id="257" r:id="rId9"/>
    <p:sldId id="265" r:id="rId10"/>
    <p:sldId id="276" r:id="rId11"/>
    <p:sldId id="277" r:id="rId12"/>
    <p:sldId id="280" r:id="rId13"/>
    <p:sldId id="278" r:id="rId14"/>
    <p:sldId id="279" r:id="rId15"/>
    <p:sldId id="281" r:id="rId16"/>
    <p:sldId id="282"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UCFSVM01\users\emorse\Breakdown%20of%20ED%20data%20Q1%202019-%20Q1%202021.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164308250562499E-2"/>
          <c:y val="5.9259155105611798E-2"/>
          <c:w val="0.91227635608048996"/>
          <c:h val="0.87046952464275296"/>
        </c:manualLayout>
      </c:layout>
      <c:barChart>
        <c:barDir val="col"/>
        <c:grouping val="clustered"/>
        <c:varyColors val="0"/>
        <c:ser>
          <c:idx val="0"/>
          <c:order val="0"/>
          <c:invertIfNegative val="0"/>
          <c:cat>
            <c:strRef>
              <c:f>Sheet3!$A$1:$A$7</c:f>
              <c:strCache>
                <c:ptCount val="7"/>
                <c:pt idx="0">
                  <c:v>Q4 2019</c:v>
                </c:pt>
                <c:pt idx="1">
                  <c:v>Q1 2020</c:v>
                </c:pt>
                <c:pt idx="2">
                  <c:v>Q2 2020</c:v>
                </c:pt>
                <c:pt idx="3">
                  <c:v>Q3 2020</c:v>
                </c:pt>
                <c:pt idx="4">
                  <c:v>Q4 2020</c:v>
                </c:pt>
                <c:pt idx="5">
                  <c:v>Q1 2021</c:v>
                </c:pt>
                <c:pt idx="6">
                  <c:v>Q2 2021</c:v>
                </c:pt>
              </c:strCache>
            </c:strRef>
          </c:cat>
          <c:val>
            <c:numRef>
              <c:f>Sheet3!$B$1:$B$7</c:f>
              <c:numCache>
                <c:formatCode>General</c:formatCode>
                <c:ptCount val="7"/>
                <c:pt idx="0">
                  <c:v>18</c:v>
                </c:pt>
                <c:pt idx="1">
                  <c:v>24</c:v>
                </c:pt>
                <c:pt idx="2">
                  <c:v>13</c:v>
                </c:pt>
                <c:pt idx="3">
                  <c:v>24</c:v>
                </c:pt>
                <c:pt idx="4">
                  <c:v>4</c:v>
                </c:pt>
                <c:pt idx="5">
                  <c:v>4</c:v>
                </c:pt>
                <c:pt idx="6">
                  <c:v>16</c:v>
                </c:pt>
              </c:numCache>
            </c:numRef>
          </c:val>
        </c:ser>
        <c:dLbls>
          <c:showLegendKey val="0"/>
          <c:showVal val="0"/>
          <c:showCatName val="0"/>
          <c:showSerName val="0"/>
          <c:showPercent val="0"/>
          <c:showBubbleSize val="0"/>
        </c:dLbls>
        <c:gapWidth val="150"/>
        <c:axId val="111153152"/>
        <c:axId val="33877952"/>
      </c:barChart>
      <c:catAx>
        <c:axId val="111153152"/>
        <c:scaling>
          <c:orientation val="minMax"/>
        </c:scaling>
        <c:delete val="0"/>
        <c:axPos val="b"/>
        <c:majorTickMark val="out"/>
        <c:minorTickMark val="none"/>
        <c:tickLblPos val="nextTo"/>
        <c:crossAx val="33877952"/>
        <c:crosses val="autoZero"/>
        <c:auto val="1"/>
        <c:lblAlgn val="ctr"/>
        <c:lblOffset val="100"/>
        <c:noMultiLvlLbl val="0"/>
      </c:catAx>
      <c:valAx>
        <c:axId val="33877952"/>
        <c:scaling>
          <c:orientation val="minMax"/>
        </c:scaling>
        <c:delete val="0"/>
        <c:axPos val="l"/>
        <c:majorGridlines/>
        <c:numFmt formatCode="General" sourceLinked="1"/>
        <c:majorTickMark val="out"/>
        <c:minorTickMark val="none"/>
        <c:tickLblPos val="nextTo"/>
        <c:crossAx val="11115315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431014873140854"/>
          <c:y val="0.10944444444444447"/>
          <c:w val="0.74013429571303579"/>
          <c:h val="0.75012394284047823"/>
        </c:manualLayout>
      </c:layout>
      <c:barChart>
        <c:barDir val="col"/>
        <c:grouping val="clustered"/>
        <c:varyColors val="0"/>
        <c:ser>
          <c:idx val="0"/>
          <c:order val="0"/>
          <c:invertIfNegative val="0"/>
          <c:cat>
            <c:strRef>
              <c:f>Sheet3!$A$12:$A$18</c:f>
              <c:strCache>
                <c:ptCount val="7"/>
                <c:pt idx="0">
                  <c:v>Q4 2019</c:v>
                </c:pt>
                <c:pt idx="1">
                  <c:v>Q1 2020</c:v>
                </c:pt>
                <c:pt idx="2">
                  <c:v>Q2 2020</c:v>
                </c:pt>
                <c:pt idx="3">
                  <c:v>Q3 2020</c:v>
                </c:pt>
                <c:pt idx="4">
                  <c:v>Q4 2020</c:v>
                </c:pt>
                <c:pt idx="5">
                  <c:v>Q1 2021</c:v>
                </c:pt>
                <c:pt idx="6">
                  <c:v>Q2 2021</c:v>
                </c:pt>
              </c:strCache>
            </c:strRef>
          </c:cat>
          <c:val>
            <c:numRef>
              <c:f>Sheet3!$B$12:$B$18</c:f>
              <c:numCache>
                <c:formatCode>0.00%</c:formatCode>
                <c:ptCount val="7"/>
                <c:pt idx="0" formatCode="0%">
                  <c:v>0.04</c:v>
                </c:pt>
                <c:pt idx="1">
                  <c:v>8.4000000000000005E-2</c:v>
                </c:pt>
                <c:pt idx="2">
                  <c:v>2.9000000000000001E-2</c:v>
                </c:pt>
                <c:pt idx="3">
                  <c:v>5.0999999999999997E-2</c:v>
                </c:pt>
                <c:pt idx="4">
                  <c:v>2.3E-2</c:v>
                </c:pt>
                <c:pt idx="5">
                  <c:v>1.9E-2</c:v>
                </c:pt>
                <c:pt idx="6">
                  <c:v>7.4999999999999997E-2</c:v>
                </c:pt>
              </c:numCache>
            </c:numRef>
          </c:val>
        </c:ser>
        <c:dLbls>
          <c:showLegendKey val="0"/>
          <c:showVal val="0"/>
          <c:showCatName val="0"/>
          <c:showSerName val="0"/>
          <c:showPercent val="0"/>
          <c:showBubbleSize val="0"/>
        </c:dLbls>
        <c:gapWidth val="150"/>
        <c:axId val="119510016"/>
        <c:axId val="119802112"/>
      </c:barChart>
      <c:catAx>
        <c:axId val="119510016"/>
        <c:scaling>
          <c:orientation val="minMax"/>
        </c:scaling>
        <c:delete val="0"/>
        <c:axPos val="b"/>
        <c:majorTickMark val="out"/>
        <c:minorTickMark val="none"/>
        <c:tickLblPos val="nextTo"/>
        <c:crossAx val="119802112"/>
        <c:crosses val="autoZero"/>
        <c:auto val="1"/>
        <c:lblAlgn val="ctr"/>
        <c:lblOffset val="100"/>
        <c:noMultiLvlLbl val="0"/>
      </c:catAx>
      <c:valAx>
        <c:axId val="119802112"/>
        <c:scaling>
          <c:orientation val="minMax"/>
        </c:scaling>
        <c:delete val="0"/>
        <c:axPos val="l"/>
        <c:majorGridlines/>
        <c:numFmt formatCode="0%" sourceLinked="1"/>
        <c:majorTickMark val="out"/>
        <c:minorTickMark val="none"/>
        <c:tickLblPos val="nextTo"/>
        <c:crossAx val="11951001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Sheet3!$B$22</c:f>
              <c:strCache>
                <c:ptCount val="1"/>
                <c:pt idx="0">
                  <c:v>Yes</c:v>
                </c:pt>
              </c:strCache>
            </c:strRef>
          </c:tx>
          <c:invertIfNegative val="0"/>
          <c:cat>
            <c:strRef>
              <c:f>Sheet3!$A$23:$A$29</c:f>
              <c:strCache>
                <c:ptCount val="7"/>
                <c:pt idx="0">
                  <c:v>Q4 2019</c:v>
                </c:pt>
                <c:pt idx="1">
                  <c:v>Q1 2020</c:v>
                </c:pt>
                <c:pt idx="2">
                  <c:v>Q2 2020</c:v>
                </c:pt>
                <c:pt idx="3">
                  <c:v>Q3 2020</c:v>
                </c:pt>
                <c:pt idx="4">
                  <c:v>Q4 2020</c:v>
                </c:pt>
                <c:pt idx="5">
                  <c:v>Q1 2021</c:v>
                </c:pt>
                <c:pt idx="6">
                  <c:v>Q2 2021</c:v>
                </c:pt>
              </c:strCache>
            </c:strRef>
          </c:cat>
          <c:val>
            <c:numRef>
              <c:f>Sheet3!$B$23:$B$29</c:f>
              <c:numCache>
                <c:formatCode>General</c:formatCode>
                <c:ptCount val="7"/>
                <c:pt idx="0">
                  <c:v>6</c:v>
                </c:pt>
                <c:pt idx="1">
                  <c:v>10</c:v>
                </c:pt>
                <c:pt idx="2">
                  <c:v>5</c:v>
                </c:pt>
                <c:pt idx="3">
                  <c:v>5</c:v>
                </c:pt>
                <c:pt idx="4">
                  <c:v>1</c:v>
                </c:pt>
                <c:pt idx="5">
                  <c:v>1</c:v>
                </c:pt>
                <c:pt idx="6">
                  <c:v>7</c:v>
                </c:pt>
              </c:numCache>
            </c:numRef>
          </c:val>
        </c:ser>
        <c:ser>
          <c:idx val="1"/>
          <c:order val="1"/>
          <c:tx>
            <c:strRef>
              <c:f>Sheet3!$C$22</c:f>
              <c:strCache>
                <c:ptCount val="1"/>
                <c:pt idx="0">
                  <c:v>No</c:v>
                </c:pt>
              </c:strCache>
            </c:strRef>
          </c:tx>
          <c:invertIfNegative val="0"/>
          <c:cat>
            <c:strRef>
              <c:f>Sheet3!$A$23:$A$29</c:f>
              <c:strCache>
                <c:ptCount val="7"/>
                <c:pt idx="0">
                  <c:v>Q4 2019</c:v>
                </c:pt>
                <c:pt idx="1">
                  <c:v>Q1 2020</c:v>
                </c:pt>
                <c:pt idx="2">
                  <c:v>Q2 2020</c:v>
                </c:pt>
                <c:pt idx="3">
                  <c:v>Q3 2020</c:v>
                </c:pt>
                <c:pt idx="4">
                  <c:v>Q4 2020</c:v>
                </c:pt>
                <c:pt idx="5">
                  <c:v>Q1 2021</c:v>
                </c:pt>
                <c:pt idx="6">
                  <c:v>Q2 2021</c:v>
                </c:pt>
              </c:strCache>
            </c:strRef>
          </c:cat>
          <c:val>
            <c:numRef>
              <c:f>Sheet3!$C$23:$C$29</c:f>
              <c:numCache>
                <c:formatCode>General</c:formatCode>
                <c:ptCount val="7"/>
                <c:pt idx="0">
                  <c:v>9</c:v>
                </c:pt>
                <c:pt idx="1">
                  <c:v>8</c:v>
                </c:pt>
                <c:pt idx="2">
                  <c:v>7</c:v>
                </c:pt>
                <c:pt idx="3">
                  <c:v>13</c:v>
                </c:pt>
                <c:pt idx="4">
                  <c:v>1</c:v>
                </c:pt>
                <c:pt idx="5">
                  <c:v>0</c:v>
                </c:pt>
                <c:pt idx="6">
                  <c:v>4</c:v>
                </c:pt>
              </c:numCache>
            </c:numRef>
          </c:val>
        </c:ser>
        <c:ser>
          <c:idx val="2"/>
          <c:order val="2"/>
          <c:tx>
            <c:strRef>
              <c:f>Sheet3!$D$22</c:f>
              <c:strCache>
                <c:ptCount val="1"/>
                <c:pt idx="0">
                  <c:v>Did not go to ED</c:v>
                </c:pt>
              </c:strCache>
            </c:strRef>
          </c:tx>
          <c:invertIfNegative val="0"/>
          <c:cat>
            <c:strRef>
              <c:f>Sheet3!$A$23:$A$29</c:f>
              <c:strCache>
                <c:ptCount val="7"/>
                <c:pt idx="0">
                  <c:v>Q4 2019</c:v>
                </c:pt>
                <c:pt idx="1">
                  <c:v>Q1 2020</c:v>
                </c:pt>
                <c:pt idx="2">
                  <c:v>Q2 2020</c:v>
                </c:pt>
                <c:pt idx="3">
                  <c:v>Q3 2020</c:v>
                </c:pt>
                <c:pt idx="4">
                  <c:v>Q4 2020</c:v>
                </c:pt>
                <c:pt idx="5">
                  <c:v>Q1 2021</c:v>
                </c:pt>
                <c:pt idx="6">
                  <c:v>Q2 2021</c:v>
                </c:pt>
              </c:strCache>
            </c:strRef>
          </c:cat>
          <c:val>
            <c:numRef>
              <c:f>Sheet3!$D$23:$D$29</c:f>
              <c:numCache>
                <c:formatCode>General</c:formatCode>
                <c:ptCount val="7"/>
                <c:pt idx="0">
                  <c:v>0</c:v>
                </c:pt>
                <c:pt idx="1">
                  <c:v>0</c:v>
                </c:pt>
                <c:pt idx="2">
                  <c:v>0</c:v>
                </c:pt>
                <c:pt idx="3">
                  <c:v>1</c:v>
                </c:pt>
                <c:pt idx="4">
                  <c:v>0</c:v>
                </c:pt>
                <c:pt idx="5">
                  <c:v>0</c:v>
                </c:pt>
                <c:pt idx="6">
                  <c:v>0</c:v>
                </c:pt>
              </c:numCache>
            </c:numRef>
          </c:val>
        </c:ser>
        <c:ser>
          <c:idx val="3"/>
          <c:order val="3"/>
          <c:tx>
            <c:strRef>
              <c:f>Sheet3!$E$22</c:f>
              <c:strCache>
                <c:ptCount val="1"/>
                <c:pt idx="0">
                  <c:v>Unknown</c:v>
                </c:pt>
              </c:strCache>
            </c:strRef>
          </c:tx>
          <c:invertIfNegative val="0"/>
          <c:cat>
            <c:strRef>
              <c:f>Sheet3!$A$23:$A$29</c:f>
              <c:strCache>
                <c:ptCount val="7"/>
                <c:pt idx="0">
                  <c:v>Q4 2019</c:v>
                </c:pt>
                <c:pt idx="1">
                  <c:v>Q1 2020</c:v>
                </c:pt>
                <c:pt idx="2">
                  <c:v>Q2 2020</c:v>
                </c:pt>
                <c:pt idx="3">
                  <c:v>Q3 2020</c:v>
                </c:pt>
                <c:pt idx="4">
                  <c:v>Q4 2020</c:v>
                </c:pt>
                <c:pt idx="5">
                  <c:v>Q1 2021</c:v>
                </c:pt>
                <c:pt idx="6">
                  <c:v>Q2 2021</c:v>
                </c:pt>
              </c:strCache>
            </c:strRef>
          </c:cat>
          <c:val>
            <c:numRef>
              <c:f>Sheet3!$E$23:$E$29</c:f>
              <c:numCache>
                <c:formatCode>General</c:formatCode>
                <c:ptCount val="7"/>
                <c:pt idx="0">
                  <c:v>3</c:v>
                </c:pt>
                <c:pt idx="1">
                  <c:v>3</c:v>
                </c:pt>
                <c:pt idx="2">
                  <c:v>1</c:v>
                </c:pt>
                <c:pt idx="3">
                  <c:v>5</c:v>
                </c:pt>
                <c:pt idx="4">
                  <c:v>2</c:v>
                </c:pt>
                <c:pt idx="5">
                  <c:v>3</c:v>
                </c:pt>
                <c:pt idx="6">
                  <c:v>4</c:v>
                </c:pt>
              </c:numCache>
            </c:numRef>
          </c:val>
        </c:ser>
        <c:ser>
          <c:idx val="4"/>
          <c:order val="4"/>
          <c:tx>
            <c:strRef>
              <c:f>Sheet3!$F$22</c:f>
              <c:strCache>
                <c:ptCount val="1"/>
                <c:pt idx="0">
                  <c:v>Rec. Inpt. But did not go (no beds)</c:v>
                </c:pt>
              </c:strCache>
            </c:strRef>
          </c:tx>
          <c:invertIfNegative val="0"/>
          <c:cat>
            <c:strRef>
              <c:f>Sheet3!$A$23:$A$29</c:f>
              <c:strCache>
                <c:ptCount val="7"/>
                <c:pt idx="0">
                  <c:v>Q4 2019</c:v>
                </c:pt>
                <c:pt idx="1">
                  <c:v>Q1 2020</c:v>
                </c:pt>
                <c:pt idx="2">
                  <c:v>Q2 2020</c:v>
                </c:pt>
                <c:pt idx="3">
                  <c:v>Q3 2020</c:v>
                </c:pt>
                <c:pt idx="4">
                  <c:v>Q4 2020</c:v>
                </c:pt>
                <c:pt idx="5">
                  <c:v>Q1 2021</c:v>
                </c:pt>
                <c:pt idx="6">
                  <c:v>Q2 2021</c:v>
                </c:pt>
              </c:strCache>
            </c:strRef>
          </c:cat>
          <c:val>
            <c:numRef>
              <c:f>Sheet3!$F$23:$F$29</c:f>
              <c:numCache>
                <c:formatCode>General</c:formatCode>
                <c:ptCount val="7"/>
                <c:pt idx="0">
                  <c:v>0</c:v>
                </c:pt>
                <c:pt idx="1">
                  <c:v>2</c:v>
                </c:pt>
                <c:pt idx="2">
                  <c:v>0</c:v>
                </c:pt>
                <c:pt idx="3">
                  <c:v>0</c:v>
                </c:pt>
                <c:pt idx="4">
                  <c:v>0</c:v>
                </c:pt>
                <c:pt idx="5">
                  <c:v>0</c:v>
                </c:pt>
                <c:pt idx="6">
                  <c:v>1</c:v>
                </c:pt>
              </c:numCache>
            </c:numRef>
          </c:val>
        </c:ser>
        <c:ser>
          <c:idx val="5"/>
          <c:order val="5"/>
          <c:tx>
            <c:strRef>
              <c:f>Sheet3!$G$22</c:f>
              <c:strCache>
                <c:ptCount val="1"/>
                <c:pt idx="0">
                  <c:v>Referred Inpt; guardian declined</c:v>
                </c:pt>
              </c:strCache>
            </c:strRef>
          </c:tx>
          <c:invertIfNegative val="0"/>
          <c:cat>
            <c:strRef>
              <c:f>Sheet3!$A$23:$A$29</c:f>
              <c:strCache>
                <c:ptCount val="7"/>
                <c:pt idx="0">
                  <c:v>Q4 2019</c:v>
                </c:pt>
                <c:pt idx="1">
                  <c:v>Q1 2020</c:v>
                </c:pt>
                <c:pt idx="2">
                  <c:v>Q2 2020</c:v>
                </c:pt>
                <c:pt idx="3">
                  <c:v>Q3 2020</c:v>
                </c:pt>
                <c:pt idx="4">
                  <c:v>Q4 2020</c:v>
                </c:pt>
                <c:pt idx="5">
                  <c:v>Q1 2021</c:v>
                </c:pt>
                <c:pt idx="6">
                  <c:v>Q2 2021</c:v>
                </c:pt>
              </c:strCache>
            </c:strRef>
          </c:cat>
          <c:val>
            <c:numRef>
              <c:f>Sheet3!$G$23:$G$29</c:f>
              <c:numCache>
                <c:formatCode>General</c:formatCode>
                <c:ptCount val="7"/>
                <c:pt idx="0">
                  <c:v>0</c:v>
                </c:pt>
                <c:pt idx="1">
                  <c:v>1</c:v>
                </c:pt>
                <c:pt idx="2">
                  <c:v>0</c:v>
                </c:pt>
                <c:pt idx="3">
                  <c:v>0</c:v>
                </c:pt>
                <c:pt idx="4">
                  <c:v>0</c:v>
                </c:pt>
                <c:pt idx="5">
                  <c:v>0</c:v>
                </c:pt>
                <c:pt idx="6">
                  <c:v>0</c:v>
                </c:pt>
              </c:numCache>
            </c:numRef>
          </c:val>
        </c:ser>
        <c:dLbls>
          <c:showLegendKey val="0"/>
          <c:showVal val="0"/>
          <c:showCatName val="0"/>
          <c:showSerName val="0"/>
          <c:showPercent val="0"/>
          <c:showBubbleSize val="0"/>
        </c:dLbls>
        <c:gapWidth val="150"/>
        <c:axId val="134495232"/>
        <c:axId val="33942336"/>
      </c:barChart>
      <c:catAx>
        <c:axId val="134495232"/>
        <c:scaling>
          <c:orientation val="minMax"/>
        </c:scaling>
        <c:delete val="0"/>
        <c:axPos val="b"/>
        <c:majorTickMark val="out"/>
        <c:minorTickMark val="none"/>
        <c:tickLblPos val="nextTo"/>
        <c:crossAx val="33942336"/>
        <c:crosses val="autoZero"/>
        <c:auto val="1"/>
        <c:lblAlgn val="ctr"/>
        <c:lblOffset val="100"/>
        <c:noMultiLvlLbl val="0"/>
      </c:catAx>
      <c:valAx>
        <c:axId val="33942336"/>
        <c:scaling>
          <c:orientation val="minMax"/>
        </c:scaling>
        <c:delete val="0"/>
        <c:axPos val="l"/>
        <c:majorGridlines/>
        <c:numFmt formatCode="General" sourceLinked="1"/>
        <c:majorTickMark val="out"/>
        <c:minorTickMark val="none"/>
        <c:tickLblPos val="nextTo"/>
        <c:crossAx val="134495232"/>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779316-2D02-48E8-BEA6-A17C27F52D76}" type="datetimeFigureOut">
              <a:rPr lang="en-US" smtClean="0"/>
              <a:t>12/8/2020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E6C8F7-EA0D-4B9F-8D01-22CB61126924}" type="slidenum">
              <a:rPr lang="en-US" smtClean="0"/>
              <a:t>‹#›</a:t>
            </a:fld>
            <a:endParaRPr lang="en-US"/>
          </a:p>
        </p:txBody>
      </p:sp>
    </p:spTree>
    <p:extLst>
      <p:ext uri="{BB962C8B-B14F-4D97-AF65-F5344CB8AC3E}">
        <p14:creationId xmlns:p14="http://schemas.microsoft.com/office/powerpoint/2010/main" val="372889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E6C8F7-EA0D-4B9F-8D01-22CB61126924}" type="slidenum">
              <a:rPr lang="en-US" smtClean="0"/>
              <a:t>1</a:t>
            </a:fld>
            <a:endParaRPr lang="en-US"/>
          </a:p>
        </p:txBody>
      </p:sp>
    </p:spTree>
    <p:extLst>
      <p:ext uri="{BB962C8B-B14F-4D97-AF65-F5344CB8AC3E}">
        <p14:creationId xmlns:p14="http://schemas.microsoft.com/office/powerpoint/2010/main" val="3180231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latin typeface="Times New Roman" panose="02020603050405020304" pitchFamily="18" charset="0"/>
                <a:cs typeface="Times New Roman" panose="02020603050405020304" pitchFamily="18" charset="0"/>
              </a:rPr>
              <a:t>MCIS clinicians are Master’s level clinicians who are license eligible.</a:t>
            </a:r>
            <a:r>
              <a:rPr lang="en-US" sz="1200" baseline="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14 full-time clinicians (including two facility liaisons),</a:t>
            </a:r>
            <a:r>
              <a:rPr lang="en-US" sz="1200" baseline="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1 part time clinician (DDS liaison),</a:t>
            </a:r>
            <a:r>
              <a:rPr lang="en-US" sz="1200" baseline="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2-3 per diem clinicians,</a:t>
            </a:r>
            <a:r>
              <a:rPr lang="en-US" sz="1200" baseline="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2 full-time case managers,</a:t>
            </a:r>
            <a:r>
              <a:rPr lang="en-US" sz="1200" baseline="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3 supervisors,</a:t>
            </a:r>
            <a:r>
              <a:rPr lang="en-US" sz="1200" baseline="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1 project assistant/case manager,</a:t>
            </a:r>
            <a:r>
              <a:rPr lang="en-US" sz="1200" baseline="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1 program manager,</a:t>
            </a:r>
            <a:r>
              <a:rPr lang="en-US" sz="1200" baseline="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1 director</a:t>
            </a:r>
            <a:endParaRPr lang="en-US" dirty="0" smtClean="0"/>
          </a:p>
          <a:p>
            <a:endParaRPr lang="en-US" dirty="0"/>
          </a:p>
        </p:txBody>
      </p:sp>
      <p:sp>
        <p:nvSpPr>
          <p:cNvPr id="4" name="Slide Number Placeholder 3"/>
          <p:cNvSpPr>
            <a:spLocks noGrp="1"/>
          </p:cNvSpPr>
          <p:nvPr>
            <p:ph type="sldNum" sz="quarter" idx="10"/>
          </p:nvPr>
        </p:nvSpPr>
        <p:spPr/>
        <p:txBody>
          <a:bodyPr/>
          <a:lstStyle/>
          <a:p>
            <a:fld id="{89E6C8F7-EA0D-4B9F-8D01-22CB61126924}" type="slidenum">
              <a:rPr lang="en-US" smtClean="0"/>
              <a:t>8</a:t>
            </a:fld>
            <a:endParaRPr lang="en-US"/>
          </a:p>
        </p:txBody>
      </p:sp>
    </p:spTree>
    <p:extLst>
      <p:ext uri="{BB962C8B-B14F-4D97-AF65-F5344CB8AC3E}">
        <p14:creationId xmlns:p14="http://schemas.microsoft.com/office/powerpoint/2010/main" val="84137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B2E5E21-71A8-437D-944B-D445904BDE50}" type="datetimeFigureOut">
              <a:rPr lang="en-US" smtClean="0"/>
              <a:t>12/8/2020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A8C0C97-A93F-4AB4-B410-BE62244DDF8E}"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2E5E21-71A8-437D-944B-D445904BDE50}"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C0C97-A93F-4AB4-B410-BE62244DDF8E}"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4A8C0C97-A93F-4AB4-B410-BE62244DDF8E}"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2E5E21-71A8-437D-944B-D445904BDE50}"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B2E5E21-71A8-437D-944B-D445904BDE50}"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4A8C0C97-A93F-4AB4-B410-BE62244DDF8E}"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B2E5E21-71A8-437D-944B-D445904BDE50}" type="datetimeFigureOut">
              <a:rPr lang="en-US" smtClean="0"/>
              <a:t>12/8/2020</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A8C0C97-A93F-4AB4-B410-BE62244DDF8E}"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B2E5E21-71A8-437D-944B-D445904BDE50}" type="datetimeFigureOut">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8C0C97-A93F-4AB4-B410-BE62244DDF8E}" type="slidenum">
              <a:rPr lang="en-US" smtClean="0"/>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B2E5E21-71A8-437D-944B-D445904BDE50}" type="datetimeFigureOut">
              <a:rPr lang="en-US" smtClean="0"/>
              <a:t>12/8/2020</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A8C0C97-A93F-4AB4-B410-BE62244DDF8E}"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2E5E21-71A8-437D-944B-D445904BDE50}" type="datetimeFigureOut">
              <a:rPr lang="en-US" smtClean="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4A8C0C97-A93F-4AB4-B410-BE62244DDF8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B2E5E21-71A8-437D-944B-D445904BDE50}" type="datetimeFigureOut">
              <a:rPr lang="en-US" smtClean="0"/>
              <a:t>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A8C0C97-A93F-4AB4-B410-BE62244DDF8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A8C0C97-A93F-4AB4-B410-BE62244DDF8E}" type="slidenum">
              <a:rPr lang="en-US" smtClean="0"/>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6B2E5E21-71A8-437D-944B-D445904BDE50}" type="datetimeFigureOut">
              <a:rPr lang="en-US" smtClean="0"/>
              <a:t>12/8/2020</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4A8C0C97-A93F-4AB4-B410-BE62244DDF8E}"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6B2E5E21-71A8-437D-944B-D445904BDE50}" type="datetimeFigureOut">
              <a:rPr lang="en-US" smtClean="0"/>
              <a:t>12/8/2020</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B2E5E21-71A8-437D-944B-D445904BDE50}" type="datetimeFigureOut">
              <a:rPr lang="en-US" smtClean="0"/>
              <a:t>12/8/2020</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A8C0C97-A93F-4AB4-B410-BE62244DDF8E}"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124200"/>
            <a:ext cx="6781800" cy="1981200"/>
          </a:xfrm>
        </p:spPr>
        <p:txBody>
          <a:bodyPr>
            <a:noAutofit/>
          </a:bodyPr>
          <a:lstStyle/>
          <a:p>
            <a:r>
              <a:rPr lang="en-US" sz="2400" dirty="0" smtClean="0"/>
              <a:t>Overview of MCIS services &amp; the Impact of COVID- 19</a:t>
            </a:r>
          </a:p>
          <a:p>
            <a:endParaRPr lang="en-US" sz="1800" dirty="0" smtClean="0"/>
          </a:p>
          <a:p>
            <a:r>
              <a:rPr lang="en-US" sz="1800" dirty="0" smtClean="0"/>
              <a:t>December 9</a:t>
            </a:r>
            <a:r>
              <a:rPr lang="en-US" sz="1800" baseline="30000" dirty="0" smtClean="0"/>
              <a:t>th</a:t>
            </a:r>
            <a:r>
              <a:rPr lang="en-US" sz="1800" dirty="0" smtClean="0"/>
              <a:t>, </a:t>
            </a:r>
            <a:r>
              <a:rPr lang="en-US" sz="1800" dirty="0" smtClean="0"/>
              <a:t>2020</a:t>
            </a:r>
          </a:p>
          <a:p>
            <a:endParaRPr lang="en-US" sz="1800" dirty="0" smtClean="0"/>
          </a:p>
          <a:p>
            <a:endParaRPr lang="en-US" sz="1800" dirty="0"/>
          </a:p>
          <a:p>
            <a:r>
              <a:rPr lang="en-US" sz="1800" dirty="0" smtClean="0"/>
              <a:t>Emily Morse, LCSW</a:t>
            </a:r>
          </a:p>
          <a:p>
            <a:r>
              <a:rPr lang="en-US" sz="1800" dirty="0" smtClean="0"/>
              <a:t>MCIS Program Manager</a:t>
            </a:r>
            <a:endParaRPr lang="en-US" sz="1800" dirty="0"/>
          </a:p>
        </p:txBody>
      </p:sp>
      <p:sp>
        <p:nvSpPr>
          <p:cNvPr id="2" name="Title 1"/>
          <p:cNvSpPr>
            <a:spLocks noGrp="1"/>
          </p:cNvSpPr>
          <p:nvPr>
            <p:ph type="ctrTitle"/>
          </p:nvPr>
        </p:nvSpPr>
        <p:spPr>
          <a:xfrm>
            <a:off x="152400" y="457200"/>
            <a:ext cx="8686800" cy="1447800"/>
          </a:xfrm>
        </p:spPr>
        <p:txBody>
          <a:bodyPr>
            <a:normAutofit/>
          </a:bodyPr>
          <a:lstStyle/>
          <a:p>
            <a:r>
              <a:rPr lang="en-US" sz="4000" dirty="0" smtClean="0"/>
              <a:t>An Introduction to </a:t>
            </a:r>
            <a:br>
              <a:rPr lang="en-US" sz="4000" dirty="0" smtClean="0"/>
            </a:br>
            <a:r>
              <a:rPr lang="en-US" sz="4000" dirty="0" smtClean="0"/>
              <a:t>Mobile </a:t>
            </a:r>
            <a:r>
              <a:rPr lang="en-US" sz="4000" dirty="0" smtClean="0"/>
              <a:t>Crisis Intervention Services</a:t>
            </a:r>
            <a:endParaRPr lang="en-US" sz="4000" dirty="0"/>
          </a:p>
        </p:txBody>
      </p:sp>
    </p:spTree>
    <p:extLst>
      <p:ext uri="{BB962C8B-B14F-4D97-AF65-F5344CB8AC3E}">
        <p14:creationId xmlns:p14="http://schemas.microsoft.com/office/powerpoint/2010/main" val="4106050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1828800"/>
            <a:ext cx="2362200" cy="2438400"/>
          </a:xfrm>
        </p:spPr>
        <p:txBody>
          <a:bodyPr/>
          <a:lstStyle/>
          <a:p>
            <a:pPr>
              <a:lnSpc>
                <a:spcPct val="150000"/>
              </a:lnSpc>
            </a:pPr>
            <a:r>
              <a:rPr lang="en-US" sz="3200" dirty="0" smtClean="0"/>
              <a:t>Impact of COVID- 19 on MCIS </a:t>
            </a:r>
            <a:endParaRPr lang="en-US" sz="3200" dirty="0"/>
          </a:p>
        </p:txBody>
      </p:sp>
      <p:sp>
        <p:nvSpPr>
          <p:cNvPr id="7" name="Content Placeholder 6"/>
          <p:cNvSpPr>
            <a:spLocks noGrp="1"/>
          </p:cNvSpPr>
          <p:nvPr>
            <p:ph sz="quarter" idx="1"/>
          </p:nvPr>
        </p:nvSpPr>
        <p:spPr/>
        <p:txBody>
          <a:bodyPr/>
          <a:lstStyle/>
          <a:p>
            <a:pPr algn="ctr"/>
            <a:endParaRPr lang="en-US" dirty="0" smtClean="0"/>
          </a:p>
          <a:p>
            <a:pPr marL="0" indent="0" algn="ctr">
              <a:buNone/>
            </a:pPr>
            <a:endParaRPr lang="en-US" dirty="0"/>
          </a:p>
          <a:p>
            <a:pPr algn="ctr"/>
            <a:r>
              <a:rPr lang="en-US" dirty="0" smtClean="0"/>
              <a:t>Telehealth/telephonic assessments</a:t>
            </a:r>
          </a:p>
          <a:p>
            <a:pPr algn="ctr"/>
            <a:r>
              <a:rPr lang="en-US" dirty="0" smtClean="0"/>
              <a:t>Call </a:t>
            </a:r>
            <a:r>
              <a:rPr lang="en-US" dirty="0" smtClean="0"/>
              <a:t>volume/referral source</a:t>
            </a:r>
          </a:p>
          <a:p>
            <a:pPr algn="ctr"/>
            <a:r>
              <a:rPr lang="en-US" dirty="0" smtClean="0"/>
              <a:t>Impact on mobility and response </a:t>
            </a:r>
            <a:r>
              <a:rPr lang="en-US" dirty="0" smtClean="0"/>
              <a:t>time</a:t>
            </a:r>
          </a:p>
          <a:p>
            <a:pPr algn="ctr"/>
            <a:r>
              <a:rPr lang="en-US" dirty="0" smtClean="0"/>
              <a:t>Acuity/Emergency Department referrals</a:t>
            </a:r>
            <a:endParaRPr lang="en-US" dirty="0"/>
          </a:p>
        </p:txBody>
      </p:sp>
    </p:spTree>
    <p:extLst>
      <p:ext uri="{BB962C8B-B14F-4D97-AF65-F5344CB8AC3E}">
        <p14:creationId xmlns:p14="http://schemas.microsoft.com/office/powerpoint/2010/main" val="231216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Mobility at the Start of COVID- 19</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793" t="43711" r="26314" b="18763"/>
          <a:stretch/>
        </p:blipFill>
        <p:spPr bwMode="auto">
          <a:xfrm>
            <a:off x="2057400" y="1676400"/>
            <a:ext cx="4945143" cy="4369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3522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Mobility- </a:t>
            </a:r>
          </a:p>
          <a:p>
            <a:pPr algn="ctr"/>
            <a:r>
              <a:rPr lang="en-US" dirty="0" smtClean="0"/>
              <a:t>90% Benchmark</a:t>
            </a:r>
            <a:endParaRPr lang="en-US" dirty="0"/>
          </a:p>
        </p:txBody>
      </p:sp>
      <p:sp>
        <p:nvSpPr>
          <p:cNvPr id="3" name="Text Placeholder 2"/>
          <p:cNvSpPr>
            <a:spLocks noGrp="1"/>
          </p:cNvSpPr>
          <p:nvPr>
            <p:ph type="body" sz="half" idx="3"/>
          </p:nvPr>
        </p:nvSpPr>
        <p:spPr/>
        <p:txBody>
          <a:bodyPr/>
          <a:lstStyle/>
          <a:p>
            <a:pPr algn="ctr"/>
            <a:r>
              <a:rPr lang="en-US" dirty="0" smtClean="0"/>
              <a:t>Response Time- </a:t>
            </a:r>
          </a:p>
          <a:p>
            <a:pPr algn="ctr"/>
            <a:r>
              <a:rPr lang="en-US" dirty="0" smtClean="0"/>
              <a:t>80% Benchmark</a:t>
            </a:r>
            <a:endParaRPr lang="en-US" dirty="0"/>
          </a:p>
        </p:txBody>
      </p:sp>
      <p:sp>
        <p:nvSpPr>
          <p:cNvPr id="6" name="Title 5"/>
          <p:cNvSpPr>
            <a:spLocks noGrp="1"/>
          </p:cNvSpPr>
          <p:nvPr>
            <p:ph type="title"/>
          </p:nvPr>
        </p:nvSpPr>
        <p:spPr/>
        <p:txBody>
          <a:bodyPr/>
          <a:lstStyle/>
          <a:p>
            <a:r>
              <a:rPr lang="en-US" dirty="0" smtClean="0"/>
              <a:t>DCF Benchmarks</a:t>
            </a:r>
            <a:endParaRPr lang="en-US" dirty="0"/>
          </a:p>
        </p:txBody>
      </p:sp>
      <p:pic>
        <p:nvPicPr>
          <p:cNvPr id="3074" name="Chart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5256" y="2667000"/>
            <a:ext cx="4191000" cy="172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Chart 1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661665"/>
            <a:ext cx="4139184"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52400" y="4698230"/>
            <a:ext cx="4291584" cy="1477328"/>
          </a:xfrm>
          <a:prstGeom prst="rect">
            <a:avLst/>
          </a:prstGeom>
          <a:noFill/>
        </p:spPr>
        <p:txBody>
          <a:bodyPr wrap="square" rtlCol="0">
            <a:spAutoFit/>
          </a:bodyPr>
          <a:lstStyle/>
          <a:p>
            <a:r>
              <a:rPr lang="en-US" dirty="0"/>
              <a:t>In SFY 2021 Q1, the mobility rate for the Eastern Region was 81.0% compared to 89.7% for SFY 2020 Q1</a:t>
            </a:r>
            <a:r>
              <a:rPr lang="en-US" dirty="0" smtClean="0"/>
              <a:t>.</a:t>
            </a:r>
          </a:p>
          <a:p>
            <a:endParaRPr lang="en-US" dirty="0"/>
          </a:p>
          <a:p>
            <a:r>
              <a:rPr lang="en-US" dirty="0" smtClean="0"/>
              <a:t>*Change to mobility in starting Q2 2021</a:t>
            </a:r>
            <a:endParaRPr lang="en-US" dirty="0"/>
          </a:p>
        </p:txBody>
      </p:sp>
      <p:sp>
        <p:nvSpPr>
          <p:cNvPr id="8" name="TextBox 7"/>
          <p:cNvSpPr txBox="1"/>
          <p:nvPr/>
        </p:nvSpPr>
        <p:spPr>
          <a:xfrm>
            <a:off x="4634484" y="4648200"/>
            <a:ext cx="4352544" cy="1477328"/>
          </a:xfrm>
          <a:prstGeom prst="rect">
            <a:avLst/>
          </a:prstGeom>
          <a:noFill/>
        </p:spPr>
        <p:txBody>
          <a:bodyPr wrap="square" rtlCol="0">
            <a:spAutoFit/>
          </a:bodyPr>
          <a:lstStyle/>
          <a:p>
            <a:r>
              <a:rPr lang="en-US" dirty="0"/>
              <a:t>In SFY 2021 Q1 62.5% of all mobile responses achieved the 45 minute mark, compared to 82.9% of mobile responses in SFY 2020 Q1.  The median response time for SFY 2021 Q1 was 35 minutes. </a:t>
            </a:r>
            <a:endParaRPr lang="en-US" dirty="0"/>
          </a:p>
        </p:txBody>
      </p:sp>
    </p:spTree>
    <p:extLst>
      <p:ext uri="{BB962C8B-B14F-4D97-AF65-F5344CB8AC3E}">
        <p14:creationId xmlns:p14="http://schemas.microsoft.com/office/powerpoint/2010/main" val="3028047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886200"/>
            <a:ext cx="2362200" cy="990600"/>
          </a:xfrm>
        </p:spPr>
        <p:txBody>
          <a:bodyPr/>
          <a:lstStyle/>
          <a:p>
            <a:r>
              <a:rPr lang="en-US" dirty="0" smtClean="0"/>
              <a:t/>
            </a:r>
            <a:br>
              <a:rPr lang="en-US" dirty="0" smtClean="0"/>
            </a:br>
            <a:r>
              <a:rPr lang="en-US" dirty="0"/>
              <a:t/>
            </a:r>
            <a:br>
              <a:rPr lang="en-US" dirty="0"/>
            </a:br>
            <a:r>
              <a:rPr lang="en-US" sz="3200" dirty="0" smtClean="0"/>
              <a:t>Impact </a:t>
            </a:r>
            <a:r>
              <a:rPr lang="en-US" sz="3200" dirty="0"/>
              <a:t>of COVID- 19 on Call </a:t>
            </a:r>
            <a:r>
              <a:rPr lang="en-US" sz="3200" dirty="0" smtClean="0"/>
              <a:t>Volume</a:t>
            </a:r>
            <a:r>
              <a:rPr lang="en-US" dirty="0"/>
              <a:t/>
            </a:r>
            <a:br>
              <a:rPr lang="en-US" dirty="0"/>
            </a:br>
            <a:endParaRPr lang="en-US" dirty="0"/>
          </a:p>
        </p:txBody>
      </p:sp>
      <p:pic>
        <p:nvPicPr>
          <p:cNvPr id="2050"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505200"/>
            <a:ext cx="6096000"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892552" y="5631990"/>
            <a:ext cx="6096000" cy="646331"/>
          </a:xfrm>
          <a:prstGeom prst="rect">
            <a:avLst/>
          </a:prstGeom>
          <a:noFill/>
        </p:spPr>
        <p:txBody>
          <a:bodyPr wrap="square" rtlCol="0">
            <a:spAutoFit/>
          </a:bodyPr>
          <a:lstStyle/>
          <a:p>
            <a:pPr algn="ctr"/>
            <a:r>
              <a:rPr lang="en-US" dirty="0" smtClean="0"/>
              <a:t>Q1 2021 had a 27.7</a:t>
            </a:r>
            <a:r>
              <a:rPr lang="en-US" dirty="0"/>
              <a:t>% decrease when compared to SFY 2020 Q1.</a:t>
            </a:r>
            <a:endParaRPr 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9330" t="33678" r="26250" b="31821"/>
          <a:stretch/>
        </p:blipFill>
        <p:spPr bwMode="auto">
          <a:xfrm>
            <a:off x="4151415" y="609600"/>
            <a:ext cx="3584370" cy="2848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1231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Referral Sources During Q1 2021</a:t>
            </a:r>
            <a:endParaRPr lang="en-US" dirty="0"/>
          </a:p>
        </p:txBody>
      </p:sp>
      <p:sp>
        <p:nvSpPr>
          <p:cNvPr id="6" name="Content Placeholder 5"/>
          <p:cNvSpPr>
            <a:spLocks noGrp="1"/>
          </p:cNvSpPr>
          <p:nvPr>
            <p:ph sz="quarter" idx="1"/>
          </p:nvPr>
        </p:nvSpPr>
        <p:spPr/>
        <p:txBody>
          <a:bodyPr>
            <a:normAutofit/>
          </a:bodyPr>
          <a:lstStyle/>
          <a:p>
            <a:pPr marL="0" indent="0" algn="ctr">
              <a:buNone/>
            </a:pPr>
            <a:r>
              <a:rPr lang="en-US" u="sng" dirty="0"/>
              <a:t>Referral Source:</a:t>
            </a:r>
          </a:p>
          <a:p>
            <a:pPr marL="285750" indent="-285750" algn="ctr">
              <a:buFont typeface="Arial" panose="020B0604020202020204" pitchFamily="34" charset="0"/>
              <a:buChar char="•"/>
            </a:pPr>
            <a:r>
              <a:rPr lang="en-US" sz="2400" dirty="0"/>
              <a:t>73.4% - Self/Family</a:t>
            </a:r>
          </a:p>
          <a:p>
            <a:pPr marL="285750" indent="-285750" algn="ctr">
              <a:buFont typeface="Arial" panose="020B0604020202020204" pitchFamily="34" charset="0"/>
              <a:buChar char="•"/>
            </a:pPr>
            <a:r>
              <a:rPr lang="en-US" sz="2400" dirty="0"/>
              <a:t>8.2% - Schools</a:t>
            </a:r>
          </a:p>
          <a:p>
            <a:pPr marL="285750" indent="-285750" algn="ctr">
              <a:buFont typeface="Arial" panose="020B0604020202020204" pitchFamily="34" charset="0"/>
              <a:buChar char="•"/>
            </a:pPr>
            <a:r>
              <a:rPr lang="en-US" sz="2400" dirty="0"/>
              <a:t>8.2% - Other Community Provider Agency</a:t>
            </a:r>
          </a:p>
          <a:p>
            <a:pPr marL="285750" indent="-285750" algn="ctr">
              <a:buFont typeface="Arial" panose="020B0604020202020204" pitchFamily="34" charset="0"/>
              <a:buChar char="•"/>
            </a:pPr>
            <a:r>
              <a:rPr lang="en-US" sz="2400" dirty="0"/>
              <a:t>4.3% - Psychiatric Hospital </a:t>
            </a:r>
          </a:p>
          <a:p>
            <a:pPr marL="285750" indent="-285750" algn="ctr">
              <a:buFont typeface="Arial" panose="020B0604020202020204" pitchFamily="34" charset="0"/>
              <a:buChar char="•"/>
            </a:pPr>
            <a:r>
              <a:rPr lang="en-US" sz="2400" dirty="0"/>
              <a:t>2% - Foster Parent</a:t>
            </a:r>
          </a:p>
          <a:p>
            <a:pPr marL="285750" indent="-285750" algn="ctr">
              <a:buFont typeface="Arial" panose="020B0604020202020204" pitchFamily="34" charset="0"/>
              <a:buChar char="•"/>
            </a:pPr>
            <a:r>
              <a:rPr lang="en-US" sz="2400" dirty="0"/>
              <a:t>2% - Physician- 2% </a:t>
            </a:r>
          </a:p>
          <a:p>
            <a:pPr marL="285750" indent="-285750" algn="ctr">
              <a:buFont typeface="Arial" panose="020B0604020202020204" pitchFamily="34" charset="0"/>
              <a:buChar char="•"/>
            </a:pPr>
            <a:r>
              <a:rPr lang="en-US" sz="2400" dirty="0"/>
              <a:t>1% - Emergency Department- 1% </a:t>
            </a:r>
          </a:p>
          <a:p>
            <a:pPr marL="285750" indent="-285750" algn="ctr">
              <a:buFont typeface="Arial" panose="020B0604020202020204" pitchFamily="34" charset="0"/>
              <a:buChar char="•"/>
            </a:pPr>
            <a:r>
              <a:rPr lang="en-US" sz="2400" dirty="0"/>
              <a:t>.5% - Other Program within Agency</a:t>
            </a:r>
          </a:p>
          <a:p>
            <a:pPr marL="285750" indent="-285750" algn="ctr">
              <a:buFont typeface="Arial" panose="020B0604020202020204" pitchFamily="34" charset="0"/>
              <a:buChar char="•"/>
            </a:pPr>
            <a:r>
              <a:rPr lang="en-US" sz="2400" dirty="0"/>
              <a:t>.5% - Police- .5%</a:t>
            </a:r>
          </a:p>
        </p:txBody>
      </p:sp>
    </p:spTree>
    <p:extLst>
      <p:ext uri="{BB962C8B-B14F-4D97-AF65-F5344CB8AC3E}">
        <p14:creationId xmlns:p14="http://schemas.microsoft.com/office/powerpoint/2010/main" val="4210592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152400"/>
            <a:ext cx="8534400" cy="758952"/>
          </a:xfrm>
        </p:spPr>
        <p:txBody>
          <a:bodyPr>
            <a:noAutofit/>
          </a:bodyPr>
          <a:lstStyle/>
          <a:p>
            <a:r>
              <a:rPr lang="en-US" sz="2800" dirty="0" smtClean="0"/>
              <a:t>Referrals to the ED: Q4 2019-Q2 2021</a:t>
            </a:r>
            <a:endParaRPr lang="en-US" sz="2800" dirty="0"/>
          </a:p>
        </p:txBody>
      </p:sp>
      <p:graphicFrame>
        <p:nvGraphicFramePr>
          <p:cNvPr id="8" name="Chart 7"/>
          <p:cNvGraphicFramePr>
            <a:graphicFrameLocks/>
          </p:cNvGraphicFramePr>
          <p:nvPr>
            <p:extLst>
              <p:ext uri="{D42A27DB-BD31-4B8C-83A1-F6EECF244321}">
                <p14:modId xmlns:p14="http://schemas.microsoft.com/office/powerpoint/2010/main" val="456083625"/>
              </p:ext>
            </p:extLst>
          </p:nvPr>
        </p:nvGraphicFramePr>
        <p:xfrm>
          <a:off x="609600" y="2514600"/>
          <a:ext cx="3800856"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rot="16200000">
            <a:off x="-326023" y="3831223"/>
            <a:ext cx="1447800" cy="338554"/>
          </a:xfrm>
          <a:prstGeom prst="rect">
            <a:avLst/>
          </a:prstGeom>
          <a:noFill/>
        </p:spPr>
        <p:txBody>
          <a:bodyPr wrap="square" rtlCol="0">
            <a:spAutoFit/>
          </a:bodyPr>
          <a:lstStyle/>
          <a:p>
            <a:r>
              <a:rPr lang="en-US" sz="1600" dirty="0" smtClean="0"/>
              <a:t># of Referrals</a:t>
            </a:r>
            <a:endParaRPr lang="en-US" sz="1600" dirty="0"/>
          </a:p>
        </p:txBody>
      </p:sp>
      <p:sp>
        <p:nvSpPr>
          <p:cNvPr id="12" name="TextBox 11"/>
          <p:cNvSpPr txBox="1"/>
          <p:nvPr/>
        </p:nvSpPr>
        <p:spPr>
          <a:xfrm>
            <a:off x="304800" y="1600200"/>
            <a:ext cx="4191000" cy="369332"/>
          </a:xfrm>
          <a:prstGeom prst="rect">
            <a:avLst/>
          </a:prstGeom>
          <a:noFill/>
        </p:spPr>
        <p:txBody>
          <a:bodyPr wrap="square" rtlCol="0">
            <a:spAutoFit/>
          </a:bodyPr>
          <a:lstStyle/>
          <a:p>
            <a:pPr algn="ctr"/>
            <a:r>
              <a:rPr lang="en-US" dirty="0" smtClean="0"/>
              <a:t>Number of ED Referrals Per Quarter</a:t>
            </a:r>
            <a:endParaRPr lang="en-US" dirty="0"/>
          </a:p>
        </p:txBody>
      </p:sp>
      <p:sp>
        <p:nvSpPr>
          <p:cNvPr id="13" name="TextBox 12"/>
          <p:cNvSpPr txBox="1"/>
          <p:nvPr/>
        </p:nvSpPr>
        <p:spPr>
          <a:xfrm>
            <a:off x="4724400" y="1609344"/>
            <a:ext cx="4191000" cy="646331"/>
          </a:xfrm>
          <a:prstGeom prst="rect">
            <a:avLst/>
          </a:prstGeom>
          <a:noFill/>
        </p:spPr>
        <p:txBody>
          <a:bodyPr wrap="square" rtlCol="0">
            <a:spAutoFit/>
          </a:bodyPr>
          <a:lstStyle/>
          <a:p>
            <a:pPr algn="ctr"/>
            <a:r>
              <a:rPr lang="en-US" dirty="0" smtClean="0"/>
              <a:t>Percentage of Total Calls Referred to ED Per Quarter</a:t>
            </a:r>
            <a:endParaRPr lang="en-US" dirty="0"/>
          </a:p>
        </p:txBody>
      </p:sp>
      <p:graphicFrame>
        <p:nvGraphicFramePr>
          <p:cNvPr id="14" name="Chart 13"/>
          <p:cNvGraphicFramePr>
            <a:graphicFrameLocks/>
          </p:cNvGraphicFramePr>
          <p:nvPr>
            <p:extLst>
              <p:ext uri="{D42A27DB-BD31-4B8C-83A1-F6EECF244321}">
                <p14:modId xmlns:p14="http://schemas.microsoft.com/office/powerpoint/2010/main" val="2870336002"/>
              </p:ext>
            </p:extLst>
          </p:nvPr>
        </p:nvGraphicFramePr>
        <p:xfrm>
          <a:off x="4319016" y="29718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7635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304800" y="2286000"/>
            <a:ext cx="2438400" cy="1981200"/>
          </a:xfrm>
        </p:spPr>
        <p:txBody>
          <a:bodyPr>
            <a:normAutofit/>
          </a:bodyPr>
          <a:lstStyle/>
          <a:p>
            <a:pPr algn="ctr"/>
            <a:r>
              <a:rPr lang="en-US" sz="3600" b="1" dirty="0" smtClean="0"/>
              <a:t>Outcome of ED Referrals</a:t>
            </a:r>
            <a:endParaRPr lang="en-US" sz="3600" b="1" dirty="0"/>
          </a:p>
        </p:txBody>
      </p:sp>
      <p:graphicFrame>
        <p:nvGraphicFramePr>
          <p:cNvPr id="7" name="Chart 6"/>
          <p:cNvGraphicFramePr>
            <a:graphicFrameLocks/>
          </p:cNvGraphicFramePr>
          <p:nvPr>
            <p:extLst>
              <p:ext uri="{D42A27DB-BD31-4B8C-83A1-F6EECF244321}">
                <p14:modId xmlns:p14="http://schemas.microsoft.com/office/powerpoint/2010/main" val="511243403"/>
              </p:ext>
            </p:extLst>
          </p:nvPr>
        </p:nvGraphicFramePr>
        <p:xfrm>
          <a:off x="2971800" y="1676400"/>
          <a:ext cx="58674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3"/>
          <p:cNvSpPr>
            <a:spLocks noGrp="1"/>
          </p:cNvSpPr>
          <p:nvPr>
            <p:ph type="title"/>
          </p:nvPr>
        </p:nvSpPr>
        <p:spPr>
          <a:xfrm>
            <a:off x="3048000" y="1080778"/>
            <a:ext cx="5867400" cy="609600"/>
          </a:xfrm>
        </p:spPr>
        <p:txBody>
          <a:bodyPr/>
          <a:lstStyle/>
          <a:p>
            <a:r>
              <a:rPr lang="en-US" dirty="0" smtClean="0"/>
              <a:t>Was the youth admitted inpatient?</a:t>
            </a:r>
            <a:endParaRPr lang="en-US" dirty="0"/>
          </a:p>
        </p:txBody>
      </p:sp>
    </p:spTree>
    <p:extLst>
      <p:ext uri="{BB962C8B-B14F-4D97-AF65-F5344CB8AC3E}">
        <p14:creationId xmlns:p14="http://schemas.microsoft.com/office/powerpoint/2010/main" val="3827262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2487" y="1295400"/>
            <a:ext cx="6172200" cy="1107996"/>
          </a:xfrm>
          <a:prstGeom prst="rect">
            <a:avLst/>
          </a:prstGeom>
          <a:noFill/>
        </p:spPr>
        <p:txBody>
          <a:bodyPr wrap="square" rtlCol="0">
            <a:spAutoFit/>
          </a:bodyPr>
          <a:lstStyle/>
          <a:p>
            <a:r>
              <a:rPr lang="en-US" sz="6600" cap="small" dirty="0" smtClean="0">
                <a:latin typeface="Garamond" panose="02020404030301010803" pitchFamily="18" charset="0"/>
              </a:rPr>
              <a:t>Any questions?</a:t>
            </a:r>
            <a:endParaRPr lang="en-US" sz="6600" cap="small" dirty="0">
              <a:latin typeface="Garamond" panose="020204040303010108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998" y="2514600"/>
            <a:ext cx="5327177" cy="2801064"/>
          </a:xfrm>
          <a:prstGeom prst="rect">
            <a:avLst/>
          </a:prstGeom>
        </p:spPr>
      </p:pic>
      <p:sp>
        <p:nvSpPr>
          <p:cNvPr id="2" name="TextBox 1"/>
          <p:cNvSpPr txBox="1"/>
          <p:nvPr/>
        </p:nvSpPr>
        <p:spPr>
          <a:xfrm>
            <a:off x="1368186" y="5410200"/>
            <a:ext cx="6785214" cy="400110"/>
          </a:xfrm>
          <a:prstGeom prst="rect">
            <a:avLst/>
          </a:prstGeom>
          <a:noFill/>
        </p:spPr>
        <p:txBody>
          <a:bodyPr wrap="square" rtlCol="0">
            <a:spAutoFit/>
          </a:bodyPr>
          <a:lstStyle/>
          <a:p>
            <a:pPr algn="ctr"/>
            <a:r>
              <a:rPr lang="en-US" sz="2000" dirty="0" smtClean="0"/>
              <a:t>Emily Morse, LCSW- 860-822-4796 / emorse@ucfs.org</a:t>
            </a:r>
            <a:endParaRPr lang="en-US" sz="2000" dirty="0"/>
          </a:p>
        </p:txBody>
      </p:sp>
    </p:spTree>
    <p:extLst>
      <p:ext uri="{BB962C8B-B14F-4D97-AF65-F5344CB8AC3E}">
        <p14:creationId xmlns:p14="http://schemas.microsoft.com/office/powerpoint/2010/main" val="304090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idx="1"/>
          </p:nvPr>
        </p:nvSpPr>
        <p:spPr>
          <a:xfrm>
            <a:off x="914400" y="2819400"/>
            <a:ext cx="7318374" cy="3276600"/>
          </a:xfrm>
        </p:spPr>
        <p:txBody>
          <a:bodyPr>
            <a:normAutofit fontScale="92500" lnSpcReduction="10000"/>
          </a:bodyPr>
          <a:lstStyle/>
          <a:p>
            <a:pPr marL="0" indent="0">
              <a:buNone/>
            </a:pPr>
            <a:endParaRPr lang="en-US" sz="2100" dirty="0" smtClean="0"/>
          </a:p>
          <a:p>
            <a:pPr marL="0" indent="0" algn="ctr">
              <a:buNone/>
            </a:pPr>
            <a:r>
              <a:rPr lang="en-US" sz="2100" cap="none" dirty="0" smtClean="0"/>
              <a:t>Mobile </a:t>
            </a:r>
            <a:r>
              <a:rPr lang="en-US" sz="2100" cap="none" dirty="0"/>
              <a:t>Crisis is a statewide, voluntary crisis stabilization/hospital diversion program offered throughout the state of Connecticut. </a:t>
            </a:r>
            <a:endParaRPr lang="en-US" sz="2100" cap="none" dirty="0" smtClean="0"/>
          </a:p>
          <a:p>
            <a:pPr marL="0" indent="0" algn="ctr">
              <a:buNone/>
            </a:pPr>
            <a:endParaRPr lang="en-US" sz="2100" cap="none" dirty="0"/>
          </a:p>
          <a:p>
            <a:pPr marL="0" indent="0" algn="ctr">
              <a:buNone/>
            </a:pPr>
            <a:r>
              <a:rPr lang="en-US" sz="2100" cap="none" dirty="0" smtClean="0"/>
              <a:t>To access Mobile Crisis services, dial 211, press 1, then press 1 again.</a:t>
            </a:r>
          </a:p>
          <a:p>
            <a:pPr marL="0" indent="0" algn="ctr">
              <a:buNone/>
            </a:pPr>
            <a:endParaRPr lang="en-US" sz="2100" cap="none" dirty="0"/>
          </a:p>
          <a:p>
            <a:pPr marL="0" indent="0" algn="ctr">
              <a:buNone/>
            </a:pPr>
            <a:r>
              <a:rPr lang="en-US" sz="2100" cap="none" dirty="0" smtClean="0"/>
              <a:t>Alternate Phone Number for 211: </a:t>
            </a:r>
          </a:p>
          <a:p>
            <a:pPr marL="0" indent="0" algn="ctr">
              <a:buNone/>
            </a:pPr>
            <a:r>
              <a:rPr lang="en-US" sz="2100" cap="none" dirty="0" smtClean="0"/>
              <a:t>1-800-203-1234</a:t>
            </a:r>
          </a:p>
          <a:p>
            <a:pPr marL="0" indent="0" algn="ctr">
              <a:buNone/>
            </a:pPr>
            <a:endParaRPr lang="en-US" sz="2000" cap="none" dirty="0"/>
          </a:p>
          <a:p>
            <a:pPr marL="0" indent="0" algn="ctr">
              <a:buNone/>
            </a:pPr>
            <a:endParaRPr lang="en-US" sz="2000" cap="none" dirty="0"/>
          </a:p>
          <a:p>
            <a:pPr marL="0" indent="0">
              <a:buNone/>
            </a:pPr>
            <a:endParaRPr lang="en-US" dirty="0"/>
          </a:p>
        </p:txBody>
      </p:sp>
      <p:sp>
        <p:nvSpPr>
          <p:cNvPr id="2" name="Title 1"/>
          <p:cNvSpPr>
            <a:spLocks noGrp="1"/>
          </p:cNvSpPr>
          <p:nvPr>
            <p:ph type="title"/>
          </p:nvPr>
        </p:nvSpPr>
        <p:spPr>
          <a:xfrm>
            <a:off x="762000" y="838200"/>
            <a:ext cx="7772400" cy="7620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What is Mobile Crisis?</a:t>
            </a:r>
            <a:endParaRPr lang="en-US" dirty="0"/>
          </a:p>
        </p:txBody>
      </p:sp>
    </p:spTree>
    <p:extLst>
      <p:ext uri="{BB962C8B-B14F-4D97-AF65-F5344CB8AC3E}">
        <p14:creationId xmlns:p14="http://schemas.microsoft.com/office/powerpoint/2010/main" val="1049512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call Mobile Crisis?</a:t>
            </a:r>
            <a:endParaRPr lang="en-US" dirty="0"/>
          </a:p>
        </p:txBody>
      </p:sp>
      <p:sp>
        <p:nvSpPr>
          <p:cNvPr id="5" name="Content Placeholder 4"/>
          <p:cNvSpPr>
            <a:spLocks noGrp="1"/>
          </p:cNvSpPr>
          <p:nvPr>
            <p:ph sz="quarter" idx="1"/>
          </p:nvPr>
        </p:nvSpPr>
        <p:spPr/>
        <p:txBody>
          <a:bodyPr>
            <a:normAutofit fontScale="92500" lnSpcReduction="10000"/>
          </a:bodyPr>
          <a:lstStyle/>
          <a:p>
            <a:r>
              <a:rPr lang="en-US" sz="2400" dirty="0" smtClean="0"/>
              <a:t>To provide crisis intervention services for youth who are experiencing behavioral and/or mental health crises.</a:t>
            </a:r>
          </a:p>
          <a:p>
            <a:endParaRPr lang="en-US" sz="2400" dirty="0"/>
          </a:p>
          <a:p>
            <a:r>
              <a:rPr lang="en-US" sz="2400" dirty="0" smtClean="0"/>
              <a:t>To avoid youth having unnecessary assessments at the emergency department for behavioral health and mental health crises. </a:t>
            </a:r>
          </a:p>
          <a:p>
            <a:endParaRPr lang="en-US" sz="2400" dirty="0" smtClean="0"/>
          </a:p>
          <a:p>
            <a:r>
              <a:rPr lang="en-US" sz="2400" dirty="0" smtClean="0"/>
              <a:t>Mobile </a:t>
            </a:r>
            <a:r>
              <a:rPr lang="en-US" sz="2400" dirty="0"/>
              <a:t>Crisis can team with schools and other providers to address complex situations and make referrals for services in the community to prevent </a:t>
            </a:r>
            <a:r>
              <a:rPr lang="en-US" sz="2400" dirty="0" smtClean="0"/>
              <a:t>future crises</a:t>
            </a:r>
            <a:r>
              <a:rPr lang="en-US" sz="2400" dirty="0" smtClean="0"/>
              <a:t>.</a:t>
            </a:r>
            <a:endParaRPr lang="en-US" sz="2400" dirty="0" smtClean="0"/>
          </a:p>
          <a:p>
            <a:endParaRPr lang="en-US" sz="2400" dirty="0"/>
          </a:p>
          <a:p>
            <a:pPr lvl="0"/>
            <a:r>
              <a:rPr lang="en-US" sz="2400" dirty="0"/>
              <a:t>Mobile Crisis can bridge services until a youth is able to start long-term </a:t>
            </a:r>
            <a:r>
              <a:rPr lang="en-US" sz="2400" dirty="0" smtClean="0"/>
              <a:t>treatment when clinically appropriate.</a:t>
            </a:r>
            <a:endParaRPr lang="en-US" sz="2400" dirty="0"/>
          </a:p>
          <a:p>
            <a:endParaRPr lang="en-US" dirty="0" smtClean="0"/>
          </a:p>
        </p:txBody>
      </p:sp>
    </p:spTree>
    <p:extLst>
      <p:ext uri="{BB962C8B-B14F-4D97-AF65-F5344CB8AC3E}">
        <p14:creationId xmlns:p14="http://schemas.microsoft.com/office/powerpoint/2010/main" val="33995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2362200" cy="990600"/>
          </a:xfrm>
        </p:spPr>
        <p:txBody>
          <a:bodyPr/>
          <a:lstStyle/>
          <a:p>
            <a:pPr algn="ctr"/>
            <a:r>
              <a:rPr lang="en-US" sz="2400" cap="small" dirty="0" smtClean="0">
                <a:latin typeface="Times New Roman" panose="02020603050405020304" pitchFamily="18" charset="0"/>
                <a:cs typeface="Times New Roman" panose="02020603050405020304" pitchFamily="18" charset="0"/>
              </a:rPr>
              <a:t>Mobile Crisis at A Glance</a:t>
            </a:r>
            <a:endParaRPr lang="en-US" sz="2400" cap="small"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2895600" y="685800"/>
            <a:ext cx="5867400" cy="5715000"/>
          </a:xfrm>
        </p:spPr>
        <p:txBody>
          <a:bodyPr>
            <a:normAutofit/>
          </a:bodyPr>
          <a:lstStyle/>
          <a:p>
            <a:r>
              <a:rPr lang="en-US" sz="1400" u="sng" dirty="0" smtClean="0">
                <a:latin typeface="Times New Roman" panose="02020603050405020304" pitchFamily="18" charset="0"/>
                <a:cs typeface="Times New Roman" panose="02020603050405020304" pitchFamily="18" charset="0"/>
              </a:rPr>
              <a:t>Who does Mobile Crisis serve?</a:t>
            </a:r>
            <a:r>
              <a:rPr lang="en-US" sz="1400" dirty="0" smtClean="0">
                <a:latin typeface="Times New Roman" panose="02020603050405020304" pitchFamily="18" charset="0"/>
                <a:cs typeface="Times New Roman" panose="02020603050405020304" pitchFamily="18" charset="0"/>
              </a:rPr>
              <a:t> Mobile </a:t>
            </a:r>
            <a:r>
              <a:rPr lang="en-US" sz="1400" dirty="0">
                <a:latin typeface="Times New Roman" panose="02020603050405020304" pitchFamily="18" charset="0"/>
                <a:cs typeface="Times New Roman" panose="02020603050405020304" pitchFamily="18" charset="0"/>
              </a:rPr>
              <a:t>Crisis is </a:t>
            </a:r>
            <a:r>
              <a:rPr lang="en-US" sz="1400" dirty="0" smtClean="0">
                <a:latin typeface="Times New Roman" panose="02020603050405020304" pitchFamily="18" charset="0"/>
                <a:cs typeface="Times New Roman" panose="02020603050405020304" pitchFamily="18" charset="0"/>
              </a:rPr>
              <a:t>available for </a:t>
            </a:r>
            <a:r>
              <a:rPr lang="en-US" sz="1400" dirty="0">
                <a:latin typeface="Times New Roman" panose="02020603050405020304" pitchFamily="18" charset="0"/>
                <a:cs typeface="Times New Roman" panose="02020603050405020304" pitchFamily="18" charset="0"/>
              </a:rPr>
              <a:t>any </a:t>
            </a:r>
            <a:r>
              <a:rPr lang="en-US" sz="1400" dirty="0" smtClean="0">
                <a:latin typeface="Times New Roman" panose="02020603050405020304" pitchFamily="18" charset="0"/>
                <a:cs typeface="Times New Roman" panose="02020603050405020304" pitchFamily="18" charset="0"/>
              </a:rPr>
              <a:t>youth 0-17 </a:t>
            </a:r>
            <a:r>
              <a:rPr lang="en-US" sz="1400" dirty="0">
                <a:latin typeface="Times New Roman" panose="02020603050405020304" pitchFamily="18" charset="0"/>
                <a:cs typeface="Times New Roman" panose="02020603050405020304" pitchFamily="18" charset="0"/>
              </a:rPr>
              <a:t>years </a:t>
            </a:r>
            <a:r>
              <a:rPr lang="en-US" sz="1400" dirty="0" smtClean="0">
                <a:latin typeface="Times New Roman" panose="02020603050405020304" pitchFamily="18" charset="0"/>
                <a:cs typeface="Times New Roman" panose="02020603050405020304" pitchFamily="18" charset="0"/>
              </a:rPr>
              <a:t>old (no minimum age) and 18 year olds who are still in high school/currently at the school in the state of CT </a:t>
            </a:r>
            <a:r>
              <a:rPr lang="en-US" sz="1400" dirty="0">
                <a:latin typeface="Times New Roman" panose="02020603050405020304" pitchFamily="18" charset="0"/>
                <a:cs typeface="Times New Roman" panose="02020603050405020304" pitchFamily="18" charset="0"/>
              </a:rPr>
              <a:t>who </a:t>
            </a:r>
            <a:r>
              <a:rPr lang="en-US" sz="1400" dirty="0" smtClean="0">
                <a:latin typeface="Times New Roman" panose="02020603050405020304" pitchFamily="18" charset="0"/>
                <a:cs typeface="Times New Roman" panose="02020603050405020304" pitchFamily="18" charset="0"/>
              </a:rPr>
              <a:t>are </a:t>
            </a:r>
            <a:r>
              <a:rPr lang="en-US" sz="1400" dirty="0">
                <a:latin typeface="Times New Roman" panose="02020603050405020304" pitchFamily="18" charset="0"/>
                <a:cs typeface="Times New Roman" panose="02020603050405020304" pitchFamily="18" charset="0"/>
              </a:rPr>
              <a:t>experiencing a mental or behavioral health </a:t>
            </a:r>
            <a:r>
              <a:rPr lang="en-US" sz="1400" dirty="0" smtClean="0">
                <a:latin typeface="Times New Roman" panose="02020603050405020304" pitchFamily="18" charset="0"/>
                <a:cs typeface="Times New Roman" panose="02020603050405020304" pitchFamily="18" charset="0"/>
              </a:rPr>
              <a:t>crisis.</a:t>
            </a:r>
          </a:p>
          <a:p>
            <a:pPr marL="0" indent="0">
              <a:buNone/>
            </a:pPr>
            <a:endParaRPr lang="en-US" sz="1400" dirty="0" smtClean="0">
              <a:latin typeface="Times New Roman" panose="02020603050405020304" pitchFamily="18" charset="0"/>
              <a:cs typeface="Times New Roman" panose="02020603050405020304" pitchFamily="18" charset="0"/>
            </a:endParaRPr>
          </a:p>
          <a:p>
            <a:r>
              <a:rPr lang="en-US" sz="1400" u="sng" dirty="0" smtClean="0">
                <a:latin typeface="Times New Roman" panose="02020603050405020304" pitchFamily="18" charset="0"/>
                <a:cs typeface="Times New Roman" panose="02020603050405020304" pitchFamily="18" charset="0"/>
              </a:rPr>
              <a:t>What constitutes a “crisis”?</a:t>
            </a:r>
            <a:r>
              <a:rPr lang="en-US" sz="1400" dirty="0" smtClean="0">
                <a:latin typeface="Times New Roman" panose="02020603050405020304" pitchFamily="18" charset="0"/>
                <a:cs typeface="Times New Roman" panose="02020603050405020304" pitchFamily="18" charset="0"/>
              </a:rPr>
              <a:t> The crisis is defined by the caller; however, we frequently respond to calls for suicidality, homicidality, self-injurious behaviors, disruptive and combative behaviors, and symptoms of anxiety and depression.</a:t>
            </a:r>
          </a:p>
          <a:p>
            <a:endParaRPr lang="en-US" sz="1400" dirty="0" smtClean="0">
              <a:latin typeface="Times New Roman" panose="02020603050405020304" pitchFamily="18" charset="0"/>
              <a:cs typeface="Times New Roman" panose="02020603050405020304" pitchFamily="18" charset="0"/>
            </a:endParaRPr>
          </a:p>
          <a:p>
            <a:r>
              <a:rPr lang="en-US" sz="1400" u="sng" dirty="0" smtClean="0">
                <a:latin typeface="Times New Roman" panose="02020603050405020304" pitchFamily="18" charset="0"/>
                <a:cs typeface="Times New Roman" panose="02020603050405020304" pitchFamily="18" charset="0"/>
              </a:rPr>
              <a:t>Where are youth assessed?:</a:t>
            </a:r>
            <a:r>
              <a:rPr lang="en-US"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Typically about </a:t>
            </a:r>
            <a:r>
              <a:rPr lang="en-US" sz="1400" dirty="0" smtClean="0">
                <a:latin typeface="Times New Roman" panose="02020603050405020304" pitchFamily="18" charset="0"/>
                <a:cs typeface="Times New Roman" panose="02020603050405020304" pitchFamily="18" charset="0"/>
              </a:rPr>
              <a:t>half of our calls come from schools and the other half come from families directly. We can assess youth anywhere in the community as long as we have permission to be there.</a:t>
            </a:r>
          </a:p>
          <a:p>
            <a:endParaRPr lang="en-US" sz="1400" dirty="0" smtClean="0">
              <a:latin typeface="Times New Roman" panose="02020603050405020304" pitchFamily="18" charset="0"/>
              <a:cs typeface="Times New Roman" panose="02020603050405020304" pitchFamily="18" charset="0"/>
            </a:endParaRPr>
          </a:p>
          <a:p>
            <a:r>
              <a:rPr lang="en-US" sz="1400" u="sng" dirty="0" smtClean="0">
                <a:latin typeface="Times New Roman" panose="02020603050405020304" pitchFamily="18" charset="0"/>
                <a:cs typeface="Times New Roman" panose="02020603050405020304" pitchFamily="18" charset="0"/>
              </a:rPr>
              <a:t>When can families receive services?:</a:t>
            </a:r>
            <a:r>
              <a:rPr lang="en-US" sz="1400" dirty="0" smtClean="0">
                <a:latin typeface="Times New Roman" panose="02020603050405020304" pitchFamily="18" charset="0"/>
                <a:cs typeface="Times New Roman" panose="02020603050405020304" pitchFamily="18" charset="0"/>
              </a:rPr>
              <a:t> MCIS is mobile from 6am-10pm Monday-Friday and 1pm-10pm Saturday-Sunday. A clinician is available for phone support 24 hours a day/ 365 days per year.</a:t>
            </a:r>
          </a:p>
          <a:p>
            <a:endParaRPr lang="en-US" sz="1400" dirty="0">
              <a:latin typeface="Times New Roman" panose="02020603050405020304" pitchFamily="18" charset="0"/>
              <a:cs typeface="Times New Roman" panose="02020603050405020304" pitchFamily="18" charset="0"/>
            </a:endParaRPr>
          </a:p>
          <a:p>
            <a:r>
              <a:rPr lang="en-US" sz="1400" u="sng" dirty="0" smtClean="0">
                <a:latin typeface="Times New Roman" panose="02020603050405020304" pitchFamily="18" charset="0"/>
                <a:cs typeface="Times New Roman" panose="02020603050405020304" pitchFamily="18" charset="0"/>
              </a:rPr>
              <a:t>What is the cost for services? </a:t>
            </a:r>
            <a:r>
              <a:rPr lang="en-US" sz="1400" dirty="0" smtClean="0">
                <a:latin typeface="Times New Roman" panose="02020603050405020304" pitchFamily="18" charset="0"/>
                <a:cs typeface="Times New Roman" panose="02020603050405020304" pitchFamily="18" charset="0"/>
              </a:rPr>
              <a:t>There is no out of pocket cost to families for MCIS services, regardless of if the family has insurance. MCIS attempts to obtain insurance information to bill insurance; however, if the claim is denied or if there is a co-pay, the MCIS grant covers the cost.</a:t>
            </a:r>
          </a:p>
          <a:p>
            <a:endParaRPr lang="en-US" sz="1400" dirty="0"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743200"/>
            <a:ext cx="2275840" cy="2438400"/>
          </a:xfrm>
          <a:prstGeom prst="rect">
            <a:avLst/>
          </a:prstGeom>
        </p:spPr>
      </p:pic>
    </p:spTree>
    <p:extLst>
      <p:ext uri="{BB962C8B-B14F-4D97-AF65-F5344CB8AC3E}">
        <p14:creationId xmlns:p14="http://schemas.microsoft.com/office/powerpoint/2010/main" val="422051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52400" y="1524000"/>
            <a:ext cx="4419600" cy="732974"/>
          </a:xfrm>
        </p:spPr>
        <p:txBody>
          <a:bodyPr/>
          <a:lstStyle/>
          <a:p>
            <a:r>
              <a:rPr lang="en-US" dirty="0" smtClean="0"/>
              <a:t>During a MCIS assessment:</a:t>
            </a:r>
            <a:endParaRPr lang="en-US" dirty="0"/>
          </a:p>
        </p:txBody>
      </p:sp>
      <p:sp>
        <p:nvSpPr>
          <p:cNvPr id="8" name="Text Placeholder 7"/>
          <p:cNvSpPr>
            <a:spLocks noGrp="1"/>
          </p:cNvSpPr>
          <p:nvPr>
            <p:ph type="body" sz="half" idx="3"/>
          </p:nvPr>
        </p:nvSpPr>
        <p:spPr/>
        <p:txBody>
          <a:bodyPr/>
          <a:lstStyle/>
          <a:p>
            <a:r>
              <a:rPr lang="en-US" dirty="0" smtClean="0"/>
              <a:t>After a MCIS assessment:</a:t>
            </a:r>
            <a:endParaRPr lang="en-US" dirty="0"/>
          </a:p>
        </p:txBody>
      </p:sp>
      <p:sp>
        <p:nvSpPr>
          <p:cNvPr id="7" name="Content Placeholder 6"/>
          <p:cNvSpPr>
            <a:spLocks noGrp="1"/>
          </p:cNvSpPr>
          <p:nvPr>
            <p:ph sz="quarter" idx="2"/>
          </p:nvPr>
        </p:nvSpPr>
        <p:spPr>
          <a:xfrm>
            <a:off x="228600" y="2514600"/>
            <a:ext cx="4343400" cy="3818404"/>
          </a:xfrm>
        </p:spPr>
        <p:txBody>
          <a:bodyPr>
            <a:normAutofit/>
          </a:bodyPr>
          <a:lstStyle/>
          <a:p>
            <a:pPr>
              <a:buFont typeface="Arial" panose="020B0604020202020204" pitchFamily="34" charset="0"/>
              <a:buChar char="•"/>
            </a:pPr>
            <a:r>
              <a:rPr lang="en-US" sz="2400" dirty="0" smtClean="0"/>
              <a:t>Gathering of background information from youth, guardians, and/or other involved parties.</a:t>
            </a:r>
          </a:p>
          <a:p>
            <a:pPr>
              <a:buFont typeface="Arial" panose="020B0604020202020204" pitchFamily="34" charset="0"/>
              <a:buChar char="•"/>
            </a:pPr>
            <a:r>
              <a:rPr lang="en-US" sz="2400" dirty="0" smtClean="0"/>
              <a:t>Risk assessment is conducted.</a:t>
            </a:r>
          </a:p>
          <a:p>
            <a:pPr>
              <a:buFont typeface="Arial" panose="020B0604020202020204" pitchFamily="34" charset="0"/>
              <a:buChar char="•"/>
            </a:pPr>
            <a:r>
              <a:rPr lang="en-US" sz="2400" dirty="0" smtClean="0"/>
              <a:t>Safety plan is created.</a:t>
            </a:r>
          </a:p>
          <a:p>
            <a:pPr>
              <a:buFont typeface="Arial" panose="020B0604020202020204" pitchFamily="34" charset="0"/>
              <a:buChar char="•"/>
            </a:pPr>
            <a:r>
              <a:rPr lang="en-US" sz="2400" dirty="0" smtClean="0"/>
              <a:t>Treatment recommendations are made.</a:t>
            </a:r>
          </a:p>
          <a:p>
            <a:pPr>
              <a:buFont typeface="Arial" panose="020B0604020202020204" pitchFamily="34" charset="0"/>
              <a:buChar char="•"/>
            </a:pPr>
            <a:endParaRPr lang="en-US" dirty="0" smtClean="0"/>
          </a:p>
        </p:txBody>
      </p:sp>
      <p:sp>
        <p:nvSpPr>
          <p:cNvPr id="9" name="Content Placeholder 8"/>
          <p:cNvSpPr>
            <a:spLocks noGrp="1"/>
          </p:cNvSpPr>
          <p:nvPr>
            <p:ph sz="quarter" idx="4"/>
          </p:nvPr>
        </p:nvSpPr>
        <p:spPr>
          <a:xfrm>
            <a:off x="4572000" y="2362200"/>
            <a:ext cx="4343400" cy="3822192"/>
          </a:xfrm>
        </p:spPr>
        <p:txBody>
          <a:bodyPr>
            <a:noAutofit/>
          </a:bodyPr>
          <a:lstStyle/>
          <a:p>
            <a:pPr>
              <a:buFont typeface="Arial" panose="020B0604020202020204" pitchFamily="34" charset="0"/>
              <a:buChar char="•"/>
            </a:pPr>
            <a:r>
              <a:rPr lang="en-US" sz="2400" dirty="0" smtClean="0"/>
              <a:t>Follow-up telephone call to family.</a:t>
            </a:r>
          </a:p>
          <a:p>
            <a:pPr>
              <a:buFont typeface="Arial" panose="020B0604020202020204" pitchFamily="34" charset="0"/>
              <a:buChar char="•"/>
            </a:pPr>
            <a:r>
              <a:rPr lang="en-US" sz="2400" dirty="0" smtClean="0"/>
              <a:t>Follow-up calls to current providers, school, etc.… (if releases were signed).</a:t>
            </a:r>
          </a:p>
          <a:p>
            <a:pPr>
              <a:buFont typeface="Arial" panose="020B0604020202020204" pitchFamily="34" charset="0"/>
              <a:buChar char="•"/>
            </a:pPr>
            <a:r>
              <a:rPr lang="en-US" sz="2400" dirty="0" smtClean="0"/>
              <a:t>Referral to treatment when needed.</a:t>
            </a:r>
          </a:p>
          <a:p>
            <a:pPr>
              <a:buFont typeface="Arial" panose="020B0604020202020204" pitchFamily="34" charset="0"/>
              <a:buChar char="•"/>
            </a:pPr>
            <a:r>
              <a:rPr lang="en-US" sz="2400" dirty="0" smtClean="0"/>
              <a:t>Bridging of care when appropriate (must maintain outpatient level of care).</a:t>
            </a:r>
            <a:endParaRPr lang="en-US" sz="2400" dirty="0"/>
          </a:p>
        </p:txBody>
      </p:sp>
      <p:sp>
        <p:nvSpPr>
          <p:cNvPr id="5" name="Title 4"/>
          <p:cNvSpPr>
            <a:spLocks noGrp="1"/>
          </p:cNvSpPr>
          <p:nvPr>
            <p:ph type="title"/>
          </p:nvPr>
        </p:nvSpPr>
        <p:spPr/>
        <p:txBody>
          <a:bodyPr/>
          <a:lstStyle/>
          <a:p>
            <a:r>
              <a:rPr lang="en-US" dirty="0" smtClean="0"/>
              <a:t>Mobile Crisis Assessments &amp; Follow Up</a:t>
            </a:r>
            <a:endParaRPr lang="en-US" dirty="0"/>
          </a:p>
        </p:txBody>
      </p:sp>
    </p:spTree>
    <p:extLst>
      <p:ext uri="{BB962C8B-B14F-4D97-AF65-F5344CB8AC3E}">
        <p14:creationId xmlns:p14="http://schemas.microsoft.com/office/powerpoint/2010/main" val="73436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Effect transition="in" filter="fade">
                                      <p:cBhvr>
                                        <p:cTn id="37" dur="500"/>
                                        <p:tgtEl>
                                          <p:spTgt spid="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fade">
                                      <p:cBhvr>
                                        <p:cTn id="4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52400" y="1752600"/>
            <a:ext cx="2743200" cy="2057400"/>
          </a:xfrm>
        </p:spPr>
        <p:txBody>
          <a:bodyPr/>
          <a:lstStyle/>
          <a:p>
            <a:pPr algn="ctr"/>
            <a:r>
              <a:rPr lang="en-US" sz="2800" dirty="0" smtClean="0"/>
              <a:t>Other Pertinent</a:t>
            </a:r>
            <a:br>
              <a:rPr lang="en-US" sz="2800" dirty="0" smtClean="0"/>
            </a:br>
            <a:r>
              <a:rPr lang="en-US" sz="2800" dirty="0" smtClean="0"/>
              <a:t>Information:</a:t>
            </a:r>
            <a:endParaRPr lang="en-US" sz="2800" dirty="0"/>
          </a:p>
        </p:txBody>
      </p:sp>
      <p:sp>
        <p:nvSpPr>
          <p:cNvPr id="10" name="Content Placeholder 9"/>
          <p:cNvSpPr>
            <a:spLocks noGrp="1"/>
          </p:cNvSpPr>
          <p:nvPr>
            <p:ph sz="quarter" idx="1"/>
          </p:nvPr>
        </p:nvSpPr>
        <p:spPr>
          <a:xfrm>
            <a:off x="3048000" y="1066800"/>
            <a:ext cx="5867400" cy="5029200"/>
          </a:xfrm>
        </p:spPr>
        <p:txBody>
          <a:bodyPr>
            <a:normAutofit fontScale="85000" lnSpcReduction="10000"/>
          </a:bodyPr>
          <a:lstStyle/>
          <a:p>
            <a:pPr lvl="0"/>
            <a:r>
              <a:rPr lang="en-US" dirty="0"/>
              <a:t>Mobile Crisis is a voluntary service. Families can decline services at any time regardless if they made the initial 211 call</a:t>
            </a:r>
            <a:r>
              <a:rPr lang="en-US" dirty="0" smtClean="0"/>
              <a:t>.</a:t>
            </a:r>
          </a:p>
          <a:p>
            <a:pPr lvl="0"/>
            <a:endParaRPr lang="en-US" dirty="0" smtClean="0"/>
          </a:p>
          <a:p>
            <a:pPr lvl="0"/>
            <a:r>
              <a:rPr lang="en-US" dirty="0" smtClean="0"/>
              <a:t>Assessments </a:t>
            </a:r>
            <a:r>
              <a:rPr lang="en-US" dirty="0"/>
              <a:t>can take place anywhere in the community; however, </a:t>
            </a:r>
            <a:r>
              <a:rPr lang="en-US" dirty="0" smtClean="0"/>
              <a:t>MCIS needs </a:t>
            </a:r>
            <a:r>
              <a:rPr lang="en-US" dirty="0"/>
              <a:t>permission from homeowners/renters to conduct assessments in their homes. </a:t>
            </a:r>
            <a:endParaRPr lang="en-US" dirty="0" smtClean="0"/>
          </a:p>
          <a:p>
            <a:pPr lvl="0"/>
            <a:endParaRPr lang="en-US" dirty="0" smtClean="0"/>
          </a:p>
          <a:p>
            <a:pPr lvl="0"/>
            <a:r>
              <a:rPr lang="en-US" dirty="0" smtClean="0"/>
              <a:t>On average, a full assessment </a:t>
            </a:r>
            <a:r>
              <a:rPr lang="en-US" dirty="0"/>
              <a:t>takes about two hours</a:t>
            </a:r>
            <a:r>
              <a:rPr lang="en-US" dirty="0" smtClean="0"/>
              <a:t>.</a:t>
            </a:r>
          </a:p>
          <a:p>
            <a:pPr lvl="0"/>
            <a:endParaRPr lang="en-US" dirty="0" smtClean="0"/>
          </a:p>
          <a:p>
            <a:pPr lvl="0"/>
            <a:r>
              <a:rPr lang="en-US" dirty="0" smtClean="0"/>
              <a:t>Mobile Crisis is an unlimited use service.</a:t>
            </a:r>
            <a:endParaRPr lang="en-US" dirty="0"/>
          </a:p>
          <a:p>
            <a:pPr marL="0" indent="0">
              <a:buNone/>
            </a:pPr>
            <a:endParaRPr lang="en-US" dirty="0"/>
          </a:p>
        </p:txBody>
      </p:sp>
    </p:spTree>
    <p:extLst>
      <p:ext uri="{BB962C8B-B14F-4D97-AF65-F5344CB8AC3E}">
        <p14:creationId xmlns:p14="http://schemas.microsoft.com/office/powerpoint/2010/main" val="336256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423110" y="-51510"/>
            <a:ext cx="6165681" cy="7945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idx="4294967295"/>
          </p:nvPr>
        </p:nvSpPr>
        <p:spPr>
          <a:xfrm>
            <a:off x="1219200" y="228600"/>
            <a:ext cx="7010400" cy="682625"/>
          </a:xfrm>
        </p:spPr>
        <p:txBody>
          <a:bodyPr>
            <a:normAutofit fontScale="90000"/>
          </a:bodyPr>
          <a:lstStyle/>
          <a:p>
            <a:r>
              <a:rPr lang="en-US" dirty="0" smtClean="0"/>
              <a:t/>
            </a:r>
            <a:br>
              <a:rPr lang="en-US" dirty="0" smtClean="0"/>
            </a:br>
            <a:r>
              <a:rPr lang="en-US" dirty="0"/>
              <a:t/>
            </a:r>
            <a:br>
              <a:rPr lang="en-US" dirty="0"/>
            </a:br>
            <a:r>
              <a:rPr lang="en-US" dirty="0" smtClean="0"/>
              <a:t>MCIS Catchment Area by Provider</a:t>
            </a:r>
            <a:endParaRPr lang="en-US" dirty="0"/>
          </a:p>
        </p:txBody>
      </p:sp>
      <p:sp>
        <p:nvSpPr>
          <p:cNvPr id="10" name="Rectangle 9"/>
          <p:cNvSpPr/>
          <p:nvPr/>
        </p:nvSpPr>
        <p:spPr>
          <a:xfrm>
            <a:off x="152400" y="6324600"/>
            <a:ext cx="4572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8478501" y="6324600"/>
            <a:ext cx="513099"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982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UCFS MCIS </a:t>
            </a:r>
            <a:r>
              <a:rPr lang="en-US" dirty="0" smtClean="0"/>
              <a:t>Program Structure</a:t>
            </a:r>
            <a:endParaRPr lang="en-US" dirty="0"/>
          </a:p>
        </p:txBody>
      </p:sp>
      <p:sp>
        <p:nvSpPr>
          <p:cNvPr id="3" name="Content Placeholder 2"/>
          <p:cNvSpPr>
            <a:spLocks noGrp="1"/>
          </p:cNvSpPr>
          <p:nvPr>
            <p:ph sz="quarter" idx="4294967295"/>
          </p:nvPr>
        </p:nvSpPr>
        <p:spPr>
          <a:xfrm>
            <a:off x="76200" y="1524000"/>
            <a:ext cx="9067800" cy="4419600"/>
          </a:xfrm>
        </p:spPr>
        <p:txBody>
          <a:bodyPr>
            <a:normAutofit/>
          </a:bodyPr>
          <a:lstStyle/>
          <a:p>
            <a:pPr marL="0" indent="0" algn="ctr">
              <a:buNone/>
            </a:pPr>
            <a:endParaRPr lang="en-US" sz="1200" dirty="0" smtClean="0"/>
          </a:p>
          <a:p>
            <a:pPr marL="0" indent="0" algn="ctr">
              <a:buNone/>
            </a:pPr>
            <a:r>
              <a:rPr lang="en-US" sz="1200" dirty="0" smtClean="0"/>
              <a:t>Samantha Robinson, LCSW</a:t>
            </a:r>
          </a:p>
          <a:p>
            <a:pPr marL="0" indent="0" algn="ctr">
              <a:buNone/>
            </a:pPr>
            <a:r>
              <a:rPr lang="en-US" sz="1200" dirty="0" smtClean="0"/>
              <a:t>Director of Clinical Community Based Programs</a:t>
            </a:r>
          </a:p>
          <a:p>
            <a:pPr marL="0" indent="0" algn="ctr">
              <a:buNone/>
            </a:pPr>
            <a:endParaRPr lang="en-US" sz="1200" dirty="0" smtClean="0"/>
          </a:p>
          <a:p>
            <a:pPr marL="0" indent="0" algn="ctr">
              <a:buNone/>
            </a:pPr>
            <a:endParaRPr lang="en-US" sz="1200" dirty="0"/>
          </a:p>
          <a:p>
            <a:pPr marL="0" indent="0" algn="ctr">
              <a:buNone/>
            </a:pPr>
            <a:r>
              <a:rPr lang="en-US" sz="1200" dirty="0" smtClean="0"/>
              <a:t>Emily Morse, LCSW</a:t>
            </a:r>
          </a:p>
          <a:p>
            <a:pPr marL="0" indent="0" algn="ctr">
              <a:buNone/>
            </a:pPr>
            <a:r>
              <a:rPr lang="en-US" sz="1200" dirty="0" smtClean="0"/>
              <a:t>Program Manager</a:t>
            </a:r>
          </a:p>
          <a:p>
            <a:pPr marL="0" indent="0">
              <a:buNone/>
            </a:pPr>
            <a:endParaRPr lang="en-US" sz="1200" dirty="0" smtClean="0"/>
          </a:p>
          <a:p>
            <a:pPr marL="0" indent="0">
              <a:buNone/>
            </a:pPr>
            <a:endParaRPr lang="en-US" sz="1200" dirty="0"/>
          </a:p>
          <a:p>
            <a:pPr marL="0" indent="0">
              <a:buNone/>
            </a:pPr>
            <a:r>
              <a:rPr lang="en-US" sz="1200" dirty="0" smtClean="0"/>
              <a:t>Jennifer Croce, LCSW	      Vernalisa </a:t>
            </a:r>
            <a:r>
              <a:rPr lang="en-US" sz="1200" dirty="0"/>
              <a:t>Walton-Bogel, </a:t>
            </a:r>
            <a:r>
              <a:rPr lang="en-US" sz="1200" dirty="0" smtClean="0"/>
              <a:t>LCSW	  Lauren </a:t>
            </a:r>
            <a:r>
              <a:rPr lang="en-US" sz="1200" dirty="0"/>
              <a:t>Whitmore, </a:t>
            </a:r>
            <a:r>
              <a:rPr lang="en-US" sz="1200" dirty="0" smtClean="0"/>
              <a:t>LCSW                    Crissy Waggoner	</a:t>
            </a:r>
            <a:endParaRPr lang="en-US" sz="1200" dirty="0"/>
          </a:p>
          <a:p>
            <a:pPr marL="0" indent="0">
              <a:buNone/>
            </a:pPr>
            <a:r>
              <a:rPr lang="en-US" sz="1200" dirty="0" smtClean="0"/>
              <a:t> Supervisor- Norwich</a:t>
            </a:r>
            <a:r>
              <a:rPr lang="en-US" sz="1200" dirty="0"/>
              <a:t> </a:t>
            </a:r>
            <a:r>
              <a:rPr lang="en-US" sz="1200" dirty="0" smtClean="0"/>
              <a:t>                          Supervisor- Norwich	    Supervisor- Plainfield           Project Assistant/Case Manager</a:t>
            </a:r>
            <a:endParaRPr lang="en-US" sz="1200" dirty="0"/>
          </a:p>
          <a:p>
            <a:pPr marL="0" indent="0">
              <a:buNone/>
            </a:pPr>
            <a:endParaRPr lang="en-US" sz="1200" dirty="0" smtClean="0"/>
          </a:p>
          <a:p>
            <a:pPr marL="0" indent="0">
              <a:buNone/>
            </a:pPr>
            <a:endParaRPr lang="en-US" sz="1400" dirty="0" smtClean="0"/>
          </a:p>
          <a:p>
            <a:pPr marL="0" indent="0">
              <a:buNone/>
            </a:pPr>
            <a:endParaRPr lang="en-US" sz="1400" dirty="0"/>
          </a:p>
          <a:p>
            <a:pPr marL="0" indent="0">
              <a:buNone/>
            </a:pPr>
            <a:r>
              <a:rPr lang="en-US" sz="1400" dirty="0" smtClean="0"/>
              <a:t>                                                        	</a:t>
            </a:r>
            <a:r>
              <a:rPr lang="en-US" sz="1200" dirty="0" smtClean="0"/>
              <a:t>Clinicians/Liaisons</a:t>
            </a:r>
            <a:endParaRPr lang="en-US" sz="1200" dirty="0" smtClean="0"/>
          </a:p>
          <a:p>
            <a:pPr marL="0" indent="0">
              <a:buNone/>
            </a:pPr>
            <a:r>
              <a:rPr lang="en-US" sz="1200" dirty="0"/>
              <a:t>	</a:t>
            </a:r>
            <a:r>
              <a:rPr lang="en-US" sz="1200" dirty="0" smtClean="0"/>
              <a:t>		FT Case Managers</a:t>
            </a:r>
            <a:endParaRPr lang="en-US" sz="1200" dirty="0"/>
          </a:p>
        </p:txBody>
      </p:sp>
      <p:cxnSp>
        <p:nvCxnSpPr>
          <p:cNvPr id="7" name="Straight Connector 6"/>
          <p:cNvCxnSpPr/>
          <p:nvPr/>
        </p:nvCxnSpPr>
        <p:spPr>
          <a:xfrm>
            <a:off x="4572000" y="2282952"/>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0" y="3162300"/>
            <a:ext cx="7162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62000" y="31623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76600" y="31623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715000" y="31623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924800" y="31623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62000" y="3962400"/>
            <a:ext cx="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62000" y="4495800"/>
            <a:ext cx="495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715000" y="40386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76600" y="4038600"/>
            <a:ext cx="0" cy="457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851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cap="small" dirty="0" smtClean="0">
                <a:latin typeface="Times New Roman" panose="02020603050405020304" pitchFamily="18" charset="0"/>
                <a:cs typeface="Times New Roman" panose="02020603050405020304" pitchFamily="18" charset="0"/>
              </a:rPr>
              <a:t>Proactive Community Involvement</a:t>
            </a:r>
            <a:endParaRPr lang="en-US" b="1" cap="small"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1"/>
          </p:nvPr>
        </p:nvSpPr>
        <p:spPr>
          <a:xfrm>
            <a:off x="152400" y="1447800"/>
            <a:ext cx="8839200" cy="4953000"/>
          </a:xfrm>
        </p:spPr>
        <p:txBody>
          <a:bodyPr>
            <a:normAutofit fontScale="70000" lnSpcReduction="20000"/>
          </a:bodyPr>
          <a:lstStyle/>
          <a:p>
            <a:pPr>
              <a:lnSpc>
                <a:spcPct val="120000"/>
              </a:lnSpc>
            </a:pPr>
            <a:r>
              <a:rPr lang="en-US" dirty="0" smtClean="0">
                <a:latin typeface="Times New Roman" panose="02020603050405020304" pitchFamily="18" charset="0"/>
                <a:cs typeface="Times New Roman" panose="02020603050405020304" pitchFamily="18" charset="0"/>
              </a:rPr>
              <a:t>Members of Systems of Care collaboratives in both the NE and SE.</a:t>
            </a:r>
          </a:p>
          <a:p>
            <a:pPr>
              <a:lnSpc>
                <a:spcPct val="120000"/>
              </a:lnSpc>
            </a:pPr>
            <a:r>
              <a:rPr lang="en-US" dirty="0" smtClean="0">
                <a:latin typeface="Times New Roman" panose="02020603050405020304" pitchFamily="18" charset="0"/>
                <a:cs typeface="Times New Roman" panose="02020603050405020304" pitchFamily="18" charset="0"/>
              </a:rPr>
              <a:t>Participation in:</a:t>
            </a:r>
          </a:p>
          <a:p>
            <a:pPr lvl="1">
              <a:lnSpc>
                <a:spcPct val="120000"/>
              </a:lnSpc>
            </a:pPr>
            <a:r>
              <a:rPr lang="en-US" dirty="0" smtClean="0">
                <a:latin typeface="Times New Roman" panose="02020603050405020304" pitchFamily="18" charset="0"/>
                <a:cs typeface="Times New Roman" panose="02020603050405020304" pitchFamily="18" charset="0"/>
              </a:rPr>
              <a:t>Community Coalition for Children (CCC)</a:t>
            </a:r>
          </a:p>
          <a:p>
            <a:pPr lvl="1">
              <a:lnSpc>
                <a:spcPct val="120000"/>
              </a:lnSpc>
            </a:pPr>
            <a:r>
              <a:rPr lang="en-US" dirty="0" smtClean="0"/>
              <a:t>Eastern </a:t>
            </a:r>
            <a:r>
              <a:rPr lang="en-US" dirty="0"/>
              <a:t>CT Suicide Advisory </a:t>
            </a:r>
            <a:r>
              <a:rPr lang="en-US" dirty="0" smtClean="0"/>
              <a:t>Board</a:t>
            </a:r>
          </a:p>
          <a:p>
            <a:pPr lvl="1">
              <a:lnSpc>
                <a:spcPct val="120000"/>
              </a:lnSpc>
            </a:pPr>
            <a:r>
              <a:rPr lang="en-US" dirty="0" smtClean="0">
                <a:latin typeface="Times New Roman" panose="02020603050405020304" pitchFamily="18" charset="0"/>
                <a:cs typeface="Times New Roman" panose="02020603050405020304" pitchFamily="18" charset="0"/>
              </a:rPr>
              <a:t>Juvenile Review Boards</a:t>
            </a:r>
          </a:p>
          <a:p>
            <a:pPr lvl="1">
              <a:lnSpc>
                <a:spcPct val="120000"/>
              </a:lnSpc>
            </a:pPr>
            <a:r>
              <a:rPr lang="en-US" dirty="0" smtClean="0">
                <a:latin typeface="Times New Roman" panose="02020603050405020304" pitchFamily="18" charset="0"/>
                <a:cs typeface="Times New Roman" panose="02020603050405020304" pitchFamily="18" charset="0"/>
              </a:rPr>
              <a:t>Client Care Teams (CCT) and Child and Family Team (CFT) meetings</a:t>
            </a:r>
          </a:p>
          <a:p>
            <a:pPr lvl="1">
              <a:lnSpc>
                <a:spcPct val="120000"/>
              </a:lnSpc>
            </a:pPr>
            <a:r>
              <a:rPr lang="en-US" dirty="0" smtClean="0">
                <a:latin typeface="Times New Roman" panose="02020603050405020304" pitchFamily="18" charset="0"/>
                <a:cs typeface="Times New Roman" panose="02020603050405020304" pitchFamily="18" charset="0"/>
              </a:rPr>
              <a:t>Human Anti-Trafficking Response Team</a:t>
            </a:r>
          </a:p>
          <a:p>
            <a:pPr>
              <a:lnSpc>
                <a:spcPct val="120000"/>
              </a:lnSpc>
            </a:pPr>
            <a:r>
              <a:rPr lang="en-US" dirty="0" smtClean="0">
                <a:latin typeface="Times New Roman" panose="02020603050405020304" pitchFamily="18" charset="0"/>
                <a:cs typeface="Times New Roman" panose="02020603050405020304" pitchFamily="18" charset="0"/>
              </a:rPr>
              <a:t>Provide trainings and presentations on mental health</a:t>
            </a:r>
          </a:p>
          <a:p>
            <a:pPr lvl="1">
              <a:lnSpc>
                <a:spcPct val="120000"/>
              </a:lnSpc>
            </a:pPr>
            <a:r>
              <a:rPr lang="en-US" dirty="0" smtClean="0">
                <a:latin typeface="Times New Roman" panose="02020603050405020304" pitchFamily="18" charset="0"/>
                <a:cs typeface="Times New Roman" panose="02020603050405020304" pitchFamily="18" charset="0"/>
              </a:rPr>
              <a:t>QPR (Question, Persuade, and Refer) trainings to local entities including fire departments</a:t>
            </a:r>
          </a:p>
          <a:p>
            <a:pPr lvl="1">
              <a:lnSpc>
                <a:spcPct val="120000"/>
              </a:lnSpc>
            </a:pPr>
            <a:r>
              <a:rPr lang="en-US" dirty="0" smtClean="0">
                <a:latin typeface="Times New Roman" panose="02020603050405020304" pitchFamily="18" charset="0"/>
                <a:cs typeface="Times New Roman" panose="02020603050405020304" pitchFamily="18" charset="0"/>
              </a:rPr>
              <a:t>SBIRT (Screen to Brief Intervention, Referral to Treatment)</a:t>
            </a:r>
          </a:p>
          <a:p>
            <a:pPr lvl="1">
              <a:lnSpc>
                <a:spcPct val="120000"/>
              </a:lnSpc>
            </a:pPr>
            <a:r>
              <a:rPr lang="en-US" dirty="0">
                <a:latin typeface="Times New Roman" panose="02020603050405020304" pitchFamily="18" charset="0"/>
                <a:cs typeface="Times New Roman" panose="02020603050405020304" pitchFamily="18" charset="0"/>
              </a:rPr>
              <a:t>Presentations to local high school students on </a:t>
            </a:r>
            <a:r>
              <a:rPr lang="en-US" dirty="0" smtClean="0">
                <a:latin typeface="Times New Roman" panose="02020603050405020304" pitchFamily="18" charset="0"/>
                <a:cs typeface="Times New Roman" panose="02020603050405020304" pitchFamily="18" charset="0"/>
              </a:rPr>
              <a:t>suicide </a:t>
            </a:r>
            <a:r>
              <a:rPr lang="en-US" dirty="0">
                <a:latin typeface="Times New Roman" panose="02020603050405020304" pitchFamily="18" charset="0"/>
                <a:cs typeface="Times New Roman" panose="02020603050405020304" pitchFamily="18" charset="0"/>
              </a:rPr>
              <a:t>awareness and </a:t>
            </a:r>
            <a:r>
              <a:rPr lang="en-US" dirty="0" smtClean="0">
                <a:latin typeface="Times New Roman" panose="02020603050405020304" pitchFamily="18" charset="0"/>
                <a:cs typeface="Times New Roman" panose="02020603050405020304" pitchFamily="18" charset="0"/>
              </a:rPr>
              <a:t>prevention  and mental health</a:t>
            </a:r>
          </a:p>
          <a:p>
            <a:pPr lvl="1">
              <a:lnSpc>
                <a:spcPct val="120000"/>
              </a:lnSpc>
            </a:pPr>
            <a:r>
              <a:rPr lang="en-US" dirty="0" smtClean="0">
                <a:latin typeface="Times New Roman" panose="02020603050405020304" pitchFamily="18" charset="0"/>
                <a:cs typeface="Times New Roman" panose="02020603050405020304" pitchFamily="18" charset="0"/>
              </a:rPr>
              <a:t>Classroom </a:t>
            </a:r>
            <a:r>
              <a:rPr lang="en-US" dirty="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e-escalation </a:t>
            </a:r>
            <a:r>
              <a:rPr lang="en-US" dirty="0">
                <a:latin typeface="Times New Roman" panose="02020603050405020304" pitchFamily="18" charset="0"/>
                <a:cs typeface="Times New Roman" panose="02020603050405020304" pitchFamily="18" charset="0"/>
              </a:rPr>
              <a:t>techniques </a:t>
            </a:r>
            <a:endParaRPr lang="en-US" dirty="0" smtClean="0">
              <a:latin typeface="Times New Roman" panose="02020603050405020304" pitchFamily="18" charset="0"/>
              <a:cs typeface="Times New Roman" panose="02020603050405020304" pitchFamily="18" charset="0"/>
            </a:endParaRPr>
          </a:p>
          <a:p>
            <a:pPr lvl="1">
              <a:lnSpc>
                <a:spcPct val="120000"/>
              </a:lnSpc>
            </a:pPr>
            <a:r>
              <a:rPr lang="en-US" dirty="0" smtClean="0">
                <a:latin typeface="Times New Roman" panose="02020603050405020304" pitchFamily="18" charset="0"/>
                <a:cs typeface="Times New Roman" panose="02020603050405020304" pitchFamily="18" charset="0"/>
              </a:rPr>
              <a:t>Introduction to Child Trafficking in CT training</a:t>
            </a:r>
          </a:p>
          <a:p>
            <a:pPr>
              <a:lnSpc>
                <a:spcPct val="120000"/>
              </a:lnSpc>
            </a:pPr>
            <a:r>
              <a:rPr lang="en-US" dirty="0" smtClean="0">
                <a:latin typeface="Times New Roman" panose="02020603050405020304" pitchFamily="18" charset="0"/>
                <a:cs typeface="Times New Roman" panose="02020603050405020304" pitchFamily="18" charset="0"/>
              </a:rPr>
              <a:t>Participating in community events including health fairs, open houses, etc.…</a:t>
            </a:r>
          </a:p>
          <a:p>
            <a:pPr>
              <a:lnSpc>
                <a:spcPct val="120000"/>
              </a:lnSpc>
            </a:pPr>
            <a:r>
              <a:rPr lang="en-US" dirty="0" smtClean="0">
                <a:latin typeface="Times New Roman" panose="02020603050405020304" pitchFamily="18" charset="0"/>
                <a:cs typeface="Times New Roman" panose="02020603050405020304" pitchFamily="18" charset="0"/>
              </a:rPr>
              <a:t>Provide support for schools and communities when there is an untimely death or community crisis.</a:t>
            </a:r>
          </a:p>
        </p:txBody>
      </p:sp>
    </p:spTree>
    <p:extLst>
      <p:ext uri="{BB962C8B-B14F-4D97-AF65-F5344CB8AC3E}">
        <p14:creationId xmlns:p14="http://schemas.microsoft.com/office/powerpoint/2010/main" val="213915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fade">
                                      <p:cBhvr>
                                        <p:cTn id="38" dur="500"/>
                                        <p:tgtEl>
                                          <p:spTgt spid="4">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fade">
                                      <p:cBhvr>
                                        <p:cTn id="41" dur="500"/>
                                        <p:tgtEl>
                                          <p:spTgt spid="4">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4">
                                            <p:txEl>
                                              <p:pRg st="11" end="11"/>
                                            </p:txEl>
                                          </p:spTgt>
                                        </p:tgtEl>
                                        <p:attrNameLst>
                                          <p:attrName>style.visibility</p:attrName>
                                        </p:attrNameLst>
                                      </p:cBhvr>
                                      <p:to>
                                        <p:strVal val="visible"/>
                                      </p:to>
                                    </p:set>
                                    <p:animEffect transition="in" filter="fade">
                                      <p:cBhvr>
                                        <p:cTn id="44" dur="500"/>
                                        <p:tgtEl>
                                          <p:spTgt spid="4">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Effect transition="in" filter="fade">
                                      <p:cBhvr>
                                        <p:cTn id="47" dur="500"/>
                                        <p:tgtEl>
                                          <p:spTgt spid="4">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3" end="13"/>
                                            </p:txEl>
                                          </p:spTgt>
                                        </p:tgtEl>
                                        <p:attrNameLst>
                                          <p:attrName>style.visibility</p:attrName>
                                        </p:attrNameLst>
                                      </p:cBhvr>
                                      <p:to>
                                        <p:strVal val="visible"/>
                                      </p:to>
                                    </p:set>
                                    <p:animEffect transition="in" filter="fade">
                                      <p:cBhvr>
                                        <p:cTn id="52" dur="500"/>
                                        <p:tgtEl>
                                          <p:spTgt spid="4">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4" end="14"/>
                                            </p:txEl>
                                          </p:spTgt>
                                        </p:tgtEl>
                                        <p:attrNameLst>
                                          <p:attrName>style.visibility</p:attrName>
                                        </p:attrNameLst>
                                      </p:cBhvr>
                                      <p:to>
                                        <p:strVal val="visible"/>
                                      </p:to>
                                    </p:set>
                                    <p:animEffect transition="in" filter="fade">
                                      <p:cBhvr>
                                        <p:cTn id="57"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3202</TotalTime>
  <Words>982</Words>
  <Application>Microsoft Office PowerPoint</Application>
  <PresentationFormat>On-screen Show (4:3)</PresentationFormat>
  <Paragraphs>129</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Civic</vt:lpstr>
      <vt:lpstr>An Introduction to  Mobile Crisis Intervention Services</vt:lpstr>
      <vt:lpstr>   What is Mobile Crisis?</vt:lpstr>
      <vt:lpstr>Why call Mobile Crisis?</vt:lpstr>
      <vt:lpstr>Mobile Crisis at A Glance</vt:lpstr>
      <vt:lpstr>Mobile Crisis Assessments &amp; Follow Up</vt:lpstr>
      <vt:lpstr>Other Pertinent Information:</vt:lpstr>
      <vt:lpstr>  MCIS Catchment Area by Provider</vt:lpstr>
      <vt:lpstr>UCFS MCIS Program Structure</vt:lpstr>
      <vt:lpstr>Proactive Community Involvement</vt:lpstr>
      <vt:lpstr>Impact of COVID- 19 on MCIS </vt:lpstr>
      <vt:lpstr>Impact on Mobility at the Start of COVID- 19</vt:lpstr>
      <vt:lpstr>DCF Benchmarks</vt:lpstr>
      <vt:lpstr>  Impact of COVID- 19 on Call Volume </vt:lpstr>
      <vt:lpstr>Referral Sources During Q1 2021</vt:lpstr>
      <vt:lpstr>Referrals to the ED: Q4 2019-Q2 2021</vt:lpstr>
      <vt:lpstr>Was the youth admitted inpatient?</vt:lpstr>
      <vt:lpstr>PowerPoint Presentation</vt:lpstr>
    </vt:vector>
  </TitlesOfParts>
  <Company>UCFS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Mobile Crisis Intervention Services</dc:title>
  <dc:creator>Emily Morse</dc:creator>
  <cp:lastModifiedBy>Emily Morse</cp:lastModifiedBy>
  <cp:revision>47</cp:revision>
  <dcterms:created xsi:type="dcterms:W3CDTF">2020-09-15T19:39:12Z</dcterms:created>
  <dcterms:modified xsi:type="dcterms:W3CDTF">2020-12-09T20:32:59Z</dcterms:modified>
</cp:coreProperties>
</file>