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69" r:id="rId4"/>
    <p:sldId id="270" r:id="rId5"/>
    <p:sldId id="321" r:id="rId6"/>
    <p:sldId id="273" r:id="rId7"/>
    <p:sldId id="312" r:id="rId8"/>
    <p:sldId id="304" r:id="rId9"/>
    <p:sldId id="323" r:id="rId10"/>
    <p:sldId id="324" r:id="rId11"/>
    <p:sldId id="325" r:id="rId12"/>
    <p:sldId id="326" r:id="rId13"/>
    <p:sldId id="286" r:id="rId14"/>
    <p:sldId id="288" r:id="rId15"/>
    <p:sldId id="284" r:id="rId16"/>
    <p:sldId id="305" r:id="rId17"/>
    <p:sldId id="306" r:id="rId18"/>
    <p:sldId id="279" r:id="rId19"/>
    <p:sldId id="278" r:id="rId20"/>
    <p:sldId id="261" r:id="rId21"/>
    <p:sldId id="322" r:id="rId22"/>
    <p:sldId id="327" r:id="rId23"/>
    <p:sldId id="318" r:id="rId24"/>
    <p:sldId id="319" r:id="rId25"/>
    <p:sldId id="32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IGAN, LINDA" initials="ML" lastIdx="11" clrIdx="0">
    <p:extLst>
      <p:ext uri="{19B8F6BF-5375-455C-9EA6-DF929625EA0E}">
        <p15:presenceInfo xmlns:p15="http://schemas.microsoft.com/office/powerpoint/2012/main" userId="S-1-5-21-746137067-854245398-682003330-65907" providerId="AD"/>
      </p:ext>
    </p:extLst>
  </p:cmAuthor>
  <p:cmAuthor id="2" name="DiVietro, Susan" initials="DS" lastIdx="7" clrIdx="1">
    <p:extLst>
      <p:ext uri="{19B8F6BF-5375-455C-9EA6-DF929625EA0E}">
        <p15:presenceInfo xmlns:p15="http://schemas.microsoft.com/office/powerpoint/2012/main" userId="S-1-5-21-769537482-2009542947-4080215404-11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4C1A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0" autoAdjust="0"/>
    <p:restoredTop sz="94454" autoAdjust="0"/>
  </p:normalViewPr>
  <p:slideViewPr>
    <p:cSldViewPr snapToGrid="0">
      <p:cViewPr varScale="1">
        <p:scale>
          <a:sx n="53" d="100"/>
          <a:sy n="53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Percent</a:t>
            </a:r>
            <a:r>
              <a:rPr lang="en-US" sz="2000" baseline="0" dirty="0" smtClean="0"/>
              <a:t> Admissions by Race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(Not Hispanic)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</c:v>
                </c:pt>
                <c:pt idx="1">
                  <c:v>FY 2018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72-4294-A891-AEB86A7ED4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 any race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</c:v>
                </c:pt>
                <c:pt idx="1">
                  <c:v>FY 2018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72-4294-A891-AEB86A7ED4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(Not Hispanic)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</c:v>
                </c:pt>
                <c:pt idx="1">
                  <c:v>FY 2018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72-4294-A891-AEB86A7ED4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</c:v>
                </c:pt>
                <c:pt idx="1">
                  <c:v>FY 2018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72-4294-A891-AEB86A7ED4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 2017</c:v>
                </c:pt>
                <c:pt idx="1">
                  <c:v>FY 2018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BE-4760-BE6C-C082F99898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5550384"/>
        <c:axId val="255550776"/>
      </c:barChart>
      <c:catAx>
        <c:axId val="25555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550776"/>
        <c:crosses val="autoZero"/>
        <c:auto val="1"/>
        <c:lblAlgn val="ctr"/>
        <c:lblOffset val="100"/>
        <c:noMultiLvlLbl val="0"/>
      </c:catAx>
      <c:valAx>
        <c:axId val="2555507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55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1" dirty="0" smtClean="0"/>
              <a:t>FY 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868979307547528E-2"/>
          <c:y val="9.9517878835894996E-2"/>
          <c:w val="0.9184914303752979"/>
          <c:h val="0.4629324459937674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PowerPoint]HATN'!$B$3</c:f>
              <c:strCache>
                <c:ptCount val="1"/>
                <c:pt idx="0">
                  <c:v>Anger-eliciting situations**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PowerPoint]HATN'!$C$3:$D$3</c:f>
              <c:numCache>
                <c:formatCode>General</c:formatCode>
                <c:ptCount val="2"/>
                <c:pt idx="0">
                  <c:v>16.3</c:v>
                </c:pt>
                <c:pt idx="1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61-40EF-848A-686BBF163659}"/>
            </c:ext>
          </c:extLst>
        </c:ser>
        <c:ser>
          <c:idx val="1"/>
          <c:order val="1"/>
          <c:tx>
            <c:strRef>
              <c:f>'[Chart in Microsoft PowerPoint]HATN'!$B$4</c:f>
              <c:strCache>
                <c:ptCount val="1"/>
                <c:pt idx="0">
                  <c:v>Anger arousal**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PowerPoint]HATN'!$C$4:$D$4</c:f>
              <c:numCache>
                <c:formatCode>General</c:formatCode>
                <c:ptCount val="2"/>
                <c:pt idx="0">
                  <c:v>12.7</c:v>
                </c:pt>
                <c:pt idx="1">
                  <c:v>10.7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61-40EF-848A-686BBF163659}"/>
            </c:ext>
          </c:extLst>
        </c:ser>
        <c:ser>
          <c:idx val="2"/>
          <c:order val="2"/>
          <c:tx>
            <c:strRef>
              <c:f>'[Chart in Microsoft PowerPoint]HATN'!$B$5</c:f>
              <c:strCache>
                <c:ptCount val="1"/>
                <c:pt idx="0">
                  <c:v>Anger-in**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PowerPoint]HATN'!$C$5:$D$5</c:f>
              <c:numCache>
                <c:formatCode>General</c:formatCode>
                <c:ptCount val="2"/>
                <c:pt idx="0">
                  <c:v>8.1</c:v>
                </c:pt>
                <c:pt idx="1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061-40EF-848A-686BBF163659}"/>
            </c:ext>
          </c:extLst>
        </c:ser>
        <c:ser>
          <c:idx val="3"/>
          <c:order val="3"/>
          <c:tx>
            <c:strRef>
              <c:f>'[Chart in Microsoft PowerPoint]HATN'!$B$6</c:f>
              <c:strCache>
                <c:ptCount val="1"/>
                <c:pt idx="0">
                  <c:v>Hostile Outlook**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PowerPoint]HATN'!$C$6:$D$6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061-40EF-848A-686BBF163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414968"/>
        <c:axId val="259415360"/>
      </c:lineChart>
      <c:catAx>
        <c:axId val="25941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15360"/>
        <c:crosses val="autoZero"/>
        <c:auto val="1"/>
        <c:lblAlgn val="ctr"/>
        <c:lblOffset val="100"/>
        <c:noMultiLvlLbl val="0"/>
      </c:catAx>
      <c:valAx>
        <c:axId val="259415360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1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9999954116695923E-2"/>
          <c:y val="0.66225870173770662"/>
          <c:w val="0.89999990823339182"/>
          <c:h val="0.32164242328210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FY 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398969669004904E-2"/>
          <c:y val="9.1353893474167003E-2"/>
          <c:w val="0.74530248277078492"/>
          <c:h val="0.4730259880352074"/>
        </c:manualLayout>
      </c:layout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  Lack of emotional awareness**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Sheet3!$C$4:$D$4</c:f>
              <c:numCache>
                <c:formatCode>General</c:formatCode>
                <c:ptCount val="2"/>
                <c:pt idx="0">
                  <c:v>13.5</c:v>
                </c:pt>
                <c:pt idx="1">
                  <c:v>12.1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B3-438C-944E-12AABA22DD08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  Nonacceptance of emotional response**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Sheet3!$C$5:$D$5</c:f>
              <c:numCache>
                <c:formatCode>General</c:formatCode>
                <c:ptCount val="2"/>
                <c:pt idx="0">
                  <c:v>10.8</c:v>
                </c:pt>
                <c:pt idx="1">
                  <c:v>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B3-438C-944E-12AABA22DD08}"/>
            </c:ext>
          </c:extLst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  Difficulties with impulse control**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Sheet3!$C$6:$D$6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73-43FE-845B-F625271157FC}"/>
            </c:ext>
          </c:extLst>
        </c:ser>
        <c:ser>
          <c:idx val="3"/>
          <c:order val="3"/>
          <c:tx>
            <c:strRef>
              <c:f>Sheet3!$B$7</c:f>
              <c:strCache>
                <c:ptCount val="1"/>
                <c:pt idx="0">
                  <c:v> Difficulty with goal-directed behavior**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Sheet3!$C$7:$D$7</c:f>
              <c:numCache>
                <c:formatCode>General</c:formatCode>
                <c:ptCount val="2"/>
                <c:pt idx="0">
                  <c:v>10.3</c:v>
                </c:pt>
                <c:pt idx="1">
                  <c:v>8.3000000000000007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73-43FE-845B-F62527115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00544"/>
        <c:axId val="285773048"/>
      </c:lineChart>
      <c:catAx>
        <c:axId val="2865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73048"/>
        <c:crosses val="autoZero"/>
        <c:auto val="1"/>
        <c:lblAlgn val="ctr"/>
        <c:lblOffset val="100"/>
        <c:noMultiLvlLbl val="0"/>
      </c:catAx>
      <c:valAx>
        <c:axId val="285773048"/>
        <c:scaling>
          <c:orientation val="minMax"/>
          <c:min val="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0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63314394046841E-2"/>
          <c:y val="0.66856044066632236"/>
          <c:w val="0.92253544734072113"/>
          <c:h val="0.30503318055060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FY 2018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398969669004904E-2"/>
          <c:y val="9.1353893474167003E-2"/>
          <c:w val="0.74530248277078492"/>
          <c:h val="0.4730259880352074"/>
        </c:manualLayout>
      </c:layout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  Lack of emotional awareness**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Sheet3!$C$4:$D$4</c:f>
              <c:numCache>
                <c:formatCode>General</c:formatCode>
                <c:ptCount val="2"/>
                <c:pt idx="0">
                  <c:v>13.1</c:v>
                </c:pt>
                <c:pt idx="1">
                  <c:v>10.5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9B-49E6-AE2E-B7D2C69D9903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  Nonacceptance of emotional response**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Sheet3!$C$5:$D$5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9B-49E6-AE2E-B7D2C69D9903}"/>
            </c:ext>
          </c:extLst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  Difficulties with impulse control**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Sheet3!$C$6:$D$6</c:f>
              <c:numCache>
                <c:formatCode>General</c:formatCode>
                <c:ptCount val="2"/>
                <c:pt idx="0">
                  <c:v>10.1</c:v>
                </c:pt>
                <c:pt idx="1">
                  <c:v>7.6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59B-49E6-AE2E-B7D2C69D9903}"/>
            </c:ext>
          </c:extLst>
        </c:ser>
        <c:ser>
          <c:idx val="3"/>
          <c:order val="3"/>
          <c:tx>
            <c:strRef>
              <c:f>Sheet3!$B$7</c:f>
              <c:strCache>
                <c:ptCount val="1"/>
                <c:pt idx="0">
                  <c:v> Difficulty with goal-directd behavior**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Sheet3!$C$7:$D$7</c:f>
              <c:numCache>
                <c:formatCode>General</c:formatCode>
                <c:ptCount val="2"/>
                <c:pt idx="0">
                  <c:v>9.9</c:v>
                </c:pt>
                <c:pt idx="1">
                  <c:v>8.3000000000000007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59B-49E6-AE2E-B7D2C69D9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38984"/>
        <c:axId val="259416928"/>
      </c:lineChart>
      <c:catAx>
        <c:axId val="15923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16928"/>
        <c:crosses val="autoZero"/>
        <c:auto val="1"/>
        <c:lblAlgn val="ctr"/>
        <c:lblOffset val="100"/>
        <c:noMultiLvlLbl val="0"/>
      </c:catAx>
      <c:valAx>
        <c:axId val="259416928"/>
        <c:scaling>
          <c:orientation val="minMax"/>
          <c:min val="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3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63314394046841E-2"/>
          <c:y val="0.66856044066632236"/>
          <c:w val="0.92253544734072113"/>
          <c:h val="0.30503318055060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21848815635556E-2"/>
          <c:y val="6.8581932320191621E-2"/>
          <c:w val="0.73854633920018553"/>
          <c:h val="0.60521193214855795"/>
        </c:manualLayout>
      </c:layout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  FY 2018: Mentalizing**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Sheet3!$C$4:$D$4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B3-438C-944E-12AABA22DD08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 FY 2017: Mentalizing**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Sheet3!$C$5:$D$5</c:f>
              <c:numCache>
                <c:formatCode>General</c:formatCode>
                <c:ptCount val="2"/>
                <c:pt idx="0">
                  <c:v>9.6</c:v>
                </c:pt>
                <c:pt idx="1">
                  <c:v>8.3000000000000007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B3-438C-944E-12AABA22D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40160"/>
        <c:axId val="159240944"/>
      </c:lineChart>
      <c:catAx>
        <c:axId val="1592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40944"/>
        <c:crosses val="autoZero"/>
        <c:auto val="1"/>
        <c:lblAlgn val="ctr"/>
        <c:lblOffset val="100"/>
        <c:noMultiLvlLbl val="0"/>
      </c:catAx>
      <c:valAx>
        <c:axId val="159240944"/>
        <c:scaling>
          <c:orientation val="minMax"/>
          <c:min val="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401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815751891307706E-2"/>
          <c:y val="0.88080996078795815"/>
          <c:w val="0.88695663501621125"/>
          <c:h val="0.10589888592925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No/Only Assessment</c:v>
                </c:pt>
                <c:pt idx="1">
                  <c:v>Other</c:v>
                </c:pt>
                <c:pt idx="2">
                  <c:v>Agency discharge Clinical</c:v>
                </c:pt>
                <c:pt idx="3">
                  <c:v>Family Disengaged</c:v>
                </c:pt>
                <c:pt idx="4">
                  <c:v>Completed Program Goals Unmet </c:v>
                </c:pt>
                <c:pt idx="5">
                  <c:v>Met Treatment Goals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7</c:v>
                </c:pt>
                <c:pt idx="2">
                  <c:v>7</c:v>
                </c:pt>
                <c:pt idx="3">
                  <c:v>41</c:v>
                </c:pt>
                <c:pt idx="4">
                  <c:v>12</c:v>
                </c:pt>
                <c:pt idx="5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2-4C73-B05D-1BBC7B73C6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No/Only Assessment</c:v>
                </c:pt>
                <c:pt idx="1">
                  <c:v>Other</c:v>
                </c:pt>
                <c:pt idx="2">
                  <c:v>Agency discharge Clinical</c:v>
                </c:pt>
                <c:pt idx="3">
                  <c:v>Family Disengaged</c:v>
                </c:pt>
                <c:pt idx="4">
                  <c:v>Completed Program Goals Unmet </c:v>
                </c:pt>
                <c:pt idx="5">
                  <c:v>Met Treatment Goals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24</c:v>
                </c:pt>
                <c:pt idx="2">
                  <c:v>15</c:v>
                </c:pt>
                <c:pt idx="3">
                  <c:v>80</c:v>
                </c:pt>
                <c:pt idx="4">
                  <c:v>19</c:v>
                </c:pt>
                <c:pt idx="5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22-4C73-B05D-1BBC7B73C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5551560"/>
        <c:axId val="254467296"/>
      </c:barChart>
      <c:catAx>
        <c:axId val="255551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67296"/>
        <c:crosses val="autoZero"/>
        <c:auto val="1"/>
        <c:lblAlgn val="ctr"/>
        <c:lblOffset val="100"/>
        <c:noMultiLvlLbl val="0"/>
      </c:catAx>
      <c:valAx>
        <c:axId val="25446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55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Discharges</a:t>
            </a:r>
            <a:r>
              <a:rPr lang="en-US" baseline="0" dirty="0" smtClean="0"/>
              <a:t> by Race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2017 (n=233)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</c:v>
                </c:pt>
                <c:pt idx="1">
                  <c:v>80</c:v>
                </c:pt>
                <c:pt idx="2">
                  <c:v>80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9-4924-A2E1-D4D36B9F3F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2018 (n=302)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58</c:v>
                </c:pt>
                <c:pt idx="1">
                  <c:v>120</c:v>
                </c:pt>
                <c:pt idx="2">
                  <c:v>94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19-4924-A2E1-D4D36B9F3F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548816"/>
        <c:axId val="254464944"/>
      </c:barChart>
      <c:catAx>
        <c:axId val="2555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64944"/>
        <c:crosses val="autoZero"/>
        <c:auto val="1"/>
        <c:lblAlgn val="ctr"/>
        <c:lblOffset val="100"/>
        <c:noMultiLvlLbl val="0"/>
      </c:catAx>
      <c:valAx>
        <c:axId val="25446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54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1013008387281"/>
          <c:y val="3.032665867653634E-2"/>
          <c:w val="0.86647897672678764"/>
          <c:h val="0.566928661694570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(Any Race)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33.088235294117645</c:v>
                </c:pt>
                <c:pt idx="1">
                  <c:v>33.333333333333329</c:v>
                </c:pt>
                <c:pt idx="2">
                  <c:v>0</c:v>
                </c:pt>
                <c:pt idx="3">
                  <c:v>43.902439024390247</c:v>
                </c:pt>
                <c:pt idx="4">
                  <c:v>14.285714285714285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42-4C8D-A175-FAC5B5C5D7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(Not Hispanic)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17.647058823529413</c:v>
                </c:pt>
                <c:pt idx="1">
                  <c:v>16.666666666666664</c:v>
                </c:pt>
                <c:pt idx="2">
                  <c:v>42.857142857142854</c:v>
                </c:pt>
                <c:pt idx="3">
                  <c:v>19.512195121951219</c:v>
                </c:pt>
                <c:pt idx="4">
                  <c:v>57.142857142857139</c:v>
                </c:pt>
                <c:pt idx="5">
                  <c:v>26.666666666666668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42-4C8D-A175-FAC5B5C5D7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(Not Hispanic)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38.970588235294116</c:v>
                </c:pt>
                <c:pt idx="1">
                  <c:v>25</c:v>
                </c:pt>
                <c:pt idx="2">
                  <c:v>42.857142857142854</c:v>
                </c:pt>
                <c:pt idx="3">
                  <c:v>31.707317073170731</c:v>
                </c:pt>
                <c:pt idx="4">
                  <c:v>14.285714285714285</c:v>
                </c:pt>
                <c:pt idx="5">
                  <c:v>23.333333333333332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42-4C8D-A175-FAC5B5C5D7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(not Hispanic)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10.294117647058822</c:v>
                </c:pt>
                <c:pt idx="1">
                  <c:v>25</c:v>
                </c:pt>
                <c:pt idx="2">
                  <c:v>14.285714285714285</c:v>
                </c:pt>
                <c:pt idx="3">
                  <c:v>4.8780487804878048</c:v>
                </c:pt>
                <c:pt idx="4">
                  <c:v>14.285714285714285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42-4C8D-A175-FAC5B5C5D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902472"/>
        <c:axId val="285902864"/>
      </c:barChart>
      <c:catAx>
        <c:axId val="28590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902864"/>
        <c:crosses val="autoZero"/>
        <c:auto val="1"/>
        <c:lblAlgn val="ctr"/>
        <c:lblOffset val="100"/>
        <c:noMultiLvlLbl val="0"/>
      </c:catAx>
      <c:valAx>
        <c:axId val="28590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90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874553716562472E-2"/>
          <c:y val="0.92049619796065374"/>
          <c:w val="0.92175279014450107"/>
          <c:h val="6.3143893760246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4107675566015"/>
          <c:y val="2.9988787355253163E-2"/>
          <c:w val="0.85749164336283068"/>
          <c:h val="0.593687566936687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(Any Race)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45.801526717557252</c:v>
                </c:pt>
                <c:pt idx="1">
                  <c:v>26.315789473684209</c:v>
                </c:pt>
                <c:pt idx="2">
                  <c:v>20</c:v>
                </c:pt>
                <c:pt idx="3">
                  <c:v>50</c:v>
                </c:pt>
                <c:pt idx="4">
                  <c:v>20.833333333333336</c:v>
                </c:pt>
                <c:pt idx="5">
                  <c:v>23.333333333333332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42-4C8D-A175-FAC5B5C5D7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(Not Hispanic)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11.450381679389313</c:v>
                </c:pt>
                <c:pt idx="1">
                  <c:v>31.578947368421051</c:v>
                </c:pt>
                <c:pt idx="2">
                  <c:v>26.666666666666668</c:v>
                </c:pt>
                <c:pt idx="3">
                  <c:v>13.750000000000002</c:v>
                </c:pt>
                <c:pt idx="4">
                  <c:v>41.666666666666671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42-4C8D-A175-FAC5B5C5D7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(Not Hispanic)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29.770992366412212</c:v>
                </c:pt>
                <c:pt idx="1">
                  <c:v>31.578947368421051</c:v>
                </c:pt>
                <c:pt idx="2">
                  <c:v>40</c:v>
                </c:pt>
                <c:pt idx="3">
                  <c:v>31.25</c:v>
                </c:pt>
                <c:pt idx="4">
                  <c:v>37.5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42-4C8D-A175-FAC5B5C5D7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(not Hispanic)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Met treatment goals</c:v>
                </c:pt>
                <c:pt idx="1">
                  <c:v>Completed Program unmet goals</c:v>
                </c:pt>
                <c:pt idx="2">
                  <c:v>Agency D/C -  Clinical</c:v>
                </c:pt>
                <c:pt idx="3">
                  <c:v>Non-Engagement</c:v>
                </c:pt>
                <c:pt idx="4">
                  <c:v>Other</c:v>
                </c:pt>
                <c:pt idx="5">
                  <c:v>No/Only Assessment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12.977099236641221</c:v>
                </c:pt>
                <c:pt idx="1">
                  <c:v>10.526315789473683</c:v>
                </c:pt>
                <c:pt idx="2">
                  <c:v>13.333333333333334</c:v>
                </c:pt>
                <c:pt idx="3">
                  <c:v>5</c:v>
                </c:pt>
                <c:pt idx="4">
                  <c:v>0</c:v>
                </c:pt>
                <c:pt idx="5">
                  <c:v>6.666666666666667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42-4C8D-A175-FAC5B5C5D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903256"/>
        <c:axId val="285903648"/>
      </c:barChart>
      <c:catAx>
        <c:axId val="28590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903648"/>
        <c:crosses val="autoZero"/>
        <c:auto val="1"/>
        <c:lblAlgn val="ctr"/>
        <c:lblOffset val="100"/>
        <c:noMultiLvlLbl val="0"/>
      </c:catAx>
      <c:valAx>
        <c:axId val="2859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90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874553716562472E-2"/>
          <c:y val="0.9053793253261655"/>
          <c:w val="0.91240805609083553"/>
          <c:h val="7.8260729395685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FY 2017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411295251633064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30691324246278E-2"/>
          <c:y val="7.1823452690386716E-2"/>
          <c:w val="0.86715215842091897"/>
          <c:h val="0.58794169322560141"/>
        </c:manualLayout>
      </c:layout>
      <c:lineChart>
        <c:grouping val="standar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Mom report of Dad's behaviors**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Sheet4!$C$3:$D$3</c:f>
              <c:numCache>
                <c:formatCode>General</c:formatCode>
                <c:ptCount val="2"/>
                <c:pt idx="0">
                  <c:v>26</c:v>
                </c:pt>
                <c:pt idx="1">
                  <c:v>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1A-44A9-9640-A4C4374723EA}"/>
            </c:ext>
          </c:extLst>
        </c:ser>
        <c:ser>
          <c:idx val="1"/>
          <c:order val="1"/>
          <c:tx>
            <c:strRef>
              <c:f>Sheet4!$B$4</c:f>
              <c:strCache>
                <c:ptCount val="1"/>
                <c:pt idx="0">
                  <c:v>Dad report of Mom's behaviors**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Sheet4!$C$4:$D$4</c:f>
              <c:numCache>
                <c:formatCode>General</c:formatCode>
                <c:ptCount val="2"/>
                <c:pt idx="0">
                  <c:v>16.2</c:v>
                </c:pt>
                <c:pt idx="1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1A-44A9-9640-A4C4374723EA}"/>
            </c:ext>
          </c:extLst>
        </c:ser>
        <c:ser>
          <c:idx val="2"/>
          <c:order val="2"/>
          <c:tx>
            <c:strRef>
              <c:f>Sheet4!$B$5</c:f>
              <c:strCache>
                <c:ptCount val="1"/>
                <c:pt idx="0">
                  <c:v>Mom report of her behaviors**</c:v>
                </c:pt>
              </c:strCache>
            </c:strRef>
          </c:tx>
          <c:spPr>
            <a:ln w="38100" cap="rnd">
              <a:solidFill>
                <a:srgbClr val="FFCC00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Sheet4!$C$5:$D$5</c:f>
              <c:numCache>
                <c:formatCode>General</c:formatCode>
                <c:ptCount val="2"/>
                <c:pt idx="0">
                  <c:v>11.6</c:v>
                </c:pt>
                <c:pt idx="1">
                  <c:v>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93-45E5-8F4F-C42AF73365B8}"/>
            </c:ext>
          </c:extLst>
        </c:ser>
        <c:ser>
          <c:idx val="3"/>
          <c:order val="3"/>
          <c:tx>
            <c:strRef>
              <c:f>Sheet4!$B$6</c:f>
              <c:strCache>
                <c:ptCount val="1"/>
                <c:pt idx="0">
                  <c:v>Dad report of his behaviors**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Sheet4!$C$6:$D$6</c:f>
              <c:numCache>
                <c:formatCode>General</c:formatCode>
                <c:ptCount val="2"/>
                <c:pt idx="0">
                  <c:v>10.6</c:v>
                </c:pt>
                <c:pt idx="1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93-45E5-8F4F-C42AF7336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904432"/>
        <c:axId val="286497408"/>
      </c:lineChart>
      <c:catAx>
        <c:axId val="28590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97408"/>
        <c:crosses val="autoZero"/>
        <c:auto val="1"/>
        <c:lblAlgn val="ctr"/>
        <c:lblOffset val="100"/>
        <c:noMultiLvlLbl val="0"/>
      </c:catAx>
      <c:valAx>
        <c:axId val="28649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904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0691324246278E-2"/>
          <c:y val="7.1823452690386716E-2"/>
          <c:w val="0.86715215842091897"/>
          <c:h val="0.58794169322560141"/>
        </c:manualLayout>
      </c:layout>
      <c:lineChart>
        <c:grouping val="standar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Mom report of Dad's behaviors**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Sheet4!$C$3:$D$3</c:f>
              <c:numCache>
                <c:formatCode>General</c:formatCode>
                <c:ptCount val="2"/>
                <c:pt idx="0">
                  <c:v>26</c:v>
                </c:pt>
                <c:pt idx="1">
                  <c:v>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E34-40EA-BB7E-F927DCDF98D7}"/>
            </c:ext>
          </c:extLst>
        </c:ser>
        <c:ser>
          <c:idx val="1"/>
          <c:order val="1"/>
          <c:tx>
            <c:strRef>
              <c:f>Sheet4!$B$4</c:f>
              <c:strCache>
                <c:ptCount val="1"/>
                <c:pt idx="0">
                  <c:v>Dad report of Mom's behaviors**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Sheet4!$C$4:$D$4</c:f>
              <c:numCache>
                <c:formatCode>General</c:formatCode>
                <c:ptCount val="2"/>
                <c:pt idx="0">
                  <c:v>18</c:v>
                </c:pt>
                <c:pt idx="1">
                  <c:v>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E34-40EA-BB7E-F927DCDF98D7}"/>
            </c:ext>
          </c:extLst>
        </c:ser>
        <c:ser>
          <c:idx val="2"/>
          <c:order val="2"/>
          <c:tx>
            <c:strRef>
              <c:f>Sheet4!$B$5</c:f>
              <c:strCache>
                <c:ptCount val="1"/>
                <c:pt idx="0">
                  <c:v>Dad report of his behaviors**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Sheet4!$C$5:$D$5</c:f>
              <c:numCache>
                <c:formatCode>General</c:formatCode>
                <c:ptCount val="2"/>
                <c:pt idx="0">
                  <c:v>11</c:v>
                </c:pt>
                <c:pt idx="1">
                  <c:v>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E34-40EA-BB7E-F927DCDF98D7}"/>
            </c:ext>
          </c:extLst>
        </c:ser>
        <c:ser>
          <c:idx val="3"/>
          <c:order val="3"/>
          <c:tx>
            <c:strRef>
              <c:f>Sheet4!$B$6</c:f>
              <c:strCache>
                <c:ptCount val="1"/>
                <c:pt idx="0">
                  <c:v>Mom report of her behaviors**</c:v>
                </c:pt>
              </c:strCache>
            </c:strRef>
          </c:tx>
          <c:spPr>
            <a:ln w="38100" cap="rnd">
              <a:solidFill>
                <a:srgbClr val="FFCC00"/>
              </a:solidFill>
              <a:round/>
            </a:ln>
            <a:effectLst/>
          </c:spPr>
          <c:marker>
            <c:symbol val="none"/>
          </c:marker>
          <c:cat>
            <c:strRef>
              <c:f>Sheet4!$C$2:$D$2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Sheet4!$C$6:$D$6</c:f>
              <c:numCache>
                <c:formatCode>General</c:formatCode>
                <c:ptCount val="2"/>
                <c:pt idx="0">
                  <c:v>10.6</c:v>
                </c:pt>
                <c:pt idx="1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E34-40EA-BB7E-F927DCDF9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498192"/>
        <c:axId val="286498584"/>
      </c:lineChart>
      <c:catAx>
        <c:axId val="28649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98584"/>
        <c:crosses val="autoZero"/>
        <c:auto val="1"/>
        <c:lblAlgn val="ctr"/>
        <c:lblOffset val="100"/>
        <c:noMultiLvlLbl val="0"/>
      </c:catAx>
      <c:valAx>
        <c:axId val="28649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98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98969669004904E-2"/>
          <c:y val="9.1353893474167003E-2"/>
          <c:w val="0.881209940472376"/>
          <c:h val="0.55338202475465992"/>
        </c:manualLayout>
      </c:layout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  FY 17: Dads**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Sheet3!$C$4:$D$4</c:f>
              <c:numCache>
                <c:formatCode>General</c:formatCode>
                <c:ptCount val="2"/>
                <c:pt idx="0">
                  <c:v>6.7</c:v>
                </c:pt>
                <c:pt idx="1">
                  <c:v>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051-4A5B-83C9-60F797618713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  FY 17: Moms**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Sheet3!$C$5:$D$5</c:f>
              <c:numCache>
                <c:formatCode>General</c:formatCode>
                <c:ptCount val="2"/>
                <c:pt idx="0">
                  <c:v>6.3</c:v>
                </c:pt>
                <c:pt idx="1">
                  <c:v>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051-4A5B-83C9-60F797618713}"/>
            </c:ext>
          </c:extLst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  FY 18: Dads**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Sheet3!$C$6:$D$6</c:f>
              <c:numCache>
                <c:formatCode>General</c:formatCode>
                <c:ptCount val="2"/>
                <c:pt idx="0">
                  <c:v>5.2</c:v>
                </c:pt>
                <c:pt idx="1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051-4A5B-83C9-60F797618713}"/>
            </c:ext>
          </c:extLst>
        </c:ser>
        <c:ser>
          <c:idx val="3"/>
          <c:order val="3"/>
          <c:tx>
            <c:strRef>
              <c:f>Sheet3!$B$7</c:f>
              <c:strCache>
                <c:ptCount val="1"/>
                <c:pt idx="0">
                  <c:v>  FY 18: Moms**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Sheet3!$C$3:$D$3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Sheet3!$C$7:$D$7</c:f>
              <c:numCache>
                <c:formatCode>General</c:formatCode>
                <c:ptCount val="2"/>
                <c:pt idx="0">
                  <c:v>5.5</c:v>
                </c:pt>
                <c:pt idx="1">
                  <c:v>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051-4A5B-83C9-60F797618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499368"/>
        <c:axId val="286499760"/>
      </c:lineChart>
      <c:catAx>
        <c:axId val="28649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99760"/>
        <c:crosses val="autoZero"/>
        <c:auto val="1"/>
        <c:lblAlgn val="ctr"/>
        <c:lblOffset val="100"/>
        <c:noMultiLvlLbl val="0"/>
      </c:catAx>
      <c:valAx>
        <c:axId val="286499760"/>
        <c:scaling>
          <c:orientation val="minMax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99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24265112936726"/>
          <c:y val="0.76812734381170833"/>
          <c:w val="0.6950532126405784"/>
          <c:h val="0.23187265618829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FY 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3648293963254E-2"/>
          <c:y val="0.10680195407574447"/>
          <c:w val="0.88762651452358965"/>
          <c:h val="0.47889228152347579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PowerPoint]HATN'!$B$3</c:f>
              <c:strCache>
                <c:ptCount val="1"/>
                <c:pt idx="0">
                  <c:v>Anger-eliciting situations**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PowerPoint]HATN'!$C$3:$D$3</c:f>
              <c:numCache>
                <c:formatCode>General</c:formatCode>
                <c:ptCount val="2"/>
                <c:pt idx="0">
                  <c:v>16</c:v>
                </c:pt>
                <c:pt idx="1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20-4966-BF11-79A2944C54B6}"/>
            </c:ext>
          </c:extLst>
        </c:ser>
        <c:ser>
          <c:idx val="1"/>
          <c:order val="1"/>
          <c:tx>
            <c:strRef>
              <c:f>'[Chart in Microsoft PowerPoint]HATN'!$B$4</c:f>
              <c:strCache>
                <c:ptCount val="1"/>
                <c:pt idx="0">
                  <c:v>Anger arousal**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PowerPoint]HATN'!$C$4:$D$4</c:f>
              <c:numCache>
                <c:formatCode>General</c:formatCode>
                <c:ptCount val="2"/>
                <c:pt idx="0">
                  <c:v>13</c:v>
                </c:pt>
                <c:pt idx="1">
                  <c:v>10.7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20-4966-BF11-79A2944C54B6}"/>
            </c:ext>
          </c:extLst>
        </c:ser>
        <c:ser>
          <c:idx val="2"/>
          <c:order val="2"/>
          <c:tx>
            <c:strRef>
              <c:f>'[Chart in Microsoft PowerPoint]HATN'!$B$5</c:f>
              <c:strCache>
                <c:ptCount val="1"/>
                <c:pt idx="0">
                  <c:v>Anger-in**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PowerPoint]HATN'!$C$5:$D$5</c:f>
              <c:numCache>
                <c:formatCode>General</c:formatCode>
                <c:ptCount val="2"/>
                <c:pt idx="0">
                  <c:v>8.5</c:v>
                </c:pt>
                <c:pt idx="1">
                  <c:v>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20-4966-BF11-79A2944C54B6}"/>
            </c:ext>
          </c:extLst>
        </c:ser>
        <c:ser>
          <c:idx val="3"/>
          <c:order val="3"/>
          <c:tx>
            <c:strRef>
              <c:f>'[Chart in Microsoft PowerPoint]HATN'!$B$6</c:f>
              <c:strCache>
                <c:ptCount val="1"/>
                <c:pt idx="0">
                  <c:v>Hostile outlook**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PowerPoint]HATN'!$C$2:$D$2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'[Chart in Microsoft PowerPoint]HATN'!$C$6:$D$6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20-4966-BF11-79A2944C5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413792"/>
        <c:axId val="259414184"/>
      </c:lineChart>
      <c:catAx>
        <c:axId val="2594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14184"/>
        <c:crosses val="autoZero"/>
        <c:auto val="1"/>
        <c:lblAlgn val="ctr"/>
        <c:lblOffset val="100"/>
        <c:noMultiLvlLbl val="0"/>
      </c:catAx>
      <c:valAx>
        <c:axId val="259414184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63076578179347E-2"/>
          <c:y val="0.68798779060436699"/>
          <c:w val="0.95942725590572508"/>
          <c:h val="0.29643357665576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0.10169</cdr:x>
      <cdr:y>0.46234</cdr:y>
    </cdr:from>
    <cdr:to>
      <cdr:x>0.96232</cdr:x>
      <cdr:y>0.46552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630210" y="2558536"/>
          <a:ext cx="5333842" cy="1759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0.78971</cdr:x>
      <cdr:y>0.35032</cdr:y>
    </cdr:from>
    <cdr:to>
      <cdr:x>0.95644</cdr:x>
      <cdr:y>0.46711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4894314" y="1938596"/>
          <a:ext cx="103334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dirty="0">
              <a:solidFill>
                <a:schemeClr val="tx2">
                  <a:lumMod val="75000"/>
                </a:schemeClr>
              </a:solidFill>
            </a:rPr>
            <a:t>constitutes abusive relationship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7FD49-937C-418D-B867-B965EAC13C7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82DB-B379-4512-A08C-DDE832BF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A68976-7FDD-4B6B-B1B4-0BCCA8A94C5E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3BC6DB-E03B-4D5B-8CD0-6F5C696E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1A64-2FFA-4BA2-A5BA-23F742A948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41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6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9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1A64-2FFA-4BA2-A5BA-23F742A948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3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1A64-2FFA-4BA2-A5BA-23F742A948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6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C375-A1CA-634F-B254-D856DE3A43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9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9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C6DB-E03B-4D5B-8CD0-6F5C696EE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71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1A64-2FFA-4BA2-A5BA-23F742A948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6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266E-1E23-4BF4-87C4-9B702AAEAE63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159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B59-7004-44D7-BA93-19F5865054C1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7345-B666-435B-8741-26C475DA5545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A6B-209A-4397-9C5A-88E6FED5CFD2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2D9D-6325-49AB-BC67-EEE7439FB8C0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0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8722-D528-44CE-8BB8-D063646E73B1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9AAC-6EBC-4CEA-9929-E3D61FBC326E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9BF4-BEC6-4CB1-9655-E5B11886E951}" type="datetime1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A1F-BF03-490A-A4E8-D41E0B76B469}" type="datetime1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88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C63C61-2DE0-4E7F-92CE-ABB7FD58F9DB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37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9DF6-1EF2-4231-A3EA-95EBFE024FCE}" type="datetime1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10144A-1E08-4D35-A1FC-155592E1D5A5}" type="datetime1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7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register.com/connecticut/article/Connecticut-DCF-finds-success-in-domestic-11945723.php#photo-1386541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8285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Lucida Sans" panose="020B0602030504020204" pitchFamily="34" charset="0"/>
              </a:rPr>
              <a:t>Intimate Partner Violence – </a:t>
            </a:r>
            <a:br>
              <a:rPr lang="en-US" sz="4800" dirty="0" smtClean="0">
                <a:latin typeface="Lucida Sans" panose="020B0602030504020204" pitchFamily="34" charset="0"/>
              </a:rPr>
            </a:br>
            <a:r>
              <a:rPr lang="en-US" sz="4800" dirty="0" smtClean="0">
                <a:latin typeface="Lucida Sans" panose="020B0602030504020204" pitchFamily="34" charset="0"/>
              </a:rPr>
              <a:t>Family Assessment Intervention Response (IPV-FAIR)</a:t>
            </a:r>
            <a:endParaRPr lang="en-US" sz="4800" dirty="0">
              <a:latin typeface="Lucida Sans" panose="020B0602030504020204" pitchFamily="34" charset="0"/>
            </a:endParaRP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ucida Sans" panose="020B0602030504020204" pitchFamily="34" charset="0"/>
              </a:rPr>
              <a:t>Linda Madigan Runlett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1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2764"/>
          </a:xfrm>
        </p:spPr>
        <p:txBody>
          <a:bodyPr/>
          <a:lstStyle/>
          <a:p>
            <a:r>
              <a:rPr lang="en-US" dirty="0" smtClean="0"/>
              <a:t>IPV FAIR Discharges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4"/>
          <a:ext cx="5044530" cy="389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6141493" y="1846264"/>
          <a:ext cx="4626592" cy="389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077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5086" y="1306286"/>
            <a:ext cx="10871200" cy="899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286604"/>
            <a:ext cx="12006262" cy="656372"/>
          </a:xfrm>
        </p:spPr>
        <p:txBody>
          <a:bodyPr>
            <a:noAutofit/>
          </a:bodyPr>
          <a:lstStyle/>
          <a:p>
            <a:r>
              <a:rPr lang="en-US" sz="4200" dirty="0"/>
              <a:t>IPV-FAIR </a:t>
            </a:r>
            <a:r>
              <a:rPr lang="en-US" sz="4200" dirty="0" smtClean="0"/>
              <a:t>Reason for Discharge &amp;Race/Ethnicity </a:t>
            </a:r>
            <a:r>
              <a:rPr lang="en-US" sz="4200" dirty="0"/>
              <a:t>– FY 17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43142" y="942976"/>
          <a:ext cx="5683487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166627" y="1103087"/>
          <a:ext cx="6085376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4829204" imgH="1914564" progId="Excel.Sheet.12">
                  <p:embed/>
                </p:oleObj>
              </mc:Choice>
              <mc:Fallback>
                <p:oleObj name="Worksheet" r:id="rId4" imgW="4829204" imgH="1914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6627" y="1103087"/>
                        <a:ext cx="6085376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33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5086" y="1306286"/>
            <a:ext cx="10871200" cy="899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12192000" cy="656372"/>
          </a:xfrm>
        </p:spPr>
        <p:txBody>
          <a:bodyPr>
            <a:normAutofit fontScale="90000"/>
          </a:bodyPr>
          <a:lstStyle/>
          <a:p>
            <a:r>
              <a:rPr lang="en-US" dirty="0"/>
              <a:t>IPV-FAIR Reason for Discharge &amp;Race/Ethnicity – FY </a:t>
            </a: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43142" y="942975"/>
          <a:ext cx="5741544" cy="521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148723" y="1175656"/>
          <a:ext cx="5874324" cy="349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4" imgW="4829204" imgH="1914564" progId="Excel.Sheet.12">
                  <p:embed/>
                </p:oleObj>
              </mc:Choice>
              <mc:Fallback>
                <p:oleObj name="Worksheet" r:id="rId4" imgW="4829204" imgH="1914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8723" y="1175656"/>
                        <a:ext cx="5874324" cy="3497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03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129448"/>
              </p:ext>
            </p:extLst>
          </p:nvPr>
        </p:nvGraphicFramePr>
        <p:xfrm>
          <a:off x="0" y="943071"/>
          <a:ext cx="6073421" cy="552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2449" y="6548627"/>
            <a:ext cx="523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*=sig. at .05;  **=sig. at .01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281" y="156297"/>
            <a:ext cx="7162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Abusive Behavior Inventory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96951" y="3503220"/>
            <a:ext cx="5149645" cy="17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42449" y="2856889"/>
            <a:ext cx="103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constitutes abusive relationship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136264"/>
              </p:ext>
            </p:extLst>
          </p:nvPr>
        </p:nvGraphicFramePr>
        <p:xfrm>
          <a:off x="5994400" y="935887"/>
          <a:ext cx="6197600" cy="553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51470" y="935887"/>
            <a:ext cx="204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FY 2018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8787" y="6369804"/>
            <a:ext cx="523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*=sig. at .05;  **=sig. at .01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8" y="305038"/>
            <a:ext cx="1091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Co-Parental Relationship: Exposure to Conflict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427" y="3599796"/>
            <a:ext cx="2642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constitutes abusive relationship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717097" y="1012924"/>
            <a:ext cx="11044238" cy="985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6992"/>
              </p:ext>
            </p:extLst>
          </p:nvPr>
        </p:nvGraphicFramePr>
        <p:xfrm>
          <a:off x="1395861" y="1012924"/>
          <a:ext cx="9272139" cy="508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474" y="627797"/>
            <a:ext cx="10058400" cy="1095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IPV-FAIR – FY 18 </a:t>
            </a:r>
            <a:r>
              <a:rPr lang="en-US" dirty="0"/>
              <a:t>Repeat Maltreatment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883390"/>
            <a:ext cx="11464119" cy="398570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10 of 154 (6%) Families </a:t>
            </a:r>
            <a:r>
              <a:rPr lang="en-US" sz="2200" dirty="0"/>
              <a:t>had </a:t>
            </a:r>
            <a:r>
              <a:rPr lang="en-US" sz="2200" dirty="0" smtClean="0"/>
              <a:t>a total of 22 children removed from their home </a:t>
            </a:r>
            <a:r>
              <a:rPr lang="en-US" sz="2200" dirty="0"/>
              <a:t>within 3-12 months post </a:t>
            </a:r>
            <a:r>
              <a:rPr lang="en-US" sz="2200" dirty="0" smtClean="0"/>
              <a:t>discharge</a:t>
            </a:r>
          </a:p>
          <a:p>
            <a:pPr lvl="7"/>
            <a:r>
              <a:rPr lang="en-US" sz="2000" dirty="0" smtClean="0"/>
              <a:t>8 (5%) Families </a:t>
            </a:r>
            <a:r>
              <a:rPr lang="en-US" sz="2000" dirty="0"/>
              <a:t>had </a:t>
            </a:r>
            <a:r>
              <a:rPr lang="en-US" sz="2000" dirty="0" smtClean="0"/>
              <a:t>15 children removed for reasons not </a:t>
            </a:r>
            <a:r>
              <a:rPr lang="en-US" sz="2000" dirty="0"/>
              <a:t>related to IPV</a:t>
            </a:r>
          </a:p>
          <a:p>
            <a:pPr lvl="7"/>
            <a:r>
              <a:rPr lang="en-US" sz="2000" dirty="0" smtClean="0"/>
              <a:t>2  (1%) </a:t>
            </a:r>
            <a:r>
              <a:rPr lang="en-US" sz="2000" dirty="0"/>
              <a:t>Families had </a:t>
            </a:r>
            <a:r>
              <a:rPr lang="en-US" sz="2000" dirty="0" smtClean="0"/>
              <a:t>7 children </a:t>
            </a:r>
            <a:r>
              <a:rPr lang="en-US" sz="2000" dirty="0"/>
              <a:t>removed for </a:t>
            </a:r>
            <a:r>
              <a:rPr lang="en-US" sz="2000" dirty="0" smtClean="0"/>
              <a:t>IPV</a:t>
            </a:r>
            <a:endParaRPr lang="en-US" sz="2000" dirty="0"/>
          </a:p>
          <a:p>
            <a:pPr lvl="6"/>
            <a:endParaRPr lang="en-US" sz="2200" dirty="0" smtClean="0"/>
          </a:p>
          <a:p>
            <a:r>
              <a:rPr lang="en-US" sz="2200" dirty="0" smtClean="0"/>
              <a:t>21 of 154 (14%) families had new reports of maltreatment within 3-12 months post discharge</a:t>
            </a:r>
          </a:p>
          <a:p>
            <a:pPr lvl="7"/>
            <a:r>
              <a:rPr lang="en-US" sz="2000" dirty="0" smtClean="0"/>
              <a:t>12 (8%) Families had 17 reports that were not related to IPV</a:t>
            </a:r>
          </a:p>
          <a:p>
            <a:pPr lvl="7"/>
            <a:r>
              <a:rPr lang="en-US" sz="2000" dirty="0" smtClean="0"/>
              <a:t>9  (6%) Families had 12 reports that were related to IPV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IPV-FAIR</a:t>
            </a:r>
            <a:br>
              <a:rPr lang="en-US" dirty="0" smtClean="0"/>
            </a:br>
            <a:r>
              <a:rPr lang="en-US" dirty="0" smtClean="0"/>
              <a:t>Satisfaction Survey Mom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 like the most was the way the staff treated me and my family and the change I see in my husband.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My workers were very reliable and stuck to every promise made, they really helped above and beyond.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best part of the program for me was learning how to communicate in a healthier manner and to be able to voice injustice in a productive and non-violent way. I also loved when my partner got to sit down with our son and verbalized why we were a part of this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co-parenting sessions, and practicing communication skills with my co-parent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like that I now have all these great skills to help me in life to have the best possible life for my family.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one on one sessions helped a great deal with understanding why and how the way </a:t>
            </a:r>
            <a:r>
              <a:rPr lang="en-US" dirty="0" err="1" smtClean="0"/>
              <a:t>i</a:t>
            </a:r>
            <a:r>
              <a:rPr lang="en-US" dirty="0" smtClean="0"/>
              <a:t> feel.  I also, liked the joint sessions with my partner.  That has also helped me understand the way he feels and how he thinks.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liked most the clinician came to our home and was flexible with scheduling.  This made the program possible for us.  I also feel that the program itself has a solid implementation that greatly impacted our outlook and impacted positively on communication skills.  Our clinician was very kind, understanding, and upbeat which made our family feel comfortable with transition.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8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IPV-FAIR</a:t>
            </a:r>
            <a:br>
              <a:rPr lang="en-US" dirty="0"/>
            </a:br>
            <a:r>
              <a:rPr lang="en-US" dirty="0"/>
              <a:t>Satisfaction Survey </a:t>
            </a:r>
            <a:r>
              <a:rPr lang="en-US" dirty="0" smtClean="0"/>
              <a:t>Dad </a:t>
            </a:r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 most like the level of comfort provided by clinician. I felt as if I actually had someone who cared about my well-being and wanted to help me move forward in my life.</a:t>
            </a:r>
          </a:p>
          <a:p>
            <a:pPr lvl="0"/>
            <a:r>
              <a:rPr lang="en-US" dirty="0"/>
              <a:t>Before the program I was not able to have a healthy relationship, now having completed the program I have learned to be a partner and parent. </a:t>
            </a:r>
          </a:p>
          <a:p>
            <a:pPr lvl="0"/>
            <a:r>
              <a:rPr lang="en-US" dirty="0"/>
              <a:t>I liked the fact the program touched very important aspects in my life that I once couldn't cope with. </a:t>
            </a:r>
          </a:p>
          <a:p>
            <a:pPr lvl="0"/>
            <a:r>
              <a:rPr lang="en-US" dirty="0"/>
              <a:t>I liked how informative the program is, I have learned a lot about my children and myself. </a:t>
            </a:r>
          </a:p>
          <a:p>
            <a:pPr lvl="0"/>
            <a:r>
              <a:rPr lang="en-US" dirty="0"/>
              <a:t>The one on one aspect of the program allowed me to get very personalized help. My counselor was extremely accommodating and flexible to my needs.</a:t>
            </a:r>
          </a:p>
          <a:p>
            <a:pPr lvl="0"/>
            <a:r>
              <a:rPr lang="en-US" dirty="0"/>
              <a:t>The program helped me to be a better human being.  Also helped to create stronger bonding with my family.</a:t>
            </a:r>
          </a:p>
          <a:p>
            <a:pPr lvl="0"/>
            <a:r>
              <a:rPr lang="en-US" dirty="0"/>
              <a:t>It was very helpful with communicating with my co-parent and looking at things from my children’s and her point of view.</a:t>
            </a:r>
          </a:p>
          <a:p>
            <a:pPr lvl="0"/>
            <a:r>
              <a:rPr lang="en-US" dirty="0"/>
              <a:t>I liked the tools I was given to help me be a better co-parent and father.</a:t>
            </a:r>
          </a:p>
          <a:p>
            <a:pPr lvl="0"/>
            <a:r>
              <a:rPr lang="en-US" dirty="0"/>
              <a:t>I enjoyed being able to discuss the emotions I was going through and having someone to listen.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7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6143"/>
          </a:xfrm>
        </p:spPr>
        <p:txBody>
          <a:bodyPr/>
          <a:lstStyle/>
          <a:p>
            <a:pPr algn="ctr"/>
            <a:r>
              <a:rPr lang="en-US" dirty="0" smtClean="0"/>
              <a:t>New Haven Register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b="1" dirty="0"/>
              <a:t>Connecticut DCF finds success in domestic violence program for fathers</a:t>
            </a:r>
          </a:p>
          <a:p>
            <a:pPr fontAlgn="base"/>
            <a:r>
              <a:rPr lang="en-US" dirty="0"/>
              <a:t>100 served so far, with aim to decrease domestic violence</a:t>
            </a:r>
          </a:p>
          <a:p>
            <a:pPr fontAlgn="base"/>
            <a:r>
              <a:rPr lang="en-US" dirty="0"/>
              <a:t>By Esteban L. </a:t>
            </a:r>
            <a:r>
              <a:rPr lang="en-US" dirty="0" smtClean="0"/>
              <a:t>Hernandez/Hearst Connecticut Media</a:t>
            </a:r>
          </a:p>
          <a:p>
            <a:pPr fontAlgn="base"/>
            <a:r>
              <a:rPr lang="en-US" dirty="0" smtClean="0"/>
              <a:t>Published </a:t>
            </a:r>
            <a:r>
              <a:rPr lang="en-US" dirty="0"/>
              <a:t>3:07 pm EDT, Sunday, August 20, 2017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hot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69" y="3855308"/>
            <a:ext cx="2826196" cy="23848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IPV-FAIR- Strengths and 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Committed &amp; dedicated provider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Innovative Practice Model – Individually tailored/family focused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Fatherhood Engagement built into the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Thorough assessment informs case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Ongoing weekly consultation calls with model developer </a:t>
            </a:r>
            <a:r>
              <a:rPr lang="en-US" dirty="0" smtClean="0"/>
              <a:t>provides </a:t>
            </a:r>
            <a:r>
              <a:rPr lang="en-US" dirty="0"/>
              <a:t>support and guidance to providers. 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Overwhelmingly positive satisfaction survey responses.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Strong collaborative partnership with CCMC-IPC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Robust fidelity and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Monthly hub meetings maintain a collaborative working relationship between DCF and Providers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collection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Assessments in Qualtrics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Additional data collection in PIE (start 10-1-18)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Providers also have their own Electronic Health Record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Repeat maltreatment captured manual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 exceeds </a:t>
            </a:r>
            <a:r>
              <a:rPr lang="en-US" dirty="0" smtClean="0"/>
              <a:t>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Maintaining Engagement with families through completion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Staffing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Staff turnover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Difficulty hiring and retaining Spanish speaking clinicians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/>
          <a:lstStyle/>
          <a:p>
            <a:pPr algn="ctr"/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8500"/>
            <a:ext cx="10058400" cy="41275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2012 Office of Intimate Partner Violence and Substance Use Treatment and Recovery established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2013  Request for Information-Domestic Violence Services, was distributed focusing on the Redesign of the Intensive Family Violence Services (IFVS) and Domestic Violence Training and Consultation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2013 Development of the Intimate Partner Violence Specialist position replacing the Domestic Violence Consultants &amp; the Intimate Partner Violence Program Development and Oversight Coordinator position created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2014 Contract with the Connecticut Children’s Medical Center – Injury Prevention Center (IPC) for the Training, Consultation and Evaluation Services.  Extensive research and literature review (DCF &amp; IPC)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2014 Development of the IPV-FAIR clinical treatment model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2015 Request for Proposals -  Initiated IPV-FAIR, four Providers to service 6 Regions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2016 Expansion of IPV-FAIR to 6 Providers each serving a separate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2018 Second Expansion increasing service capacity in Regions 2, 3, 4 (Currently hiring staff)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IPV-FAIR – Next Steps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Integrate PIE &amp; Qualtrics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 with fidelity monitoring and bi-annual reviews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development to capture repeat maltreatment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Introduce Assertive Engagement model and monthly coaching calls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Continued exploration of expansion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1775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latin typeface="+mj-lt"/>
              </a:rPr>
              <a:t>Linda Madigan Runlett                 linda.madigan@ct.gov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9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 from Assessments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b="101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42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82" y="128642"/>
            <a:ext cx="8492353" cy="94365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Anger Inventory (Dad)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14082" y="1436914"/>
            <a:ext cx="11283113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08331" y="1278850"/>
          <a:ext cx="5834508" cy="489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248590" y="1357882"/>
          <a:ext cx="5448605" cy="473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9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42725" y="6416077"/>
            <a:ext cx="523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*=sig. at .05;  **=sig. at .01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450" y="267532"/>
            <a:ext cx="949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Difficulties in Emotional </a:t>
            </a:r>
            <a:r>
              <a:rPr lang="en-US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Regulation (Dad)</a:t>
            </a:r>
            <a:endParaRPr lang="en-US" sz="4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467" y="1606633"/>
            <a:ext cx="10617200" cy="323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1144422"/>
          <a:ext cx="6466487" cy="50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945647" y="1144422"/>
          <a:ext cx="6466487" cy="500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914" y="1260330"/>
            <a:ext cx="10958286" cy="815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35314" y="1361930"/>
          <a:ext cx="10363200" cy="477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42725" y="6416077"/>
            <a:ext cx="523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*=sig. at .05;  **=sig. at .01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914" y="348515"/>
            <a:ext cx="8541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Reflective Functioning (Dads)</a:t>
            </a:r>
            <a:endParaRPr lang="en-US" sz="4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291" y="271849"/>
            <a:ext cx="8596668" cy="126038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IPV-FAIR</a:t>
            </a:r>
            <a:br>
              <a:rPr lang="en-US" dirty="0" smtClean="0"/>
            </a:br>
            <a:r>
              <a:rPr lang="en-US" sz="4000" dirty="0" smtClean="0"/>
              <a:t>Family Assessment Intervention Response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890" y="2024791"/>
            <a:ext cx="9753600" cy="3953071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200" dirty="0" smtClean="0"/>
              <a:t>IPV-FAIR is a comprehensive treatment program designed to provide in-home and community based clinical and case management services to all members of a family involved with DCF and experiencing Intimate Partner Violence.  Each family will work with a team of a clinician and family navigator to address identified needs</a:t>
            </a:r>
          </a:p>
          <a:p>
            <a:pPr marL="0" indent="0" algn="ctr"/>
            <a:endParaRPr lang="en-US" sz="2200" dirty="0"/>
          </a:p>
          <a:p>
            <a:pPr marL="0" indent="0" algn="ctr"/>
            <a:r>
              <a:rPr lang="en-US" sz="2200" dirty="0"/>
              <a:t>Population served - The target population is families involved with DCF Child Protective Services (CPS)  </a:t>
            </a:r>
            <a:r>
              <a:rPr lang="en-US" sz="2200" dirty="0" smtClean="0"/>
              <a:t>&amp; </a:t>
            </a:r>
            <a:r>
              <a:rPr lang="en-US" sz="2200" dirty="0"/>
              <a:t>are impacted by intimate partner violence (IPV).  It addresses families where the children remain in the home or are placed out of the home with a  goal of reunification  </a:t>
            </a:r>
          </a:p>
          <a:p>
            <a:pPr marL="0" indent="0" algn="ctr"/>
            <a:endParaRPr lang="en-US" sz="2200" dirty="0" smtClean="0"/>
          </a:p>
          <a:p>
            <a:pPr marL="0" indent="0"/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0" indent="0"/>
            <a:endParaRPr lang="en-US" sz="2200" dirty="0" smtClean="0"/>
          </a:p>
          <a:p>
            <a:pPr marL="0" indent="0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pPr algn="ctr"/>
            <a:r>
              <a:rPr lang="en-US" dirty="0"/>
              <a:t>IPV-FAIR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/>
              <a:t>Scope of the Program -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Individualized assessment </a:t>
            </a:r>
            <a:r>
              <a:rPr lang="en-US" sz="2800" dirty="0"/>
              <a:t>and treatment planning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Individualized Safety Planning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Fathers for Change &amp; Mothers and More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Psycho-education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Dyadic work between caregivers and </a:t>
            </a:r>
            <a:r>
              <a:rPr lang="en-US" sz="2800" dirty="0" smtClean="0"/>
              <a:t>caregivers/child(</a:t>
            </a:r>
            <a:r>
              <a:rPr lang="en-US" sz="2800" dirty="0" err="1" smtClean="0"/>
              <a:t>ren</a:t>
            </a:r>
            <a:r>
              <a:rPr lang="en-US" sz="28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Trauma focused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Parenting education and skill building (Circle of Security Parenting)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Linkages to appropriate supports including basic needs or community services/supports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pPr algn="ctr"/>
            <a:r>
              <a:rPr lang="en-US" dirty="0"/>
              <a:t>IPV-FAIR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2166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LOS:  4-6 months with possible </a:t>
            </a:r>
            <a:r>
              <a:rPr lang="en-US" sz="2000" dirty="0" smtClean="0"/>
              <a:t>extension – one o three sessions a week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Areas </a:t>
            </a:r>
            <a:r>
              <a:rPr lang="en-US" sz="2000" dirty="0"/>
              <a:t>/regions </a:t>
            </a:r>
            <a:r>
              <a:rPr lang="en-US" sz="2000" dirty="0" smtClean="0"/>
              <a:t>served – Statewide - Six (6) providers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Referral process:  Referred by DCF through Intimate Partner Violence Specialist after a IPV consultation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Evaluation Process:  Fathers for Change Fidelity case reviews by model developer, Bi-annual Periodic Review of Performance, and quarterly stoplight reports. Personal Service Agreement (PSA) with Connecticut Children's Medical Center – Injury Prevention </a:t>
            </a:r>
            <a:r>
              <a:rPr lang="en-US" sz="2000" dirty="0"/>
              <a:t>Center for Training, Consultation and </a:t>
            </a:r>
            <a:r>
              <a:rPr lang="en-US" sz="2000" dirty="0" smtClean="0"/>
              <a:t>Evaluation.</a:t>
            </a:r>
          </a:p>
          <a:p>
            <a:pPr marL="384048" lvl="2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/>
          <a:lstStyle/>
          <a:p>
            <a:pPr algn="ctr"/>
            <a:r>
              <a:rPr lang="en-US" dirty="0"/>
              <a:t>IPV-FAIR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885950"/>
            <a:ext cx="10684192" cy="4044950"/>
          </a:xfrm>
        </p:spPr>
        <p:txBody>
          <a:bodyPr>
            <a:normAutofit fontScale="2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7200" dirty="0" smtClean="0"/>
              <a:t>Total Funding = $2,609,000 /FY17 &amp; FY18 (Expansion FY19 + $585,000)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 smtClean="0"/>
              <a:t>6 </a:t>
            </a:r>
            <a:r>
              <a:rPr lang="en-US" sz="7200" dirty="0"/>
              <a:t>providers @ $390,000/Provider = $2,340,000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Carla Stover Mental Health-Promising Practice Models = $29,000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Injury Prevention Center-Training, Consultation &amp; Evaluation = $240,000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7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 smtClean="0"/>
              <a:t>Total Capacity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 smtClean="0"/>
              <a:t>Statewide </a:t>
            </a:r>
            <a:r>
              <a:rPr lang="en-US" sz="7200" dirty="0"/>
              <a:t>capacity 240-360 </a:t>
            </a:r>
            <a:r>
              <a:rPr lang="en-US" sz="7200" dirty="0" smtClean="0"/>
              <a:t>families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Capacity 40-60 </a:t>
            </a:r>
            <a:r>
              <a:rPr lang="en-US" sz="7200" dirty="0" smtClean="0"/>
              <a:t>families/year/Provider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 smtClean="0"/>
              <a:t>Caseload size:  10 families/Clinician (Masters level) &amp; Navigator Team (Bachelors level)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7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 smtClean="0"/>
              <a:t>Utilization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 smtClean="0"/>
              <a:t>FY 2017: 227 families with 302 children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7200" dirty="0"/>
              <a:t>FY 2018:  210 families with 459 children  </a:t>
            </a:r>
          </a:p>
          <a:p>
            <a:pPr lvl="3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sz="7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67006" y="4810348"/>
            <a:ext cx="334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3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5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pPr algn="ctr"/>
            <a:r>
              <a:rPr lang="en-US" b="1" dirty="0" smtClean="0"/>
              <a:t>FAIR Providers</a:t>
            </a:r>
            <a:endParaRPr lang="en-US" b="1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368300" y="1079500"/>
            <a:ext cx="6019800" cy="5761151"/>
          </a:xfrm>
        </p:spPr>
        <p:txBody>
          <a:bodyPr>
            <a:normAutofit/>
          </a:bodyPr>
          <a:lstStyle/>
          <a:p>
            <a:r>
              <a:rPr lang="en-US" dirty="0" smtClean="0"/>
              <a:t>Region 1: </a:t>
            </a:r>
            <a:r>
              <a:rPr lang="en-US" b="1" u="sng" dirty="0" smtClean="0"/>
              <a:t>Family </a:t>
            </a:r>
            <a:r>
              <a:rPr lang="en-US" b="1" u="sng" dirty="0"/>
              <a:t>Re-Entry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Bridgeport</a:t>
            </a:r>
            <a:r>
              <a:rPr lang="en-US" dirty="0"/>
              <a:t>, Norwalk, 9 Mott Ave., Suite 104, </a:t>
            </a:r>
            <a:r>
              <a:rPr lang="en-US" dirty="0" smtClean="0"/>
              <a:t>Norwalk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 2</a:t>
            </a:r>
            <a:r>
              <a:rPr lang="en-US" dirty="0" smtClean="0"/>
              <a:t>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/>
              <a:t>Family Centered Services of CT (FCT</a:t>
            </a:r>
            <a:r>
              <a:rPr lang="en-US" b="1" u="sng" dirty="0" smtClean="0"/>
              <a:t>)</a:t>
            </a:r>
            <a:r>
              <a:rPr lang="en-US" b="1" dirty="0" smtClean="0"/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Haven, Milford 235 Nicoll Street, New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Haven </a:t>
            </a:r>
          </a:p>
          <a:p>
            <a:r>
              <a:rPr lang="en-US" dirty="0" smtClean="0"/>
              <a:t>Region 3: </a:t>
            </a:r>
            <a:r>
              <a:rPr lang="en-US" b="1" u="sng" dirty="0" smtClean="0"/>
              <a:t>Child </a:t>
            </a:r>
            <a:r>
              <a:rPr lang="en-US" b="1" u="sng" dirty="0"/>
              <a:t>&amp; Family Agency:</a:t>
            </a:r>
            <a:r>
              <a:rPr lang="en-US" b="1" dirty="0"/>
              <a:t> </a:t>
            </a:r>
            <a:r>
              <a:rPr lang="en-US" dirty="0" smtClean="0"/>
              <a:t>Norwich</a:t>
            </a:r>
            <a:r>
              <a:rPr lang="en-US" dirty="0"/>
              <a:t>, Middletown, Willimantic    7 </a:t>
            </a:r>
            <a:r>
              <a:rPr lang="en-US" dirty="0" err="1"/>
              <a:t>Vauxhal</a:t>
            </a:r>
            <a:r>
              <a:rPr lang="en-US" dirty="0"/>
              <a:t> St., New </a:t>
            </a:r>
            <a:r>
              <a:rPr lang="en-US" dirty="0" smtClean="0"/>
              <a:t>London</a:t>
            </a:r>
          </a:p>
          <a:p>
            <a:r>
              <a:rPr lang="en-US" dirty="0" smtClean="0"/>
              <a:t>Region 4: </a:t>
            </a:r>
            <a:r>
              <a:rPr lang="en-US" b="1" u="sng" dirty="0" smtClean="0"/>
              <a:t>CHR</a:t>
            </a:r>
            <a:r>
              <a:rPr lang="en-US" u="sng" dirty="0" smtClean="0"/>
              <a:t>: </a:t>
            </a:r>
            <a:r>
              <a:rPr lang="en-US" dirty="0" smtClean="0"/>
              <a:t>Hartford</a:t>
            </a:r>
            <a:r>
              <a:rPr lang="en-US" dirty="0"/>
              <a:t>, Manchester 999 Asylum Street, Hartford; 444 Center St, </a:t>
            </a:r>
            <a:r>
              <a:rPr lang="en-US" dirty="0" smtClean="0"/>
              <a:t>Manchester</a:t>
            </a:r>
          </a:p>
          <a:p>
            <a:r>
              <a:rPr lang="en-US" dirty="0" smtClean="0"/>
              <a:t>Region 5: </a:t>
            </a:r>
            <a:r>
              <a:rPr lang="en-US" b="1" u="sng" dirty="0" err="1" smtClean="0"/>
              <a:t>Wellmore</a:t>
            </a:r>
            <a:r>
              <a:rPr lang="en-US" dirty="0"/>
              <a:t>: </a:t>
            </a:r>
            <a:r>
              <a:rPr lang="en-US" dirty="0" smtClean="0"/>
              <a:t>Waterbury</a:t>
            </a:r>
            <a:r>
              <a:rPr lang="en-US" dirty="0"/>
              <a:t>, Danbury, Torrington 402 East Main Street, 2</a:t>
            </a:r>
            <a:r>
              <a:rPr lang="en-US" baseline="30000" dirty="0"/>
              <a:t>nd</a:t>
            </a:r>
            <a:r>
              <a:rPr lang="en-US" dirty="0"/>
              <a:t> floor, </a:t>
            </a:r>
            <a:r>
              <a:rPr lang="en-US" dirty="0" smtClean="0"/>
              <a:t>Waterbury</a:t>
            </a:r>
          </a:p>
          <a:p>
            <a:r>
              <a:rPr lang="en-US" dirty="0" smtClean="0"/>
              <a:t>Region 6: </a:t>
            </a:r>
            <a:r>
              <a:rPr lang="en-US" b="1" u="sng" dirty="0" smtClean="0"/>
              <a:t>Child </a:t>
            </a:r>
            <a:r>
              <a:rPr lang="en-US" b="1" u="sng" dirty="0"/>
              <a:t>Guidance Clinic for Central CT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smtClean="0"/>
              <a:t>New </a:t>
            </a:r>
            <a:r>
              <a:rPr lang="en-US" dirty="0"/>
              <a:t>Britain, Meriden -  384 Pratt St # 1, </a:t>
            </a:r>
            <a:r>
              <a:rPr lang="en-US" dirty="0" smtClean="0"/>
              <a:t>Meriden</a:t>
            </a:r>
          </a:p>
          <a:p>
            <a:endParaRPr lang="en-US" dirty="0" smtClean="0"/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7838" r="14000" b="7333"/>
          <a:stretch>
            <a:fillRect/>
          </a:stretch>
        </p:blipFill>
        <p:spPr bwMode="auto">
          <a:xfrm>
            <a:off x="6388100" y="1638300"/>
            <a:ext cx="571451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IPV-FAIR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Staff Demographics</a:t>
            </a:r>
            <a:r>
              <a:rPr lang="en-US" sz="2200" dirty="0">
                <a:solidFill>
                  <a:schemeClr val="tx1"/>
                </a:solidFill>
              </a:rPr>
              <a:t>:  32 staff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Male		 </a:t>
            </a:r>
            <a:r>
              <a:rPr lang="en-US" sz="2200" dirty="0" smtClean="0">
                <a:solidFill>
                  <a:schemeClr val="tx1"/>
                </a:solidFill>
              </a:rPr>
              <a:t>     	 4/32        	12.5%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Female		</a:t>
            </a:r>
            <a:r>
              <a:rPr lang="en-US" sz="2200" dirty="0" smtClean="0">
                <a:solidFill>
                  <a:schemeClr val="tx1"/>
                </a:solidFill>
              </a:rPr>
              <a:t>	28/32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87.5%</a:t>
            </a:r>
            <a:endParaRPr lang="en-US" sz="2200" dirty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Spanish </a:t>
            </a:r>
            <a:r>
              <a:rPr lang="en-US" sz="2200" dirty="0">
                <a:solidFill>
                  <a:schemeClr val="tx1"/>
                </a:solidFill>
              </a:rPr>
              <a:t>Speaking </a:t>
            </a:r>
            <a:r>
              <a:rPr lang="en-US" sz="2200" dirty="0" smtClean="0">
                <a:solidFill>
                  <a:schemeClr val="tx1"/>
                </a:solidFill>
              </a:rPr>
              <a:t>     	11/32     	34%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Hispanic Origin 	</a:t>
            </a:r>
            <a:r>
              <a:rPr lang="en-US" sz="2200" dirty="0" smtClean="0">
                <a:solidFill>
                  <a:schemeClr val="tx1"/>
                </a:solidFill>
              </a:rPr>
              <a:t>	10/32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31</a:t>
            </a:r>
            <a:r>
              <a:rPr lang="en-US" sz="2200" dirty="0">
                <a:solidFill>
                  <a:schemeClr val="tx1"/>
                </a:solidFill>
              </a:rPr>
              <a:t>%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Black/African Amer.    	3/32       	9%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Asian		</a:t>
            </a:r>
            <a:r>
              <a:rPr lang="en-US" sz="2200" dirty="0" smtClean="0">
                <a:solidFill>
                  <a:schemeClr val="tx1"/>
                </a:solidFill>
              </a:rPr>
              <a:t>	1/32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3</a:t>
            </a:r>
            <a:r>
              <a:rPr lang="en-US" sz="2200" dirty="0">
                <a:solidFill>
                  <a:schemeClr val="tx1"/>
                </a:solidFill>
              </a:rPr>
              <a:t>%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Multi		</a:t>
            </a:r>
            <a:r>
              <a:rPr lang="en-US" sz="2200" dirty="0" smtClean="0">
                <a:solidFill>
                  <a:schemeClr val="tx1"/>
                </a:solidFill>
              </a:rPr>
              <a:t>	5/32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16</a:t>
            </a:r>
            <a:r>
              <a:rPr lang="en-US" sz="2200" dirty="0">
                <a:solidFill>
                  <a:schemeClr val="tx1"/>
                </a:solidFill>
              </a:rPr>
              <a:t>%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White</a:t>
            </a:r>
            <a:r>
              <a:rPr lang="en-US" sz="2200" dirty="0">
                <a:solidFill>
                  <a:schemeClr val="tx1"/>
                </a:solidFill>
              </a:rPr>
              <a:t>		 </a:t>
            </a:r>
            <a:r>
              <a:rPr lang="en-US" sz="2200" dirty="0" smtClean="0">
                <a:solidFill>
                  <a:schemeClr val="tx1"/>
                </a:solidFill>
              </a:rPr>
              <a:t>      	22/32  		69%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Not </a:t>
            </a:r>
            <a:r>
              <a:rPr lang="en-US" sz="2200" dirty="0">
                <a:solidFill>
                  <a:schemeClr val="tx1"/>
                </a:solidFill>
              </a:rPr>
              <a:t>disclosed	</a:t>
            </a:r>
            <a:r>
              <a:rPr lang="en-US" sz="2200" dirty="0" smtClean="0">
                <a:solidFill>
                  <a:schemeClr val="tx1"/>
                </a:solidFill>
              </a:rPr>
              <a:t>   	1/32	        	3</a:t>
            </a:r>
            <a:r>
              <a:rPr lang="en-US" sz="22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254875" y="1846263"/>
            <a:ext cx="4937125" cy="40227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 FAIR  - Admissions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Numbers </a:t>
            </a:r>
            <a:r>
              <a:rPr lang="en-US" dirty="0"/>
              <a:t>of Admissions by Race: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344294" y="2491823"/>
          <a:ext cx="4993631" cy="253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2648021" imgH="1343141" progId="Excel.Sheet.12">
                  <p:embed/>
                </p:oleObj>
              </mc:Choice>
              <mc:Fallback>
                <p:oleObj name="Worksheet" r:id="rId4" imgW="2648021" imgH="13431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4294" y="2491823"/>
                        <a:ext cx="4993631" cy="2532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7962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4394</TotalTime>
  <Words>1386</Words>
  <Application>Microsoft Office PowerPoint</Application>
  <PresentationFormat>Widescreen</PresentationFormat>
  <Paragraphs>205</Paragraphs>
  <Slides>25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Lucida Sans</vt:lpstr>
      <vt:lpstr>Wingdings</vt:lpstr>
      <vt:lpstr>Retrospect</vt:lpstr>
      <vt:lpstr>Worksheet</vt:lpstr>
      <vt:lpstr>Intimate Partner Violence –  Family Assessment Intervention Response (IPV-FAIR)</vt:lpstr>
      <vt:lpstr>Highlights</vt:lpstr>
      <vt:lpstr>IPV-FAIR Family Assessment Intervention Response</vt:lpstr>
      <vt:lpstr>IPV-FAIR Overview</vt:lpstr>
      <vt:lpstr>IPV-FAIR Overview</vt:lpstr>
      <vt:lpstr>IPV-FAIR Overview</vt:lpstr>
      <vt:lpstr>FAIR Providers</vt:lpstr>
      <vt:lpstr>IPV-FAIR Overview</vt:lpstr>
      <vt:lpstr>IPV FAIR  - Admissions</vt:lpstr>
      <vt:lpstr>IPV FAIR Discharges</vt:lpstr>
      <vt:lpstr>IPV-FAIR Reason for Discharge &amp;Race/Ethnicity – FY 17</vt:lpstr>
      <vt:lpstr>IPV-FAIR Reason for Discharge &amp;Race/Ethnicity – FY 18</vt:lpstr>
      <vt:lpstr>PowerPoint Presentation</vt:lpstr>
      <vt:lpstr>PowerPoint Presentation</vt:lpstr>
      <vt:lpstr>IPV-FAIR – FY 18 Repeat Maltreatment </vt:lpstr>
      <vt:lpstr>IPV-FAIR Satisfaction Survey Mom Comments</vt:lpstr>
      <vt:lpstr>IPV-FAIR Satisfaction Survey Dad Comments</vt:lpstr>
      <vt:lpstr>New Haven Register Article</vt:lpstr>
      <vt:lpstr>IPV-FAIR- Strengths and Challenges</vt:lpstr>
      <vt:lpstr>IPV-FAIR – Next Steps</vt:lpstr>
      <vt:lpstr>THANK YOU</vt:lpstr>
      <vt:lpstr>Additional Data from Assessments</vt:lpstr>
      <vt:lpstr>Anger Inventory (Dad)</vt:lpstr>
      <vt:lpstr>PowerPoint Presentation</vt:lpstr>
      <vt:lpstr>PowerPoint Presentation</vt:lpstr>
    </vt:vector>
  </TitlesOfParts>
  <Company>Department of Children and Families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TRACY</dc:creator>
  <cp:lastModifiedBy>BRENNAN, DAVID</cp:lastModifiedBy>
  <cp:revision>199</cp:revision>
  <cp:lastPrinted>2018-10-12T11:55:27Z</cp:lastPrinted>
  <dcterms:created xsi:type="dcterms:W3CDTF">2018-07-05T12:59:22Z</dcterms:created>
  <dcterms:modified xsi:type="dcterms:W3CDTF">2018-11-07T12:41:27Z</dcterms:modified>
</cp:coreProperties>
</file>