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tif" ContentType="image/tif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1" r:id="rId3"/>
    <p:sldId id="260" r:id="rId4"/>
    <p:sldId id="266" r:id="rId5"/>
    <p:sldId id="262" r:id="rId6"/>
    <p:sldId id="263" r:id="rId7"/>
    <p:sldId id="264" r:id="rId8"/>
    <p:sldId id="267" r:id="rId9"/>
    <p:sldId id="265" r:id="rId10"/>
    <p:sldId id="269" r:id="rId11"/>
    <p:sldId id="272" r:id="rId12"/>
    <p:sldId id="275" r:id="rId13"/>
    <p:sldId id="277" r:id="rId14"/>
    <p:sldId id="270" r:id="rId15"/>
    <p:sldId id="271" r:id="rId16"/>
    <p:sldId id="278" r:id="rId17"/>
    <p:sldId id="273" r:id="rId18"/>
    <p:sldId id="276" r:id="rId19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28"/>
    <p:restoredTop sz="86306"/>
  </p:normalViewPr>
  <p:slideViewPr>
    <p:cSldViewPr snapToObjects="1">
      <p:cViewPr varScale="1">
        <p:scale>
          <a:sx n="71" d="100"/>
          <a:sy n="71" d="100"/>
        </p:scale>
        <p:origin x="59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/>
              <a:t>Psychological </a:t>
            </a:r>
            <a:r>
              <a:rPr lang="en-US" sz="1400" dirty="0" smtClean="0"/>
              <a:t>IPV Severity</a:t>
            </a:r>
            <a:endParaRPr lang="en-US" sz="1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8126724544047"/>
          <c:y val="0.119074914364518"/>
          <c:w val="0.66674507032774699"/>
          <c:h val="0.8384038435873479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Evidence</c:v>
                </c:pt>
              </c:strCache>
            </c:strRef>
          </c:tx>
          <c:spPr>
            <a:solidFill>
              <a:schemeClr val="accent3">
                <a:tint val="58000"/>
              </a:schemeClr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0.24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Frequent/chronic yelling, screaming, cursing</c:v>
                </c:pt>
              </c:strCache>
            </c:strRef>
          </c:tx>
          <c:spPr>
            <a:solidFill>
              <a:schemeClr val="accent3">
                <a:tint val="86000"/>
              </a:schemeClr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0.23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Degrading, intimidating; threatening harm</c:v>
                </c:pt>
              </c:strCache>
            </c:strRef>
          </c:tx>
          <c:spPr>
            <a:solidFill>
              <a:schemeClr val="accent3">
                <a:shade val="86000"/>
              </a:schemeClr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0.18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Isolation, coercion; threatening use of weapon</c:v>
                </c:pt>
              </c:strCache>
            </c:strRef>
          </c:tx>
          <c:spPr>
            <a:solidFill>
              <a:schemeClr val="accent3">
                <a:shade val="58000"/>
              </a:schemeClr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0.35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56325416"/>
        <c:axId val="256325808"/>
      </c:barChart>
      <c:catAx>
        <c:axId val="2563254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56325808"/>
        <c:crosses val="autoZero"/>
        <c:auto val="1"/>
        <c:lblAlgn val="ctr"/>
        <c:lblOffset val="100"/>
        <c:noMultiLvlLbl val="0"/>
      </c:catAx>
      <c:valAx>
        <c:axId val="25632580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56325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3162393162393198"/>
          <c:y val="0.11845233328884699"/>
          <c:w val="0.53418803418803396"/>
          <c:h val="0.741654433026380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 smtClean="0"/>
              <a:t>Physical IPV Severity</a:t>
            </a:r>
            <a:endParaRPr lang="en-US" sz="1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5555555555555497E-2"/>
          <c:y val="0.11327683615819201"/>
          <c:w val="0.69658119658119599"/>
          <c:h val="0.8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Evidence</c:v>
                </c:pt>
              </c:strCache>
            </c:strRef>
          </c:tx>
          <c:spPr>
            <a:solidFill>
              <a:schemeClr val="accent3">
                <a:tint val="58000"/>
              </a:schemeClr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0.32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Pushing, shoving, hitting; no physical injuries</c:v>
                </c:pt>
              </c:strCache>
            </c:strRef>
          </c:tx>
          <c:spPr>
            <a:solidFill>
              <a:schemeClr val="accent3">
                <a:tint val="86000"/>
              </a:schemeClr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0.34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Physical injury not requring medical care; bruises</c:v>
                </c:pt>
              </c:strCache>
            </c:strRef>
          </c:tx>
          <c:spPr>
            <a:solidFill>
              <a:schemeClr val="accent3">
                <a:shade val="86000"/>
              </a:schemeClr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Physical injury requiring medical care; use of weapon</c:v>
                </c:pt>
              </c:strCache>
            </c:strRef>
          </c:tx>
          <c:spPr>
            <a:solidFill>
              <a:schemeClr val="accent3">
                <a:shade val="58000"/>
              </a:schemeClr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0.14000000000000001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56326592"/>
        <c:axId val="256326984"/>
      </c:barChart>
      <c:catAx>
        <c:axId val="2563265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56326984"/>
        <c:crosses val="autoZero"/>
        <c:auto val="1"/>
        <c:lblAlgn val="ctr"/>
        <c:lblOffset val="100"/>
        <c:noMultiLvlLbl val="0"/>
      </c:catAx>
      <c:valAx>
        <c:axId val="25632698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56326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0854700854700896"/>
          <c:y val="0.101914008630277"/>
          <c:w val="0.45726495726495697"/>
          <c:h val="0.8481774100271359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 smtClean="0"/>
              <a:t>Missed IPV</a:t>
            </a:r>
            <a:r>
              <a:rPr lang="en-US" sz="1200" baseline="0" dirty="0" smtClean="0"/>
              <a:t> by Source  </a:t>
            </a:r>
            <a:endParaRPr lang="en-US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Child Only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0.2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Mother Only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0.42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6327376"/>
        <c:axId val="256327768"/>
      </c:barChart>
      <c:catAx>
        <c:axId val="2563273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56327768"/>
        <c:crosses val="autoZero"/>
        <c:auto val="1"/>
        <c:lblAlgn val="ctr"/>
        <c:lblOffset val="100"/>
        <c:noMultiLvlLbl val="0"/>
      </c:catAx>
      <c:valAx>
        <c:axId val="256327768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6327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62388359729952"/>
          <c:w val="0.68726327478296001"/>
          <c:h val="0.198395938859015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 smtClean="0"/>
              <a:t>Missed IPV by Assessment</a:t>
            </a:r>
            <a:r>
              <a:rPr lang="en-US" sz="1200" baseline="0" dirty="0" smtClean="0"/>
              <a:t> Method with Mother</a:t>
            </a:r>
            <a:endParaRPr lang="en-US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Interview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0.25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Questionnaire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0.4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Both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0.05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7347568"/>
        <c:axId val="257347960"/>
      </c:barChart>
      <c:catAx>
        <c:axId val="2573475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57347960"/>
        <c:crosses val="autoZero"/>
        <c:auto val="1"/>
        <c:lblAlgn val="ctr"/>
        <c:lblOffset val="100"/>
        <c:noMultiLvlLbl val="0"/>
      </c:catAx>
      <c:valAx>
        <c:axId val="257347960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7347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D61A35-0764-0848-94DA-0A733AC95ED1}" type="doc">
      <dgm:prSet loTypeId="urn:microsoft.com/office/officeart/2005/8/layout/orgChar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6CDE05-6C06-4944-9B6B-58EBB606F25F}">
      <dgm:prSet phldrT="[Text]"/>
      <dgm:spPr/>
      <dgm:t>
        <a:bodyPr/>
        <a:lstStyle/>
        <a:p>
          <a:r>
            <a:rPr lang="en-US" dirty="0" smtClean="0"/>
            <a:t>100 randomly selected cases w/ accepted report between 8/1/13-7/31/14</a:t>
          </a:r>
          <a:endParaRPr lang="en-US" dirty="0"/>
        </a:p>
      </dgm:t>
    </dgm:pt>
    <dgm:pt modelId="{105A88A1-98B7-0240-892E-3F3038EC6596}" type="parTrans" cxnId="{76D8C676-F35D-3F4E-B3A0-D05068C6539B}">
      <dgm:prSet/>
      <dgm:spPr/>
      <dgm:t>
        <a:bodyPr/>
        <a:lstStyle/>
        <a:p>
          <a:endParaRPr lang="en-US"/>
        </a:p>
      </dgm:t>
    </dgm:pt>
    <dgm:pt modelId="{7A5DF851-C0A0-5D4F-BF60-5C9757005018}" type="sibTrans" cxnId="{76D8C676-F35D-3F4E-B3A0-D05068C6539B}">
      <dgm:prSet/>
      <dgm:spPr/>
      <dgm:t>
        <a:bodyPr/>
        <a:lstStyle/>
        <a:p>
          <a:endParaRPr lang="en-US"/>
        </a:p>
      </dgm:t>
    </dgm:pt>
    <dgm:pt modelId="{C2E950D4-3C01-4844-8D20-68220B43C43C}" type="asst">
      <dgm:prSet phldrT="[Text]"/>
      <dgm:spPr/>
      <dgm:t>
        <a:bodyPr/>
        <a:lstStyle/>
        <a:p>
          <a:r>
            <a:rPr lang="en-US" dirty="0" smtClean="0"/>
            <a:t>Hartford (50 cases)</a:t>
          </a:r>
          <a:endParaRPr lang="en-US" dirty="0"/>
        </a:p>
      </dgm:t>
    </dgm:pt>
    <dgm:pt modelId="{498C9272-AD78-824B-A569-2F6F4987B6BE}" type="parTrans" cxnId="{2135E5C6-3ED4-0D4D-A1AA-A8235BCB45B3}">
      <dgm:prSet/>
      <dgm:spPr/>
      <dgm:t>
        <a:bodyPr/>
        <a:lstStyle/>
        <a:p>
          <a:endParaRPr lang="en-US"/>
        </a:p>
      </dgm:t>
    </dgm:pt>
    <dgm:pt modelId="{80A21F8A-00D5-0E41-9298-B1430AFFBCCB}" type="sibTrans" cxnId="{2135E5C6-3ED4-0D4D-A1AA-A8235BCB45B3}">
      <dgm:prSet/>
      <dgm:spPr/>
      <dgm:t>
        <a:bodyPr/>
        <a:lstStyle/>
        <a:p>
          <a:endParaRPr lang="en-US"/>
        </a:p>
      </dgm:t>
    </dgm:pt>
    <dgm:pt modelId="{62DCF00C-565B-B34A-A2A3-EA95668A1E0F}" type="asst">
      <dgm:prSet phldrT="[Text]"/>
      <dgm:spPr/>
      <dgm:t>
        <a:bodyPr/>
        <a:lstStyle/>
        <a:p>
          <a:r>
            <a:rPr lang="en-US" dirty="0" smtClean="0"/>
            <a:t>Willimantic (50 cases)</a:t>
          </a:r>
          <a:endParaRPr lang="en-US" dirty="0"/>
        </a:p>
      </dgm:t>
    </dgm:pt>
    <dgm:pt modelId="{DF590CDE-AC6F-BD4B-B93B-D8136D144A89}" type="parTrans" cxnId="{C15F9451-3186-A04E-A7A2-05840182473D}">
      <dgm:prSet/>
      <dgm:spPr/>
      <dgm:t>
        <a:bodyPr/>
        <a:lstStyle/>
        <a:p>
          <a:endParaRPr lang="en-US"/>
        </a:p>
      </dgm:t>
    </dgm:pt>
    <dgm:pt modelId="{297243DA-63DE-0540-9C66-6E57F400BB6C}" type="sibTrans" cxnId="{C15F9451-3186-A04E-A7A2-05840182473D}">
      <dgm:prSet/>
      <dgm:spPr/>
      <dgm:t>
        <a:bodyPr/>
        <a:lstStyle/>
        <a:p>
          <a:endParaRPr lang="en-US"/>
        </a:p>
      </dgm:t>
    </dgm:pt>
    <dgm:pt modelId="{0B24A7EB-ACDF-F94B-9E25-4917D4555626}" type="pres">
      <dgm:prSet presAssocID="{CFD61A35-0764-0848-94DA-0A733AC95ED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907F0D8-0237-DB4D-95EE-865CF6A62ED0}" type="pres">
      <dgm:prSet presAssocID="{F56CDE05-6C06-4944-9B6B-58EBB606F25F}" presName="hierRoot1" presStyleCnt="0">
        <dgm:presLayoutVars>
          <dgm:hierBranch val="init"/>
        </dgm:presLayoutVars>
      </dgm:prSet>
      <dgm:spPr/>
    </dgm:pt>
    <dgm:pt modelId="{5F68EA29-E412-024B-A07F-315628F8DD0C}" type="pres">
      <dgm:prSet presAssocID="{F56CDE05-6C06-4944-9B6B-58EBB606F25F}" presName="rootComposite1" presStyleCnt="0"/>
      <dgm:spPr/>
    </dgm:pt>
    <dgm:pt modelId="{0FD4FEE6-0CBA-6F41-B6A3-651A8ADC7681}" type="pres">
      <dgm:prSet presAssocID="{F56CDE05-6C06-4944-9B6B-58EBB606F25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254329-B752-7D48-BAB5-10A6F8CCF0BE}" type="pres">
      <dgm:prSet presAssocID="{F56CDE05-6C06-4944-9B6B-58EBB606F25F}" presName="rootConnector1" presStyleLbl="node1" presStyleIdx="0" presStyleCnt="0"/>
      <dgm:spPr/>
      <dgm:t>
        <a:bodyPr/>
        <a:lstStyle/>
        <a:p>
          <a:endParaRPr lang="en-US"/>
        </a:p>
      </dgm:t>
    </dgm:pt>
    <dgm:pt modelId="{E68321AC-31FF-A646-B144-0231E044E536}" type="pres">
      <dgm:prSet presAssocID="{F56CDE05-6C06-4944-9B6B-58EBB606F25F}" presName="hierChild2" presStyleCnt="0"/>
      <dgm:spPr/>
    </dgm:pt>
    <dgm:pt modelId="{817908DE-105E-E940-A00F-44AB7A0BE53C}" type="pres">
      <dgm:prSet presAssocID="{F56CDE05-6C06-4944-9B6B-58EBB606F25F}" presName="hierChild3" presStyleCnt="0"/>
      <dgm:spPr/>
    </dgm:pt>
    <dgm:pt modelId="{E7BACED9-0B72-4A40-A2CD-5B7D2795B0A3}" type="pres">
      <dgm:prSet presAssocID="{498C9272-AD78-824B-A569-2F6F4987B6BE}" presName="Name111" presStyleLbl="parChTrans1D2" presStyleIdx="0" presStyleCnt="2"/>
      <dgm:spPr/>
      <dgm:t>
        <a:bodyPr/>
        <a:lstStyle/>
        <a:p>
          <a:endParaRPr lang="en-US"/>
        </a:p>
      </dgm:t>
    </dgm:pt>
    <dgm:pt modelId="{E881DD74-9F68-E442-B877-19EA23C5B447}" type="pres">
      <dgm:prSet presAssocID="{C2E950D4-3C01-4844-8D20-68220B43C43C}" presName="hierRoot3" presStyleCnt="0">
        <dgm:presLayoutVars>
          <dgm:hierBranch val="init"/>
        </dgm:presLayoutVars>
      </dgm:prSet>
      <dgm:spPr/>
    </dgm:pt>
    <dgm:pt modelId="{3C8D00CF-1D71-B941-9029-2F4B844D0D4C}" type="pres">
      <dgm:prSet presAssocID="{C2E950D4-3C01-4844-8D20-68220B43C43C}" presName="rootComposite3" presStyleCnt="0"/>
      <dgm:spPr/>
    </dgm:pt>
    <dgm:pt modelId="{368C8896-549E-D04B-9B50-CE005B83D811}" type="pres">
      <dgm:prSet presAssocID="{C2E950D4-3C01-4844-8D20-68220B43C43C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EABFA0-F01C-EE4E-9499-B4C6DF49ECD6}" type="pres">
      <dgm:prSet presAssocID="{C2E950D4-3C01-4844-8D20-68220B43C43C}" presName="rootConnector3" presStyleLbl="asst1" presStyleIdx="0" presStyleCnt="2"/>
      <dgm:spPr/>
      <dgm:t>
        <a:bodyPr/>
        <a:lstStyle/>
        <a:p>
          <a:endParaRPr lang="en-US"/>
        </a:p>
      </dgm:t>
    </dgm:pt>
    <dgm:pt modelId="{50B5861F-D4CD-5345-945C-9BBBAFBA2E90}" type="pres">
      <dgm:prSet presAssocID="{C2E950D4-3C01-4844-8D20-68220B43C43C}" presName="hierChild6" presStyleCnt="0"/>
      <dgm:spPr/>
    </dgm:pt>
    <dgm:pt modelId="{DD8994B9-DB0F-604E-B963-63188D2744F3}" type="pres">
      <dgm:prSet presAssocID="{C2E950D4-3C01-4844-8D20-68220B43C43C}" presName="hierChild7" presStyleCnt="0"/>
      <dgm:spPr/>
    </dgm:pt>
    <dgm:pt modelId="{34A55BE9-0C19-B845-8C7C-D5AFED35F50E}" type="pres">
      <dgm:prSet presAssocID="{DF590CDE-AC6F-BD4B-B93B-D8136D144A89}" presName="Name111" presStyleLbl="parChTrans1D2" presStyleIdx="1" presStyleCnt="2"/>
      <dgm:spPr/>
      <dgm:t>
        <a:bodyPr/>
        <a:lstStyle/>
        <a:p>
          <a:endParaRPr lang="en-US"/>
        </a:p>
      </dgm:t>
    </dgm:pt>
    <dgm:pt modelId="{59CE292F-F8A5-E34C-8CA6-B4BBABC766E6}" type="pres">
      <dgm:prSet presAssocID="{62DCF00C-565B-B34A-A2A3-EA95668A1E0F}" presName="hierRoot3" presStyleCnt="0">
        <dgm:presLayoutVars>
          <dgm:hierBranch val="init"/>
        </dgm:presLayoutVars>
      </dgm:prSet>
      <dgm:spPr/>
    </dgm:pt>
    <dgm:pt modelId="{C375B5E9-9034-0844-847A-0567D2A65580}" type="pres">
      <dgm:prSet presAssocID="{62DCF00C-565B-B34A-A2A3-EA95668A1E0F}" presName="rootComposite3" presStyleCnt="0"/>
      <dgm:spPr/>
    </dgm:pt>
    <dgm:pt modelId="{0FF843A6-D3EB-E840-A6FA-79FC1ED5FD5F}" type="pres">
      <dgm:prSet presAssocID="{62DCF00C-565B-B34A-A2A3-EA95668A1E0F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4C0428A-F648-F048-8BC1-3B6D9C51998F}" type="pres">
      <dgm:prSet presAssocID="{62DCF00C-565B-B34A-A2A3-EA95668A1E0F}" presName="rootConnector3" presStyleLbl="asst1" presStyleIdx="1" presStyleCnt="2"/>
      <dgm:spPr/>
      <dgm:t>
        <a:bodyPr/>
        <a:lstStyle/>
        <a:p>
          <a:endParaRPr lang="en-US"/>
        </a:p>
      </dgm:t>
    </dgm:pt>
    <dgm:pt modelId="{434122CE-ECFA-8443-9183-E9116A1A47F0}" type="pres">
      <dgm:prSet presAssocID="{62DCF00C-565B-B34A-A2A3-EA95668A1E0F}" presName="hierChild6" presStyleCnt="0"/>
      <dgm:spPr/>
    </dgm:pt>
    <dgm:pt modelId="{A1E08F03-CA3B-AC4F-8A84-C23C602E8877}" type="pres">
      <dgm:prSet presAssocID="{62DCF00C-565B-B34A-A2A3-EA95668A1E0F}" presName="hierChild7" presStyleCnt="0"/>
      <dgm:spPr/>
    </dgm:pt>
  </dgm:ptLst>
  <dgm:cxnLst>
    <dgm:cxn modelId="{73A665C9-EA42-BC4D-ADCB-5B0655F658C2}" type="presOf" srcId="{F56CDE05-6C06-4944-9B6B-58EBB606F25F}" destId="{0FD4FEE6-0CBA-6F41-B6A3-651A8ADC7681}" srcOrd="0" destOrd="0" presId="urn:microsoft.com/office/officeart/2005/8/layout/orgChart1"/>
    <dgm:cxn modelId="{397436EC-0A4A-4641-9724-B66B97488D1F}" type="presOf" srcId="{62DCF00C-565B-B34A-A2A3-EA95668A1E0F}" destId="{0FF843A6-D3EB-E840-A6FA-79FC1ED5FD5F}" srcOrd="0" destOrd="0" presId="urn:microsoft.com/office/officeart/2005/8/layout/orgChart1"/>
    <dgm:cxn modelId="{3D1BAE5A-C71B-2340-9ACE-5AB888CFDFC8}" type="presOf" srcId="{62DCF00C-565B-B34A-A2A3-EA95668A1E0F}" destId="{54C0428A-F648-F048-8BC1-3B6D9C51998F}" srcOrd="1" destOrd="0" presId="urn:microsoft.com/office/officeart/2005/8/layout/orgChart1"/>
    <dgm:cxn modelId="{CED7DE29-E7DF-EE4D-B616-725739437151}" type="presOf" srcId="{C2E950D4-3C01-4844-8D20-68220B43C43C}" destId="{C1EABFA0-F01C-EE4E-9499-B4C6DF49ECD6}" srcOrd="1" destOrd="0" presId="urn:microsoft.com/office/officeart/2005/8/layout/orgChart1"/>
    <dgm:cxn modelId="{0DCC81A3-83F4-4A4E-AD90-57981B8A3D06}" type="presOf" srcId="{498C9272-AD78-824B-A569-2F6F4987B6BE}" destId="{E7BACED9-0B72-4A40-A2CD-5B7D2795B0A3}" srcOrd="0" destOrd="0" presId="urn:microsoft.com/office/officeart/2005/8/layout/orgChart1"/>
    <dgm:cxn modelId="{9115C519-B298-5E4E-857C-48C673088CDF}" type="presOf" srcId="{DF590CDE-AC6F-BD4B-B93B-D8136D144A89}" destId="{34A55BE9-0C19-B845-8C7C-D5AFED35F50E}" srcOrd="0" destOrd="0" presId="urn:microsoft.com/office/officeart/2005/8/layout/orgChart1"/>
    <dgm:cxn modelId="{FEE61393-07CC-ED4D-AC5F-4FADEE48C92D}" type="presOf" srcId="{C2E950D4-3C01-4844-8D20-68220B43C43C}" destId="{368C8896-549E-D04B-9B50-CE005B83D811}" srcOrd="0" destOrd="0" presId="urn:microsoft.com/office/officeart/2005/8/layout/orgChart1"/>
    <dgm:cxn modelId="{76D8C676-F35D-3F4E-B3A0-D05068C6539B}" srcId="{CFD61A35-0764-0848-94DA-0A733AC95ED1}" destId="{F56CDE05-6C06-4944-9B6B-58EBB606F25F}" srcOrd="0" destOrd="0" parTransId="{105A88A1-98B7-0240-892E-3F3038EC6596}" sibTransId="{7A5DF851-C0A0-5D4F-BF60-5C9757005018}"/>
    <dgm:cxn modelId="{2135E5C6-3ED4-0D4D-A1AA-A8235BCB45B3}" srcId="{F56CDE05-6C06-4944-9B6B-58EBB606F25F}" destId="{C2E950D4-3C01-4844-8D20-68220B43C43C}" srcOrd="0" destOrd="0" parTransId="{498C9272-AD78-824B-A569-2F6F4987B6BE}" sibTransId="{80A21F8A-00D5-0E41-9298-B1430AFFBCCB}"/>
    <dgm:cxn modelId="{14931F0E-25D3-7B4F-9B18-4F6C8CAE3FE0}" type="presOf" srcId="{F56CDE05-6C06-4944-9B6B-58EBB606F25F}" destId="{6B254329-B752-7D48-BAB5-10A6F8CCF0BE}" srcOrd="1" destOrd="0" presId="urn:microsoft.com/office/officeart/2005/8/layout/orgChart1"/>
    <dgm:cxn modelId="{C15F9451-3186-A04E-A7A2-05840182473D}" srcId="{F56CDE05-6C06-4944-9B6B-58EBB606F25F}" destId="{62DCF00C-565B-B34A-A2A3-EA95668A1E0F}" srcOrd="1" destOrd="0" parTransId="{DF590CDE-AC6F-BD4B-B93B-D8136D144A89}" sibTransId="{297243DA-63DE-0540-9C66-6E57F400BB6C}"/>
    <dgm:cxn modelId="{D5830A7C-ACBF-5C4C-B97B-E0A06CE52E33}" type="presOf" srcId="{CFD61A35-0764-0848-94DA-0A733AC95ED1}" destId="{0B24A7EB-ACDF-F94B-9E25-4917D4555626}" srcOrd="0" destOrd="0" presId="urn:microsoft.com/office/officeart/2005/8/layout/orgChart1"/>
    <dgm:cxn modelId="{4F69DEED-B69B-134B-8AA6-38CFC07D37FF}" type="presParOf" srcId="{0B24A7EB-ACDF-F94B-9E25-4917D4555626}" destId="{F907F0D8-0237-DB4D-95EE-865CF6A62ED0}" srcOrd="0" destOrd="0" presId="urn:microsoft.com/office/officeart/2005/8/layout/orgChart1"/>
    <dgm:cxn modelId="{1704F65C-C0BE-3B4A-9D8C-99272F885304}" type="presParOf" srcId="{F907F0D8-0237-DB4D-95EE-865CF6A62ED0}" destId="{5F68EA29-E412-024B-A07F-315628F8DD0C}" srcOrd="0" destOrd="0" presId="urn:microsoft.com/office/officeart/2005/8/layout/orgChart1"/>
    <dgm:cxn modelId="{2F176C93-F1C4-A34D-8775-26C4864C4E58}" type="presParOf" srcId="{5F68EA29-E412-024B-A07F-315628F8DD0C}" destId="{0FD4FEE6-0CBA-6F41-B6A3-651A8ADC7681}" srcOrd="0" destOrd="0" presId="urn:microsoft.com/office/officeart/2005/8/layout/orgChart1"/>
    <dgm:cxn modelId="{22DDECF8-6617-424A-B836-AFA68050E67D}" type="presParOf" srcId="{5F68EA29-E412-024B-A07F-315628F8DD0C}" destId="{6B254329-B752-7D48-BAB5-10A6F8CCF0BE}" srcOrd="1" destOrd="0" presId="urn:microsoft.com/office/officeart/2005/8/layout/orgChart1"/>
    <dgm:cxn modelId="{5B71CD4C-88CB-D644-A627-110F9893F105}" type="presParOf" srcId="{F907F0D8-0237-DB4D-95EE-865CF6A62ED0}" destId="{E68321AC-31FF-A646-B144-0231E044E536}" srcOrd="1" destOrd="0" presId="urn:microsoft.com/office/officeart/2005/8/layout/orgChart1"/>
    <dgm:cxn modelId="{ECC66DB5-9543-E747-8CB4-866FD109925D}" type="presParOf" srcId="{F907F0D8-0237-DB4D-95EE-865CF6A62ED0}" destId="{817908DE-105E-E940-A00F-44AB7A0BE53C}" srcOrd="2" destOrd="0" presId="urn:microsoft.com/office/officeart/2005/8/layout/orgChart1"/>
    <dgm:cxn modelId="{C208C253-625E-294C-864B-01CCBC15DBF1}" type="presParOf" srcId="{817908DE-105E-E940-A00F-44AB7A0BE53C}" destId="{E7BACED9-0B72-4A40-A2CD-5B7D2795B0A3}" srcOrd="0" destOrd="0" presId="urn:microsoft.com/office/officeart/2005/8/layout/orgChart1"/>
    <dgm:cxn modelId="{C902DF01-5864-4E4C-9C57-54F0B4C8F4B9}" type="presParOf" srcId="{817908DE-105E-E940-A00F-44AB7A0BE53C}" destId="{E881DD74-9F68-E442-B877-19EA23C5B447}" srcOrd="1" destOrd="0" presId="urn:microsoft.com/office/officeart/2005/8/layout/orgChart1"/>
    <dgm:cxn modelId="{693E93B0-B293-914C-BBE8-6003834E624C}" type="presParOf" srcId="{E881DD74-9F68-E442-B877-19EA23C5B447}" destId="{3C8D00CF-1D71-B941-9029-2F4B844D0D4C}" srcOrd="0" destOrd="0" presId="urn:microsoft.com/office/officeart/2005/8/layout/orgChart1"/>
    <dgm:cxn modelId="{549E0D24-1B42-C549-8B23-0E24D78C37F0}" type="presParOf" srcId="{3C8D00CF-1D71-B941-9029-2F4B844D0D4C}" destId="{368C8896-549E-D04B-9B50-CE005B83D811}" srcOrd="0" destOrd="0" presId="urn:microsoft.com/office/officeart/2005/8/layout/orgChart1"/>
    <dgm:cxn modelId="{93F161EC-2839-D14A-84E4-48C4112BEE9C}" type="presParOf" srcId="{3C8D00CF-1D71-B941-9029-2F4B844D0D4C}" destId="{C1EABFA0-F01C-EE4E-9499-B4C6DF49ECD6}" srcOrd="1" destOrd="0" presId="urn:microsoft.com/office/officeart/2005/8/layout/orgChart1"/>
    <dgm:cxn modelId="{B408BAB8-8F36-064D-BB90-9DD7A1819ED1}" type="presParOf" srcId="{E881DD74-9F68-E442-B877-19EA23C5B447}" destId="{50B5861F-D4CD-5345-945C-9BBBAFBA2E90}" srcOrd="1" destOrd="0" presId="urn:microsoft.com/office/officeart/2005/8/layout/orgChart1"/>
    <dgm:cxn modelId="{AFD63C2C-CBBF-374E-9DFC-602A57949E93}" type="presParOf" srcId="{E881DD74-9F68-E442-B877-19EA23C5B447}" destId="{DD8994B9-DB0F-604E-B963-63188D2744F3}" srcOrd="2" destOrd="0" presId="urn:microsoft.com/office/officeart/2005/8/layout/orgChart1"/>
    <dgm:cxn modelId="{650DDD59-D9F4-4843-804B-DCF2FBB391E3}" type="presParOf" srcId="{817908DE-105E-E940-A00F-44AB7A0BE53C}" destId="{34A55BE9-0C19-B845-8C7C-D5AFED35F50E}" srcOrd="2" destOrd="0" presId="urn:microsoft.com/office/officeart/2005/8/layout/orgChart1"/>
    <dgm:cxn modelId="{B3E44BCB-C0A9-5C4B-8993-8125721B1C71}" type="presParOf" srcId="{817908DE-105E-E940-A00F-44AB7A0BE53C}" destId="{59CE292F-F8A5-E34C-8CA6-B4BBABC766E6}" srcOrd="3" destOrd="0" presId="urn:microsoft.com/office/officeart/2005/8/layout/orgChart1"/>
    <dgm:cxn modelId="{59D19557-49C2-3848-B81F-8978D7D7B909}" type="presParOf" srcId="{59CE292F-F8A5-E34C-8CA6-B4BBABC766E6}" destId="{C375B5E9-9034-0844-847A-0567D2A65580}" srcOrd="0" destOrd="0" presId="urn:microsoft.com/office/officeart/2005/8/layout/orgChart1"/>
    <dgm:cxn modelId="{2F927A2E-5ACF-B340-B8D4-5E569D278448}" type="presParOf" srcId="{C375B5E9-9034-0844-847A-0567D2A65580}" destId="{0FF843A6-D3EB-E840-A6FA-79FC1ED5FD5F}" srcOrd="0" destOrd="0" presId="urn:microsoft.com/office/officeart/2005/8/layout/orgChart1"/>
    <dgm:cxn modelId="{D5ABC0DC-0F5C-BB47-B038-B9C4CDD2350C}" type="presParOf" srcId="{C375B5E9-9034-0844-847A-0567D2A65580}" destId="{54C0428A-F648-F048-8BC1-3B6D9C51998F}" srcOrd="1" destOrd="0" presId="urn:microsoft.com/office/officeart/2005/8/layout/orgChart1"/>
    <dgm:cxn modelId="{AF6026B9-7C21-184C-A2FD-F154D757A22D}" type="presParOf" srcId="{59CE292F-F8A5-E34C-8CA6-B4BBABC766E6}" destId="{434122CE-ECFA-8443-9183-E9116A1A47F0}" srcOrd="1" destOrd="0" presId="urn:microsoft.com/office/officeart/2005/8/layout/orgChart1"/>
    <dgm:cxn modelId="{15816B5A-6841-A64B-9ED5-56AAAF509E0D}" type="presParOf" srcId="{59CE292F-F8A5-E34C-8CA6-B4BBABC766E6}" destId="{A1E08F03-CA3B-AC4F-8A84-C23C602E887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7D95A3A-29A3-4A9D-B40F-1D74EFD856E8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15B5F6B-3C99-4A76-928F-B9AC0F523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64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66E3507-2A73-9143-8473-AF59ED486A1B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FA0B08-E06D-0E4B-A4F5-A94FB764C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42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FA0B08-E06D-0E4B-A4F5-A94FB764C1F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963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Introduce severity coding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FA0B08-E06D-0E4B-A4F5-A94FB764C1F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6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ym typeface="Symbol" charset="2"/>
              </a:rPr>
              <a:t></a:t>
            </a:r>
            <a:r>
              <a:rPr lang="en-US" b="1" dirty="0"/>
              <a:t> </a:t>
            </a:r>
            <a:r>
              <a:rPr lang="en-US" dirty="0"/>
              <a:t>53% and 34% of cases had psychological and physical IPV exposure, respectively, rated moderate to severe </a:t>
            </a:r>
          </a:p>
          <a:p>
            <a:r>
              <a:rPr lang="en-US" b="1" dirty="0">
                <a:sym typeface="Symbol" charset="2"/>
              </a:rPr>
              <a:t></a:t>
            </a:r>
            <a:r>
              <a:rPr lang="en-US" dirty="0"/>
              <a:t> More than half of cases with only allegations of neglect had IPV severity rated moderate to severe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FA0B08-E06D-0E4B-A4F5-A94FB764C1F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725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0800" y="2286000"/>
            <a:ext cx="6096000" cy="11461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3508375"/>
            <a:ext cx="6096000" cy="457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356350"/>
            <a:ext cx="6858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fld id="{C0E51B7A-318F-420F-8EC9-CD73B608DBD5}" type="datetime1">
              <a:rPr lang="en-US" smtClean="0"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478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4196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A249D80-95CE-2146-BAAF-90C83A2F139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CCMC 20th Ann Logo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04800" y="228600"/>
            <a:ext cx="2514600" cy="873558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05600" y="6356350"/>
            <a:ext cx="685800" cy="365125"/>
          </a:xfrm>
          <a:prstGeom prst="rect">
            <a:avLst/>
          </a:prstGeom>
        </p:spPr>
        <p:txBody>
          <a:bodyPr/>
          <a:lstStyle/>
          <a:p>
            <a:fld id="{46315AA0-7713-4897-BE4C-364A0F2246B9}" type="datetime1">
              <a:rPr lang="en-US" smtClean="0"/>
              <a:t>11/6/2018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43800" y="6356350"/>
            <a:ext cx="457200" cy="365125"/>
          </a:xfrm>
          <a:prstGeom prst="rect">
            <a:avLst/>
          </a:prstGeom>
        </p:spPr>
        <p:txBody>
          <a:bodyPr/>
          <a:lstStyle/>
          <a:p>
            <a:fld id="{4A249D80-95CE-2146-BAAF-90C83A2F1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17658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6764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05600" y="6356350"/>
            <a:ext cx="685800" cy="365125"/>
          </a:xfrm>
          <a:prstGeom prst="rect">
            <a:avLst/>
          </a:prstGeom>
        </p:spPr>
        <p:txBody>
          <a:bodyPr/>
          <a:lstStyle/>
          <a:p>
            <a:fld id="{1F986649-C04F-4E2C-A9C7-9C3D077F1702}" type="datetime1">
              <a:rPr lang="en-US" smtClean="0"/>
              <a:t>11/6/2018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43800" y="6356350"/>
            <a:ext cx="457200" cy="365125"/>
          </a:xfrm>
          <a:prstGeom prst="rect">
            <a:avLst/>
          </a:prstGeom>
        </p:spPr>
        <p:txBody>
          <a:bodyPr/>
          <a:lstStyle/>
          <a:p>
            <a:fld id="{4A249D80-95CE-2146-BAAF-90C83A2F1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05600" y="6356350"/>
            <a:ext cx="685800" cy="365125"/>
          </a:xfrm>
          <a:prstGeom prst="rect">
            <a:avLst/>
          </a:prstGeom>
        </p:spPr>
        <p:txBody>
          <a:bodyPr/>
          <a:lstStyle/>
          <a:p>
            <a:fld id="{F93AFB1B-B6CA-4D80-A084-1E7099F90856}" type="datetime1">
              <a:rPr lang="en-US" smtClean="0"/>
              <a:t>11/6/2018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43800" y="6356350"/>
            <a:ext cx="457200" cy="365125"/>
          </a:xfrm>
          <a:prstGeom prst="rect">
            <a:avLst/>
          </a:prstGeom>
        </p:spPr>
        <p:txBody>
          <a:bodyPr/>
          <a:lstStyle/>
          <a:p>
            <a:fld id="{4A249D80-95CE-2146-BAAF-90C83A2F1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5735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5735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705600" y="6356350"/>
            <a:ext cx="685800" cy="365125"/>
          </a:xfrm>
          <a:prstGeom prst="rect">
            <a:avLst/>
          </a:prstGeom>
        </p:spPr>
        <p:txBody>
          <a:bodyPr/>
          <a:lstStyle/>
          <a:p>
            <a:fld id="{38465FBD-23F8-48C5-9DB7-EC9B8745A762}" type="datetime1">
              <a:rPr lang="en-US" smtClean="0"/>
              <a:t>11/6/2018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43800" y="6356350"/>
            <a:ext cx="457200" cy="365125"/>
          </a:xfrm>
          <a:prstGeom prst="rect">
            <a:avLst/>
          </a:prstGeom>
        </p:spPr>
        <p:txBody>
          <a:bodyPr/>
          <a:lstStyle/>
          <a:p>
            <a:fld id="{4A249D80-95CE-2146-BAAF-90C83A2F1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05600" y="6356350"/>
            <a:ext cx="685800" cy="365125"/>
          </a:xfrm>
          <a:prstGeom prst="rect">
            <a:avLst/>
          </a:prstGeom>
        </p:spPr>
        <p:txBody>
          <a:bodyPr/>
          <a:lstStyle/>
          <a:p>
            <a:fld id="{9A4BDFEC-B03F-4EE6-91DC-A6C1408D228F}" type="datetime1">
              <a:rPr lang="en-US" smtClean="0"/>
              <a:t>11/6/2018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356350"/>
            <a:ext cx="457200" cy="365125"/>
          </a:xfrm>
          <a:prstGeom prst="rect">
            <a:avLst/>
          </a:prstGeom>
        </p:spPr>
        <p:txBody>
          <a:bodyPr/>
          <a:lstStyle/>
          <a:p>
            <a:fld id="{4A249D80-95CE-2146-BAAF-90C83A2F1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705600" y="6356350"/>
            <a:ext cx="685800" cy="365125"/>
          </a:xfrm>
          <a:prstGeom prst="rect">
            <a:avLst/>
          </a:prstGeom>
        </p:spPr>
        <p:txBody>
          <a:bodyPr/>
          <a:lstStyle/>
          <a:p>
            <a:fld id="{45A816B0-05B1-4D50-9762-925FCB882020}" type="datetime1">
              <a:rPr lang="en-US" smtClean="0"/>
              <a:t>11/6/2018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56350"/>
            <a:ext cx="457200" cy="365125"/>
          </a:xfrm>
          <a:prstGeom prst="rect">
            <a:avLst/>
          </a:prstGeom>
        </p:spPr>
        <p:txBody>
          <a:bodyPr/>
          <a:lstStyle/>
          <a:p>
            <a:fld id="{4A249D80-95CE-2146-BAAF-90C83A2F1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76400"/>
            <a:ext cx="5111750" cy="4449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76400"/>
            <a:ext cx="3008313" cy="44497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05600" y="6356350"/>
            <a:ext cx="685800" cy="365125"/>
          </a:xfrm>
          <a:prstGeom prst="rect">
            <a:avLst/>
          </a:prstGeom>
        </p:spPr>
        <p:txBody>
          <a:bodyPr/>
          <a:lstStyle/>
          <a:p>
            <a:fld id="{BA0AE2C3-421B-4A3C-B24D-AB53F15934F6}" type="datetime1">
              <a:rPr lang="en-US" smtClean="0"/>
              <a:t>11/6/2018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43800" y="6356350"/>
            <a:ext cx="457200" cy="365125"/>
          </a:xfrm>
          <a:prstGeom prst="rect">
            <a:avLst/>
          </a:prstGeom>
        </p:spPr>
        <p:txBody>
          <a:bodyPr/>
          <a:lstStyle/>
          <a:p>
            <a:fld id="{4A249D80-95CE-2146-BAAF-90C83A2F1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3962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9" name="Picture 8" descr="pptbottombar.jpg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828800" y="1464467"/>
            <a:ext cx="5562600" cy="59533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6705600" y="617220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B6003-06AC-4021-9531-4A495B1AC1D0}" type="datetime1">
              <a:rPr lang="en-US" smtClean="0"/>
              <a:t>11/6/2018</a:t>
            </a:fld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172200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49D80-95CE-2146-BAAF-90C83A2F13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457200" y="6188075"/>
            <a:ext cx="42671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282 Washington Street, Hartford, CT 06106. © 2016 Connecticut Children’s Medical Center. All rights reserved. </a:t>
            </a:r>
            <a:endParaRPr kumimoji="0" lang="en-US" sz="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Picture 9" descr="ccmc_purple-SPOT.jpg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8001000" y="5562600"/>
            <a:ext cx="820882" cy="1062318"/>
          </a:xfrm>
          <a:prstGeom prst="rect">
            <a:avLst/>
          </a:prstGeom>
        </p:spPr>
      </p:pic>
      <p:pic>
        <p:nvPicPr>
          <p:cNvPr id="15" name="Picture 14" descr="bar.jpg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6624918"/>
            <a:ext cx="9144000" cy="23308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Children’s Exposure to Intimate Partner Violence among DCF Referred Families: Results from a Comprehensive Chart Review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3733800"/>
            <a:ext cx="6096000" cy="457200"/>
          </a:xfrm>
        </p:spPr>
        <p:txBody>
          <a:bodyPr/>
          <a:lstStyle/>
          <a:p>
            <a:r>
              <a:rPr lang="en-US" dirty="0" smtClean="0"/>
              <a:t>CT Injury Prevention Center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49D80-95CE-2146-BAAF-90C83A2F1396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/>
              <a:t>#2 Develop and enhance tools to guide assessment of IPV presence and severity </a:t>
            </a:r>
            <a:r>
              <a:rPr lang="en-US" sz="2400" dirty="0" smtClean="0"/>
              <a:t>to increase risk assessment accuracy</a:t>
            </a:r>
            <a:endParaRPr lang="en-US" sz="24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9" r="8964"/>
          <a:stretch/>
        </p:blipFill>
        <p:spPr bwMode="auto">
          <a:xfrm>
            <a:off x="1502265" y="1417638"/>
            <a:ext cx="6706235" cy="500443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609599" y="1394619"/>
            <a:ext cx="4245783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1600" b="1" dirty="0" smtClean="0"/>
              <a:t>Child Maltreatment Severity Ratings</a:t>
            </a:r>
          </a:p>
          <a:p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1200" y="2743200"/>
            <a:ext cx="1981200" cy="914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 smtClean="0"/>
              <a:t>Yale-Vermont Adversity in Childhood Scale (Y-VACS; Kaufman &amp; </a:t>
            </a:r>
            <a:r>
              <a:rPr lang="en-US" sz="1200" dirty="0" err="1" smtClean="0"/>
              <a:t>Hudziak</a:t>
            </a:r>
            <a:r>
              <a:rPr lang="en-US" sz="1200" dirty="0" smtClean="0"/>
              <a:t>, 2014)</a:t>
            </a:r>
          </a:p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49D80-95CE-2146-BAAF-90C83A2F139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438817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/>
              <a:t>#2 Develop and enhance tools to guide assessment of IPV presence and severity to increase risk assessment accuracy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147763" y="29987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515288760"/>
              </p:ext>
            </p:extLst>
          </p:nvPr>
        </p:nvGraphicFramePr>
        <p:xfrm>
          <a:off x="2747963" y="1600200"/>
          <a:ext cx="29718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1775950204"/>
              </p:ext>
            </p:extLst>
          </p:nvPr>
        </p:nvGraphicFramePr>
        <p:xfrm>
          <a:off x="5687291" y="1600200"/>
          <a:ext cx="29718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9600" y="1823244"/>
            <a:ext cx="1981200" cy="3967956"/>
          </a:xfrm>
        </p:spPr>
        <p:txBody>
          <a:bodyPr>
            <a:normAutofit/>
          </a:bodyPr>
          <a:lstStyle/>
          <a:p>
            <a:r>
              <a:rPr lang="en-US" sz="1200" b="1" dirty="0"/>
              <a:t>53% </a:t>
            </a:r>
            <a:r>
              <a:rPr lang="en-US" sz="1200" dirty="0" smtClean="0"/>
              <a:t>psychological IPV rated moderate to severe</a:t>
            </a:r>
          </a:p>
          <a:p>
            <a:r>
              <a:rPr lang="en-US" sz="1200" b="1" dirty="0" smtClean="0"/>
              <a:t>34</a:t>
            </a:r>
            <a:r>
              <a:rPr lang="en-US" sz="1200" b="1" dirty="0"/>
              <a:t>%</a:t>
            </a:r>
            <a:r>
              <a:rPr lang="en-US" sz="1200" dirty="0"/>
              <a:t> </a:t>
            </a:r>
            <a:r>
              <a:rPr lang="en-US" sz="1200" dirty="0" smtClean="0"/>
              <a:t>physical </a:t>
            </a:r>
            <a:r>
              <a:rPr lang="en-US" sz="1200" dirty="0"/>
              <a:t>IPV </a:t>
            </a:r>
            <a:r>
              <a:rPr lang="en-US" sz="1200" dirty="0" smtClean="0"/>
              <a:t>rated </a:t>
            </a:r>
            <a:r>
              <a:rPr lang="en-US" sz="1200" dirty="0"/>
              <a:t>moderate to </a:t>
            </a:r>
            <a:r>
              <a:rPr lang="en-US" sz="1200" dirty="0" smtClean="0"/>
              <a:t>severe</a:t>
            </a:r>
          </a:p>
          <a:p>
            <a:r>
              <a:rPr lang="en-US" sz="1200" dirty="0"/>
              <a:t>More than half of cases with only allegations of neglect had IPV severity rated moderate to severe 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sz="1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49D80-95CE-2146-BAAF-90C83A2F139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16691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004" y="228600"/>
            <a:ext cx="8362644" cy="1143000"/>
          </a:xfrm>
        </p:spPr>
        <p:txBody>
          <a:bodyPr>
            <a:noAutofit/>
          </a:bodyPr>
          <a:lstStyle/>
          <a:p>
            <a:r>
              <a:rPr lang="en-US" sz="2400"/>
              <a:t>#2 Develop and enhance tools to guide assessment of IPV presence and severity to increase risk assessment accuracy</a:t>
            </a:r>
            <a:endParaRPr lang="en-US" sz="2400" dirty="0"/>
          </a:p>
        </p:txBody>
      </p:sp>
      <p:sp>
        <p:nvSpPr>
          <p:cNvPr id="5" name="Text Box 16"/>
          <p:cNvSpPr txBox="1"/>
          <p:nvPr/>
        </p:nvSpPr>
        <p:spPr>
          <a:xfrm>
            <a:off x="294807" y="2195017"/>
            <a:ext cx="8525039" cy="799289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b="1" dirty="0" smtClean="0">
                <a:solidFill>
                  <a:srgbClr val="7030A0"/>
                </a:solidFill>
                <a:effectLst/>
                <a:latin typeface="Georgia" charset="0"/>
                <a:ea typeface="Calibri" charset="0"/>
              </a:rPr>
              <a:t>IPV Severity is predictive of psychological and physical abuse, neglect, loss, caregiver substance abuse, familial suicide, caregiver criminality, and sexual assault</a:t>
            </a:r>
            <a:endParaRPr lang="en-US" sz="1600" dirty="0">
              <a:solidFill>
                <a:srgbClr val="7030A0"/>
              </a:solidFill>
              <a:effectLst/>
              <a:latin typeface="Times New Roman" charset="0"/>
              <a:ea typeface="Calibri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921529"/>
              </p:ext>
            </p:extLst>
          </p:nvPr>
        </p:nvGraphicFramePr>
        <p:xfrm>
          <a:off x="457203" y="3234499"/>
          <a:ext cx="7934265" cy="129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197"/>
                <a:gridCol w="762000"/>
                <a:gridCol w="838200"/>
                <a:gridCol w="838200"/>
                <a:gridCol w="838200"/>
                <a:gridCol w="609600"/>
                <a:gridCol w="838200"/>
                <a:gridCol w="762000"/>
                <a:gridCol w="847668"/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Psych.</a:t>
                      </a:r>
                      <a:r>
                        <a:rPr lang="en-US" sz="1000" baseline="0" dirty="0" smtClean="0"/>
                        <a:t> Abuse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Physical Abuse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Sexual Abuse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Neglect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Loss 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CG Substance Abuse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Familial</a:t>
                      </a:r>
                      <a:r>
                        <a:rPr lang="en-US" sz="1000" baseline="0" dirty="0" smtClean="0"/>
                        <a:t> Suicide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CG Criminality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Psychological IPV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.28*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.33*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.22*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.28*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.32*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.35*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Physical</a:t>
                      </a:r>
                      <a:r>
                        <a:rPr lang="en-US" sz="1200" b="1" baseline="0" dirty="0" smtClean="0"/>
                        <a:t> IPV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.28*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.31*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.22*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.24*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.23*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.22*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.41*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49D80-95CE-2146-BAAF-90C83A2F139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450399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8991600" cy="1143000"/>
          </a:xfrm>
        </p:spPr>
        <p:txBody>
          <a:bodyPr>
            <a:noAutofit/>
          </a:bodyPr>
          <a:lstStyle/>
          <a:p>
            <a:r>
              <a:rPr lang="en-US" sz="2400" dirty="0"/>
              <a:t>#2 Develop and enhance tools to guide assessment of IPV presence and severity to increase risk assessment accuracy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3455"/>
            <a:ext cx="8153400" cy="977345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IPV </a:t>
            </a:r>
            <a:r>
              <a:rPr lang="en-US" dirty="0"/>
              <a:t>presence/severity </a:t>
            </a:r>
            <a:r>
              <a:rPr lang="en-US" dirty="0" smtClean="0"/>
              <a:t>was predictive of new reports of abuse/neglect within 12 months of index report</a:t>
            </a:r>
          </a:p>
          <a:p>
            <a:pPr lvl="1"/>
            <a:r>
              <a:rPr lang="en-US" dirty="0" smtClean="0"/>
              <a:t>Cases with moderate to severe IPV across case file were 2.5 </a:t>
            </a:r>
            <a:r>
              <a:rPr lang="en-US" dirty="0"/>
              <a:t>times </a:t>
            </a:r>
            <a:r>
              <a:rPr lang="en-US" dirty="0" smtClean="0"/>
              <a:t>more likely to have a new report of abuse/neglect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447800" y="2749528"/>
            <a:ext cx="5791200" cy="3422672"/>
            <a:chOff x="0" y="3848"/>
            <a:chExt cx="6859264" cy="4314102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9894" r="18087"/>
            <a:stretch/>
          </p:blipFill>
          <p:spPr bwMode="auto">
            <a:xfrm>
              <a:off x="0" y="208230"/>
              <a:ext cx="6637655" cy="410972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7" name="Text Box 7"/>
            <p:cNvSpPr txBox="1"/>
            <p:nvPr/>
          </p:nvSpPr>
          <p:spPr>
            <a:xfrm>
              <a:off x="94693" y="3848"/>
              <a:ext cx="6764571" cy="523197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smtClean="0">
                  <a:solidFill>
                    <a:srgbClr val="000000"/>
                  </a:solidFill>
                  <a:effectLst/>
                  <a:latin typeface="Georgia" charset="0"/>
                  <a:ea typeface="Calibri" charset="0"/>
                </a:rPr>
                <a:t>Subgroups </a:t>
              </a:r>
              <a:r>
                <a:rPr lang="en-US" sz="1000" b="1">
                  <a:solidFill>
                    <a:srgbClr val="000000"/>
                  </a:solidFill>
                  <a:effectLst/>
                  <a:latin typeface="Georgia" charset="0"/>
                  <a:ea typeface="Calibri" charset="0"/>
                </a:rPr>
                <a:t>Based on Adversity Severity: A Latent Profile Analysis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49D80-95CE-2146-BAAF-90C83A2F139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065163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/>
              <a:t>#2 Develop and enhance tools to guide assessment of IPV presence and severity to increase risk assessment accuracy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733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Risk assessment scores for index reports were not associated with any measure of IPV (i.e., CAN codes, chart review, IPV exposure severity codes)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isk assessment questions may not be sufficiently capturing risk associated with IPV </a:t>
            </a:r>
          </a:p>
          <a:p>
            <a:r>
              <a:rPr lang="en-US" dirty="0" smtClean="0"/>
              <a:t>Given risk conferred by IPV exposure, should it be considered a rule-out for FAR?</a:t>
            </a:r>
          </a:p>
          <a:p>
            <a:pPr lvl="1"/>
            <a:r>
              <a:rPr lang="en-US" dirty="0" smtClean="0"/>
              <a:t>Currently, data suggests there are more FAR cases than investigated cases with indicators of current IPV (62% vs. 33% as determined by case review)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49D80-95CE-2146-BAAF-90C83A2F139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514095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#3 Improve use of multiple data sources and valid methods for IPV screening and assessment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3954571" cy="4495799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Documentation of IPV Screening (74%)</a:t>
            </a:r>
          </a:p>
          <a:p>
            <a:r>
              <a:rPr lang="en-US" dirty="0" smtClean="0"/>
              <a:t>IPV discussed in interviews with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other (73%)</a:t>
            </a:r>
          </a:p>
          <a:p>
            <a:pPr lvl="1"/>
            <a:r>
              <a:rPr lang="en-US" dirty="0" smtClean="0"/>
              <a:t>Father (43%)</a:t>
            </a:r>
          </a:p>
          <a:p>
            <a:pPr lvl="1"/>
            <a:r>
              <a:rPr lang="en-US" dirty="0" smtClean="0"/>
              <a:t>Child interviews </a:t>
            </a:r>
            <a:r>
              <a:rPr lang="en-US" dirty="0"/>
              <a:t>(49</a:t>
            </a:r>
            <a:r>
              <a:rPr lang="en-US" dirty="0" smtClean="0"/>
              <a:t>%)</a:t>
            </a:r>
          </a:p>
          <a:p>
            <a:pPr lvl="1"/>
            <a:r>
              <a:rPr lang="en-US" dirty="0" smtClean="0"/>
              <a:t>Both mother and child (43%)</a:t>
            </a:r>
          </a:p>
          <a:p>
            <a:pPr lvl="1"/>
            <a:r>
              <a:rPr lang="en-US" dirty="0" smtClean="0"/>
              <a:t>All interviews (26%)</a:t>
            </a:r>
            <a:endParaRPr lang="en-US" dirty="0"/>
          </a:p>
          <a:p>
            <a:r>
              <a:rPr lang="en-US" dirty="0" smtClean="0"/>
              <a:t>About a third of child victims had disclosed IPV at one point in case history, and these children had significantly greater severity ratings on psychological and physical abuse</a:t>
            </a:r>
          </a:p>
          <a:p>
            <a:r>
              <a:rPr lang="en-US" dirty="0" smtClean="0"/>
              <a:t>While several sources are utilized and reviewed during intake procedures, questions that address IPV specifically are often limited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410100127"/>
              </p:ext>
            </p:extLst>
          </p:nvPr>
        </p:nvGraphicFramePr>
        <p:xfrm>
          <a:off x="4411771" y="2054269"/>
          <a:ext cx="1981200" cy="2974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593189243"/>
              </p:ext>
            </p:extLst>
          </p:nvPr>
        </p:nvGraphicFramePr>
        <p:xfrm>
          <a:off x="6411760" y="2057400"/>
          <a:ext cx="242744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14589" y="52578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Youth receiving public mental health services </a:t>
            </a:r>
          </a:p>
          <a:p>
            <a:r>
              <a:rPr lang="en-US" sz="1200" dirty="0" smtClean="0"/>
              <a:t>(Grasso et al., 2010)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6648189" y="52578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Chart review of DCF foster care cases </a:t>
            </a:r>
          </a:p>
          <a:p>
            <a:r>
              <a:rPr lang="en-US" sz="1200" dirty="0" smtClean="0"/>
              <a:t>(Grasso et al., 2009)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49D80-95CE-2146-BAAF-90C83A2F139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715335"/>
      </p:ext>
    </p:ext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#3 Improve use of multiple data sources and valid methods for IPV screening and assessment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7338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Structured, evidence-based assessments can</a:t>
            </a:r>
            <a:r>
              <a:rPr lang="mr-IN" dirty="0" smtClean="0"/>
              <a:t>…</a:t>
            </a:r>
            <a:endParaRPr lang="en-US" dirty="0" smtClean="0"/>
          </a:p>
          <a:p>
            <a:pPr lvl="1"/>
            <a:r>
              <a:rPr lang="en-US" dirty="0" smtClean="0"/>
              <a:t>Standardize decision-making and reduce variability</a:t>
            </a:r>
          </a:p>
          <a:p>
            <a:pPr lvl="1"/>
            <a:r>
              <a:rPr lang="en-US" dirty="0" smtClean="0"/>
              <a:t>Reduce bias and ensure the right questions are asked</a:t>
            </a:r>
          </a:p>
          <a:p>
            <a:pPr lvl="2"/>
            <a:r>
              <a:rPr lang="en-US" dirty="0"/>
              <a:t>In one study, &gt;50% of questions from a diagnostic interview were neglected when interviewers took an unstructured </a:t>
            </a:r>
            <a:r>
              <a:rPr lang="en-US" dirty="0" smtClean="0"/>
              <a:t>approach</a:t>
            </a:r>
          </a:p>
          <a:p>
            <a:pPr lvl="1"/>
            <a:r>
              <a:rPr lang="en-US" dirty="0" smtClean="0"/>
              <a:t>More efficiently use staff time and effort</a:t>
            </a:r>
          </a:p>
          <a:p>
            <a:pPr lvl="1"/>
            <a:r>
              <a:rPr lang="en-US" dirty="0" smtClean="0"/>
              <a:t>Replace subjectivity with objective criteria that can increase confidence in decision-making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49D80-95CE-2146-BAAF-90C83A2F139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23999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82000" cy="1143000"/>
          </a:xfrm>
        </p:spPr>
        <p:txBody>
          <a:bodyPr>
            <a:noAutofit/>
          </a:bodyPr>
          <a:lstStyle/>
          <a:p>
            <a:r>
              <a:rPr lang="en-US" sz="2000" dirty="0" smtClean="0"/>
              <a:t>#4 Enhance training around IPV and co-occurring forms of maltreatment and continue to support workers’ efforts to screen, assess, consult with IPV specialists, and provide safety planning when appropriate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9099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Utilization of IPV specialists was low, with only 3 cases receiving consultation at the index report; albeit the program was in its early stages</a:t>
            </a:r>
          </a:p>
          <a:p>
            <a:r>
              <a:rPr lang="en-US" dirty="0" smtClean="0"/>
              <a:t>Only 12 cases had a documented IPV safety plan, which is less than half of cases with IPV indicated in index CAN codes and only 28% of cases with evidence of current IPV per case review</a:t>
            </a:r>
          </a:p>
          <a:p>
            <a:r>
              <a:rPr lang="en-US" dirty="0" smtClean="0"/>
              <a:t>It </a:t>
            </a:r>
            <a:r>
              <a:rPr lang="en-US" dirty="0"/>
              <a:t>is essential to continue to educate staff regarding IPV screening and assessment, how information about IPV should be used in risk assessment and decision-making, and what resources are available for families impacted by IPV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49D80-95CE-2146-BAAF-90C83A2F139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23085"/>
      </p:ext>
    </p:extLst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Directions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Suggestions?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49D80-95CE-2146-BAAF-90C83A2F1396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088789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Chart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Study Aim 1.</a:t>
            </a:r>
            <a:r>
              <a:rPr lang="en-US" dirty="0" smtClean="0"/>
              <a:t>To examine the scope of IPV exposure among DCF referred families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Study Aim 2. </a:t>
            </a:r>
            <a:r>
              <a:rPr lang="en-US" dirty="0" smtClean="0"/>
              <a:t>To examine associations between IPV characteristics and (a) co-occurring maltreatment, (b) familial characteristics, and </a:t>
            </a:r>
            <a:r>
              <a:rPr lang="de-DE" dirty="0" smtClean="0"/>
              <a:t>(c) </a:t>
            </a:r>
            <a:r>
              <a:rPr lang="de-DE" dirty="0" err="1" smtClean="0"/>
              <a:t>new</a:t>
            </a:r>
            <a:r>
              <a:rPr lang="de-DE" dirty="0" smtClean="0"/>
              <a:t> </a:t>
            </a:r>
            <a:r>
              <a:rPr lang="de-DE" dirty="0" err="1" smtClean="0"/>
              <a:t>reports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abuse</a:t>
            </a:r>
            <a:r>
              <a:rPr lang="de-DE" dirty="0" smtClean="0"/>
              <a:t>/</a:t>
            </a:r>
            <a:r>
              <a:rPr lang="de-DE" dirty="0" err="1" smtClean="0"/>
              <a:t>neglect</a:t>
            </a:r>
            <a:endParaRPr lang="de-DE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49D80-95CE-2146-BAAF-90C83A2F139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833223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7237578"/>
              </p:ext>
            </p:extLst>
          </p:nvPr>
        </p:nvGraphicFramePr>
        <p:xfrm>
          <a:off x="838200" y="1676400"/>
          <a:ext cx="76962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3733800"/>
            <a:ext cx="8229600" cy="2057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Selected reports/allegations referred to as </a:t>
            </a:r>
            <a:r>
              <a:rPr lang="en-US" i="1" dirty="0" smtClean="0"/>
              <a:t>index reports/allegations</a:t>
            </a:r>
          </a:p>
          <a:p>
            <a:r>
              <a:rPr lang="en-US" dirty="0" smtClean="0"/>
              <a:t>Selections discarded if (a) repeat case, (b) sealed case, or (c) institutional allegation</a:t>
            </a:r>
          </a:p>
          <a:p>
            <a:r>
              <a:rPr lang="en-US" dirty="0" smtClean="0"/>
              <a:t>Data extracted from entire history of case </a:t>
            </a:r>
            <a:r>
              <a:rPr lang="mr-IN" dirty="0" smtClean="0"/>
              <a:t>–</a:t>
            </a:r>
            <a:r>
              <a:rPr lang="en-US" dirty="0" smtClean="0"/>
              <a:t> all reports prior to ‘index report’ and 12 months following ‘index report’ </a:t>
            </a:r>
          </a:p>
          <a:p>
            <a:r>
              <a:rPr lang="en-US" dirty="0" smtClean="0"/>
              <a:t>Data extractors reviewed electronic and paper records, spending ~4 hours per case</a:t>
            </a:r>
          </a:p>
          <a:p>
            <a:r>
              <a:rPr lang="en-US" dirty="0" smtClean="0"/>
              <a:t>Note </a:t>
            </a:r>
            <a:r>
              <a:rPr lang="mr-IN" dirty="0" smtClean="0"/>
              <a:t>–</a:t>
            </a:r>
            <a:r>
              <a:rPr lang="en-US" dirty="0" smtClean="0"/>
              <a:t> while the term ‘intimate partner violence (IPV) is used here, data are inclusive of incidents between cohabitating individuals who were not intimate partners</a:t>
            </a:r>
          </a:p>
          <a:p>
            <a:r>
              <a:rPr lang="en-US" dirty="0" smtClean="0"/>
              <a:t>Offline, information collected was reviewed and coded for Maltreatment Severity (0-4) based on a standardized coding protocol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49D80-95CE-2146-BAAF-90C83A2F139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Characteristics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49D80-95CE-2146-BAAF-90C83A2F139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173361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Child Demographics</a:t>
            </a:r>
            <a:endParaRPr lang="en-US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475128" y="1524000"/>
            <a:ext cx="8135472" cy="426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141 children named victim as part of index report (238 across full case history)</a:t>
            </a:r>
          </a:p>
          <a:p>
            <a:r>
              <a:rPr lang="en-US" dirty="0" smtClean="0"/>
              <a:t>0 to 17 </a:t>
            </a:r>
            <a:r>
              <a:rPr lang="en-US" dirty="0" err="1" smtClean="0"/>
              <a:t>y.o</a:t>
            </a:r>
            <a:r>
              <a:rPr lang="en-US" dirty="0" smtClean="0"/>
              <a:t>. children (</a:t>
            </a:r>
            <a:r>
              <a:rPr lang="en-US" i="1" dirty="0" smtClean="0"/>
              <a:t>M </a:t>
            </a:r>
            <a:r>
              <a:rPr lang="en-US" dirty="0" smtClean="0"/>
              <a:t>= 7.2 </a:t>
            </a:r>
            <a:r>
              <a:rPr lang="en-US" dirty="0" err="1" smtClean="0"/>
              <a:t>yrs</a:t>
            </a:r>
            <a:r>
              <a:rPr lang="en-US" dirty="0" smtClean="0"/>
              <a:t>; half &lt; 6 </a:t>
            </a:r>
            <a:r>
              <a:rPr lang="en-US" dirty="0" err="1" smtClean="0"/>
              <a:t>y.o</a:t>
            </a:r>
            <a:r>
              <a:rPr lang="en-US" dirty="0" smtClean="0"/>
              <a:t>.)</a:t>
            </a:r>
          </a:p>
          <a:p>
            <a:r>
              <a:rPr lang="en-US" dirty="0" smtClean="0"/>
              <a:t>46.8% Female</a:t>
            </a:r>
          </a:p>
          <a:p>
            <a:r>
              <a:rPr lang="en-US" dirty="0" smtClean="0"/>
              <a:t>Race/ethnicity differences across regions, but consistent with full population referred to DCF during study time period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Hartford</a:t>
            </a:r>
            <a:r>
              <a:rPr lang="en-US" dirty="0" smtClean="0"/>
              <a:t>: Non-Hispanic White (14%), Non-Hispanic Black (44%), Hispanic/Latino (32%), Other (10%)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Willimantic</a:t>
            </a:r>
            <a:r>
              <a:rPr lang="en-US" dirty="0" smtClean="0"/>
              <a:t>: Non-Hispanic White (81%), Non-Hispanic Black (1%), Hispanic/Latino (12%), Other 6%)</a:t>
            </a:r>
          </a:p>
          <a:p>
            <a:r>
              <a:rPr lang="en-US" dirty="0" smtClean="0"/>
              <a:t>24% cases had children removed from the home at one point during case history</a:t>
            </a:r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49D80-95CE-2146-BAAF-90C83A2F139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6651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Caregiver/Family Demographics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>
            <a:normAutofit fontScale="92500"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Mother age </a:t>
            </a:r>
            <a:r>
              <a:rPr lang="en-US" dirty="0" smtClean="0"/>
              <a:t>at index from 18 to 52 (Ave ~32)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Father age </a:t>
            </a:r>
            <a:r>
              <a:rPr lang="en-US" dirty="0" smtClean="0"/>
              <a:t>at index from 14 to 62 (Ave ~35)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# children in home </a:t>
            </a:r>
            <a:r>
              <a:rPr lang="en-US" dirty="0" smtClean="0"/>
              <a:t>from 1 to 8 (Ave ~2)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Employment</a:t>
            </a:r>
            <a:r>
              <a:rPr lang="en-US" dirty="0" smtClean="0"/>
              <a:t>: 47% mothers, 54% fathers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Marital status </a:t>
            </a:r>
            <a:r>
              <a:rPr lang="en-US" dirty="0" smtClean="0"/>
              <a:t>~30%</a:t>
            </a:r>
          </a:p>
          <a:p>
            <a:r>
              <a:rPr lang="en-US" dirty="0">
                <a:solidFill>
                  <a:srgbClr val="7030A0"/>
                </a:solidFill>
              </a:rPr>
              <a:t>DCF contact as minor</a:t>
            </a:r>
            <a:r>
              <a:rPr lang="en-US" dirty="0"/>
              <a:t>: 32% mothers, 17% </a:t>
            </a:r>
            <a:r>
              <a:rPr lang="en-US" dirty="0" smtClean="0"/>
              <a:t>fathers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49D80-95CE-2146-BAAF-90C83A2F139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779804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4038600" cy="4648199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Total # </a:t>
            </a:r>
            <a:r>
              <a:rPr lang="en-US" dirty="0" smtClean="0">
                <a:solidFill>
                  <a:srgbClr val="7030A0"/>
                </a:solidFill>
              </a:rPr>
              <a:t>allegation types per family</a:t>
            </a:r>
            <a:r>
              <a:rPr lang="en-US" dirty="0" smtClean="0"/>
              <a:t> from 1 to 3 (Ave ~1.3; 36% &gt; 1 type)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Allegations Types </a:t>
            </a:r>
            <a:r>
              <a:rPr lang="en-US" dirty="0" smtClean="0"/>
              <a:t>(consistent with </a:t>
            </a:r>
            <a:r>
              <a:rPr lang="en-US" i="1" dirty="0" smtClean="0"/>
              <a:t>Child Maltreatment 2015)</a:t>
            </a:r>
            <a:endParaRPr lang="en-US" dirty="0" smtClean="0"/>
          </a:p>
          <a:p>
            <a:pPr lvl="1"/>
            <a:r>
              <a:rPr lang="en-US" dirty="0" smtClean="0"/>
              <a:t>Physical Neglect (77%)</a:t>
            </a:r>
          </a:p>
          <a:p>
            <a:pPr lvl="1"/>
            <a:r>
              <a:rPr lang="en-US" dirty="0" smtClean="0"/>
              <a:t>Emotional Neglect (35%)</a:t>
            </a:r>
          </a:p>
          <a:p>
            <a:pPr lvl="1"/>
            <a:r>
              <a:rPr lang="en-US" dirty="0" smtClean="0"/>
              <a:t>Physical Abuse (14%)</a:t>
            </a:r>
          </a:p>
          <a:p>
            <a:pPr lvl="1"/>
            <a:r>
              <a:rPr lang="en-US" dirty="0" smtClean="0"/>
              <a:t>Medical Neglect (5%)</a:t>
            </a:r>
          </a:p>
          <a:p>
            <a:pPr lvl="1"/>
            <a:r>
              <a:rPr lang="en-US" dirty="0" smtClean="0"/>
              <a:t>Emotional Abuse (4%)</a:t>
            </a:r>
          </a:p>
          <a:p>
            <a:pPr lvl="1"/>
            <a:r>
              <a:rPr lang="en-US" dirty="0" smtClean="0"/>
              <a:t>Sexual Abuse (3%)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FAR</a:t>
            </a:r>
            <a:r>
              <a:rPr lang="en-US" dirty="0" smtClean="0"/>
              <a:t> assignment (34%)</a:t>
            </a:r>
          </a:p>
          <a:p>
            <a:r>
              <a:rPr lang="en-US" dirty="0" smtClean="0"/>
              <a:t>76% of cases had </a:t>
            </a:r>
            <a:r>
              <a:rPr lang="en-US" dirty="0" smtClean="0">
                <a:solidFill>
                  <a:srgbClr val="7030A0"/>
                </a:solidFill>
              </a:rPr>
              <a:t>prior reports</a:t>
            </a:r>
          </a:p>
          <a:p>
            <a:r>
              <a:rPr lang="en-US" dirty="0" smtClean="0"/>
              <a:t>31% of </a:t>
            </a:r>
            <a:r>
              <a:rPr lang="en-US" dirty="0"/>
              <a:t>cases had a new report of abuse/neglect within 12 mo. of the index report, with 19% substantiated </a:t>
            </a:r>
          </a:p>
        </p:txBody>
      </p:sp>
      <p:pic>
        <p:nvPicPr>
          <p:cNvPr id="4" name="Picture 3" descr="MarchFiles/allegations.pdf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41" t="46928" r="38430" b="30331"/>
          <a:stretch/>
        </p:blipFill>
        <p:spPr bwMode="auto">
          <a:xfrm>
            <a:off x="4486835" y="1562100"/>
            <a:ext cx="4092388" cy="403859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49D80-95CE-2146-BAAF-90C83A2F139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774395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Findings &amp; Recommendations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49D80-95CE-2146-BAAF-90C83A2F139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208757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#1 Improve methods for documentation and extraction of IPV exposure information from charts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4191000" cy="3962399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26% of index reports had IPV indicated in either CAN code, Safety Assessment, or Risk Assessment</a:t>
            </a:r>
          </a:p>
          <a:p>
            <a:r>
              <a:rPr lang="en-US" dirty="0" smtClean="0"/>
              <a:t>Exhaustive review of narrative and investigation documents revealed IPV in 43%</a:t>
            </a:r>
          </a:p>
          <a:p>
            <a:r>
              <a:rPr lang="en-US" dirty="0" smtClean="0"/>
              <a:t>A protocol for flagging cases with IPV would allow for easier identification, improved continuity of care, and a more accurate estimate of number of families where IPV is presenting risk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26" t="5975" b="6476"/>
          <a:stretch/>
        </p:blipFill>
        <p:spPr bwMode="auto">
          <a:xfrm>
            <a:off x="4419600" y="2286000"/>
            <a:ext cx="3962400" cy="19812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49D80-95CE-2146-BAAF-90C83A2F139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84231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ffice Theme">
  <a:themeElements>
    <a:clrScheme name="CCMC Colors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7137D"/>
      </a:accent1>
      <a:accent2>
        <a:srgbClr val="239A73"/>
      </a:accent2>
      <a:accent3>
        <a:srgbClr val="CC3834"/>
      </a:accent3>
      <a:accent4>
        <a:srgbClr val="FBD16A"/>
      </a:accent4>
      <a:accent5>
        <a:srgbClr val="299DEC"/>
      </a:accent5>
      <a:accent6>
        <a:srgbClr val="9019AD"/>
      </a:accent6>
      <a:hlink>
        <a:srgbClr val="2030A6"/>
      </a:hlink>
      <a:folHlink>
        <a:srgbClr val="4370E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TChildrensPowerPoint_12_2016" id="{3DD8BBB6-EF93-174D-842E-224C37EF008D}" vid="{365C7160-28F9-C445-A803-375165D1555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CTChildrensPowerPoint_12_2016</Template>
  <TotalTime>2231</TotalTime>
  <Words>1350</Words>
  <Application>Microsoft Office PowerPoint</Application>
  <PresentationFormat>On-screen Show (4:3)</PresentationFormat>
  <Paragraphs>147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Georgia</vt:lpstr>
      <vt:lpstr>Mangal</vt:lpstr>
      <vt:lpstr>Symbol</vt:lpstr>
      <vt:lpstr>Times New Roman</vt:lpstr>
      <vt:lpstr>Office Theme</vt:lpstr>
      <vt:lpstr>Children’s Exposure to Intimate Partner Violence among DCF Referred Families: Results from a Comprehensive Chart Review</vt:lpstr>
      <vt:lpstr>Chart Review</vt:lpstr>
      <vt:lpstr>Methods</vt:lpstr>
      <vt:lpstr>Family Characteristics</vt:lpstr>
      <vt:lpstr>Child Demographics</vt:lpstr>
      <vt:lpstr>Caregiver/Family Demographics</vt:lpstr>
      <vt:lpstr>Index Reports</vt:lpstr>
      <vt:lpstr>Findings &amp; Recommendations</vt:lpstr>
      <vt:lpstr>#1 Improve methods for documentation and extraction of IPV exposure information from charts</vt:lpstr>
      <vt:lpstr>#2 Develop and enhance tools to guide assessment of IPV presence and severity to increase risk assessment accuracy</vt:lpstr>
      <vt:lpstr>#2 Develop and enhance tools to guide assessment of IPV presence and severity to increase risk assessment accuracy</vt:lpstr>
      <vt:lpstr>#2 Develop and enhance tools to guide assessment of IPV presence and severity to increase risk assessment accuracy</vt:lpstr>
      <vt:lpstr>#2 Develop and enhance tools to guide assessment of IPV presence and severity to increase risk assessment accuracy</vt:lpstr>
      <vt:lpstr>#2 Develop and enhance tools to guide assessment of IPV presence and severity to increase risk assessment accuracy</vt:lpstr>
      <vt:lpstr>#3 Improve use of multiple data sources and valid methods for IPV screening and assessment </vt:lpstr>
      <vt:lpstr>#3 Improve use of multiple data sources and valid methods for IPV screening and assessment </vt:lpstr>
      <vt:lpstr>#4 Enhance training around IPV and co-occurring forms of maltreatment and continue to support workers’ efforts to screen, assess, consult with IPV specialists, and provide safety planning when appropriate</vt:lpstr>
      <vt:lpstr>Future Directions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Damion Grasso</dc:creator>
  <cp:lastModifiedBy>MADIGAN, LINDA</cp:lastModifiedBy>
  <cp:revision>61</cp:revision>
  <cp:lastPrinted>2018-01-12T13:09:38Z</cp:lastPrinted>
  <dcterms:created xsi:type="dcterms:W3CDTF">2017-11-30T14:32:24Z</dcterms:created>
  <dcterms:modified xsi:type="dcterms:W3CDTF">2018-11-06T16:35:07Z</dcterms:modified>
</cp:coreProperties>
</file>