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80" r:id="rId4"/>
  </p:sldMasterIdLst>
  <p:notesMasterIdLst>
    <p:notesMasterId r:id="rId9"/>
  </p:notesMasterIdLst>
  <p:handoutMasterIdLst>
    <p:handoutMasterId r:id="rId10"/>
  </p:handoutMasterIdLst>
  <p:sldIdLst>
    <p:sldId id="647" r:id="rId5"/>
    <p:sldId id="908" r:id="rId6"/>
    <p:sldId id="891" r:id="rId7"/>
    <p:sldId id="940" r:id="rId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23B663-E2AC-919F-6957-CAFF23FD6BFC}" name="melissa.garden@ct.gov" initials="me" userId="S::urn:spo:guest#melissa.garden@ct.gov::" providerId="AD"/>
  <p188:author id="{8AEA9085-D425-6454-667A-BB4D9C236BAC}" name="Taylor deGraffenried" initials="Td" userId="S::Taylor.deGraffenried@use.salvationarmy.org::8815377f-75cf-41dc-97b9-688e06566fe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CFPSTUDENT15" initials="D" lastIdx="17" clrIdx="0">
    <p:extLst>
      <p:ext uri="{19B8F6BF-5375-455C-9EA6-DF929625EA0E}">
        <p15:presenceInfo xmlns:p15="http://schemas.microsoft.com/office/powerpoint/2012/main" userId="S-1-5-21-746137067-854245398-682003330-68967" providerId="AD"/>
      </p:ext>
    </p:extLst>
  </p:cmAuthor>
  <p:cmAuthor id="2" name="Desilet, Courtney" initials="DC" lastIdx="1" clrIdx="1">
    <p:extLst>
      <p:ext uri="{19B8F6BF-5375-455C-9EA6-DF929625EA0E}">
        <p15:presenceInfo xmlns:p15="http://schemas.microsoft.com/office/powerpoint/2012/main" userId="S-1-5-21-1859482932-1225157632-1990678075-10962" providerId="AD"/>
      </p:ext>
    </p:extLst>
  </p:cmAuthor>
  <p:cmAuthor id="3" name="Courtney Desilet" initials="CD" lastIdx="2" clrIdx="2">
    <p:extLst>
      <p:ext uri="{19B8F6BF-5375-455C-9EA6-DF929625EA0E}">
        <p15:presenceInfo xmlns:p15="http://schemas.microsoft.com/office/powerpoint/2012/main" userId="1a1706e8e7c16cd0" providerId="Windows Live"/>
      </p:ext>
    </p:extLst>
  </p:cmAuthor>
  <p:cmAuthor id="4" name="GARDEN, MELISSA" initials="GM" lastIdx="9" clrIdx="3">
    <p:extLst>
      <p:ext uri="{19B8F6BF-5375-455C-9EA6-DF929625EA0E}">
        <p15:presenceInfo xmlns:p15="http://schemas.microsoft.com/office/powerpoint/2012/main" userId="S::MELISSA.GARDEN@ct.gov::8e554154-4f9f-48e0-a24e-06452ebadae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6B5C"/>
    <a:srgbClr val="336699"/>
    <a:srgbClr val="003366"/>
    <a:srgbClr val="FF9999"/>
    <a:srgbClr val="FFCCCC"/>
    <a:srgbClr val="FF505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9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7A7BD9-1F8F-B947-883D-A67303F5C8B9}" type="datetimeFigureOut">
              <a:rPr lang="en-US"/>
              <a:pPr/>
              <a:t>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Introduction to DMST - February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AE9EDC-F3B7-554A-80A8-598028E1EA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9D1824B7-AADA-C14B-BE07-B72C9987C32E}" type="datetimeFigureOut">
              <a:rPr lang="en-GB"/>
              <a:pPr/>
              <a:t>19/01/2023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Introduction to DMST - February 2018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24401327-4641-2845-9746-AC1F429EB2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9903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tdol.state.ct.us/wgwkstnd/employminors.htm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google.com/search?q=indicators+of+labor+trafficking&amp;tbm=isch&amp;ved=2ahUKEwik2cP_hIzoAhXYZt8KHQb8DPYQ2-cCegQIABAA&amp;oq=indicators+of+labor+trafficking&amp;gs_l=img.3..0i24.1545487.1553076..1553588...3.0..0.211.5006.0j33j1......0....1..gws-wiz-img.....10..0i131j0j35i362i39j35i39j0i67j0i5i30j0i8i30.Ms5TGJZcKhY&amp;ei=woBlXqTwAtjN_QaG-LOwDw&amp;bih=967&amp;biw=1920#imgrc=DKXCTP1GQAdyqM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/>
                <a:cs typeface="Calibri"/>
              </a:rPr>
              <a:t>Highlight the red flags- behavior, material, appearance and interactions (next slide)</a:t>
            </a:r>
            <a:endParaRPr lang="en-US">
              <a:ea typeface="ＭＳ Ｐゴシック"/>
            </a:endParaRPr>
          </a:p>
          <a:p>
            <a:endParaRPr lang="en-US">
              <a:ea typeface="ＭＳ Ｐゴシック"/>
            </a:endParaRPr>
          </a:p>
          <a:p>
            <a:r>
              <a:rPr lang="en-US">
                <a:ea typeface="ＭＳ Ｐゴシック"/>
              </a:rPr>
              <a:t>IMAGES – </a:t>
            </a:r>
            <a:endParaRPr lang="en-US"/>
          </a:p>
          <a:p>
            <a:r>
              <a:rPr lang="en-US">
                <a:ea typeface="ＭＳ Ｐゴシック"/>
              </a:rPr>
              <a:t>https://www.google.com/search?q=black+male+human+trafficking&amp;sxsrf=ALeKk00ZNwUyNQw8V-zo5xCYSYloMEcAKw:1584996190096&amp;source=lnms&amp;tbm=isch&amp;sa=X&amp;ved=2ahUKEwi95IX3urHoAhXBknIEHdv_AN8Q_AUoAXoECAsQAw&amp;biw=1280&amp;bih=607#imgrc=UHQtipc1IrrJcM</a:t>
            </a:r>
            <a:endParaRPr lang="en-US">
              <a:ea typeface="ＭＳ Ｐゴシック"/>
              <a:cs typeface="Calibri"/>
            </a:endParaRPr>
          </a:p>
          <a:p>
            <a:endParaRPr lang="en-US"/>
          </a:p>
          <a:p>
            <a:r>
              <a:rPr lang="en-US">
                <a:ea typeface="ＭＳ Ｐゴシック"/>
              </a:rPr>
              <a:t>https://invisiblepeople.tv/student-homelessness-the-invisible-population-on-our-campuses/</a:t>
            </a:r>
            <a:endParaRPr lang="en-US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33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IMAGES – </a:t>
            </a:r>
          </a:p>
          <a:p>
            <a:r>
              <a:rPr lang="en-US"/>
              <a:t>https://www.google.com/search?q=black+male+human+trafficking&amp;sxsrf=ALeKk00ZNwUyNQw8V-zo5xCYSYloMEcAKw:1584996190096&amp;source=lnms&amp;tbm=isch&amp;sa=X&amp;ved=2ahUKEwi95IX3urHoAhXBknIEHdv_AN8Q_AUoAXoECAsQAw&amp;biw=1280&amp;bih=607#imgrc=UHQtipc1IrrJcM</a:t>
            </a:r>
          </a:p>
          <a:p>
            <a:endParaRPr lang="en-US"/>
          </a:p>
          <a:p>
            <a:r>
              <a:rPr lang="en-US"/>
              <a:t>https://invisiblepeople.tv/student-homelessness-the-invisible-population-on-our-campuses/</a:t>
            </a:r>
          </a:p>
        </p:txBody>
      </p:sp>
    </p:spTree>
    <p:extLst>
      <p:ext uri="{BB962C8B-B14F-4D97-AF65-F5344CB8AC3E}">
        <p14:creationId xmlns:p14="http://schemas.microsoft.com/office/powerpoint/2010/main" val="3165001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ea typeface="ＭＳ Ｐゴシック"/>
              </a:rPr>
              <a:t>Here are a list of red flags of labor trafficking. If you’ve identified a couple of these concerns with regards to a youth you’re working with or if a youth has identified these concerns related to a parent, you should talk to someone. If you have concerns about a youth, you can call the DCF Careline to report it. If you have concerns regarding an adult, you can contact the Dept. of Labor or your local PD.</a:t>
            </a:r>
          </a:p>
          <a:p>
            <a:endParaRPr lang="en-US">
              <a:ea typeface="ＭＳ Ｐゴシック"/>
            </a:endParaRPr>
          </a:p>
          <a:p>
            <a:r>
              <a:rPr lang="en-US" b="1">
                <a:ea typeface="ＭＳ Ｐゴシック"/>
                <a:cs typeface="Calibri"/>
              </a:rPr>
              <a:t>Citation:</a:t>
            </a:r>
            <a:endParaRPr lang="en-US">
              <a:ea typeface="ＭＳ Ｐゴシック"/>
            </a:endParaRPr>
          </a:p>
          <a:p>
            <a:r>
              <a:rPr lang="en-US">
                <a:ea typeface="ＭＳ Ｐゴシック"/>
              </a:rPr>
              <a:t>DOL, Employment of Minors: </a:t>
            </a:r>
            <a:r>
              <a:rPr lang="en-US">
                <a:ea typeface="ＭＳ Ｐゴシック"/>
                <a:hlinkClick r:id="rId3"/>
              </a:rPr>
              <a:t>https://www.ctdol.state.ct.us/wgwkstnd/employminors.htm</a:t>
            </a:r>
            <a:r>
              <a:rPr lang="en-US">
                <a:ea typeface="ＭＳ Ｐゴシック"/>
              </a:rPr>
              <a:t> </a:t>
            </a:r>
            <a:endParaRPr lang="en-US">
              <a:cs typeface="Calibri"/>
            </a:endParaRPr>
          </a:p>
          <a:p>
            <a:r>
              <a:rPr lang="en-US">
                <a:ea typeface="ＭＳ Ｐゴシック"/>
              </a:rPr>
              <a:t>Source:  Human Trafficking in American Schools</a:t>
            </a:r>
            <a:endParaRPr lang="en-US">
              <a:ea typeface="ＭＳ Ｐゴシック"/>
              <a:cs typeface="Calibri"/>
            </a:endParaRPr>
          </a:p>
          <a:p>
            <a:endParaRPr lang="en-US">
              <a:ea typeface="ＭＳ Ｐゴシック"/>
              <a:cs typeface="Calibri"/>
            </a:endParaRPr>
          </a:p>
          <a:p>
            <a:r>
              <a:rPr lang="en-US">
                <a:ea typeface="ＭＳ Ｐゴシック"/>
              </a:rPr>
              <a:t>IMAGE – </a:t>
            </a:r>
            <a:endParaRPr lang="en-US">
              <a:cs typeface="Calibri"/>
            </a:endParaRPr>
          </a:p>
          <a:p>
            <a:r>
              <a:rPr lang="en-US">
                <a:ea typeface="ＭＳ Ｐゴシック"/>
                <a:hlinkClick r:id="rId4"/>
              </a:rPr>
              <a:t>https://www.google.com/</a:t>
            </a:r>
            <a:r>
              <a:rPr lang="en-US" err="1">
                <a:ea typeface="ＭＳ Ｐゴシック"/>
                <a:hlinkClick r:id="rId4"/>
              </a:rPr>
              <a:t>search?q</a:t>
            </a:r>
            <a:r>
              <a:rPr lang="en-US">
                <a:ea typeface="ＭＳ Ｐゴシック"/>
                <a:hlinkClick r:id="rId4"/>
              </a:rPr>
              <a:t>=</a:t>
            </a:r>
            <a:r>
              <a:rPr lang="en-US" err="1">
                <a:ea typeface="ＭＳ Ｐゴシック"/>
                <a:hlinkClick r:id="rId4"/>
              </a:rPr>
              <a:t>indicators+of+labor+trafficking&amp;tbm</a:t>
            </a:r>
            <a:r>
              <a:rPr lang="en-US">
                <a:ea typeface="ＭＳ Ｐゴシック"/>
                <a:hlinkClick r:id="rId4"/>
              </a:rPr>
              <a:t>=</a:t>
            </a:r>
            <a:r>
              <a:rPr lang="en-US" err="1">
                <a:ea typeface="ＭＳ Ｐゴシック"/>
                <a:hlinkClick r:id="rId4"/>
              </a:rPr>
              <a:t>isch&amp;ved</a:t>
            </a:r>
            <a:r>
              <a:rPr lang="en-US">
                <a:ea typeface="ＭＳ Ｐゴシック"/>
                <a:hlinkClick r:id="rId4"/>
              </a:rPr>
              <a:t>=2ahUKEwik2cP_hIzoAhXYZt8KHQb8DPYQ2-cCegQIABAA&amp;oq=</a:t>
            </a:r>
            <a:r>
              <a:rPr lang="en-US" err="1">
                <a:ea typeface="ＭＳ Ｐゴシック"/>
                <a:hlinkClick r:id="rId4"/>
              </a:rPr>
              <a:t>indicators+of+labor+trafficking&amp;gs_l</a:t>
            </a:r>
            <a:r>
              <a:rPr lang="en-US">
                <a:ea typeface="ＭＳ Ｐゴシック"/>
                <a:hlinkClick r:id="rId4"/>
              </a:rPr>
              <a:t>=img.3..0i24.1545487.1553076..1553588...3.0..0.211.5006.0j33j1......0....1..gws-wiz-img.....10..0i131j0j35i362i39j35i39j0i67j0i5i30j0i8i30.Ms5TGJZcKhY&amp;ei=</a:t>
            </a:r>
            <a:r>
              <a:rPr lang="en-US" err="1">
                <a:ea typeface="ＭＳ Ｐゴシック"/>
                <a:hlinkClick r:id="rId4"/>
              </a:rPr>
              <a:t>woBlXqTwAtjN_QaG-LOwDw&amp;bih</a:t>
            </a:r>
            <a:r>
              <a:rPr lang="en-US">
                <a:ea typeface="ＭＳ Ｐゴシック"/>
                <a:hlinkClick r:id="rId4"/>
              </a:rPr>
              <a:t>=967&amp;biw=1920#imgrc=DKXCTP1GQAdyqM</a:t>
            </a:r>
            <a:endParaRPr lang="en-US">
              <a:ea typeface="ＭＳ Ｐゴシック"/>
            </a:endParaRPr>
          </a:p>
          <a:p>
            <a:endParaRPr lang="en-US">
              <a:ea typeface="ＭＳ Ｐゴシック"/>
              <a:cs typeface="Calibri"/>
            </a:endParaRPr>
          </a:p>
          <a:p>
            <a:endParaRPr lang="en-US">
              <a:ea typeface="ＭＳ Ｐゴシック"/>
            </a:endParaRPr>
          </a:p>
          <a:p>
            <a:endParaRPr lang="en-US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8103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ea typeface="ＭＳ Ｐゴシック"/>
                <a:cs typeface="Calibri"/>
              </a:rPr>
              <a:t>Here are some red flags regarding children in labor trafficking. If you hear or observe something concerning, you should contact the Careline.</a:t>
            </a:r>
            <a:r>
              <a:rPr lang="en-US">
                <a:ea typeface="ＭＳ Ｐゴシック"/>
                <a:cs typeface="Calibri"/>
              </a:rPr>
              <a:t> </a:t>
            </a:r>
            <a:endParaRPr lang="en-US">
              <a:ea typeface="ＭＳ Ｐゴシック"/>
            </a:endParaRPr>
          </a:p>
          <a:p>
            <a:endParaRPr lang="en-US">
              <a:ea typeface="ＭＳ Ｐゴシック"/>
              <a:cs typeface="Calibri"/>
            </a:endParaRPr>
          </a:p>
          <a:p>
            <a:r>
              <a:rPr lang="en-US">
                <a:ea typeface="ＭＳ Ｐゴシック"/>
              </a:rPr>
              <a:t>DOL, Employment of Minors: https://www.ctdol.state.ct.us/wgwkstnd/employminors.htm </a:t>
            </a:r>
            <a:endParaRPr lang="en-US"/>
          </a:p>
          <a:p>
            <a:endParaRPr lang="en-US"/>
          </a:p>
          <a:p>
            <a:r>
              <a:rPr lang="en-US">
                <a:ea typeface="ＭＳ Ｐゴシック"/>
              </a:rPr>
              <a:t>Source:  Human Trafficking in American Schools</a:t>
            </a:r>
            <a:endParaRPr lang="en-US">
              <a:ea typeface="ＭＳ Ｐゴシック"/>
              <a:cs typeface="Calibri"/>
            </a:endParaRPr>
          </a:p>
          <a:p>
            <a:r>
              <a:rPr lang="en-US">
                <a:ea typeface="ＭＳ Ｐゴシック"/>
              </a:rPr>
              <a:t>If you’re interested in additional information, we have an entire training on labor trafficking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endParaRPr lang="en-US"/>
          </a:p>
          <a:p>
            <a:endParaRPr lang="en-US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841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FAAF-EEAF-4C77-A028-BC539BFC8948}" type="datetime1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93B17-62DD-7449-9835-2CE0AB1D3A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8257E2-5729-4FE2-A9EF-8CD3BE77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B6EDE-6AAC-401B-B84A-ED63E21EC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BB9E4-7C9D-4AF8-ABCD-A338202CC3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83328-CFC8-44A1-B8F2-1FE1F5F88D66}" type="datetime1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D21C1-64F7-486F-A507-411A18B400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EB165-667A-4BBF-ABED-BD723C30C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0CAC3-C1B8-4E60-AD4E-4CCF7A112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7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d/3.0/" TargetMode="External"/><Relationship Id="rId4" Type="http://schemas.openxmlformats.org/officeDocument/2006/relationships/hyperlink" Target="https://www.calhealthreport.org/2018/03/26/doctors-notes-lgbtq-kids-represented-foster-care-la-county-working-make-sure-theyre-no-longer-overlooked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/3.0/" TargetMode="External"/><Relationship Id="rId4" Type="http://schemas.openxmlformats.org/officeDocument/2006/relationships/hyperlink" Target="https://www.bundabergnow.com/2019/07/27/tech-talk-is-your-smart-phone-ruining-your-sleep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www.piqsels.com/en/search?q=struggl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://schoolsnapshots.org/blog/2014/10/04/lack-of-sleep-increases-failure-risk-in-schoo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321732"/>
            <a:ext cx="5293730" cy="1964266"/>
          </a:xfrm>
          <a:prstGeom prst="rect">
            <a:avLst/>
          </a:prstGeom>
          <a:solidFill>
            <a:srgbClr val="564C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F1A0EB9-F291-4243-B0C9-82CE1564F1A3}"/>
              </a:ext>
            </a:extLst>
          </p:cNvPr>
          <p:cNvSpPr txBox="1">
            <a:spLocks/>
          </p:cNvSpPr>
          <p:nvPr/>
        </p:nvSpPr>
        <p:spPr>
          <a:xfrm>
            <a:off x="393192" y="491260"/>
            <a:ext cx="4945641" cy="1625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600"/>
              </a:spcAft>
            </a:pPr>
            <a:r>
              <a:rPr lang="en-US" b="1" dirty="0">
                <a:solidFill>
                  <a:srgbClr val="FFFFFF"/>
                </a:solidFill>
              </a:rPr>
              <a:t>SEX TRAFFICKING</a:t>
            </a:r>
          </a:p>
          <a:p>
            <a:pPr algn="ctr" fontAlgn="auto">
              <a:spcAft>
                <a:spcPts val="600"/>
              </a:spcAft>
            </a:pPr>
            <a:r>
              <a:rPr lang="en-US" b="1" dirty="0">
                <a:solidFill>
                  <a:srgbClr val="FFFFFF"/>
                </a:solidFill>
              </a:rPr>
              <a:t>RED FLAGS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3805DF9-B4C9-4A1D-9CD3-F0FE129BEE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r="13399" b="1"/>
          <a:stretch/>
        </p:blipFill>
        <p:spPr>
          <a:xfrm>
            <a:off x="245660" y="2454903"/>
            <a:ext cx="5293729" cy="4080254"/>
          </a:xfrm>
          <a:prstGeom prst="rect">
            <a:avLst/>
          </a:prstGeom>
        </p:spPr>
      </p:pic>
      <p:sp>
        <p:nvSpPr>
          <p:cNvPr id="29" name="Rectangle 33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7731" y="321732"/>
            <a:ext cx="323497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Content Placeholder 15">
            <a:extLst>
              <a:ext uri="{FF2B5EF4-FFF2-40B4-BE49-F238E27FC236}">
                <a16:creationId xmlns:a16="http://schemas.microsoft.com/office/drawing/2014/main" id="{D9C5C281-B6DC-4D6A-9DDD-CB97677C8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922" y="321731"/>
            <a:ext cx="3211418" cy="62134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-228600" defTabSz="914400"/>
            <a:r>
              <a:rPr lang="en-US" sz="1800" b="1">
                <a:solidFill>
                  <a:srgbClr val="FFFFFF"/>
                </a:solidFill>
              </a:rPr>
              <a:t>Behaviors:</a:t>
            </a:r>
            <a:endParaRPr lang="en-US" sz="1800">
              <a:solidFill>
                <a:srgbClr val="FFFFFF"/>
              </a:solidFill>
            </a:endParaRP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Frequent missing episodes or unaccounted time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Fear, anxiety, depression, submissive, tense, and/or nervous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Defensive, rude, evasive,  and/or aggressive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Self harm 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Suicide/suicide ideation</a:t>
            </a:r>
          </a:p>
          <a:p>
            <a:pPr lvl="0" indent="-228600" defTabSz="914400"/>
            <a:r>
              <a:rPr lang="en-US" sz="1800" b="1">
                <a:solidFill>
                  <a:srgbClr val="FFFFFF"/>
                </a:solidFill>
              </a:rPr>
              <a:t>Material Flags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Unexplained gifts or items of value 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Hotel business cards, escort service business cards, hotel key cards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Number of condoms, sex paraphernalia excess amounts of cash, or multiple cell phones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Knives or some kind of weapon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414D9-7D39-4E54-ADF7-B03818382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60293" y="6535157"/>
            <a:ext cx="730250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fld id="{4F393B17-62DD-7449-9835-2CE0AB1D3A7C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ea typeface="+mn-ea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600"/>
                </a:spcAft>
                <a:defRPr/>
              </a:pPr>
              <a:t>1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35CEF7-7B04-4B90-9F30-D406934BED10}"/>
              </a:ext>
            </a:extLst>
          </p:cNvPr>
          <p:cNvSpPr txBox="1"/>
          <p:nvPr/>
        </p:nvSpPr>
        <p:spPr>
          <a:xfrm>
            <a:off x="3213111" y="6335102"/>
            <a:ext cx="2326278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  <a:hlinkClick r:id="rId4" tooltip="https://www.calhealthreport.org/2018/03/26/doctors-notes-lgbtq-kids-represented-foster-care-la-county-working-make-sure-theyre-no-longer-overlooked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  <a:hlinkClick r:id="rId5" tooltip="https://creativecommons.org/licenses/by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BY-ND</a:t>
            </a:r>
            <a:endParaRPr lang="en-US" sz="7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682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59" y="321732"/>
            <a:ext cx="5293730" cy="1964266"/>
          </a:xfrm>
          <a:prstGeom prst="rect">
            <a:avLst/>
          </a:prstGeom>
          <a:solidFill>
            <a:srgbClr val="56757A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F1A0EB9-F291-4243-B0C9-82CE1564F1A3}"/>
              </a:ext>
            </a:extLst>
          </p:cNvPr>
          <p:cNvSpPr txBox="1">
            <a:spLocks/>
          </p:cNvSpPr>
          <p:nvPr/>
        </p:nvSpPr>
        <p:spPr>
          <a:xfrm>
            <a:off x="241298" y="321732"/>
            <a:ext cx="5298090" cy="1964266"/>
          </a:xfrm>
          <a:prstGeom prst="rect">
            <a:avLst/>
          </a:prstGeom>
          <a:solidFill>
            <a:srgbClr val="706B5C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600"/>
              </a:spcAft>
            </a:pPr>
            <a:r>
              <a:rPr lang="en-US" b="1" dirty="0">
                <a:solidFill>
                  <a:srgbClr val="FFFFFF"/>
                </a:solidFill>
              </a:rPr>
              <a:t>SEX TRAFFICKING </a:t>
            </a:r>
          </a:p>
          <a:p>
            <a:pPr algn="ctr" fontAlgn="auto">
              <a:spcAft>
                <a:spcPts val="600"/>
              </a:spcAft>
            </a:pPr>
            <a:r>
              <a:rPr lang="en-US" b="1" dirty="0">
                <a:solidFill>
                  <a:srgbClr val="FFFFFF"/>
                </a:solidFill>
              </a:rPr>
              <a:t>RED FLAGS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3805DF9-B4C9-4A1D-9CD3-F0FE129BEE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9561" r="2" b="2"/>
          <a:stretch/>
        </p:blipFill>
        <p:spPr>
          <a:xfrm>
            <a:off x="245660" y="2454903"/>
            <a:ext cx="5293729" cy="4080254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7731" y="321732"/>
            <a:ext cx="3234970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Content Placeholder 15">
            <a:extLst>
              <a:ext uri="{FF2B5EF4-FFF2-40B4-BE49-F238E27FC236}">
                <a16:creationId xmlns:a16="http://schemas.microsoft.com/office/drawing/2014/main" id="{D9C5C281-B6DC-4D6A-9DDD-CB97677C8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922" y="491259"/>
            <a:ext cx="3211418" cy="6043897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indent="-228600" defTabSz="914400"/>
            <a:r>
              <a:rPr lang="en-US" sz="1800" b="1">
                <a:solidFill>
                  <a:srgbClr val="FFFFFF"/>
                </a:solidFill>
              </a:rPr>
              <a:t>Appearance</a:t>
            </a:r>
            <a:endParaRPr lang="en-US" sz="1800">
              <a:solidFill>
                <a:srgbClr val="FFFFFF"/>
              </a:solidFill>
            </a:endParaRP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Inadequately or inappropriately dressed  for their present situation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Poor hygiene and/or malnourishment  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Signs of mistreatment- Can be sublet (</a:t>
            </a:r>
            <a:r>
              <a:rPr lang="en-US" err="1">
                <a:solidFill>
                  <a:srgbClr val="FFFFFF"/>
                </a:solidFill>
              </a:rPr>
              <a:t>ie</a:t>
            </a:r>
            <a:r>
              <a:rPr lang="en-US">
                <a:solidFill>
                  <a:srgbClr val="FFFFFF"/>
                </a:solidFill>
              </a:rPr>
              <a:t> Bald patches)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Bruises in various stages of healing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Reluctance to explain tattoos/ branding</a:t>
            </a:r>
          </a:p>
          <a:p>
            <a:pPr lvl="0" indent="-228600" defTabSz="914400"/>
            <a:r>
              <a:rPr lang="en-US" sz="1800" b="1">
                <a:solidFill>
                  <a:srgbClr val="FFFFFF"/>
                </a:solidFill>
              </a:rPr>
              <a:t>Interactions</a:t>
            </a:r>
            <a:endParaRPr lang="en-US" sz="1800">
              <a:solidFill>
                <a:srgbClr val="FFFFFF"/>
              </a:solidFill>
            </a:endParaRP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Scripted Communication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Inconsistencies in stories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Use of language of “The Life"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Over presence and controlling companion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Lack of neutral interpreter 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Lack of identification and/or apparent age discrepancy </a:t>
            </a:r>
          </a:p>
          <a:p>
            <a:pPr lvl="1" indent="-228600" defTabSz="914400"/>
            <a:r>
              <a:rPr lang="en-US">
                <a:solidFill>
                  <a:srgbClr val="FFFFFF"/>
                </a:solidFill>
              </a:rPr>
              <a:t>Lack of Knowledge about whereabouts</a:t>
            </a:r>
          </a:p>
          <a:p>
            <a:pPr lvl="1" indent="-228600" defTabSz="914400"/>
            <a:endParaRPr lang="en-US" sz="1200">
              <a:solidFill>
                <a:srgbClr val="FFFFFF"/>
              </a:solidFill>
            </a:endParaRPr>
          </a:p>
          <a:p>
            <a:pPr lvl="0" indent="-228600" defTabSz="914400"/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B414D9-7D39-4E54-ADF7-B03818382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60293" y="6535157"/>
            <a:ext cx="730250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fld id="{4F393B17-62DD-7449-9835-2CE0AB1D3A7C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ea typeface="+mn-ea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600"/>
                </a:spcAft>
                <a:defRPr/>
              </a:pPr>
              <a:t>2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35CEF7-7B04-4B90-9F30-D406934BED10}"/>
              </a:ext>
            </a:extLst>
          </p:cNvPr>
          <p:cNvSpPr txBox="1"/>
          <p:nvPr/>
        </p:nvSpPr>
        <p:spPr>
          <a:xfrm>
            <a:off x="3352573" y="6335102"/>
            <a:ext cx="218681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  <a:hlinkClick r:id="rId4" tooltip="https://www.bundabergnow.com/2019/07/27/tech-talk-is-your-smart-phone-ruining-your-sleep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  <a:hlinkClick r:id="rId5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US" sz="7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744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F91A3-1BF9-4977-8CF9-657A1D8AE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491260"/>
            <a:ext cx="4945641" cy="1625210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FF"/>
                </a:solidFill>
              </a:rPr>
              <a:t>LABOR TRAFFICKING SPECIFIC RED FLAGS</a:t>
            </a:r>
          </a:p>
        </p:txBody>
      </p:sp>
      <p:pic>
        <p:nvPicPr>
          <p:cNvPr id="8" name="Picture 7" descr="A person sitting on the floor&#10;&#10;Description automatically generated with medium confidence">
            <a:extLst>
              <a:ext uri="{FF2B5EF4-FFF2-40B4-BE49-F238E27FC236}">
                <a16:creationId xmlns:a16="http://schemas.microsoft.com/office/drawing/2014/main" id="{73744196-0A09-48F5-8D4C-3FB9D110FC9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5489" r="7910" b="1"/>
          <a:stretch/>
        </p:blipFill>
        <p:spPr>
          <a:xfrm>
            <a:off x="245660" y="2454903"/>
            <a:ext cx="5293729" cy="40802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6B745-D9AC-423A-B855-0A1AA90C4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922" y="458892"/>
            <a:ext cx="3211418" cy="6213425"/>
          </a:xfrm>
          <a:solidFill>
            <a:schemeClr val="tx1">
              <a:lumMod val="75000"/>
              <a:lumOff val="25000"/>
            </a:schemeClr>
          </a:solidFill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en-US" sz="1400" dirty="0">
              <a:solidFill>
                <a:srgbClr val="FFFFFF"/>
              </a:solidFill>
            </a:endParaRP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Not in control of their own money or identity documents</a:t>
            </a: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Living at place of employment</a:t>
            </a: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Poor living conditions; multiple people in tight living conditions</a:t>
            </a: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Untreated medical issues </a:t>
            </a: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Submissive or fearful</a:t>
            </a: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Inability to speak to individual alone</a:t>
            </a:r>
          </a:p>
          <a:p>
            <a:r>
              <a:rPr lang="en-US" sz="1800" dirty="0">
                <a:solidFill>
                  <a:srgbClr val="FFFFFF"/>
                </a:solidFill>
                <a:latin typeface="+mn-lt"/>
              </a:rPr>
              <a:t>Isolated</a:t>
            </a:r>
          </a:p>
          <a:p>
            <a:r>
              <a:rPr lang="en-US" dirty="0">
                <a:solidFill>
                  <a:srgbClr val="FFFFFF"/>
                </a:solidFill>
              </a:rPr>
              <a:t>Unpaid or very little pay</a:t>
            </a:r>
          </a:p>
          <a:p>
            <a:r>
              <a:rPr lang="en-US" sz="1800" dirty="0">
                <a:solidFill>
                  <a:srgbClr val="FFFFFF"/>
                </a:solidFill>
              </a:rPr>
              <a:t>Large debt and inability to pay it off</a:t>
            </a:r>
          </a:p>
          <a:p>
            <a:r>
              <a:rPr lang="en-US" sz="1800" dirty="0">
                <a:solidFill>
                  <a:srgbClr val="FFFFFF"/>
                </a:solidFill>
              </a:rPr>
              <a:t>Overly concerned with pleasing employer</a:t>
            </a:r>
          </a:p>
          <a:p>
            <a:r>
              <a:rPr lang="en-US" sz="1800" dirty="0">
                <a:solidFill>
                  <a:srgbClr val="FFFFFF"/>
                </a:solidFill>
              </a:rPr>
              <a:t>Not being allowed to quit job </a:t>
            </a:r>
          </a:p>
          <a:p>
            <a:r>
              <a:rPr lang="en-US" sz="1800" dirty="0">
                <a:solidFill>
                  <a:srgbClr val="FFFFFF"/>
                </a:solidFill>
              </a:rPr>
              <a:t>Excessive work hours with little or no breaks</a:t>
            </a:r>
          </a:p>
          <a:p>
            <a:pPr lvl="1"/>
            <a:endParaRPr lang="en-US" sz="1400" dirty="0">
              <a:solidFill>
                <a:srgbClr val="FFFFFF"/>
              </a:solidFill>
            </a:endParaRPr>
          </a:p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902F7-F3FF-495B-B971-4B91B40B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60293" y="6535157"/>
            <a:ext cx="730250" cy="274320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F393B17-62DD-7449-9835-2CE0AB1D3A7C}" type="slidenum">
              <a:rPr kumimoji="0" lang="en-US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pPr marL="0" marR="0" lvl="0" indent="0" defTabSz="914400" rtl="0" eaLnBrk="0" fontAlgn="base" latinLnBrk="0" hangingPunct="0"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02982E-E912-4315-91AE-1591993FDFF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63" y="5451231"/>
            <a:ext cx="1083926" cy="108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17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F91A3-1BF9-4977-8CF9-657A1D8AE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491260"/>
            <a:ext cx="4945641" cy="1625210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FF"/>
                </a:solidFill>
              </a:rPr>
              <a:t>LABOR TRAFFICKING SPECIFIC RED FLAGS</a:t>
            </a:r>
          </a:p>
        </p:txBody>
      </p:sp>
      <p:pic>
        <p:nvPicPr>
          <p:cNvPr id="8" name="Picture 7" descr="A group of students in a classroom&#10;&#10;Description automatically generated with medium confidence">
            <a:extLst>
              <a:ext uri="{FF2B5EF4-FFF2-40B4-BE49-F238E27FC236}">
                <a16:creationId xmlns:a16="http://schemas.microsoft.com/office/drawing/2014/main" id="{73744196-0A09-48F5-8D4C-3FB9D110FC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9680" r="9233"/>
          <a:stretch/>
        </p:blipFill>
        <p:spPr>
          <a:xfrm>
            <a:off x="245660" y="2454903"/>
            <a:ext cx="5293729" cy="408025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6B745-D9AC-423A-B855-0A1AA90C4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922" y="321732"/>
            <a:ext cx="3211418" cy="6213425"/>
          </a:xfrm>
          <a:solidFill>
            <a:schemeClr val="bg2">
              <a:lumMod val="25000"/>
            </a:schemeClr>
          </a:solidFill>
        </p:spPr>
        <p:txBody>
          <a:bodyPr anchor="ctr">
            <a:normAutofit lnSpcReduction="10000"/>
          </a:bodyPr>
          <a:lstStyle/>
          <a:p>
            <a:endParaRPr lang="en-US" sz="2400" dirty="0">
              <a:solidFill>
                <a:srgbClr val="FFFFFF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latin typeface="+mn-lt"/>
              </a:rPr>
              <a:t>Signs of physical abuse and injuries</a:t>
            </a:r>
          </a:p>
          <a:p>
            <a:pPr marL="742950" lvl="1" indent="-285750"/>
            <a:r>
              <a:rPr lang="en-US" sz="2400" dirty="0">
                <a:solidFill>
                  <a:srgbClr val="FFFFFF"/>
                </a:solidFill>
              </a:rPr>
              <a:t>Hazardous work/equipment</a:t>
            </a:r>
          </a:p>
          <a:p>
            <a:pPr marL="742950" lvl="1" indent="-285750"/>
            <a:r>
              <a:rPr lang="en-US" sz="2400" dirty="0">
                <a:solidFill>
                  <a:srgbClr val="FFFFFF"/>
                </a:solidFill>
              </a:rPr>
              <a:t>Injuries that don’t make sense</a:t>
            </a:r>
            <a:endParaRPr lang="en-US" sz="2400" dirty="0">
              <a:solidFill>
                <a:srgbClr val="FFFFFF"/>
              </a:solidFill>
              <a:latin typeface="+mn-lt"/>
            </a:endParaRPr>
          </a:p>
          <a:p>
            <a:r>
              <a:rPr lang="en-US" sz="2400" dirty="0">
                <a:solidFill>
                  <a:srgbClr val="FFFFFF"/>
                </a:solidFill>
              </a:rPr>
              <a:t>School age children: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Employed with no school authorized work permit and not on the “books”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Falling asleep or increased absence at school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Working outside permitted work hours</a:t>
            </a:r>
            <a:r>
              <a:rPr lang="en-US" sz="2400" dirty="0"/>
              <a:t>        </a:t>
            </a:r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902F7-F3FF-495B-B971-4B91B40B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60293" y="6535157"/>
            <a:ext cx="730250" cy="274320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F393B17-62DD-7449-9835-2CE0AB1D3A7C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pPr marL="0" marR="0" lvl="0" indent="0" defTabSz="914400" rtl="0" eaLnBrk="0" fontAlgn="base" latinLnBrk="0" hangingPunct="0"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2460FF-AFEA-47C2-B3E3-EF0D4D0C94CA}"/>
              </a:ext>
            </a:extLst>
          </p:cNvPr>
          <p:cNvSpPr txBox="1"/>
          <p:nvPr/>
        </p:nvSpPr>
        <p:spPr>
          <a:xfrm>
            <a:off x="3099298" y="6335102"/>
            <a:ext cx="244009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  <a:hlinkClick r:id="rId4" tooltip="http://schoolsnapshots.org/blog/2014/10/04/lack-of-sleep-increases-failure-risk-in-school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latin typeface="+mn-lt"/>
                <a:ea typeface="+mn-ea"/>
                <a:cs typeface="+mn-cs"/>
                <a:hlinkClick r:id="rId5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lang="en-US" sz="7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15225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A04BEBFB733E47BEE902939F98C8D3" ma:contentTypeVersion="2" ma:contentTypeDescription="Create a new document." ma:contentTypeScope="" ma:versionID="624b048b5a55c33011573ca5d9705c19">
  <xsd:schema xmlns:xsd="http://www.w3.org/2001/XMLSchema" xmlns:xs="http://www.w3.org/2001/XMLSchema" xmlns:p="http://schemas.microsoft.com/office/2006/metadata/properties" xmlns:ns2="34a13d48-0fef-42e3-b3d6-506a194d5a08" targetNamespace="http://schemas.microsoft.com/office/2006/metadata/properties" ma:root="true" ma:fieldsID="ab3f2ad99d759a3619a77535eae4a8b6" ns2:_="">
    <xsd:import namespace="34a13d48-0fef-42e3-b3d6-506a194d5a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a13d48-0fef-42e3-b3d6-506a194d5a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DF8DA5-6912-4593-9708-CB06205DA8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037630-31E1-4AD9-9202-6FAFD64C510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4a13d48-0fef-42e3-b3d6-506a194d5a0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0E52ED5-6E34-441B-8BB0-D147213370C4}">
  <ds:schemaRefs>
    <ds:schemaRef ds:uri="34a13d48-0fef-42e3-b3d6-506a194d5a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744</Words>
  <Application>Microsoft Office PowerPoint</Application>
  <PresentationFormat>On-screen Show (4:3)</PresentationFormat>
  <Paragraphs>85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LABOR TRAFFICKING SPECIFIC RED FLAGS</vt:lpstr>
      <vt:lpstr>LABOR TRAFFICKING SPECIFIC RED FLAGS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GARDEN</dc:creator>
  <cp:lastModifiedBy>SNEED, TAMMY</cp:lastModifiedBy>
  <cp:revision>4</cp:revision>
  <dcterms:created xsi:type="dcterms:W3CDTF">2022-08-25T17:08:31Z</dcterms:created>
  <dcterms:modified xsi:type="dcterms:W3CDTF">2023-01-19T17:30:32Z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0x0101008AA04BEBFB733E47BEE902939F98C8D3</vt:lpwstr>
  </property>
</Properties>
</file>