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5"/>
  </p:notesMasterIdLst>
  <p:handoutMasterIdLst>
    <p:handoutMasterId r:id="rId26"/>
  </p:handoutMasterIdLst>
  <p:sldIdLst>
    <p:sldId id="256" r:id="rId5"/>
    <p:sldId id="284" r:id="rId6"/>
    <p:sldId id="287" r:id="rId7"/>
    <p:sldId id="262" r:id="rId8"/>
    <p:sldId id="290" r:id="rId9"/>
    <p:sldId id="291" r:id="rId10"/>
    <p:sldId id="261" r:id="rId11"/>
    <p:sldId id="289" r:id="rId12"/>
    <p:sldId id="292" r:id="rId13"/>
    <p:sldId id="286" r:id="rId14"/>
    <p:sldId id="297" r:id="rId15"/>
    <p:sldId id="288" r:id="rId16"/>
    <p:sldId id="298" r:id="rId17"/>
    <p:sldId id="300" r:id="rId18"/>
    <p:sldId id="285" r:id="rId19"/>
    <p:sldId id="299" r:id="rId20"/>
    <p:sldId id="303" r:id="rId21"/>
    <p:sldId id="302" r:id="rId22"/>
    <p:sldId id="296"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6FD"/>
    <a:srgbClr val="79AE02"/>
    <a:srgbClr val="067F9C"/>
    <a:srgbClr val="014E52"/>
    <a:srgbClr val="0C596D"/>
    <a:srgbClr val="03556D"/>
    <a:srgbClr val="145C72"/>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322" y="-581"/>
      </p:cViewPr>
      <p:guideLst/>
    </p:cSldViewPr>
  </p:slideViewPr>
  <p:outlineViewPr>
    <p:cViewPr>
      <p:scale>
        <a:sx n="33" d="100"/>
        <a:sy n="33" d="100"/>
      </p:scale>
      <p:origin x="0" y="-176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22" d="100"/>
          <a:sy n="122" d="100"/>
        </p:scale>
        <p:origin x="185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12/12/2019</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GB" smtClean="0"/>
              <a:t>12/12/2019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GB" smtClean="0"/>
              <a:t>‹#›</a:t>
            </a:fld>
            <a:endParaRPr lang="en-GB"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1</a:t>
            </a:fld>
            <a:endParaRPr lang="en-GB" dirty="0"/>
          </a:p>
        </p:txBody>
      </p:sp>
    </p:spTree>
    <p:extLst>
      <p:ext uri="{BB962C8B-B14F-4D97-AF65-F5344CB8AC3E}">
        <p14:creationId xmlns:p14="http://schemas.microsoft.com/office/powerpoint/2010/main" val="43486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10</a:t>
            </a:fld>
            <a:endParaRPr lang="en-GB" dirty="0"/>
          </a:p>
        </p:txBody>
      </p:sp>
    </p:spTree>
    <p:extLst>
      <p:ext uri="{BB962C8B-B14F-4D97-AF65-F5344CB8AC3E}">
        <p14:creationId xmlns:p14="http://schemas.microsoft.com/office/powerpoint/2010/main" val="163137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DE8F2A-B3D4-43F2-B39B-CD77F64A1950}" type="slidenum">
              <a:rPr lang="en-GB" smtClean="0"/>
              <a:t>11</a:t>
            </a:fld>
            <a:endParaRPr lang="en-GB" dirty="0"/>
          </a:p>
        </p:txBody>
      </p:sp>
    </p:spTree>
    <p:extLst>
      <p:ext uri="{BB962C8B-B14F-4D97-AF65-F5344CB8AC3E}">
        <p14:creationId xmlns:p14="http://schemas.microsoft.com/office/powerpoint/2010/main" val="4190428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122555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List of local ACOs available</a:t>
            </a:r>
          </a:p>
          <a:p>
            <a:pPr marL="171450" indent="-171450">
              <a:buFont typeface="Arial" panose="020B0604020202020204" pitchFamily="34" charset="0"/>
              <a:buChar char="•"/>
            </a:pPr>
            <a:r>
              <a:rPr lang="en-US" dirty="0"/>
              <a:t>PDC</a:t>
            </a:r>
            <a:r>
              <a:rPr lang="en-US" baseline="0" dirty="0"/>
              <a:t> of 736 available</a:t>
            </a:r>
          </a:p>
          <a:p>
            <a:pPr marL="171450" indent="-171450">
              <a:buFont typeface="Arial" panose="020B0604020202020204" pitchFamily="34" charset="0"/>
              <a:buChar char="•"/>
            </a:pPr>
            <a:r>
              <a:rPr lang="en-US" baseline="0" dirty="0"/>
              <a:t>call the local ACO – a list of ACOs covering our 169 CT towns can be found on DCF PAWS FOR KIDS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3 QUESTIONS - </a:t>
            </a:r>
          </a:p>
          <a:p>
            <a:pPr lvl="0">
              <a:defRPr/>
            </a:pPr>
            <a:r>
              <a:rPr lang="en-US" dirty="0"/>
              <a:t>1. Are there animals at home?”</a:t>
            </a:r>
          </a:p>
          <a:p>
            <a:pPr lvl="0">
              <a:defRPr/>
            </a:pPr>
            <a:r>
              <a:rPr lang="en-US" dirty="0"/>
              <a:t>2. “How are they cared for?”</a:t>
            </a:r>
          </a:p>
          <a:p>
            <a:pPr lvl="0">
              <a:defRPr/>
            </a:pPr>
            <a:r>
              <a:rPr lang="en-US" dirty="0"/>
              <a:t>3. “Are you worried about their welfare?”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12</a:t>
            </a:fld>
            <a:endParaRPr lang="en-GB" dirty="0"/>
          </a:p>
        </p:txBody>
      </p:sp>
    </p:spTree>
    <p:extLst>
      <p:ext uri="{BB962C8B-B14F-4D97-AF65-F5344CB8AC3E}">
        <p14:creationId xmlns:p14="http://schemas.microsoft.com/office/powerpoint/2010/main" val="672196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13</a:t>
            </a:fld>
            <a:endParaRPr lang="en-GB" dirty="0"/>
          </a:p>
        </p:txBody>
      </p:sp>
    </p:spTree>
    <p:extLst>
      <p:ext uri="{BB962C8B-B14F-4D97-AF65-F5344CB8AC3E}">
        <p14:creationId xmlns:p14="http://schemas.microsoft.com/office/powerpoint/2010/main" val="3492641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laminated cards that clearly list all of the information above that you can take out in the field with you that we will be sending to each office shortly.</a:t>
            </a:r>
          </a:p>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14</a:t>
            </a:fld>
            <a:endParaRPr lang="en-GB" dirty="0"/>
          </a:p>
        </p:txBody>
      </p:sp>
    </p:spTree>
    <p:extLst>
      <p:ext uri="{BB962C8B-B14F-4D97-AF65-F5344CB8AC3E}">
        <p14:creationId xmlns:p14="http://schemas.microsoft.com/office/powerpoint/2010/main" val="3405719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between January and November, there were 46 reports received from the Department of Agriculture. Of the 46 cases reported, 7 (15%) had open DCF cases, 11 (24%) had a prior history with DCF and together, 18 of 46 families reported had an open case with DCF at one time, 39%!</a:t>
            </a:r>
          </a:p>
        </p:txBody>
      </p:sp>
      <p:sp>
        <p:nvSpPr>
          <p:cNvPr id="4" name="Slide Number Placeholder 3"/>
          <p:cNvSpPr>
            <a:spLocks noGrp="1"/>
          </p:cNvSpPr>
          <p:nvPr>
            <p:ph type="sldNum" sz="quarter" idx="10"/>
          </p:nvPr>
        </p:nvSpPr>
        <p:spPr/>
        <p:txBody>
          <a:bodyPr/>
          <a:lstStyle/>
          <a:p>
            <a:fld id="{F6DE8F2A-B3D4-43F2-B39B-CD77F64A1950}" type="slidenum">
              <a:rPr lang="en-GB" smtClean="0"/>
              <a:t>15</a:t>
            </a:fld>
            <a:endParaRPr lang="en-GB" dirty="0"/>
          </a:p>
        </p:txBody>
      </p:sp>
    </p:spTree>
    <p:extLst>
      <p:ext uri="{BB962C8B-B14F-4D97-AF65-F5344CB8AC3E}">
        <p14:creationId xmlns:p14="http://schemas.microsoft.com/office/powerpoint/2010/main" val="1640192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DE8F2A-B3D4-43F2-B39B-CD77F64A1950}" type="slidenum">
              <a:rPr lang="en-GB" smtClean="0"/>
              <a:t>16</a:t>
            </a:fld>
            <a:endParaRPr lang="en-GB" dirty="0"/>
          </a:p>
        </p:txBody>
      </p:sp>
    </p:spTree>
    <p:extLst>
      <p:ext uri="{BB962C8B-B14F-4D97-AF65-F5344CB8AC3E}">
        <p14:creationId xmlns:p14="http://schemas.microsoft.com/office/powerpoint/2010/main" val="4246449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169 towns</a:t>
            </a:r>
          </a:p>
        </p:txBody>
      </p:sp>
      <p:sp>
        <p:nvSpPr>
          <p:cNvPr id="4" name="Slide Number Placeholder 3"/>
          <p:cNvSpPr>
            <a:spLocks noGrp="1"/>
          </p:cNvSpPr>
          <p:nvPr>
            <p:ph type="sldNum" sz="quarter" idx="10"/>
          </p:nvPr>
        </p:nvSpPr>
        <p:spPr/>
        <p:txBody>
          <a:bodyPr/>
          <a:lstStyle/>
          <a:p>
            <a:fld id="{F6DE8F2A-B3D4-43F2-B39B-CD77F64A1950}" type="slidenum">
              <a:rPr lang="en-GB" smtClean="0"/>
              <a:t>17</a:t>
            </a:fld>
            <a:endParaRPr lang="en-GB" dirty="0"/>
          </a:p>
        </p:txBody>
      </p:sp>
    </p:spTree>
    <p:extLst>
      <p:ext uri="{BB962C8B-B14F-4D97-AF65-F5344CB8AC3E}">
        <p14:creationId xmlns:p14="http://schemas.microsoft.com/office/powerpoint/2010/main" val="4141714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19</a:t>
            </a:fld>
            <a:endParaRPr lang="en-GB" dirty="0"/>
          </a:p>
        </p:txBody>
      </p:sp>
    </p:spTree>
    <p:extLst>
      <p:ext uri="{BB962C8B-B14F-4D97-AF65-F5344CB8AC3E}">
        <p14:creationId xmlns:p14="http://schemas.microsoft.com/office/powerpoint/2010/main" val="840355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20</a:t>
            </a:fld>
            <a:endParaRPr lang="en-GB" dirty="0"/>
          </a:p>
        </p:txBody>
      </p:sp>
    </p:spTree>
    <p:extLst>
      <p:ext uri="{BB962C8B-B14F-4D97-AF65-F5344CB8AC3E}">
        <p14:creationId xmlns:p14="http://schemas.microsoft.com/office/powerpoint/2010/main" val="410477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2</a:t>
            </a:fld>
            <a:endParaRPr lang="en-GB" dirty="0"/>
          </a:p>
        </p:txBody>
      </p:sp>
    </p:spTree>
    <p:extLst>
      <p:ext uri="{BB962C8B-B14F-4D97-AF65-F5344CB8AC3E}">
        <p14:creationId xmlns:p14="http://schemas.microsoft.com/office/powerpoint/2010/main" val="1791579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bullet #2: Other states have this law too - in</a:t>
            </a:r>
            <a:r>
              <a:rPr lang="en-US" sz="1200" dirty="0"/>
              <a:t> 13 states including Connecticut, State Legislatures have passed Cross Reporting bills which mandate the “cross-reporting” however, CT is only one of 3 states that mandates both ACO and child protection to report. </a:t>
            </a:r>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3</a:t>
            </a:fld>
            <a:endParaRPr lang="en-GB" dirty="0"/>
          </a:p>
        </p:txBody>
      </p:sp>
    </p:spTree>
    <p:extLst>
      <p:ext uri="{BB962C8B-B14F-4D97-AF65-F5344CB8AC3E}">
        <p14:creationId xmlns:p14="http://schemas.microsoft.com/office/powerpoint/2010/main" val="89790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1/3 of all CT households has a dog or a cat and family violence doesn’t stop at the human species line.</a:t>
            </a:r>
          </a:p>
          <a:p>
            <a:endParaRPr lang="en-US" dirty="0"/>
          </a:p>
          <a:p>
            <a:r>
              <a:rPr lang="en-US" dirty="0"/>
              <a:t>Animal abuse is a potential indicator and predictor of interpersonal violence</a:t>
            </a:r>
          </a:p>
          <a:p>
            <a:endParaRPr lang="en-US" dirty="0"/>
          </a:p>
          <a:p>
            <a:r>
              <a:rPr lang="en-US" dirty="0"/>
              <a:t>We can prevent family violence more effectively by recognizing animal abuse as a potential indicator of other violence occurring.</a:t>
            </a:r>
          </a:p>
          <a:p>
            <a:endParaRPr lang="en-US" dirty="0"/>
          </a:p>
          <a:p>
            <a:r>
              <a:rPr lang="en-US" dirty="0"/>
              <a:t>Working in partnerships, cross-reporting can overcome challenges at the intersections of animal abuse and other family violence.</a:t>
            </a:r>
          </a:p>
          <a:p>
            <a:endParaRPr lang="en-US" dirty="0"/>
          </a:p>
          <a:p>
            <a:r>
              <a:rPr lang="en-US" dirty="0"/>
              <a:t>By recognizing how human and animal violence are intertwined, violence prevention is enhanced and families and communities are safer –  and more humane.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GB" smtClean="0"/>
              <a:t>4</a:t>
            </a:fld>
            <a:endParaRPr lang="en-GB" dirty="0"/>
          </a:p>
        </p:txBody>
      </p:sp>
    </p:spTree>
    <p:extLst>
      <p:ext uri="{BB962C8B-B14F-4D97-AF65-F5344CB8AC3E}">
        <p14:creationId xmlns:p14="http://schemas.microsoft.com/office/powerpoint/2010/main" val="3049089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 (after 1</a:t>
            </a:r>
            <a:r>
              <a:rPr lang="en-US" sz="1200" baseline="30000" dirty="0"/>
              <a:t>st</a:t>
            </a:r>
            <a:r>
              <a:rPr lang="en-US" sz="1200" dirty="0"/>
              <a:t> bullet) that can be ignored and it is often an indicator or “red flag” that other family members in the household may not be safe.</a:t>
            </a:r>
          </a:p>
          <a:p>
            <a:r>
              <a:rPr lang="en-US" sz="1200" dirty="0"/>
              <a:t>2. (after 2</a:t>
            </a:r>
            <a:r>
              <a:rPr lang="en-US" sz="1200" baseline="30000" dirty="0"/>
              <a:t>nd</a:t>
            </a:r>
            <a:r>
              <a:rPr lang="en-US" sz="1200" dirty="0"/>
              <a:t> bullet) Often, animal abuse represents a way to coerce, intimidate, and further control child victims and force them into silence and fear. </a:t>
            </a:r>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GB" smtClean="0"/>
              <a:t>5</a:t>
            </a:fld>
            <a:endParaRPr lang="en-GB" dirty="0"/>
          </a:p>
        </p:txBody>
      </p:sp>
    </p:spTree>
    <p:extLst>
      <p:ext uri="{BB962C8B-B14F-4D97-AF65-F5344CB8AC3E}">
        <p14:creationId xmlns:p14="http://schemas.microsoft.com/office/powerpoint/2010/main" val="193868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3297640"/>
          </a:xfrm>
        </p:spPr>
        <p:txBody>
          <a:bodyPr/>
          <a:lstStyle/>
          <a:p>
            <a:pPr>
              <a:spcBef>
                <a:spcPct val="0"/>
              </a:spcBef>
            </a:pPr>
            <a:endParaRPr lang="en-US" altLang="en-US" sz="11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sz="1100" dirty="0"/>
              <a:t>(after 1</a:t>
            </a:r>
            <a:r>
              <a:rPr lang="en-US" sz="1100" baseline="30000" dirty="0"/>
              <a:t>st</a:t>
            </a:r>
            <a:r>
              <a:rPr lang="en-US" sz="1100" dirty="0"/>
              <a:t> bullet above) In this way, animal abuse silences domestic violence and sexual abuse victims, is a serious risk to pets, and is a significant barrier that prevents victims from leaving violent relationships.</a:t>
            </a:r>
          </a:p>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sz="1100" dirty="0"/>
              <a:t>(after 2</a:t>
            </a:r>
            <a:r>
              <a:rPr lang="en-US" sz="1100" baseline="30000" dirty="0"/>
              <a:t>nd</a:t>
            </a:r>
            <a:r>
              <a:rPr lang="en-US" sz="1100" dirty="0"/>
              <a:t> bullet above) Abuse is often cyclical and inter-generational. The earlier professionals can intervene to break the cycles of violence, the higher the rate of success may desensitize them against all forms of violence. </a:t>
            </a:r>
          </a:p>
          <a:p>
            <a:pPr marL="228600" indent="-228600">
              <a:spcBef>
                <a:spcPct val="0"/>
              </a:spcBef>
              <a:buAutoNum type="arabicPeriod"/>
            </a:pPr>
            <a:endParaRPr lang="en-US" altLang="en-US" sz="1100" dirty="0">
              <a:latin typeface="Arial" panose="020B0604020202020204" pitchFamily="34" charset="0"/>
              <a:cs typeface="Arial" panose="020B0604020202020204" pitchFamily="34" charset="0"/>
            </a:endParaRPr>
          </a:p>
          <a:p>
            <a:pPr marL="228600" indent="-228600">
              <a:spcBef>
                <a:spcPct val="0"/>
              </a:spcBef>
              <a:buFontTx/>
              <a:buAutoNum type="arabicPeriod"/>
            </a:pPr>
            <a:r>
              <a:rPr lang="en-US" altLang="en-US" sz="1100" dirty="0">
                <a:latin typeface="Arial" panose="020B0604020202020204" pitchFamily="34" charset="0"/>
                <a:cs typeface="Arial" panose="020B0604020202020204" pitchFamily="34" charset="0"/>
              </a:rPr>
              <a:t>(after 3</a:t>
            </a:r>
            <a:r>
              <a:rPr lang="en-US" altLang="en-US" sz="1100" baseline="30000" dirty="0">
                <a:latin typeface="Arial" panose="020B0604020202020204" pitchFamily="34" charset="0"/>
                <a:cs typeface="Arial" panose="020B0604020202020204" pitchFamily="34" charset="0"/>
              </a:rPr>
              <a:t>rd</a:t>
            </a:r>
            <a:r>
              <a:rPr lang="en-US" altLang="en-US" sz="1100" dirty="0">
                <a:latin typeface="Arial" panose="020B0604020202020204" pitchFamily="34" charset="0"/>
                <a:cs typeface="Arial" panose="020B0604020202020204" pitchFamily="34" charset="0"/>
              </a:rPr>
              <a:t> bullet above) According United States Humane society data: 94% of animal cruelty acts are performed by males and 31% of animal cruelty acts are performed by children under the age of 18. Most acts of animal cruelty happen to pets (76%) and 21% of animal cruelty acts also involved acts of family violence (intimate partner violence, child, elders)</a:t>
            </a:r>
          </a:p>
          <a:p>
            <a:pPr marL="228600" indent="-228600">
              <a:spcBef>
                <a:spcPct val="0"/>
              </a:spcBef>
              <a:buAutoNum type="arabicPeriod"/>
            </a:pPr>
            <a:endParaRPr lang="en-US" altLang="en-US" sz="1100" dirty="0">
              <a:latin typeface="Arial" panose="020B0604020202020204" pitchFamily="34" charset="0"/>
              <a:cs typeface="Arial" panose="020B0604020202020204" pitchFamily="34" charset="0"/>
            </a:endParaRPr>
          </a:p>
          <a:p>
            <a:pPr marL="228600" indent="-228600">
              <a:spcBef>
                <a:spcPct val="0"/>
              </a:spcBef>
              <a:buFontTx/>
              <a:buAutoNum type="arabicPeriod"/>
            </a:pPr>
            <a:r>
              <a:rPr lang="en-US" altLang="en-US" sz="1100" dirty="0">
                <a:latin typeface="Arial" panose="020B0604020202020204" pitchFamily="34" charset="0"/>
                <a:cs typeface="Arial" panose="020B0604020202020204" pitchFamily="34" charset="0"/>
              </a:rPr>
              <a:t>Animal cruelty is more than just a legal issue. It’s a community issue. If you improve animal welfare in a community, you improve public safety for everyone.</a:t>
            </a:r>
          </a:p>
          <a:p>
            <a:pPr marL="228600" indent="-228600">
              <a:spcBef>
                <a:spcPct val="0"/>
              </a:spcBef>
              <a:buAutoNum type="arabicPeriod"/>
            </a:pPr>
            <a:endParaRPr lang="en-US" altLang="en-US" sz="1100" dirty="0">
              <a:latin typeface="Arial" panose="020B0604020202020204" pitchFamily="34" charset="0"/>
              <a:cs typeface="Arial" panose="020B0604020202020204" pitchFamily="34" charset="0"/>
            </a:endParaRPr>
          </a:p>
          <a:p>
            <a:pPr>
              <a:spcBef>
                <a:spcPct val="0"/>
              </a:spcBef>
            </a:pPr>
            <a:endParaRPr lang="en-US" altLang="en-US" sz="1100" dirty="0">
              <a:latin typeface="Arial" panose="020B0604020202020204" pitchFamily="34" charset="0"/>
              <a:cs typeface="Arial" panose="020B0604020202020204" pitchFamily="34" charset="0"/>
            </a:endParaRPr>
          </a:p>
          <a:p>
            <a:pPr>
              <a:spcBef>
                <a:spcPct val="0"/>
              </a:spcBef>
            </a:pPr>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6</a:t>
            </a:fld>
            <a:endParaRPr lang="en-GB" dirty="0"/>
          </a:p>
        </p:txBody>
      </p:sp>
    </p:spTree>
    <p:extLst>
      <p:ext uri="{BB962C8B-B14F-4D97-AF65-F5344CB8AC3E}">
        <p14:creationId xmlns:p14="http://schemas.microsoft.com/office/powerpoint/2010/main" val="214033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60% of families that are investigate for child abuse or neglect have abused or neglected their pets</a:t>
            </a:r>
          </a:p>
          <a:p>
            <a:r>
              <a:rPr lang="en-US" dirty="0"/>
              <a:t>In families where there was physical abuse of a child, 88% also abused their pets</a:t>
            </a:r>
          </a:p>
          <a:p>
            <a:endParaRPr lang="en-US" dirty="0"/>
          </a:p>
          <a:p>
            <a:r>
              <a:rPr lang="en-US" dirty="0"/>
              <a:t>Animal cruelty is especially prevalent in families where there is intimate partner violence. If fact, 71% of IPV victims reported that their abuser threatened, harmed, or killed their pet and many women stay in abusive relationships for fear of their pet’s welfare. </a:t>
            </a:r>
          </a:p>
          <a:p>
            <a:r>
              <a:rPr lang="en-US" dirty="0"/>
              <a:t>Why do abusers target animals? </a:t>
            </a:r>
          </a:p>
          <a:p>
            <a:r>
              <a:rPr lang="en-US" dirty="0"/>
              <a:t>Mostly because it works! It demonstrates the abuser’s power and perpetuates a landscape of terror in the home. Its also prevents  from leaving -Women often endure the abuse to save their pet.</a:t>
            </a:r>
          </a:p>
          <a:p>
            <a:r>
              <a:rPr lang="en-US" dirty="0"/>
              <a:t>Children are especially drawn to animals and often confide their secrets, fears and</a:t>
            </a:r>
            <a:r>
              <a:rPr lang="en-US" baseline="0" dirty="0"/>
              <a:t> </a:t>
            </a:r>
            <a:r>
              <a:rPr lang="en-US" dirty="0"/>
              <a:t>angers to their pets; abused children more likely to do this.</a:t>
            </a:r>
          </a:p>
          <a:p>
            <a:r>
              <a:rPr lang="en-US" dirty="0"/>
              <a:t>Pets may be a child’s only friend in chaotic homes</a:t>
            </a:r>
          </a:p>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GB" smtClean="0"/>
              <a:t>7</a:t>
            </a:fld>
            <a:endParaRPr lang="en-GB" dirty="0"/>
          </a:p>
        </p:txBody>
      </p:sp>
    </p:spTree>
    <p:extLst>
      <p:ext uri="{BB962C8B-B14F-4D97-AF65-F5344CB8AC3E}">
        <p14:creationId xmlns:p14="http://schemas.microsoft.com/office/powerpoint/2010/main" val="355695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Luckily, in December 2018, congress passed the PAWS act – Pet and Women Safety which means on a federal level, anti stalking and protective orders are extended to pets and 3 million dollars in federal funds are available for women/pet co-sheltering in a IPV situation</a:t>
            </a:r>
          </a:p>
          <a:p>
            <a:r>
              <a:rPr lang="en-US" dirty="0"/>
              <a:t>Many states offer a pet fostering network to IPV victims in shelters and some states have facilities to house/care for victims and their pets. </a:t>
            </a:r>
          </a:p>
          <a:p>
            <a:r>
              <a:rPr lang="en-US" dirty="0"/>
              <a:t>As a result, there are 132 pet friendly shelters in the USA</a:t>
            </a:r>
          </a:p>
          <a:p>
            <a:r>
              <a:rPr lang="en-US" dirty="0"/>
              <a:t>In Ct, Safe Futures in New London is the first shelter in CT that allows the victim’s pet</a:t>
            </a:r>
          </a:p>
        </p:txBody>
      </p:sp>
      <p:sp>
        <p:nvSpPr>
          <p:cNvPr id="4" name="Slide Number Placeholder 3"/>
          <p:cNvSpPr>
            <a:spLocks noGrp="1"/>
          </p:cNvSpPr>
          <p:nvPr>
            <p:ph type="sldNum" sz="quarter" idx="10"/>
          </p:nvPr>
        </p:nvSpPr>
        <p:spPr/>
        <p:txBody>
          <a:bodyPr/>
          <a:lstStyle/>
          <a:p>
            <a:fld id="{F6DE8F2A-B3D4-43F2-B39B-CD77F64A1950}" type="slidenum">
              <a:rPr lang="en-GB" smtClean="0"/>
              <a:t>8</a:t>
            </a:fld>
            <a:endParaRPr lang="en-GB" dirty="0"/>
          </a:p>
        </p:txBody>
      </p:sp>
    </p:spTree>
    <p:extLst>
      <p:ext uri="{BB962C8B-B14F-4D97-AF65-F5344CB8AC3E}">
        <p14:creationId xmlns:p14="http://schemas.microsoft.com/office/powerpoint/2010/main" val="337233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E8F2A-B3D4-43F2-B39B-CD77F64A1950}" type="slidenum">
              <a:rPr lang="en-GB" smtClean="0"/>
              <a:t>9</a:t>
            </a:fld>
            <a:endParaRPr lang="en-GB" dirty="0"/>
          </a:p>
        </p:txBody>
      </p:sp>
    </p:spTree>
    <p:extLst>
      <p:ext uri="{BB962C8B-B14F-4D97-AF65-F5344CB8AC3E}">
        <p14:creationId xmlns:p14="http://schemas.microsoft.com/office/powerpoint/2010/main" val="257843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7048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a:t>Click to 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142414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a:t>Click to 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a:t>Click to 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Click to 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Click to 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Click to 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448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Click to 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204387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224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tx1"/>
                </a:solidFill>
              </a:rPr>
              <a:pPr/>
              <a:t>‹#›</a:t>
            </a:fld>
            <a:endParaRPr lang="en-GB" b="1" dirty="0">
              <a:solidFill>
                <a:schemeClr val="tx1"/>
              </a:solidFill>
            </a:endParaRPr>
          </a:p>
        </p:txBody>
      </p:sp>
    </p:spTree>
    <p:extLst>
      <p:ext uri="{BB962C8B-B14F-4D97-AF65-F5344CB8AC3E}">
        <p14:creationId xmlns:p14="http://schemas.microsoft.com/office/powerpoint/2010/main" val="236721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70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42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64099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dirty="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14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3975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dirty="0"/>
              <a:t>Thank You</a:t>
            </a:r>
            <a:endParaRPr lang="en-GB" dirty="0"/>
          </a:p>
        </p:txBody>
      </p:sp>
    </p:spTree>
    <p:extLst>
      <p:ext uri="{BB962C8B-B14F-4D97-AF65-F5344CB8AC3E}">
        <p14:creationId xmlns:p14="http://schemas.microsoft.com/office/powerpoint/2010/main" val="73419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83913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dirty="0"/>
              <a:t>Section Header 2</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154705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012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109320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51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596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a:t>Click to 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Click to 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Click to 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a:t>Click to edit Master title style</a:t>
            </a:r>
            <a:endParaRPr lang="en-US" dirty="0"/>
          </a:p>
        </p:txBody>
      </p:sp>
    </p:spTree>
    <p:extLst>
      <p:ext uri="{BB962C8B-B14F-4D97-AF65-F5344CB8AC3E}">
        <p14:creationId xmlns:p14="http://schemas.microsoft.com/office/powerpoint/2010/main" val="144025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GB"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ga.ct.gov/2014/ACT/pa/pdf/2014PA-00070-R00HB-05037-PA.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portal.ct.gov/-/media/DCF/Policy/NEW-fillin-Forms/DCF-736.pdf?la=en" TargetMode="External"/><Relationship Id="rId5" Type="http://schemas.openxmlformats.org/officeDocument/2006/relationships/hyperlink" Target="https://portal.ct.gov/DCF/PawsForKids/Home" TargetMode="External"/><Relationship Id="rId4" Type="http://schemas.openxmlformats.org/officeDocument/2006/relationships/hyperlink" Target="http://nationallinkcoalition.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94871" y="4901450"/>
            <a:ext cx="10607040" cy="701731"/>
          </a:xfrm>
        </p:spPr>
        <p:txBody>
          <a:bodyPr/>
          <a:lstStyle/>
          <a:p>
            <a:r>
              <a:rPr lang="en-GB" dirty="0"/>
              <a:t>Cross Reporting</a:t>
            </a:r>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2395470" y="5603181"/>
            <a:ext cx="10598725" cy="691471"/>
          </a:xfrm>
        </p:spPr>
        <p:txBody>
          <a:bodyPr/>
          <a:lstStyle/>
          <a:p>
            <a:pPr algn="ctr"/>
            <a:r>
              <a:rPr lang="en-GB" b="1" dirty="0">
                <a:solidFill>
                  <a:schemeClr val="accent5">
                    <a:lumMod val="75000"/>
                  </a:schemeClr>
                </a:solidFill>
              </a:rPr>
              <a:t>CT Department of Children and Families</a:t>
            </a:r>
          </a:p>
          <a:p>
            <a:pPr algn="ctr"/>
            <a:r>
              <a:rPr lang="en-GB" sz="1600" b="1" i="1" dirty="0">
                <a:solidFill>
                  <a:schemeClr val="accent5">
                    <a:lumMod val="75000"/>
                  </a:schemeClr>
                </a:solidFill>
              </a:rPr>
              <a:t>DCF Staff Training - January 2020</a:t>
            </a:r>
          </a:p>
        </p:txBody>
      </p:sp>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397" b="13397"/>
          <a:stretch>
            <a:fillRect/>
          </a:stretch>
        </p:blipFill>
        <p:spPr/>
      </p:pic>
      <p:sp>
        <p:nvSpPr>
          <p:cNvPr id="2" name="TextBox 1"/>
          <p:cNvSpPr txBox="1"/>
          <p:nvPr/>
        </p:nvSpPr>
        <p:spPr>
          <a:xfrm>
            <a:off x="9440215" y="2073500"/>
            <a:ext cx="2240924" cy="830997"/>
          </a:xfrm>
          <a:prstGeom prst="rect">
            <a:avLst/>
          </a:prstGeom>
          <a:noFill/>
        </p:spPr>
        <p:txBody>
          <a:bodyPr wrap="square" rtlCol="0">
            <a:spAutoFit/>
          </a:bodyPr>
          <a:lstStyle/>
          <a:p>
            <a:r>
              <a:rPr lang="en-US" sz="1200" b="1" dirty="0">
                <a:solidFill>
                  <a:schemeClr val="bg1"/>
                </a:solidFill>
              </a:rPr>
              <a:t>“When animals are abused, people are at risk. When people are abused, animals are at risk.”</a:t>
            </a:r>
          </a:p>
        </p:txBody>
      </p:sp>
    </p:spTree>
    <p:extLst>
      <p:ext uri="{BB962C8B-B14F-4D97-AF65-F5344CB8AC3E}">
        <p14:creationId xmlns:p14="http://schemas.microsoft.com/office/powerpoint/2010/main" val="383075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happen to kids if we do nothing?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85"/>
          <a:stretch/>
        </p:blipFill>
        <p:spPr bwMode="auto">
          <a:xfrm>
            <a:off x="7122173" y="2048077"/>
            <a:ext cx="4649115" cy="3399379"/>
          </a:xfrm>
          <a:prstGeom prst="rect">
            <a:avLst/>
          </a:prstGeom>
          <a:ln>
            <a:noFill/>
          </a:ln>
          <a:effectLst>
            <a:softEdge rad="11250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p:cNvSpPr txBox="1"/>
          <p:nvPr/>
        </p:nvSpPr>
        <p:spPr>
          <a:xfrm>
            <a:off x="318053" y="1654885"/>
            <a:ext cx="6493564" cy="4185761"/>
          </a:xfrm>
          <a:prstGeom prst="rect">
            <a:avLst/>
          </a:prstGeom>
          <a:noFill/>
        </p:spPr>
        <p:txBody>
          <a:bodyPr wrap="square" rtlCol="0">
            <a:spAutoFit/>
          </a:bodyPr>
          <a:lstStyle/>
          <a:p>
            <a:pPr marL="342900" indent="-342900">
              <a:buFont typeface="Arial" panose="020B0604020202020204" pitchFamily="34" charset="0"/>
              <a:buChar char="•"/>
            </a:pPr>
            <a:r>
              <a:rPr lang="en-US" sz="1900" dirty="0"/>
              <a:t>Acts or threats of harm to a child’s pets can force children to be silent about abuse. </a:t>
            </a:r>
          </a:p>
          <a:p>
            <a:pPr marL="342900" indent="-342900">
              <a:buFont typeface="Arial" panose="020B0604020202020204" pitchFamily="34" charset="0"/>
              <a:buChar char="•"/>
            </a:pPr>
            <a:r>
              <a:rPr lang="en-US" sz="1900" dirty="0"/>
              <a:t>Acts of animal abuse damage a child’s sense of empathy and safety, desensitize children to violence, and foster a dynamic of inflicting pain to achieve power and control. </a:t>
            </a:r>
          </a:p>
          <a:p>
            <a:pPr marL="342900" indent="-342900">
              <a:buFont typeface="Arial" panose="020B0604020202020204" pitchFamily="34" charset="0"/>
              <a:buChar char="•"/>
            </a:pPr>
            <a:r>
              <a:rPr lang="en-US" sz="1900" dirty="0"/>
              <a:t>A child’s cruelty to animals may indicate that he or she has suffered serious neglect or abuse. </a:t>
            </a:r>
          </a:p>
          <a:p>
            <a:pPr marL="342900" indent="-342900">
              <a:buFont typeface="Arial" panose="020B0604020202020204" pitchFamily="34" charset="0"/>
              <a:buChar char="•"/>
            </a:pPr>
            <a:r>
              <a:rPr lang="en-US" sz="1900" dirty="0"/>
              <a:t>Youths who perpetrate or witness animal cruelty are more likely to commit other violent behaviors in childhood and adulthood. </a:t>
            </a:r>
          </a:p>
          <a:p>
            <a:pPr marL="342900" indent="-342900">
              <a:buFont typeface="Arial" panose="020B0604020202020204" pitchFamily="34" charset="0"/>
              <a:buChar char="•"/>
            </a:pPr>
            <a:r>
              <a:rPr lang="en-US" sz="1900" dirty="0"/>
              <a:t>Animal abuse in the home greatly increases the risk of children being bitten or attacked by pets. </a:t>
            </a:r>
          </a:p>
          <a:p>
            <a:pPr marL="173038" indent="-173038" algn="just"/>
            <a:endParaRPr lang="en-US" sz="1900" dirty="0"/>
          </a:p>
        </p:txBody>
      </p:sp>
    </p:spTree>
    <p:extLst>
      <p:ext uri="{BB962C8B-B14F-4D97-AF65-F5344CB8AC3E}">
        <p14:creationId xmlns:p14="http://schemas.microsoft.com/office/powerpoint/2010/main" val="401293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#1</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044" r="7565"/>
          <a:stretch/>
        </p:blipFill>
        <p:spPr>
          <a:xfrm>
            <a:off x="7447773" y="2053258"/>
            <a:ext cx="4267149" cy="2621379"/>
          </a:xfrm>
          <a:prstGeom prst="rect">
            <a:avLst/>
          </a:prstGeom>
        </p:spPr>
      </p:pic>
      <p:sp>
        <p:nvSpPr>
          <p:cNvPr id="4" name="TextBox 3">
            <a:extLst>
              <a:ext uri="{FF2B5EF4-FFF2-40B4-BE49-F238E27FC236}">
                <a16:creationId xmlns:a16="http://schemas.microsoft.com/office/drawing/2014/main" id="{74788E6C-54D8-4533-858F-B2BB6E24640B}"/>
              </a:ext>
            </a:extLst>
          </p:cNvPr>
          <p:cNvSpPr txBox="1"/>
          <p:nvPr/>
        </p:nvSpPr>
        <p:spPr>
          <a:xfrm>
            <a:off x="353007" y="1231640"/>
            <a:ext cx="6850225" cy="6709529"/>
          </a:xfrm>
          <a:prstGeom prst="rect">
            <a:avLst/>
          </a:prstGeom>
          <a:noFill/>
        </p:spPr>
        <p:txBody>
          <a:bodyPr wrap="square" rtlCol="0">
            <a:spAutoFit/>
          </a:bodyPr>
          <a:lstStyle/>
          <a:p>
            <a:pPr marL="342900" indent="-342900">
              <a:buAutoNum type="arabicPeriod"/>
            </a:pPr>
            <a:r>
              <a:rPr lang="en-US" sz="1400" dirty="0"/>
              <a:t>What is Cross Reporting?</a:t>
            </a:r>
          </a:p>
          <a:p>
            <a:pPr marL="800100" lvl="1" indent="-342900">
              <a:buFont typeface="+mj-lt"/>
              <a:buAutoNum type="alphaLcParenR"/>
            </a:pPr>
            <a:r>
              <a:rPr lang="en-US" sz="1400" dirty="0"/>
              <a:t>DCF reports animal abuse to the Department of Agriculture</a:t>
            </a:r>
          </a:p>
          <a:p>
            <a:pPr marL="800100" lvl="1" indent="-342900">
              <a:buFont typeface="+mj-lt"/>
              <a:buAutoNum type="alphaLcParenR"/>
            </a:pPr>
            <a:r>
              <a:rPr lang="en-US" sz="1400" dirty="0"/>
              <a:t>Animal Control reports animal abuse to the Department of Agriculture</a:t>
            </a:r>
          </a:p>
          <a:p>
            <a:pPr marL="800100" lvl="1" indent="-342900">
              <a:buFont typeface="+mj-lt"/>
              <a:buAutoNum type="alphaLcParenR"/>
            </a:pPr>
            <a:r>
              <a:rPr lang="en-US" sz="1400" dirty="0"/>
              <a:t>DCF reports animal abuse to Animal Control Officers</a:t>
            </a:r>
          </a:p>
          <a:p>
            <a:pPr marL="800100" lvl="1" indent="-342900">
              <a:buFont typeface="+mj-lt"/>
              <a:buAutoNum type="alphaLcParenR"/>
            </a:pPr>
            <a:r>
              <a:rPr lang="en-US" sz="1400" dirty="0"/>
              <a:t>Both DCF and Animal Control officers report animal cruelty to the Department of Agriculture</a:t>
            </a:r>
          </a:p>
          <a:p>
            <a:pPr lvl="1"/>
            <a:r>
              <a:rPr lang="en-US" sz="1400" dirty="0"/>
              <a:t>ANSWER: d</a:t>
            </a:r>
          </a:p>
          <a:p>
            <a:pPr marL="112713" lvl="1"/>
            <a:r>
              <a:rPr lang="en-US" sz="1400" dirty="0"/>
              <a:t>2. How do IPV abusers use animals to threaten victims: </a:t>
            </a:r>
          </a:p>
          <a:p>
            <a:pPr marL="800100" lvl="1" indent="-342900">
              <a:buFont typeface="+mj-lt"/>
              <a:buAutoNum type="alphaLcParenR"/>
            </a:pPr>
            <a:r>
              <a:rPr lang="en-US" sz="1400" dirty="0"/>
              <a:t>IPV abusers do not involve animals when threatening victims</a:t>
            </a:r>
          </a:p>
          <a:p>
            <a:pPr marL="800100" lvl="1" indent="-342900">
              <a:buFont typeface="+mj-lt"/>
              <a:buAutoNum type="alphaLcParenR"/>
            </a:pPr>
            <a:r>
              <a:rPr lang="en-US" sz="1400" dirty="0"/>
              <a:t>They refuse to allow her to take the pet to the veterinarian</a:t>
            </a:r>
          </a:p>
          <a:p>
            <a:pPr marL="800100" lvl="1" indent="-342900">
              <a:buFont typeface="+mj-lt"/>
              <a:buAutoNum type="alphaLcParenR"/>
            </a:pPr>
            <a:r>
              <a:rPr lang="en-US" sz="1400" dirty="0"/>
              <a:t>They give away or kill the pet to remove her source of unconditional love</a:t>
            </a:r>
          </a:p>
          <a:p>
            <a:pPr marL="800100" lvl="1" indent="-342900">
              <a:buFont typeface="+mj-lt"/>
              <a:buAutoNum type="alphaLcParenR"/>
            </a:pPr>
            <a:r>
              <a:rPr lang="en-US" sz="1400" dirty="0"/>
              <a:t>They are more affectionate with the pet to make the victim jealous</a:t>
            </a:r>
          </a:p>
          <a:p>
            <a:pPr marL="800100" lvl="1" indent="-342900">
              <a:buFont typeface="+mj-lt"/>
              <a:buAutoNum type="alphaLcParenR"/>
            </a:pPr>
            <a:r>
              <a:rPr lang="en-US" sz="1400" dirty="0"/>
              <a:t>Both b and c. </a:t>
            </a:r>
          </a:p>
          <a:p>
            <a:pPr lvl="1"/>
            <a:r>
              <a:rPr lang="en-US" sz="1400" dirty="0"/>
              <a:t>ANSWER: e</a:t>
            </a:r>
          </a:p>
          <a:p>
            <a:pPr marL="341313" lvl="1" indent="-228600">
              <a:buAutoNum type="arabicPeriod" startAt="3"/>
            </a:pPr>
            <a:r>
              <a:rPr lang="en-US" sz="1400" dirty="0"/>
              <a:t>What outcomes are possible for kids if we do not report animal cruelty? </a:t>
            </a:r>
          </a:p>
          <a:p>
            <a:pPr marL="798513" lvl="2" indent="-228600">
              <a:buFont typeface="+mj-lt"/>
              <a:buAutoNum type="alphaLcParenR"/>
            </a:pPr>
            <a:r>
              <a:rPr lang="en-US" sz="1400" dirty="0"/>
              <a:t>It may desensitize children to violence</a:t>
            </a:r>
          </a:p>
          <a:p>
            <a:pPr marL="798513" lvl="2" indent="-228600">
              <a:buFont typeface="+mj-lt"/>
              <a:buAutoNum type="alphaLcParenR"/>
            </a:pPr>
            <a:r>
              <a:rPr lang="en-US" sz="1400" dirty="0"/>
              <a:t>It may damage a child’s sense of empathy for animals</a:t>
            </a:r>
          </a:p>
          <a:p>
            <a:pPr marL="798513" lvl="2" indent="-228600">
              <a:buFont typeface="+mj-lt"/>
              <a:buAutoNum type="alphaLcParenR"/>
            </a:pPr>
            <a:r>
              <a:rPr lang="en-US" sz="1400" dirty="0"/>
              <a:t>It raises the risk of children being bitten by pets</a:t>
            </a:r>
          </a:p>
          <a:p>
            <a:pPr marL="798513" lvl="2" indent="-228600">
              <a:buFont typeface="+mj-lt"/>
              <a:buAutoNum type="alphaLcParenR"/>
            </a:pPr>
            <a:r>
              <a:rPr lang="en-US" sz="1400" dirty="0"/>
              <a:t>It may force children to be silent about there own abuse</a:t>
            </a:r>
          </a:p>
          <a:p>
            <a:pPr marL="798513" lvl="2" indent="-228600">
              <a:buFont typeface="+mj-lt"/>
              <a:buAutoNum type="alphaLcParenR"/>
            </a:pPr>
            <a:r>
              <a:rPr lang="en-US" sz="1400" dirty="0"/>
              <a:t>All of the above</a:t>
            </a:r>
          </a:p>
          <a:p>
            <a:pPr marL="569913" lvl="2"/>
            <a:r>
              <a:rPr lang="en-US" sz="1400" dirty="0"/>
              <a:t>ANSWER: e</a:t>
            </a:r>
          </a:p>
          <a:p>
            <a:pPr marL="798513" lvl="2" indent="-228600">
              <a:buAutoNum type="alphaLcParenR"/>
            </a:pPr>
            <a:endParaRPr lang="en-US" sz="1200" dirty="0"/>
          </a:p>
          <a:p>
            <a:pPr marL="798513" lvl="2" indent="-228600">
              <a:buAutoNum type="alphaLcParenR"/>
            </a:pPr>
            <a:endParaRPr lang="en-US" sz="1200" dirty="0"/>
          </a:p>
          <a:p>
            <a:pPr marL="457200" lvl="2" indent="112713">
              <a:buFont typeface="+mj-lt"/>
              <a:buAutoNum type="alphaLcParenR"/>
            </a:pPr>
            <a:endParaRPr lang="en-US" sz="1200" dirty="0"/>
          </a:p>
          <a:p>
            <a:pPr marL="800100" lvl="1" indent="-342900">
              <a:buFont typeface="+mj-lt"/>
              <a:buAutoNum type="alphaLcParenR"/>
            </a:pPr>
            <a:endParaRPr lang="en-US" sz="1200" dirty="0"/>
          </a:p>
          <a:p>
            <a:pPr marL="800100" lvl="1" indent="-342900">
              <a:buFont typeface="+mj-lt"/>
              <a:buAutoNum type="alphaLcParenR"/>
            </a:pPr>
            <a:endParaRPr lang="en-US" sz="1200" dirty="0"/>
          </a:p>
          <a:p>
            <a:pPr marL="800100" lvl="1" indent="-342900">
              <a:buFont typeface="+mj-lt"/>
              <a:buAutoNum type="alphaLcParenR"/>
            </a:pPr>
            <a:endParaRPr lang="en-US" sz="1200" dirty="0"/>
          </a:p>
          <a:p>
            <a:pPr lvl="1"/>
            <a:r>
              <a:rPr lang="en-US" dirty="0"/>
              <a:t>	 </a:t>
            </a:r>
          </a:p>
          <a:p>
            <a:pPr marL="800100" lvl="1" indent="-342900">
              <a:buFont typeface="+mj-lt"/>
              <a:buAutoNum type="arabicPeriod"/>
            </a:pPr>
            <a:endParaRPr lang="en-US" dirty="0"/>
          </a:p>
        </p:txBody>
      </p:sp>
    </p:spTree>
    <p:extLst>
      <p:ext uri="{BB962C8B-B14F-4D97-AF65-F5344CB8AC3E}">
        <p14:creationId xmlns:p14="http://schemas.microsoft.com/office/powerpoint/2010/main" val="264170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Reporting Responsibilities – DCF </a:t>
            </a:r>
          </a:p>
        </p:txBody>
      </p:sp>
      <p:sp>
        <p:nvSpPr>
          <p:cNvPr id="3" name="Content Placeholder 2"/>
          <p:cNvSpPr>
            <a:spLocks noGrp="1"/>
          </p:cNvSpPr>
          <p:nvPr>
            <p:ph idx="1"/>
          </p:nvPr>
        </p:nvSpPr>
        <p:spPr>
          <a:xfrm>
            <a:off x="592091" y="1679211"/>
            <a:ext cx="7147180" cy="4770098"/>
          </a:xfrm>
        </p:spPr>
        <p:txBody>
          <a:bodyPr/>
          <a:lstStyle/>
          <a:p>
            <a:r>
              <a:rPr lang="en-US" sz="2000" dirty="0"/>
              <a:t>All DCF staff who work with families in the community are required by law to make cross reports of animal cruelty. </a:t>
            </a:r>
          </a:p>
          <a:p>
            <a:r>
              <a:rPr lang="en-US" sz="2000" dirty="0"/>
              <a:t>DCF workers with </a:t>
            </a:r>
            <a:r>
              <a:rPr lang="en-US" sz="2000" b="1" dirty="0"/>
              <a:t>reasonable cause to suspect </a:t>
            </a:r>
            <a:r>
              <a:rPr lang="en-US" sz="2000" dirty="0"/>
              <a:t>that an animal is being harmed, neglected, or treated cruelly will contact their local Animal Control Officer (ACO) and make a written report to the Department of Agriculture within 48 hours via a DCF-736 form. </a:t>
            </a:r>
          </a:p>
          <a:p>
            <a:r>
              <a:rPr lang="en-US" sz="2000" dirty="0"/>
              <a:t>The ACO’s then investigate the report from DCF regarding the suspected animal cruelty</a:t>
            </a:r>
          </a:p>
          <a:p>
            <a:pPr marL="0" indent="0">
              <a:buNone/>
            </a:pPr>
            <a:endParaRPr lang="en-US" dirty="0"/>
          </a:p>
        </p:txBody>
      </p:sp>
      <p:pic>
        <p:nvPicPr>
          <p:cNvPr id="4" name="Picture 2" descr="https://i2.wp.com/NATIONALLINKCOALITION.ORG/wp-content/uploads/2012/11/boy-dog-200p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287" y="1679211"/>
            <a:ext cx="2949213" cy="396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74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250916"/>
            <a:ext cx="11174186" cy="1089529"/>
          </a:xfrm>
        </p:spPr>
        <p:txBody>
          <a:bodyPr/>
          <a:lstStyle/>
          <a:p>
            <a:r>
              <a:rPr lang="en-US" dirty="0"/>
              <a:t>What is “reasonable cause to suspect” animal cruelty?</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2278" r="14910"/>
          <a:stretch/>
        </p:blipFill>
        <p:spPr>
          <a:xfrm>
            <a:off x="7459316" y="1903344"/>
            <a:ext cx="4161184" cy="3810000"/>
          </a:xfrm>
        </p:spPr>
      </p:pic>
      <p:sp>
        <p:nvSpPr>
          <p:cNvPr id="7" name="TextBox 6"/>
          <p:cNvSpPr txBox="1"/>
          <p:nvPr/>
        </p:nvSpPr>
        <p:spPr>
          <a:xfrm>
            <a:off x="446314" y="1401737"/>
            <a:ext cx="6723112" cy="4893647"/>
          </a:xfrm>
          <a:prstGeom prst="rect">
            <a:avLst/>
          </a:prstGeom>
          <a:noFill/>
        </p:spPr>
        <p:txBody>
          <a:bodyPr wrap="square" rtlCol="0">
            <a:spAutoFit/>
          </a:bodyPr>
          <a:lstStyle/>
          <a:p>
            <a:r>
              <a:rPr lang="en-US" sz="2000" b="1" dirty="0"/>
              <a:t>As with child abuse/neglect, there are many indicators of animal cruelty that speak to “reasonable cause”: </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Observed physical abuse by the animal’s owner or caretaker</a:t>
            </a:r>
          </a:p>
          <a:p>
            <a:pPr marL="285750" indent="-285750">
              <a:buFont typeface="Arial" panose="020B0604020202020204" pitchFamily="34" charset="0"/>
              <a:buChar char="•"/>
            </a:pPr>
            <a:r>
              <a:rPr lang="en-US" dirty="0"/>
              <a:t>Extremely thin animals with ribs clearly visible</a:t>
            </a:r>
          </a:p>
          <a:p>
            <a:pPr marL="285750" indent="-285750">
              <a:buFont typeface="Arial" panose="020B0604020202020204" pitchFamily="34" charset="0"/>
              <a:buChar char="•"/>
            </a:pPr>
            <a:r>
              <a:rPr lang="en-US" dirty="0"/>
              <a:t>Animals observed with open wounds or multiple healed wounds</a:t>
            </a:r>
          </a:p>
          <a:p>
            <a:pPr marL="285750" indent="-285750">
              <a:buFont typeface="Arial" panose="020B0604020202020204" pitchFamily="34" charset="0"/>
              <a:buChar char="•"/>
            </a:pPr>
            <a:r>
              <a:rPr lang="en-US" dirty="0"/>
              <a:t>Animal observed with a loss of hair, scaly skin, bumps or rashes - Flea, tick or other external parasite infestation</a:t>
            </a:r>
          </a:p>
          <a:p>
            <a:pPr marL="285750" indent="-285750">
              <a:buFont typeface="Arial" panose="020B0604020202020204" pitchFamily="34" charset="0"/>
              <a:buChar char="•"/>
            </a:pPr>
            <a:r>
              <a:rPr lang="en-US" dirty="0"/>
              <a:t>Animals kept on a chain for long periods of time without adequate food, water or shelter</a:t>
            </a:r>
          </a:p>
          <a:p>
            <a:pPr marL="285750" indent="-285750">
              <a:buFont typeface="Arial" panose="020B0604020202020204" pitchFamily="34" charset="0"/>
              <a:buChar char="•"/>
            </a:pPr>
            <a:r>
              <a:rPr lang="en-US" dirty="0"/>
              <a:t>Animals that are regularly left alone for long periods of time without food or water</a:t>
            </a:r>
          </a:p>
          <a:p>
            <a:pPr marL="285750" indent="-285750">
              <a:buFont typeface="Arial" panose="020B0604020202020204" pitchFamily="34" charset="0"/>
              <a:buChar char="•"/>
            </a:pPr>
            <a:r>
              <a:rPr lang="en-US" dirty="0"/>
              <a:t>Animals kept outside in inclement weather without access to adequate shelter or water.</a:t>
            </a:r>
          </a:p>
        </p:txBody>
      </p:sp>
    </p:spTree>
    <p:extLst>
      <p:ext uri="{BB962C8B-B14F-4D97-AF65-F5344CB8AC3E}">
        <p14:creationId xmlns:p14="http://schemas.microsoft.com/office/powerpoint/2010/main" val="302345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250916"/>
            <a:ext cx="11174186" cy="1089529"/>
          </a:xfrm>
        </p:spPr>
        <p:txBody>
          <a:bodyPr/>
          <a:lstStyle/>
          <a:p>
            <a:r>
              <a:rPr lang="en-US" dirty="0"/>
              <a:t>What is “reasonable cause to suspect” animal cruelty?</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4636"/>
          <a:stretch/>
        </p:blipFill>
        <p:spPr>
          <a:xfrm>
            <a:off x="7026309" y="2054087"/>
            <a:ext cx="4594191" cy="3429000"/>
          </a:xfrm>
        </p:spPr>
      </p:pic>
      <p:sp>
        <p:nvSpPr>
          <p:cNvPr id="5" name="TextBox 4"/>
          <p:cNvSpPr txBox="1"/>
          <p:nvPr/>
        </p:nvSpPr>
        <p:spPr>
          <a:xfrm>
            <a:off x="278295" y="1656523"/>
            <a:ext cx="6520069" cy="4524315"/>
          </a:xfrm>
          <a:prstGeom prst="rect">
            <a:avLst/>
          </a:prstGeom>
          <a:noFill/>
        </p:spPr>
        <p:txBody>
          <a:bodyPr wrap="square" rtlCol="0">
            <a:spAutoFit/>
          </a:bodyPr>
          <a:lstStyle/>
          <a:p>
            <a:pPr marL="285750" indent="-285750">
              <a:buFont typeface="Arial" panose="020B0604020202020204" pitchFamily="34" charset="0"/>
              <a:buChar char="•"/>
            </a:pPr>
            <a:r>
              <a:rPr lang="en-US" dirty="0"/>
              <a:t>Animals showing how extreme fear or extreme aggression</a:t>
            </a:r>
          </a:p>
          <a:p>
            <a:pPr marL="285750" indent="-285750">
              <a:buFont typeface="Arial" panose="020B0604020202020204" pitchFamily="34" charset="0"/>
              <a:buChar char="•"/>
            </a:pPr>
            <a:r>
              <a:rPr lang="en-US" dirty="0"/>
              <a:t>Animals with a collar embedded in the pet’s neck or so tight it is causing a wound</a:t>
            </a:r>
          </a:p>
          <a:p>
            <a:pPr marL="285750" indent="-285750">
              <a:buFont typeface="Arial" panose="020B0604020202020204" pitchFamily="34" charset="0"/>
              <a:buChar char="•"/>
            </a:pPr>
            <a:r>
              <a:rPr lang="en-US" dirty="0"/>
              <a:t>Animals  with severely matted fur, overgrown nails, or filthy coat  </a:t>
            </a:r>
          </a:p>
          <a:p>
            <a:pPr marL="285750" indent="-285750">
              <a:buFont typeface="Arial" panose="020B0604020202020204" pitchFamily="34" charset="0"/>
              <a:buChar char="•"/>
            </a:pPr>
            <a:r>
              <a:rPr lang="en-US" dirty="0"/>
              <a:t>Animals limping or can't walk or stand</a:t>
            </a:r>
          </a:p>
          <a:p>
            <a:pPr marL="285750" indent="-285750">
              <a:buFont typeface="Arial" panose="020B0604020202020204" pitchFamily="34" charset="0"/>
              <a:buChar char="•"/>
            </a:pPr>
            <a:r>
              <a:rPr lang="en-US" dirty="0"/>
              <a:t> Animals with heavy discharge from eyes or nose</a:t>
            </a:r>
          </a:p>
          <a:p>
            <a:pPr marL="285750" indent="-285750">
              <a:buFont typeface="Arial" panose="020B0604020202020204" pitchFamily="34" charset="0"/>
              <a:buChar char="•"/>
            </a:pPr>
            <a:r>
              <a:rPr lang="en-US" dirty="0"/>
              <a:t> Animals with visible signs of confusion or extreme drowsiness</a:t>
            </a:r>
          </a:p>
          <a:p>
            <a:pPr marL="342900" indent="-342900">
              <a:buFont typeface="Arial" panose="020B0604020202020204" pitchFamily="34" charset="0"/>
              <a:buChar char="•"/>
            </a:pPr>
            <a:r>
              <a:rPr lang="en-US" dirty="0"/>
              <a:t>Animals living in filthy conditions are (feces, garbage, broken glass, etc.)</a:t>
            </a:r>
          </a:p>
          <a:p>
            <a:pPr marL="342900" indent="-342900">
              <a:buFont typeface="Arial" panose="020B0604020202020204" pitchFamily="34" charset="0"/>
              <a:buChar char="•"/>
            </a:pPr>
            <a:r>
              <a:rPr lang="en-US" dirty="0"/>
              <a:t>Animals kept only in a crate and not let outside. </a:t>
            </a:r>
          </a:p>
          <a:p>
            <a:pPr marL="342900" indent="-342900">
              <a:buFont typeface="Arial" panose="020B0604020202020204" pitchFamily="34" charset="0"/>
              <a:buChar char="•"/>
            </a:pPr>
            <a:r>
              <a:rPr lang="en-US" dirty="0"/>
              <a:t>Home is overcrowded with animals in cages/kennels</a:t>
            </a:r>
          </a:p>
          <a:p>
            <a:pPr marL="342900" indent="-342900">
              <a:buFont typeface="Arial" panose="020B0604020202020204" pitchFamily="34" charset="0"/>
              <a:buChar char="•"/>
            </a:pPr>
            <a:r>
              <a:rPr lang="en-US" dirty="0"/>
              <a:t>Animals in cages that are too small to allow them to stand or turn around</a:t>
            </a:r>
          </a:p>
        </p:txBody>
      </p:sp>
    </p:spTree>
    <p:extLst>
      <p:ext uri="{BB962C8B-B14F-4D97-AF65-F5344CB8AC3E}">
        <p14:creationId xmlns:p14="http://schemas.microsoft.com/office/powerpoint/2010/main" val="216801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500215"/>
            <a:ext cx="11174186" cy="590931"/>
          </a:xfrm>
        </p:spPr>
        <p:txBody>
          <a:bodyPr/>
          <a:lstStyle/>
          <a:p>
            <a:r>
              <a:rPr lang="en-US" dirty="0"/>
              <a:t>Cross Reporting Responsibilities – ACO’s &amp; DoAg</a:t>
            </a:r>
          </a:p>
        </p:txBody>
      </p:sp>
      <p:sp>
        <p:nvSpPr>
          <p:cNvPr id="3" name="TextBox 2"/>
          <p:cNvSpPr txBox="1"/>
          <p:nvPr/>
        </p:nvSpPr>
        <p:spPr>
          <a:xfrm>
            <a:off x="331304" y="1497495"/>
            <a:ext cx="6679096" cy="4247317"/>
          </a:xfrm>
          <a:prstGeom prst="rect">
            <a:avLst/>
          </a:prstGeom>
          <a:noFill/>
        </p:spPr>
        <p:txBody>
          <a:bodyPr wrap="square" rtlCol="0">
            <a:spAutoFit/>
          </a:bodyPr>
          <a:lstStyle/>
          <a:p>
            <a:pPr marL="285750" indent="-285750">
              <a:buFont typeface="Arial" panose="020B0604020202020204" pitchFamily="34" charset="0"/>
              <a:buChar char="•"/>
            </a:pPr>
            <a:r>
              <a:rPr lang="en-US" dirty="0"/>
              <a:t>When ACOs respond to animal cruelty reports and have reasonable cause to suspect that an animal is being harmed, neglected, or treated cruelly, the ACO will make a written report to the DOAG no later than 48 hours after observation.</a:t>
            </a:r>
          </a:p>
          <a:p>
            <a:pPr marL="285750" indent="-285750">
              <a:buFont typeface="Arial" panose="020B0604020202020204" pitchFamily="34" charset="0"/>
              <a:buChar char="•"/>
            </a:pPr>
            <a:r>
              <a:rPr lang="en-US" dirty="0"/>
              <a:t>The ACO must report all investigations to DoAg which then are forwarded to DCF monthly.</a:t>
            </a:r>
          </a:p>
          <a:p>
            <a:pPr marL="285750" indent="-285750">
              <a:buFont typeface="Arial" panose="020B0604020202020204" pitchFamily="34" charset="0"/>
              <a:buChar char="•"/>
            </a:pPr>
            <a:r>
              <a:rPr lang="en-US" dirty="0"/>
              <a:t>The report then gets forwarded monthly to the DCF Commissioner and DCF Careline where research if  there is an open case, closed case, and whether the report meets the statutory definition of abuse or neglect. </a:t>
            </a:r>
          </a:p>
          <a:p>
            <a:pPr marL="285750" indent="-285750">
              <a:buFont typeface="Arial" panose="020B0604020202020204" pitchFamily="34" charset="0"/>
              <a:buChar char="•"/>
            </a:pPr>
            <a:r>
              <a:rPr lang="en-US" dirty="0"/>
              <a:t>Within one week of receiving the report, and it is determined that there is an open child protective case, the assigned DCF social worker is notified.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489" y="2057952"/>
            <a:ext cx="4546325" cy="3030883"/>
          </a:xfrm>
          <a:prstGeom prst="rect">
            <a:avLst/>
          </a:prstGeom>
        </p:spPr>
      </p:pic>
    </p:spTree>
    <p:extLst>
      <p:ext uri="{BB962C8B-B14F-4D97-AF65-F5344CB8AC3E}">
        <p14:creationId xmlns:p14="http://schemas.microsoft.com/office/powerpoint/2010/main" val="325908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Reporting Responsibilities – ACO’s &amp; DoAg</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1351" r="13287"/>
          <a:stretch/>
        </p:blipFill>
        <p:spPr>
          <a:xfrm>
            <a:off x="7553740" y="1823830"/>
            <a:ext cx="4306956" cy="3810000"/>
          </a:xfrm>
        </p:spPr>
      </p:pic>
      <p:sp>
        <p:nvSpPr>
          <p:cNvPr id="6" name="TextBox 5"/>
          <p:cNvSpPr txBox="1"/>
          <p:nvPr/>
        </p:nvSpPr>
        <p:spPr>
          <a:xfrm>
            <a:off x="344557" y="1630017"/>
            <a:ext cx="6745356" cy="4170372"/>
          </a:xfrm>
          <a:prstGeom prst="rect">
            <a:avLst/>
          </a:prstGeom>
          <a:noFill/>
        </p:spPr>
        <p:txBody>
          <a:bodyPr wrap="square" rtlCol="0">
            <a:spAutoFit/>
          </a:bodyPr>
          <a:lstStyle/>
          <a:p>
            <a:pPr marL="285750" indent="-285750">
              <a:buFont typeface="Arial" panose="020B0604020202020204" pitchFamily="34" charset="0"/>
              <a:buChar char="•"/>
            </a:pPr>
            <a:r>
              <a:rPr lang="en-US" sz="1900" dirty="0"/>
              <a:t>If it is determined that the details in the report on the open case meets the legal sufficiency of an accepted DCF report, it will be opened as a new investigation. </a:t>
            </a:r>
          </a:p>
          <a:p>
            <a:pPr marL="285750" indent="-285750">
              <a:buFont typeface="Arial" panose="020B0604020202020204" pitchFamily="34" charset="0"/>
              <a:buChar char="•"/>
            </a:pPr>
            <a:r>
              <a:rPr lang="en-US" sz="1900" dirty="0"/>
              <a:t>If the report from DoAg does not have an open child protective services case but meets the legal sufficiency for investigation by DCF, DCF will conduct and investigation of the allegation and follow all established protocols. </a:t>
            </a:r>
          </a:p>
          <a:p>
            <a:pPr marL="285750" indent="-285750">
              <a:buFont typeface="Arial" panose="020B0604020202020204" pitchFamily="34" charset="0"/>
              <a:buChar char="•"/>
            </a:pPr>
            <a:r>
              <a:rPr lang="en-US" sz="1900" dirty="0"/>
              <a:t>If the report from DoAg does not have an open child protective services case and does not meet the legal sufficiency for investigation by DCF, no further investigative action is taken. </a:t>
            </a:r>
          </a:p>
          <a:p>
            <a:endParaRPr lang="en-US" dirty="0"/>
          </a:p>
        </p:txBody>
      </p:sp>
    </p:spTree>
    <p:extLst>
      <p:ext uri="{BB962C8B-B14F-4D97-AF65-F5344CB8AC3E}">
        <p14:creationId xmlns:p14="http://schemas.microsoft.com/office/powerpoint/2010/main" val="247331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250916"/>
            <a:ext cx="11174186" cy="1089529"/>
          </a:xfrm>
        </p:spPr>
        <p:txBody>
          <a:bodyPr/>
          <a:lstStyle/>
          <a:p>
            <a:r>
              <a:rPr lang="en-US" dirty="0"/>
              <a:t>Additional information about Animal Control Officers in CT									</a:t>
            </a:r>
          </a:p>
        </p:txBody>
      </p:sp>
      <p:sp>
        <p:nvSpPr>
          <p:cNvPr id="3" name="Content Placeholder 2"/>
          <p:cNvSpPr>
            <a:spLocks noGrp="1"/>
          </p:cNvSpPr>
          <p:nvPr>
            <p:ph idx="1"/>
          </p:nvPr>
        </p:nvSpPr>
        <p:spPr>
          <a:xfrm>
            <a:off x="446314" y="1542553"/>
            <a:ext cx="7080920" cy="4770098"/>
          </a:xfrm>
        </p:spPr>
        <p:txBody>
          <a:bodyPr/>
          <a:lstStyle/>
          <a:p>
            <a:r>
              <a:rPr lang="en-US" dirty="0"/>
              <a:t>Animal Control Officers (ACO) work in every town in CT and some towns employ multiple ACOs. </a:t>
            </a:r>
          </a:p>
          <a:p>
            <a:r>
              <a:rPr lang="en-US" dirty="0"/>
              <a:t>Many ACOs are town employees -some work for police department and others work for the municipality.</a:t>
            </a:r>
          </a:p>
          <a:p>
            <a:r>
              <a:rPr lang="en-US" dirty="0"/>
              <a:t>ACO’s are not mandated reports of child abuse and neglect</a:t>
            </a:r>
          </a:p>
          <a:p>
            <a:r>
              <a:rPr lang="en-US" dirty="0"/>
              <a:t>Although ACOs do not work directly for the Department of Agriculture, DoAg is the organizational body that is responsible for collecting and forwarding all incidents of animal cruelty from ACOs to DCF. </a:t>
            </a:r>
          </a:p>
          <a:p>
            <a:r>
              <a:rPr lang="en-US" dirty="0"/>
              <a:t>DoAg also educates the public and the 289 ACOs that handle animal cruelty incidents in </a:t>
            </a:r>
            <a:r>
              <a:rPr lang="en-US" dirty="0" err="1"/>
              <a:t>Connecitcut</a:t>
            </a:r>
            <a:r>
              <a:rPr lang="en-US" dirty="0"/>
              <a: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719" r="16453"/>
          <a:stretch/>
        </p:blipFill>
        <p:spPr>
          <a:xfrm>
            <a:off x="7942105" y="1820848"/>
            <a:ext cx="3678395" cy="3511826"/>
          </a:xfrm>
          <a:prstGeom prst="rect">
            <a:avLst/>
          </a:prstGeom>
        </p:spPr>
      </p:pic>
    </p:spTree>
    <p:extLst>
      <p:ext uri="{BB962C8B-B14F-4D97-AF65-F5344CB8AC3E}">
        <p14:creationId xmlns:p14="http://schemas.microsoft.com/office/powerpoint/2010/main" val="405419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#2:</a:t>
            </a:r>
          </a:p>
        </p:txBody>
      </p:sp>
      <p:sp>
        <p:nvSpPr>
          <p:cNvPr id="3" name="TextBox 2">
            <a:extLst>
              <a:ext uri="{FF2B5EF4-FFF2-40B4-BE49-F238E27FC236}">
                <a16:creationId xmlns:a16="http://schemas.microsoft.com/office/drawing/2014/main" id="{765455CD-5DD9-4F49-81F7-23200F2CE7B9}"/>
              </a:ext>
            </a:extLst>
          </p:cNvPr>
          <p:cNvSpPr txBox="1"/>
          <p:nvPr/>
        </p:nvSpPr>
        <p:spPr>
          <a:xfrm>
            <a:off x="338934" y="1091146"/>
            <a:ext cx="10804849" cy="7725192"/>
          </a:xfrm>
          <a:prstGeom prst="rect">
            <a:avLst/>
          </a:prstGeom>
          <a:noFill/>
        </p:spPr>
        <p:txBody>
          <a:bodyPr wrap="square" rtlCol="0">
            <a:spAutoFit/>
          </a:bodyPr>
          <a:lstStyle/>
          <a:p>
            <a:pPr marL="342900" indent="-342900">
              <a:buAutoNum type="arabicPeriod"/>
            </a:pPr>
            <a:r>
              <a:rPr lang="en-US" sz="1400" dirty="0"/>
              <a:t>What are examples of “reasonable causes” of animal cruelty that I social worker may encounter when doing an investigation or home visit? </a:t>
            </a:r>
          </a:p>
          <a:p>
            <a:pPr marL="800100" lvl="1" indent="-342900">
              <a:buFont typeface="+mj-lt"/>
              <a:buAutoNum type="alphaLcParenR"/>
            </a:pPr>
            <a:r>
              <a:rPr lang="en-US" sz="1400" dirty="0"/>
              <a:t>Animals that aren’t pet by the caretaker during the visit</a:t>
            </a:r>
          </a:p>
          <a:p>
            <a:pPr marL="800100" lvl="1" indent="-342900">
              <a:buFont typeface="+mj-lt"/>
              <a:buAutoNum type="alphaLcParenR"/>
            </a:pPr>
            <a:r>
              <a:rPr lang="en-US" sz="1400" dirty="0"/>
              <a:t>Animals that don’t have food present at the time of the visit</a:t>
            </a:r>
          </a:p>
          <a:p>
            <a:pPr marL="800100" lvl="1" indent="-342900">
              <a:buFont typeface="+mj-lt"/>
              <a:buAutoNum type="alphaLcParenR"/>
            </a:pPr>
            <a:r>
              <a:rPr lang="en-US" sz="1400" dirty="0"/>
              <a:t>Animals showing extreme fear or aggression towards its owner or child</a:t>
            </a:r>
          </a:p>
          <a:p>
            <a:pPr marL="800100" lvl="1" indent="-342900">
              <a:buFont typeface="+mj-lt"/>
              <a:buAutoNum type="alphaLcParenR"/>
            </a:pPr>
            <a:r>
              <a:rPr lang="en-US" sz="1400" dirty="0"/>
              <a:t>Animals kept outside in inclement weather without adequate shelter or water</a:t>
            </a:r>
          </a:p>
          <a:p>
            <a:pPr marL="800100" lvl="1" indent="-342900">
              <a:buFont typeface="+mj-lt"/>
              <a:buAutoNum type="alphaLcParenR"/>
            </a:pPr>
            <a:r>
              <a:rPr lang="en-US" sz="1400" dirty="0"/>
              <a:t>Observed physical abuse by the animal’s owner or caretaker</a:t>
            </a:r>
          </a:p>
          <a:p>
            <a:pPr marL="800100" lvl="1" indent="-342900">
              <a:buFont typeface="+mj-lt"/>
              <a:buAutoNum type="alphaLcParenR"/>
            </a:pPr>
            <a:r>
              <a:rPr lang="en-US" sz="1400" dirty="0"/>
              <a:t>All of the above</a:t>
            </a:r>
          </a:p>
          <a:p>
            <a:pPr marL="800100" lvl="1" indent="-342900">
              <a:buFont typeface="+mj-lt"/>
              <a:buAutoNum type="alphaLcParenR"/>
            </a:pPr>
            <a:r>
              <a:rPr lang="en-US" sz="1400" dirty="0"/>
              <a:t> c, d, e, only</a:t>
            </a:r>
          </a:p>
          <a:p>
            <a:pPr lvl="1"/>
            <a:r>
              <a:rPr lang="en-US" sz="1400" dirty="0"/>
              <a:t>ANSWER: g</a:t>
            </a:r>
          </a:p>
          <a:p>
            <a:pPr marL="511175" lvl="1" indent="-342900">
              <a:buAutoNum type="arabicPeriod" startAt="2"/>
            </a:pPr>
            <a:r>
              <a:rPr lang="en-US" sz="1400" dirty="0"/>
              <a:t>Is Cross Reporting a law in the State of CT?</a:t>
            </a:r>
          </a:p>
          <a:p>
            <a:pPr marL="858838" lvl="2" indent="-346075">
              <a:buFont typeface="+mj-lt"/>
              <a:buAutoNum type="alphaLcParenR"/>
            </a:pPr>
            <a:r>
              <a:rPr lang="en-US" sz="1400" dirty="0"/>
              <a:t>Yes</a:t>
            </a:r>
          </a:p>
          <a:p>
            <a:pPr marL="858838" lvl="2" indent="-346075">
              <a:buFont typeface="+mj-lt"/>
              <a:buAutoNum type="alphaLcParenR"/>
            </a:pPr>
            <a:r>
              <a:rPr lang="en-US" sz="1400" dirty="0"/>
              <a:t>No, its something DCF social workers should do but it’s not a law</a:t>
            </a:r>
          </a:p>
          <a:p>
            <a:pPr marL="512763" lvl="2"/>
            <a:r>
              <a:rPr lang="en-US" sz="1400" dirty="0"/>
              <a:t>ANSWER: a</a:t>
            </a:r>
          </a:p>
          <a:p>
            <a:pPr marL="576263" lvl="2" indent="-342900">
              <a:buAutoNum type="arabicPeriod" startAt="3"/>
            </a:pPr>
            <a:r>
              <a:rPr lang="en-US" sz="1400" dirty="0"/>
              <a:t>How long do DCF staff have, once witnessing animal cruelty, to make a report to the Department of Agriculture? </a:t>
            </a:r>
          </a:p>
          <a:p>
            <a:pPr marL="914400" lvl="3" indent="-401638">
              <a:buFont typeface="+mj-lt"/>
              <a:buAutoNum type="alphaLcParenR"/>
            </a:pPr>
            <a:r>
              <a:rPr lang="en-US" sz="1400" dirty="0"/>
              <a:t>72 hours</a:t>
            </a:r>
          </a:p>
          <a:p>
            <a:pPr marL="914400" lvl="3" indent="-401638">
              <a:buFont typeface="+mj-lt"/>
              <a:buAutoNum type="alphaLcParenR"/>
            </a:pPr>
            <a:r>
              <a:rPr lang="en-US" sz="1400" dirty="0"/>
              <a:t>24 hours</a:t>
            </a:r>
          </a:p>
          <a:p>
            <a:pPr marL="914400" lvl="3" indent="-401638">
              <a:buFont typeface="+mj-lt"/>
              <a:buAutoNum type="alphaLcParenR"/>
            </a:pPr>
            <a:r>
              <a:rPr lang="en-US" sz="1400" dirty="0"/>
              <a:t>48 hours</a:t>
            </a:r>
          </a:p>
          <a:p>
            <a:pPr marL="512762" lvl="3"/>
            <a:r>
              <a:rPr lang="en-US" sz="1400" dirty="0"/>
              <a:t>ANSWER: c</a:t>
            </a:r>
          </a:p>
          <a:p>
            <a:pPr marL="511175" lvl="3" indent="-342900">
              <a:buAutoNum type="arabicPeriod" startAt="4"/>
            </a:pPr>
            <a:r>
              <a:rPr lang="en-US" sz="1400" dirty="0"/>
              <a:t>What kinds of animal cruelty investigations are Animal Control Officers (ACOs) required to report to the Department of Agriculture that get forwarded to DCF? </a:t>
            </a:r>
          </a:p>
          <a:p>
            <a:pPr marL="968375" lvl="4" indent="-342900">
              <a:buFont typeface="+mj-lt"/>
              <a:buAutoNum type="alphaLcParenR"/>
            </a:pPr>
            <a:r>
              <a:rPr lang="en-US" sz="1400" dirty="0"/>
              <a:t>All investigations</a:t>
            </a:r>
          </a:p>
          <a:p>
            <a:pPr marL="968375" lvl="4" indent="-342900">
              <a:buFont typeface="+mj-lt"/>
              <a:buAutoNum type="alphaLcParenR"/>
            </a:pPr>
            <a:r>
              <a:rPr lang="en-US" sz="1400" dirty="0"/>
              <a:t>Investigations where it is known that there is a child also residing in the home</a:t>
            </a:r>
          </a:p>
          <a:p>
            <a:pPr marL="968375" lvl="4" indent="-342900">
              <a:buFont typeface="+mj-lt"/>
              <a:buAutoNum type="alphaLcParenR"/>
            </a:pPr>
            <a:r>
              <a:rPr lang="en-US" sz="1400" dirty="0"/>
              <a:t>Only investigations where a child is bitten or hurt by an animal</a:t>
            </a:r>
          </a:p>
          <a:p>
            <a:pPr marL="625475" lvl="4"/>
            <a:r>
              <a:rPr lang="en-US" sz="1400" dirty="0"/>
              <a:t>ANSWER: q</a:t>
            </a:r>
          </a:p>
          <a:p>
            <a:pPr marL="968375" lvl="4" indent="-342900">
              <a:buFont typeface="+mj-lt"/>
              <a:buAutoNum type="alphaLcParenR"/>
            </a:pPr>
            <a:endParaRPr lang="en-US" sz="1400" dirty="0"/>
          </a:p>
          <a:p>
            <a:pPr marL="625475" lvl="4"/>
            <a:endParaRPr lang="en-US" sz="1400" dirty="0"/>
          </a:p>
          <a:p>
            <a:pPr marL="512762" lvl="3"/>
            <a:endParaRPr lang="en-US" sz="1400" dirty="0"/>
          </a:p>
          <a:p>
            <a:pPr marL="800100" lvl="1" indent="-342900">
              <a:buFont typeface="+mj-lt"/>
              <a:buAutoNum type="alphaLcParenR"/>
            </a:pPr>
            <a:endParaRPr lang="en-US" sz="1400" dirty="0"/>
          </a:p>
          <a:p>
            <a:pPr marL="800100" lvl="1" indent="-342900">
              <a:buFont typeface="+mj-lt"/>
              <a:buAutoNum type="alphaLcParenR"/>
            </a:pPr>
            <a:endParaRPr lang="en-US" dirty="0"/>
          </a:p>
          <a:p>
            <a:pPr marL="800100" lvl="1" indent="-342900">
              <a:buFont typeface="+mj-lt"/>
              <a:buAutoNum type="alphaLcParenR"/>
            </a:pPr>
            <a:endParaRPr lang="en-US" dirty="0"/>
          </a:p>
          <a:p>
            <a:pPr marL="342900" indent="-342900">
              <a:buAutoNum type="arabicPeriod"/>
            </a:pPr>
            <a:endParaRPr lang="en-US" dirty="0"/>
          </a:p>
          <a:p>
            <a:pPr marL="800100" lvl="1" indent="-342900">
              <a:buAutoNum type="alphaLcParenR"/>
            </a:pPr>
            <a:endParaRPr lang="en-US" dirty="0"/>
          </a:p>
          <a:p>
            <a:pPr marL="800100" lvl="1" indent="-342900">
              <a:buFont typeface="+mj-lt"/>
              <a:buAutoNum type="alphaLcParenR"/>
            </a:pPr>
            <a:endParaRPr lang="en-US" dirty="0"/>
          </a:p>
        </p:txBody>
      </p:sp>
    </p:spTree>
    <p:extLst>
      <p:ext uri="{BB962C8B-B14F-4D97-AF65-F5344CB8AC3E}">
        <p14:creationId xmlns:p14="http://schemas.microsoft.com/office/powerpoint/2010/main" val="255033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TextBox 2"/>
          <p:cNvSpPr txBox="1"/>
          <p:nvPr/>
        </p:nvSpPr>
        <p:spPr>
          <a:xfrm>
            <a:off x="605340" y="1459606"/>
            <a:ext cx="9509055" cy="4985980"/>
          </a:xfrm>
          <a:prstGeom prst="rect">
            <a:avLst/>
          </a:prstGeom>
          <a:noFill/>
        </p:spPr>
        <p:txBody>
          <a:bodyPr wrap="square" rtlCol="0">
            <a:spAutoFit/>
          </a:bodyPr>
          <a:lstStyle/>
          <a:p>
            <a:r>
              <a:rPr lang="en-US" sz="2200" b="1" dirty="0"/>
              <a:t>For more detailed information about Cross Reporting, go to this link: </a:t>
            </a:r>
            <a:r>
              <a:rPr lang="en-US" sz="2200" b="1" dirty="0">
                <a:hlinkClick r:id="rId3"/>
              </a:rPr>
              <a:t>https://www.cga.ct.gov/2014/ACT/pa/pdf/2014PA-00070-R00HB-05037-PA.pdf</a:t>
            </a:r>
            <a:endParaRPr lang="en-US" sz="2200" b="1" dirty="0"/>
          </a:p>
          <a:p>
            <a:endParaRPr lang="en-US" sz="2200" b="1" dirty="0"/>
          </a:p>
          <a:p>
            <a:r>
              <a:rPr lang="en-US" sz="2200" b="1" dirty="0"/>
              <a:t>The National LINK Coalition: </a:t>
            </a:r>
            <a:r>
              <a:rPr lang="en-US" sz="2200" b="1" dirty="0">
                <a:hlinkClick r:id="rId4"/>
              </a:rPr>
              <a:t>http://nationallinkcoalition.org/</a:t>
            </a:r>
            <a:endParaRPr lang="en-US" sz="2200" b="1" dirty="0"/>
          </a:p>
          <a:p>
            <a:endParaRPr lang="en-US" sz="2200" b="1" dirty="0"/>
          </a:p>
          <a:p>
            <a:r>
              <a:rPr lang="en-US" sz="2200" b="1" dirty="0"/>
              <a:t>DCF’s Paws for Kids: </a:t>
            </a:r>
            <a:r>
              <a:rPr lang="en-US" sz="2200" b="1" dirty="0">
                <a:hlinkClick r:id="rId5"/>
              </a:rPr>
              <a:t>https://portal.ct.gov/DCF/PawsForKids/Home</a:t>
            </a:r>
            <a:endParaRPr lang="en-US" sz="2200" b="1" dirty="0"/>
          </a:p>
          <a:p>
            <a:endParaRPr lang="en-US" sz="2200" b="1" dirty="0"/>
          </a:p>
          <a:p>
            <a:r>
              <a:rPr lang="en-US" sz="2200" b="1" dirty="0"/>
              <a:t>Notification to the Dept. of Agriculture of suspected Animal Harm, Neglect or Cruel Treatment (FORM 736) </a:t>
            </a:r>
          </a:p>
          <a:p>
            <a:r>
              <a:rPr lang="en-US" sz="2200" b="1" dirty="0">
                <a:hlinkClick r:id="rId6"/>
              </a:rPr>
              <a:t>https://portal.ct.gov/-/media/DCF/Policy/NEW-fillin-Forms/DCF-736.pdf?la=en</a:t>
            </a:r>
            <a:endParaRPr lang="en-US" sz="2200" b="1" dirty="0"/>
          </a:p>
          <a:p>
            <a:endParaRPr lang="en-US" b="1" dirty="0"/>
          </a:p>
          <a:p>
            <a:endParaRPr lang="en-US" b="1" dirty="0"/>
          </a:p>
          <a:p>
            <a:endParaRPr lang="en-US" b="1" dirty="0"/>
          </a:p>
        </p:txBody>
      </p:sp>
    </p:spTree>
    <p:extLst>
      <p:ext uri="{BB962C8B-B14F-4D97-AF65-F5344CB8AC3E}">
        <p14:creationId xmlns:p14="http://schemas.microsoft.com/office/powerpoint/2010/main" val="412327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8206" y="277934"/>
            <a:ext cx="10607040" cy="701731"/>
          </a:xfrm>
        </p:spPr>
        <p:txBody>
          <a:bodyPr/>
          <a:lstStyle/>
          <a:p>
            <a:pPr algn="ctr"/>
            <a:r>
              <a:rPr lang="en-US" dirty="0"/>
              <a:t>Cross Reporting Training Objectives </a:t>
            </a:r>
          </a:p>
        </p:txBody>
      </p:sp>
      <p:sp>
        <p:nvSpPr>
          <p:cNvPr id="6" name="Rectangle 5" descr="Cat"/>
          <p:cNvSpPr/>
          <p:nvPr/>
        </p:nvSpPr>
        <p:spPr>
          <a:xfrm>
            <a:off x="3156238" y="4004061"/>
            <a:ext cx="884914" cy="88491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accent5">
              <a:hueOff val="0"/>
              <a:satOff val="0"/>
              <a:lumOff val="0"/>
              <a:alphaOff val="0"/>
            </a:schemeClr>
          </a:effectRef>
          <a:fontRef idx="minor">
            <a:schemeClr val="lt1"/>
          </a:fontRef>
        </p:style>
      </p:sp>
      <p:sp>
        <p:nvSpPr>
          <p:cNvPr id="7" name="Rectangle 6" descr="House"/>
          <p:cNvSpPr/>
          <p:nvPr/>
        </p:nvSpPr>
        <p:spPr>
          <a:xfrm>
            <a:off x="6939046" y="3999354"/>
            <a:ext cx="884914" cy="884914"/>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0">
            <a:scrgbClr r="0" g="0" b="0"/>
          </a:lnRef>
          <a:fillRef idx="3">
            <a:scrgbClr r="0" g="0" b="0"/>
          </a:fillRef>
          <a:effectRef idx="2">
            <a:schemeClr val="accent4">
              <a:hueOff val="0"/>
              <a:satOff val="0"/>
              <a:lumOff val="0"/>
              <a:alphaOff val="0"/>
            </a:schemeClr>
          </a:effectRef>
          <a:fontRef idx="minor">
            <a:schemeClr val="lt1"/>
          </a:fontRef>
        </p:style>
      </p:sp>
      <p:sp>
        <p:nvSpPr>
          <p:cNvPr id="9" name="Rectangle 8" descr="Magnifying glass"/>
          <p:cNvSpPr/>
          <p:nvPr/>
        </p:nvSpPr>
        <p:spPr>
          <a:xfrm>
            <a:off x="7738249" y="2175761"/>
            <a:ext cx="884914" cy="884914"/>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0">
            <a:scrgbClr r="0" g="0" b="0"/>
          </a:lnRef>
          <a:fillRef idx="3">
            <a:scrgbClr r="0" g="0" b="0"/>
          </a:fillRef>
          <a:effectRef idx="2">
            <a:schemeClr val="accent6">
              <a:hueOff val="0"/>
              <a:satOff val="0"/>
              <a:lumOff val="0"/>
              <a:alphaOff val="0"/>
            </a:schemeClr>
          </a:effectRef>
          <a:fontRef idx="minor">
            <a:schemeClr val="lt1"/>
          </a:fontRef>
        </p:style>
      </p:sp>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b="10769"/>
          <a:stretch/>
        </p:blipFill>
        <p:spPr>
          <a:xfrm>
            <a:off x="3943770" y="4066389"/>
            <a:ext cx="908933" cy="746974"/>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504302">
            <a:off x="5308014" y="2019512"/>
            <a:ext cx="873979" cy="87397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01533" y="2045894"/>
            <a:ext cx="709411" cy="709411"/>
          </a:xfrm>
          <a:prstGeom prst="rect">
            <a:avLst/>
          </a:prstGeom>
        </p:spPr>
      </p:pic>
      <p:sp>
        <p:nvSpPr>
          <p:cNvPr id="15" name="TextBox 14"/>
          <p:cNvSpPr txBox="1"/>
          <p:nvPr/>
        </p:nvSpPr>
        <p:spPr>
          <a:xfrm>
            <a:off x="2197756" y="2831733"/>
            <a:ext cx="1762162" cy="738664"/>
          </a:xfrm>
          <a:prstGeom prst="rect">
            <a:avLst/>
          </a:prstGeom>
          <a:noFill/>
        </p:spPr>
        <p:txBody>
          <a:bodyPr wrap="square" rtlCol="0">
            <a:spAutoFit/>
          </a:bodyPr>
          <a:lstStyle/>
          <a:p>
            <a:pPr algn="ctr"/>
            <a:r>
              <a:rPr lang="en-US" sz="1400" b="1" dirty="0"/>
              <a:t>Cross Reporting Definition &amp; Who </a:t>
            </a:r>
          </a:p>
          <a:p>
            <a:pPr algn="ctr"/>
            <a:r>
              <a:rPr lang="en-US" sz="1400" b="1" dirty="0"/>
              <a:t>is Involved</a:t>
            </a:r>
          </a:p>
        </p:txBody>
      </p:sp>
      <p:sp>
        <p:nvSpPr>
          <p:cNvPr id="18" name="Rectangle 17"/>
          <p:cNvSpPr/>
          <p:nvPr/>
        </p:nvSpPr>
        <p:spPr>
          <a:xfrm>
            <a:off x="6481503" y="5010152"/>
            <a:ext cx="180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pPr>
            <a:r>
              <a:rPr lang="en-US" sz="1400" b="1" kern="1200" dirty="0"/>
              <a:t>Recognizing </a:t>
            </a:r>
          </a:p>
          <a:p>
            <a:pPr lvl="0" algn="ctr" defTabSz="622300">
              <a:lnSpc>
                <a:spcPct val="100000"/>
              </a:lnSpc>
              <a:spcBef>
                <a:spcPct val="0"/>
              </a:spcBef>
            </a:pPr>
            <a:r>
              <a:rPr lang="en-US" sz="1400" b="1" kern="1200" dirty="0"/>
              <a:t>Animal Cruelty</a:t>
            </a:r>
          </a:p>
        </p:txBody>
      </p:sp>
      <p:sp>
        <p:nvSpPr>
          <p:cNvPr id="19" name="TextBox 18"/>
          <p:cNvSpPr txBox="1"/>
          <p:nvPr/>
        </p:nvSpPr>
        <p:spPr>
          <a:xfrm>
            <a:off x="4605847" y="2784446"/>
            <a:ext cx="2333199" cy="738664"/>
          </a:xfrm>
          <a:prstGeom prst="rect">
            <a:avLst/>
          </a:prstGeom>
          <a:noFill/>
        </p:spPr>
        <p:txBody>
          <a:bodyPr wrap="square" rtlCol="0">
            <a:spAutoFit/>
          </a:bodyPr>
          <a:lstStyle/>
          <a:p>
            <a:pPr algn="ctr"/>
            <a:r>
              <a:rPr lang="en-US" sz="1400" b="1" dirty="0"/>
              <a:t>The LINK between animal cruelty &amp; child abuse &amp; neglect</a:t>
            </a:r>
          </a:p>
        </p:txBody>
      </p:sp>
      <p:sp>
        <p:nvSpPr>
          <p:cNvPr id="20" name="TextBox 19"/>
          <p:cNvSpPr txBox="1"/>
          <p:nvPr/>
        </p:nvSpPr>
        <p:spPr>
          <a:xfrm>
            <a:off x="7164231" y="3047176"/>
            <a:ext cx="2808091" cy="523220"/>
          </a:xfrm>
          <a:prstGeom prst="rect">
            <a:avLst/>
          </a:prstGeom>
          <a:noFill/>
        </p:spPr>
        <p:txBody>
          <a:bodyPr wrap="square" rtlCol="0">
            <a:spAutoFit/>
          </a:bodyPr>
          <a:lstStyle/>
          <a:p>
            <a:pPr algn="ctr"/>
            <a:r>
              <a:rPr lang="en-US" sz="1400" b="1" dirty="0"/>
              <a:t>What the Research </a:t>
            </a:r>
          </a:p>
          <a:p>
            <a:pPr algn="ctr"/>
            <a:r>
              <a:rPr lang="en-US" sz="1400" b="1" dirty="0"/>
              <a:t>Tells us</a:t>
            </a:r>
          </a:p>
        </p:txBody>
      </p:sp>
      <p:sp>
        <p:nvSpPr>
          <p:cNvPr id="21" name="Rectangle 20"/>
          <p:cNvSpPr/>
          <p:nvPr/>
        </p:nvSpPr>
        <p:spPr>
          <a:xfrm>
            <a:off x="3288914" y="4996642"/>
            <a:ext cx="180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b="1" kern="1200" dirty="0"/>
              <a:t>The Cross Reporting Process for DCF, ACO’s, and DoAg</a:t>
            </a:r>
          </a:p>
        </p:txBody>
      </p:sp>
      <p:sp>
        <p:nvSpPr>
          <p:cNvPr id="16" name="Rectangle 15"/>
          <p:cNvSpPr/>
          <p:nvPr/>
        </p:nvSpPr>
        <p:spPr>
          <a:xfrm>
            <a:off x="7461207" y="5010152"/>
            <a:ext cx="180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pPr>
            <a:endParaRPr lang="en-US" sz="1400" b="1" kern="1200" dirty="0"/>
          </a:p>
        </p:txBody>
      </p:sp>
    </p:spTree>
    <p:extLst>
      <p:ext uri="{BB962C8B-B14F-4D97-AF65-F5344CB8AC3E}">
        <p14:creationId xmlns:p14="http://schemas.microsoft.com/office/powerpoint/2010/main" val="11028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icture Placeholder 13">
            <a:extLst>
              <a:ext uri="{FF2B5EF4-FFF2-40B4-BE49-F238E27FC236}">
                <a16:creationId xmlns:a16="http://schemas.microsoft.com/office/drawing/2014/main" id="{8DBDD9F7-3B84-F743-95F4-C9FA74DA597F}"/>
              </a:ext>
            </a:extLst>
          </p:cNvPr>
          <p:cNvSpPr txBox="1">
            <a:spLocks/>
          </p:cNvSpPr>
          <p:nvPr/>
        </p:nvSpPr>
        <p:spPr>
          <a:xfrm flipH="1">
            <a:off x="0" y="3895249"/>
            <a:ext cx="12192000"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Insert Image</a:t>
            </a:r>
          </a:p>
        </p:txBody>
      </p:sp>
      <p:sp>
        <p:nvSpPr>
          <p:cNvPr id="12" name="Rectangle 11" descr="Lower accent block for slide image">
            <a:extLst>
              <a:ext uri="{FF2B5EF4-FFF2-40B4-BE49-F238E27FC236}">
                <a16:creationId xmlns:a16="http://schemas.microsoft.com/office/drawing/2014/main" id="{D7F67FDF-D697-3249-AD21-75F6353FFBA5}"/>
              </a:ext>
            </a:extLst>
          </p:cNvPr>
          <p:cNvSpPr/>
          <p:nvPr/>
        </p:nvSpPr>
        <p:spPr>
          <a:xfrm>
            <a:off x="438912" y="4690872"/>
            <a:ext cx="7315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p:txBody>
          <a:bodyPr/>
          <a:lstStyle/>
          <a:p>
            <a:r>
              <a:rPr lang="en-GB" dirty="0"/>
              <a:t>THANK YOU</a:t>
            </a:r>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13" b="7813"/>
          <a:stretch>
            <a:fillRect/>
          </a:stretch>
        </p:blipFill>
        <p:spPr/>
      </p:pic>
      <p:sp>
        <p:nvSpPr>
          <p:cNvPr id="4" name="TextBox 3"/>
          <p:cNvSpPr txBox="1"/>
          <p:nvPr/>
        </p:nvSpPr>
        <p:spPr>
          <a:xfrm>
            <a:off x="451203" y="5330002"/>
            <a:ext cx="3877129" cy="830997"/>
          </a:xfrm>
          <a:prstGeom prst="rect">
            <a:avLst/>
          </a:prstGeom>
          <a:noFill/>
        </p:spPr>
        <p:txBody>
          <a:bodyPr wrap="square" rtlCol="0">
            <a:spAutoFit/>
          </a:bodyPr>
          <a:lstStyle/>
          <a:p>
            <a:r>
              <a:rPr lang="en-US" sz="4800" dirty="0"/>
              <a:t>THANK YOU!</a:t>
            </a:r>
          </a:p>
        </p:txBody>
      </p:sp>
    </p:spTree>
    <p:extLst>
      <p:ext uri="{BB962C8B-B14F-4D97-AF65-F5344CB8AC3E}">
        <p14:creationId xmlns:p14="http://schemas.microsoft.com/office/powerpoint/2010/main" val="30821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Cross Reporting? </a:t>
            </a:r>
          </a:p>
        </p:txBody>
      </p:sp>
      <p:sp>
        <p:nvSpPr>
          <p:cNvPr id="3" name="Content Placeholder 2"/>
          <p:cNvSpPr>
            <a:spLocks noGrp="1"/>
          </p:cNvSpPr>
          <p:nvPr>
            <p:ph idx="1"/>
          </p:nvPr>
        </p:nvSpPr>
        <p:spPr>
          <a:xfrm>
            <a:off x="101759" y="1529523"/>
            <a:ext cx="6740096" cy="4693061"/>
          </a:xfrm>
        </p:spPr>
        <p:txBody>
          <a:bodyPr/>
          <a:lstStyle/>
          <a:p>
            <a:r>
              <a:rPr lang="en-US" sz="2000" dirty="0"/>
              <a:t>Cross Reporting is a law in CT that requires DCF staff and Animal Control Officers (ACO) to work together to “cross report” animal cruelty and child abuse and neglect. </a:t>
            </a:r>
          </a:p>
          <a:p>
            <a:r>
              <a:rPr lang="en-US" sz="2000" dirty="0"/>
              <a:t>The law is called: </a:t>
            </a:r>
            <a:r>
              <a:rPr lang="en-US" sz="2000" b="1" dirty="0"/>
              <a:t>PUBLIC ACT 14-70 - AN ACT CONCERNING CROSS REPORTING OF CHILD ABUSE AND ANIMAL CRUELTY. </a:t>
            </a:r>
            <a:r>
              <a:rPr lang="en-US" sz="2000" dirty="0"/>
              <a:t>The laws has been in place since 2011 and was expanded in 2014. </a:t>
            </a:r>
          </a:p>
          <a:p>
            <a:r>
              <a:rPr lang="en-US" sz="2000" dirty="0"/>
              <a:t>The law was enacted because of mounting evidence from researchers who say there’s a strong </a:t>
            </a:r>
            <a:r>
              <a:rPr lang="en-US" sz="2000" b="1" dirty="0">
                <a:solidFill>
                  <a:srgbClr val="FF0000"/>
                </a:solidFill>
              </a:rPr>
              <a:t>LINK</a:t>
            </a:r>
            <a:r>
              <a:rPr lang="en-US" sz="2000" dirty="0"/>
              <a:t> between animal abuse and child abuse, intimate partner violence, and elder abuse.</a:t>
            </a:r>
          </a:p>
          <a:p>
            <a:endParaRPr lang="en-US" sz="24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909" r="7180"/>
          <a:stretch/>
        </p:blipFill>
        <p:spPr>
          <a:xfrm>
            <a:off x="6960687" y="1748873"/>
            <a:ext cx="5006026" cy="3803788"/>
          </a:xfrm>
          <a:prstGeom prst="rect">
            <a:avLst/>
          </a:prstGeom>
        </p:spPr>
      </p:pic>
    </p:spTree>
    <p:extLst>
      <p:ext uri="{BB962C8B-B14F-4D97-AF65-F5344CB8AC3E}">
        <p14:creationId xmlns:p14="http://schemas.microsoft.com/office/powerpoint/2010/main" val="105775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a:lstStyle/>
          <a:p>
            <a:r>
              <a:rPr lang="en-US" dirty="0"/>
              <a:t>Why is Cross Reporting and the LINK  important?</a:t>
            </a:r>
            <a:endParaRPr lang="en-GB" dirty="0"/>
          </a:p>
        </p:txBody>
      </p:sp>
      <p:sp>
        <p:nvSpPr>
          <p:cNvPr id="2" name="Rectangle 1"/>
          <p:cNvSpPr/>
          <p:nvPr/>
        </p:nvSpPr>
        <p:spPr>
          <a:xfrm>
            <a:off x="5087155" y="1543911"/>
            <a:ext cx="6533345" cy="3970318"/>
          </a:xfrm>
          <a:prstGeom prst="rect">
            <a:avLst/>
          </a:prstGeom>
        </p:spPr>
        <p:txBody>
          <a:bodyPr wrap="square">
            <a:spAutoFit/>
          </a:bodyPr>
          <a:lstStyle/>
          <a:p>
            <a:pPr fontAlgn="base">
              <a:lnSpc>
                <a:spcPct val="150000"/>
              </a:lnSpc>
            </a:pPr>
            <a:r>
              <a:rPr lang="en-US" sz="2400" i="1" dirty="0"/>
              <a:t>Animal abuse is</a:t>
            </a:r>
            <a:r>
              <a:rPr lang="en-US" sz="2400" b="1" i="1" dirty="0"/>
              <a:t> “the tip of the iceberg”: </a:t>
            </a:r>
            <a:r>
              <a:rPr lang="en-US" sz="2400" i="1" dirty="0"/>
              <a:t>the way animals are regarded in a family is a window into interpersonal relationships and family dynamics. Investigators who find animal cruelty, abuse or neglect are rarely surprised to see other issues lurking beneath the surface.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22" y="1664313"/>
            <a:ext cx="4223678" cy="4098963"/>
          </a:xfrm>
          <a:prstGeom prst="rect">
            <a:avLst/>
          </a:prstGeom>
        </p:spPr>
      </p:pic>
    </p:spTree>
    <p:extLst>
      <p:ext uri="{BB962C8B-B14F-4D97-AF65-F5344CB8AC3E}">
        <p14:creationId xmlns:p14="http://schemas.microsoft.com/office/powerpoint/2010/main" val="224440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250916"/>
            <a:ext cx="11174186" cy="1089529"/>
          </a:xfrm>
        </p:spPr>
        <p:txBody>
          <a:bodyPr/>
          <a:lstStyle/>
          <a:p>
            <a:r>
              <a:rPr lang="en-US" dirty="0"/>
              <a:t>The </a:t>
            </a:r>
            <a:r>
              <a:rPr lang="en-US" dirty="0">
                <a:solidFill>
                  <a:srgbClr val="FF0000"/>
                </a:solidFill>
              </a:rPr>
              <a:t>LINK</a:t>
            </a:r>
            <a:r>
              <a:rPr lang="en-US" dirty="0"/>
              <a:t> between animal cruelty and child abuse and neglect explained</a:t>
            </a:r>
          </a:p>
        </p:txBody>
      </p:sp>
      <p:sp>
        <p:nvSpPr>
          <p:cNvPr id="3" name="Content Placeholder 2"/>
          <p:cNvSpPr>
            <a:spLocks noGrp="1"/>
          </p:cNvSpPr>
          <p:nvPr>
            <p:ph idx="1"/>
          </p:nvPr>
        </p:nvSpPr>
        <p:spPr>
          <a:xfrm>
            <a:off x="446314" y="1836986"/>
            <a:ext cx="8030935" cy="4770098"/>
          </a:xfrm>
        </p:spPr>
        <p:txBody>
          <a:bodyPr/>
          <a:lstStyle/>
          <a:p>
            <a:r>
              <a:rPr lang="en-US" sz="2400" dirty="0"/>
              <a:t>Mistreating animals is no longer seen as an isolated incident</a:t>
            </a:r>
          </a:p>
          <a:p>
            <a:r>
              <a:rPr lang="en-US" sz="2400" dirty="0"/>
              <a:t>Frequently, animal abuse is part of a continuum of abuse within families. </a:t>
            </a:r>
          </a:p>
          <a:p>
            <a:r>
              <a:rPr lang="en-US" sz="2400" dirty="0"/>
              <a:t>Cross-reporting among DCF employees and animal control officers will heighten awareness among child welfare and animal control professionals of this strong correlation and likely improve outcomes for children and animals.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932" y="1463040"/>
            <a:ext cx="3125273" cy="4687910"/>
          </a:xfrm>
          <a:prstGeom prst="rect">
            <a:avLst/>
          </a:prstGeom>
        </p:spPr>
      </p:pic>
    </p:spTree>
    <p:extLst>
      <p:ext uri="{BB962C8B-B14F-4D97-AF65-F5344CB8AC3E}">
        <p14:creationId xmlns:p14="http://schemas.microsoft.com/office/powerpoint/2010/main" val="223257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250916"/>
            <a:ext cx="11174186" cy="1089529"/>
          </a:xfrm>
        </p:spPr>
        <p:txBody>
          <a:bodyPr/>
          <a:lstStyle/>
          <a:p>
            <a:r>
              <a:rPr lang="en-US" dirty="0"/>
              <a:t>The </a:t>
            </a:r>
            <a:r>
              <a:rPr lang="en-US" dirty="0">
                <a:solidFill>
                  <a:srgbClr val="FF0000"/>
                </a:solidFill>
              </a:rPr>
              <a:t>LINK</a:t>
            </a:r>
            <a:r>
              <a:rPr lang="en-US" dirty="0"/>
              <a:t> between animal cruelty and child abuse and neglect explained</a:t>
            </a:r>
          </a:p>
        </p:txBody>
      </p:sp>
      <p:sp>
        <p:nvSpPr>
          <p:cNvPr id="3" name="Content Placeholder 2"/>
          <p:cNvSpPr>
            <a:spLocks noGrp="1"/>
          </p:cNvSpPr>
          <p:nvPr>
            <p:ph idx="1"/>
          </p:nvPr>
        </p:nvSpPr>
        <p:spPr>
          <a:xfrm>
            <a:off x="489505" y="1944821"/>
            <a:ext cx="6762867" cy="4770098"/>
          </a:xfrm>
        </p:spPr>
        <p:txBody>
          <a:bodyPr/>
          <a:lstStyle/>
          <a:p>
            <a:r>
              <a:rPr lang="en-US" sz="2000" dirty="0"/>
              <a:t>Domestic violence and child abusers may kill, harm or threaten animals to exert dominance and power over their victims.</a:t>
            </a:r>
          </a:p>
          <a:p>
            <a:r>
              <a:rPr lang="en-US" sz="2000" dirty="0"/>
              <a:t> Abusers and impressionable children who witness or perpetrate abuse become desensitized to violence and the ability to empathize with victims. </a:t>
            </a:r>
          </a:p>
          <a:p>
            <a:r>
              <a:rPr lang="en-US" sz="2000" dirty="0"/>
              <a:t>When children are cruel to animals it could represent a way for an abused child who feels powerless to exert control over his or her own victim and gain a sense of power.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1376" r="22233"/>
          <a:stretch/>
        </p:blipFill>
        <p:spPr>
          <a:xfrm>
            <a:off x="7529261" y="1867303"/>
            <a:ext cx="4405746" cy="3672106"/>
          </a:xfrm>
          <a:prstGeom prst="rect">
            <a:avLst/>
          </a:prstGeom>
        </p:spPr>
      </p:pic>
    </p:spTree>
    <p:extLst>
      <p:ext uri="{BB962C8B-B14F-4D97-AF65-F5344CB8AC3E}">
        <p14:creationId xmlns:p14="http://schemas.microsoft.com/office/powerpoint/2010/main" val="347240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250916"/>
            <a:ext cx="11174186" cy="1089529"/>
          </a:xfrm>
        </p:spPr>
        <p:txBody>
          <a:bodyPr/>
          <a:lstStyle/>
          <a:p>
            <a:r>
              <a:rPr lang="en-US" dirty="0"/>
              <a:t>The </a:t>
            </a:r>
            <a:r>
              <a:rPr lang="en-US" dirty="0">
                <a:solidFill>
                  <a:srgbClr val="FF0000"/>
                </a:solidFill>
              </a:rPr>
              <a:t>LINK</a:t>
            </a:r>
            <a:r>
              <a:rPr lang="en-US" dirty="0"/>
              <a:t> between Animal Cruelty and Child Abuse and Neglect – wheel of violence</a:t>
            </a:r>
            <a:endParaRPr lang="en-GB" dirty="0"/>
          </a:p>
        </p:txBody>
      </p:sp>
      <p:pic>
        <p:nvPicPr>
          <p:cNvPr id="1026" name="Picture 2" descr="link-cyc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314" y="1817798"/>
            <a:ext cx="6614743" cy="4415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6034" y="2202276"/>
            <a:ext cx="4277133" cy="3238208"/>
          </a:xfrm>
          <a:prstGeom prst="rect">
            <a:avLst/>
          </a:prstGeom>
        </p:spPr>
      </p:pic>
      <p:sp>
        <p:nvSpPr>
          <p:cNvPr id="2" name="TextBox 1">
            <a:extLst>
              <a:ext uri="{FF2B5EF4-FFF2-40B4-BE49-F238E27FC236}">
                <a16:creationId xmlns:a16="http://schemas.microsoft.com/office/drawing/2014/main" id="{7AA746DC-C4EF-4CE3-A0EC-0CD78C6B8560}"/>
              </a:ext>
            </a:extLst>
          </p:cNvPr>
          <p:cNvSpPr txBox="1"/>
          <p:nvPr/>
        </p:nvSpPr>
        <p:spPr>
          <a:xfrm>
            <a:off x="3111428" y="2787134"/>
            <a:ext cx="794657" cy="369332"/>
          </a:xfrm>
          <a:prstGeom prst="rect">
            <a:avLst/>
          </a:prstGeom>
          <a:noFill/>
        </p:spPr>
        <p:txBody>
          <a:bodyPr wrap="square" rtlCol="0">
            <a:spAutoFit/>
          </a:bodyPr>
          <a:lstStyle/>
          <a:p>
            <a:r>
              <a:rPr lang="en-US" b="1" dirty="0">
                <a:latin typeface="Arial Narrow" panose="020B0606020202030204" pitchFamily="34" charset="0"/>
              </a:rPr>
              <a:t>may</a:t>
            </a:r>
          </a:p>
        </p:txBody>
      </p:sp>
    </p:spTree>
    <p:extLst>
      <p:ext uri="{BB962C8B-B14F-4D97-AF65-F5344CB8AC3E}">
        <p14:creationId xmlns:p14="http://schemas.microsoft.com/office/powerpoint/2010/main" val="299479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250916"/>
            <a:ext cx="11174186" cy="1089529"/>
          </a:xfrm>
        </p:spPr>
        <p:txBody>
          <a:bodyPr/>
          <a:lstStyle/>
          <a:p>
            <a:r>
              <a:rPr lang="en-US" dirty="0"/>
              <a:t>How animal cruelty victimizes families and their pets. </a:t>
            </a:r>
          </a:p>
        </p:txBody>
      </p:sp>
      <p:pic>
        <p:nvPicPr>
          <p:cNvPr id="4" name="Content Placeholder 7">
            <a:extLst>
              <a:ext uri="{FF2B5EF4-FFF2-40B4-BE49-F238E27FC236}">
                <a16:creationId xmlns:a16="http://schemas.microsoft.com/office/drawing/2014/main" id="{D507B1DC-1B65-438B-BA86-00523082C0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2010" y="1296520"/>
            <a:ext cx="8342794" cy="5464531"/>
          </a:xfrm>
          <a:prstGeom prst="rect">
            <a:avLst/>
          </a:prstGeom>
        </p:spPr>
      </p:pic>
    </p:spTree>
    <p:extLst>
      <p:ext uri="{BB962C8B-B14F-4D97-AF65-F5344CB8AC3E}">
        <p14:creationId xmlns:p14="http://schemas.microsoft.com/office/powerpoint/2010/main" val="241764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the researchers are saying: </a:t>
            </a:r>
          </a:p>
        </p:txBody>
      </p:sp>
      <p:sp>
        <p:nvSpPr>
          <p:cNvPr id="3" name="Content Placeholder 2"/>
          <p:cNvSpPr>
            <a:spLocks noGrp="1"/>
          </p:cNvSpPr>
          <p:nvPr>
            <p:ph idx="1"/>
          </p:nvPr>
        </p:nvSpPr>
        <p:spPr>
          <a:xfrm>
            <a:off x="903515" y="1809029"/>
            <a:ext cx="7465233" cy="4770098"/>
          </a:xfrm>
        </p:spPr>
        <p:txBody>
          <a:bodyPr/>
          <a:lstStyle/>
          <a:p>
            <a:pPr fontAlgn="base"/>
            <a:r>
              <a:rPr lang="en-US" sz="2200" dirty="0"/>
              <a:t>Childhood witnessing of animal cruelty results in significantly more risk of adolescent or adult interpersonal violence. (</a:t>
            </a:r>
            <a:r>
              <a:rPr lang="en-US" sz="2200" i="1" dirty="0"/>
              <a:t>DeGue &amp; DeLillo, 2009)</a:t>
            </a:r>
            <a:endParaRPr lang="en-US" sz="2200" dirty="0"/>
          </a:p>
          <a:p>
            <a:pPr fontAlgn="base"/>
            <a:r>
              <a:rPr lang="en-US" sz="2200" dirty="0"/>
              <a:t>43% of school shooters have histories of animal cruelty.</a:t>
            </a:r>
            <a:r>
              <a:rPr lang="en-US" sz="2200" i="1" dirty="0"/>
              <a:t> (</a:t>
            </a:r>
            <a:r>
              <a:rPr lang="en-US" sz="2200" dirty="0">
                <a:solidFill>
                  <a:schemeClr val="tx1"/>
                </a:solidFill>
              </a:rPr>
              <a:t>Arnold Arluke and Eric Madfis, 2013</a:t>
            </a:r>
            <a:r>
              <a:rPr lang="en-US" sz="2200" i="1" dirty="0"/>
              <a:t>)</a:t>
            </a:r>
            <a:endParaRPr lang="en-US" sz="2200" dirty="0"/>
          </a:p>
          <a:p>
            <a:pPr fontAlgn="base"/>
            <a:r>
              <a:rPr lang="en-US" sz="2200" dirty="0"/>
              <a:t>Children who abuse animals are 2-3 times more likely to have been abused themselves. </a:t>
            </a:r>
            <a:r>
              <a:rPr lang="en-US" sz="2200" i="1" dirty="0"/>
              <a:t>(Lee-Kelland &amp; Finlay, 2018)</a:t>
            </a:r>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4814" y="1463040"/>
            <a:ext cx="3405686" cy="22663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4814" y="3961545"/>
            <a:ext cx="3405686" cy="2271593"/>
          </a:xfrm>
          <a:prstGeom prst="rect">
            <a:avLst/>
          </a:prstGeom>
        </p:spPr>
      </p:pic>
    </p:spTree>
    <p:extLst>
      <p:ext uri="{BB962C8B-B14F-4D97-AF65-F5344CB8AC3E}">
        <p14:creationId xmlns:p14="http://schemas.microsoft.com/office/powerpoint/2010/main" val="238117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_Template_03_CA - v7" id="{215D63C3-B139-4AD7-9F60-51396BC82D2C}" vid="{FAE53EBD-DCD0-4C4A-8B10-EB06EA2364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D8A4B1-1036-4F2B-9C1A-A86F68D31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0439D9-8631-4FC1-BCE0-1BDB23425EE1}">
  <ds:schemaRefs>
    <ds:schemaRef ds:uri="http://purl.org/dc/elements/1.1/"/>
    <ds:schemaRef ds:uri="6dc4bcd6-49db-4c07-9060-8acfc67cef9f"/>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fb0879af-3eba-417a-a55a-ffe6dcd6ca77"/>
    <ds:schemaRef ds:uri="http://schemas.microsoft.com/sharepoint/v3"/>
  </ds:schemaRefs>
</ds:datastoreItem>
</file>

<file path=customXml/itemProps3.xml><?xml version="1.0" encoding="utf-8"?>
<ds:datastoreItem xmlns:ds="http://schemas.openxmlformats.org/officeDocument/2006/customXml" ds:itemID="{723BE856-B6C2-4675-AE16-47A27D415D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presentation</Template>
  <TotalTime>0</TotalTime>
  <Words>2661</Words>
  <Application>Microsoft Office PowerPoint</Application>
  <PresentationFormat>Widescreen</PresentationFormat>
  <Paragraphs>217</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Calibri</vt:lpstr>
      <vt:lpstr>Century Gothic</vt:lpstr>
      <vt:lpstr>Office Theme</vt:lpstr>
      <vt:lpstr>Cross Reporting</vt:lpstr>
      <vt:lpstr>Cross Reporting Training Objectives </vt:lpstr>
      <vt:lpstr>What is Cross Reporting? </vt:lpstr>
      <vt:lpstr>Why is Cross Reporting and the LINK  important?</vt:lpstr>
      <vt:lpstr>The LINK between animal cruelty and child abuse and neglect explained</vt:lpstr>
      <vt:lpstr>The LINK between animal cruelty and child abuse and neglect explained</vt:lpstr>
      <vt:lpstr>The LINK between Animal Cruelty and Child Abuse and Neglect – wheel of violence</vt:lpstr>
      <vt:lpstr>How animal cruelty victimizes families and their pets. </vt:lpstr>
      <vt:lpstr>What else the researchers are saying: </vt:lpstr>
      <vt:lpstr>What can happen to kids if we do nothing? </vt:lpstr>
      <vt:lpstr>QUIZ #1</vt:lpstr>
      <vt:lpstr>Cross Reporting Responsibilities – DCF </vt:lpstr>
      <vt:lpstr>What is “reasonable cause to suspect” animal cruelty?</vt:lpstr>
      <vt:lpstr>What is “reasonable cause to suspect” animal cruelty?</vt:lpstr>
      <vt:lpstr>Cross Reporting Responsibilities – ACO’s &amp; DoAg</vt:lpstr>
      <vt:lpstr>Cross Reporting Responsibilities – ACO’s &amp; DoAg</vt:lpstr>
      <vt:lpstr>Additional information about Animal Control Officers in CT         </vt:lpstr>
      <vt:lpstr>Quiz #2:</vt:lpstr>
      <vt:lpstr>Resources: </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2019-01-03T19:46:13Z</dcterms:created>
  <dcterms:modified xsi:type="dcterms:W3CDTF">2019-12-16T23:13:57Z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