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65" r:id="rId3"/>
    <p:sldId id="264" r:id="rId4"/>
    <p:sldId id="259" r:id="rId5"/>
    <p:sldId id="261" r:id="rId6"/>
    <p:sldId id="266" r:id="rId7"/>
    <p:sldId id="262" r:id="rId8"/>
  </p:sldIdLst>
  <p:sldSz cx="9144000" cy="6858000" type="screen4x3"/>
  <p:notesSz cx="6953250" cy="9239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10" userDrawn="1">
          <p15:clr>
            <a:srgbClr val="A4A3A4"/>
          </p15:clr>
        </p15:guide>
        <p15:guide id="2" pos="219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1428" y="28"/>
      </p:cViewPr>
      <p:guideLst>
        <p:guide orient="horz" pos="2910"/>
        <p:guide pos="219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2.bin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3.bin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4.bin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5.bin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Clients Served by Region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1"/>
          <c:order val="0"/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'[Hart Key Indicators 2017.xlsx]Overall Charts'!$B$2:$B$7</c:f>
              <c:numCache>
                <c:formatCode>General</c:formatCode>
                <c:ptCount val="6"/>
                <c:pt idx="0">
                  <c:v>49</c:v>
                </c:pt>
                <c:pt idx="1">
                  <c:v>15</c:v>
                </c:pt>
                <c:pt idx="2">
                  <c:v>32</c:v>
                </c:pt>
                <c:pt idx="3">
                  <c:v>30</c:v>
                </c:pt>
                <c:pt idx="4">
                  <c:v>50</c:v>
                </c:pt>
                <c:pt idx="5">
                  <c:v>36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6579800"/>
        <c:axId val="245394528"/>
      </c:barChart>
      <c:catAx>
        <c:axId val="6579800"/>
        <c:scaling>
          <c:orientation val="minMax"/>
        </c:scaling>
        <c:delete val="0"/>
        <c:axPos val="b"/>
        <c:majorTickMark val="out"/>
        <c:minorTickMark val="none"/>
        <c:tickLblPos val="nextTo"/>
        <c:crossAx val="245394528"/>
        <c:crosses val="autoZero"/>
        <c:auto val="1"/>
        <c:lblAlgn val="ctr"/>
        <c:lblOffset val="100"/>
        <c:noMultiLvlLbl val="0"/>
      </c:catAx>
      <c:valAx>
        <c:axId val="24539452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657980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Gender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'[Hart Key Indicators 2017.xlsx]Overall Charts'!$A$16:$A$18</c:f>
              <c:strCache>
                <c:ptCount val="3"/>
                <c:pt idx="0">
                  <c:v>Female</c:v>
                </c:pt>
                <c:pt idx="1">
                  <c:v>Male</c:v>
                </c:pt>
                <c:pt idx="2">
                  <c:v>Transgendered</c:v>
                </c:pt>
              </c:strCache>
            </c:strRef>
          </c:cat>
          <c:val>
            <c:numRef>
              <c:f>'[Hart Key Indicators 2017.xlsx]Overall Charts'!$B$16:$B$18</c:f>
              <c:numCache>
                <c:formatCode>General</c:formatCode>
                <c:ptCount val="3"/>
                <c:pt idx="0">
                  <c:v>195</c:v>
                </c:pt>
                <c:pt idx="1">
                  <c:v>17</c:v>
                </c:pt>
                <c:pt idx="2">
                  <c:v>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44698592"/>
        <c:axId val="155877608"/>
      </c:barChart>
      <c:catAx>
        <c:axId val="2446985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55877608"/>
        <c:crosses val="autoZero"/>
        <c:auto val="1"/>
        <c:lblAlgn val="ctr"/>
        <c:lblOffset val="100"/>
        <c:noMultiLvlLbl val="0"/>
      </c:catAx>
      <c:valAx>
        <c:axId val="15587760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4469859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Race/Ethnicity</a:t>
            </a:r>
          </a:p>
        </c:rich>
      </c:tx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'[Hart Key Indicators 2017.xlsx]Overall Charts'!$B$28</c:f>
              <c:strCache>
                <c:ptCount val="1"/>
              </c:strCache>
            </c:strRef>
          </c:tx>
          <c:dLbls>
            <c:dLbl>
              <c:idx val="5"/>
              <c:layout>
                <c:manualLayout>
                  <c:x val="2.3696970764560416E-2"/>
                  <c:y val="0.10135384239760728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0%;\-0%;" sourceLinked="0"/>
            <c:spPr>
              <a:noFill/>
              <a:ln>
                <a:noFill/>
              </a:ln>
              <a:effectLst/>
            </c:sp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'[Hart Key Indicators 2017.xlsx]Overall Charts'!$A$29:$A$35</c:f>
              <c:strCache>
                <c:ptCount val="7"/>
                <c:pt idx="0">
                  <c:v>African American/Black</c:v>
                </c:pt>
                <c:pt idx="1">
                  <c:v>Asian</c:v>
                </c:pt>
                <c:pt idx="2">
                  <c:v>Caucasian</c:v>
                </c:pt>
                <c:pt idx="3">
                  <c:v>Hispanic</c:v>
                </c:pt>
                <c:pt idx="4">
                  <c:v>Multi-racial</c:v>
                </c:pt>
                <c:pt idx="5">
                  <c:v>Other</c:v>
                </c:pt>
                <c:pt idx="6">
                  <c:v>Unknown</c:v>
                </c:pt>
              </c:strCache>
            </c:strRef>
          </c:cat>
          <c:val>
            <c:numRef>
              <c:f>'[Hart Key Indicators 2017.xlsx]Overall Charts'!$B$29:$B$35</c:f>
              <c:numCache>
                <c:formatCode>General</c:formatCode>
                <c:ptCount val="7"/>
                <c:pt idx="0">
                  <c:v>34</c:v>
                </c:pt>
                <c:pt idx="1">
                  <c:v>3</c:v>
                </c:pt>
                <c:pt idx="2">
                  <c:v>62</c:v>
                </c:pt>
                <c:pt idx="3">
                  <c:v>84</c:v>
                </c:pt>
                <c:pt idx="4">
                  <c:v>21</c:v>
                </c:pt>
                <c:pt idx="5">
                  <c:v>2</c:v>
                </c:pt>
                <c:pt idx="6">
                  <c:v>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Residence at Time</a:t>
            </a:r>
            <a:r>
              <a:rPr lang="en-US" baseline="0"/>
              <a:t> of Exploitation</a:t>
            </a:r>
            <a:endParaRPr lang="en-US"/>
          </a:p>
        </c:rich>
      </c:tx>
      <c:overlay val="0"/>
    </c:title>
    <c:autoTitleDeleted val="0"/>
    <c:plotArea>
      <c:layout/>
      <c:pieChart>
        <c:varyColors val="1"/>
        <c:ser>
          <c:idx val="0"/>
          <c:order val="0"/>
          <c:dLbls>
            <c:numFmt formatCode="0%;\-0%;" sourceLinked="0"/>
            <c:spPr>
              <a:noFill/>
              <a:ln>
                <a:noFill/>
              </a:ln>
              <a:effectLst/>
            </c:sp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'[Hart Key Indicators 2017.xlsx]Overall Charts'!$L$30:$L$37</c:f>
              <c:strCache>
                <c:ptCount val="8"/>
                <c:pt idx="0">
                  <c:v>AWOL/Runaway</c:v>
                </c:pt>
                <c:pt idx="1">
                  <c:v>Congregate care</c:v>
                </c:pt>
                <c:pt idx="2">
                  <c:v>Detention</c:v>
                </c:pt>
                <c:pt idx="3">
                  <c:v>Foster home</c:v>
                </c:pt>
                <c:pt idx="4">
                  <c:v>Parent/Guardian Home</c:v>
                </c:pt>
                <c:pt idx="5">
                  <c:v>Relative/Other Home</c:v>
                </c:pt>
                <c:pt idx="6">
                  <c:v>Shelter</c:v>
                </c:pt>
                <c:pt idx="7">
                  <c:v>Missing/Unknown</c:v>
                </c:pt>
              </c:strCache>
            </c:strRef>
          </c:cat>
          <c:val>
            <c:numRef>
              <c:f>'[Hart Key Indicators 2017.xlsx]Overall Charts'!$M$30:$M$37</c:f>
              <c:numCache>
                <c:formatCode>General</c:formatCode>
                <c:ptCount val="8"/>
                <c:pt idx="0">
                  <c:v>26</c:v>
                </c:pt>
                <c:pt idx="1">
                  <c:v>19</c:v>
                </c:pt>
                <c:pt idx="2">
                  <c:v>0</c:v>
                </c:pt>
                <c:pt idx="3">
                  <c:v>22</c:v>
                </c:pt>
                <c:pt idx="4">
                  <c:v>141</c:v>
                </c:pt>
                <c:pt idx="5">
                  <c:v>4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egendEntry>
        <c:idx val="1"/>
        <c:txPr>
          <a:bodyPr/>
          <a:lstStyle/>
          <a:p>
            <a:pPr>
              <a:defRPr sz="900" kern="1200" baseline="0"/>
            </a:pPr>
            <a:endParaRPr lang="en-US"/>
          </a:p>
        </c:txPr>
      </c:legendEntry>
      <c:layout>
        <c:manualLayout>
          <c:xMode val="edge"/>
          <c:yMode val="edge"/>
          <c:x val="0.67603968786413071"/>
          <c:y val="0.12753556155130971"/>
          <c:w val="0.30729352777091207"/>
          <c:h val="0.8240662224914197"/>
        </c:manualLayout>
      </c:layout>
      <c:overlay val="0"/>
      <c:txPr>
        <a:bodyPr/>
        <a:lstStyle/>
        <a:p>
          <a:pPr>
            <a:defRPr sz="900" kern="1000" baseline="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Age at Time</a:t>
            </a:r>
            <a:r>
              <a:rPr lang="en-US" baseline="0"/>
              <a:t> of Victimization</a:t>
            </a:r>
            <a:endParaRPr lang="en-US"/>
          </a:p>
        </c:rich>
      </c:tx>
      <c:layout>
        <c:manualLayout>
          <c:xMode val="edge"/>
          <c:yMode val="edge"/>
          <c:x val="0.15593014426727442"/>
          <c:y val="5.106382978723404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dLbls>
            <c:dLbl>
              <c:idx val="0"/>
              <c:layout>
                <c:manualLayout>
                  <c:x val="7.1596745167674088E-3"/>
                  <c:y val="3.4023368046736072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2.463628265145678E-2"/>
                  <c:y val="0.10864490728981457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1.3672208969323026E-2"/>
                  <c:y val="3.8208873084412807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6.6253176211743495E-2"/>
                  <c:y val="0.13053128439590209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0%;\-0%;" sourceLinked="0"/>
            <c:spPr>
              <a:noFill/>
              <a:ln>
                <a:noFill/>
              </a:ln>
              <a:effectLst/>
            </c:sp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'[Hart Key Indicators 2017.xlsx]Overall Charts'!$L$2:$L$8</c:f>
              <c:strCache>
                <c:ptCount val="7"/>
                <c:pt idx="0">
                  <c:v>10 and Under</c:v>
                </c:pt>
                <c:pt idx="1">
                  <c:v>11 to 12</c:v>
                </c:pt>
                <c:pt idx="2">
                  <c:v>13 to 14</c:v>
                </c:pt>
                <c:pt idx="3">
                  <c:v>15 to 16</c:v>
                </c:pt>
                <c:pt idx="4">
                  <c:v>17 to 18</c:v>
                </c:pt>
                <c:pt idx="5">
                  <c:v>Over 18</c:v>
                </c:pt>
                <c:pt idx="6">
                  <c:v>Unknown</c:v>
                </c:pt>
              </c:strCache>
            </c:strRef>
          </c:cat>
          <c:val>
            <c:numRef>
              <c:f>'[Hart Key Indicators 2017.xlsx]Overall Charts'!$M$2:$M$8</c:f>
              <c:numCache>
                <c:formatCode>General</c:formatCode>
                <c:ptCount val="7"/>
                <c:pt idx="0">
                  <c:v>5</c:v>
                </c:pt>
                <c:pt idx="1">
                  <c:v>7</c:v>
                </c:pt>
                <c:pt idx="2">
                  <c:v>43</c:v>
                </c:pt>
                <c:pt idx="3">
                  <c:v>84</c:v>
                </c:pt>
                <c:pt idx="4">
                  <c:v>37</c:v>
                </c:pt>
                <c:pt idx="5">
                  <c:v>4</c:v>
                </c:pt>
                <c:pt idx="6">
                  <c:v>32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>
                <a:solidFill>
                  <a:sysClr val="windowText" lastClr="000000"/>
                </a:solidFill>
              </a:rPr>
              <a:t>Referral Status </a:t>
            </a:r>
            <a:endParaRPr lang="en-US" dirty="0">
              <a:solidFill>
                <a:sysClr val="windowText" lastClr="000000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1"/>
            <c:invertIfNegative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2"/>
            <c:invertIfNegative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3"/>
            <c:invertIfNegative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4"/>
            <c:invertIfNegative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'[Hart Key Indicators 2017.xlsx]Overall Charts'!$L$16:$L$18</c:f>
              <c:strCache>
                <c:ptCount val="3"/>
                <c:pt idx="0">
                  <c:v>DMST</c:v>
                </c:pt>
                <c:pt idx="1">
                  <c:v>CSEC</c:v>
                </c:pt>
                <c:pt idx="2">
                  <c:v>High Risk</c:v>
                </c:pt>
              </c:strCache>
            </c:strRef>
          </c:cat>
          <c:val>
            <c:numRef>
              <c:f>'[Hart Key Indicators 2017.xlsx]Overall Charts'!$M$16:$M$18</c:f>
              <c:numCache>
                <c:formatCode>General</c:formatCode>
                <c:ptCount val="3"/>
                <c:pt idx="0">
                  <c:v>50</c:v>
                </c:pt>
                <c:pt idx="1">
                  <c:v>7</c:v>
                </c:pt>
                <c:pt idx="2">
                  <c:v>155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46774832"/>
        <c:axId val="246775224"/>
      </c:barChart>
      <c:catAx>
        <c:axId val="2467748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6775224"/>
        <c:crosses val="autoZero"/>
        <c:auto val="1"/>
        <c:lblAlgn val="ctr"/>
        <c:lblOffset val="100"/>
        <c:noMultiLvlLbl val="0"/>
      </c:catAx>
      <c:valAx>
        <c:axId val="2467752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67748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168940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075" cy="463567"/>
          </a:xfrm>
          <a:prstGeom prst="rect">
            <a:avLst/>
          </a:prstGeom>
        </p:spPr>
        <p:txBody>
          <a:bodyPr vert="horz" lIns="92528" tIns="46264" rIns="92528" bIns="4626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8566" y="0"/>
            <a:ext cx="3013075" cy="463567"/>
          </a:xfrm>
          <a:prstGeom prst="rect">
            <a:avLst/>
          </a:prstGeom>
        </p:spPr>
        <p:txBody>
          <a:bodyPr vert="horz" lIns="92528" tIns="46264" rIns="92528" bIns="46264" rtlCol="0"/>
          <a:lstStyle>
            <a:lvl1pPr algn="r">
              <a:defRPr sz="1200"/>
            </a:lvl1pPr>
          </a:lstStyle>
          <a:p>
            <a:fld id="{409AB5C3-A04A-4C39-A2F3-62C10212CEA9}" type="datetimeFigureOut">
              <a:rPr lang="en-US" smtClean="0"/>
              <a:t>6/20/2018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97000" y="1154113"/>
            <a:ext cx="4159250" cy="31194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28" tIns="46264" rIns="92528" bIns="4626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25" y="4446389"/>
            <a:ext cx="5562600" cy="3637955"/>
          </a:xfrm>
          <a:prstGeom prst="rect">
            <a:avLst/>
          </a:prstGeom>
        </p:spPr>
        <p:txBody>
          <a:bodyPr vert="horz" lIns="92528" tIns="46264" rIns="92528" bIns="4626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5684"/>
            <a:ext cx="3013075" cy="463566"/>
          </a:xfrm>
          <a:prstGeom prst="rect">
            <a:avLst/>
          </a:prstGeom>
        </p:spPr>
        <p:txBody>
          <a:bodyPr vert="horz" lIns="92528" tIns="46264" rIns="92528" bIns="4626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8566" y="8775684"/>
            <a:ext cx="3013075" cy="463566"/>
          </a:xfrm>
          <a:prstGeom prst="rect">
            <a:avLst/>
          </a:prstGeom>
        </p:spPr>
        <p:txBody>
          <a:bodyPr vert="horz" lIns="92528" tIns="46264" rIns="92528" bIns="46264" rtlCol="0" anchor="b"/>
          <a:lstStyle>
            <a:lvl1pPr algn="r">
              <a:defRPr sz="1200"/>
            </a:lvl1pPr>
          </a:lstStyle>
          <a:p>
            <a:fld id="{3C139A7D-1338-4CCD-AB26-65C942F1A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42239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139A7D-1338-4CCD-AB26-65C942F1A68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5974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0F8C9-D290-4C68-BED1-73A769580D4E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0E7C6-8C47-42C2-8C8E-53603E6557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0F8C9-D290-4C68-BED1-73A769580D4E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0E7C6-8C47-42C2-8C8E-53603E6557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0F8C9-D290-4C68-BED1-73A769580D4E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0E7C6-8C47-42C2-8C8E-53603E6557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0F8C9-D290-4C68-BED1-73A769580D4E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0E7C6-8C47-42C2-8C8E-53603E6557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0F8C9-D290-4C68-BED1-73A769580D4E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0E7C6-8C47-42C2-8C8E-53603E6557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0F8C9-D290-4C68-BED1-73A769580D4E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0E7C6-8C47-42C2-8C8E-53603E6557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0F8C9-D290-4C68-BED1-73A769580D4E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0E7C6-8C47-42C2-8C8E-53603E6557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0F8C9-D290-4C68-BED1-73A769580D4E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0E7C6-8C47-42C2-8C8E-53603E6557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0F8C9-D290-4C68-BED1-73A769580D4E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0E7C6-8C47-42C2-8C8E-53603E6557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0F8C9-D290-4C68-BED1-73A769580D4E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0E7C6-8C47-42C2-8C8E-53603E6557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0F8C9-D290-4C68-BED1-73A769580D4E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0E7C6-8C47-42C2-8C8E-53603E6557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A0F8C9-D290-4C68-BED1-73A769580D4E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30E7C6-8C47-42C2-8C8E-53603E6557B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Monotype Corsiva" pitchFamily="66" charset="0"/>
              </a:rPr>
              <a:t>HART 2017 Data</a:t>
            </a:r>
            <a:endParaRPr lang="en-US" dirty="0">
              <a:latin typeface="Monotype Corsiva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latin typeface="Monotype Corsiva" pitchFamily="66" charset="0"/>
              </a:rPr>
              <a:t>January – December 2017</a:t>
            </a:r>
            <a:endParaRPr lang="en-US" sz="4400" b="1" dirty="0"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Clients Served by Region </a:t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Total =212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3747545"/>
              </p:ext>
            </p:extLst>
          </p:nvPr>
        </p:nvGraphicFramePr>
        <p:xfrm>
          <a:off x="533400" y="1524000"/>
          <a:ext cx="80772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Gender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7768621"/>
              </p:ext>
            </p:extLst>
          </p:nvPr>
        </p:nvGraphicFramePr>
        <p:xfrm>
          <a:off x="457200" y="1371600"/>
          <a:ext cx="8382000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Race/Ethnicity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b="1" dirty="0"/>
              <a:t>Race/Ethnicity</a:t>
            </a:r>
            <a:r>
              <a:rPr lang="en-US" dirty="0" smtClean="0"/>
              <a:t> </a:t>
            </a:r>
          </a:p>
          <a:p>
            <a:r>
              <a:rPr lang="en-US" sz="2400" dirty="0" smtClean="0"/>
              <a:t>African </a:t>
            </a:r>
            <a:r>
              <a:rPr lang="en-US" sz="2400" dirty="0"/>
              <a:t>American/Black</a:t>
            </a:r>
            <a:r>
              <a:rPr lang="en-US" sz="2400" dirty="0" smtClean="0"/>
              <a:t> - 34 </a:t>
            </a:r>
          </a:p>
          <a:p>
            <a:r>
              <a:rPr lang="en-US" sz="2400" dirty="0" smtClean="0"/>
              <a:t>Caucasian - 62</a:t>
            </a:r>
          </a:p>
          <a:p>
            <a:r>
              <a:rPr lang="en-US" sz="2400" dirty="0" smtClean="0"/>
              <a:t>Hispanic  - 84</a:t>
            </a:r>
          </a:p>
          <a:p>
            <a:r>
              <a:rPr lang="en-US" sz="2400" dirty="0" smtClean="0"/>
              <a:t>Asian - 3</a:t>
            </a:r>
          </a:p>
          <a:p>
            <a:r>
              <a:rPr lang="en-US" sz="2400" dirty="0" smtClean="0"/>
              <a:t>Multi-racial - 21</a:t>
            </a:r>
          </a:p>
          <a:p>
            <a:r>
              <a:rPr lang="en-US" sz="2400" dirty="0" smtClean="0"/>
              <a:t>Other - 2</a:t>
            </a:r>
          </a:p>
          <a:p>
            <a:r>
              <a:rPr lang="en-US" sz="2400" dirty="0" smtClean="0"/>
              <a:t>Unknown - 6</a:t>
            </a:r>
            <a:endParaRPr lang="en-US" sz="24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Residence at Time of Exploitation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Residence at Time of Exploitation</a:t>
            </a:r>
            <a:r>
              <a:rPr lang="en-US" sz="2400" dirty="0" smtClean="0"/>
              <a:t> </a:t>
            </a:r>
          </a:p>
          <a:p>
            <a:r>
              <a:rPr lang="en-US" sz="2400" dirty="0" smtClean="0"/>
              <a:t>AWOL/Runaway - 26</a:t>
            </a:r>
          </a:p>
          <a:p>
            <a:r>
              <a:rPr lang="en-US" sz="2400" dirty="0" smtClean="0"/>
              <a:t>Congregate </a:t>
            </a:r>
            <a:r>
              <a:rPr lang="en-US" sz="2400" dirty="0"/>
              <a:t>care</a:t>
            </a:r>
            <a:r>
              <a:rPr lang="en-US" sz="2400" dirty="0" smtClean="0"/>
              <a:t> - 19 </a:t>
            </a:r>
          </a:p>
          <a:p>
            <a:r>
              <a:rPr lang="en-US" sz="2400" dirty="0" smtClean="0"/>
              <a:t>Detention - 0</a:t>
            </a:r>
          </a:p>
          <a:p>
            <a:r>
              <a:rPr lang="en-US" sz="2400" dirty="0" smtClean="0"/>
              <a:t>Foster </a:t>
            </a:r>
            <a:r>
              <a:rPr lang="en-US" sz="2400" dirty="0"/>
              <a:t>home</a:t>
            </a:r>
            <a:r>
              <a:rPr lang="en-US" sz="2400" dirty="0" smtClean="0"/>
              <a:t> - 22 </a:t>
            </a:r>
          </a:p>
          <a:p>
            <a:r>
              <a:rPr lang="en-US" sz="2400" dirty="0" smtClean="0"/>
              <a:t>Parent/Guardian Home -141</a:t>
            </a:r>
          </a:p>
          <a:p>
            <a:r>
              <a:rPr lang="en-US" sz="2400" dirty="0" smtClean="0"/>
              <a:t>Relative/Other Home - 4</a:t>
            </a:r>
          </a:p>
          <a:p>
            <a:r>
              <a:rPr lang="en-US" sz="2400" dirty="0" smtClean="0"/>
              <a:t> Shelter - 0</a:t>
            </a:r>
          </a:p>
          <a:p>
            <a:r>
              <a:rPr lang="en-US" sz="2400" dirty="0" smtClean="0"/>
              <a:t>Missing/Unknown - </a:t>
            </a:r>
            <a:r>
              <a:rPr lang="en-US" sz="2400" dirty="0"/>
              <a:t>0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Age at time of Victimization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444543722"/>
              </p:ext>
            </p:extLst>
          </p:nvPr>
        </p:nvGraphicFramePr>
        <p:xfrm>
          <a:off x="4724400" y="1752597"/>
          <a:ext cx="3962400" cy="43434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38236"/>
                <a:gridCol w="1124164"/>
              </a:tblGrid>
              <a:tr h="62048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and Under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</a:tr>
              <a:tr h="62048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to 12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</a:tr>
              <a:tr h="62048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to 14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</a:tr>
              <a:tr h="62048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to 16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</a:tr>
              <a:tr h="62048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 to 18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</a:tr>
              <a:tr h="62048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Over 18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</a:tr>
              <a:tr h="62048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Unknown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</a:tr>
            </a:tbl>
          </a:graphicData>
        </a:graphic>
      </p:graphicFrame>
      <p:graphicFrame>
        <p:nvGraphicFramePr>
          <p:cNvPr id="6" name="Content Placeholder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282306823"/>
              </p:ext>
            </p:extLst>
          </p:nvPr>
        </p:nvGraphicFramePr>
        <p:xfrm>
          <a:off x="457200" y="1598939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89208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Referral  Status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64107630"/>
              </p:ext>
            </p:extLst>
          </p:nvPr>
        </p:nvGraphicFramePr>
        <p:xfrm>
          <a:off x="457200" y="1417638"/>
          <a:ext cx="7848600" cy="50593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126</Words>
  <Application>Microsoft Office PowerPoint</Application>
  <PresentationFormat>On-screen Show (4:3)</PresentationFormat>
  <Paragraphs>46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Monotype Corsiva</vt:lpstr>
      <vt:lpstr>Times New Roman</vt:lpstr>
      <vt:lpstr>Office Theme</vt:lpstr>
      <vt:lpstr>HART 2017 Data</vt:lpstr>
      <vt:lpstr>Clients Served by Region  Total =212</vt:lpstr>
      <vt:lpstr>Gender </vt:lpstr>
      <vt:lpstr>Race/Ethnicity </vt:lpstr>
      <vt:lpstr>Residence at Time of Exploitation </vt:lpstr>
      <vt:lpstr>Age at time of Victimization </vt:lpstr>
      <vt:lpstr>Referral  Status </vt:lpstr>
    </vt:vector>
  </TitlesOfParts>
  <Company>The Village for Families &amp; Children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HART Quarter 3 Data</dc:title>
  <dc:creator>yyoung</dc:creator>
  <cp:lastModifiedBy>SNELL, DAYNA</cp:lastModifiedBy>
  <cp:revision>14</cp:revision>
  <cp:lastPrinted>2017-11-08T17:17:42Z</cp:lastPrinted>
  <dcterms:created xsi:type="dcterms:W3CDTF">2015-10-22T17:26:09Z</dcterms:created>
  <dcterms:modified xsi:type="dcterms:W3CDTF">2018-06-20T20:33:25Z</dcterms:modified>
</cp:coreProperties>
</file>