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4" r:id="rId4"/>
    <p:sldId id="259" r:id="rId5"/>
    <p:sldId id="261" r:id="rId6"/>
    <p:sldId id="266" r:id="rId7"/>
    <p:sldId id="262" r:id="rId8"/>
  </p:sldIdLst>
  <p:sldSz cx="9144000" cy="6858000" type="screen4x3"/>
  <p:notesSz cx="695325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9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1428" y="28"/>
      </p:cViewPr>
      <p:guideLst>
        <p:guide orient="horz" pos="2910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Clients Served by Region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'[Hart Key Indicators 2017.xlsx]Overall Charts'!$B$2:$B$7</c:f>
              <c:numCache>
                <c:formatCode>General</c:formatCode>
                <c:ptCount val="6"/>
                <c:pt idx="0">
                  <c:v>49</c:v>
                </c:pt>
                <c:pt idx="1">
                  <c:v>15</c:v>
                </c:pt>
                <c:pt idx="2">
                  <c:v>32</c:v>
                </c:pt>
                <c:pt idx="3">
                  <c:v>30</c:v>
                </c:pt>
                <c:pt idx="4">
                  <c:v>50</c:v>
                </c:pt>
                <c:pt idx="5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579800"/>
        <c:axId val="245394528"/>
      </c:barChart>
      <c:catAx>
        <c:axId val="6579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45394528"/>
        <c:crosses val="autoZero"/>
        <c:auto val="1"/>
        <c:lblAlgn val="ctr"/>
        <c:lblOffset val="100"/>
        <c:noMultiLvlLbl val="0"/>
      </c:catAx>
      <c:valAx>
        <c:axId val="24539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79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Gender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'[Hart Key Indicators 2017.xlsx]Overall Charts'!$A$16:$A$18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Transgendered</c:v>
                </c:pt>
              </c:strCache>
            </c:strRef>
          </c:cat>
          <c:val>
            <c:numRef>
              <c:f>'[Hart Key Indicators 2017.xlsx]Overall Charts'!$B$16:$B$18</c:f>
              <c:numCache>
                <c:formatCode>General</c:formatCode>
                <c:ptCount val="3"/>
                <c:pt idx="0">
                  <c:v>195</c:v>
                </c:pt>
                <c:pt idx="1">
                  <c:v>17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4698592"/>
        <c:axId val="155877608"/>
      </c:barChart>
      <c:catAx>
        <c:axId val="24469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877608"/>
        <c:crosses val="autoZero"/>
        <c:auto val="1"/>
        <c:lblAlgn val="ctr"/>
        <c:lblOffset val="100"/>
        <c:noMultiLvlLbl val="0"/>
      </c:catAx>
      <c:valAx>
        <c:axId val="155877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698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Race/Ethnicity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'[Hart Key Indicators 2017.xlsx]Overall Charts'!$B$28</c:f>
              <c:strCache>
                <c:ptCount val="1"/>
              </c:strCache>
            </c:strRef>
          </c:tx>
          <c:dLbls>
            <c:dLbl>
              <c:idx val="5"/>
              <c:layout>
                <c:manualLayout>
                  <c:x val="2.3696970764560416E-2"/>
                  <c:y val="0.1013538423976072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;\-0%;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'[Hart Key Indicators 2017.xlsx]Overall Charts'!$A$29:$A$35</c:f>
              <c:strCache>
                <c:ptCount val="7"/>
                <c:pt idx="0">
                  <c:v>African American/Black</c:v>
                </c:pt>
                <c:pt idx="1">
                  <c:v>Asian</c:v>
                </c:pt>
                <c:pt idx="2">
                  <c:v>Caucasian</c:v>
                </c:pt>
                <c:pt idx="3">
                  <c:v>Hispanic</c:v>
                </c:pt>
                <c:pt idx="4">
                  <c:v>Multi-racial</c:v>
                </c:pt>
                <c:pt idx="5">
                  <c:v>Other</c:v>
                </c:pt>
                <c:pt idx="6">
                  <c:v>Unknown</c:v>
                </c:pt>
              </c:strCache>
            </c:strRef>
          </c:cat>
          <c:val>
            <c:numRef>
              <c:f>'[Hart Key Indicators 2017.xlsx]Overall Charts'!$B$29:$B$35</c:f>
              <c:numCache>
                <c:formatCode>General</c:formatCode>
                <c:ptCount val="7"/>
                <c:pt idx="0">
                  <c:v>34</c:v>
                </c:pt>
                <c:pt idx="1">
                  <c:v>3</c:v>
                </c:pt>
                <c:pt idx="2">
                  <c:v>62</c:v>
                </c:pt>
                <c:pt idx="3">
                  <c:v>84</c:v>
                </c:pt>
                <c:pt idx="4">
                  <c:v>21</c:v>
                </c:pt>
                <c:pt idx="5">
                  <c:v>2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Residence at Time</a:t>
            </a:r>
            <a:r>
              <a:rPr lang="en-US" baseline="0"/>
              <a:t> of Exploitation</a:t>
            </a:r>
            <a:endParaRPr lang="en-US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%;\-0%;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'[Hart Key Indicators 2017.xlsx]Overall Charts'!$L$30:$L$37</c:f>
              <c:strCache>
                <c:ptCount val="8"/>
                <c:pt idx="0">
                  <c:v>AWOL/Runaway</c:v>
                </c:pt>
                <c:pt idx="1">
                  <c:v>Congregate care</c:v>
                </c:pt>
                <c:pt idx="2">
                  <c:v>Detention</c:v>
                </c:pt>
                <c:pt idx="3">
                  <c:v>Foster home</c:v>
                </c:pt>
                <c:pt idx="4">
                  <c:v>Parent/Guardian Home</c:v>
                </c:pt>
                <c:pt idx="5">
                  <c:v>Relative/Other Home</c:v>
                </c:pt>
                <c:pt idx="6">
                  <c:v>Shelter</c:v>
                </c:pt>
                <c:pt idx="7">
                  <c:v>Missing/Unknown</c:v>
                </c:pt>
              </c:strCache>
            </c:strRef>
          </c:cat>
          <c:val>
            <c:numRef>
              <c:f>'[Hart Key Indicators 2017.xlsx]Overall Charts'!$M$30:$M$37</c:f>
              <c:numCache>
                <c:formatCode>General</c:formatCode>
                <c:ptCount val="8"/>
                <c:pt idx="0">
                  <c:v>26</c:v>
                </c:pt>
                <c:pt idx="1">
                  <c:v>19</c:v>
                </c:pt>
                <c:pt idx="2">
                  <c:v>0</c:v>
                </c:pt>
                <c:pt idx="3">
                  <c:v>22</c:v>
                </c:pt>
                <c:pt idx="4">
                  <c:v>141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sz="900" kern="1200" baseline="0"/>
            </a:pPr>
            <a:endParaRPr lang="en-US"/>
          </a:p>
        </c:txPr>
      </c:legendEntry>
      <c:layout>
        <c:manualLayout>
          <c:xMode val="edge"/>
          <c:yMode val="edge"/>
          <c:x val="0.67603968786413071"/>
          <c:y val="0.12753556155130971"/>
          <c:w val="0.30729352777091207"/>
          <c:h val="0.8240662224914197"/>
        </c:manualLayout>
      </c:layout>
      <c:overlay val="0"/>
      <c:txPr>
        <a:bodyPr/>
        <a:lstStyle/>
        <a:p>
          <a:pPr>
            <a:defRPr sz="900" kern="1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Age at Time</a:t>
            </a:r>
            <a:r>
              <a:rPr lang="en-US" baseline="0"/>
              <a:t> of Victimization</a:t>
            </a:r>
            <a:endParaRPr lang="en-US"/>
          </a:p>
        </c:rich>
      </c:tx>
      <c:layout>
        <c:manualLayout>
          <c:xMode val="edge"/>
          <c:yMode val="edge"/>
          <c:x val="0.15593014426727442"/>
          <c:y val="5.10638297872340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7.1596745167674088E-3"/>
                  <c:y val="3.402336804673607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63628265145678E-2"/>
                  <c:y val="0.1086449072898145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672208969323026E-2"/>
                  <c:y val="3.820887308441280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6253176211743495E-2"/>
                  <c:y val="0.1305312843959020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;\-0%;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'[Hart Key Indicators 2017.xlsx]Overall Charts'!$L$2:$L$8</c:f>
              <c:strCache>
                <c:ptCount val="7"/>
                <c:pt idx="0">
                  <c:v>10 and Under</c:v>
                </c:pt>
                <c:pt idx="1">
                  <c:v>11 to 12</c:v>
                </c:pt>
                <c:pt idx="2">
                  <c:v>13 to 14</c:v>
                </c:pt>
                <c:pt idx="3">
                  <c:v>15 to 16</c:v>
                </c:pt>
                <c:pt idx="4">
                  <c:v>17 to 18</c:v>
                </c:pt>
                <c:pt idx="5">
                  <c:v>Over 18</c:v>
                </c:pt>
                <c:pt idx="6">
                  <c:v>Unknown</c:v>
                </c:pt>
              </c:strCache>
            </c:strRef>
          </c:cat>
          <c:val>
            <c:numRef>
              <c:f>'[Hart Key Indicators 2017.xlsx]Overall Charts'!$M$2:$M$8</c:f>
              <c:numCache>
                <c:formatCode>General</c:formatCode>
                <c:ptCount val="7"/>
                <c:pt idx="0">
                  <c:v>5</c:v>
                </c:pt>
                <c:pt idx="1">
                  <c:v>7</c:v>
                </c:pt>
                <c:pt idx="2">
                  <c:v>43</c:v>
                </c:pt>
                <c:pt idx="3">
                  <c:v>84</c:v>
                </c:pt>
                <c:pt idx="4">
                  <c:v>37</c:v>
                </c:pt>
                <c:pt idx="5">
                  <c:v>4</c:v>
                </c:pt>
                <c:pt idx="6">
                  <c:v>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ysClr val="windowText" lastClr="000000"/>
                </a:solidFill>
              </a:rPr>
              <a:t>Referral Status </a:t>
            </a:r>
            <a:endParaRPr lang="en-US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'[Hart Key Indicators 2017.xlsx]Overall Charts'!$L$16:$L$18</c:f>
              <c:strCache>
                <c:ptCount val="3"/>
                <c:pt idx="0">
                  <c:v>DMST</c:v>
                </c:pt>
                <c:pt idx="1">
                  <c:v>CSEC</c:v>
                </c:pt>
                <c:pt idx="2">
                  <c:v>High Risk</c:v>
                </c:pt>
              </c:strCache>
            </c:strRef>
          </c:cat>
          <c:val>
            <c:numRef>
              <c:f>'[Hart Key Indicators 2017.xlsx]Overall Charts'!$M$16:$M$18</c:f>
              <c:numCache>
                <c:formatCode>General</c:formatCode>
                <c:ptCount val="3"/>
                <c:pt idx="0">
                  <c:v>50</c:v>
                </c:pt>
                <c:pt idx="1">
                  <c:v>7</c:v>
                </c:pt>
                <c:pt idx="2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6774832"/>
        <c:axId val="246775224"/>
      </c:barChart>
      <c:catAx>
        <c:axId val="24677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775224"/>
        <c:crosses val="autoZero"/>
        <c:auto val="1"/>
        <c:lblAlgn val="ctr"/>
        <c:lblOffset val="100"/>
        <c:noMultiLvlLbl val="0"/>
      </c:catAx>
      <c:valAx>
        <c:axId val="246775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77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689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66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409AB5C3-A04A-4C39-A2F3-62C10212CEA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92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6389"/>
            <a:ext cx="5562600" cy="3637955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66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3C139A7D-1338-4CCD-AB26-65C942F1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22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39A7D-1338-4CCD-AB26-65C942F1A6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9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F8C9-D290-4C68-BED1-73A769580D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Monotype Corsiva" pitchFamily="66" charset="0"/>
              </a:rPr>
              <a:t>HART 2017 Data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Monotype Corsiva" pitchFamily="66" charset="0"/>
              </a:rPr>
              <a:t>January – December 2017</a:t>
            </a:r>
            <a:endParaRPr lang="en-US" sz="4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Clients Served by Region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Total =212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747545"/>
              </p:ext>
            </p:extLst>
          </p:nvPr>
        </p:nvGraphicFramePr>
        <p:xfrm>
          <a:off x="533400" y="1524000"/>
          <a:ext cx="8077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768621"/>
              </p:ext>
            </p:extLst>
          </p:nvPr>
        </p:nvGraphicFramePr>
        <p:xfrm>
          <a:off x="457200" y="13716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Race/Ethnicity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Race/Ethnicity</a:t>
            </a:r>
            <a:r>
              <a:rPr lang="en-US" dirty="0" smtClean="0"/>
              <a:t> </a:t>
            </a:r>
          </a:p>
          <a:p>
            <a:r>
              <a:rPr lang="en-US" sz="2400" dirty="0" smtClean="0"/>
              <a:t>African </a:t>
            </a:r>
            <a:r>
              <a:rPr lang="en-US" sz="2400" dirty="0"/>
              <a:t>American/Black</a:t>
            </a:r>
            <a:r>
              <a:rPr lang="en-US" sz="2400" dirty="0" smtClean="0"/>
              <a:t> - 34 </a:t>
            </a:r>
          </a:p>
          <a:p>
            <a:r>
              <a:rPr lang="en-US" sz="2400" dirty="0" smtClean="0"/>
              <a:t>Caucasian - 62</a:t>
            </a:r>
          </a:p>
          <a:p>
            <a:r>
              <a:rPr lang="en-US" sz="2400" dirty="0" smtClean="0"/>
              <a:t>Hispanic  - 84</a:t>
            </a:r>
          </a:p>
          <a:p>
            <a:r>
              <a:rPr lang="en-US" sz="2400" dirty="0" smtClean="0"/>
              <a:t>Asian - 3</a:t>
            </a:r>
          </a:p>
          <a:p>
            <a:r>
              <a:rPr lang="en-US" sz="2400" dirty="0" smtClean="0"/>
              <a:t>Multi-racial - 21</a:t>
            </a:r>
          </a:p>
          <a:p>
            <a:r>
              <a:rPr lang="en-US" sz="2400" dirty="0" smtClean="0"/>
              <a:t>Other - 2</a:t>
            </a:r>
          </a:p>
          <a:p>
            <a:r>
              <a:rPr lang="en-US" sz="2400" dirty="0" smtClean="0"/>
              <a:t>Unknown - 6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Residence at Time of Exploitation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Residence at Time of Exploitation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AWOL/Runaway - 26</a:t>
            </a:r>
          </a:p>
          <a:p>
            <a:r>
              <a:rPr lang="en-US" sz="2400" dirty="0" smtClean="0"/>
              <a:t>Congregate </a:t>
            </a:r>
            <a:r>
              <a:rPr lang="en-US" sz="2400" dirty="0"/>
              <a:t>care</a:t>
            </a:r>
            <a:r>
              <a:rPr lang="en-US" sz="2400" dirty="0" smtClean="0"/>
              <a:t> - 19 </a:t>
            </a:r>
          </a:p>
          <a:p>
            <a:r>
              <a:rPr lang="en-US" sz="2400" dirty="0" smtClean="0"/>
              <a:t>Detention - 0</a:t>
            </a:r>
          </a:p>
          <a:p>
            <a:r>
              <a:rPr lang="en-US" sz="2400" dirty="0" smtClean="0"/>
              <a:t>Foster </a:t>
            </a:r>
            <a:r>
              <a:rPr lang="en-US" sz="2400" dirty="0"/>
              <a:t>home</a:t>
            </a:r>
            <a:r>
              <a:rPr lang="en-US" sz="2400" dirty="0" smtClean="0"/>
              <a:t> - 22 </a:t>
            </a:r>
          </a:p>
          <a:p>
            <a:r>
              <a:rPr lang="en-US" sz="2400" dirty="0" smtClean="0"/>
              <a:t>Parent/Guardian Home -141</a:t>
            </a:r>
          </a:p>
          <a:p>
            <a:r>
              <a:rPr lang="en-US" sz="2400" dirty="0" smtClean="0"/>
              <a:t>Relative/Other Home - 4</a:t>
            </a:r>
          </a:p>
          <a:p>
            <a:r>
              <a:rPr lang="en-US" sz="2400" dirty="0" smtClean="0"/>
              <a:t> Shelter - 0</a:t>
            </a:r>
          </a:p>
          <a:p>
            <a:r>
              <a:rPr lang="en-US" sz="2400" dirty="0" smtClean="0"/>
              <a:t>Missing/Unknown - </a:t>
            </a:r>
            <a:r>
              <a:rPr lang="en-US" sz="2400" dirty="0"/>
              <a:t>0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at time of Victimization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4543722"/>
              </p:ext>
            </p:extLst>
          </p:nvPr>
        </p:nvGraphicFramePr>
        <p:xfrm>
          <a:off x="4724400" y="1752597"/>
          <a:ext cx="3962400" cy="4343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8236"/>
                <a:gridCol w="1124164"/>
              </a:tblGrid>
              <a:tr h="62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and Under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to 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to 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to 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to 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Unknown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2306823"/>
              </p:ext>
            </p:extLst>
          </p:nvPr>
        </p:nvGraphicFramePr>
        <p:xfrm>
          <a:off x="457200" y="1598939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92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Referral  Status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107630"/>
              </p:ext>
            </p:extLst>
          </p:nvPr>
        </p:nvGraphicFramePr>
        <p:xfrm>
          <a:off x="457200" y="1417638"/>
          <a:ext cx="7848600" cy="505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126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Monotype Corsiva</vt:lpstr>
      <vt:lpstr>Times New Roman</vt:lpstr>
      <vt:lpstr>Office Theme</vt:lpstr>
      <vt:lpstr>HART 2017 Data</vt:lpstr>
      <vt:lpstr>Clients Served by Region  Total =212</vt:lpstr>
      <vt:lpstr>Gender </vt:lpstr>
      <vt:lpstr>Race/Ethnicity </vt:lpstr>
      <vt:lpstr>Residence at Time of Exploitation </vt:lpstr>
      <vt:lpstr>Age at time of Victimization </vt:lpstr>
      <vt:lpstr>Referral  Status </vt:lpstr>
    </vt:vector>
  </TitlesOfParts>
  <Company>The Village for Families &amp; Children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 Quarter 3 Data</dc:title>
  <dc:creator>yyoung</dc:creator>
  <cp:lastModifiedBy>SNELL, DAYNA</cp:lastModifiedBy>
  <cp:revision>14</cp:revision>
  <cp:lastPrinted>2017-11-08T17:17:42Z</cp:lastPrinted>
  <dcterms:created xsi:type="dcterms:W3CDTF">2015-10-22T17:26:09Z</dcterms:created>
  <dcterms:modified xsi:type="dcterms:W3CDTF">2018-06-20T20:33:25Z</dcterms:modified>
</cp:coreProperties>
</file>