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4"/>
  </p:sldMasterIdLst>
  <p:notesMasterIdLst>
    <p:notesMasterId r:id="rId17"/>
  </p:notesMasterIdLst>
  <p:handoutMasterIdLst>
    <p:handoutMasterId r:id="rId18"/>
  </p:handoutMasterIdLst>
  <p:sldIdLst>
    <p:sldId id="256" r:id="rId5"/>
    <p:sldId id="443" r:id="rId6"/>
    <p:sldId id="543" r:id="rId7"/>
    <p:sldId id="544" r:id="rId8"/>
    <p:sldId id="545" r:id="rId9"/>
    <p:sldId id="444" r:id="rId10"/>
    <p:sldId id="538" r:id="rId11"/>
    <p:sldId id="258" r:id="rId12"/>
    <p:sldId id="257" r:id="rId13"/>
    <p:sldId id="541" r:id="rId14"/>
    <p:sldId id="547" r:id="rId15"/>
    <p:sldId id="548" r:id="rId16"/>
  </p:sldIdLst>
  <p:sldSz cx="12192000" cy="6858000"/>
  <p:notesSz cx="68580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28" userDrawn="1">
          <p15:clr>
            <a:srgbClr val="A4A3A4"/>
          </p15:clr>
        </p15:guide>
        <p15:guide id="2" pos="216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F5597"/>
    <a:srgbClr val="CFD5EA"/>
    <a:srgbClr val="CCCCFF"/>
    <a:srgbClr val="0000FF"/>
    <a:srgbClr val="C0C0C0"/>
    <a:srgbClr val="FFC58B"/>
    <a:srgbClr val="B3FFD9"/>
    <a:srgbClr val="EFEFEF"/>
    <a:srgbClr val="FFD5D5"/>
    <a:srgbClr val="99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989" autoAdjust="0"/>
    <p:restoredTop sz="76438" autoAdjust="0"/>
  </p:normalViewPr>
  <p:slideViewPr>
    <p:cSldViewPr>
      <p:cViewPr varScale="1">
        <p:scale>
          <a:sx n="55" d="100"/>
          <a:sy n="55" d="100"/>
        </p:scale>
        <p:origin x="978" y="60"/>
      </p:cViewPr>
      <p:guideLst>
        <p:guide orient="horz" pos="2160"/>
        <p:guide pos="384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00" d="100"/>
        <a:sy n="100" d="100"/>
      </p:scale>
      <p:origin x="0" y="0"/>
    </p:cViewPr>
  </p:sorterViewPr>
  <p:notesViewPr>
    <p:cSldViewPr>
      <p:cViewPr varScale="1">
        <p:scale>
          <a:sx n="74" d="100"/>
          <a:sy n="74" d="100"/>
        </p:scale>
        <p:origin x="2688" y="84"/>
      </p:cViewPr>
      <p:guideLst>
        <p:guide orient="horz" pos="2928"/>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65138"/>
          </a:xfrm>
          <a:prstGeom prst="rect">
            <a:avLst/>
          </a:prstGeom>
        </p:spPr>
        <p:txBody>
          <a:bodyPr vert="horz" lIns="91440" tIns="45720" rIns="91440" bIns="45720" rtlCol="0"/>
          <a:lstStyle>
            <a:lvl1pPr algn="r">
              <a:defRPr sz="1200"/>
            </a:lvl1pPr>
          </a:lstStyle>
          <a:p>
            <a:fld id="{343C5553-A208-4D1A-82E7-D8CAE4774963}" type="datetimeFigureOut">
              <a:rPr lang="en-US" smtClean="0"/>
              <a:t>11/24/2020</a:t>
            </a:fld>
            <a:endParaRPr lang="en-US" dirty="0"/>
          </a:p>
        </p:txBody>
      </p:sp>
      <p:sp>
        <p:nvSpPr>
          <p:cNvPr id="4" name="Footer Placeholder 3"/>
          <p:cNvSpPr>
            <a:spLocks noGrp="1"/>
          </p:cNvSpPr>
          <p:nvPr>
            <p:ph type="ftr" sz="quarter" idx="2"/>
          </p:nvPr>
        </p:nvSpPr>
        <p:spPr>
          <a:xfrm>
            <a:off x="0" y="8829675"/>
            <a:ext cx="2971800" cy="465138"/>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829675"/>
            <a:ext cx="2971800" cy="465138"/>
          </a:xfrm>
          <a:prstGeom prst="rect">
            <a:avLst/>
          </a:prstGeom>
        </p:spPr>
        <p:txBody>
          <a:bodyPr vert="horz" lIns="91440" tIns="45720" rIns="91440" bIns="45720" rtlCol="0" anchor="b"/>
          <a:lstStyle>
            <a:lvl1pPr algn="r">
              <a:defRPr sz="1200"/>
            </a:lvl1pPr>
          </a:lstStyle>
          <a:p>
            <a:fld id="{45DFC4FB-D78A-43C4-A73F-687B4439FD2E}" type="slidenum">
              <a:rPr lang="en-US" smtClean="0"/>
              <a:t>‹#›</a:t>
            </a:fld>
            <a:endParaRPr lang="en-US" dirty="0"/>
          </a:p>
        </p:txBody>
      </p:sp>
    </p:spTree>
    <p:extLst>
      <p:ext uri="{BB962C8B-B14F-4D97-AF65-F5344CB8AC3E}">
        <p14:creationId xmlns:p14="http://schemas.microsoft.com/office/powerpoint/2010/main" val="7405639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64820"/>
          </a:xfrm>
          <a:prstGeom prst="rect">
            <a:avLst/>
          </a:prstGeom>
        </p:spPr>
        <p:txBody>
          <a:bodyPr vert="horz" lIns="91440" tIns="45720" rIns="91440" bIns="45720" rtlCol="0"/>
          <a:lstStyle>
            <a:lvl1pPr algn="r">
              <a:defRPr sz="1200"/>
            </a:lvl1pPr>
          </a:lstStyle>
          <a:p>
            <a:fld id="{231E9CCA-81F3-482C-B224-635616F8AF79}" type="datetimeFigureOut">
              <a:rPr lang="en-US" smtClean="0"/>
              <a:t>11/24/2020</a:t>
            </a:fld>
            <a:endParaRPr lang="en-US" dirty="0"/>
          </a:p>
        </p:txBody>
      </p:sp>
      <p:sp>
        <p:nvSpPr>
          <p:cNvPr id="4" name="Slide Image Placeholder 3"/>
          <p:cNvSpPr>
            <a:spLocks noGrp="1" noRot="1" noChangeAspect="1"/>
          </p:cNvSpPr>
          <p:nvPr>
            <p:ph type="sldImg" idx="2"/>
          </p:nvPr>
        </p:nvSpPr>
        <p:spPr>
          <a:xfrm>
            <a:off x="330200" y="696913"/>
            <a:ext cx="6197600" cy="34861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15791"/>
            <a:ext cx="5486400" cy="418338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829967"/>
            <a:ext cx="2971800" cy="46482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829967"/>
            <a:ext cx="2971800" cy="464820"/>
          </a:xfrm>
          <a:prstGeom prst="rect">
            <a:avLst/>
          </a:prstGeom>
        </p:spPr>
        <p:txBody>
          <a:bodyPr vert="horz" lIns="91440" tIns="45720" rIns="91440" bIns="45720" rtlCol="0" anchor="b"/>
          <a:lstStyle>
            <a:lvl1pPr algn="r">
              <a:defRPr sz="1200"/>
            </a:lvl1pPr>
          </a:lstStyle>
          <a:p>
            <a:fld id="{AA20AC8C-9757-40D0-A7B1-DFD6BE1E5EA4}" type="slidenum">
              <a:rPr lang="en-US" smtClean="0"/>
              <a:t>‹#›</a:t>
            </a:fld>
            <a:endParaRPr lang="en-US" dirty="0"/>
          </a:p>
        </p:txBody>
      </p:sp>
    </p:spTree>
    <p:extLst>
      <p:ext uri="{BB962C8B-B14F-4D97-AF65-F5344CB8AC3E}">
        <p14:creationId xmlns:p14="http://schemas.microsoft.com/office/powerpoint/2010/main" val="30289905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696913"/>
            <a:ext cx="6197600" cy="3486150"/>
          </a:xfrm>
        </p:spPr>
      </p:sp>
      <p:sp>
        <p:nvSpPr>
          <p:cNvPr id="3" name="Notes Placeholder 2"/>
          <p:cNvSpPr>
            <a:spLocks noGrp="1"/>
          </p:cNvSpPr>
          <p:nvPr>
            <p:ph type="body" idx="1"/>
          </p:nvPr>
        </p:nvSpPr>
        <p:spPr>
          <a:xfrm>
            <a:off x="685800" y="4415791"/>
            <a:ext cx="5715000" cy="4183380"/>
          </a:xfrm>
        </p:spPr>
        <p:txBody>
          <a:bodyPr/>
          <a:lstStyle/>
          <a:p>
            <a:endParaRPr lang="en-US" dirty="0"/>
          </a:p>
          <a:p>
            <a:pPr marL="228600" indent="-228600">
              <a:buFont typeface="+mj-lt"/>
              <a:buAutoNum type="arabicPeriod"/>
            </a:pPr>
            <a:endParaRPr lang="en-US" b="1" dirty="0"/>
          </a:p>
          <a:p>
            <a:pPr marL="228600" indent="-228600">
              <a:buFont typeface="+mj-lt"/>
              <a:buAutoNum type="arabicPeriod"/>
            </a:pPr>
            <a:endParaRPr lang="en-US" b="1" dirty="0"/>
          </a:p>
          <a:p>
            <a:endParaRPr lang="en-US" b="1" dirty="0"/>
          </a:p>
          <a:p>
            <a:endParaRPr lang="en-US" dirty="0"/>
          </a:p>
          <a:p>
            <a:r>
              <a:rPr lang="en-US" dirty="0"/>
              <a:t>	</a:t>
            </a:r>
          </a:p>
          <a:p>
            <a:endParaRPr lang="en-US" i="1" dirty="0"/>
          </a:p>
        </p:txBody>
      </p:sp>
    </p:spTree>
    <p:extLst>
      <p:ext uri="{BB962C8B-B14F-4D97-AF65-F5344CB8AC3E}">
        <p14:creationId xmlns:p14="http://schemas.microsoft.com/office/powerpoint/2010/main" val="174920054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A20AC8C-9757-40D0-A7B1-DFD6BE1E5EA4}" type="slidenum">
              <a:rPr lang="en-US" smtClean="0"/>
              <a:t>11</a:t>
            </a:fld>
            <a:endParaRPr lang="en-US" dirty="0"/>
          </a:p>
        </p:txBody>
      </p:sp>
    </p:spTree>
    <p:extLst>
      <p:ext uri="{BB962C8B-B14F-4D97-AF65-F5344CB8AC3E}">
        <p14:creationId xmlns:p14="http://schemas.microsoft.com/office/powerpoint/2010/main" val="9491626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A20AC8C-9757-40D0-A7B1-DFD6BE1E5EA4}" type="slidenum">
              <a:rPr lang="en-US" smtClean="0"/>
              <a:t>12</a:t>
            </a:fld>
            <a:endParaRPr lang="en-US" dirty="0"/>
          </a:p>
        </p:txBody>
      </p:sp>
    </p:spTree>
    <p:extLst>
      <p:ext uri="{BB962C8B-B14F-4D97-AF65-F5344CB8AC3E}">
        <p14:creationId xmlns:p14="http://schemas.microsoft.com/office/powerpoint/2010/main" val="7020766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A20AC8C-9757-40D0-A7B1-DFD6BE1E5EA4}" type="slidenum">
              <a:rPr lang="en-US" smtClean="0"/>
              <a:t>2</a:t>
            </a:fld>
            <a:endParaRPr lang="en-US" dirty="0"/>
          </a:p>
        </p:txBody>
      </p:sp>
    </p:spTree>
    <p:extLst>
      <p:ext uri="{BB962C8B-B14F-4D97-AF65-F5344CB8AC3E}">
        <p14:creationId xmlns:p14="http://schemas.microsoft.com/office/powerpoint/2010/main" val="1443870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A20AC8C-9757-40D0-A7B1-DFD6BE1E5EA4}" type="slidenum">
              <a:rPr lang="en-US" smtClean="0"/>
              <a:t>3</a:t>
            </a:fld>
            <a:endParaRPr lang="en-US" dirty="0"/>
          </a:p>
        </p:txBody>
      </p:sp>
    </p:spTree>
    <p:extLst>
      <p:ext uri="{BB962C8B-B14F-4D97-AF65-F5344CB8AC3E}">
        <p14:creationId xmlns:p14="http://schemas.microsoft.com/office/powerpoint/2010/main" val="22428106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A20AC8C-9757-40D0-A7B1-DFD6BE1E5EA4}" type="slidenum">
              <a:rPr lang="en-US" smtClean="0"/>
              <a:t>4</a:t>
            </a:fld>
            <a:endParaRPr lang="en-US" dirty="0"/>
          </a:p>
        </p:txBody>
      </p:sp>
    </p:spTree>
    <p:extLst>
      <p:ext uri="{BB962C8B-B14F-4D97-AF65-F5344CB8AC3E}">
        <p14:creationId xmlns:p14="http://schemas.microsoft.com/office/powerpoint/2010/main" val="11217743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A20AC8C-9757-40D0-A7B1-DFD6BE1E5EA4}" type="slidenum">
              <a:rPr lang="en-US" smtClean="0"/>
              <a:t>5</a:t>
            </a:fld>
            <a:endParaRPr lang="en-US" dirty="0"/>
          </a:p>
        </p:txBody>
      </p:sp>
    </p:spTree>
    <p:extLst>
      <p:ext uri="{BB962C8B-B14F-4D97-AF65-F5344CB8AC3E}">
        <p14:creationId xmlns:p14="http://schemas.microsoft.com/office/powerpoint/2010/main" val="17960236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A20AC8C-9757-40D0-A7B1-DFD6BE1E5EA4}" type="slidenum">
              <a:rPr lang="en-US" smtClean="0"/>
              <a:t>6</a:t>
            </a:fld>
            <a:endParaRPr lang="en-US" dirty="0"/>
          </a:p>
        </p:txBody>
      </p:sp>
    </p:spTree>
    <p:extLst>
      <p:ext uri="{BB962C8B-B14F-4D97-AF65-F5344CB8AC3E}">
        <p14:creationId xmlns:p14="http://schemas.microsoft.com/office/powerpoint/2010/main" val="440184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696913"/>
            <a:ext cx="61976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A20AC8C-9757-40D0-A7B1-DFD6BE1E5EA4}" type="slidenum">
              <a:rPr lang="en-US" smtClean="0"/>
              <a:t>7</a:t>
            </a:fld>
            <a:endParaRPr lang="en-US" dirty="0"/>
          </a:p>
        </p:txBody>
      </p:sp>
    </p:spTree>
    <p:extLst>
      <p:ext uri="{BB962C8B-B14F-4D97-AF65-F5344CB8AC3E}">
        <p14:creationId xmlns:p14="http://schemas.microsoft.com/office/powerpoint/2010/main" val="15117287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1EB47FA-8765-4FB4-80D6-F2954105F29F}" type="slidenum">
              <a:rPr lang="en-US" smtClean="0"/>
              <a:t>9</a:t>
            </a:fld>
            <a:endParaRPr lang="en-US"/>
          </a:p>
        </p:txBody>
      </p:sp>
    </p:spTree>
    <p:extLst>
      <p:ext uri="{BB962C8B-B14F-4D97-AF65-F5344CB8AC3E}">
        <p14:creationId xmlns:p14="http://schemas.microsoft.com/office/powerpoint/2010/main" val="8599448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1EB47FA-8765-4FB4-80D6-F2954105F29F}" type="slidenum">
              <a:rPr lang="en-US" smtClean="0"/>
              <a:t>10</a:t>
            </a:fld>
            <a:endParaRPr lang="en-US"/>
          </a:p>
        </p:txBody>
      </p:sp>
    </p:spTree>
    <p:extLst>
      <p:ext uri="{BB962C8B-B14F-4D97-AF65-F5344CB8AC3E}">
        <p14:creationId xmlns:p14="http://schemas.microsoft.com/office/powerpoint/2010/main" val="27546565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ABD887D-CB69-4E27-864E-304597EFBB95}" type="datetime1">
              <a:rPr lang="en-US" smtClean="0"/>
              <a:t>11/24/2020</a:t>
            </a:fld>
            <a:endParaRPr lang="en-US" dirty="0"/>
          </a:p>
        </p:txBody>
      </p:sp>
      <p:sp>
        <p:nvSpPr>
          <p:cNvPr id="5" name="Footer Placeholder 4"/>
          <p:cNvSpPr>
            <a:spLocks noGrp="1"/>
          </p:cNvSpPr>
          <p:nvPr>
            <p:ph type="ftr" sz="quarter" idx="11"/>
          </p:nvPr>
        </p:nvSpPr>
        <p:spPr/>
        <p:txBody>
          <a:bodyPr/>
          <a:lstStyle/>
          <a:p>
            <a:r>
              <a:rPr lang="en-US"/>
              <a:t>Not for distribution</a:t>
            </a:r>
            <a:endParaRPr lang="en-US" dirty="0"/>
          </a:p>
        </p:txBody>
      </p:sp>
      <p:sp>
        <p:nvSpPr>
          <p:cNvPr id="6" name="Slide Number Placeholder 5"/>
          <p:cNvSpPr>
            <a:spLocks noGrp="1"/>
          </p:cNvSpPr>
          <p:nvPr>
            <p:ph type="sldNum" sz="quarter" idx="12"/>
          </p:nvPr>
        </p:nvSpPr>
        <p:spPr/>
        <p:txBody>
          <a:bodyPr/>
          <a:lstStyle/>
          <a:p>
            <a:fld id="{7E485AB2-3B6E-45EA-B0CD-A29C49EE347E}" type="slidenum">
              <a:rPr lang="en-US" smtClean="0"/>
              <a:t>‹#›</a:t>
            </a:fld>
            <a:endParaRPr lang="en-US" dirty="0"/>
          </a:p>
        </p:txBody>
      </p:sp>
    </p:spTree>
    <p:extLst>
      <p:ext uri="{BB962C8B-B14F-4D97-AF65-F5344CB8AC3E}">
        <p14:creationId xmlns:p14="http://schemas.microsoft.com/office/powerpoint/2010/main" val="9524025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D1D4FA9-0047-42DC-B190-95D96D08E286}" type="datetime1">
              <a:rPr lang="en-US" smtClean="0"/>
              <a:t>11/24/2020</a:t>
            </a:fld>
            <a:endParaRPr lang="en-US" dirty="0"/>
          </a:p>
        </p:txBody>
      </p:sp>
      <p:sp>
        <p:nvSpPr>
          <p:cNvPr id="5" name="Footer Placeholder 4"/>
          <p:cNvSpPr>
            <a:spLocks noGrp="1"/>
          </p:cNvSpPr>
          <p:nvPr>
            <p:ph type="ftr" sz="quarter" idx="11"/>
          </p:nvPr>
        </p:nvSpPr>
        <p:spPr/>
        <p:txBody>
          <a:bodyPr/>
          <a:lstStyle/>
          <a:p>
            <a:r>
              <a:rPr lang="en-US"/>
              <a:t>Not for distribution</a:t>
            </a:r>
            <a:endParaRPr lang="en-US" dirty="0"/>
          </a:p>
        </p:txBody>
      </p:sp>
      <p:sp>
        <p:nvSpPr>
          <p:cNvPr id="6" name="Slide Number Placeholder 5"/>
          <p:cNvSpPr>
            <a:spLocks noGrp="1"/>
          </p:cNvSpPr>
          <p:nvPr>
            <p:ph type="sldNum" sz="quarter" idx="12"/>
          </p:nvPr>
        </p:nvSpPr>
        <p:spPr/>
        <p:txBody>
          <a:bodyPr/>
          <a:lstStyle/>
          <a:p>
            <a:fld id="{7E485AB2-3B6E-45EA-B0CD-A29C49EE347E}" type="slidenum">
              <a:rPr lang="en-US" smtClean="0"/>
              <a:t>‹#›</a:t>
            </a:fld>
            <a:endParaRPr lang="en-US" dirty="0"/>
          </a:p>
        </p:txBody>
      </p:sp>
    </p:spTree>
    <p:extLst>
      <p:ext uri="{BB962C8B-B14F-4D97-AF65-F5344CB8AC3E}">
        <p14:creationId xmlns:p14="http://schemas.microsoft.com/office/powerpoint/2010/main" val="33927205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76B3A3C-6156-4781-85CA-06A160D78BAA}" type="datetime1">
              <a:rPr lang="en-US" smtClean="0"/>
              <a:t>11/24/2020</a:t>
            </a:fld>
            <a:endParaRPr lang="en-US" dirty="0"/>
          </a:p>
        </p:txBody>
      </p:sp>
      <p:sp>
        <p:nvSpPr>
          <p:cNvPr id="5" name="Footer Placeholder 4"/>
          <p:cNvSpPr>
            <a:spLocks noGrp="1"/>
          </p:cNvSpPr>
          <p:nvPr>
            <p:ph type="ftr" sz="quarter" idx="11"/>
          </p:nvPr>
        </p:nvSpPr>
        <p:spPr/>
        <p:txBody>
          <a:bodyPr/>
          <a:lstStyle/>
          <a:p>
            <a:r>
              <a:rPr lang="en-US"/>
              <a:t>Not for distribution</a:t>
            </a:r>
            <a:endParaRPr lang="en-US" dirty="0"/>
          </a:p>
        </p:txBody>
      </p:sp>
      <p:sp>
        <p:nvSpPr>
          <p:cNvPr id="6" name="Slide Number Placeholder 5"/>
          <p:cNvSpPr>
            <a:spLocks noGrp="1"/>
          </p:cNvSpPr>
          <p:nvPr>
            <p:ph type="sldNum" sz="quarter" idx="12"/>
          </p:nvPr>
        </p:nvSpPr>
        <p:spPr/>
        <p:txBody>
          <a:bodyPr/>
          <a:lstStyle/>
          <a:p>
            <a:fld id="{7E485AB2-3B6E-45EA-B0CD-A29C49EE347E}" type="slidenum">
              <a:rPr lang="en-US" smtClean="0"/>
              <a:t>‹#›</a:t>
            </a:fld>
            <a:endParaRPr lang="en-US" dirty="0"/>
          </a:p>
        </p:txBody>
      </p:sp>
    </p:spTree>
    <p:extLst>
      <p:ext uri="{BB962C8B-B14F-4D97-AF65-F5344CB8AC3E}">
        <p14:creationId xmlns:p14="http://schemas.microsoft.com/office/powerpoint/2010/main" val="17353652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D7E71F6-509B-4594-AAD4-2F30BB5E21E0}" type="datetime1">
              <a:rPr lang="en-US" smtClean="0"/>
              <a:t>11/24/2020</a:t>
            </a:fld>
            <a:endParaRPr lang="en-US" dirty="0"/>
          </a:p>
        </p:txBody>
      </p:sp>
      <p:sp>
        <p:nvSpPr>
          <p:cNvPr id="5" name="Footer Placeholder 4"/>
          <p:cNvSpPr>
            <a:spLocks noGrp="1"/>
          </p:cNvSpPr>
          <p:nvPr>
            <p:ph type="ftr" sz="quarter" idx="11"/>
          </p:nvPr>
        </p:nvSpPr>
        <p:spPr/>
        <p:txBody>
          <a:bodyPr/>
          <a:lstStyle/>
          <a:p>
            <a:r>
              <a:rPr lang="en-US"/>
              <a:t>Not for distribution</a:t>
            </a:r>
            <a:endParaRPr lang="en-US" dirty="0"/>
          </a:p>
        </p:txBody>
      </p:sp>
      <p:sp>
        <p:nvSpPr>
          <p:cNvPr id="6" name="Slide Number Placeholder 5"/>
          <p:cNvSpPr>
            <a:spLocks noGrp="1"/>
          </p:cNvSpPr>
          <p:nvPr>
            <p:ph type="sldNum" sz="quarter" idx="12"/>
          </p:nvPr>
        </p:nvSpPr>
        <p:spPr/>
        <p:txBody>
          <a:bodyPr/>
          <a:lstStyle/>
          <a:p>
            <a:fld id="{7E485AB2-3B6E-45EA-B0CD-A29C49EE347E}" type="slidenum">
              <a:rPr lang="en-US" smtClean="0"/>
              <a:t>‹#›</a:t>
            </a:fld>
            <a:endParaRPr lang="en-US" dirty="0"/>
          </a:p>
        </p:txBody>
      </p:sp>
    </p:spTree>
    <p:extLst>
      <p:ext uri="{BB962C8B-B14F-4D97-AF65-F5344CB8AC3E}">
        <p14:creationId xmlns:p14="http://schemas.microsoft.com/office/powerpoint/2010/main" val="21244612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63211C1-CC9D-48D5-BFB9-55BA7EE1CD78}" type="datetime1">
              <a:rPr lang="en-US" smtClean="0"/>
              <a:t>11/24/2020</a:t>
            </a:fld>
            <a:endParaRPr lang="en-US" dirty="0"/>
          </a:p>
        </p:txBody>
      </p:sp>
      <p:sp>
        <p:nvSpPr>
          <p:cNvPr id="5" name="Footer Placeholder 4"/>
          <p:cNvSpPr>
            <a:spLocks noGrp="1"/>
          </p:cNvSpPr>
          <p:nvPr>
            <p:ph type="ftr" sz="quarter" idx="11"/>
          </p:nvPr>
        </p:nvSpPr>
        <p:spPr/>
        <p:txBody>
          <a:bodyPr/>
          <a:lstStyle/>
          <a:p>
            <a:r>
              <a:rPr lang="en-US"/>
              <a:t>Not for distribution</a:t>
            </a:r>
            <a:endParaRPr lang="en-US" dirty="0"/>
          </a:p>
        </p:txBody>
      </p:sp>
      <p:sp>
        <p:nvSpPr>
          <p:cNvPr id="6" name="Slide Number Placeholder 5"/>
          <p:cNvSpPr>
            <a:spLocks noGrp="1"/>
          </p:cNvSpPr>
          <p:nvPr>
            <p:ph type="sldNum" sz="quarter" idx="12"/>
          </p:nvPr>
        </p:nvSpPr>
        <p:spPr/>
        <p:txBody>
          <a:bodyPr/>
          <a:lstStyle/>
          <a:p>
            <a:fld id="{7E485AB2-3B6E-45EA-B0CD-A29C49EE347E}" type="slidenum">
              <a:rPr lang="en-US" smtClean="0"/>
              <a:t>‹#›</a:t>
            </a:fld>
            <a:endParaRPr lang="en-US" dirty="0"/>
          </a:p>
        </p:txBody>
      </p:sp>
    </p:spTree>
    <p:extLst>
      <p:ext uri="{BB962C8B-B14F-4D97-AF65-F5344CB8AC3E}">
        <p14:creationId xmlns:p14="http://schemas.microsoft.com/office/powerpoint/2010/main" val="40170418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FB7EF9E-C183-46B0-A4A2-4C4CF139A5B3}" type="datetime1">
              <a:rPr lang="en-US" smtClean="0"/>
              <a:t>11/24/2020</a:t>
            </a:fld>
            <a:endParaRPr lang="en-US" dirty="0"/>
          </a:p>
        </p:txBody>
      </p:sp>
      <p:sp>
        <p:nvSpPr>
          <p:cNvPr id="6" name="Footer Placeholder 5"/>
          <p:cNvSpPr>
            <a:spLocks noGrp="1"/>
          </p:cNvSpPr>
          <p:nvPr>
            <p:ph type="ftr" sz="quarter" idx="11"/>
          </p:nvPr>
        </p:nvSpPr>
        <p:spPr/>
        <p:txBody>
          <a:bodyPr/>
          <a:lstStyle/>
          <a:p>
            <a:r>
              <a:rPr lang="en-US"/>
              <a:t>Not for distribution</a:t>
            </a:r>
            <a:endParaRPr lang="en-US" dirty="0"/>
          </a:p>
        </p:txBody>
      </p:sp>
      <p:sp>
        <p:nvSpPr>
          <p:cNvPr id="7" name="Slide Number Placeholder 6"/>
          <p:cNvSpPr>
            <a:spLocks noGrp="1"/>
          </p:cNvSpPr>
          <p:nvPr>
            <p:ph type="sldNum" sz="quarter" idx="12"/>
          </p:nvPr>
        </p:nvSpPr>
        <p:spPr/>
        <p:txBody>
          <a:bodyPr/>
          <a:lstStyle/>
          <a:p>
            <a:fld id="{7E485AB2-3B6E-45EA-B0CD-A29C49EE347E}" type="slidenum">
              <a:rPr lang="en-US" smtClean="0"/>
              <a:t>‹#›</a:t>
            </a:fld>
            <a:endParaRPr lang="en-US" dirty="0"/>
          </a:p>
        </p:txBody>
      </p:sp>
    </p:spTree>
    <p:extLst>
      <p:ext uri="{BB962C8B-B14F-4D97-AF65-F5344CB8AC3E}">
        <p14:creationId xmlns:p14="http://schemas.microsoft.com/office/powerpoint/2010/main" val="363324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17C2997-4DE4-4C39-B507-35F733094BD0}" type="datetime1">
              <a:rPr lang="en-US" smtClean="0"/>
              <a:t>11/24/2020</a:t>
            </a:fld>
            <a:endParaRPr lang="en-US" dirty="0"/>
          </a:p>
        </p:txBody>
      </p:sp>
      <p:sp>
        <p:nvSpPr>
          <p:cNvPr id="8" name="Footer Placeholder 7"/>
          <p:cNvSpPr>
            <a:spLocks noGrp="1"/>
          </p:cNvSpPr>
          <p:nvPr>
            <p:ph type="ftr" sz="quarter" idx="11"/>
          </p:nvPr>
        </p:nvSpPr>
        <p:spPr/>
        <p:txBody>
          <a:bodyPr/>
          <a:lstStyle/>
          <a:p>
            <a:r>
              <a:rPr lang="en-US"/>
              <a:t>Not for distribution</a:t>
            </a:r>
            <a:endParaRPr lang="en-US" dirty="0"/>
          </a:p>
        </p:txBody>
      </p:sp>
      <p:sp>
        <p:nvSpPr>
          <p:cNvPr id="9" name="Slide Number Placeholder 8"/>
          <p:cNvSpPr>
            <a:spLocks noGrp="1"/>
          </p:cNvSpPr>
          <p:nvPr>
            <p:ph type="sldNum" sz="quarter" idx="12"/>
          </p:nvPr>
        </p:nvSpPr>
        <p:spPr/>
        <p:txBody>
          <a:bodyPr/>
          <a:lstStyle/>
          <a:p>
            <a:fld id="{7E485AB2-3B6E-45EA-B0CD-A29C49EE347E}" type="slidenum">
              <a:rPr lang="en-US" smtClean="0"/>
              <a:t>‹#›</a:t>
            </a:fld>
            <a:endParaRPr lang="en-US" dirty="0"/>
          </a:p>
        </p:txBody>
      </p:sp>
    </p:spTree>
    <p:extLst>
      <p:ext uri="{BB962C8B-B14F-4D97-AF65-F5344CB8AC3E}">
        <p14:creationId xmlns:p14="http://schemas.microsoft.com/office/powerpoint/2010/main" val="1465816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85984B5-ECF6-4357-B543-D9125952D34A}" type="datetime1">
              <a:rPr lang="en-US" smtClean="0"/>
              <a:t>11/24/2020</a:t>
            </a:fld>
            <a:endParaRPr lang="en-US" dirty="0"/>
          </a:p>
        </p:txBody>
      </p:sp>
      <p:sp>
        <p:nvSpPr>
          <p:cNvPr id="4" name="Footer Placeholder 3"/>
          <p:cNvSpPr>
            <a:spLocks noGrp="1"/>
          </p:cNvSpPr>
          <p:nvPr>
            <p:ph type="ftr" sz="quarter" idx="11"/>
          </p:nvPr>
        </p:nvSpPr>
        <p:spPr/>
        <p:txBody>
          <a:bodyPr/>
          <a:lstStyle/>
          <a:p>
            <a:r>
              <a:rPr lang="en-US"/>
              <a:t>Not for distribution</a:t>
            </a:r>
            <a:endParaRPr lang="en-US" dirty="0"/>
          </a:p>
        </p:txBody>
      </p:sp>
      <p:sp>
        <p:nvSpPr>
          <p:cNvPr id="5" name="Slide Number Placeholder 4"/>
          <p:cNvSpPr>
            <a:spLocks noGrp="1"/>
          </p:cNvSpPr>
          <p:nvPr>
            <p:ph type="sldNum" sz="quarter" idx="12"/>
          </p:nvPr>
        </p:nvSpPr>
        <p:spPr/>
        <p:txBody>
          <a:bodyPr/>
          <a:lstStyle/>
          <a:p>
            <a:fld id="{7E485AB2-3B6E-45EA-B0CD-A29C49EE347E}" type="slidenum">
              <a:rPr lang="en-US" smtClean="0"/>
              <a:t>‹#›</a:t>
            </a:fld>
            <a:endParaRPr lang="en-US" dirty="0"/>
          </a:p>
        </p:txBody>
      </p:sp>
    </p:spTree>
    <p:extLst>
      <p:ext uri="{BB962C8B-B14F-4D97-AF65-F5344CB8AC3E}">
        <p14:creationId xmlns:p14="http://schemas.microsoft.com/office/powerpoint/2010/main" val="35118050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357DB1F-575C-4C90-B95B-17673FFC592F}" type="datetime1">
              <a:rPr lang="en-US" smtClean="0"/>
              <a:t>11/24/2020</a:t>
            </a:fld>
            <a:endParaRPr lang="en-US" dirty="0"/>
          </a:p>
        </p:txBody>
      </p:sp>
      <p:sp>
        <p:nvSpPr>
          <p:cNvPr id="3" name="Footer Placeholder 2"/>
          <p:cNvSpPr>
            <a:spLocks noGrp="1"/>
          </p:cNvSpPr>
          <p:nvPr>
            <p:ph type="ftr" sz="quarter" idx="11"/>
          </p:nvPr>
        </p:nvSpPr>
        <p:spPr/>
        <p:txBody>
          <a:bodyPr/>
          <a:lstStyle/>
          <a:p>
            <a:r>
              <a:rPr lang="en-US"/>
              <a:t>Not for distribution</a:t>
            </a:r>
            <a:endParaRPr lang="en-US" dirty="0"/>
          </a:p>
        </p:txBody>
      </p:sp>
      <p:sp>
        <p:nvSpPr>
          <p:cNvPr id="4" name="Slide Number Placeholder 3"/>
          <p:cNvSpPr>
            <a:spLocks noGrp="1"/>
          </p:cNvSpPr>
          <p:nvPr>
            <p:ph type="sldNum" sz="quarter" idx="12"/>
          </p:nvPr>
        </p:nvSpPr>
        <p:spPr/>
        <p:txBody>
          <a:bodyPr/>
          <a:lstStyle/>
          <a:p>
            <a:fld id="{7E485AB2-3B6E-45EA-B0CD-A29C49EE347E}" type="slidenum">
              <a:rPr lang="en-US" smtClean="0"/>
              <a:t>‹#›</a:t>
            </a:fld>
            <a:endParaRPr lang="en-US" dirty="0"/>
          </a:p>
        </p:txBody>
      </p:sp>
    </p:spTree>
    <p:extLst>
      <p:ext uri="{BB962C8B-B14F-4D97-AF65-F5344CB8AC3E}">
        <p14:creationId xmlns:p14="http://schemas.microsoft.com/office/powerpoint/2010/main" val="15390567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6F4E8E1-F1EF-4321-86B5-9461051054C9}" type="datetime1">
              <a:rPr lang="en-US" smtClean="0"/>
              <a:t>11/24/2020</a:t>
            </a:fld>
            <a:endParaRPr lang="en-US" dirty="0"/>
          </a:p>
        </p:txBody>
      </p:sp>
      <p:sp>
        <p:nvSpPr>
          <p:cNvPr id="6" name="Footer Placeholder 5"/>
          <p:cNvSpPr>
            <a:spLocks noGrp="1"/>
          </p:cNvSpPr>
          <p:nvPr>
            <p:ph type="ftr" sz="quarter" idx="11"/>
          </p:nvPr>
        </p:nvSpPr>
        <p:spPr/>
        <p:txBody>
          <a:bodyPr/>
          <a:lstStyle/>
          <a:p>
            <a:r>
              <a:rPr lang="en-US"/>
              <a:t>Not for distribution</a:t>
            </a:r>
            <a:endParaRPr lang="en-US" dirty="0"/>
          </a:p>
        </p:txBody>
      </p:sp>
      <p:sp>
        <p:nvSpPr>
          <p:cNvPr id="7" name="Slide Number Placeholder 6"/>
          <p:cNvSpPr>
            <a:spLocks noGrp="1"/>
          </p:cNvSpPr>
          <p:nvPr>
            <p:ph type="sldNum" sz="quarter" idx="12"/>
          </p:nvPr>
        </p:nvSpPr>
        <p:spPr/>
        <p:txBody>
          <a:bodyPr/>
          <a:lstStyle/>
          <a:p>
            <a:fld id="{7E485AB2-3B6E-45EA-B0CD-A29C49EE347E}" type="slidenum">
              <a:rPr lang="en-US" smtClean="0"/>
              <a:t>‹#›</a:t>
            </a:fld>
            <a:endParaRPr lang="en-US" dirty="0"/>
          </a:p>
        </p:txBody>
      </p:sp>
    </p:spTree>
    <p:extLst>
      <p:ext uri="{BB962C8B-B14F-4D97-AF65-F5344CB8AC3E}">
        <p14:creationId xmlns:p14="http://schemas.microsoft.com/office/powerpoint/2010/main" val="1984186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B4D0626-BD38-45D3-9BFE-04D663626FB0}" type="datetime1">
              <a:rPr lang="en-US" smtClean="0"/>
              <a:t>11/24/2020</a:t>
            </a:fld>
            <a:endParaRPr lang="en-US" dirty="0"/>
          </a:p>
        </p:txBody>
      </p:sp>
      <p:sp>
        <p:nvSpPr>
          <p:cNvPr id="6" name="Footer Placeholder 5"/>
          <p:cNvSpPr>
            <a:spLocks noGrp="1"/>
          </p:cNvSpPr>
          <p:nvPr>
            <p:ph type="ftr" sz="quarter" idx="11"/>
          </p:nvPr>
        </p:nvSpPr>
        <p:spPr/>
        <p:txBody>
          <a:bodyPr/>
          <a:lstStyle/>
          <a:p>
            <a:r>
              <a:rPr lang="en-US"/>
              <a:t>Not for distribution</a:t>
            </a:r>
            <a:endParaRPr lang="en-US" dirty="0"/>
          </a:p>
        </p:txBody>
      </p:sp>
      <p:sp>
        <p:nvSpPr>
          <p:cNvPr id="7" name="Slide Number Placeholder 6"/>
          <p:cNvSpPr>
            <a:spLocks noGrp="1"/>
          </p:cNvSpPr>
          <p:nvPr>
            <p:ph type="sldNum" sz="quarter" idx="12"/>
          </p:nvPr>
        </p:nvSpPr>
        <p:spPr/>
        <p:txBody>
          <a:bodyPr/>
          <a:lstStyle/>
          <a:p>
            <a:fld id="{7E485AB2-3B6E-45EA-B0CD-A29C49EE347E}" type="slidenum">
              <a:rPr lang="en-US" smtClean="0"/>
              <a:t>‹#›</a:t>
            </a:fld>
            <a:endParaRPr lang="en-US" dirty="0"/>
          </a:p>
        </p:txBody>
      </p:sp>
    </p:spTree>
    <p:extLst>
      <p:ext uri="{BB962C8B-B14F-4D97-AF65-F5344CB8AC3E}">
        <p14:creationId xmlns:p14="http://schemas.microsoft.com/office/powerpoint/2010/main" val="6054890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EF55BD-8782-4233-ABE9-78DA33AEE2D5}" type="datetime1">
              <a:rPr lang="en-US" smtClean="0"/>
              <a:t>11/24/2020</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Not for distribution</a:t>
            </a: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E485AB2-3B6E-45EA-B0CD-A29C49EE347E}" type="slidenum">
              <a:rPr lang="en-US" smtClean="0"/>
              <a:t>‹#›</a:t>
            </a:fld>
            <a:endParaRPr lang="en-US" dirty="0"/>
          </a:p>
        </p:txBody>
      </p:sp>
    </p:spTree>
    <p:extLst>
      <p:ext uri="{BB962C8B-B14F-4D97-AF65-F5344CB8AC3E}">
        <p14:creationId xmlns:p14="http://schemas.microsoft.com/office/powerpoint/2010/main" val="1735760154"/>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552636" y="1447800"/>
            <a:ext cx="5086722" cy="1676400"/>
          </a:xfrm>
          <a:prstGeom prst="rect">
            <a:avLst/>
          </a:prstGeom>
        </p:spPr>
      </p:pic>
      <p:sp>
        <p:nvSpPr>
          <p:cNvPr id="2" name="TextBox 1">
            <a:extLst>
              <a:ext uri="{FF2B5EF4-FFF2-40B4-BE49-F238E27FC236}">
                <a16:creationId xmlns:a16="http://schemas.microsoft.com/office/drawing/2014/main" id="{53152F52-8AEA-4F44-A5FC-DCB4C77DE83E}"/>
              </a:ext>
            </a:extLst>
          </p:cNvPr>
          <p:cNvSpPr txBox="1"/>
          <p:nvPr/>
        </p:nvSpPr>
        <p:spPr>
          <a:xfrm>
            <a:off x="1600200" y="3733800"/>
            <a:ext cx="9525000" cy="1323439"/>
          </a:xfrm>
          <a:prstGeom prst="rect">
            <a:avLst/>
          </a:prstGeom>
          <a:noFill/>
        </p:spPr>
        <p:txBody>
          <a:bodyPr wrap="square" rtlCol="0">
            <a:spAutoFit/>
          </a:bodyPr>
          <a:lstStyle/>
          <a:p>
            <a:pPr algn="ctr"/>
            <a:r>
              <a:rPr lang="en-US" sz="4800" dirty="0">
                <a:latin typeface="Gill Sans MT" panose="020B0502020104020203" pitchFamily="34" charset="0"/>
              </a:rPr>
              <a:t>Executive Board Meeting</a:t>
            </a:r>
          </a:p>
          <a:p>
            <a:pPr algn="ctr"/>
            <a:r>
              <a:rPr lang="en-US" sz="3200" dirty="0">
                <a:latin typeface="Gill Sans MT" panose="020B0502020104020203" pitchFamily="34" charset="0"/>
              </a:rPr>
              <a:t>November 24, 2020</a:t>
            </a:r>
          </a:p>
        </p:txBody>
      </p:sp>
    </p:spTree>
    <p:extLst>
      <p:ext uri="{BB962C8B-B14F-4D97-AF65-F5344CB8AC3E}">
        <p14:creationId xmlns:p14="http://schemas.microsoft.com/office/powerpoint/2010/main" val="31056287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DC682D-A77D-4572-820C-A00C32D2CB9F}"/>
              </a:ext>
            </a:extLst>
          </p:cNvPr>
          <p:cNvSpPr>
            <a:spLocks noGrp="1"/>
          </p:cNvSpPr>
          <p:nvPr>
            <p:ph type="title"/>
          </p:nvPr>
        </p:nvSpPr>
        <p:spPr>
          <a:xfrm>
            <a:off x="838200" y="184050"/>
            <a:ext cx="10515600" cy="746223"/>
          </a:xfrm>
        </p:spPr>
        <p:txBody>
          <a:bodyPr>
            <a:normAutofit fontScale="90000"/>
          </a:bodyPr>
          <a:lstStyle/>
          <a:p>
            <a:r>
              <a:rPr lang="en-US" dirty="0">
                <a:latin typeface="Gill Sans MT" panose="020B0502020104020203" pitchFamily="34" charset="0"/>
              </a:rPr>
              <a:t>Revised SLDS Grant timeline – Major activities</a:t>
            </a:r>
          </a:p>
        </p:txBody>
      </p:sp>
      <p:graphicFrame>
        <p:nvGraphicFramePr>
          <p:cNvPr id="4" name="Table 4">
            <a:extLst>
              <a:ext uri="{FF2B5EF4-FFF2-40B4-BE49-F238E27FC236}">
                <a16:creationId xmlns:a16="http://schemas.microsoft.com/office/drawing/2014/main" id="{043E0456-BC85-4235-B98D-C4B7E24C1565}"/>
              </a:ext>
            </a:extLst>
          </p:cNvPr>
          <p:cNvGraphicFramePr>
            <a:graphicFrameLocks noGrp="1"/>
          </p:cNvGraphicFramePr>
          <p:nvPr>
            <p:ph idx="1"/>
            <p:extLst>
              <p:ext uri="{D42A27DB-BD31-4B8C-83A1-F6EECF244321}">
                <p14:modId xmlns:p14="http://schemas.microsoft.com/office/powerpoint/2010/main" val="1813680551"/>
              </p:ext>
            </p:extLst>
          </p:nvPr>
        </p:nvGraphicFramePr>
        <p:xfrm>
          <a:off x="131302" y="1111152"/>
          <a:ext cx="11929396" cy="5562798"/>
        </p:xfrm>
        <a:graphic>
          <a:graphicData uri="http://schemas.openxmlformats.org/drawingml/2006/table">
            <a:tbl>
              <a:tblPr firstRow="1" bandRow="1">
                <a:tableStyleId>{5C22544A-7EE6-4342-B048-85BDC9FD1C3A}</a:tableStyleId>
              </a:tblPr>
              <a:tblGrid>
                <a:gridCol w="1603291">
                  <a:extLst>
                    <a:ext uri="{9D8B030D-6E8A-4147-A177-3AD203B41FA5}">
                      <a16:colId xmlns:a16="http://schemas.microsoft.com/office/drawing/2014/main" val="4078939407"/>
                    </a:ext>
                  </a:extLst>
                </a:gridCol>
                <a:gridCol w="688407">
                  <a:extLst>
                    <a:ext uri="{9D8B030D-6E8A-4147-A177-3AD203B41FA5}">
                      <a16:colId xmlns:a16="http://schemas.microsoft.com/office/drawing/2014/main" val="3787463709"/>
                    </a:ext>
                  </a:extLst>
                </a:gridCol>
                <a:gridCol w="688407">
                  <a:extLst>
                    <a:ext uri="{9D8B030D-6E8A-4147-A177-3AD203B41FA5}">
                      <a16:colId xmlns:a16="http://schemas.microsoft.com/office/drawing/2014/main" val="1698164612"/>
                    </a:ext>
                  </a:extLst>
                </a:gridCol>
                <a:gridCol w="688407">
                  <a:extLst>
                    <a:ext uri="{9D8B030D-6E8A-4147-A177-3AD203B41FA5}">
                      <a16:colId xmlns:a16="http://schemas.microsoft.com/office/drawing/2014/main" val="1335203351"/>
                    </a:ext>
                  </a:extLst>
                </a:gridCol>
                <a:gridCol w="688407">
                  <a:extLst>
                    <a:ext uri="{9D8B030D-6E8A-4147-A177-3AD203B41FA5}">
                      <a16:colId xmlns:a16="http://schemas.microsoft.com/office/drawing/2014/main" val="2407895961"/>
                    </a:ext>
                  </a:extLst>
                </a:gridCol>
                <a:gridCol w="688407">
                  <a:extLst>
                    <a:ext uri="{9D8B030D-6E8A-4147-A177-3AD203B41FA5}">
                      <a16:colId xmlns:a16="http://schemas.microsoft.com/office/drawing/2014/main" val="2241242825"/>
                    </a:ext>
                  </a:extLst>
                </a:gridCol>
                <a:gridCol w="688407">
                  <a:extLst>
                    <a:ext uri="{9D8B030D-6E8A-4147-A177-3AD203B41FA5}">
                      <a16:colId xmlns:a16="http://schemas.microsoft.com/office/drawing/2014/main" val="3537961866"/>
                    </a:ext>
                  </a:extLst>
                </a:gridCol>
                <a:gridCol w="688407">
                  <a:extLst>
                    <a:ext uri="{9D8B030D-6E8A-4147-A177-3AD203B41FA5}">
                      <a16:colId xmlns:a16="http://schemas.microsoft.com/office/drawing/2014/main" val="464125204"/>
                    </a:ext>
                  </a:extLst>
                </a:gridCol>
                <a:gridCol w="688407">
                  <a:extLst>
                    <a:ext uri="{9D8B030D-6E8A-4147-A177-3AD203B41FA5}">
                      <a16:colId xmlns:a16="http://schemas.microsoft.com/office/drawing/2014/main" val="4145099718"/>
                    </a:ext>
                  </a:extLst>
                </a:gridCol>
                <a:gridCol w="688407">
                  <a:extLst>
                    <a:ext uri="{9D8B030D-6E8A-4147-A177-3AD203B41FA5}">
                      <a16:colId xmlns:a16="http://schemas.microsoft.com/office/drawing/2014/main" val="2361800420"/>
                    </a:ext>
                  </a:extLst>
                </a:gridCol>
                <a:gridCol w="688407">
                  <a:extLst>
                    <a:ext uri="{9D8B030D-6E8A-4147-A177-3AD203B41FA5}">
                      <a16:colId xmlns:a16="http://schemas.microsoft.com/office/drawing/2014/main" val="369605046"/>
                    </a:ext>
                  </a:extLst>
                </a:gridCol>
                <a:gridCol w="688407">
                  <a:extLst>
                    <a:ext uri="{9D8B030D-6E8A-4147-A177-3AD203B41FA5}">
                      <a16:colId xmlns:a16="http://schemas.microsoft.com/office/drawing/2014/main" val="2193259893"/>
                    </a:ext>
                  </a:extLst>
                </a:gridCol>
                <a:gridCol w="688407">
                  <a:extLst>
                    <a:ext uri="{9D8B030D-6E8A-4147-A177-3AD203B41FA5}">
                      <a16:colId xmlns:a16="http://schemas.microsoft.com/office/drawing/2014/main" val="622565957"/>
                    </a:ext>
                  </a:extLst>
                </a:gridCol>
                <a:gridCol w="688407">
                  <a:extLst>
                    <a:ext uri="{9D8B030D-6E8A-4147-A177-3AD203B41FA5}">
                      <a16:colId xmlns:a16="http://schemas.microsoft.com/office/drawing/2014/main" val="3134693218"/>
                    </a:ext>
                  </a:extLst>
                </a:gridCol>
                <a:gridCol w="688407">
                  <a:extLst>
                    <a:ext uri="{9D8B030D-6E8A-4147-A177-3AD203B41FA5}">
                      <a16:colId xmlns:a16="http://schemas.microsoft.com/office/drawing/2014/main" val="1781716824"/>
                    </a:ext>
                  </a:extLst>
                </a:gridCol>
                <a:gridCol w="688407">
                  <a:extLst>
                    <a:ext uri="{9D8B030D-6E8A-4147-A177-3AD203B41FA5}">
                      <a16:colId xmlns:a16="http://schemas.microsoft.com/office/drawing/2014/main" val="1273857169"/>
                    </a:ext>
                  </a:extLst>
                </a:gridCol>
              </a:tblGrid>
              <a:tr h="631401">
                <a:tc>
                  <a:txBody>
                    <a:bodyPr/>
                    <a:lstStyle/>
                    <a:p>
                      <a:r>
                        <a:rPr lang="en-US" sz="1400" dirty="0"/>
                        <a:t>Quarter / Activity</a:t>
                      </a:r>
                    </a:p>
                  </a:txBody>
                  <a:tcPr/>
                </a:tc>
                <a:tc>
                  <a:txBody>
                    <a:bodyPr/>
                    <a:lstStyle/>
                    <a:p>
                      <a:r>
                        <a:rPr lang="en-US" sz="1400" dirty="0"/>
                        <a:t>Q3 2020</a:t>
                      </a:r>
                    </a:p>
                  </a:txBody>
                  <a:tcPr/>
                </a:tc>
                <a:tc>
                  <a:txBody>
                    <a:bodyPr/>
                    <a:lstStyle/>
                    <a:p>
                      <a:r>
                        <a:rPr lang="en-US" sz="1400" dirty="0"/>
                        <a:t>Q4 2020</a:t>
                      </a:r>
                    </a:p>
                  </a:txBody>
                  <a:tcPr/>
                </a:tc>
                <a:tc>
                  <a:txBody>
                    <a:bodyPr/>
                    <a:lstStyle/>
                    <a:p>
                      <a:r>
                        <a:rPr lang="en-US" sz="1400" dirty="0"/>
                        <a:t>Q1 2021</a:t>
                      </a:r>
                    </a:p>
                  </a:txBody>
                  <a:tcPr/>
                </a:tc>
                <a:tc>
                  <a:txBody>
                    <a:bodyPr/>
                    <a:lstStyle/>
                    <a:p>
                      <a:r>
                        <a:rPr lang="en-US" sz="1400" dirty="0"/>
                        <a:t>Q2 2021</a:t>
                      </a:r>
                    </a:p>
                  </a:txBody>
                  <a:tcPr/>
                </a:tc>
                <a:tc>
                  <a:txBody>
                    <a:bodyPr/>
                    <a:lstStyle/>
                    <a:p>
                      <a:r>
                        <a:rPr lang="en-US" sz="1400" dirty="0"/>
                        <a:t>Q3 2021</a:t>
                      </a:r>
                    </a:p>
                  </a:txBody>
                  <a:tcPr/>
                </a:tc>
                <a:tc>
                  <a:txBody>
                    <a:bodyPr/>
                    <a:lstStyle/>
                    <a:p>
                      <a:r>
                        <a:rPr lang="en-US" sz="1400" dirty="0"/>
                        <a:t>Q4 2021</a:t>
                      </a:r>
                    </a:p>
                  </a:txBody>
                  <a:tcPr/>
                </a:tc>
                <a:tc>
                  <a:txBody>
                    <a:bodyPr/>
                    <a:lstStyle/>
                    <a:p>
                      <a:r>
                        <a:rPr lang="en-US" sz="1400" dirty="0"/>
                        <a:t>Q1 2022</a:t>
                      </a:r>
                    </a:p>
                  </a:txBody>
                  <a:tcPr/>
                </a:tc>
                <a:tc>
                  <a:txBody>
                    <a:bodyPr/>
                    <a:lstStyle/>
                    <a:p>
                      <a:r>
                        <a:rPr lang="en-US" sz="1400" dirty="0"/>
                        <a:t>Q2 2022</a:t>
                      </a:r>
                    </a:p>
                  </a:txBody>
                  <a:tcPr/>
                </a:tc>
                <a:tc>
                  <a:txBody>
                    <a:bodyPr/>
                    <a:lstStyle/>
                    <a:p>
                      <a:r>
                        <a:rPr lang="en-US" sz="1400" dirty="0"/>
                        <a:t>Q3 2022</a:t>
                      </a:r>
                    </a:p>
                  </a:txBody>
                  <a:tcPr/>
                </a:tc>
                <a:tc>
                  <a:txBody>
                    <a:bodyPr/>
                    <a:lstStyle/>
                    <a:p>
                      <a:r>
                        <a:rPr lang="en-US" sz="1400" dirty="0"/>
                        <a:t>Q4 2022</a:t>
                      </a:r>
                    </a:p>
                  </a:txBody>
                  <a:tcPr/>
                </a:tc>
                <a:tc>
                  <a:txBody>
                    <a:bodyPr/>
                    <a:lstStyle/>
                    <a:p>
                      <a:r>
                        <a:rPr lang="en-US" sz="1400" dirty="0"/>
                        <a:t>Q1 2023</a:t>
                      </a:r>
                    </a:p>
                  </a:txBody>
                  <a:tcPr/>
                </a:tc>
                <a:tc>
                  <a:txBody>
                    <a:bodyPr/>
                    <a:lstStyle/>
                    <a:p>
                      <a:r>
                        <a:rPr lang="en-US" sz="1400" dirty="0"/>
                        <a:t>Q2 2023</a:t>
                      </a:r>
                    </a:p>
                  </a:txBody>
                  <a:tcPr/>
                </a:tc>
                <a:tc>
                  <a:txBody>
                    <a:bodyPr/>
                    <a:lstStyle/>
                    <a:p>
                      <a:r>
                        <a:rPr lang="en-US" sz="1400" dirty="0"/>
                        <a:t>Q3 2023</a:t>
                      </a:r>
                    </a:p>
                  </a:txBody>
                  <a:tcPr/>
                </a:tc>
                <a:tc>
                  <a:txBody>
                    <a:bodyPr/>
                    <a:lstStyle/>
                    <a:p>
                      <a:r>
                        <a:rPr lang="en-US" sz="1400" dirty="0"/>
                        <a:t>Q4 2023</a:t>
                      </a:r>
                    </a:p>
                  </a:txBody>
                  <a:tcPr/>
                </a:tc>
                <a:tc>
                  <a:txBody>
                    <a:bodyPr/>
                    <a:lstStyle/>
                    <a:p>
                      <a:r>
                        <a:rPr lang="en-US" sz="1400" dirty="0"/>
                        <a:t>Q1 2024</a:t>
                      </a:r>
                    </a:p>
                  </a:txBody>
                  <a:tcPr/>
                </a:tc>
                <a:extLst>
                  <a:ext uri="{0D108BD9-81ED-4DB2-BD59-A6C34878D82A}">
                    <a16:rowId xmlns:a16="http://schemas.microsoft.com/office/drawing/2014/main" val="2487473753"/>
                  </a:ext>
                </a:extLst>
              </a:tr>
              <a:tr h="551187">
                <a:tc>
                  <a:txBody>
                    <a:bodyPr/>
                    <a:lstStyle/>
                    <a:p>
                      <a:r>
                        <a:rPr lang="en-US" sz="1400" dirty="0"/>
                        <a:t>Onboarding new agencies</a:t>
                      </a:r>
                    </a:p>
                  </a:txBody>
                  <a:tcPr/>
                </a:tc>
                <a:tc>
                  <a:txBody>
                    <a:bodyPr/>
                    <a:lstStyle/>
                    <a:p>
                      <a:endParaRPr lang="en-US" sz="1400" dirty="0"/>
                    </a:p>
                  </a:txBody>
                  <a:tcPr>
                    <a:solidFill>
                      <a:srgbClr val="2F5597"/>
                    </a:solidFill>
                  </a:tcPr>
                </a:tc>
                <a:tc>
                  <a:txBody>
                    <a:bodyPr/>
                    <a:lstStyle/>
                    <a:p>
                      <a:endParaRPr lang="en-US" sz="1400" dirty="0"/>
                    </a:p>
                  </a:txBody>
                  <a:tcPr>
                    <a:solidFill>
                      <a:srgbClr val="2F5597"/>
                    </a:solidFill>
                  </a:tcPr>
                </a:tc>
                <a:tc>
                  <a:txBody>
                    <a:bodyPr/>
                    <a:lstStyle/>
                    <a:p>
                      <a:endParaRPr lang="en-US" sz="1400" dirty="0"/>
                    </a:p>
                  </a:txBody>
                  <a:tcPr>
                    <a:solidFill>
                      <a:srgbClr val="2F5597"/>
                    </a:solidFill>
                  </a:tcPr>
                </a:tc>
                <a:tc>
                  <a:txBody>
                    <a:bodyPr/>
                    <a:lstStyle/>
                    <a:p>
                      <a:endParaRPr lang="en-US" sz="1400" dirty="0"/>
                    </a:p>
                  </a:txBody>
                  <a:tcPr>
                    <a:solidFill>
                      <a:srgbClr val="2F5597"/>
                    </a:solidFill>
                  </a:tcPr>
                </a:tc>
                <a:tc>
                  <a:txBody>
                    <a:bodyPr/>
                    <a:lstStyle/>
                    <a:p>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extLst>
                  <a:ext uri="{0D108BD9-81ED-4DB2-BD59-A6C34878D82A}">
                    <a16:rowId xmlns:a16="http://schemas.microsoft.com/office/drawing/2014/main" val="3397552513"/>
                  </a:ext>
                </a:extLst>
              </a:tr>
              <a:tr h="554327">
                <a:tc>
                  <a:txBody>
                    <a:bodyPr/>
                    <a:lstStyle/>
                    <a:p>
                      <a:r>
                        <a:rPr lang="en-US" sz="1400" dirty="0"/>
                        <a:t>Research planning groups</a:t>
                      </a:r>
                    </a:p>
                  </a:txBody>
                  <a:tcPr/>
                </a:tc>
                <a:tc>
                  <a:txBody>
                    <a:bodyPr/>
                    <a:lstStyle/>
                    <a:p>
                      <a:endParaRPr lang="en-US" sz="1400" dirty="0"/>
                    </a:p>
                  </a:txBody>
                  <a:tcPr>
                    <a:solidFill>
                      <a:srgbClr val="2F5597"/>
                    </a:solidFill>
                  </a:tcPr>
                </a:tc>
                <a:tc>
                  <a:txBody>
                    <a:bodyPr/>
                    <a:lstStyle/>
                    <a:p>
                      <a:endParaRPr lang="en-US" sz="1400" dirty="0"/>
                    </a:p>
                  </a:txBody>
                  <a:tcPr>
                    <a:solidFill>
                      <a:srgbClr val="2F5597"/>
                    </a:solidFill>
                  </a:tcPr>
                </a:tc>
                <a:tc>
                  <a:txBody>
                    <a:bodyPr/>
                    <a:lstStyle/>
                    <a:p>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extLst>
                  <a:ext uri="{0D108BD9-81ED-4DB2-BD59-A6C34878D82A}">
                    <a16:rowId xmlns:a16="http://schemas.microsoft.com/office/drawing/2014/main" val="2762455950"/>
                  </a:ext>
                </a:extLst>
              </a:tr>
              <a:tr h="551187">
                <a:tc>
                  <a:txBody>
                    <a:bodyPr/>
                    <a:lstStyle/>
                    <a:p>
                      <a:r>
                        <a:rPr lang="en-US" sz="1400" dirty="0"/>
                        <a:t>Build analytic capacity</a:t>
                      </a:r>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solidFill>
                      <a:srgbClr val="2F5597"/>
                    </a:solidFill>
                  </a:tcPr>
                </a:tc>
                <a:tc>
                  <a:txBody>
                    <a:bodyPr/>
                    <a:lstStyle/>
                    <a:p>
                      <a:endParaRPr lang="en-US" sz="1400" dirty="0"/>
                    </a:p>
                  </a:txBody>
                  <a:tcPr>
                    <a:solidFill>
                      <a:srgbClr val="2F5597"/>
                    </a:solidFill>
                  </a:tcPr>
                </a:tc>
                <a:tc>
                  <a:txBody>
                    <a:bodyPr/>
                    <a:lstStyle/>
                    <a:p>
                      <a:endParaRPr lang="en-US" sz="1400" dirty="0"/>
                    </a:p>
                  </a:txBody>
                  <a:tcPr>
                    <a:solidFill>
                      <a:srgbClr val="2F5597"/>
                    </a:solidFill>
                  </a:tcPr>
                </a:tc>
                <a:tc>
                  <a:txBody>
                    <a:bodyPr/>
                    <a:lstStyle/>
                    <a:p>
                      <a:endParaRPr lang="en-US" sz="1400" dirty="0"/>
                    </a:p>
                  </a:txBody>
                  <a:tcPr>
                    <a:solidFill>
                      <a:srgbClr val="2F5597"/>
                    </a:solidFill>
                  </a:tcPr>
                </a:tc>
                <a:tc>
                  <a:txBody>
                    <a:bodyPr/>
                    <a:lstStyle/>
                    <a:p>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extLst>
                  <a:ext uri="{0D108BD9-81ED-4DB2-BD59-A6C34878D82A}">
                    <a16:rowId xmlns:a16="http://schemas.microsoft.com/office/drawing/2014/main" val="3732254322"/>
                  </a:ext>
                </a:extLst>
              </a:tr>
              <a:tr h="551187">
                <a:tc>
                  <a:txBody>
                    <a:bodyPr/>
                    <a:lstStyle/>
                    <a:p>
                      <a:r>
                        <a:rPr lang="en-US" sz="1400" dirty="0"/>
                        <a:t>Technical upgrade planning group</a:t>
                      </a:r>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solidFill>
                      <a:srgbClr val="2F5597"/>
                    </a:solidFill>
                  </a:tcPr>
                </a:tc>
                <a:tc>
                  <a:txBody>
                    <a:bodyPr/>
                    <a:lstStyle/>
                    <a:p>
                      <a:endParaRPr lang="en-US" sz="1400" dirty="0"/>
                    </a:p>
                  </a:txBody>
                  <a:tcPr>
                    <a:solidFill>
                      <a:srgbClr val="2F5597"/>
                    </a:solidFill>
                  </a:tcPr>
                </a:tc>
                <a:tc>
                  <a:txBody>
                    <a:bodyPr/>
                    <a:lstStyle/>
                    <a:p>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extLst>
                  <a:ext uri="{0D108BD9-81ED-4DB2-BD59-A6C34878D82A}">
                    <a16:rowId xmlns:a16="http://schemas.microsoft.com/office/drawing/2014/main" val="305343726"/>
                  </a:ext>
                </a:extLst>
              </a:tr>
              <a:tr h="551187">
                <a:tc>
                  <a:txBody>
                    <a:bodyPr/>
                    <a:lstStyle/>
                    <a:p>
                      <a:r>
                        <a:rPr lang="en-US" sz="1400" dirty="0"/>
                        <a:t>Build technical capacity</a:t>
                      </a:r>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solidFill>
                      <a:srgbClr val="2F5597"/>
                    </a:solidFill>
                  </a:tcPr>
                </a:tc>
                <a:tc>
                  <a:txBody>
                    <a:bodyPr/>
                    <a:lstStyle/>
                    <a:p>
                      <a:endParaRPr lang="en-US" sz="1400" dirty="0"/>
                    </a:p>
                  </a:txBody>
                  <a:tcPr>
                    <a:solidFill>
                      <a:srgbClr val="2F5597"/>
                    </a:solidFill>
                  </a:tcPr>
                </a:tc>
                <a:tc>
                  <a:txBody>
                    <a:bodyPr/>
                    <a:lstStyle/>
                    <a:p>
                      <a:endParaRPr lang="en-US" sz="1400" dirty="0"/>
                    </a:p>
                  </a:txBody>
                  <a:tcPr>
                    <a:solidFill>
                      <a:srgbClr val="2F5597"/>
                    </a:solidFill>
                  </a:tcPr>
                </a:tc>
                <a:tc>
                  <a:txBody>
                    <a:bodyPr/>
                    <a:lstStyle/>
                    <a:p>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extLst>
                  <a:ext uri="{0D108BD9-81ED-4DB2-BD59-A6C34878D82A}">
                    <a16:rowId xmlns:a16="http://schemas.microsoft.com/office/drawing/2014/main" val="22735547"/>
                  </a:ext>
                </a:extLst>
              </a:tr>
              <a:tr h="551187">
                <a:tc>
                  <a:txBody>
                    <a:bodyPr/>
                    <a:lstStyle/>
                    <a:p>
                      <a:r>
                        <a:rPr lang="en-US" sz="1400" dirty="0"/>
                        <a:t>College and career readiness</a:t>
                      </a:r>
                    </a:p>
                  </a:txBody>
                  <a:tcPr/>
                </a:tc>
                <a:tc>
                  <a:txBody>
                    <a:bodyPr/>
                    <a:lstStyle/>
                    <a:p>
                      <a:endParaRPr lang="en-US" sz="1400" dirty="0"/>
                    </a:p>
                  </a:txBody>
                  <a:tcPr>
                    <a:solidFill>
                      <a:srgbClr val="2F5597"/>
                    </a:solidFill>
                  </a:tcPr>
                </a:tc>
                <a:tc>
                  <a:txBody>
                    <a:bodyPr/>
                    <a:lstStyle/>
                    <a:p>
                      <a:endParaRPr lang="en-US" sz="1400" dirty="0"/>
                    </a:p>
                  </a:txBody>
                  <a:tcPr>
                    <a:solidFill>
                      <a:srgbClr val="2F5597"/>
                    </a:solidFill>
                  </a:tcPr>
                </a:tc>
                <a:tc>
                  <a:txBody>
                    <a:bodyPr/>
                    <a:lstStyle/>
                    <a:p>
                      <a:endParaRPr lang="en-US" sz="1400" dirty="0"/>
                    </a:p>
                  </a:txBody>
                  <a:tcPr>
                    <a:solidFill>
                      <a:srgbClr val="2F5597"/>
                    </a:solidFill>
                  </a:tcPr>
                </a:tc>
                <a:tc>
                  <a:txBody>
                    <a:bodyPr/>
                    <a:lstStyle/>
                    <a:p>
                      <a:endParaRPr lang="en-US" sz="1400" dirty="0"/>
                    </a:p>
                  </a:txBody>
                  <a:tcPr>
                    <a:solidFill>
                      <a:srgbClr val="2F5597"/>
                    </a:solidFill>
                  </a:tcPr>
                </a:tc>
                <a:tc>
                  <a:txBody>
                    <a:bodyPr/>
                    <a:lstStyle/>
                    <a:p>
                      <a:endParaRPr lang="en-US" sz="1400" dirty="0"/>
                    </a:p>
                  </a:txBody>
                  <a:tcPr>
                    <a:solidFill>
                      <a:srgbClr val="2F5597"/>
                    </a:solidFill>
                  </a:tcPr>
                </a:tc>
                <a:tc>
                  <a:txBody>
                    <a:bodyPr/>
                    <a:lstStyle/>
                    <a:p>
                      <a:endParaRPr lang="en-US" sz="1400" dirty="0"/>
                    </a:p>
                  </a:txBody>
                  <a:tcPr>
                    <a:solidFill>
                      <a:srgbClr val="2F5597"/>
                    </a:solidFill>
                  </a:tcPr>
                </a:tc>
                <a:tc>
                  <a:txBody>
                    <a:bodyPr/>
                    <a:lstStyle/>
                    <a:p>
                      <a:endParaRPr lang="en-US" sz="1400" dirty="0"/>
                    </a:p>
                  </a:txBody>
                  <a:tcPr>
                    <a:solidFill>
                      <a:srgbClr val="2F5597"/>
                    </a:solidFill>
                  </a:tcPr>
                </a:tc>
                <a:tc>
                  <a:txBody>
                    <a:bodyPr/>
                    <a:lstStyle/>
                    <a:p>
                      <a:endParaRPr lang="en-US" sz="1400" dirty="0"/>
                    </a:p>
                  </a:txBody>
                  <a:tcPr>
                    <a:solidFill>
                      <a:srgbClr val="2F5597"/>
                    </a:solidFill>
                  </a:tcPr>
                </a:tc>
                <a:tc>
                  <a:txBody>
                    <a:bodyPr/>
                    <a:lstStyle/>
                    <a:p>
                      <a:endParaRPr lang="en-US" sz="1400" dirty="0"/>
                    </a:p>
                  </a:txBody>
                  <a:tcPr>
                    <a:solidFill>
                      <a:srgbClr val="2F5597"/>
                    </a:solidFill>
                  </a:tcPr>
                </a:tc>
                <a:tc>
                  <a:txBody>
                    <a:bodyPr/>
                    <a:lstStyle/>
                    <a:p>
                      <a:endParaRPr lang="en-US" sz="1400" dirty="0"/>
                    </a:p>
                  </a:txBody>
                  <a:tcPr>
                    <a:solidFill>
                      <a:srgbClr val="2F5597"/>
                    </a:solidFill>
                  </a:tcPr>
                </a:tc>
                <a:tc>
                  <a:txBody>
                    <a:bodyPr/>
                    <a:lstStyle/>
                    <a:p>
                      <a:endParaRPr lang="en-US" sz="1400" dirty="0"/>
                    </a:p>
                  </a:txBody>
                  <a:tcPr>
                    <a:solidFill>
                      <a:srgbClr val="2F5597"/>
                    </a:solidFill>
                  </a:tcPr>
                </a:tc>
                <a:tc>
                  <a:txBody>
                    <a:bodyPr/>
                    <a:lstStyle/>
                    <a:p>
                      <a:endParaRPr lang="en-US" sz="1400" dirty="0"/>
                    </a:p>
                  </a:txBody>
                  <a:tcPr>
                    <a:solidFill>
                      <a:srgbClr val="2F5597"/>
                    </a:solidFill>
                  </a:tcPr>
                </a:tc>
                <a:tc>
                  <a:txBody>
                    <a:bodyPr/>
                    <a:lstStyle/>
                    <a:p>
                      <a:endParaRPr lang="en-US" sz="1400" dirty="0"/>
                    </a:p>
                  </a:txBody>
                  <a:tcPr>
                    <a:solidFill>
                      <a:srgbClr val="2F5597"/>
                    </a:solidFill>
                  </a:tcPr>
                </a:tc>
                <a:tc>
                  <a:txBody>
                    <a:bodyPr/>
                    <a:lstStyle/>
                    <a:p>
                      <a:endParaRPr lang="en-US" sz="1400" dirty="0"/>
                    </a:p>
                  </a:txBody>
                  <a:tcPr>
                    <a:solidFill>
                      <a:srgbClr val="2F5597"/>
                    </a:solidFill>
                  </a:tcPr>
                </a:tc>
                <a:tc>
                  <a:txBody>
                    <a:bodyPr/>
                    <a:lstStyle/>
                    <a:p>
                      <a:endParaRPr lang="en-US" sz="1400" dirty="0"/>
                    </a:p>
                  </a:txBody>
                  <a:tcPr>
                    <a:solidFill>
                      <a:srgbClr val="2F5597"/>
                    </a:solidFill>
                  </a:tcPr>
                </a:tc>
                <a:extLst>
                  <a:ext uri="{0D108BD9-81ED-4DB2-BD59-A6C34878D82A}">
                    <a16:rowId xmlns:a16="http://schemas.microsoft.com/office/drawing/2014/main" val="2021294879"/>
                  </a:ext>
                </a:extLst>
              </a:tr>
              <a:tr h="324227">
                <a:tc>
                  <a:txBody>
                    <a:bodyPr/>
                    <a:lstStyle/>
                    <a:p>
                      <a:r>
                        <a:rPr lang="en-US" sz="1400" dirty="0"/>
                        <a:t>Workforce training</a:t>
                      </a:r>
                    </a:p>
                  </a:txBody>
                  <a:tcPr/>
                </a:tc>
                <a:tc>
                  <a:txBody>
                    <a:bodyPr/>
                    <a:lstStyle/>
                    <a:p>
                      <a:endParaRPr lang="en-US" sz="1400" dirty="0"/>
                    </a:p>
                  </a:txBody>
                  <a:tcPr>
                    <a:solidFill>
                      <a:srgbClr val="2F5597"/>
                    </a:solidFill>
                  </a:tcPr>
                </a:tc>
                <a:tc>
                  <a:txBody>
                    <a:bodyPr/>
                    <a:lstStyle/>
                    <a:p>
                      <a:endParaRPr lang="en-US" sz="1400" dirty="0"/>
                    </a:p>
                  </a:txBody>
                  <a:tcPr>
                    <a:solidFill>
                      <a:srgbClr val="2F5597"/>
                    </a:solidFill>
                  </a:tcPr>
                </a:tc>
                <a:tc>
                  <a:txBody>
                    <a:bodyPr/>
                    <a:lstStyle/>
                    <a:p>
                      <a:endParaRPr lang="en-US" sz="1400" dirty="0"/>
                    </a:p>
                  </a:txBody>
                  <a:tcPr>
                    <a:solidFill>
                      <a:srgbClr val="2F5597"/>
                    </a:solidFill>
                  </a:tcPr>
                </a:tc>
                <a:tc>
                  <a:txBody>
                    <a:bodyPr/>
                    <a:lstStyle/>
                    <a:p>
                      <a:endParaRPr lang="en-US" sz="1400" dirty="0"/>
                    </a:p>
                  </a:txBody>
                  <a:tcPr>
                    <a:solidFill>
                      <a:srgbClr val="2F5597"/>
                    </a:solidFill>
                  </a:tcPr>
                </a:tc>
                <a:tc>
                  <a:txBody>
                    <a:bodyPr/>
                    <a:lstStyle/>
                    <a:p>
                      <a:endParaRPr lang="en-US" sz="1400" dirty="0"/>
                    </a:p>
                  </a:txBody>
                  <a:tcPr>
                    <a:solidFill>
                      <a:srgbClr val="2F5597"/>
                    </a:solidFill>
                  </a:tcPr>
                </a:tc>
                <a:tc>
                  <a:txBody>
                    <a:bodyPr/>
                    <a:lstStyle/>
                    <a:p>
                      <a:endParaRPr lang="en-US" sz="1400" dirty="0"/>
                    </a:p>
                  </a:txBody>
                  <a:tcPr>
                    <a:solidFill>
                      <a:srgbClr val="2F5597"/>
                    </a:solidFill>
                  </a:tcPr>
                </a:tc>
                <a:tc>
                  <a:txBody>
                    <a:bodyPr/>
                    <a:lstStyle/>
                    <a:p>
                      <a:endParaRPr lang="en-US" sz="1400" dirty="0"/>
                    </a:p>
                  </a:txBody>
                  <a:tcPr>
                    <a:solidFill>
                      <a:srgbClr val="2F5597"/>
                    </a:solidFill>
                  </a:tcPr>
                </a:tc>
                <a:tc>
                  <a:txBody>
                    <a:bodyPr/>
                    <a:lstStyle/>
                    <a:p>
                      <a:endParaRPr lang="en-US" sz="1400" dirty="0"/>
                    </a:p>
                  </a:txBody>
                  <a:tcPr>
                    <a:solidFill>
                      <a:srgbClr val="2F5597"/>
                    </a:solidFill>
                  </a:tcPr>
                </a:tc>
                <a:tc>
                  <a:txBody>
                    <a:bodyPr/>
                    <a:lstStyle/>
                    <a:p>
                      <a:endParaRPr lang="en-US" sz="1400" dirty="0"/>
                    </a:p>
                  </a:txBody>
                  <a:tcPr>
                    <a:solidFill>
                      <a:srgbClr val="2F5597"/>
                    </a:solidFill>
                  </a:tcPr>
                </a:tc>
                <a:tc>
                  <a:txBody>
                    <a:bodyPr/>
                    <a:lstStyle/>
                    <a:p>
                      <a:endParaRPr lang="en-US" sz="1400" dirty="0"/>
                    </a:p>
                  </a:txBody>
                  <a:tcPr>
                    <a:solidFill>
                      <a:srgbClr val="2F5597"/>
                    </a:solidFill>
                  </a:tcPr>
                </a:tc>
                <a:tc>
                  <a:txBody>
                    <a:bodyPr/>
                    <a:lstStyle/>
                    <a:p>
                      <a:endParaRPr lang="en-US" sz="1400" dirty="0"/>
                    </a:p>
                  </a:txBody>
                  <a:tcPr>
                    <a:solidFill>
                      <a:srgbClr val="2F5597"/>
                    </a:solidFill>
                  </a:tcPr>
                </a:tc>
                <a:tc>
                  <a:txBody>
                    <a:bodyPr/>
                    <a:lstStyle/>
                    <a:p>
                      <a:endParaRPr lang="en-US" sz="1400" dirty="0"/>
                    </a:p>
                  </a:txBody>
                  <a:tcPr>
                    <a:solidFill>
                      <a:srgbClr val="2F5597"/>
                    </a:solidFill>
                  </a:tcPr>
                </a:tc>
                <a:tc>
                  <a:txBody>
                    <a:bodyPr/>
                    <a:lstStyle/>
                    <a:p>
                      <a:endParaRPr lang="en-US" sz="1400" dirty="0"/>
                    </a:p>
                  </a:txBody>
                  <a:tcPr>
                    <a:solidFill>
                      <a:srgbClr val="2F5597"/>
                    </a:solidFill>
                  </a:tcPr>
                </a:tc>
                <a:tc>
                  <a:txBody>
                    <a:bodyPr/>
                    <a:lstStyle/>
                    <a:p>
                      <a:endParaRPr lang="en-US" sz="1400" dirty="0"/>
                    </a:p>
                  </a:txBody>
                  <a:tcPr>
                    <a:solidFill>
                      <a:srgbClr val="2F5597"/>
                    </a:solidFill>
                  </a:tcPr>
                </a:tc>
                <a:tc>
                  <a:txBody>
                    <a:bodyPr/>
                    <a:lstStyle/>
                    <a:p>
                      <a:endParaRPr lang="en-US" sz="1400" dirty="0"/>
                    </a:p>
                  </a:txBody>
                  <a:tcPr>
                    <a:solidFill>
                      <a:srgbClr val="2F5597"/>
                    </a:solidFill>
                  </a:tcPr>
                </a:tc>
                <a:extLst>
                  <a:ext uri="{0D108BD9-81ED-4DB2-BD59-A6C34878D82A}">
                    <a16:rowId xmlns:a16="http://schemas.microsoft.com/office/drawing/2014/main" val="807290623"/>
                  </a:ext>
                </a:extLst>
              </a:tr>
              <a:tr h="324227">
                <a:tc>
                  <a:txBody>
                    <a:bodyPr/>
                    <a:lstStyle/>
                    <a:p>
                      <a:r>
                        <a:rPr lang="en-US" sz="1400" dirty="0"/>
                        <a:t>Student readiness</a:t>
                      </a:r>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solidFill>
                      <a:srgbClr val="2F5597"/>
                    </a:solidFill>
                  </a:tcPr>
                </a:tc>
                <a:tc>
                  <a:txBody>
                    <a:bodyPr/>
                    <a:lstStyle/>
                    <a:p>
                      <a:endParaRPr lang="en-US" sz="1400" dirty="0"/>
                    </a:p>
                  </a:txBody>
                  <a:tcPr>
                    <a:solidFill>
                      <a:srgbClr val="2F5597"/>
                    </a:solidFill>
                  </a:tcPr>
                </a:tc>
                <a:tc>
                  <a:txBody>
                    <a:bodyPr/>
                    <a:lstStyle/>
                    <a:p>
                      <a:endParaRPr lang="en-US" sz="1400" dirty="0"/>
                    </a:p>
                  </a:txBody>
                  <a:tcPr>
                    <a:solidFill>
                      <a:srgbClr val="2F5597"/>
                    </a:solidFill>
                  </a:tcPr>
                </a:tc>
                <a:tc>
                  <a:txBody>
                    <a:bodyPr/>
                    <a:lstStyle/>
                    <a:p>
                      <a:endParaRPr lang="en-US" sz="1400" dirty="0"/>
                    </a:p>
                  </a:txBody>
                  <a:tcPr>
                    <a:solidFill>
                      <a:srgbClr val="2F5597"/>
                    </a:solidFill>
                  </a:tcPr>
                </a:tc>
                <a:tc>
                  <a:txBody>
                    <a:bodyPr/>
                    <a:lstStyle/>
                    <a:p>
                      <a:endParaRPr lang="en-US" sz="1400" dirty="0"/>
                    </a:p>
                  </a:txBody>
                  <a:tcPr>
                    <a:solidFill>
                      <a:srgbClr val="2F5597"/>
                    </a:solidFill>
                  </a:tcPr>
                </a:tc>
                <a:tc>
                  <a:txBody>
                    <a:bodyPr/>
                    <a:lstStyle/>
                    <a:p>
                      <a:endParaRPr lang="en-US" sz="1400" dirty="0"/>
                    </a:p>
                  </a:txBody>
                  <a:tcPr>
                    <a:solidFill>
                      <a:srgbClr val="2F5597"/>
                    </a:solidFill>
                  </a:tcPr>
                </a:tc>
                <a:tc>
                  <a:txBody>
                    <a:bodyPr/>
                    <a:lstStyle/>
                    <a:p>
                      <a:endParaRPr lang="en-US" sz="1400" dirty="0"/>
                    </a:p>
                  </a:txBody>
                  <a:tcPr>
                    <a:solidFill>
                      <a:srgbClr val="2F5597"/>
                    </a:solidFill>
                  </a:tcPr>
                </a:tc>
                <a:tc>
                  <a:txBody>
                    <a:bodyPr/>
                    <a:lstStyle/>
                    <a:p>
                      <a:endParaRPr lang="en-US" sz="1400" dirty="0"/>
                    </a:p>
                  </a:txBody>
                  <a:tcPr>
                    <a:solidFill>
                      <a:srgbClr val="2F5597"/>
                    </a:solidFill>
                  </a:tcPr>
                </a:tc>
                <a:tc>
                  <a:txBody>
                    <a:bodyPr/>
                    <a:lstStyle/>
                    <a:p>
                      <a:endParaRPr lang="en-US" sz="1400" dirty="0"/>
                    </a:p>
                  </a:txBody>
                  <a:tcPr>
                    <a:solidFill>
                      <a:srgbClr val="2F5597"/>
                    </a:solidFill>
                  </a:tcPr>
                </a:tc>
                <a:tc>
                  <a:txBody>
                    <a:bodyPr/>
                    <a:lstStyle/>
                    <a:p>
                      <a:endParaRPr lang="en-US" sz="1400" dirty="0"/>
                    </a:p>
                  </a:txBody>
                  <a:tcPr>
                    <a:solidFill>
                      <a:srgbClr val="2F5597"/>
                    </a:solidFill>
                  </a:tcPr>
                </a:tc>
                <a:tc>
                  <a:txBody>
                    <a:bodyPr/>
                    <a:lstStyle/>
                    <a:p>
                      <a:endParaRPr lang="en-US" sz="1400" dirty="0"/>
                    </a:p>
                  </a:txBody>
                  <a:tcPr>
                    <a:solidFill>
                      <a:srgbClr val="2F5597"/>
                    </a:solidFill>
                  </a:tcPr>
                </a:tc>
                <a:tc>
                  <a:txBody>
                    <a:bodyPr/>
                    <a:lstStyle/>
                    <a:p>
                      <a:endParaRPr lang="en-US" sz="1400" dirty="0"/>
                    </a:p>
                  </a:txBody>
                  <a:tcPr>
                    <a:solidFill>
                      <a:srgbClr val="2F5597"/>
                    </a:solidFill>
                  </a:tcPr>
                </a:tc>
                <a:tc>
                  <a:txBody>
                    <a:bodyPr/>
                    <a:lstStyle/>
                    <a:p>
                      <a:endParaRPr lang="en-US" sz="1400" dirty="0"/>
                    </a:p>
                  </a:txBody>
                  <a:tcPr>
                    <a:solidFill>
                      <a:srgbClr val="2F5597"/>
                    </a:solidFill>
                  </a:tcPr>
                </a:tc>
                <a:extLst>
                  <a:ext uri="{0D108BD9-81ED-4DB2-BD59-A6C34878D82A}">
                    <a16:rowId xmlns:a16="http://schemas.microsoft.com/office/drawing/2014/main" val="1513062658"/>
                  </a:ext>
                </a:extLst>
              </a:tr>
              <a:tr h="324227">
                <a:tc>
                  <a:txBody>
                    <a:bodyPr/>
                    <a:lstStyle/>
                    <a:p>
                      <a:r>
                        <a:rPr lang="en-US" sz="1400" dirty="0"/>
                        <a:t>Financial aid</a:t>
                      </a:r>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solidFill>
                      <a:srgbClr val="2F5597"/>
                    </a:solidFill>
                  </a:tcPr>
                </a:tc>
                <a:tc>
                  <a:txBody>
                    <a:bodyPr/>
                    <a:lstStyle/>
                    <a:p>
                      <a:endParaRPr lang="en-US" sz="1400" dirty="0"/>
                    </a:p>
                  </a:txBody>
                  <a:tcPr>
                    <a:solidFill>
                      <a:srgbClr val="2F5597"/>
                    </a:solidFill>
                  </a:tcPr>
                </a:tc>
                <a:tc>
                  <a:txBody>
                    <a:bodyPr/>
                    <a:lstStyle/>
                    <a:p>
                      <a:endParaRPr lang="en-US" sz="1400" dirty="0"/>
                    </a:p>
                  </a:txBody>
                  <a:tcPr>
                    <a:solidFill>
                      <a:srgbClr val="2F5597"/>
                    </a:solidFill>
                  </a:tcPr>
                </a:tc>
                <a:tc>
                  <a:txBody>
                    <a:bodyPr/>
                    <a:lstStyle/>
                    <a:p>
                      <a:endParaRPr lang="en-US" sz="1400" dirty="0"/>
                    </a:p>
                  </a:txBody>
                  <a:tcPr>
                    <a:solidFill>
                      <a:srgbClr val="2F5597"/>
                    </a:solidFill>
                  </a:tcPr>
                </a:tc>
                <a:tc>
                  <a:txBody>
                    <a:bodyPr/>
                    <a:lstStyle/>
                    <a:p>
                      <a:endParaRPr lang="en-US" sz="1400" dirty="0"/>
                    </a:p>
                  </a:txBody>
                  <a:tcPr>
                    <a:solidFill>
                      <a:srgbClr val="2F5597"/>
                    </a:solidFill>
                  </a:tcPr>
                </a:tc>
                <a:tc>
                  <a:txBody>
                    <a:bodyPr/>
                    <a:lstStyle/>
                    <a:p>
                      <a:endParaRPr lang="en-US" sz="1400" dirty="0"/>
                    </a:p>
                  </a:txBody>
                  <a:tcPr>
                    <a:solidFill>
                      <a:srgbClr val="2F5597"/>
                    </a:solidFill>
                  </a:tcPr>
                </a:tc>
                <a:tc>
                  <a:txBody>
                    <a:bodyPr/>
                    <a:lstStyle/>
                    <a:p>
                      <a:endParaRPr lang="en-US" sz="1400" dirty="0"/>
                    </a:p>
                  </a:txBody>
                  <a:tcPr>
                    <a:solidFill>
                      <a:srgbClr val="2F5597"/>
                    </a:solidFill>
                  </a:tcPr>
                </a:tc>
                <a:tc>
                  <a:txBody>
                    <a:bodyPr/>
                    <a:lstStyle/>
                    <a:p>
                      <a:endParaRPr lang="en-US" sz="1400" dirty="0"/>
                    </a:p>
                  </a:txBody>
                  <a:tcPr>
                    <a:solidFill>
                      <a:srgbClr val="2F5597"/>
                    </a:solidFill>
                  </a:tcPr>
                </a:tc>
                <a:tc>
                  <a:txBody>
                    <a:bodyPr/>
                    <a:lstStyle/>
                    <a:p>
                      <a:endParaRPr lang="en-US" sz="1400" dirty="0"/>
                    </a:p>
                  </a:txBody>
                  <a:tcPr>
                    <a:solidFill>
                      <a:srgbClr val="2F5597"/>
                    </a:solidFill>
                  </a:tcPr>
                </a:tc>
                <a:tc>
                  <a:txBody>
                    <a:bodyPr/>
                    <a:lstStyle/>
                    <a:p>
                      <a:endParaRPr lang="en-US" sz="1400" dirty="0"/>
                    </a:p>
                  </a:txBody>
                  <a:tcPr>
                    <a:solidFill>
                      <a:srgbClr val="2F5597"/>
                    </a:solidFill>
                  </a:tcPr>
                </a:tc>
                <a:tc>
                  <a:txBody>
                    <a:bodyPr/>
                    <a:lstStyle/>
                    <a:p>
                      <a:endParaRPr lang="en-US" sz="1400" dirty="0"/>
                    </a:p>
                  </a:txBody>
                  <a:tcPr>
                    <a:solidFill>
                      <a:srgbClr val="2F5597"/>
                    </a:solidFill>
                  </a:tcPr>
                </a:tc>
                <a:tc>
                  <a:txBody>
                    <a:bodyPr/>
                    <a:lstStyle/>
                    <a:p>
                      <a:endParaRPr lang="en-US" sz="1400" dirty="0"/>
                    </a:p>
                  </a:txBody>
                  <a:tcPr>
                    <a:solidFill>
                      <a:srgbClr val="2F5597"/>
                    </a:solidFill>
                  </a:tcPr>
                </a:tc>
                <a:tc>
                  <a:txBody>
                    <a:bodyPr/>
                    <a:lstStyle/>
                    <a:p>
                      <a:endParaRPr lang="en-US" sz="1400" dirty="0"/>
                    </a:p>
                  </a:txBody>
                  <a:tcPr>
                    <a:solidFill>
                      <a:srgbClr val="2F5597"/>
                    </a:solidFill>
                  </a:tcPr>
                </a:tc>
                <a:extLst>
                  <a:ext uri="{0D108BD9-81ED-4DB2-BD59-A6C34878D82A}">
                    <a16:rowId xmlns:a16="http://schemas.microsoft.com/office/drawing/2014/main" val="2166365825"/>
                  </a:ext>
                </a:extLst>
              </a:tr>
              <a:tr h="324227">
                <a:tc>
                  <a:txBody>
                    <a:bodyPr/>
                    <a:lstStyle/>
                    <a:p>
                      <a:r>
                        <a:rPr lang="en-US" sz="1400" dirty="0"/>
                        <a:t>Barriers to success</a:t>
                      </a:r>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solidFill>
                      <a:srgbClr val="2F5597"/>
                    </a:solidFill>
                  </a:tcPr>
                </a:tc>
                <a:tc>
                  <a:txBody>
                    <a:bodyPr/>
                    <a:lstStyle/>
                    <a:p>
                      <a:endParaRPr lang="en-US" sz="1400" dirty="0"/>
                    </a:p>
                  </a:txBody>
                  <a:tcPr>
                    <a:solidFill>
                      <a:srgbClr val="2F5597"/>
                    </a:solidFill>
                  </a:tcPr>
                </a:tc>
                <a:tc>
                  <a:txBody>
                    <a:bodyPr/>
                    <a:lstStyle/>
                    <a:p>
                      <a:endParaRPr lang="en-US" sz="1400" dirty="0"/>
                    </a:p>
                  </a:txBody>
                  <a:tcPr>
                    <a:solidFill>
                      <a:srgbClr val="2F5597"/>
                    </a:solidFill>
                  </a:tcPr>
                </a:tc>
                <a:tc>
                  <a:txBody>
                    <a:bodyPr/>
                    <a:lstStyle/>
                    <a:p>
                      <a:endParaRPr lang="en-US" sz="1400" dirty="0"/>
                    </a:p>
                  </a:txBody>
                  <a:tcPr>
                    <a:solidFill>
                      <a:srgbClr val="2F5597"/>
                    </a:solidFill>
                  </a:tcPr>
                </a:tc>
                <a:tc>
                  <a:txBody>
                    <a:bodyPr/>
                    <a:lstStyle/>
                    <a:p>
                      <a:endParaRPr lang="en-US" sz="1400" dirty="0"/>
                    </a:p>
                  </a:txBody>
                  <a:tcPr>
                    <a:solidFill>
                      <a:srgbClr val="2F5597"/>
                    </a:solidFill>
                  </a:tcPr>
                </a:tc>
                <a:tc>
                  <a:txBody>
                    <a:bodyPr/>
                    <a:lstStyle/>
                    <a:p>
                      <a:endParaRPr lang="en-US" sz="1400" dirty="0"/>
                    </a:p>
                  </a:txBody>
                  <a:tcPr>
                    <a:solidFill>
                      <a:srgbClr val="2F5597"/>
                    </a:solidFill>
                  </a:tcPr>
                </a:tc>
                <a:tc>
                  <a:txBody>
                    <a:bodyPr/>
                    <a:lstStyle/>
                    <a:p>
                      <a:endParaRPr lang="en-US" sz="1400" dirty="0"/>
                    </a:p>
                  </a:txBody>
                  <a:tcPr>
                    <a:solidFill>
                      <a:srgbClr val="2F5597"/>
                    </a:solidFill>
                  </a:tcPr>
                </a:tc>
                <a:tc>
                  <a:txBody>
                    <a:bodyPr/>
                    <a:lstStyle/>
                    <a:p>
                      <a:endParaRPr lang="en-US" sz="1400" dirty="0"/>
                    </a:p>
                  </a:txBody>
                  <a:tcPr>
                    <a:solidFill>
                      <a:srgbClr val="2F5597"/>
                    </a:solidFill>
                  </a:tcPr>
                </a:tc>
                <a:tc>
                  <a:txBody>
                    <a:bodyPr/>
                    <a:lstStyle/>
                    <a:p>
                      <a:endParaRPr lang="en-US" sz="1400" dirty="0"/>
                    </a:p>
                  </a:txBody>
                  <a:tcPr>
                    <a:solidFill>
                      <a:srgbClr val="2F5597"/>
                    </a:solidFill>
                  </a:tcPr>
                </a:tc>
                <a:tc>
                  <a:txBody>
                    <a:bodyPr/>
                    <a:lstStyle/>
                    <a:p>
                      <a:endParaRPr lang="en-US" sz="1400" dirty="0"/>
                    </a:p>
                  </a:txBody>
                  <a:tcPr>
                    <a:solidFill>
                      <a:srgbClr val="2F5597"/>
                    </a:solidFill>
                  </a:tcPr>
                </a:tc>
                <a:tc>
                  <a:txBody>
                    <a:bodyPr/>
                    <a:lstStyle/>
                    <a:p>
                      <a:endParaRPr lang="en-US" sz="1400" dirty="0"/>
                    </a:p>
                  </a:txBody>
                  <a:tcPr>
                    <a:solidFill>
                      <a:srgbClr val="2F5597"/>
                    </a:solidFill>
                  </a:tcPr>
                </a:tc>
                <a:extLst>
                  <a:ext uri="{0D108BD9-81ED-4DB2-BD59-A6C34878D82A}">
                    <a16:rowId xmlns:a16="http://schemas.microsoft.com/office/drawing/2014/main" val="1604144191"/>
                  </a:ext>
                </a:extLst>
              </a:tr>
              <a:tr h="324227">
                <a:tc>
                  <a:txBody>
                    <a:bodyPr/>
                    <a:lstStyle/>
                    <a:p>
                      <a:r>
                        <a:rPr lang="en-US" sz="1400" dirty="0"/>
                        <a:t>Sustainability plan</a:t>
                      </a:r>
                    </a:p>
                  </a:txBody>
                  <a:tcPr/>
                </a:tc>
                <a:tc>
                  <a:txBody>
                    <a:bodyPr/>
                    <a:lstStyle/>
                    <a:p>
                      <a:endParaRPr lang="en-US" sz="1400" dirty="0"/>
                    </a:p>
                  </a:txBody>
                  <a:tcPr>
                    <a:solidFill>
                      <a:srgbClr val="2F5597"/>
                    </a:solidFill>
                  </a:tcPr>
                </a:tc>
                <a:tc>
                  <a:txBody>
                    <a:bodyPr/>
                    <a:lstStyle/>
                    <a:p>
                      <a:endParaRPr lang="en-US" sz="1400" dirty="0"/>
                    </a:p>
                  </a:txBody>
                  <a:tcPr>
                    <a:solidFill>
                      <a:srgbClr val="2F5597"/>
                    </a:solidFill>
                  </a:tcPr>
                </a:tc>
                <a:tc>
                  <a:txBody>
                    <a:bodyPr/>
                    <a:lstStyle/>
                    <a:p>
                      <a:endParaRPr lang="en-US" sz="1400" dirty="0"/>
                    </a:p>
                  </a:txBody>
                  <a:tcPr>
                    <a:solidFill>
                      <a:srgbClr val="2F5597"/>
                    </a:solidFill>
                  </a:tcPr>
                </a:tc>
                <a:tc>
                  <a:txBody>
                    <a:bodyPr/>
                    <a:lstStyle/>
                    <a:p>
                      <a:endParaRPr lang="en-US" sz="1400" dirty="0"/>
                    </a:p>
                  </a:txBody>
                  <a:tcPr>
                    <a:solidFill>
                      <a:srgbClr val="2F5597"/>
                    </a:solidFill>
                  </a:tcPr>
                </a:tc>
                <a:tc>
                  <a:txBody>
                    <a:bodyPr/>
                    <a:lstStyle/>
                    <a:p>
                      <a:endParaRPr lang="en-US" sz="1400" dirty="0"/>
                    </a:p>
                  </a:txBody>
                  <a:tcPr>
                    <a:solidFill>
                      <a:srgbClr val="2F5597"/>
                    </a:solidFill>
                  </a:tcPr>
                </a:tc>
                <a:tc>
                  <a:txBody>
                    <a:bodyPr/>
                    <a:lstStyle/>
                    <a:p>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extLst>
                  <a:ext uri="{0D108BD9-81ED-4DB2-BD59-A6C34878D82A}">
                    <a16:rowId xmlns:a16="http://schemas.microsoft.com/office/drawing/2014/main" val="3868436249"/>
                  </a:ext>
                </a:extLst>
              </a:tr>
            </a:tbl>
          </a:graphicData>
        </a:graphic>
      </p:graphicFrame>
      <p:sp>
        <p:nvSpPr>
          <p:cNvPr id="3" name="Callout: Line 2">
            <a:extLst>
              <a:ext uri="{FF2B5EF4-FFF2-40B4-BE49-F238E27FC236}">
                <a16:creationId xmlns:a16="http://schemas.microsoft.com/office/drawing/2014/main" id="{18F4CAB3-42E2-4418-B8C6-339524CBE1CA}"/>
              </a:ext>
            </a:extLst>
          </p:cNvPr>
          <p:cNvSpPr/>
          <p:nvPr/>
        </p:nvSpPr>
        <p:spPr>
          <a:xfrm>
            <a:off x="3962400" y="2362200"/>
            <a:ext cx="2133600" cy="381000"/>
          </a:xfrm>
          <a:prstGeom prst="borderCallout1">
            <a:avLst>
              <a:gd name="adj1" fmla="val 18751"/>
              <a:gd name="adj2" fmla="val -3058"/>
              <a:gd name="adj3" fmla="val 94039"/>
              <a:gd name="adj4" fmla="val -38333"/>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Identify hiring needs</a:t>
            </a:r>
          </a:p>
        </p:txBody>
      </p:sp>
      <p:sp>
        <p:nvSpPr>
          <p:cNvPr id="5" name="Callout: Line 4">
            <a:extLst>
              <a:ext uri="{FF2B5EF4-FFF2-40B4-BE49-F238E27FC236}">
                <a16:creationId xmlns:a16="http://schemas.microsoft.com/office/drawing/2014/main" id="{67E9F824-A464-47E4-941F-C0D47B63B1F4}"/>
              </a:ext>
            </a:extLst>
          </p:cNvPr>
          <p:cNvSpPr/>
          <p:nvPr/>
        </p:nvSpPr>
        <p:spPr>
          <a:xfrm>
            <a:off x="7239000" y="3962400"/>
            <a:ext cx="3429000" cy="381000"/>
          </a:xfrm>
          <a:prstGeom prst="borderCallout1">
            <a:avLst>
              <a:gd name="adj1" fmla="val 26135"/>
              <a:gd name="adj2" fmla="val -548"/>
              <a:gd name="adj3" fmla="val 68193"/>
              <a:gd name="adj4" fmla="val -12976"/>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Identify hiring / resource needs</a:t>
            </a:r>
          </a:p>
        </p:txBody>
      </p:sp>
      <p:sp>
        <p:nvSpPr>
          <p:cNvPr id="6" name="Callout: Line 5">
            <a:extLst>
              <a:ext uri="{FF2B5EF4-FFF2-40B4-BE49-F238E27FC236}">
                <a16:creationId xmlns:a16="http://schemas.microsoft.com/office/drawing/2014/main" id="{59977A57-EBBB-49C7-8739-CEAD1E30FA49}"/>
              </a:ext>
            </a:extLst>
          </p:cNvPr>
          <p:cNvSpPr/>
          <p:nvPr/>
        </p:nvSpPr>
        <p:spPr>
          <a:xfrm>
            <a:off x="5410200" y="3437402"/>
            <a:ext cx="4267200" cy="381000"/>
          </a:xfrm>
          <a:prstGeom prst="borderCallout1">
            <a:avLst>
              <a:gd name="adj1" fmla="val 18751"/>
              <a:gd name="adj2" fmla="val -3058"/>
              <a:gd name="adj3" fmla="val 71885"/>
              <a:gd name="adj4" fmla="val -19368"/>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Align with IT optimization, CREATES timing</a:t>
            </a:r>
          </a:p>
        </p:txBody>
      </p:sp>
    </p:spTree>
    <p:extLst>
      <p:ext uri="{BB962C8B-B14F-4D97-AF65-F5344CB8AC3E}">
        <p14:creationId xmlns:p14="http://schemas.microsoft.com/office/powerpoint/2010/main" val="10458628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7F00F6-E225-4B9E-82C0-89831E2488F6}"/>
              </a:ext>
            </a:extLst>
          </p:cNvPr>
          <p:cNvSpPr>
            <a:spLocks noGrp="1"/>
          </p:cNvSpPr>
          <p:nvPr>
            <p:ph type="title"/>
          </p:nvPr>
        </p:nvSpPr>
        <p:spPr/>
        <p:txBody>
          <a:bodyPr/>
          <a:lstStyle/>
          <a:p>
            <a:r>
              <a:rPr lang="en-US" dirty="0">
                <a:latin typeface="Gill Sans MT" panose="020B0502020104020203" pitchFamily="34" charset="0"/>
              </a:rPr>
              <a:t>Agenda</a:t>
            </a:r>
          </a:p>
        </p:txBody>
      </p:sp>
      <p:sp>
        <p:nvSpPr>
          <p:cNvPr id="3" name="Content Placeholder 2">
            <a:extLst>
              <a:ext uri="{FF2B5EF4-FFF2-40B4-BE49-F238E27FC236}">
                <a16:creationId xmlns:a16="http://schemas.microsoft.com/office/drawing/2014/main" id="{A9345CA5-1E90-4F7A-98CB-3CAD7026759E}"/>
              </a:ext>
            </a:extLst>
          </p:cNvPr>
          <p:cNvSpPr>
            <a:spLocks noGrp="1"/>
          </p:cNvSpPr>
          <p:nvPr>
            <p:ph idx="1"/>
          </p:nvPr>
        </p:nvSpPr>
        <p:spPr/>
        <p:txBody>
          <a:bodyPr>
            <a:normAutofit/>
          </a:bodyPr>
          <a:lstStyle/>
          <a:p>
            <a:r>
              <a:rPr lang="en-US" dirty="0">
                <a:latin typeface="Gill Sans MT" panose="020B0502020104020203" pitchFamily="34" charset="0"/>
              </a:rPr>
              <a:t>Welcome and introductions</a:t>
            </a:r>
          </a:p>
          <a:p>
            <a:r>
              <a:rPr lang="en-US" dirty="0">
                <a:latin typeface="Gill Sans MT" panose="020B0502020104020203" pitchFamily="34" charset="0"/>
              </a:rPr>
              <a:t>2021 Calendar Approval</a:t>
            </a:r>
          </a:p>
          <a:p>
            <a:r>
              <a:rPr lang="en-US" dirty="0">
                <a:latin typeface="Gill Sans MT" panose="020B0502020104020203" pitchFamily="34" charset="0"/>
              </a:rPr>
              <a:t>SLDS grant timeline</a:t>
            </a:r>
          </a:p>
          <a:p>
            <a:pPr lvl="1"/>
            <a:r>
              <a:rPr lang="en-US" dirty="0">
                <a:latin typeface="Gill Sans MT" panose="020B0502020104020203" pitchFamily="34" charset="0"/>
              </a:rPr>
              <a:t>Legal agreements</a:t>
            </a:r>
          </a:p>
          <a:p>
            <a:pPr lvl="1"/>
            <a:r>
              <a:rPr lang="en-US" dirty="0">
                <a:latin typeface="Gill Sans MT" panose="020B0502020104020203" pitchFamily="34" charset="0"/>
              </a:rPr>
              <a:t>Research planning</a:t>
            </a:r>
          </a:p>
          <a:p>
            <a:pPr lvl="1"/>
            <a:r>
              <a:rPr lang="en-US" dirty="0">
                <a:latin typeface="Gill Sans MT" panose="020B0502020104020203" pitchFamily="34" charset="0"/>
              </a:rPr>
              <a:t>Technical upgrade</a:t>
            </a:r>
          </a:p>
          <a:p>
            <a:r>
              <a:rPr lang="en-US" b="1" dirty="0">
                <a:latin typeface="Gill Sans MT" panose="020B0502020104020203" pitchFamily="34" charset="0"/>
              </a:rPr>
              <a:t>CREATES overview and discussion</a:t>
            </a:r>
          </a:p>
          <a:p>
            <a:r>
              <a:rPr lang="en-US" dirty="0">
                <a:latin typeface="Gill Sans MT" panose="020B0502020104020203" pitchFamily="34" charset="0"/>
              </a:rPr>
              <a:t>Prioritized Research Agenda Review</a:t>
            </a:r>
          </a:p>
        </p:txBody>
      </p:sp>
    </p:spTree>
    <p:extLst>
      <p:ext uri="{BB962C8B-B14F-4D97-AF65-F5344CB8AC3E}">
        <p14:creationId xmlns:p14="http://schemas.microsoft.com/office/powerpoint/2010/main" val="36215748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7F00F6-E225-4B9E-82C0-89831E2488F6}"/>
              </a:ext>
            </a:extLst>
          </p:cNvPr>
          <p:cNvSpPr>
            <a:spLocks noGrp="1"/>
          </p:cNvSpPr>
          <p:nvPr>
            <p:ph type="title"/>
          </p:nvPr>
        </p:nvSpPr>
        <p:spPr/>
        <p:txBody>
          <a:bodyPr/>
          <a:lstStyle/>
          <a:p>
            <a:r>
              <a:rPr lang="en-US" dirty="0">
                <a:latin typeface="Gill Sans MT" panose="020B0502020104020203" pitchFamily="34" charset="0"/>
              </a:rPr>
              <a:t>Agenda</a:t>
            </a:r>
          </a:p>
        </p:txBody>
      </p:sp>
      <p:sp>
        <p:nvSpPr>
          <p:cNvPr id="3" name="Content Placeholder 2">
            <a:extLst>
              <a:ext uri="{FF2B5EF4-FFF2-40B4-BE49-F238E27FC236}">
                <a16:creationId xmlns:a16="http://schemas.microsoft.com/office/drawing/2014/main" id="{A9345CA5-1E90-4F7A-98CB-3CAD7026759E}"/>
              </a:ext>
            </a:extLst>
          </p:cNvPr>
          <p:cNvSpPr>
            <a:spLocks noGrp="1"/>
          </p:cNvSpPr>
          <p:nvPr>
            <p:ph idx="1"/>
          </p:nvPr>
        </p:nvSpPr>
        <p:spPr/>
        <p:txBody>
          <a:bodyPr>
            <a:normAutofit/>
          </a:bodyPr>
          <a:lstStyle/>
          <a:p>
            <a:r>
              <a:rPr lang="en-US" dirty="0">
                <a:latin typeface="Gill Sans MT" panose="020B0502020104020203" pitchFamily="34" charset="0"/>
              </a:rPr>
              <a:t>Welcome and introductions</a:t>
            </a:r>
          </a:p>
          <a:p>
            <a:r>
              <a:rPr lang="en-US" dirty="0">
                <a:latin typeface="Gill Sans MT" panose="020B0502020104020203" pitchFamily="34" charset="0"/>
              </a:rPr>
              <a:t>2021 Calendar Approval</a:t>
            </a:r>
          </a:p>
          <a:p>
            <a:r>
              <a:rPr lang="en-US" dirty="0">
                <a:latin typeface="Gill Sans MT" panose="020B0502020104020203" pitchFamily="34" charset="0"/>
              </a:rPr>
              <a:t>SLDS grant timeline</a:t>
            </a:r>
          </a:p>
          <a:p>
            <a:pPr lvl="1"/>
            <a:r>
              <a:rPr lang="en-US" dirty="0">
                <a:latin typeface="Gill Sans MT" panose="020B0502020104020203" pitchFamily="34" charset="0"/>
              </a:rPr>
              <a:t>Legal agreements</a:t>
            </a:r>
          </a:p>
          <a:p>
            <a:pPr lvl="1"/>
            <a:r>
              <a:rPr lang="en-US" dirty="0">
                <a:latin typeface="Gill Sans MT" panose="020B0502020104020203" pitchFamily="34" charset="0"/>
              </a:rPr>
              <a:t>Research planning</a:t>
            </a:r>
          </a:p>
          <a:p>
            <a:pPr lvl="1"/>
            <a:r>
              <a:rPr lang="en-US" dirty="0">
                <a:latin typeface="Gill Sans MT" panose="020B0502020104020203" pitchFamily="34" charset="0"/>
              </a:rPr>
              <a:t>Technical upgrade</a:t>
            </a:r>
          </a:p>
          <a:p>
            <a:r>
              <a:rPr lang="en-US" dirty="0">
                <a:latin typeface="Gill Sans MT" panose="020B0502020104020203" pitchFamily="34" charset="0"/>
              </a:rPr>
              <a:t>CREATES overview and discussion</a:t>
            </a:r>
          </a:p>
          <a:p>
            <a:r>
              <a:rPr lang="en-US" b="1" dirty="0">
                <a:latin typeface="Gill Sans MT" panose="020B0502020104020203" pitchFamily="34" charset="0"/>
              </a:rPr>
              <a:t>Prioritized Research Agenda Review</a:t>
            </a:r>
          </a:p>
        </p:txBody>
      </p:sp>
    </p:spTree>
    <p:extLst>
      <p:ext uri="{BB962C8B-B14F-4D97-AF65-F5344CB8AC3E}">
        <p14:creationId xmlns:p14="http://schemas.microsoft.com/office/powerpoint/2010/main" val="25632980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7F00F6-E225-4B9E-82C0-89831E2488F6}"/>
              </a:ext>
            </a:extLst>
          </p:cNvPr>
          <p:cNvSpPr>
            <a:spLocks noGrp="1"/>
          </p:cNvSpPr>
          <p:nvPr>
            <p:ph type="title"/>
          </p:nvPr>
        </p:nvSpPr>
        <p:spPr/>
        <p:txBody>
          <a:bodyPr/>
          <a:lstStyle/>
          <a:p>
            <a:r>
              <a:rPr lang="en-US" dirty="0">
                <a:latin typeface="Gill Sans MT" panose="020B0502020104020203" pitchFamily="34" charset="0"/>
              </a:rPr>
              <a:t>Agenda</a:t>
            </a:r>
          </a:p>
        </p:txBody>
      </p:sp>
      <p:sp>
        <p:nvSpPr>
          <p:cNvPr id="3" name="Content Placeholder 2">
            <a:extLst>
              <a:ext uri="{FF2B5EF4-FFF2-40B4-BE49-F238E27FC236}">
                <a16:creationId xmlns:a16="http://schemas.microsoft.com/office/drawing/2014/main" id="{A9345CA5-1E90-4F7A-98CB-3CAD7026759E}"/>
              </a:ext>
            </a:extLst>
          </p:cNvPr>
          <p:cNvSpPr>
            <a:spLocks noGrp="1"/>
          </p:cNvSpPr>
          <p:nvPr>
            <p:ph idx="1"/>
          </p:nvPr>
        </p:nvSpPr>
        <p:spPr/>
        <p:txBody>
          <a:bodyPr>
            <a:normAutofit/>
          </a:bodyPr>
          <a:lstStyle/>
          <a:p>
            <a:r>
              <a:rPr lang="en-US" b="1" dirty="0">
                <a:latin typeface="Gill Sans MT" panose="020B0502020104020203" pitchFamily="34" charset="0"/>
              </a:rPr>
              <a:t>Welcome and introductions</a:t>
            </a:r>
          </a:p>
          <a:p>
            <a:r>
              <a:rPr lang="en-US" dirty="0">
                <a:latin typeface="Gill Sans MT" panose="020B0502020104020203" pitchFamily="34" charset="0"/>
              </a:rPr>
              <a:t>2021 Calendar Approval</a:t>
            </a:r>
          </a:p>
          <a:p>
            <a:r>
              <a:rPr lang="en-US" dirty="0">
                <a:latin typeface="Gill Sans MT" panose="020B0502020104020203" pitchFamily="34" charset="0"/>
              </a:rPr>
              <a:t>SLDS grant timeline</a:t>
            </a:r>
          </a:p>
          <a:p>
            <a:pPr lvl="1"/>
            <a:r>
              <a:rPr lang="en-US" dirty="0">
                <a:latin typeface="Gill Sans MT" panose="020B0502020104020203" pitchFamily="34" charset="0"/>
              </a:rPr>
              <a:t>Legal agreements</a:t>
            </a:r>
          </a:p>
          <a:p>
            <a:pPr lvl="1"/>
            <a:r>
              <a:rPr lang="en-US" dirty="0">
                <a:latin typeface="Gill Sans MT" panose="020B0502020104020203" pitchFamily="34" charset="0"/>
              </a:rPr>
              <a:t>Research planning</a:t>
            </a:r>
          </a:p>
          <a:p>
            <a:pPr lvl="1"/>
            <a:r>
              <a:rPr lang="en-US" dirty="0">
                <a:latin typeface="Gill Sans MT" panose="020B0502020104020203" pitchFamily="34" charset="0"/>
              </a:rPr>
              <a:t>Technical upgrade</a:t>
            </a:r>
          </a:p>
          <a:p>
            <a:r>
              <a:rPr lang="en-US" dirty="0">
                <a:latin typeface="Gill Sans MT" panose="020B0502020104020203" pitchFamily="34" charset="0"/>
              </a:rPr>
              <a:t>CREATES overview and discussion</a:t>
            </a:r>
          </a:p>
          <a:p>
            <a:r>
              <a:rPr lang="en-US" dirty="0">
                <a:latin typeface="Gill Sans MT" panose="020B0502020104020203" pitchFamily="34" charset="0"/>
              </a:rPr>
              <a:t>Prioritized Research Agenda Review</a:t>
            </a:r>
          </a:p>
        </p:txBody>
      </p:sp>
    </p:spTree>
    <p:extLst>
      <p:ext uri="{BB962C8B-B14F-4D97-AF65-F5344CB8AC3E}">
        <p14:creationId xmlns:p14="http://schemas.microsoft.com/office/powerpoint/2010/main" val="6560308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7F00F6-E225-4B9E-82C0-89831E2488F6}"/>
              </a:ext>
            </a:extLst>
          </p:cNvPr>
          <p:cNvSpPr>
            <a:spLocks noGrp="1"/>
          </p:cNvSpPr>
          <p:nvPr>
            <p:ph type="title"/>
          </p:nvPr>
        </p:nvSpPr>
        <p:spPr/>
        <p:txBody>
          <a:bodyPr/>
          <a:lstStyle/>
          <a:p>
            <a:r>
              <a:rPr lang="en-US" dirty="0">
                <a:latin typeface="Gill Sans MT" panose="020B0502020104020203" pitchFamily="34" charset="0"/>
              </a:rPr>
              <a:t>Agenda</a:t>
            </a:r>
          </a:p>
        </p:txBody>
      </p:sp>
      <p:sp>
        <p:nvSpPr>
          <p:cNvPr id="3" name="Content Placeholder 2">
            <a:extLst>
              <a:ext uri="{FF2B5EF4-FFF2-40B4-BE49-F238E27FC236}">
                <a16:creationId xmlns:a16="http://schemas.microsoft.com/office/drawing/2014/main" id="{A9345CA5-1E90-4F7A-98CB-3CAD7026759E}"/>
              </a:ext>
            </a:extLst>
          </p:cNvPr>
          <p:cNvSpPr>
            <a:spLocks noGrp="1"/>
          </p:cNvSpPr>
          <p:nvPr>
            <p:ph idx="1"/>
          </p:nvPr>
        </p:nvSpPr>
        <p:spPr/>
        <p:txBody>
          <a:bodyPr>
            <a:normAutofit/>
          </a:bodyPr>
          <a:lstStyle/>
          <a:p>
            <a:r>
              <a:rPr lang="en-US" b="1" dirty="0">
                <a:latin typeface="Gill Sans MT" panose="020B0502020104020203" pitchFamily="34" charset="0"/>
              </a:rPr>
              <a:t>Welcome and introductions</a:t>
            </a:r>
          </a:p>
          <a:p>
            <a:r>
              <a:rPr lang="en-US" dirty="0">
                <a:latin typeface="Gill Sans MT" panose="020B0502020104020203" pitchFamily="34" charset="0"/>
              </a:rPr>
              <a:t>2021 Calendar Approval</a:t>
            </a:r>
          </a:p>
          <a:p>
            <a:r>
              <a:rPr lang="en-US" dirty="0">
                <a:latin typeface="Gill Sans MT" panose="020B0502020104020203" pitchFamily="34" charset="0"/>
              </a:rPr>
              <a:t>SLDS grant timeline</a:t>
            </a:r>
          </a:p>
          <a:p>
            <a:pPr lvl="1"/>
            <a:r>
              <a:rPr lang="en-US" dirty="0">
                <a:latin typeface="Gill Sans MT" panose="020B0502020104020203" pitchFamily="34" charset="0"/>
              </a:rPr>
              <a:t>Legal agreements</a:t>
            </a:r>
          </a:p>
          <a:p>
            <a:pPr lvl="1"/>
            <a:r>
              <a:rPr lang="en-US" dirty="0">
                <a:latin typeface="Gill Sans MT" panose="020B0502020104020203" pitchFamily="34" charset="0"/>
              </a:rPr>
              <a:t>Research planning</a:t>
            </a:r>
          </a:p>
          <a:p>
            <a:pPr lvl="1"/>
            <a:r>
              <a:rPr lang="en-US" dirty="0">
                <a:latin typeface="Gill Sans MT" panose="020B0502020104020203" pitchFamily="34" charset="0"/>
              </a:rPr>
              <a:t>Technical upgrade</a:t>
            </a:r>
          </a:p>
          <a:p>
            <a:r>
              <a:rPr lang="en-US" dirty="0">
                <a:latin typeface="Gill Sans MT" panose="020B0502020104020203" pitchFamily="34" charset="0"/>
              </a:rPr>
              <a:t>CREATES overview and discussion</a:t>
            </a:r>
          </a:p>
          <a:p>
            <a:r>
              <a:rPr lang="en-US" dirty="0">
                <a:latin typeface="Gill Sans MT" panose="020B0502020104020203" pitchFamily="34" charset="0"/>
              </a:rPr>
              <a:t>Prioritized Research Agenda Review</a:t>
            </a:r>
          </a:p>
        </p:txBody>
      </p:sp>
    </p:spTree>
    <p:extLst>
      <p:ext uri="{BB962C8B-B14F-4D97-AF65-F5344CB8AC3E}">
        <p14:creationId xmlns:p14="http://schemas.microsoft.com/office/powerpoint/2010/main" val="1453109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7F00F6-E225-4B9E-82C0-89831E2488F6}"/>
              </a:ext>
            </a:extLst>
          </p:cNvPr>
          <p:cNvSpPr>
            <a:spLocks noGrp="1"/>
          </p:cNvSpPr>
          <p:nvPr>
            <p:ph type="title"/>
          </p:nvPr>
        </p:nvSpPr>
        <p:spPr/>
        <p:txBody>
          <a:bodyPr/>
          <a:lstStyle/>
          <a:p>
            <a:r>
              <a:rPr lang="en-US" dirty="0">
                <a:latin typeface="Gill Sans MT" panose="020B0502020104020203" pitchFamily="34" charset="0"/>
              </a:rPr>
              <a:t>Agenda</a:t>
            </a:r>
          </a:p>
        </p:txBody>
      </p:sp>
      <p:sp>
        <p:nvSpPr>
          <p:cNvPr id="3" name="Content Placeholder 2">
            <a:extLst>
              <a:ext uri="{FF2B5EF4-FFF2-40B4-BE49-F238E27FC236}">
                <a16:creationId xmlns:a16="http://schemas.microsoft.com/office/drawing/2014/main" id="{A9345CA5-1E90-4F7A-98CB-3CAD7026759E}"/>
              </a:ext>
            </a:extLst>
          </p:cNvPr>
          <p:cNvSpPr>
            <a:spLocks noGrp="1"/>
          </p:cNvSpPr>
          <p:nvPr>
            <p:ph idx="1"/>
          </p:nvPr>
        </p:nvSpPr>
        <p:spPr/>
        <p:txBody>
          <a:bodyPr>
            <a:normAutofit/>
          </a:bodyPr>
          <a:lstStyle/>
          <a:p>
            <a:r>
              <a:rPr lang="en-US" dirty="0">
                <a:latin typeface="Gill Sans MT" panose="020B0502020104020203" pitchFamily="34" charset="0"/>
              </a:rPr>
              <a:t>Welcome and introductions</a:t>
            </a:r>
          </a:p>
          <a:p>
            <a:r>
              <a:rPr lang="en-US" b="1" dirty="0">
                <a:latin typeface="Gill Sans MT" panose="020B0502020104020203" pitchFamily="34" charset="0"/>
              </a:rPr>
              <a:t>2021 Calendar Approval</a:t>
            </a:r>
          </a:p>
          <a:p>
            <a:r>
              <a:rPr lang="en-US" dirty="0">
                <a:latin typeface="Gill Sans MT" panose="020B0502020104020203" pitchFamily="34" charset="0"/>
              </a:rPr>
              <a:t>SLDS grant timeline</a:t>
            </a:r>
          </a:p>
          <a:p>
            <a:pPr lvl="1"/>
            <a:r>
              <a:rPr lang="en-US" dirty="0">
                <a:latin typeface="Gill Sans MT" panose="020B0502020104020203" pitchFamily="34" charset="0"/>
              </a:rPr>
              <a:t>Legal agreements</a:t>
            </a:r>
          </a:p>
          <a:p>
            <a:pPr lvl="1"/>
            <a:r>
              <a:rPr lang="en-US" dirty="0">
                <a:latin typeface="Gill Sans MT" panose="020B0502020104020203" pitchFamily="34" charset="0"/>
              </a:rPr>
              <a:t>Research planning</a:t>
            </a:r>
          </a:p>
          <a:p>
            <a:pPr lvl="1"/>
            <a:r>
              <a:rPr lang="en-US" dirty="0">
                <a:latin typeface="Gill Sans MT" panose="020B0502020104020203" pitchFamily="34" charset="0"/>
              </a:rPr>
              <a:t>Technical upgrade</a:t>
            </a:r>
          </a:p>
          <a:p>
            <a:r>
              <a:rPr lang="en-US" dirty="0">
                <a:latin typeface="Gill Sans MT" panose="020B0502020104020203" pitchFamily="34" charset="0"/>
              </a:rPr>
              <a:t>CREATES overview and discussion</a:t>
            </a:r>
          </a:p>
          <a:p>
            <a:r>
              <a:rPr lang="en-US" dirty="0">
                <a:latin typeface="Gill Sans MT" panose="020B0502020104020203" pitchFamily="34" charset="0"/>
              </a:rPr>
              <a:t>Prioritized Research Agenda Review</a:t>
            </a:r>
          </a:p>
        </p:txBody>
      </p:sp>
    </p:spTree>
    <p:extLst>
      <p:ext uri="{BB962C8B-B14F-4D97-AF65-F5344CB8AC3E}">
        <p14:creationId xmlns:p14="http://schemas.microsoft.com/office/powerpoint/2010/main" val="3319919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7F00F6-E225-4B9E-82C0-89831E2488F6}"/>
              </a:ext>
            </a:extLst>
          </p:cNvPr>
          <p:cNvSpPr>
            <a:spLocks noGrp="1"/>
          </p:cNvSpPr>
          <p:nvPr>
            <p:ph type="title"/>
          </p:nvPr>
        </p:nvSpPr>
        <p:spPr/>
        <p:txBody>
          <a:bodyPr/>
          <a:lstStyle/>
          <a:p>
            <a:r>
              <a:rPr lang="en-US" dirty="0">
                <a:latin typeface="Gill Sans MT" panose="020B0502020104020203" pitchFamily="34" charset="0"/>
              </a:rPr>
              <a:t>Agenda</a:t>
            </a:r>
          </a:p>
        </p:txBody>
      </p:sp>
      <p:sp>
        <p:nvSpPr>
          <p:cNvPr id="3" name="Content Placeholder 2">
            <a:extLst>
              <a:ext uri="{FF2B5EF4-FFF2-40B4-BE49-F238E27FC236}">
                <a16:creationId xmlns:a16="http://schemas.microsoft.com/office/drawing/2014/main" id="{A9345CA5-1E90-4F7A-98CB-3CAD7026759E}"/>
              </a:ext>
            </a:extLst>
          </p:cNvPr>
          <p:cNvSpPr>
            <a:spLocks noGrp="1"/>
          </p:cNvSpPr>
          <p:nvPr>
            <p:ph idx="1"/>
          </p:nvPr>
        </p:nvSpPr>
        <p:spPr/>
        <p:txBody>
          <a:bodyPr>
            <a:normAutofit/>
          </a:bodyPr>
          <a:lstStyle/>
          <a:p>
            <a:r>
              <a:rPr lang="en-US" dirty="0">
                <a:latin typeface="Gill Sans MT" panose="020B0502020104020203" pitchFamily="34" charset="0"/>
              </a:rPr>
              <a:t>Welcome and introductions</a:t>
            </a:r>
          </a:p>
          <a:p>
            <a:r>
              <a:rPr lang="en-US" dirty="0">
                <a:latin typeface="Gill Sans MT" panose="020B0502020104020203" pitchFamily="34" charset="0"/>
              </a:rPr>
              <a:t>2021 Calendar Approval</a:t>
            </a:r>
          </a:p>
          <a:p>
            <a:r>
              <a:rPr lang="en-US" b="1" dirty="0">
                <a:latin typeface="Gill Sans MT" panose="020B0502020104020203" pitchFamily="34" charset="0"/>
              </a:rPr>
              <a:t>SLDS grant timeline</a:t>
            </a:r>
          </a:p>
          <a:p>
            <a:pPr lvl="1"/>
            <a:r>
              <a:rPr lang="en-US" b="1" dirty="0">
                <a:latin typeface="Gill Sans MT" panose="020B0502020104020203" pitchFamily="34" charset="0"/>
              </a:rPr>
              <a:t>Legal agreements</a:t>
            </a:r>
          </a:p>
          <a:p>
            <a:pPr lvl="1"/>
            <a:r>
              <a:rPr lang="en-US" b="1" dirty="0">
                <a:latin typeface="Gill Sans MT" panose="020B0502020104020203" pitchFamily="34" charset="0"/>
              </a:rPr>
              <a:t>Research planning</a:t>
            </a:r>
          </a:p>
          <a:p>
            <a:pPr lvl="1"/>
            <a:r>
              <a:rPr lang="en-US" b="1" dirty="0">
                <a:latin typeface="Gill Sans MT" panose="020B0502020104020203" pitchFamily="34" charset="0"/>
              </a:rPr>
              <a:t>Technical upgrade</a:t>
            </a:r>
          </a:p>
          <a:p>
            <a:r>
              <a:rPr lang="en-US" dirty="0">
                <a:latin typeface="Gill Sans MT" panose="020B0502020104020203" pitchFamily="34" charset="0"/>
              </a:rPr>
              <a:t>CREATES overview and discussion</a:t>
            </a:r>
          </a:p>
          <a:p>
            <a:r>
              <a:rPr lang="en-US" dirty="0">
                <a:latin typeface="Gill Sans MT" panose="020B0502020104020203" pitchFamily="34" charset="0"/>
              </a:rPr>
              <a:t>Prioritized Research Agenda Review</a:t>
            </a:r>
          </a:p>
        </p:txBody>
      </p:sp>
    </p:spTree>
    <p:extLst>
      <p:ext uri="{BB962C8B-B14F-4D97-AF65-F5344CB8AC3E}">
        <p14:creationId xmlns:p14="http://schemas.microsoft.com/office/powerpoint/2010/main" val="17755986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A5CB97-0723-442C-AE2D-5CBB4873F16C}"/>
              </a:ext>
            </a:extLst>
          </p:cNvPr>
          <p:cNvSpPr>
            <a:spLocks noGrp="1"/>
          </p:cNvSpPr>
          <p:nvPr>
            <p:ph type="title"/>
          </p:nvPr>
        </p:nvSpPr>
        <p:spPr/>
        <p:txBody>
          <a:bodyPr/>
          <a:lstStyle/>
          <a:p>
            <a:r>
              <a:rPr lang="en-US" dirty="0">
                <a:latin typeface="Gill Sans MT" panose="020B0502020104020203" pitchFamily="34" charset="0"/>
              </a:rPr>
              <a:t>P20 WIN Vision</a:t>
            </a:r>
          </a:p>
        </p:txBody>
      </p:sp>
      <p:sp>
        <p:nvSpPr>
          <p:cNvPr id="3" name="Content Placeholder 2">
            <a:extLst>
              <a:ext uri="{FF2B5EF4-FFF2-40B4-BE49-F238E27FC236}">
                <a16:creationId xmlns:a16="http://schemas.microsoft.com/office/drawing/2014/main" id="{087B1712-EE1D-46D5-A5B4-582EA770E61F}"/>
              </a:ext>
            </a:extLst>
          </p:cNvPr>
          <p:cNvSpPr>
            <a:spLocks noGrp="1"/>
          </p:cNvSpPr>
          <p:nvPr>
            <p:ph idx="1"/>
          </p:nvPr>
        </p:nvSpPr>
        <p:spPr/>
        <p:txBody>
          <a:bodyPr>
            <a:normAutofit/>
          </a:bodyPr>
          <a:lstStyle/>
          <a:p>
            <a:r>
              <a:rPr lang="en-US" dirty="0">
                <a:latin typeface="Gill Sans MT" panose="020B0502020104020203" pitchFamily="34" charset="0"/>
              </a:rPr>
              <a:t>P20 WIN informs sound policies and practice through the secure sharing of critical longitudinal data across the participating agencies to ensure that individuals successfully navigate supportive services and educational pathways into the workforce.</a:t>
            </a:r>
          </a:p>
          <a:p>
            <a:pPr lvl="1"/>
            <a:endParaRPr lang="en-US" dirty="0">
              <a:latin typeface="Gill Sans MT" panose="020B0502020104020203" pitchFamily="34" charset="0"/>
            </a:endParaRPr>
          </a:p>
          <a:p>
            <a:pPr lvl="1"/>
            <a:r>
              <a:rPr lang="en-US" dirty="0">
                <a:latin typeface="Gill Sans MT" panose="020B0502020104020203" pitchFamily="34" charset="0"/>
              </a:rPr>
              <a:t>Agreed upon by Executive Board in June 2020</a:t>
            </a:r>
          </a:p>
        </p:txBody>
      </p:sp>
    </p:spTree>
    <p:extLst>
      <p:ext uri="{BB962C8B-B14F-4D97-AF65-F5344CB8AC3E}">
        <p14:creationId xmlns:p14="http://schemas.microsoft.com/office/powerpoint/2010/main" val="4797388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52650" y="365127"/>
            <a:ext cx="7886700" cy="1082674"/>
          </a:xfrm>
        </p:spPr>
        <p:txBody>
          <a:bodyPr>
            <a:normAutofit/>
          </a:bodyPr>
          <a:lstStyle/>
          <a:p>
            <a:r>
              <a:rPr lang="en-US" sz="3600" dirty="0">
                <a:latin typeface="Gill Sans MT" panose="020B0502020104020203" pitchFamily="34" charset="0"/>
              </a:rPr>
              <a:t>SLDS Grant – Connecticut Deliverables    </a:t>
            </a:r>
          </a:p>
        </p:txBody>
      </p:sp>
      <p:sp>
        <p:nvSpPr>
          <p:cNvPr id="3" name="Content Placeholder 2"/>
          <p:cNvSpPr>
            <a:spLocks noGrp="1"/>
          </p:cNvSpPr>
          <p:nvPr>
            <p:ph idx="1"/>
          </p:nvPr>
        </p:nvSpPr>
        <p:spPr>
          <a:xfrm>
            <a:off x="2152650" y="1447802"/>
            <a:ext cx="7886700" cy="4596606"/>
          </a:xfrm>
        </p:spPr>
        <p:txBody>
          <a:bodyPr>
            <a:normAutofit/>
          </a:bodyPr>
          <a:lstStyle/>
          <a:p>
            <a:pPr marL="457200" indent="-457200">
              <a:buFont typeface="+mj-lt"/>
              <a:buAutoNum type="arabicPeriod"/>
            </a:pPr>
            <a:r>
              <a:rPr lang="en-US" sz="2600" dirty="0">
                <a:latin typeface="Gill Sans MT" panose="020B0502020104020203" pitchFamily="34" charset="0"/>
              </a:rPr>
              <a:t>Add Data Sources:  OHE, DCF, DSS and CCEH</a:t>
            </a:r>
          </a:p>
          <a:p>
            <a:pPr marL="457200" indent="-457200">
              <a:buFont typeface="+mj-lt"/>
              <a:buAutoNum type="arabicPeriod"/>
            </a:pPr>
            <a:r>
              <a:rPr lang="en-US" sz="2600" dirty="0">
                <a:latin typeface="Gill Sans MT" panose="020B0502020104020203" pitchFamily="34" charset="0"/>
              </a:rPr>
              <a:t>Build and Sustain Analytic Capacity</a:t>
            </a:r>
          </a:p>
          <a:p>
            <a:pPr marL="457200" indent="-457200">
              <a:buFont typeface="+mj-lt"/>
              <a:buAutoNum type="arabicPeriod"/>
            </a:pPr>
            <a:r>
              <a:rPr lang="en-US" sz="2600" dirty="0">
                <a:latin typeface="Gill Sans MT" panose="020B0502020104020203" pitchFamily="34" charset="0"/>
              </a:rPr>
              <a:t>Boost Data Matching</a:t>
            </a:r>
          </a:p>
          <a:p>
            <a:pPr marL="457200" indent="-457200">
              <a:buFont typeface="+mj-lt"/>
              <a:buAutoNum type="arabicPeriod"/>
            </a:pPr>
            <a:r>
              <a:rPr lang="en-US" sz="2600" dirty="0">
                <a:latin typeface="Gill Sans MT" panose="020B0502020104020203" pitchFamily="34" charset="0"/>
              </a:rPr>
              <a:t>Produce Research &amp; Corresponding Data tools</a:t>
            </a:r>
          </a:p>
          <a:p>
            <a:pPr marL="342900" lvl="1" indent="0">
              <a:buNone/>
            </a:pPr>
            <a:r>
              <a:rPr lang="en-US" sz="2300" dirty="0">
                <a:latin typeface="Gill Sans MT" panose="020B0502020104020203" pitchFamily="34" charset="0"/>
              </a:rPr>
              <a:t>	5+ research projects, data tools and communication</a:t>
            </a: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52600" y="6248401"/>
            <a:ext cx="1639832" cy="498813"/>
          </a:xfrm>
          <a:prstGeom prst="rect">
            <a:avLst/>
          </a:prstGeom>
        </p:spPr>
      </p:pic>
    </p:spTree>
    <p:extLst>
      <p:ext uri="{BB962C8B-B14F-4D97-AF65-F5344CB8AC3E}">
        <p14:creationId xmlns:p14="http://schemas.microsoft.com/office/powerpoint/2010/main" val="15663250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7AD3168-9EB0-4ACD-B57C-3C1272057EFF}"/>
              </a:ext>
            </a:extLst>
          </p:cNvPr>
          <p:cNvSpPr txBox="1"/>
          <p:nvPr/>
        </p:nvSpPr>
        <p:spPr>
          <a:xfrm>
            <a:off x="629392" y="0"/>
            <a:ext cx="11055927" cy="461665"/>
          </a:xfrm>
          <a:prstGeom prst="rect">
            <a:avLst/>
          </a:prstGeom>
          <a:noFill/>
        </p:spPr>
        <p:txBody>
          <a:bodyPr wrap="square" rtlCol="0">
            <a:spAutoFit/>
          </a:bodyPr>
          <a:lstStyle/>
          <a:p>
            <a:pPr algn="ctr"/>
            <a:r>
              <a:rPr lang="en-US" sz="2400" dirty="0">
                <a:latin typeface="Gill Sans MT" panose="020B0502020104020203" pitchFamily="34" charset="0"/>
              </a:rPr>
              <a:t>Kentucky Education and Workforce Reporting System</a:t>
            </a:r>
          </a:p>
        </p:txBody>
      </p:sp>
      <p:pic>
        <p:nvPicPr>
          <p:cNvPr id="5" name="Google Shape;188;p11">
            <a:extLst>
              <a:ext uri="{FF2B5EF4-FFF2-40B4-BE49-F238E27FC236}">
                <a16:creationId xmlns:a16="http://schemas.microsoft.com/office/drawing/2014/main" id="{0F642822-C7B8-46D9-911C-AAF1A27DE96F}"/>
              </a:ext>
            </a:extLst>
          </p:cNvPr>
          <p:cNvPicPr preferRelativeResize="0"/>
          <p:nvPr/>
        </p:nvPicPr>
        <p:blipFill rotWithShape="1">
          <a:blip r:embed="rId2">
            <a:alphaModFix/>
          </a:blip>
          <a:srcRect/>
          <a:stretch/>
        </p:blipFill>
        <p:spPr>
          <a:xfrm>
            <a:off x="803545" y="461665"/>
            <a:ext cx="10584909" cy="6283519"/>
          </a:xfrm>
          <a:prstGeom prst="rect">
            <a:avLst/>
          </a:prstGeom>
          <a:noFill/>
          <a:ln>
            <a:noFill/>
          </a:ln>
        </p:spPr>
      </p:pic>
    </p:spTree>
    <p:extLst>
      <p:ext uri="{BB962C8B-B14F-4D97-AF65-F5344CB8AC3E}">
        <p14:creationId xmlns:p14="http://schemas.microsoft.com/office/powerpoint/2010/main" val="38348092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DC682D-A77D-4572-820C-A00C32D2CB9F}"/>
              </a:ext>
            </a:extLst>
          </p:cNvPr>
          <p:cNvSpPr>
            <a:spLocks noGrp="1"/>
          </p:cNvSpPr>
          <p:nvPr>
            <p:ph type="title"/>
          </p:nvPr>
        </p:nvSpPr>
        <p:spPr>
          <a:xfrm>
            <a:off x="838200" y="184050"/>
            <a:ext cx="10515600" cy="746223"/>
          </a:xfrm>
        </p:spPr>
        <p:txBody>
          <a:bodyPr>
            <a:normAutofit fontScale="90000"/>
          </a:bodyPr>
          <a:lstStyle/>
          <a:p>
            <a:r>
              <a:rPr lang="en-US" dirty="0">
                <a:latin typeface="Gill Sans MT" panose="020B0502020104020203" pitchFamily="34" charset="0"/>
              </a:rPr>
              <a:t>Original SLDS Grant timeline – Major activities</a:t>
            </a:r>
          </a:p>
        </p:txBody>
      </p:sp>
      <p:graphicFrame>
        <p:nvGraphicFramePr>
          <p:cNvPr id="4" name="Table 4">
            <a:extLst>
              <a:ext uri="{FF2B5EF4-FFF2-40B4-BE49-F238E27FC236}">
                <a16:creationId xmlns:a16="http://schemas.microsoft.com/office/drawing/2014/main" id="{043E0456-BC85-4235-B98D-C4B7E24C1565}"/>
              </a:ext>
            </a:extLst>
          </p:cNvPr>
          <p:cNvGraphicFramePr>
            <a:graphicFrameLocks noGrp="1"/>
          </p:cNvGraphicFramePr>
          <p:nvPr>
            <p:ph idx="1"/>
            <p:extLst>
              <p:ext uri="{D42A27DB-BD31-4B8C-83A1-F6EECF244321}">
                <p14:modId xmlns:p14="http://schemas.microsoft.com/office/powerpoint/2010/main" val="2112384735"/>
              </p:ext>
            </p:extLst>
          </p:nvPr>
        </p:nvGraphicFramePr>
        <p:xfrm>
          <a:off x="131302" y="1111152"/>
          <a:ext cx="11929396" cy="5561086"/>
        </p:xfrm>
        <a:graphic>
          <a:graphicData uri="http://schemas.openxmlformats.org/drawingml/2006/table">
            <a:tbl>
              <a:tblPr firstRow="1" bandRow="1">
                <a:tableStyleId>{5C22544A-7EE6-4342-B048-85BDC9FD1C3A}</a:tableStyleId>
              </a:tblPr>
              <a:tblGrid>
                <a:gridCol w="1603291">
                  <a:extLst>
                    <a:ext uri="{9D8B030D-6E8A-4147-A177-3AD203B41FA5}">
                      <a16:colId xmlns:a16="http://schemas.microsoft.com/office/drawing/2014/main" val="4078939407"/>
                    </a:ext>
                  </a:extLst>
                </a:gridCol>
                <a:gridCol w="688407">
                  <a:extLst>
                    <a:ext uri="{9D8B030D-6E8A-4147-A177-3AD203B41FA5}">
                      <a16:colId xmlns:a16="http://schemas.microsoft.com/office/drawing/2014/main" val="3787463709"/>
                    </a:ext>
                  </a:extLst>
                </a:gridCol>
                <a:gridCol w="688407">
                  <a:extLst>
                    <a:ext uri="{9D8B030D-6E8A-4147-A177-3AD203B41FA5}">
                      <a16:colId xmlns:a16="http://schemas.microsoft.com/office/drawing/2014/main" val="1698164612"/>
                    </a:ext>
                  </a:extLst>
                </a:gridCol>
                <a:gridCol w="688407">
                  <a:extLst>
                    <a:ext uri="{9D8B030D-6E8A-4147-A177-3AD203B41FA5}">
                      <a16:colId xmlns:a16="http://schemas.microsoft.com/office/drawing/2014/main" val="1335203351"/>
                    </a:ext>
                  </a:extLst>
                </a:gridCol>
                <a:gridCol w="688407">
                  <a:extLst>
                    <a:ext uri="{9D8B030D-6E8A-4147-A177-3AD203B41FA5}">
                      <a16:colId xmlns:a16="http://schemas.microsoft.com/office/drawing/2014/main" val="2407895961"/>
                    </a:ext>
                  </a:extLst>
                </a:gridCol>
                <a:gridCol w="688407">
                  <a:extLst>
                    <a:ext uri="{9D8B030D-6E8A-4147-A177-3AD203B41FA5}">
                      <a16:colId xmlns:a16="http://schemas.microsoft.com/office/drawing/2014/main" val="2241242825"/>
                    </a:ext>
                  </a:extLst>
                </a:gridCol>
                <a:gridCol w="688407">
                  <a:extLst>
                    <a:ext uri="{9D8B030D-6E8A-4147-A177-3AD203B41FA5}">
                      <a16:colId xmlns:a16="http://schemas.microsoft.com/office/drawing/2014/main" val="3537961866"/>
                    </a:ext>
                  </a:extLst>
                </a:gridCol>
                <a:gridCol w="688407">
                  <a:extLst>
                    <a:ext uri="{9D8B030D-6E8A-4147-A177-3AD203B41FA5}">
                      <a16:colId xmlns:a16="http://schemas.microsoft.com/office/drawing/2014/main" val="464125204"/>
                    </a:ext>
                  </a:extLst>
                </a:gridCol>
                <a:gridCol w="688407">
                  <a:extLst>
                    <a:ext uri="{9D8B030D-6E8A-4147-A177-3AD203B41FA5}">
                      <a16:colId xmlns:a16="http://schemas.microsoft.com/office/drawing/2014/main" val="4145099718"/>
                    </a:ext>
                  </a:extLst>
                </a:gridCol>
                <a:gridCol w="688407">
                  <a:extLst>
                    <a:ext uri="{9D8B030D-6E8A-4147-A177-3AD203B41FA5}">
                      <a16:colId xmlns:a16="http://schemas.microsoft.com/office/drawing/2014/main" val="2361800420"/>
                    </a:ext>
                  </a:extLst>
                </a:gridCol>
                <a:gridCol w="688407">
                  <a:extLst>
                    <a:ext uri="{9D8B030D-6E8A-4147-A177-3AD203B41FA5}">
                      <a16:colId xmlns:a16="http://schemas.microsoft.com/office/drawing/2014/main" val="369605046"/>
                    </a:ext>
                  </a:extLst>
                </a:gridCol>
                <a:gridCol w="688407">
                  <a:extLst>
                    <a:ext uri="{9D8B030D-6E8A-4147-A177-3AD203B41FA5}">
                      <a16:colId xmlns:a16="http://schemas.microsoft.com/office/drawing/2014/main" val="2193259893"/>
                    </a:ext>
                  </a:extLst>
                </a:gridCol>
                <a:gridCol w="688407">
                  <a:extLst>
                    <a:ext uri="{9D8B030D-6E8A-4147-A177-3AD203B41FA5}">
                      <a16:colId xmlns:a16="http://schemas.microsoft.com/office/drawing/2014/main" val="622565957"/>
                    </a:ext>
                  </a:extLst>
                </a:gridCol>
                <a:gridCol w="688407">
                  <a:extLst>
                    <a:ext uri="{9D8B030D-6E8A-4147-A177-3AD203B41FA5}">
                      <a16:colId xmlns:a16="http://schemas.microsoft.com/office/drawing/2014/main" val="3134693218"/>
                    </a:ext>
                  </a:extLst>
                </a:gridCol>
                <a:gridCol w="688407">
                  <a:extLst>
                    <a:ext uri="{9D8B030D-6E8A-4147-A177-3AD203B41FA5}">
                      <a16:colId xmlns:a16="http://schemas.microsoft.com/office/drawing/2014/main" val="1781716824"/>
                    </a:ext>
                  </a:extLst>
                </a:gridCol>
                <a:gridCol w="688407">
                  <a:extLst>
                    <a:ext uri="{9D8B030D-6E8A-4147-A177-3AD203B41FA5}">
                      <a16:colId xmlns:a16="http://schemas.microsoft.com/office/drawing/2014/main" val="1273857169"/>
                    </a:ext>
                  </a:extLst>
                </a:gridCol>
              </a:tblGrid>
              <a:tr h="616864">
                <a:tc>
                  <a:txBody>
                    <a:bodyPr/>
                    <a:lstStyle/>
                    <a:p>
                      <a:r>
                        <a:rPr lang="en-US" sz="1400" dirty="0"/>
                        <a:t>Quarter / Activity</a:t>
                      </a:r>
                    </a:p>
                  </a:txBody>
                  <a:tcPr/>
                </a:tc>
                <a:tc>
                  <a:txBody>
                    <a:bodyPr/>
                    <a:lstStyle/>
                    <a:p>
                      <a:r>
                        <a:rPr lang="en-US" sz="1400" dirty="0"/>
                        <a:t>Q3 2020</a:t>
                      </a:r>
                    </a:p>
                  </a:txBody>
                  <a:tcPr/>
                </a:tc>
                <a:tc>
                  <a:txBody>
                    <a:bodyPr/>
                    <a:lstStyle/>
                    <a:p>
                      <a:r>
                        <a:rPr lang="en-US" sz="1400" dirty="0"/>
                        <a:t>Q4 2020</a:t>
                      </a:r>
                    </a:p>
                  </a:txBody>
                  <a:tcPr/>
                </a:tc>
                <a:tc>
                  <a:txBody>
                    <a:bodyPr/>
                    <a:lstStyle/>
                    <a:p>
                      <a:r>
                        <a:rPr lang="en-US" sz="1400" dirty="0"/>
                        <a:t>Q1 2021</a:t>
                      </a:r>
                    </a:p>
                  </a:txBody>
                  <a:tcPr/>
                </a:tc>
                <a:tc>
                  <a:txBody>
                    <a:bodyPr/>
                    <a:lstStyle/>
                    <a:p>
                      <a:r>
                        <a:rPr lang="en-US" sz="1400" dirty="0"/>
                        <a:t>Q2 2021</a:t>
                      </a:r>
                    </a:p>
                  </a:txBody>
                  <a:tcPr/>
                </a:tc>
                <a:tc>
                  <a:txBody>
                    <a:bodyPr/>
                    <a:lstStyle/>
                    <a:p>
                      <a:r>
                        <a:rPr lang="en-US" sz="1400" dirty="0"/>
                        <a:t>Q3 2021</a:t>
                      </a:r>
                    </a:p>
                  </a:txBody>
                  <a:tcPr/>
                </a:tc>
                <a:tc>
                  <a:txBody>
                    <a:bodyPr/>
                    <a:lstStyle/>
                    <a:p>
                      <a:r>
                        <a:rPr lang="en-US" sz="1400" dirty="0"/>
                        <a:t>Q4 2021</a:t>
                      </a:r>
                    </a:p>
                  </a:txBody>
                  <a:tcPr/>
                </a:tc>
                <a:tc>
                  <a:txBody>
                    <a:bodyPr/>
                    <a:lstStyle/>
                    <a:p>
                      <a:r>
                        <a:rPr lang="en-US" sz="1400" dirty="0"/>
                        <a:t>Q1 2022</a:t>
                      </a:r>
                    </a:p>
                  </a:txBody>
                  <a:tcPr/>
                </a:tc>
                <a:tc>
                  <a:txBody>
                    <a:bodyPr/>
                    <a:lstStyle/>
                    <a:p>
                      <a:r>
                        <a:rPr lang="en-US" sz="1400" dirty="0"/>
                        <a:t>Q2 2022</a:t>
                      </a:r>
                    </a:p>
                  </a:txBody>
                  <a:tcPr/>
                </a:tc>
                <a:tc>
                  <a:txBody>
                    <a:bodyPr/>
                    <a:lstStyle/>
                    <a:p>
                      <a:r>
                        <a:rPr lang="en-US" sz="1400" dirty="0"/>
                        <a:t>Q3 2022</a:t>
                      </a:r>
                    </a:p>
                  </a:txBody>
                  <a:tcPr/>
                </a:tc>
                <a:tc>
                  <a:txBody>
                    <a:bodyPr/>
                    <a:lstStyle/>
                    <a:p>
                      <a:r>
                        <a:rPr lang="en-US" sz="1400" dirty="0"/>
                        <a:t>Q4 2022</a:t>
                      </a:r>
                    </a:p>
                  </a:txBody>
                  <a:tcPr/>
                </a:tc>
                <a:tc>
                  <a:txBody>
                    <a:bodyPr/>
                    <a:lstStyle/>
                    <a:p>
                      <a:r>
                        <a:rPr lang="en-US" sz="1400" dirty="0"/>
                        <a:t>Q1 2023</a:t>
                      </a:r>
                    </a:p>
                  </a:txBody>
                  <a:tcPr/>
                </a:tc>
                <a:tc>
                  <a:txBody>
                    <a:bodyPr/>
                    <a:lstStyle/>
                    <a:p>
                      <a:r>
                        <a:rPr lang="en-US" sz="1400" dirty="0"/>
                        <a:t>Q2 2023</a:t>
                      </a:r>
                    </a:p>
                  </a:txBody>
                  <a:tcPr/>
                </a:tc>
                <a:tc>
                  <a:txBody>
                    <a:bodyPr/>
                    <a:lstStyle/>
                    <a:p>
                      <a:r>
                        <a:rPr lang="en-US" sz="1400" dirty="0"/>
                        <a:t>Q3 2023</a:t>
                      </a:r>
                    </a:p>
                  </a:txBody>
                  <a:tcPr/>
                </a:tc>
                <a:tc>
                  <a:txBody>
                    <a:bodyPr/>
                    <a:lstStyle/>
                    <a:p>
                      <a:r>
                        <a:rPr lang="en-US" sz="1400" dirty="0"/>
                        <a:t>Q4 2023</a:t>
                      </a:r>
                    </a:p>
                  </a:txBody>
                  <a:tcPr/>
                </a:tc>
                <a:tc>
                  <a:txBody>
                    <a:bodyPr/>
                    <a:lstStyle/>
                    <a:p>
                      <a:r>
                        <a:rPr lang="en-US" sz="1400" dirty="0"/>
                        <a:t>Q1 2024</a:t>
                      </a:r>
                    </a:p>
                  </a:txBody>
                  <a:tcPr/>
                </a:tc>
                <a:extLst>
                  <a:ext uri="{0D108BD9-81ED-4DB2-BD59-A6C34878D82A}">
                    <a16:rowId xmlns:a16="http://schemas.microsoft.com/office/drawing/2014/main" val="2487473753"/>
                  </a:ext>
                </a:extLst>
              </a:tr>
              <a:tr h="549358">
                <a:tc>
                  <a:txBody>
                    <a:bodyPr/>
                    <a:lstStyle/>
                    <a:p>
                      <a:r>
                        <a:rPr lang="en-US" sz="1400" dirty="0"/>
                        <a:t>Onboarding new agencies</a:t>
                      </a:r>
                    </a:p>
                  </a:txBody>
                  <a:tcPr/>
                </a:tc>
                <a:tc>
                  <a:txBody>
                    <a:bodyPr/>
                    <a:lstStyle/>
                    <a:p>
                      <a:endParaRPr lang="en-US" dirty="0">
                        <a:highlight>
                          <a:srgbClr val="C0C0C0"/>
                        </a:highlight>
                      </a:endParaRPr>
                    </a:p>
                  </a:txBody>
                  <a:tcPr>
                    <a:solidFill>
                      <a:schemeClr val="accent1">
                        <a:lumMod val="75000"/>
                      </a:schemeClr>
                    </a:solidFill>
                  </a:tcPr>
                </a:tc>
                <a:tc>
                  <a:txBody>
                    <a:bodyPr/>
                    <a:lstStyle/>
                    <a:p>
                      <a:endParaRPr lang="en-US">
                        <a:highlight>
                          <a:srgbClr val="C0C0C0"/>
                        </a:highlight>
                      </a:endParaRPr>
                    </a:p>
                  </a:txBody>
                  <a:tcPr>
                    <a:solidFill>
                      <a:schemeClr val="accent1">
                        <a:lumMod val="75000"/>
                      </a:schemeClr>
                    </a:solidFill>
                  </a:tcPr>
                </a:tc>
                <a:tc>
                  <a:txBody>
                    <a:bodyPr/>
                    <a:lstStyle/>
                    <a:p>
                      <a:endParaRPr lang="en-US" dirty="0">
                        <a:highlight>
                          <a:srgbClr val="C0C0C0"/>
                        </a:highlight>
                      </a:endParaRPr>
                    </a:p>
                  </a:txBody>
                  <a:tcPr>
                    <a:solidFill>
                      <a:schemeClr val="accent1">
                        <a:lumMod val="75000"/>
                      </a:schemeClr>
                    </a:solidFill>
                  </a:tcPr>
                </a:tc>
                <a:tc>
                  <a:txBody>
                    <a:bodyPr/>
                    <a:lstStyle/>
                    <a:p>
                      <a:endParaRPr lang="en-US"/>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1924538121"/>
                  </a:ext>
                </a:extLst>
              </a:tr>
              <a:tr h="549358">
                <a:tc>
                  <a:txBody>
                    <a:bodyPr/>
                    <a:lstStyle/>
                    <a:p>
                      <a:r>
                        <a:rPr lang="en-US" sz="1400" dirty="0"/>
                        <a:t>Sustainability plan</a:t>
                      </a:r>
                    </a:p>
                  </a:txBody>
                  <a:tcPr/>
                </a:tc>
                <a:tc>
                  <a:txBody>
                    <a:bodyPr/>
                    <a:lstStyle/>
                    <a:p>
                      <a:endParaRPr lang="en-US" dirty="0"/>
                    </a:p>
                  </a:txBody>
                  <a:tcPr>
                    <a:solidFill>
                      <a:schemeClr val="accent1">
                        <a:lumMod val="75000"/>
                      </a:schemeClr>
                    </a:solidFill>
                  </a:tcPr>
                </a:tc>
                <a:tc>
                  <a:txBody>
                    <a:bodyPr/>
                    <a:lstStyle/>
                    <a:p>
                      <a:endParaRPr lang="en-US"/>
                    </a:p>
                  </a:txBody>
                  <a:tcPr>
                    <a:solidFill>
                      <a:schemeClr val="accent1">
                        <a:lumMod val="75000"/>
                      </a:schemeClr>
                    </a:solidFill>
                  </a:tcPr>
                </a:tc>
                <a:tc>
                  <a:txBody>
                    <a:bodyPr/>
                    <a:lstStyle/>
                    <a:p>
                      <a:endParaRPr lang="en-US" dirty="0"/>
                    </a:p>
                  </a:txBody>
                  <a:tcPr>
                    <a:solidFill>
                      <a:schemeClr val="accent1">
                        <a:lumMod val="75000"/>
                      </a:schemeClr>
                    </a:solidFill>
                  </a:tcPr>
                </a:tc>
                <a:tc>
                  <a:txBody>
                    <a:bodyPr/>
                    <a:lstStyle/>
                    <a:p>
                      <a:endParaRPr lang="en-US" dirty="0"/>
                    </a:p>
                  </a:txBody>
                  <a:tcPr>
                    <a:solidFill>
                      <a:schemeClr val="accent1">
                        <a:lumMod val="75000"/>
                      </a:schemeClr>
                    </a:solidFill>
                  </a:tcPr>
                </a:tc>
                <a:tc>
                  <a:txBody>
                    <a:bodyPr/>
                    <a:lstStyle/>
                    <a:p>
                      <a:pPr marL="0" algn="l" defTabSz="914400" rtl="0" eaLnBrk="1" latinLnBrk="0" hangingPunct="1"/>
                      <a:endParaRPr lang="en-US" sz="1800" kern="1200" dirty="0">
                        <a:solidFill>
                          <a:schemeClr val="dk1"/>
                        </a:solidFill>
                        <a:latin typeface="+mn-lt"/>
                        <a:ea typeface="+mn-ea"/>
                        <a:cs typeface="+mn-cs"/>
                      </a:endParaRPr>
                    </a:p>
                  </a:txBody>
                  <a:tcPr>
                    <a:solidFill>
                      <a:schemeClr val="accent5">
                        <a:lumMod val="20000"/>
                        <a:lumOff val="80000"/>
                      </a:schemeClr>
                    </a:solidFill>
                  </a:tcPr>
                </a:tc>
                <a:tc>
                  <a:txBody>
                    <a:bodyPr/>
                    <a:lstStyle/>
                    <a:p>
                      <a:pPr marL="0" algn="l" defTabSz="914400" rtl="0" eaLnBrk="1" latinLnBrk="0" hangingPunct="1"/>
                      <a:endParaRPr lang="en-US" sz="1800" kern="1200" dirty="0">
                        <a:solidFill>
                          <a:schemeClr val="dk1"/>
                        </a:solidFill>
                        <a:latin typeface="+mn-lt"/>
                        <a:ea typeface="+mn-ea"/>
                        <a:cs typeface="+mn-cs"/>
                      </a:endParaRPr>
                    </a:p>
                  </a:txBody>
                  <a:tcPr>
                    <a:solidFill>
                      <a:schemeClr val="accent5">
                        <a:lumMod val="20000"/>
                        <a:lumOff val="80000"/>
                      </a:schemeClr>
                    </a:solidFill>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3644880046"/>
                  </a:ext>
                </a:extLst>
              </a:tr>
              <a:tr h="549358">
                <a:tc>
                  <a:txBody>
                    <a:bodyPr/>
                    <a:lstStyle/>
                    <a:p>
                      <a:r>
                        <a:rPr lang="en-US" sz="1400" dirty="0"/>
                        <a:t>Hiring analytical / technical staff</a:t>
                      </a:r>
                    </a:p>
                  </a:txBody>
                  <a:tcPr/>
                </a:tc>
                <a:tc>
                  <a:txBody>
                    <a:bodyPr/>
                    <a:lstStyle/>
                    <a:p>
                      <a:endParaRPr lang="en-US" dirty="0"/>
                    </a:p>
                  </a:txBody>
                  <a:tcPr>
                    <a:solidFill>
                      <a:schemeClr val="accent1">
                        <a:lumMod val="75000"/>
                      </a:schemeClr>
                    </a:solidFill>
                  </a:tcPr>
                </a:tc>
                <a:tc>
                  <a:txBody>
                    <a:bodyPr/>
                    <a:lstStyle/>
                    <a:p>
                      <a:endParaRPr lang="en-US"/>
                    </a:p>
                  </a:txBody>
                  <a:tcPr>
                    <a:solidFill>
                      <a:schemeClr val="accent1">
                        <a:lumMod val="75000"/>
                      </a:schemeClr>
                    </a:solidFill>
                  </a:tcPr>
                </a:tc>
                <a:tc>
                  <a:txBody>
                    <a:bodyPr/>
                    <a:lstStyle/>
                    <a:p>
                      <a:endParaRPr lang="en-US" dirty="0"/>
                    </a:p>
                  </a:txBody>
                  <a:tcPr>
                    <a:solidFill>
                      <a:schemeClr val="accent1">
                        <a:lumMod val="75000"/>
                      </a:schemeClr>
                    </a:solidFill>
                  </a:tcPr>
                </a:tc>
                <a:tc>
                  <a:txBody>
                    <a:bodyPr/>
                    <a:lstStyle/>
                    <a:p>
                      <a:endParaRPr lang="en-US" dirty="0"/>
                    </a:p>
                  </a:txBody>
                  <a:tcPr>
                    <a:solidFill>
                      <a:schemeClr val="accent1">
                        <a:lumMod val="75000"/>
                      </a:schemeClr>
                    </a:solidFill>
                  </a:tcPr>
                </a:tc>
                <a:tc>
                  <a:txBody>
                    <a:bodyPr/>
                    <a:lstStyle/>
                    <a:p>
                      <a:endParaRPr lang="en-US" dirty="0"/>
                    </a:p>
                  </a:txBody>
                  <a:tcPr>
                    <a:solidFill>
                      <a:schemeClr val="accent1">
                        <a:lumMod val="75000"/>
                      </a:schemeClr>
                    </a:solidFill>
                  </a:tcPr>
                </a:tc>
                <a:tc>
                  <a:txBody>
                    <a:bodyPr/>
                    <a:lstStyle/>
                    <a:p>
                      <a:endParaRPr lang="en-US" dirty="0"/>
                    </a:p>
                  </a:txBody>
                  <a:tcPr>
                    <a:solidFill>
                      <a:schemeClr val="accent1">
                        <a:lumMod val="75000"/>
                      </a:schemeClr>
                    </a:solidFill>
                  </a:tcPr>
                </a:tc>
                <a:tc>
                  <a:txBody>
                    <a:bodyPr/>
                    <a:lstStyle/>
                    <a:p>
                      <a:endParaRPr lang="en-US" dirty="0"/>
                    </a:p>
                  </a:txBody>
                  <a:tcPr>
                    <a:solidFill>
                      <a:schemeClr val="accent5">
                        <a:lumMod val="40000"/>
                        <a:lumOff val="60000"/>
                      </a:schemeClr>
                    </a:solidFill>
                  </a:tcPr>
                </a:tc>
                <a:tc>
                  <a:txBody>
                    <a:bodyPr/>
                    <a:lstStyle/>
                    <a:p>
                      <a:endParaRPr lang="en-US" dirty="0"/>
                    </a:p>
                  </a:txBody>
                  <a:tcPr/>
                </a:tc>
                <a:tc>
                  <a:txBody>
                    <a:bodyPr/>
                    <a:lstStyle/>
                    <a:p>
                      <a:endParaRPr lang="en-US"/>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2393012099"/>
                  </a:ext>
                </a:extLst>
              </a:tr>
              <a:tr h="549358">
                <a:tc>
                  <a:txBody>
                    <a:bodyPr/>
                    <a:lstStyle/>
                    <a:p>
                      <a:r>
                        <a:rPr lang="en-US" sz="1400" dirty="0"/>
                        <a:t>Technical upgrade</a:t>
                      </a:r>
                    </a:p>
                  </a:txBody>
                  <a:tcPr/>
                </a:tc>
                <a:tc>
                  <a:txBody>
                    <a:bodyPr/>
                    <a:lstStyle/>
                    <a:p>
                      <a:endParaRPr lang="en-US" dirty="0"/>
                    </a:p>
                  </a:txBody>
                  <a:tcPr>
                    <a:solidFill>
                      <a:schemeClr val="accent1">
                        <a:lumMod val="75000"/>
                      </a:schemeClr>
                    </a:solidFill>
                  </a:tcPr>
                </a:tc>
                <a:tc>
                  <a:txBody>
                    <a:bodyPr/>
                    <a:lstStyle/>
                    <a:p>
                      <a:endParaRPr lang="en-US"/>
                    </a:p>
                  </a:txBody>
                  <a:tcPr>
                    <a:solidFill>
                      <a:schemeClr val="accent1">
                        <a:lumMod val="75000"/>
                      </a:schemeClr>
                    </a:solidFill>
                  </a:tcPr>
                </a:tc>
                <a:tc>
                  <a:txBody>
                    <a:bodyPr/>
                    <a:lstStyle/>
                    <a:p>
                      <a:endParaRPr lang="en-US" dirty="0"/>
                    </a:p>
                  </a:txBody>
                  <a:tcPr>
                    <a:solidFill>
                      <a:schemeClr val="accent1">
                        <a:lumMod val="75000"/>
                      </a:schemeClr>
                    </a:solidFill>
                  </a:tcPr>
                </a:tc>
                <a:tc>
                  <a:txBody>
                    <a:bodyPr/>
                    <a:lstStyle/>
                    <a:p>
                      <a:endParaRPr lang="en-US" dirty="0"/>
                    </a:p>
                  </a:txBody>
                  <a:tcPr>
                    <a:solidFill>
                      <a:schemeClr val="accent1">
                        <a:lumMod val="75000"/>
                      </a:schemeClr>
                    </a:solidFill>
                  </a:tcPr>
                </a:tc>
                <a:tc>
                  <a:txBody>
                    <a:bodyPr/>
                    <a:lstStyle/>
                    <a:p>
                      <a:endParaRPr lang="en-US" dirty="0"/>
                    </a:p>
                  </a:txBody>
                  <a:tcPr>
                    <a:solidFill>
                      <a:schemeClr val="accent1">
                        <a:lumMod val="75000"/>
                      </a:schemeClr>
                    </a:solidFill>
                  </a:tcPr>
                </a:tc>
                <a:tc>
                  <a:txBody>
                    <a:bodyPr/>
                    <a:lstStyle/>
                    <a:p>
                      <a:endParaRPr lang="en-US" dirty="0"/>
                    </a:p>
                  </a:txBody>
                  <a:tcPr>
                    <a:solidFill>
                      <a:schemeClr val="accent1">
                        <a:lumMod val="75000"/>
                      </a:schemeClr>
                    </a:solidFill>
                  </a:tcPr>
                </a:tc>
                <a:tc>
                  <a:txBody>
                    <a:bodyPr/>
                    <a:lstStyle/>
                    <a:p>
                      <a:endParaRPr lang="en-US" dirty="0"/>
                    </a:p>
                  </a:txBody>
                  <a:tcPr>
                    <a:solidFill>
                      <a:schemeClr val="accent1">
                        <a:lumMod val="75000"/>
                      </a:schemeClr>
                    </a:solidFill>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dirty="0"/>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003236360"/>
                  </a:ext>
                </a:extLst>
              </a:tr>
              <a:tr h="549358">
                <a:tc>
                  <a:txBody>
                    <a:bodyPr/>
                    <a:lstStyle/>
                    <a:p>
                      <a:r>
                        <a:rPr lang="en-US" sz="1400" dirty="0"/>
                        <a:t>Predictive models</a:t>
                      </a:r>
                    </a:p>
                  </a:txBody>
                  <a:tcPr/>
                </a:tc>
                <a:tc>
                  <a:txBody>
                    <a:bodyPr/>
                    <a:lstStyle/>
                    <a:p>
                      <a:endParaRPr lang="en-US"/>
                    </a:p>
                  </a:txBody>
                  <a:tcPr/>
                </a:tc>
                <a:tc>
                  <a:txBody>
                    <a:bodyPr/>
                    <a:lstStyle/>
                    <a:p>
                      <a:endParaRPr lang="en-US"/>
                    </a:p>
                  </a:txBody>
                  <a:tcPr/>
                </a:tc>
                <a:tc>
                  <a:txBody>
                    <a:bodyPr/>
                    <a:lstStyle/>
                    <a:p>
                      <a:endParaRPr lang="en-US" dirty="0"/>
                    </a:p>
                  </a:txBody>
                  <a:tcPr/>
                </a:tc>
                <a:tc>
                  <a:txBody>
                    <a:bodyPr/>
                    <a:lstStyle/>
                    <a:p>
                      <a:endParaRPr lang="en-US"/>
                    </a:p>
                  </a:txBody>
                  <a:tcPr/>
                </a:tc>
                <a:tc>
                  <a:txBody>
                    <a:bodyPr/>
                    <a:lstStyle/>
                    <a:p>
                      <a:endParaRPr lang="en-US" dirty="0"/>
                    </a:p>
                  </a:txBody>
                  <a:tcPr>
                    <a:solidFill>
                      <a:schemeClr val="accent1">
                        <a:lumMod val="75000"/>
                      </a:schemeClr>
                    </a:solidFill>
                  </a:tcPr>
                </a:tc>
                <a:tc>
                  <a:txBody>
                    <a:bodyPr/>
                    <a:lstStyle/>
                    <a:p>
                      <a:endParaRPr lang="en-US" dirty="0"/>
                    </a:p>
                  </a:txBody>
                  <a:tcPr>
                    <a:solidFill>
                      <a:schemeClr val="accent1">
                        <a:lumMod val="75000"/>
                      </a:schemeClr>
                    </a:solidFill>
                  </a:tcPr>
                </a:tc>
                <a:tc>
                  <a:txBody>
                    <a:bodyPr/>
                    <a:lstStyle/>
                    <a:p>
                      <a:endParaRPr lang="en-US" dirty="0"/>
                    </a:p>
                  </a:txBody>
                  <a:tcPr>
                    <a:solidFill>
                      <a:schemeClr val="accent1">
                        <a:lumMod val="75000"/>
                      </a:schemeClr>
                    </a:solidFill>
                  </a:tcPr>
                </a:tc>
                <a:tc>
                  <a:txBody>
                    <a:bodyPr/>
                    <a:lstStyle/>
                    <a:p>
                      <a:endParaRPr lang="en-US" dirty="0"/>
                    </a:p>
                  </a:txBody>
                  <a:tcPr>
                    <a:solidFill>
                      <a:schemeClr val="accent1">
                        <a:lumMod val="75000"/>
                      </a:schemeClr>
                    </a:solidFill>
                  </a:tcPr>
                </a:tc>
                <a:tc>
                  <a:txBody>
                    <a:bodyPr/>
                    <a:lstStyle/>
                    <a:p>
                      <a:endParaRPr lang="en-US" dirty="0"/>
                    </a:p>
                  </a:txBody>
                  <a:tcPr>
                    <a:solidFill>
                      <a:schemeClr val="accent1">
                        <a:lumMod val="75000"/>
                      </a:schemeClr>
                    </a:solidFill>
                  </a:tcPr>
                </a:tc>
                <a:tc>
                  <a:txBody>
                    <a:bodyPr/>
                    <a:lstStyle/>
                    <a:p>
                      <a:endParaRPr lang="en-US"/>
                    </a:p>
                  </a:txBody>
                  <a:tcPr>
                    <a:solidFill>
                      <a:schemeClr val="accent1">
                        <a:lumMod val="75000"/>
                      </a:schemeClr>
                    </a:solidFill>
                  </a:tcPr>
                </a:tc>
                <a:tc>
                  <a:txBody>
                    <a:bodyPr/>
                    <a:lstStyle/>
                    <a:p>
                      <a:endParaRPr lang="en-US"/>
                    </a:p>
                  </a:txBody>
                  <a:tcPr>
                    <a:solidFill>
                      <a:schemeClr val="accent1">
                        <a:lumMod val="75000"/>
                      </a:schemeClr>
                    </a:solidFill>
                  </a:tcPr>
                </a:tc>
                <a:tc>
                  <a:txBody>
                    <a:bodyPr/>
                    <a:lstStyle/>
                    <a:p>
                      <a:endParaRPr lang="en-US"/>
                    </a:p>
                  </a:txBody>
                  <a:tcPr>
                    <a:solidFill>
                      <a:schemeClr val="accent1">
                        <a:lumMod val="75000"/>
                      </a:schemeClr>
                    </a:solidFill>
                  </a:tcPr>
                </a:tc>
                <a:tc>
                  <a:txBody>
                    <a:bodyPr/>
                    <a:lstStyle/>
                    <a:p>
                      <a:endParaRPr lang="en-US"/>
                    </a:p>
                  </a:txBody>
                  <a:tcPr>
                    <a:solidFill>
                      <a:schemeClr val="accent1">
                        <a:lumMod val="75000"/>
                      </a:schemeClr>
                    </a:solidFill>
                  </a:tcPr>
                </a:tc>
                <a:tc>
                  <a:txBody>
                    <a:bodyPr/>
                    <a:lstStyle/>
                    <a:p>
                      <a:endParaRPr lang="en-US"/>
                    </a:p>
                  </a:txBody>
                  <a:tcPr>
                    <a:solidFill>
                      <a:schemeClr val="accent1">
                        <a:lumMod val="75000"/>
                      </a:schemeClr>
                    </a:solidFill>
                  </a:tcPr>
                </a:tc>
                <a:tc>
                  <a:txBody>
                    <a:bodyPr/>
                    <a:lstStyle/>
                    <a:p>
                      <a:endParaRPr lang="en-US"/>
                    </a:p>
                  </a:txBody>
                  <a:tcPr>
                    <a:solidFill>
                      <a:schemeClr val="accent1">
                        <a:lumMod val="75000"/>
                      </a:schemeClr>
                    </a:solidFill>
                  </a:tcPr>
                </a:tc>
                <a:extLst>
                  <a:ext uri="{0D108BD9-81ED-4DB2-BD59-A6C34878D82A}">
                    <a16:rowId xmlns:a16="http://schemas.microsoft.com/office/drawing/2014/main" val="1127935530"/>
                  </a:ext>
                </a:extLst>
              </a:tr>
              <a:tr h="549358">
                <a:tc>
                  <a:txBody>
                    <a:bodyPr/>
                    <a:lstStyle/>
                    <a:p>
                      <a:r>
                        <a:rPr lang="en-US" sz="1400" dirty="0"/>
                        <a:t>Students at lowest levels of readiness</a:t>
                      </a:r>
                    </a:p>
                  </a:txBody>
                  <a:tcPr/>
                </a:tc>
                <a:tc>
                  <a:txBody>
                    <a:bodyPr/>
                    <a:lstStyle/>
                    <a:p>
                      <a:endParaRPr lang="en-US" dirty="0"/>
                    </a:p>
                  </a:txBody>
                  <a:tcPr/>
                </a:tc>
                <a:tc>
                  <a:txBody>
                    <a:bodyPr/>
                    <a:lstStyle/>
                    <a:p>
                      <a:endParaRPr lang="en-US"/>
                    </a:p>
                  </a:txBody>
                  <a:tcPr/>
                </a:tc>
                <a:tc>
                  <a:txBody>
                    <a:bodyPr/>
                    <a:lstStyle/>
                    <a:p>
                      <a:endParaRPr lang="en-US" dirty="0"/>
                    </a:p>
                  </a:txBody>
                  <a:tcPr/>
                </a:tc>
                <a:tc>
                  <a:txBody>
                    <a:bodyPr/>
                    <a:lstStyle/>
                    <a:p>
                      <a:endParaRPr lang="en-US"/>
                    </a:p>
                  </a:txBody>
                  <a:tcPr/>
                </a:tc>
                <a:tc>
                  <a:txBody>
                    <a:bodyPr/>
                    <a:lstStyle/>
                    <a:p>
                      <a:endParaRPr lang="en-US" dirty="0"/>
                    </a:p>
                  </a:txBody>
                  <a:tcPr>
                    <a:solidFill>
                      <a:schemeClr val="accent1">
                        <a:lumMod val="75000"/>
                      </a:schemeClr>
                    </a:solidFill>
                  </a:tcPr>
                </a:tc>
                <a:tc>
                  <a:txBody>
                    <a:bodyPr/>
                    <a:lstStyle/>
                    <a:p>
                      <a:endParaRPr lang="en-US" dirty="0"/>
                    </a:p>
                  </a:txBody>
                  <a:tcPr>
                    <a:solidFill>
                      <a:schemeClr val="accent1">
                        <a:lumMod val="75000"/>
                      </a:schemeClr>
                    </a:solidFill>
                  </a:tcPr>
                </a:tc>
                <a:tc>
                  <a:txBody>
                    <a:bodyPr/>
                    <a:lstStyle/>
                    <a:p>
                      <a:endParaRPr lang="en-US" dirty="0"/>
                    </a:p>
                  </a:txBody>
                  <a:tcPr>
                    <a:solidFill>
                      <a:schemeClr val="accent1">
                        <a:lumMod val="75000"/>
                      </a:schemeClr>
                    </a:solidFill>
                  </a:tcPr>
                </a:tc>
                <a:tc>
                  <a:txBody>
                    <a:bodyPr/>
                    <a:lstStyle/>
                    <a:p>
                      <a:endParaRPr lang="en-US" dirty="0"/>
                    </a:p>
                  </a:txBody>
                  <a:tcPr>
                    <a:solidFill>
                      <a:schemeClr val="accent1">
                        <a:lumMod val="75000"/>
                      </a:schemeClr>
                    </a:solidFill>
                  </a:tcPr>
                </a:tc>
                <a:tc>
                  <a:txBody>
                    <a:bodyPr/>
                    <a:lstStyle/>
                    <a:p>
                      <a:endParaRPr lang="en-US" dirty="0"/>
                    </a:p>
                  </a:txBody>
                  <a:tcPr>
                    <a:solidFill>
                      <a:schemeClr val="accent1">
                        <a:lumMod val="75000"/>
                      </a:schemeClr>
                    </a:solidFill>
                  </a:tcPr>
                </a:tc>
                <a:tc>
                  <a:txBody>
                    <a:bodyPr/>
                    <a:lstStyle/>
                    <a:p>
                      <a:endParaRPr lang="en-US"/>
                    </a:p>
                  </a:txBody>
                  <a:tcPr>
                    <a:solidFill>
                      <a:schemeClr val="accent1">
                        <a:lumMod val="75000"/>
                      </a:schemeClr>
                    </a:solidFill>
                  </a:tcPr>
                </a:tc>
                <a:tc>
                  <a:txBody>
                    <a:bodyPr/>
                    <a:lstStyle/>
                    <a:p>
                      <a:endParaRPr lang="en-US"/>
                    </a:p>
                  </a:txBody>
                  <a:tcPr>
                    <a:solidFill>
                      <a:schemeClr val="accent1">
                        <a:lumMod val="75000"/>
                      </a:schemeClr>
                    </a:solidFill>
                  </a:tcPr>
                </a:tc>
                <a:tc>
                  <a:txBody>
                    <a:bodyPr/>
                    <a:lstStyle/>
                    <a:p>
                      <a:endParaRPr lang="en-US"/>
                    </a:p>
                  </a:txBody>
                  <a:tcPr>
                    <a:solidFill>
                      <a:schemeClr val="accent1">
                        <a:lumMod val="75000"/>
                      </a:schemeClr>
                    </a:solidFill>
                  </a:tcPr>
                </a:tc>
                <a:tc>
                  <a:txBody>
                    <a:bodyPr/>
                    <a:lstStyle/>
                    <a:p>
                      <a:endParaRPr lang="en-US"/>
                    </a:p>
                  </a:txBody>
                  <a:tcPr>
                    <a:solidFill>
                      <a:schemeClr val="accent1">
                        <a:lumMod val="75000"/>
                      </a:schemeClr>
                    </a:solidFill>
                  </a:tcPr>
                </a:tc>
                <a:tc>
                  <a:txBody>
                    <a:bodyPr/>
                    <a:lstStyle/>
                    <a:p>
                      <a:endParaRPr lang="en-US"/>
                    </a:p>
                  </a:txBody>
                  <a:tcPr>
                    <a:solidFill>
                      <a:schemeClr val="accent1">
                        <a:lumMod val="75000"/>
                      </a:schemeClr>
                    </a:solidFill>
                  </a:tcPr>
                </a:tc>
                <a:tc>
                  <a:txBody>
                    <a:bodyPr/>
                    <a:lstStyle/>
                    <a:p>
                      <a:endParaRPr lang="en-US"/>
                    </a:p>
                  </a:txBody>
                  <a:tcPr>
                    <a:solidFill>
                      <a:schemeClr val="accent1">
                        <a:lumMod val="75000"/>
                      </a:schemeClr>
                    </a:solidFill>
                  </a:tcPr>
                </a:tc>
                <a:extLst>
                  <a:ext uri="{0D108BD9-81ED-4DB2-BD59-A6C34878D82A}">
                    <a16:rowId xmlns:a16="http://schemas.microsoft.com/office/drawing/2014/main" val="3894499469"/>
                  </a:ext>
                </a:extLst>
              </a:tr>
              <a:tr h="549358">
                <a:tc>
                  <a:txBody>
                    <a:bodyPr/>
                    <a:lstStyle/>
                    <a:p>
                      <a:r>
                        <a:rPr lang="en-US" sz="1400" dirty="0"/>
                        <a:t>Financial aid</a:t>
                      </a:r>
                    </a:p>
                  </a:txBody>
                  <a:tcPr/>
                </a:tc>
                <a:tc>
                  <a:txBody>
                    <a:bodyPr/>
                    <a:lstStyle/>
                    <a:p>
                      <a:endParaRPr lang="en-US"/>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solidFill>
                      <a:schemeClr val="accent1">
                        <a:lumMod val="75000"/>
                      </a:schemeClr>
                    </a:solidFill>
                  </a:tcPr>
                </a:tc>
                <a:tc>
                  <a:txBody>
                    <a:bodyPr/>
                    <a:lstStyle/>
                    <a:p>
                      <a:endParaRPr lang="en-US" dirty="0"/>
                    </a:p>
                  </a:txBody>
                  <a:tcPr>
                    <a:solidFill>
                      <a:schemeClr val="accent1">
                        <a:lumMod val="75000"/>
                      </a:schemeClr>
                    </a:solidFill>
                  </a:tcPr>
                </a:tc>
                <a:tc>
                  <a:txBody>
                    <a:bodyPr/>
                    <a:lstStyle/>
                    <a:p>
                      <a:endParaRPr lang="en-US"/>
                    </a:p>
                  </a:txBody>
                  <a:tcPr>
                    <a:solidFill>
                      <a:schemeClr val="accent1">
                        <a:lumMod val="75000"/>
                      </a:schemeClr>
                    </a:solidFill>
                  </a:tcPr>
                </a:tc>
                <a:tc>
                  <a:txBody>
                    <a:bodyPr/>
                    <a:lstStyle/>
                    <a:p>
                      <a:endParaRPr lang="en-US"/>
                    </a:p>
                  </a:txBody>
                  <a:tcPr>
                    <a:solidFill>
                      <a:schemeClr val="accent1">
                        <a:lumMod val="75000"/>
                      </a:schemeClr>
                    </a:solidFill>
                  </a:tcPr>
                </a:tc>
                <a:tc>
                  <a:txBody>
                    <a:bodyPr/>
                    <a:lstStyle/>
                    <a:p>
                      <a:endParaRPr lang="en-US"/>
                    </a:p>
                  </a:txBody>
                  <a:tcPr>
                    <a:solidFill>
                      <a:schemeClr val="accent1">
                        <a:lumMod val="75000"/>
                      </a:schemeClr>
                    </a:solidFill>
                  </a:tcPr>
                </a:tc>
                <a:tc>
                  <a:txBody>
                    <a:bodyPr/>
                    <a:lstStyle/>
                    <a:p>
                      <a:endParaRPr lang="en-US" dirty="0"/>
                    </a:p>
                  </a:txBody>
                  <a:tcPr>
                    <a:solidFill>
                      <a:schemeClr val="accent1">
                        <a:lumMod val="75000"/>
                      </a:schemeClr>
                    </a:solidFill>
                  </a:tcPr>
                </a:tc>
                <a:tc>
                  <a:txBody>
                    <a:bodyPr/>
                    <a:lstStyle/>
                    <a:p>
                      <a:endParaRPr lang="en-US" dirty="0"/>
                    </a:p>
                  </a:txBody>
                  <a:tcPr>
                    <a:solidFill>
                      <a:schemeClr val="accent1">
                        <a:lumMod val="75000"/>
                      </a:schemeClr>
                    </a:solidFill>
                  </a:tcPr>
                </a:tc>
                <a:tc>
                  <a:txBody>
                    <a:bodyPr/>
                    <a:lstStyle/>
                    <a:p>
                      <a:endParaRPr lang="en-US" dirty="0"/>
                    </a:p>
                  </a:txBody>
                  <a:tcPr>
                    <a:solidFill>
                      <a:schemeClr val="accent1">
                        <a:lumMod val="75000"/>
                      </a:schemeClr>
                    </a:solidFill>
                  </a:tcPr>
                </a:tc>
                <a:tc>
                  <a:txBody>
                    <a:bodyPr/>
                    <a:lstStyle/>
                    <a:p>
                      <a:endParaRPr lang="en-US" dirty="0"/>
                    </a:p>
                  </a:txBody>
                  <a:tcPr>
                    <a:solidFill>
                      <a:schemeClr val="accent1">
                        <a:lumMod val="75000"/>
                      </a:schemeClr>
                    </a:solidFill>
                  </a:tcPr>
                </a:tc>
                <a:tc>
                  <a:txBody>
                    <a:bodyPr/>
                    <a:lstStyle/>
                    <a:p>
                      <a:endParaRPr lang="en-US" dirty="0"/>
                    </a:p>
                  </a:txBody>
                  <a:tcPr>
                    <a:solidFill>
                      <a:schemeClr val="accent1">
                        <a:lumMod val="75000"/>
                      </a:schemeClr>
                    </a:solidFill>
                  </a:tcPr>
                </a:tc>
                <a:tc>
                  <a:txBody>
                    <a:bodyPr/>
                    <a:lstStyle/>
                    <a:p>
                      <a:endParaRPr lang="en-US" dirty="0"/>
                    </a:p>
                  </a:txBody>
                  <a:tcPr>
                    <a:solidFill>
                      <a:schemeClr val="accent1">
                        <a:lumMod val="75000"/>
                      </a:schemeClr>
                    </a:solidFill>
                  </a:tcPr>
                </a:tc>
                <a:extLst>
                  <a:ext uri="{0D108BD9-81ED-4DB2-BD59-A6C34878D82A}">
                    <a16:rowId xmlns:a16="http://schemas.microsoft.com/office/drawing/2014/main" val="2917195631"/>
                  </a:ext>
                </a:extLst>
              </a:tr>
              <a:tr h="549358">
                <a:tc>
                  <a:txBody>
                    <a:bodyPr/>
                    <a:lstStyle/>
                    <a:p>
                      <a:r>
                        <a:rPr lang="en-US" sz="1400" dirty="0"/>
                        <a:t>Workforce training</a:t>
                      </a:r>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solidFill>
                      <a:schemeClr val="accent1">
                        <a:lumMod val="75000"/>
                      </a:schemeClr>
                    </a:solidFill>
                  </a:tcPr>
                </a:tc>
                <a:tc>
                  <a:txBody>
                    <a:bodyPr/>
                    <a:lstStyle/>
                    <a:p>
                      <a:endParaRPr lang="en-US"/>
                    </a:p>
                  </a:txBody>
                  <a:tcPr>
                    <a:solidFill>
                      <a:schemeClr val="accent1">
                        <a:lumMod val="75000"/>
                      </a:schemeClr>
                    </a:solidFill>
                  </a:tcPr>
                </a:tc>
                <a:tc>
                  <a:txBody>
                    <a:bodyPr/>
                    <a:lstStyle/>
                    <a:p>
                      <a:endParaRPr lang="en-US" dirty="0"/>
                    </a:p>
                  </a:txBody>
                  <a:tcPr>
                    <a:solidFill>
                      <a:schemeClr val="accent1">
                        <a:lumMod val="75000"/>
                      </a:schemeClr>
                    </a:solidFill>
                  </a:tcPr>
                </a:tc>
                <a:tc>
                  <a:txBody>
                    <a:bodyPr/>
                    <a:lstStyle/>
                    <a:p>
                      <a:endParaRPr lang="en-US"/>
                    </a:p>
                  </a:txBody>
                  <a:tcPr>
                    <a:solidFill>
                      <a:schemeClr val="accent1">
                        <a:lumMod val="75000"/>
                      </a:schemeClr>
                    </a:solidFill>
                  </a:tcPr>
                </a:tc>
                <a:tc>
                  <a:txBody>
                    <a:bodyPr/>
                    <a:lstStyle/>
                    <a:p>
                      <a:endParaRPr lang="en-US"/>
                    </a:p>
                  </a:txBody>
                  <a:tcPr>
                    <a:solidFill>
                      <a:schemeClr val="accent1">
                        <a:lumMod val="75000"/>
                      </a:schemeClr>
                    </a:solidFill>
                  </a:tcPr>
                </a:tc>
                <a:tc>
                  <a:txBody>
                    <a:bodyPr/>
                    <a:lstStyle/>
                    <a:p>
                      <a:endParaRPr lang="en-US" dirty="0"/>
                    </a:p>
                  </a:txBody>
                  <a:tcPr>
                    <a:solidFill>
                      <a:schemeClr val="accent1">
                        <a:lumMod val="75000"/>
                      </a:schemeClr>
                    </a:solidFill>
                  </a:tcPr>
                </a:tc>
                <a:tc>
                  <a:txBody>
                    <a:bodyPr/>
                    <a:lstStyle/>
                    <a:p>
                      <a:endParaRPr lang="en-US" dirty="0"/>
                    </a:p>
                  </a:txBody>
                  <a:tcPr>
                    <a:solidFill>
                      <a:schemeClr val="accent1">
                        <a:lumMod val="75000"/>
                      </a:schemeClr>
                    </a:solidFill>
                  </a:tcPr>
                </a:tc>
                <a:tc>
                  <a:txBody>
                    <a:bodyPr/>
                    <a:lstStyle/>
                    <a:p>
                      <a:endParaRPr lang="en-US" dirty="0"/>
                    </a:p>
                  </a:txBody>
                  <a:tcPr>
                    <a:solidFill>
                      <a:schemeClr val="accent1">
                        <a:lumMod val="75000"/>
                      </a:schemeClr>
                    </a:solidFill>
                  </a:tcPr>
                </a:tc>
                <a:tc>
                  <a:txBody>
                    <a:bodyPr/>
                    <a:lstStyle/>
                    <a:p>
                      <a:endParaRPr lang="en-US" dirty="0"/>
                    </a:p>
                  </a:txBody>
                  <a:tcPr>
                    <a:solidFill>
                      <a:schemeClr val="accent1">
                        <a:lumMod val="75000"/>
                      </a:schemeClr>
                    </a:solidFill>
                  </a:tcPr>
                </a:tc>
                <a:tc>
                  <a:txBody>
                    <a:bodyPr/>
                    <a:lstStyle/>
                    <a:p>
                      <a:endParaRPr lang="en-US" dirty="0"/>
                    </a:p>
                  </a:txBody>
                  <a:tcPr>
                    <a:solidFill>
                      <a:schemeClr val="accent1">
                        <a:lumMod val="75000"/>
                      </a:schemeClr>
                    </a:solidFill>
                  </a:tcPr>
                </a:tc>
                <a:tc>
                  <a:txBody>
                    <a:bodyPr/>
                    <a:lstStyle/>
                    <a:p>
                      <a:endParaRPr lang="en-US" dirty="0"/>
                    </a:p>
                  </a:txBody>
                  <a:tcPr>
                    <a:solidFill>
                      <a:schemeClr val="accent1">
                        <a:lumMod val="75000"/>
                      </a:schemeClr>
                    </a:solidFill>
                  </a:tcPr>
                </a:tc>
                <a:extLst>
                  <a:ext uri="{0D108BD9-81ED-4DB2-BD59-A6C34878D82A}">
                    <a16:rowId xmlns:a16="http://schemas.microsoft.com/office/drawing/2014/main" val="1186368463"/>
                  </a:ext>
                </a:extLst>
              </a:tr>
              <a:tr h="549358">
                <a:tc>
                  <a:txBody>
                    <a:bodyPr/>
                    <a:lstStyle/>
                    <a:p>
                      <a:r>
                        <a:rPr lang="en-US" sz="1400" dirty="0"/>
                        <a:t>Barriers to success</a:t>
                      </a:r>
                    </a:p>
                  </a:txBody>
                  <a:tcPr/>
                </a:tc>
                <a:tc>
                  <a:txBody>
                    <a:bodyPr/>
                    <a:lstStyle/>
                    <a:p>
                      <a:endParaRPr lang="en-US"/>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solidFill>
                      <a:schemeClr val="accent1">
                        <a:lumMod val="75000"/>
                      </a:schemeClr>
                    </a:solidFill>
                  </a:tcPr>
                </a:tc>
                <a:tc>
                  <a:txBody>
                    <a:bodyPr/>
                    <a:lstStyle/>
                    <a:p>
                      <a:endParaRPr lang="en-US"/>
                    </a:p>
                  </a:txBody>
                  <a:tcPr>
                    <a:solidFill>
                      <a:schemeClr val="accent1">
                        <a:lumMod val="75000"/>
                      </a:schemeClr>
                    </a:solidFill>
                  </a:tcPr>
                </a:tc>
                <a:tc>
                  <a:txBody>
                    <a:bodyPr/>
                    <a:lstStyle/>
                    <a:p>
                      <a:endParaRPr lang="en-US"/>
                    </a:p>
                  </a:txBody>
                  <a:tcPr>
                    <a:solidFill>
                      <a:schemeClr val="accent1">
                        <a:lumMod val="75000"/>
                      </a:schemeClr>
                    </a:solidFill>
                  </a:tcPr>
                </a:tc>
                <a:tc>
                  <a:txBody>
                    <a:bodyPr/>
                    <a:lstStyle/>
                    <a:p>
                      <a:endParaRPr lang="en-US"/>
                    </a:p>
                  </a:txBody>
                  <a:tcPr>
                    <a:solidFill>
                      <a:schemeClr val="accent1">
                        <a:lumMod val="75000"/>
                      </a:schemeClr>
                    </a:solidFill>
                  </a:tcPr>
                </a:tc>
                <a:tc>
                  <a:txBody>
                    <a:bodyPr/>
                    <a:lstStyle/>
                    <a:p>
                      <a:endParaRPr lang="en-US"/>
                    </a:p>
                  </a:txBody>
                  <a:tcPr>
                    <a:solidFill>
                      <a:schemeClr val="accent1">
                        <a:lumMod val="75000"/>
                      </a:schemeClr>
                    </a:solidFill>
                  </a:tcPr>
                </a:tc>
                <a:tc>
                  <a:txBody>
                    <a:bodyPr/>
                    <a:lstStyle/>
                    <a:p>
                      <a:endParaRPr lang="en-US"/>
                    </a:p>
                  </a:txBody>
                  <a:tcPr>
                    <a:solidFill>
                      <a:schemeClr val="accent1">
                        <a:lumMod val="75000"/>
                      </a:schemeClr>
                    </a:solidFill>
                  </a:tcPr>
                </a:tc>
                <a:tc>
                  <a:txBody>
                    <a:bodyPr/>
                    <a:lstStyle/>
                    <a:p>
                      <a:endParaRPr lang="en-US" dirty="0"/>
                    </a:p>
                  </a:txBody>
                  <a:tcPr>
                    <a:solidFill>
                      <a:schemeClr val="accent1">
                        <a:lumMod val="75000"/>
                      </a:schemeClr>
                    </a:solidFill>
                  </a:tcPr>
                </a:tc>
                <a:tc>
                  <a:txBody>
                    <a:bodyPr/>
                    <a:lstStyle/>
                    <a:p>
                      <a:endParaRPr lang="en-US" dirty="0"/>
                    </a:p>
                  </a:txBody>
                  <a:tcPr>
                    <a:solidFill>
                      <a:schemeClr val="accent1">
                        <a:lumMod val="75000"/>
                      </a:schemeClr>
                    </a:solidFill>
                  </a:tcPr>
                </a:tc>
                <a:tc>
                  <a:txBody>
                    <a:bodyPr/>
                    <a:lstStyle/>
                    <a:p>
                      <a:endParaRPr lang="en-US" dirty="0"/>
                    </a:p>
                  </a:txBody>
                  <a:tcPr>
                    <a:solidFill>
                      <a:schemeClr val="accent1">
                        <a:lumMod val="75000"/>
                      </a:schemeClr>
                    </a:solidFill>
                  </a:tcPr>
                </a:tc>
                <a:tc>
                  <a:txBody>
                    <a:bodyPr/>
                    <a:lstStyle/>
                    <a:p>
                      <a:endParaRPr lang="en-US" dirty="0"/>
                    </a:p>
                  </a:txBody>
                  <a:tcPr>
                    <a:solidFill>
                      <a:schemeClr val="accent1">
                        <a:lumMod val="75000"/>
                      </a:schemeClr>
                    </a:solidFill>
                  </a:tcPr>
                </a:tc>
                <a:tc>
                  <a:txBody>
                    <a:bodyPr/>
                    <a:lstStyle/>
                    <a:p>
                      <a:endParaRPr lang="en-US" dirty="0"/>
                    </a:p>
                  </a:txBody>
                  <a:tcPr>
                    <a:solidFill>
                      <a:schemeClr val="accent1">
                        <a:lumMod val="75000"/>
                      </a:schemeClr>
                    </a:solidFill>
                  </a:tcPr>
                </a:tc>
                <a:extLst>
                  <a:ext uri="{0D108BD9-81ED-4DB2-BD59-A6C34878D82A}">
                    <a16:rowId xmlns:a16="http://schemas.microsoft.com/office/drawing/2014/main" val="1964089747"/>
                  </a:ext>
                </a:extLst>
              </a:tr>
            </a:tbl>
          </a:graphicData>
        </a:graphic>
      </p:graphicFrame>
    </p:spTree>
    <p:extLst>
      <p:ext uri="{BB962C8B-B14F-4D97-AF65-F5344CB8AC3E}">
        <p14:creationId xmlns:p14="http://schemas.microsoft.com/office/powerpoint/2010/main" val="411785326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C72DC4E0AA93AD4998D893DD6C262420" ma:contentTypeVersion="12" ma:contentTypeDescription="Create a new document." ma:contentTypeScope="" ma:versionID="18eadb94eb02f44af8bcb734d3af2edc">
  <xsd:schema xmlns:xsd="http://www.w3.org/2001/XMLSchema" xmlns:xs="http://www.w3.org/2001/XMLSchema" xmlns:p="http://schemas.microsoft.com/office/2006/metadata/properties" xmlns:ns1="http://schemas.microsoft.com/sharepoint/v3" xmlns:ns3="883000f2-076d-46ee-8204-70ad53ea98ea" xmlns:ns4="cc884fbb-d0f3-43cd-8c96-59abd4920386" targetNamespace="http://schemas.microsoft.com/office/2006/metadata/properties" ma:root="true" ma:fieldsID="56da95744acce60769e09c6f51af4a26" ns1:_="" ns3:_="" ns4:_="">
    <xsd:import namespace="http://schemas.microsoft.com/sharepoint/v3"/>
    <xsd:import namespace="883000f2-076d-46ee-8204-70ad53ea98ea"/>
    <xsd:import namespace="cc884fbb-d0f3-43cd-8c96-59abd4920386"/>
    <xsd:element name="properties">
      <xsd:complexType>
        <xsd:sequence>
          <xsd:element name="documentManagement">
            <xsd:complexType>
              <xsd:all>
                <xsd:element ref="ns1:_ip_UnifiedCompliancePolicyProperties" minOccurs="0"/>
                <xsd:element ref="ns1:_ip_UnifiedCompliancePolicyUIAction" minOccurs="0"/>
                <xsd:element ref="ns3:MediaServiceMetadata" minOccurs="0"/>
                <xsd:element ref="ns3:MediaServiceFastMetadata" minOccurs="0"/>
                <xsd:element ref="ns4:SharedWithUsers" minOccurs="0"/>
                <xsd:element ref="ns4:SharedWithDetails" minOccurs="0"/>
                <xsd:element ref="ns4:SharingHintHash" minOccurs="0"/>
                <xsd:element ref="ns3:MediaServiceAutoTags" minOccurs="0"/>
                <xsd:element ref="ns3:MediaServiceOCR" minOccurs="0"/>
                <xsd:element ref="ns3:MediaServiceGenerationTime" minOccurs="0"/>
                <xsd:element ref="ns3:MediaServiceEventHashCode" minOccurs="0"/>
                <xsd:element ref="ns3: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8" nillable="true" ma:displayName="Unified Compliance Policy Properties" ma:hidden="true" ma:internalName="_ip_UnifiedCompliancePolicyProperties">
      <xsd:simpleType>
        <xsd:restriction base="dms:Note"/>
      </xsd:simpleType>
    </xsd:element>
    <xsd:element name="_ip_UnifiedCompliancePolicyUIAction" ma:index="9"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83000f2-076d-46ee-8204-70ad53ea98ea"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c884fbb-d0f3-43cd-8c96-59abd4920386"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AFB0C9F-532C-4950-8AEC-5FBB1DF28B08}">
  <ds:schemaRefs>
    <ds:schemaRef ds:uri="http://www.w3.org/XML/1998/namespace"/>
    <ds:schemaRef ds:uri="cc884fbb-d0f3-43cd-8c96-59abd4920386"/>
    <ds:schemaRef ds:uri="http://schemas.microsoft.com/office/2006/documentManagement/types"/>
    <ds:schemaRef ds:uri="http://schemas.microsoft.com/sharepoint/v3"/>
    <ds:schemaRef ds:uri="http://schemas.openxmlformats.org/package/2006/metadata/core-properties"/>
    <ds:schemaRef ds:uri="http://purl.org/dc/dcmitype/"/>
    <ds:schemaRef ds:uri="http://purl.org/dc/elements/1.1/"/>
    <ds:schemaRef ds:uri="http://schemas.microsoft.com/office/2006/metadata/properties"/>
    <ds:schemaRef ds:uri="http://schemas.microsoft.com/office/infopath/2007/PartnerControls"/>
    <ds:schemaRef ds:uri="883000f2-076d-46ee-8204-70ad53ea98ea"/>
    <ds:schemaRef ds:uri="http://purl.org/dc/terms/"/>
  </ds:schemaRefs>
</ds:datastoreItem>
</file>

<file path=customXml/itemProps2.xml><?xml version="1.0" encoding="utf-8"?>
<ds:datastoreItem xmlns:ds="http://schemas.openxmlformats.org/officeDocument/2006/customXml" ds:itemID="{B56EF68E-8C1B-40EB-B180-90B5D331934E}">
  <ds:schemaRefs>
    <ds:schemaRef ds:uri="http://schemas.microsoft.com/sharepoint/v3/contenttype/forms"/>
  </ds:schemaRefs>
</ds:datastoreItem>
</file>

<file path=customXml/itemProps3.xml><?xml version="1.0" encoding="utf-8"?>
<ds:datastoreItem xmlns:ds="http://schemas.openxmlformats.org/officeDocument/2006/customXml" ds:itemID="{A3A39386-2C5A-4F56-920D-ECD1A27404C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883000f2-076d-46ee-8204-70ad53ea98ea"/>
    <ds:schemaRef ds:uri="cc884fbb-d0f3-43cd-8c96-59abd492038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10961</TotalTime>
  <Words>406</Words>
  <Application>Microsoft Office PowerPoint</Application>
  <PresentationFormat>Widescreen</PresentationFormat>
  <Paragraphs>140</Paragraphs>
  <Slides>12</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Calibri Light</vt:lpstr>
      <vt:lpstr>Gill Sans MT</vt:lpstr>
      <vt:lpstr>Office Theme</vt:lpstr>
      <vt:lpstr>PowerPoint Presentation</vt:lpstr>
      <vt:lpstr>Agenda</vt:lpstr>
      <vt:lpstr>Agenda</vt:lpstr>
      <vt:lpstr>Agenda</vt:lpstr>
      <vt:lpstr>Agenda</vt:lpstr>
      <vt:lpstr>P20 WIN Vision</vt:lpstr>
      <vt:lpstr>SLDS Grant – Connecticut Deliverables    </vt:lpstr>
      <vt:lpstr>PowerPoint Presentation</vt:lpstr>
      <vt:lpstr>Original SLDS Grant timeline – Major activities</vt:lpstr>
      <vt:lpstr>Revised SLDS Grant timeline – Major activities</vt:lpstr>
      <vt:lpstr>Agenda</vt:lpstr>
      <vt:lpstr>Agenda</vt:lpstr>
    </vt:vector>
  </TitlesOfParts>
  <Company>Connecticut State University System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Jan Kiehne</dc:creator>
  <cp:lastModifiedBy>Breslin, Katie</cp:lastModifiedBy>
  <cp:revision>1256</cp:revision>
  <cp:lastPrinted>2020-06-17T11:01:12Z</cp:lastPrinted>
  <dcterms:created xsi:type="dcterms:W3CDTF">2012-09-13T14:53:04Z</dcterms:created>
  <dcterms:modified xsi:type="dcterms:W3CDTF">2020-11-24T13:32:56Z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0x010100C72DC4E0AA93AD4998D893DD6C262420</vt:lpwstr>
  </property>
  <property fmtid="{D5CDD505-2E9C-101B-9397-08002B2CF9AE}" pid="3" name="Order">
    <vt:r8>524400</vt:r8>
  </property>
</Properties>
</file>