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555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3DF89-7CD2-4A26-B430-2756F98E79CF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B112A-1D45-4526-BC69-62F03CD78E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59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0B112A-1D45-4526-BC69-62F03CD78EA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34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Might want to add examples to the discussion (redacting parties) ……..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0B112A-1D45-4526-BC69-62F03CD78EA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658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7DD8CF0-1DB8-4D5B-9F3E-B938CF690903}" type="datetimeFigureOut">
              <a:rPr lang="en-US" smtClean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55E9C04-1CE2-48F6-B8D7-FCEF980372E6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2286000" cy="480504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Antoinette M. Webster, Esq., CTPE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000" dirty="0" smtClean="0"/>
              <a:t>Department of Administrative Services,</a:t>
            </a:r>
          </a:p>
          <a:p>
            <a:r>
              <a:rPr lang="en-US" sz="2000" dirty="0" smtClean="0"/>
              <a:t>Procurement Unit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Statement</a:t>
            </a:r>
            <a:r>
              <a:rPr lang="en-US" dirty="0" smtClean="0"/>
              <a:t> of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256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400" dirty="0" smtClean="0"/>
              <a:t>7.  REVIEW AND APPROVAL, ALIGNMENT</a:t>
            </a:r>
          </a:p>
          <a:p>
            <a:endParaRPr lang="en-US" dirty="0"/>
          </a:p>
          <a:p>
            <a:pPr lvl="2"/>
            <a:r>
              <a:rPr lang="en-US" sz="2000" dirty="0" smtClean="0"/>
              <a:t>A. MANAGEMENT </a:t>
            </a:r>
          </a:p>
          <a:p>
            <a:pPr lvl="2"/>
            <a:r>
              <a:rPr lang="en-US" sz="2000" dirty="0" smtClean="0"/>
              <a:t>B. PROJECT TEAM</a:t>
            </a:r>
          </a:p>
          <a:p>
            <a:pPr lvl="2"/>
            <a:r>
              <a:rPr lang="en-US" sz="2000" dirty="0" smtClean="0"/>
              <a:t>C. SIGNATURES 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WORK</a:t>
            </a:r>
            <a:br>
              <a:rPr lang="en-US" dirty="0" smtClean="0"/>
            </a:br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117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0058" y="304800"/>
            <a:ext cx="838126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sz="4900" dirty="0" smtClean="0"/>
              <a:t>Step by ste</a:t>
            </a:r>
            <a:r>
              <a:rPr lang="en-US" sz="4900" dirty="0"/>
              <a:t>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6762607" y="2795461"/>
            <a:ext cx="1981200" cy="2526811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lowchart: Alternate Process 13"/>
          <p:cNvSpPr/>
          <p:nvPr/>
        </p:nvSpPr>
        <p:spPr>
          <a:xfrm>
            <a:off x="3855241" y="2833560"/>
            <a:ext cx="2052789" cy="2450612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lowchart: Alternate Process 14"/>
          <p:cNvSpPr/>
          <p:nvPr/>
        </p:nvSpPr>
        <p:spPr>
          <a:xfrm>
            <a:off x="563834" y="2667000"/>
            <a:ext cx="2209800" cy="2298211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>
            <a:off x="2892672" y="3526220"/>
            <a:ext cx="903590" cy="44182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6003424" y="4094072"/>
            <a:ext cx="670482" cy="451191"/>
          </a:xfrm>
          <a:prstGeom prst="rightArrow">
            <a:avLst>
              <a:gd name="adj1" fmla="val 44483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6858001" y="5867400"/>
            <a:ext cx="1981200" cy="6096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858001" y="5987534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CONTINUED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0070" y="3293494"/>
            <a:ext cx="15553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IDENTIFY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PROJECT,  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SUMMARIZE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14800" y="3526220"/>
            <a:ext cx="1793230" cy="1323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IDENTIFY 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SCOPE OF WORK, </a:t>
            </a:r>
            <a:r>
              <a:rPr lang="en-US" sz="2000" b="1" dirty="0" smtClean="0">
                <a:solidFill>
                  <a:schemeClr val="tx2"/>
                </a:solidFill>
              </a:rPr>
              <a:t>desired result</a:t>
            </a:r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H="1">
            <a:off x="6858001" y="3526219"/>
            <a:ext cx="18858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PLAN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</a:p>
          <a:p>
            <a:r>
              <a:rPr lang="en-US" sz="2000" dirty="0">
                <a:solidFill>
                  <a:schemeClr val="tx2"/>
                </a:solidFill>
              </a:rPr>
              <a:t>PROJECT </a:t>
            </a:r>
          </a:p>
          <a:p>
            <a:r>
              <a:rPr lang="en-US" sz="2000" dirty="0">
                <a:solidFill>
                  <a:schemeClr val="tx2"/>
                </a:solidFill>
              </a:rPr>
              <a:t>DELIVERABLES</a:t>
            </a:r>
          </a:p>
        </p:txBody>
      </p:sp>
    </p:spTree>
    <p:extLst>
      <p:ext uri="{BB962C8B-B14F-4D97-AF65-F5344CB8AC3E}">
        <p14:creationId xmlns:p14="http://schemas.microsoft.com/office/powerpoint/2010/main" val="2563189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STEP BY STEP </a:t>
            </a:r>
            <a:endParaRPr lang="en-US" sz="4400" dirty="0"/>
          </a:p>
        </p:txBody>
      </p:sp>
      <p:sp>
        <p:nvSpPr>
          <p:cNvPr id="9" name="Flowchart: Alternate Process 8"/>
          <p:cNvSpPr/>
          <p:nvPr/>
        </p:nvSpPr>
        <p:spPr>
          <a:xfrm>
            <a:off x="7014069" y="3047999"/>
            <a:ext cx="1694223" cy="2590017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lowchart: Alternate Process 9"/>
          <p:cNvSpPr/>
          <p:nvPr/>
        </p:nvSpPr>
        <p:spPr>
          <a:xfrm>
            <a:off x="4121621" y="3048000"/>
            <a:ext cx="1910213" cy="213360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lowchart: Alternate Process 10"/>
          <p:cNvSpPr/>
          <p:nvPr/>
        </p:nvSpPr>
        <p:spPr>
          <a:xfrm>
            <a:off x="547865" y="2133600"/>
            <a:ext cx="2529581" cy="335280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3259669" y="3763449"/>
            <a:ext cx="781687" cy="593243"/>
          </a:xfrm>
          <a:prstGeom prst="rightArrow">
            <a:avLst>
              <a:gd name="adj1" fmla="val 32640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6091057" y="4061898"/>
            <a:ext cx="855177" cy="485239"/>
          </a:xfrm>
          <a:prstGeom prst="rightArrow">
            <a:avLst>
              <a:gd name="adj1" fmla="val 42522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rot="10800000" flipV="1">
            <a:off x="954581" y="2573034"/>
            <a:ext cx="194936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BE SPECIFIC</a:t>
            </a:r>
            <a:r>
              <a:rPr lang="en-US" sz="2000" dirty="0" smtClean="0">
                <a:solidFill>
                  <a:schemeClr val="tx2"/>
                </a:solidFill>
              </a:rPr>
              <a:t>, explain mutual 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expectations, timelines, performance requirements,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payments 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10800000" flipV="1">
            <a:off x="4496611" y="3648806"/>
            <a:ext cx="107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KEEP IT SIMPLE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15200" y="3648806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HAVE PROJECT TEAM </a:t>
            </a:r>
            <a:r>
              <a:rPr lang="en-US" sz="2000" b="1" dirty="0" smtClean="0">
                <a:solidFill>
                  <a:schemeClr val="tx2"/>
                </a:solidFill>
              </a:rPr>
              <a:t>REVIEW</a:t>
            </a:r>
            <a:endParaRPr lang="en-US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905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sz="2400" dirty="0" smtClean="0"/>
              <a:t>1.</a:t>
            </a:r>
            <a:r>
              <a:rPr lang="en-US" dirty="0" smtClean="0"/>
              <a:t>   </a:t>
            </a:r>
            <a:r>
              <a:rPr lang="en-US" sz="2400" dirty="0" smtClean="0"/>
              <a:t>STATE CONTRACT NUMBER and PARTIES</a:t>
            </a:r>
          </a:p>
          <a:p>
            <a:endParaRPr lang="en-US" sz="2400" dirty="0"/>
          </a:p>
          <a:p>
            <a:pPr lvl="4"/>
            <a:r>
              <a:rPr lang="en-US" sz="2000" dirty="0" smtClean="0"/>
              <a:t>A.  Client Agency</a:t>
            </a:r>
          </a:p>
          <a:p>
            <a:pPr lvl="4"/>
            <a:endParaRPr lang="en-US" sz="2000" dirty="0"/>
          </a:p>
          <a:p>
            <a:pPr lvl="4"/>
            <a:r>
              <a:rPr lang="en-US" sz="2000" dirty="0" smtClean="0"/>
              <a:t>B.  Contractor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work</a:t>
            </a:r>
            <a:br>
              <a:rPr lang="en-US" dirty="0" smtClean="0"/>
            </a:br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929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400" dirty="0" smtClean="0"/>
              <a:t>2.  PROJECT OBJECTIVE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 smtClean="0"/>
              <a:t>		A.   Summary of project</a:t>
            </a:r>
          </a:p>
          <a:p>
            <a:pPr marL="45720" indent="0">
              <a:buNone/>
            </a:pPr>
            <a:r>
              <a:rPr lang="en-US" dirty="0" smtClean="0"/>
              <a:t>                      </a:t>
            </a:r>
          </a:p>
          <a:p>
            <a:pPr marL="45720" indent="0">
              <a:buNone/>
            </a:pPr>
            <a:r>
              <a:rPr lang="en-US" dirty="0"/>
              <a:t>	</a:t>
            </a:r>
            <a:r>
              <a:rPr lang="en-US" dirty="0" smtClean="0"/>
              <a:t>	B.   Intended result</a:t>
            </a:r>
            <a:endParaRPr lang="en-US" dirty="0"/>
          </a:p>
          <a:p>
            <a:pPr marL="45720" indent="0">
              <a:buNone/>
            </a:pPr>
            <a:r>
              <a:rPr lang="en-US" dirty="0" smtClean="0"/>
              <a:t>                   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 of work</a:t>
            </a:r>
            <a:br>
              <a:rPr lang="en-US" dirty="0"/>
            </a:br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1337502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400" dirty="0" smtClean="0"/>
              <a:t>3.   SCOPE OF WORK</a:t>
            </a:r>
          </a:p>
          <a:p>
            <a:pPr marL="914400" lvl="3" indent="0">
              <a:buNone/>
            </a:pPr>
            <a:endParaRPr lang="en-US" sz="2400" dirty="0" smtClean="0"/>
          </a:p>
          <a:p>
            <a:pPr marL="914400" lvl="3" indent="0">
              <a:buNone/>
            </a:pPr>
            <a:r>
              <a:rPr lang="en-US" sz="2400" dirty="0"/>
              <a:t>	</a:t>
            </a:r>
            <a:r>
              <a:rPr lang="en-US" sz="2000" dirty="0" smtClean="0"/>
              <a:t> Identify what Contractor will provide</a:t>
            </a:r>
          </a:p>
          <a:p>
            <a:pPr marL="914400" lvl="3" indent="0">
              <a:buNone/>
            </a:pPr>
            <a:r>
              <a:rPr lang="en-US" sz="2000" dirty="0" smtClean="0"/>
              <a:t>		Goods purchased, services purchased</a:t>
            </a:r>
          </a:p>
          <a:p>
            <a:pPr marL="914400" lvl="3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 	Team,  project tasks</a:t>
            </a:r>
          </a:p>
          <a:p>
            <a:pPr marL="914400" lvl="3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Schedules, reporting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WORK</a:t>
            </a:r>
            <a:br>
              <a:rPr lang="en-US" dirty="0" smtClean="0"/>
            </a:br>
            <a:r>
              <a:rPr lang="en-US" dirty="0" smtClean="0"/>
              <a:t>OUTLINE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52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sz="2400" dirty="0" smtClean="0"/>
              <a:t>4.  TIMELINE/IMPLEMENTATION SCHEDULE</a:t>
            </a:r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 smtClean="0"/>
              <a:t>	</a:t>
            </a:r>
            <a:r>
              <a:rPr lang="en-US" dirty="0" smtClean="0"/>
              <a:t>A. Conditions of Acceptance, pursuant to Contract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 smtClean="0"/>
              <a:t>	B. Ties to payments 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 smtClean="0"/>
              <a:t>	C. Identify project timeline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1"/>
            <a:ext cx="8407892" cy="125784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STATEMENT OF WORK</a:t>
            </a:r>
            <a:br>
              <a:rPr lang="en-US" dirty="0" smtClean="0"/>
            </a:br>
            <a:r>
              <a:rPr lang="en-US" dirty="0" smtClean="0"/>
              <a:t>OUTLINE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60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2400" dirty="0" smtClean="0"/>
              <a:t>5.  PRICE SUMMARY</a:t>
            </a:r>
          </a:p>
          <a:p>
            <a:pPr marL="4572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</a:t>
            </a:r>
            <a:r>
              <a:rPr lang="en-US" sz="2000" dirty="0" smtClean="0"/>
              <a:t>IDENTIFY PRICING  </a:t>
            </a:r>
          </a:p>
          <a:p>
            <a:pPr marL="640080" lvl="2" indent="0">
              <a:buNone/>
            </a:pPr>
            <a:r>
              <a:rPr lang="en-US" sz="2000" dirty="0" smtClean="0"/>
              <a:t> </a:t>
            </a:r>
          </a:p>
          <a:p>
            <a:pPr marL="640080" lvl="2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UNIT PRICING, TIME AND MATERIALS</a:t>
            </a:r>
          </a:p>
          <a:p>
            <a:pPr marL="640080" lvl="2" indent="0">
              <a:buNone/>
            </a:pPr>
            <a:r>
              <a:rPr lang="en-US" sz="2000" dirty="0" smtClean="0"/>
              <a:t>               PRICE SCHEDULE IN CONTRACT</a:t>
            </a:r>
          </a:p>
          <a:p>
            <a:pPr marL="640080" lvl="2" indent="0">
              <a:buNone/>
            </a:pPr>
            <a:endParaRPr lang="en-US" sz="2000" dirty="0" smtClean="0"/>
          </a:p>
          <a:p>
            <a:pPr marL="640080" lvl="2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Hours agreed to, hourly rates should be 			pursuant to Contract or better</a:t>
            </a:r>
          </a:p>
          <a:p>
            <a:pPr marL="640080" lvl="2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Fees not to exceed </a:t>
            </a:r>
          </a:p>
          <a:p>
            <a:pPr marL="640080" lvl="2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WORK</a:t>
            </a:r>
            <a:br>
              <a:rPr lang="en-US" dirty="0" smtClean="0"/>
            </a:br>
            <a:r>
              <a:rPr lang="en-US" dirty="0" smtClean="0"/>
              <a:t>OUTLINE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934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400" dirty="0" smtClean="0"/>
              <a:t>6.  ASSUMPTIONS</a:t>
            </a:r>
          </a:p>
          <a:p>
            <a:pPr marL="1097280" lvl="4" indent="0">
              <a:buNone/>
            </a:pPr>
            <a:r>
              <a:rPr lang="en-US" sz="2000" dirty="0" smtClean="0"/>
              <a:t>Transaction Specific </a:t>
            </a:r>
          </a:p>
          <a:p>
            <a:pPr marL="1097280" lvl="4" indent="0">
              <a:buNone/>
            </a:pPr>
            <a:r>
              <a:rPr lang="en-US" sz="2000" dirty="0" smtClean="0"/>
              <a:t>Responsibilities on each party </a:t>
            </a:r>
          </a:p>
          <a:p>
            <a:pPr marL="1097280" lvl="4" indent="0">
              <a:buNone/>
            </a:pPr>
            <a:r>
              <a:rPr lang="en-US" sz="2000" dirty="0" smtClean="0"/>
              <a:t>Examples:  Goods:  Requirements to have ABC in place before delivery. Services:  State project management, State team, knowledge transfer, end user training and documentation.</a:t>
            </a:r>
            <a:endParaRPr lang="en-US" sz="2000" dirty="0"/>
          </a:p>
          <a:p>
            <a:pPr marL="1097280" lvl="4" indent="0">
              <a:buNone/>
            </a:pPr>
            <a:endParaRPr lang="en-US" sz="2000" dirty="0" smtClean="0"/>
          </a:p>
          <a:p>
            <a:pPr marL="1097280" lvl="4" indent="0">
              <a:buNone/>
            </a:pPr>
            <a:r>
              <a:rPr lang="en-US" sz="2000" dirty="0" smtClean="0"/>
              <a:t>EXCEPT FOR ASSUMPTIONS imposed on State, Contractor shall produce results outlined in the Statement of Work.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work</a:t>
            </a:r>
            <a:br>
              <a:rPr lang="en-US" dirty="0" smtClean="0"/>
            </a:br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67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207</TotalTime>
  <Words>212</Words>
  <Application>Microsoft Office PowerPoint</Application>
  <PresentationFormat>On-screen Show (4:3)</PresentationFormat>
  <Paragraphs>97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Franklin Gothic Medium</vt:lpstr>
      <vt:lpstr>Wingdings</vt:lpstr>
      <vt:lpstr>Wingdings 2</vt:lpstr>
      <vt:lpstr>Grid</vt:lpstr>
      <vt:lpstr>Statement of work</vt:lpstr>
      <vt:lpstr>  Step by step </vt:lpstr>
      <vt:lpstr>STEP BY STEP </vt:lpstr>
      <vt:lpstr>Statement of work outline</vt:lpstr>
      <vt:lpstr>Statement of work outline</vt:lpstr>
      <vt:lpstr>STATEMENT OF WORK OUTLINE </vt:lpstr>
      <vt:lpstr> STATEMENT OF WORK OUTLINE </vt:lpstr>
      <vt:lpstr>STATEMENT OF WORK OUTLINE </vt:lpstr>
      <vt:lpstr>Statement of work outline</vt:lpstr>
      <vt:lpstr>STATEMENT OF WORK OUTLINE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Awebster</dc:creator>
  <cp:lastModifiedBy>Watson-Paulin, Arlene</cp:lastModifiedBy>
  <cp:revision>23</cp:revision>
  <dcterms:created xsi:type="dcterms:W3CDTF">2019-08-25T16:56:05Z</dcterms:created>
  <dcterms:modified xsi:type="dcterms:W3CDTF">2019-09-09T19:23:05Z</dcterms:modified>
</cp:coreProperties>
</file>