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 id="2147483660" r:id="rId6"/>
  </p:sldMasterIdLst>
  <p:notesMasterIdLst>
    <p:notesMasterId r:id="rId20"/>
  </p:notesMasterIdLst>
  <p:sldIdLst>
    <p:sldId id="256" r:id="rId7"/>
    <p:sldId id="258" r:id="rId8"/>
    <p:sldId id="290" r:id="rId9"/>
    <p:sldId id="270" r:id="rId10"/>
    <p:sldId id="276" r:id="rId11"/>
    <p:sldId id="309" r:id="rId12"/>
    <p:sldId id="310" r:id="rId13"/>
    <p:sldId id="279" r:id="rId14"/>
    <p:sldId id="278" r:id="rId15"/>
    <p:sldId id="305" r:id="rId16"/>
    <p:sldId id="294" r:id="rId17"/>
    <p:sldId id="269" r:id="rId18"/>
    <p:sldId id="31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5CE5"/>
    <a:srgbClr val="1F6FBB"/>
    <a:srgbClr val="0C8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25"/>
    <p:restoredTop sz="74864" autoAdjust="0"/>
  </p:normalViewPr>
  <p:slideViewPr>
    <p:cSldViewPr snapToGrid="0" snapToObjects="1">
      <p:cViewPr varScale="1">
        <p:scale>
          <a:sx n="90" d="100"/>
          <a:sy n="90" d="100"/>
        </p:scale>
        <p:origin x="28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75DD9-77E6-C348-A379-8B6A0B5A412D}" type="datetimeFigureOut">
              <a:rPr lang="en-US" smtClean="0"/>
              <a:t>8/29/2019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8B49D-C377-B54E-B03A-8082BCDC8E0E}" type="slidenum">
              <a:rPr lang="en-US" smtClean="0"/>
              <a:t>‹#›</a:t>
            </a:fld>
            <a:endParaRPr lang="en-US"/>
          </a:p>
        </p:txBody>
      </p:sp>
    </p:spTree>
    <p:extLst>
      <p:ext uri="{BB962C8B-B14F-4D97-AF65-F5344CB8AC3E}">
        <p14:creationId xmlns:p14="http://schemas.microsoft.com/office/powerpoint/2010/main" val="389633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Governor Lamont recognizes these challenges and is committed to fixing them.</a:t>
            </a:r>
          </a:p>
          <a:p>
            <a:endParaRPr lang="en-US" dirty="0"/>
          </a:p>
          <a:p>
            <a:r>
              <a:rPr lang="en-US" dirty="0"/>
              <a:t>Coming to office with a business background he understands better than most how important technology is to all of the other goals we have across government, ranging from providing better services to citizens and businesses, using data to make better policy decisions about which programs and working and which aren’t, and to use software to automate low-value, repetitive processes and reduce cost.</a:t>
            </a:r>
          </a:p>
          <a:p>
            <a:endParaRPr lang="en-US" dirty="0"/>
          </a:p>
          <a:p>
            <a:r>
              <a:rPr lang="en-US" dirty="0"/>
              <a:t>Meaningful change requires strong leadership from the top, and this Governor is truly committed to making progress in this area.</a:t>
            </a:r>
          </a:p>
          <a:p>
            <a:endParaRPr lang="en-US" dirty="0"/>
          </a:p>
        </p:txBody>
      </p:sp>
      <p:sp>
        <p:nvSpPr>
          <p:cNvPr id="4" name="Slide Number Placeholder 3"/>
          <p:cNvSpPr>
            <a:spLocks noGrp="1"/>
          </p:cNvSpPr>
          <p:nvPr>
            <p:ph type="sldNum" sz="quarter" idx="5"/>
          </p:nvPr>
        </p:nvSpPr>
        <p:spPr/>
        <p:txBody>
          <a:bodyPr/>
          <a:lstStyle/>
          <a:p>
            <a:fld id="{B528B49D-C377-B54E-B03A-8082BCDC8E0E}" type="slidenum">
              <a:rPr lang="en-US" smtClean="0"/>
              <a:t>2</a:t>
            </a:fld>
            <a:endParaRPr lang="en-US"/>
          </a:p>
        </p:txBody>
      </p:sp>
    </p:spTree>
    <p:extLst>
      <p:ext uri="{BB962C8B-B14F-4D97-AF65-F5344CB8AC3E}">
        <p14:creationId xmlns:p14="http://schemas.microsoft.com/office/powerpoint/2010/main" val="409196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Although we are only a few months into the new Administration this work is well underway.</a:t>
            </a:r>
          </a:p>
          <a:p>
            <a:endParaRPr lang="en-US" b="1" dirty="0"/>
          </a:p>
          <a:p>
            <a:r>
              <a:rPr lang="en-US" b="1" dirty="0" err="1"/>
              <a:t>Ct.gov</a:t>
            </a:r>
            <a:r>
              <a:rPr lang="en-US" b="1" dirty="0"/>
              <a:t>: </a:t>
            </a:r>
            <a:r>
              <a:rPr lang="en-US" baseline="0" dirty="0"/>
              <a:t>we’re improving load time on search results, reducing how often we ask you “helpful a page is”, and improving the user flow to the areas with the highest traffic and most dissatisfaction. We’re putting our </a:t>
            </a:r>
            <a:r>
              <a:rPr lang="en-US" baseline="0" dirty="0" err="1"/>
              <a:t>google</a:t>
            </a:r>
            <a:r>
              <a:rPr lang="en-US" baseline="0" dirty="0"/>
              <a:t> analytics data and that pesky survey data to use!</a:t>
            </a:r>
          </a:p>
          <a:p>
            <a:r>
              <a:rPr lang="en-US" b="1" baseline="0" dirty="0"/>
              <a:t>CT Data: </a:t>
            </a:r>
            <a:r>
              <a:rPr lang="en-US" baseline="0" dirty="0"/>
              <a:t>Making more data public (starting with our own Google Analytics and survey data)—only State in the Country doing this (both that is)</a:t>
            </a:r>
          </a:p>
          <a:p>
            <a:r>
              <a:rPr lang="en-US" b="1" baseline="0" dirty="0"/>
              <a:t>Citizen research: </a:t>
            </a:r>
            <a:r>
              <a:rPr lang="en-US" b="0" baseline="0" dirty="0"/>
              <a:t>We’re taking our research seriously—this is a huge part of user-centered design. teaming up with vendors and our own in house researchers to get serious about listening.</a:t>
            </a:r>
            <a:endParaRPr lang="en-US" b="1" baseline="0" dirty="0"/>
          </a:p>
          <a:p>
            <a:r>
              <a:rPr lang="en-US" b="1" baseline="0" dirty="0"/>
              <a:t>Architecture: </a:t>
            </a:r>
            <a:r>
              <a:rPr lang="en-US" b="0" baseline="0" dirty="0"/>
              <a:t>extensive research on the long term architecture we want to establish for the state to ensure the short term projects we take on are aligned and not taking us down a dead end</a:t>
            </a:r>
            <a:endParaRPr lang="en-US" b="1" baseline="0" dirty="0"/>
          </a:p>
          <a:p>
            <a:r>
              <a:rPr lang="en-US" b="1" baseline="0" dirty="0" err="1"/>
              <a:t>CutRedTapeCT</a:t>
            </a:r>
            <a:r>
              <a:rPr lang="en-US" b="1" baseline="0" dirty="0"/>
              <a:t>: </a:t>
            </a:r>
            <a:r>
              <a:rPr lang="en-US" b="0" baseline="0" dirty="0"/>
              <a:t>we all know technology is only part of the solution to efficiency, and we are working to lean processes and streamline legislative and regulatory hurdles</a:t>
            </a:r>
            <a:endParaRPr lang="en-US" b="1" baseline="0" dirty="0"/>
          </a:p>
          <a:p>
            <a:r>
              <a:rPr lang="en-US" b="1" baseline="0" dirty="0"/>
              <a:t>State-to-State: </a:t>
            </a:r>
            <a:r>
              <a:rPr lang="en-US" baseline="0" dirty="0"/>
              <a:t>Having conversation with the other states and who are blazing the digital trail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528B49D-C377-B54E-B03A-8082BCDC8E0E}" type="slidenum">
              <a:rPr lang="en-US" smtClean="0"/>
              <a:t>11</a:t>
            </a:fld>
            <a:endParaRPr lang="en-US"/>
          </a:p>
        </p:txBody>
      </p:sp>
    </p:spTree>
    <p:extLst>
      <p:ext uri="{BB962C8B-B14F-4D97-AF65-F5344CB8AC3E}">
        <p14:creationId xmlns:p14="http://schemas.microsoft.com/office/powerpoint/2010/main" val="360055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do all this we are building a small startup.  We’ve already assembled a small, scrappy team with a very diverse set of skills and experiences to lead these initiatives.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the people already onboard in roles we are repurposing, the Governor’s budget provided seed funding for 5 HC to get us started.  We are also taking a more deliberate approach to the IT Capital budgeting process to align project investments to our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Like all startups it is all hands on deck as we continue to grow, learn and evolve.  We are hiring and always interested in feedback, so if you’d like to get involved please let us know!</a:t>
            </a:r>
            <a:endParaRPr lang="en-US" dirty="0"/>
          </a:p>
        </p:txBody>
      </p:sp>
      <p:sp>
        <p:nvSpPr>
          <p:cNvPr id="4" name="Slide Number Placeholder 3"/>
          <p:cNvSpPr>
            <a:spLocks noGrp="1"/>
          </p:cNvSpPr>
          <p:nvPr>
            <p:ph type="sldNum" sz="quarter" idx="5"/>
          </p:nvPr>
        </p:nvSpPr>
        <p:spPr/>
        <p:txBody>
          <a:bodyPr/>
          <a:lstStyle/>
          <a:p>
            <a:fld id="{B528B49D-C377-B54E-B03A-8082BCDC8E0E}" type="slidenum">
              <a:rPr lang="en-US" smtClean="0"/>
              <a:t>12</a:t>
            </a:fld>
            <a:endParaRPr lang="en-US"/>
          </a:p>
        </p:txBody>
      </p:sp>
    </p:spTree>
    <p:extLst>
      <p:ext uri="{BB962C8B-B14F-4D97-AF65-F5344CB8AC3E}">
        <p14:creationId xmlns:p14="http://schemas.microsoft.com/office/powerpoint/2010/main" val="29339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Citizen expectations and trust in technology have risen and cost effectiveness of implementing solutions has put these technologies in reach of governments limited investments.</a:t>
            </a:r>
            <a:r>
              <a:rPr lang="en-US" dirty="0">
                <a:effectLst/>
              </a:rPr>
              <a:t> </a:t>
            </a:r>
            <a:endParaRPr lang="en-US" dirty="0"/>
          </a:p>
        </p:txBody>
      </p:sp>
      <p:sp>
        <p:nvSpPr>
          <p:cNvPr id="4" name="Slide Number Placeholder 3"/>
          <p:cNvSpPr>
            <a:spLocks noGrp="1"/>
          </p:cNvSpPr>
          <p:nvPr>
            <p:ph type="sldNum" sz="quarter" idx="5"/>
          </p:nvPr>
        </p:nvSpPr>
        <p:spPr/>
        <p:txBody>
          <a:bodyPr/>
          <a:lstStyle/>
          <a:p>
            <a:fld id="{B528B49D-C377-B54E-B03A-8082BCDC8E0E}" type="slidenum">
              <a:rPr lang="en-US" smtClean="0"/>
              <a:t>3</a:t>
            </a:fld>
            <a:endParaRPr lang="en-US"/>
          </a:p>
        </p:txBody>
      </p:sp>
    </p:spTree>
    <p:extLst>
      <p:ext uri="{BB962C8B-B14F-4D97-AF65-F5344CB8AC3E}">
        <p14:creationId xmlns:p14="http://schemas.microsoft.com/office/powerpoint/2010/main" val="361294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we have begun to map out our digital transformation, it may be useful to first define what a digital approach means for the state of CT.</a:t>
            </a:r>
          </a:p>
          <a:p>
            <a:endParaRPr lang="en-US" b="1" dirty="0"/>
          </a:p>
          <a:p>
            <a:r>
              <a:rPr lang="en-US" b="1" dirty="0"/>
              <a:t>Data-Driven Decisions: </a:t>
            </a:r>
            <a:r>
              <a:rPr lang="en-US" b="0" dirty="0"/>
              <a:t>Prioritize based on research, examine</a:t>
            </a:r>
            <a:r>
              <a:rPr lang="en-US" b="0" baseline="0" dirty="0"/>
              <a:t> our impact, and track performance</a:t>
            </a:r>
            <a:endParaRPr lang="en-US" b="1" dirty="0"/>
          </a:p>
          <a:p>
            <a:r>
              <a:rPr lang="en-US" b="1" dirty="0"/>
              <a:t>User-Centered Design: </a:t>
            </a:r>
            <a:r>
              <a:rPr lang="en-US" b="0" dirty="0"/>
              <a:t>Include users</a:t>
            </a:r>
            <a:r>
              <a:rPr lang="en-US" b="0" baseline="0" dirty="0"/>
              <a:t> in the decision making and design process, build services from the outside in</a:t>
            </a:r>
            <a:endParaRPr lang="en-US" b="1" dirty="0"/>
          </a:p>
          <a:p>
            <a:r>
              <a:rPr lang="en-US" b="1" dirty="0"/>
              <a:t>Transparency: </a:t>
            </a:r>
            <a:r>
              <a:rPr lang="en-US" b="0" dirty="0"/>
              <a:t>Work in the open, share success and failures, invite input and participation in solving problems</a:t>
            </a:r>
            <a:endParaRPr lang="en-US" b="1" dirty="0"/>
          </a:p>
          <a:p>
            <a:r>
              <a:rPr lang="en-US" b="1" dirty="0"/>
              <a:t>Iterative Processes: </a:t>
            </a:r>
            <a:r>
              <a:rPr lang="en-US" b="0" dirty="0"/>
              <a:t>No more waterfall-approach to procurement or to designing and delivering technology.  Have a long term strategy and architecture but ensure the short term actions are small enough to provide flexibility to learn and adjust as we go.</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B528B49D-C377-B54E-B03A-8082BCDC8E0E}" type="slidenum">
              <a:rPr lang="en-US" smtClean="0"/>
              <a:t>4</a:t>
            </a:fld>
            <a:endParaRPr lang="en-US"/>
          </a:p>
        </p:txBody>
      </p:sp>
    </p:spTree>
    <p:extLst>
      <p:ext uri="{BB962C8B-B14F-4D97-AF65-F5344CB8AC3E}">
        <p14:creationId xmlns:p14="http://schemas.microsoft.com/office/powerpoint/2010/main" val="220503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 as we think about implementing a digital transformation in CT we are establishing guiding principles to provide a north star for our work</a:t>
            </a:r>
          </a:p>
          <a:p>
            <a:endParaRPr lang="en-US" b="0" dirty="0"/>
          </a:p>
          <a:p>
            <a:r>
              <a:rPr lang="en-US" b="1" dirty="0"/>
              <a:t>LISTEN: </a:t>
            </a:r>
            <a:r>
              <a:rPr lang="en-US" dirty="0"/>
              <a:t>Remember users are citizens, business, and state employees.  We need to constantly be listening and incorporating user feedback into everything we do</a:t>
            </a:r>
          </a:p>
          <a:p>
            <a:r>
              <a:rPr lang="en-US" b="1" dirty="0"/>
              <a:t>HIDE THE SEAMS: </a:t>
            </a:r>
            <a:r>
              <a:rPr lang="en-US" b="0" dirty="0"/>
              <a:t>We aren’t going to re-organize all of government to align to user needs, but we must to more in terms of cross-agency collaboration to hide the seams across our silos and change the culture that agency needs come first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ACCESSIBILITY: </a:t>
            </a:r>
            <a:r>
              <a:rPr lang="en-US" b="0" dirty="0"/>
              <a:t>Unlike businesses who can choose which customers they want to serve, we need to be prepared to serve everyone who lives or works in this state.  That means ensuring services are accessible to people which disabilities and people who aren’t digital natives</a:t>
            </a:r>
            <a:r>
              <a:rPr lang="en-US" b="0" baseline="0" dirty="0"/>
              <a:t>/are low in digital literacy </a:t>
            </a:r>
            <a:r>
              <a:rPr lang="en-US" b="0" dirty="0"/>
              <a:t>and need help from others.  It also means using regular language to communicate that provide clarity for non-technical people. like most others, assume a future where the vast majority of information and transactions are accessed on mobile devices and build with that in mind</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MOVE FAST: </a:t>
            </a:r>
            <a:r>
              <a:rPr lang="en-US" b="0" dirty="0"/>
              <a:t>not historically government’s strong suit, but we must </a:t>
            </a:r>
            <a:r>
              <a:rPr lang="en-US" baseline="0" dirty="0"/>
              <a:t>leverage best practices, avoid building things that have already been built, be prepared to make mistakes and learn as we go.  This also means generally sticking to approaches and technologies that are fully battle tested and not doing a lot of experimentation with bleeding edge stuff.  We don’t need to be in the “innovation” business to deliver enormous improvements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  </a:t>
            </a:r>
            <a:r>
              <a:rPr lang="en-US" sz="1200" kern="1200" dirty="0">
                <a:solidFill>
                  <a:schemeClr val="tx1"/>
                </a:solidFill>
                <a:effectLst/>
                <a:latin typeface="+mn-lt"/>
                <a:ea typeface="+mn-ea"/>
                <a:cs typeface="+mn-cs"/>
              </a:rPr>
              <a:t>this is going to be uncomfortable for lots of government processes - including leg, audit, agencies, partners</a:t>
            </a:r>
            <a:r>
              <a:rPr lang="en-US" dirty="0">
                <a:effectLst/>
              </a:rPr>
              <a: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B528B49D-C377-B54E-B03A-8082BCDC8E0E}" type="slidenum">
              <a:rPr lang="en-US" smtClean="0"/>
              <a:t>5</a:t>
            </a:fld>
            <a:endParaRPr lang="en-US"/>
          </a:p>
        </p:txBody>
      </p:sp>
    </p:spTree>
    <p:extLst>
      <p:ext uri="{BB962C8B-B14F-4D97-AF65-F5344CB8AC3E}">
        <p14:creationId xmlns:p14="http://schemas.microsoft.com/office/powerpoint/2010/main" val="85141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our historical approach is clear when we look at the impact on our users, the citizens of CT.</a:t>
            </a:r>
          </a:p>
          <a:p>
            <a:endParaRPr lang="en-US" dirty="0"/>
          </a:p>
          <a:p>
            <a:r>
              <a:rPr lang="en-US" dirty="0"/>
              <a:t>In a time when services are online shopping and banking are setting exceptionally high standards and expectations for ease of use and efficiency in transactions, we have an ever increase gap between those benchmarks and the transactional services we provide.</a:t>
            </a:r>
          </a:p>
          <a:p>
            <a:endParaRPr lang="en-US" dirty="0"/>
          </a:p>
          <a:p>
            <a:pPr marL="171450" indent="-171450">
              <a:buFontTx/>
              <a:buChar char="-"/>
            </a:pPr>
            <a:r>
              <a:rPr lang="en-US" dirty="0"/>
              <a:t>Most state transactions are still manual, often requiring you to print and fill in a PDF.  We’ve estimated that only about 5% of state transactions can be completed online.</a:t>
            </a:r>
          </a:p>
          <a:p>
            <a:pPr marL="171450" indent="-171450">
              <a:buFontTx/>
              <a:buChar char="-"/>
            </a:pPr>
            <a:r>
              <a:rPr lang="en-US" dirty="0"/>
              <a:t>Those transactions that have been moved online have a user interface that looks like it is 10 years old, typically because it actually is</a:t>
            </a:r>
          </a:p>
          <a:p>
            <a:pPr marL="171450" indent="-171450">
              <a:buFontTx/>
              <a:buChar char="-"/>
            </a:pPr>
            <a:r>
              <a:rPr lang="en-US" dirty="0"/>
              <a:t>And critically, transactions are provisioned in those same agency silos, forcing users to understand and navigate the state’s organizational structure, rather than organized intuitively by task or persona to help users quickly and easily access the services they need</a:t>
            </a:r>
          </a:p>
          <a:p>
            <a:endParaRPr lang="en-US" dirty="0"/>
          </a:p>
          <a:p>
            <a:r>
              <a:rPr lang="en-US" dirty="0"/>
              <a:t>We’ve been doing to some primary research of user insights and the results are clear.  Citizens see the gaps in our digital capabilities and they drive inefficiency and frustration.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Mark: “Since agencies are responsible for individuals missions,  there has been little effort</a:t>
            </a:r>
          </a:p>
          <a:p>
            <a:endParaRPr lang="en-US" dirty="0"/>
          </a:p>
        </p:txBody>
      </p:sp>
      <p:sp>
        <p:nvSpPr>
          <p:cNvPr id="4" name="Slide Number Placeholder 3"/>
          <p:cNvSpPr>
            <a:spLocks noGrp="1"/>
          </p:cNvSpPr>
          <p:nvPr>
            <p:ph type="sldNum" sz="quarter" idx="5"/>
          </p:nvPr>
        </p:nvSpPr>
        <p:spPr/>
        <p:txBody>
          <a:bodyPr/>
          <a:lstStyle/>
          <a:p>
            <a:fld id="{B528B49D-C377-B54E-B03A-8082BCDC8E0E}" type="slidenum">
              <a:rPr lang="en-US" smtClean="0"/>
              <a:t>6</a:t>
            </a:fld>
            <a:endParaRPr lang="en-US"/>
          </a:p>
        </p:txBody>
      </p:sp>
    </p:spTree>
    <p:extLst>
      <p:ext uri="{BB962C8B-B14F-4D97-AF65-F5344CB8AC3E}">
        <p14:creationId xmlns:p14="http://schemas.microsoft.com/office/powerpoint/2010/main" val="369515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research we are learning about what citizens want and expect from us.</a:t>
            </a:r>
          </a:p>
          <a:p>
            <a:endParaRPr lang="en-US" dirty="0"/>
          </a:p>
          <a:p>
            <a:r>
              <a:rPr lang="en-US" dirty="0"/>
              <a:t>Common desires are to be in control, to be able to self service information and complete transactions</a:t>
            </a:r>
          </a:p>
          <a:p>
            <a:endParaRPr lang="en-US" dirty="0"/>
          </a:p>
          <a:p>
            <a:r>
              <a:rPr lang="en-US" dirty="0"/>
              <a:t>When they do need help they want to know help is there, when and how they want it</a:t>
            </a:r>
          </a:p>
          <a:p>
            <a:endParaRPr lang="en-US" dirty="0"/>
          </a:p>
          <a:p>
            <a:r>
              <a:rPr lang="en-US" dirty="0"/>
              <a:t>And they want to be recognized and respected.  And we think of respect in the obvious terms – not wasting people’s time on hold or inline – but also in the smaller nuisances, like not asking them to reenter basic personal information like their address in every transaction.  The state already knows some much about you, we should not have to ask questions we already know the answers to.</a:t>
            </a:r>
          </a:p>
          <a:p>
            <a:endParaRPr lang="en-US" dirty="0"/>
          </a:p>
          <a:p>
            <a:r>
              <a:rPr lang="en-US" dirty="0"/>
              <a:t>The good news?  These desires are very similar to those we have for the rest of the digital experiences in our lives.   Which means the solutions can also leverage approaches and technologies that are delivering positive results in other industries.</a:t>
            </a:r>
          </a:p>
        </p:txBody>
      </p:sp>
      <p:sp>
        <p:nvSpPr>
          <p:cNvPr id="4" name="Slide Number Placeholder 3"/>
          <p:cNvSpPr>
            <a:spLocks noGrp="1"/>
          </p:cNvSpPr>
          <p:nvPr>
            <p:ph type="sldNum" sz="quarter" idx="10"/>
          </p:nvPr>
        </p:nvSpPr>
        <p:spPr/>
        <p:txBody>
          <a:bodyPr/>
          <a:lstStyle/>
          <a:p>
            <a:fld id="{08A34052-12FB-4B01-8A2E-D87AD7371E95}" type="slidenum">
              <a:rPr lang="en-US" smtClean="0"/>
              <a:t>7</a:t>
            </a:fld>
            <a:endParaRPr lang="en-US"/>
          </a:p>
        </p:txBody>
      </p:sp>
    </p:spTree>
    <p:extLst>
      <p:ext uri="{BB962C8B-B14F-4D97-AF65-F5344CB8AC3E}">
        <p14:creationId xmlns:p14="http://schemas.microsoft.com/office/powerpoint/2010/main" val="22565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achieve our goals our governance model needs to evolve.</a:t>
            </a:r>
          </a:p>
          <a:p>
            <a:endParaRPr lang="en-US" dirty="0"/>
          </a:p>
          <a:p>
            <a:r>
              <a:rPr lang="en-US" dirty="0"/>
              <a:t>We see a need for a stronger centralized digital governance to establish standards and provide services that are not unique to each agency and their missions.</a:t>
            </a:r>
          </a:p>
          <a:p>
            <a:endParaRPr lang="en-US" dirty="0"/>
          </a:p>
          <a:p>
            <a:r>
              <a:rPr lang="en-US" dirty="0"/>
              <a:t>This starts with the user experience and design standards to support it, ensuring we are consistent and consistently great across our entire online surface area.  We’ve made progress in this area in recent years, bringing most </a:t>
            </a:r>
            <a:r>
              <a:rPr lang="en-US" dirty="0" err="1"/>
              <a:t>CT.gov</a:t>
            </a:r>
            <a:r>
              <a:rPr lang="en-US" dirty="0"/>
              <a:t> websites to a common look and feel, but we are still providing little more than a Hollywood set which looks nice from the outside, but as soon as you walk in the door the experience falls apart.</a:t>
            </a:r>
          </a:p>
          <a:p>
            <a:endParaRPr lang="en-US" dirty="0"/>
          </a:p>
          <a:p>
            <a:r>
              <a:rPr lang="en-US" dirty="0"/>
              <a:t>We also envision a CT Tech Stack to provision digital services that can be more efficiently procured and delivery centrally than by each agency reinventing the wheel.  More on this in a second.</a:t>
            </a:r>
          </a:p>
          <a:p>
            <a:endParaRPr lang="en-US" dirty="0"/>
          </a:p>
          <a:p>
            <a:r>
              <a:rPr lang="en-US" dirty="0"/>
              <a:t>And finally continuing to centrally manage and modernize our core infrastructure, embracing modern cloud services and supporting our “debt diet” by dramatically reducing our IT hardware spending</a:t>
            </a:r>
          </a:p>
          <a:p>
            <a:endParaRPr lang="en-US" dirty="0"/>
          </a:p>
          <a:p>
            <a:r>
              <a:rPr lang="en-US" dirty="0"/>
              <a:t>However we still envision a model where agencies own the business applications unique to their missions and needs, but subject to the standards we’ve established centrally.   This is a practical necessity given our constraints but helps ensure decisions are getting made by the people who understand the truly unique aspects of each agency’s work and needs.</a:t>
            </a:r>
          </a:p>
          <a:p>
            <a:endParaRPr lang="en-US" dirty="0"/>
          </a:p>
          <a:p>
            <a:endParaRPr lang="en-US" dirty="0"/>
          </a:p>
        </p:txBody>
      </p:sp>
      <p:sp>
        <p:nvSpPr>
          <p:cNvPr id="4" name="Slide Number Placeholder 3"/>
          <p:cNvSpPr>
            <a:spLocks noGrp="1"/>
          </p:cNvSpPr>
          <p:nvPr>
            <p:ph type="sldNum" sz="quarter" idx="5"/>
          </p:nvPr>
        </p:nvSpPr>
        <p:spPr/>
        <p:txBody>
          <a:bodyPr/>
          <a:lstStyle/>
          <a:p>
            <a:fld id="{B528B49D-C377-B54E-B03A-8082BCDC8E0E}" type="slidenum">
              <a:rPr lang="en-US" smtClean="0"/>
              <a:t>8</a:t>
            </a:fld>
            <a:endParaRPr lang="en-US"/>
          </a:p>
        </p:txBody>
      </p:sp>
    </p:spTree>
    <p:extLst>
      <p:ext uri="{BB962C8B-B14F-4D97-AF65-F5344CB8AC3E}">
        <p14:creationId xmlns:p14="http://schemas.microsoft.com/office/powerpoint/2010/main" val="1060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strike="noStrike" dirty="0"/>
              <a:t>What is a “tech stack”? Think</a:t>
            </a:r>
            <a:r>
              <a:rPr lang="en-US" sz="1200" strike="noStrike" baseline="0" dirty="0"/>
              <a:t> of this is a core centralized sent of capabilities and resources, </a:t>
            </a:r>
            <a:endParaRPr lang="en-US" sz="1200" strike="noStrike"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strike="noStrike"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strike="noStrike" dirty="0"/>
              <a:t>Regarding the CT Tech stack, think of this as a set of tools that provide services that are not agency unique but serve as enablers to achieve our goals of user-centered design, data interoperability and efficiency.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strike="noStrike"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strike="noStrike" dirty="0"/>
              <a:t>We are thinking of this as a platform approach, that establishes a common technical approach to deploying these services across the state, sharing and integrating data across silos and helping streamline workflow.</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strike="noStrike"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strike="noStrike" dirty="0"/>
              <a:t>Over time this platform will help us modernize or consolidate our legacy transactional systems, although this will take many years and in the meantime it will provide integration capabilities with those systems as they continue to handle many of the state’s heaviest workloads.</a:t>
            </a:r>
            <a:endParaRPr lang="en-US" sz="1200" strike="sngStrike" dirty="0"/>
          </a:p>
          <a:p>
            <a:pPr lvl="1"/>
            <a:endParaRPr lang="en-US" dirty="0"/>
          </a:p>
        </p:txBody>
      </p:sp>
      <p:sp>
        <p:nvSpPr>
          <p:cNvPr id="4" name="Slide Number Placeholder 3"/>
          <p:cNvSpPr>
            <a:spLocks noGrp="1"/>
          </p:cNvSpPr>
          <p:nvPr>
            <p:ph type="sldNum" sz="quarter" idx="5"/>
          </p:nvPr>
        </p:nvSpPr>
        <p:spPr/>
        <p:txBody>
          <a:bodyPr/>
          <a:lstStyle/>
          <a:p>
            <a:fld id="{B528B49D-C377-B54E-B03A-8082BCDC8E0E}" type="slidenum">
              <a:rPr lang="en-US" smtClean="0"/>
              <a:t>9</a:t>
            </a:fld>
            <a:endParaRPr lang="en-US"/>
          </a:p>
        </p:txBody>
      </p:sp>
    </p:spTree>
    <p:extLst>
      <p:ext uri="{BB962C8B-B14F-4D97-AF65-F5344CB8AC3E}">
        <p14:creationId xmlns:p14="http://schemas.microsoft.com/office/powerpoint/2010/main" val="230441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there is more to do than resources to do it all at once so prioritization will be critical.  We will need to say no more than we say yes, something that all people and organizations struggle with, especially ones that answer to dozens of commissioners, hundreds of legislators and 3.5M citizens.   </a:t>
            </a:r>
          </a:p>
          <a:p>
            <a:endParaRPr lang="en-US" dirty="0"/>
          </a:p>
          <a:p>
            <a:r>
              <a:rPr lang="en-US" dirty="0"/>
              <a:t>In the next month we expect to finalize our prioritization of initiatives.  We are approaching this using many factors but primarily based on transaction volumes (the frequency a citizen, business or employee uses the service) and citizen inputs, and degree of difficulty (however recognizing that some initiatives that will be very complex need to begin now).  </a:t>
            </a:r>
          </a:p>
          <a:p>
            <a:endParaRPr lang="en-US" dirty="0"/>
          </a:p>
          <a:p>
            <a:r>
              <a:rPr lang="en-US" dirty="0"/>
              <a:t>Expect this</a:t>
            </a:r>
            <a:r>
              <a:rPr lang="en-US" baseline="0" dirty="0"/>
              <a:t> graph to start to be populated next month—and we’ll start sharing our progress more publically</a:t>
            </a:r>
          </a:p>
          <a:p>
            <a:endParaRPr lang="en-US" dirty="0"/>
          </a:p>
        </p:txBody>
      </p:sp>
      <p:sp>
        <p:nvSpPr>
          <p:cNvPr id="4" name="Slide Number Placeholder 3"/>
          <p:cNvSpPr>
            <a:spLocks noGrp="1"/>
          </p:cNvSpPr>
          <p:nvPr>
            <p:ph type="sldNum" sz="quarter" idx="10"/>
          </p:nvPr>
        </p:nvSpPr>
        <p:spPr/>
        <p:txBody>
          <a:bodyPr/>
          <a:lstStyle/>
          <a:p>
            <a:fld id="{B528B49D-C377-B54E-B03A-8082BCDC8E0E}" type="slidenum">
              <a:rPr lang="en-US" smtClean="0"/>
              <a:t>10</a:t>
            </a:fld>
            <a:endParaRPr lang="en-US"/>
          </a:p>
        </p:txBody>
      </p:sp>
    </p:spTree>
    <p:extLst>
      <p:ext uri="{BB962C8B-B14F-4D97-AF65-F5344CB8AC3E}">
        <p14:creationId xmlns:p14="http://schemas.microsoft.com/office/powerpoint/2010/main" val="84342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3930-043A-FC4D-BF49-6742063F534A}"/>
              </a:ext>
            </a:extLst>
          </p:cNvPr>
          <p:cNvSpPr>
            <a:spLocks noGrp="1"/>
          </p:cNvSpPr>
          <p:nvPr>
            <p:ph type="ctrTitle"/>
          </p:nvPr>
        </p:nvSpPr>
        <p:spPr>
          <a:xfrm>
            <a:off x="838200" y="1214438"/>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D8248E96-9610-654A-9B15-6F7E8650A3D7}"/>
              </a:ext>
            </a:extLst>
          </p:cNvPr>
          <p:cNvSpPr>
            <a:spLocks noGrp="1"/>
          </p:cNvSpPr>
          <p:nvPr>
            <p:ph type="subTitle" idx="1" hasCustomPrompt="1"/>
          </p:nvPr>
        </p:nvSpPr>
        <p:spPr>
          <a:xfrm>
            <a:off x="838200" y="3735388"/>
            <a:ext cx="9144000" cy="665162"/>
          </a:xfrm>
        </p:spPr>
        <p:txBody>
          <a:bodyPr/>
          <a:lstStyle>
            <a:lvl1pPr marL="0" indent="0" algn="l">
              <a:buNone/>
              <a:defRPr sz="2400" b="0" i="0">
                <a:solidFill>
                  <a:schemeClr val="tx1">
                    <a:lumMod val="65000"/>
                    <a:lumOff val="35000"/>
                  </a:schemeClr>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05D08A61-58CB-4C47-A227-D6E23BDC8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498F8-99DD-5148-A234-A487BC7BF2F0}"/>
              </a:ext>
            </a:extLst>
          </p:cNvPr>
          <p:cNvSpPr>
            <a:spLocks noGrp="1"/>
          </p:cNvSpPr>
          <p:nvPr>
            <p:ph type="sldNum" sz="quarter" idx="12"/>
          </p:nvPr>
        </p:nvSpPr>
        <p:spPr/>
        <p:txBody>
          <a:bodyPr/>
          <a:lstStyle/>
          <a:p>
            <a:fld id="{888D1B24-1E18-264D-B1B9-289EDD73D497}" type="slidenum">
              <a:rPr lang="en-US" smtClean="0"/>
              <a:t>‹#›</a:t>
            </a:fld>
            <a:endParaRPr lang="en-US"/>
          </a:p>
        </p:txBody>
      </p:sp>
      <p:cxnSp>
        <p:nvCxnSpPr>
          <p:cNvPr id="8" name="Straight Connector 7">
            <a:extLst>
              <a:ext uri="{FF2B5EF4-FFF2-40B4-BE49-F238E27FC236}">
                <a16:creationId xmlns:a16="http://schemas.microsoft.com/office/drawing/2014/main" id="{B1A8672A-214F-8547-AC1C-977E5BA77DDE}"/>
              </a:ext>
            </a:extLst>
          </p:cNvPr>
          <p:cNvCxnSpPr/>
          <p:nvPr userDrawn="1"/>
        </p:nvCxnSpPr>
        <p:spPr>
          <a:xfrm>
            <a:off x="971550" y="5105400"/>
            <a:ext cx="2457450" cy="0"/>
          </a:xfrm>
          <a:prstGeom prst="line">
            <a:avLst/>
          </a:prstGeom>
          <a:ln w="28575">
            <a:solidFill>
              <a:srgbClr val="1F6FB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A698F6-35F2-EA49-9B63-1EC343A4620F}"/>
              </a:ext>
            </a:extLst>
          </p:cNvPr>
          <p:cNvCxnSpPr/>
          <p:nvPr userDrawn="1"/>
        </p:nvCxnSpPr>
        <p:spPr>
          <a:xfrm>
            <a:off x="971550" y="5486400"/>
            <a:ext cx="2457450" cy="0"/>
          </a:xfrm>
          <a:prstGeom prst="line">
            <a:avLst/>
          </a:prstGeom>
          <a:ln w="28575">
            <a:solidFill>
              <a:srgbClr val="1F6FB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72ED5D-B434-4447-98AA-BC88B693DB98}"/>
              </a:ext>
            </a:extLst>
          </p:cNvPr>
          <p:cNvSpPr txBox="1"/>
          <p:nvPr userDrawn="1"/>
        </p:nvSpPr>
        <p:spPr>
          <a:xfrm>
            <a:off x="1255148" y="5124451"/>
            <a:ext cx="1890262" cy="369332"/>
          </a:xfrm>
          <a:prstGeom prst="rect">
            <a:avLst/>
          </a:prstGeom>
          <a:noFill/>
        </p:spPr>
        <p:txBody>
          <a:bodyPr wrap="none" rtlCol="0">
            <a:spAutoFit/>
          </a:bodyPr>
          <a:lstStyle/>
          <a:p>
            <a:pPr algn="ctr"/>
            <a:r>
              <a:rPr lang="en-US" b="0" i="0" dirty="0">
                <a:solidFill>
                  <a:schemeClr val="tx1">
                    <a:lumMod val="65000"/>
                    <a:lumOff val="35000"/>
                  </a:schemeClr>
                </a:solidFill>
                <a:latin typeface="Helvetica" pitchFamily="2" charset="0"/>
              </a:rPr>
              <a:t>September 2019</a:t>
            </a:r>
          </a:p>
        </p:txBody>
      </p:sp>
      <p:pic>
        <p:nvPicPr>
          <p:cNvPr id="7" name="Picture 6" descr="CT-LOGO-2014-RGB-No-Tag_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0" y="5889530"/>
            <a:ext cx="1964966" cy="466820"/>
          </a:xfrm>
          <a:prstGeom prst="rect">
            <a:avLst/>
          </a:prstGeom>
        </p:spPr>
      </p:pic>
    </p:spTree>
    <p:extLst>
      <p:ext uri="{BB962C8B-B14F-4D97-AF65-F5344CB8AC3E}">
        <p14:creationId xmlns:p14="http://schemas.microsoft.com/office/powerpoint/2010/main" val="21332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BF1F-1AF0-584C-A0F3-2BD1AD9255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72B070-EAB4-2546-BFDA-314FC2CE186C}"/>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4" name="Footer Placeholder 3">
            <a:extLst>
              <a:ext uri="{FF2B5EF4-FFF2-40B4-BE49-F238E27FC236}">
                <a16:creationId xmlns:a16="http://schemas.microsoft.com/office/drawing/2014/main" id="{CE34EB8B-01FB-BF48-B1DF-117610DA02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AA4875-18F7-4E4C-972C-54E0320EE308}"/>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262645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BEBF3-3C18-274D-8594-99FB189FD70D}"/>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3" name="Footer Placeholder 2">
            <a:extLst>
              <a:ext uri="{FF2B5EF4-FFF2-40B4-BE49-F238E27FC236}">
                <a16:creationId xmlns:a16="http://schemas.microsoft.com/office/drawing/2014/main" id="{04782D2B-D451-4F4F-BC70-E411FDF57E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348CC5-1221-F846-B3F6-14CC0EFEBD37}"/>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436142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5529-1A32-CD4C-B557-EB2C24A86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009F34-3F35-D144-8085-50753BD9C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B3C3CC-682C-EA44-BBAE-E8F471DCA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6D83C-B947-8245-957A-F6A53E7B3AE2}"/>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6" name="Footer Placeholder 5">
            <a:extLst>
              <a:ext uri="{FF2B5EF4-FFF2-40B4-BE49-F238E27FC236}">
                <a16:creationId xmlns:a16="http://schemas.microsoft.com/office/drawing/2014/main" id="{CA297B9F-C9C8-104F-ACB9-73B0797BF0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16148A-720F-674D-9FF8-321B5C3F265F}"/>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188754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5FB3-D5FF-2B4C-91CB-757729F4E3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7B0C5D-608A-664A-9060-7638EF2BF9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0437B6-FB07-A745-88CF-BD2C7097B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87186-903B-9549-8ED9-53FE00BB9C1C}"/>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6" name="Footer Placeholder 5">
            <a:extLst>
              <a:ext uri="{FF2B5EF4-FFF2-40B4-BE49-F238E27FC236}">
                <a16:creationId xmlns:a16="http://schemas.microsoft.com/office/drawing/2014/main" id="{EEDAE367-0FAB-AD4C-BFD0-94D71E8F1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D9D69-A371-7847-8C1E-55A0203D3F95}"/>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31209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9B7C-1533-704D-9D9B-AF83877DFF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12E1F-420F-0547-9864-5B1A57653E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ACA94-5F64-4544-AED2-F2703B4FEE1B}"/>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5" name="Footer Placeholder 4">
            <a:extLst>
              <a:ext uri="{FF2B5EF4-FFF2-40B4-BE49-F238E27FC236}">
                <a16:creationId xmlns:a16="http://schemas.microsoft.com/office/drawing/2014/main" id="{6E29EC81-8429-1F49-AD75-212AB89EA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14273-BEFB-574E-BF85-9F96C3F5AE59}"/>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2835490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73A3CB-9FA9-3940-A386-5856CB7D0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8DAEC1-82C8-B64B-8E3C-E5A29A5836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D88F2-C170-F849-B498-3353A76FEF44}"/>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5" name="Footer Placeholder 4">
            <a:extLst>
              <a:ext uri="{FF2B5EF4-FFF2-40B4-BE49-F238E27FC236}">
                <a16:creationId xmlns:a16="http://schemas.microsoft.com/office/drawing/2014/main" id="{FFF082EE-E84E-EE42-86F7-FA5980C57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DC258-086C-054D-B588-BF32F89EE364}"/>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700006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3334598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3930-043A-FC4D-BF49-6742063F534A}"/>
              </a:ext>
            </a:extLst>
          </p:cNvPr>
          <p:cNvSpPr>
            <a:spLocks noGrp="1"/>
          </p:cNvSpPr>
          <p:nvPr>
            <p:ph type="ctrTitle"/>
          </p:nvPr>
        </p:nvSpPr>
        <p:spPr>
          <a:xfrm>
            <a:off x="838200" y="1214438"/>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D8248E96-9610-654A-9B15-6F7E8650A3D7}"/>
              </a:ext>
            </a:extLst>
          </p:cNvPr>
          <p:cNvSpPr>
            <a:spLocks noGrp="1"/>
          </p:cNvSpPr>
          <p:nvPr>
            <p:ph type="subTitle" idx="1" hasCustomPrompt="1"/>
          </p:nvPr>
        </p:nvSpPr>
        <p:spPr>
          <a:xfrm>
            <a:off x="838200" y="3735388"/>
            <a:ext cx="9144000" cy="665162"/>
          </a:xfrm>
        </p:spPr>
        <p:txBody>
          <a:bodyPr/>
          <a:lstStyle>
            <a:lvl1pPr marL="0" indent="0" algn="l">
              <a:buNone/>
              <a:defRPr sz="2400" b="0" i="0">
                <a:solidFill>
                  <a:schemeClr val="tx1">
                    <a:lumMod val="65000"/>
                    <a:lumOff val="35000"/>
                  </a:schemeClr>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0EA193E-9744-944E-8DC5-590257645736}"/>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5" name="Footer Placeholder 4">
            <a:extLst>
              <a:ext uri="{FF2B5EF4-FFF2-40B4-BE49-F238E27FC236}">
                <a16:creationId xmlns:a16="http://schemas.microsoft.com/office/drawing/2014/main" id="{05D08A61-58CB-4C47-A227-D6E23BDC8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498F8-99DD-5148-A234-A487BC7BF2F0}"/>
              </a:ext>
            </a:extLst>
          </p:cNvPr>
          <p:cNvSpPr>
            <a:spLocks noGrp="1"/>
          </p:cNvSpPr>
          <p:nvPr>
            <p:ph type="sldNum" sz="quarter" idx="12"/>
          </p:nvPr>
        </p:nvSpPr>
        <p:spPr/>
        <p:txBody>
          <a:bodyPr/>
          <a:lstStyle/>
          <a:p>
            <a:fld id="{888D1B24-1E18-264D-B1B9-289EDD73D497}" type="slidenum">
              <a:rPr lang="en-US" smtClean="0"/>
              <a:t>‹#›</a:t>
            </a:fld>
            <a:endParaRPr lang="en-US"/>
          </a:p>
        </p:txBody>
      </p:sp>
      <p:cxnSp>
        <p:nvCxnSpPr>
          <p:cNvPr id="8" name="Straight Connector 7">
            <a:extLst>
              <a:ext uri="{FF2B5EF4-FFF2-40B4-BE49-F238E27FC236}">
                <a16:creationId xmlns:a16="http://schemas.microsoft.com/office/drawing/2014/main" id="{B1A8672A-214F-8547-AC1C-977E5BA77DDE}"/>
              </a:ext>
            </a:extLst>
          </p:cNvPr>
          <p:cNvCxnSpPr/>
          <p:nvPr userDrawn="1"/>
        </p:nvCxnSpPr>
        <p:spPr>
          <a:xfrm>
            <a:off x="971550" y="5105400"/>
            <a:ext cx="2457450" cy="0"/>
          </a:xfrm>
          <a:prstGeom prst="line">
            <a:avLst/>
          </a:prstGeom>
          <a:ln w="28575">
            <a:solidFill>
              <a:srgbClr val="1F6FB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A698F6-35F2-EA49-9B63-1EC343A4620F}"/>
              </a:ext>
            </a:extLst>
          </p:cNvPr>
          <p:cNvCxnSpPr/>
          <p:nvPr userDrawn="1"/>
        </p:nvCxnSpPr>
        <p:spPr>
          <a:xfrm>
            <a:off x="971550" y="5486400"/>
            <a:ext cx="2457450" cy="0"/>
          </a:xfrm>
          <a:prstGeom prst="line">
            <a:avLst/>
          </a:prstGeom>
          <a:ln w="28575">
            <a:solidFill>
              <a:srgbClr val="1F6FB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72ED5D-B434-4447-98AA-BC88B693DB98}"/>
              </a:ext>
            </a:extLst>
          </p:cNvPr>
          <p:cNvSpPr txBox="1"/>
          <p:nvPr userDrawn="1"/>
        </p:nvSpPr>
        <p:spPr>
          <a:xfrm>
            <a:off x="1389796" y="5124451"/>
            <a:ext cx="1620958" cy="369332"/>
          </a:xfrm>
          <a:prstGeom prst="rect">
            <a:avLst/>
          </a:prstGeom>
          <a:noFill/>
        </p:spPr>
        <p:txBody>
          <a:bodyPr wrap="none" rtlCol="0">
            <a:spAutoFit/>
          </a:bodyPr>
          <a:lstStyle/>
          <a:p>
            <a:pPr algn="ctr"/>
            <a:r>
              <a:rPr lang="en-US" b="0" i="0" dirty="0">
                <a:solidFill>
                  <a:schemeClr val="tx1">
                    <a:lumMod val="65000"/>
                    <a:lumOff val="35000"/>
                  </a:schemeClr>
                </a:solidFill>
                <a:latin typeface="Helvetica" pitchFamily="2" charset="0"/>
              </a:rPr>
              <a:t>JUNE 6, 2019</a:t>
            </a:r>
          </a:p>
        </p:txBody>
      </p:sp>
      <p:pic>
        <p:nvPicPr>
          <p:cNvPr id="11" name="Picture 10">
            <a:extLst>
              <a:ext uri="{FF2B5EF4-FFF2-40B4-BE49-F238E27FC236}">
                <a16:creationId xmlns:a16="http://schemas.microsoft.com/office/drawing/2014/main" id="{C86BFEFC-E57D-9641-BAE4-FAA3746AD27E}"/>
              </a:ext>
            </a:extLst>
          </p:cNvPr>
          <p:cNvPicPr>
            <a:picLocks noChangeAspect="1"/>
          </p:cNvPicPr>
          <p:nvPr userDrawn="1"/>
        </p:nvPicPr>
        <p:blipFill>
          <a:blip r:embed="rId2"/>
          <a:stretch>
            <a:fillRect/>
          </a:stretch>
        </p:blipFill>
        <p:spPr>
          <a:xfrm>
            <a:off x="9928858" y="6008687"/>
            <a:ext cx="1882142" cy="452438"/>
          </a:xfrm>
          <a:prstGeom prst="rect">
            <a:avLst/>
          </a:prstGeom>
        </p:spPr>
      </p:pic>
    </p:spTree>
    <p:extLst>
      <p:ext uri="{BB962C8B-B14F-4D97-AF65-F5344CB8AC3E}">
        <p14:creationId xmlns:p14="http://schemas.microsoft.com/office/powerpoint/2010/main" val="3665357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A362-3F8F-D247-8617-F2E5BA9B53D3}"/>
              </a:ext>
            </a:extLst>
          </p:cNvPr>
          <p:cNvSpPr>
            <a:spLocks noGrp="1"/>
          </p:cNvSpPr>
          <p:nvPr>
            <p:ph type="title" hasCustomPrompt="1"/>
          </p:nvPr>
        </p:nvSpPr>
        <p:spPr>
          <a:xfrm>
            <a:off x="838200" y="2766218"/>
            <a:ext cx="10515600" cy="1325563"/>
          </a:xfrm>
        </p:spPr>
        <p:txBody>
          <a:bodyPr/>
          <a:lstStyle>
            <a:lvl1pPr algn="ctr">
              <a:defRPr sz="6000" i="1">
                <a:solidFill>
                  <a:schemeClr val="bg1">
                    <a:lumMod val="50000"/>
                  </a:schemeClr>
                </a:solidFill>
              </a:defRPr>
            </a:lvl1pPr>
          </a:lstStyle>
          <a:p>
            <a:r>
              <a:rPr lang="en-US" dirty="0"/>
              <a:t>Quote</a:t>
            </a:r>
          </a:p>
        </p:txBody>
      </p:sp>
      <p:sp>
        <p:nvSpPr>
          <p:cNvPr id="3" name="Date Placeholder 2">
            <a:extLst>
              <a:ext uri="{FF2B5EF4-FFF2-40B4-BE49-F238E27FC236}">
                <a16:creationId xmlns:a16="http://schemas.microsoft.com/office/drawing/2014/main" id="{B97F2BDD-5555-C240-AF12-084809869509}"/>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4" name="Footer Placeholder 3">
            <a:extLst>
              <a:ext uri="{FF2B5EF4-FFF2-40B4-BE49-F238E27FC236}">
                <a16:creationId xmlns:a16="http://schemas.microsoft.com/office/drawing/2014/main" id="{52F0A729-9737-7C4D-8EB3-9D5645E6B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343812-4D44-E849-A6CE-709A56B7CC09}"/>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138109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Thou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A362-3F8F-D247-8617-F2E5BA9B53D3}"/>
              </a:ext>
            </a:extLst>
          </p:cNvPr>
          <p:cNvSpPr>
            <a:spLocks noGrp="1"/>
          </p:cNvSpPr>
          <p:nvPr>
            <p:ph type="title" hasCustomPrompt="1"/>
          </p:nvPr>
        </p:nvSpPr>
        <p:spPr>
          <a:xfrm>
            <a:off x="838200" y="2209800"/>
            <a:ext cx="10515600" cy="1881981"/>
          </a:xfrm>
        </p:spPr>
        <p:txBody>
          <a:bodyPr/>
          <a:lstStyle>
            <a:lvl1pPr algn="l">
              <a:defRPr sz="6000" i="0">
                <a:solidFill>
                  <a:schemeClr val="tx1">
                    <a:lumMod val="85000"/>
                    <a:lumOff val="15000"/>
                  </a:schemeClr>
                </a:solidFill>
              </a:defRPr>
            </a:lvl1pPr>
          </a:lstStyle>
          <a:p>
            <a:r>
              <a:rPr lang="en-US" dirty="0"/>
              <a:t>This is a simple, single thought to share.</a:t>
            </a:r>
          </a:p>
        </p:txBody>
      </p:sp>
      <p:sp>
        <p:nvSpPr>
          <p:cNvPr id="3" name="Date Placeholder 2">
            <a:extLst>
              <a:ext uri="{FF2B5EF4-FFF2-40B4-BE49-F238E27FC236}">
                <a16:creationId xmlns:a16="http://schemas.microsoft.com/office/drawing/2014/main" id="{B97F2BDD-5555-C240-AF12-084809869509}"/>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4" name="Footer Placeholder 3">
            <a:extLst>
              <a:ext uri="{FF2B5EF4-FFF2-40B4-BE49-F238E27FC236}">
                <a16:creationId xmlns:a16="http://schemas.microsoft.com/office/drawing/2014/main" id="{52F0A729-9737-7C4D-8EB3-9D5645E6B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343812-4D44-E849-A6CE-709A56B7CC09}"/>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404205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A362-3F8F-D247-8617-F2E5BA9B53D3}"/>
              </a:ext>
            </a:extLst>
          </p:cNvPr>
          <p:cNvSpPr>
            <a:spLocks noGrp="1"/>
          </p:cNvSpPr>
          <p:nvPr>
            <p:ph type="title" hasCustomPrompt="1"/>
          </p:nvPr>
        </p:nvSpPr>
        <p:spPr>
          <a:xfrm>
            <a:off x="838200" y="2766218"/>
            <a:ext cx="10515600" cy="1325563"/>
          </a:xfrm>
        </p:spPr>
        <p:txBody>
          <a:bodyPr/>
          <a:lstStyle>
            <a:lvl1pPr algn="ctr">
              <a:defRPr sz="6000" i="1">
                <a:solidFill>
                  <a:schemeClr val="bg1">
                    <a:lumMod val="50000"/>
                  </a:schemeClr>
                </a:solidFill>
              </a:defRPr>
            </a:lvl1pPr>
          </a:lstStyle>
          <a:p>
            <a:r>
              <a:rPr lang="en-US" dirty="0"/>
              <a:t>Quote</a:t>
            </a:r>
          </a:p>
        </p:txBody>
      </p:sp>
      <p:sp>
        <p:nvSpPr>
          <p:cNvPr id="3" name="Date Placeholder 2">
            <a:extLst>
              <a:ext uri="{FF2B5EF4-FFF2-40B4-BE49-F238E27FC236}">
                <a16:creationId xmlns:a16="http://schemas.microsoft.com/office/drawing/2014/main" id="{B97F2BDD-5555-C240-AF12-084809869509}"/>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4" name="Footer Placeholder 3">
            <a:extLst>
              <a:ext uri="{FF2B5EF4-FFF2-40B4-BE49-F238E27FC236}">
                <a16:creationId xmlns:a16="http://schemas.microsoft.com/office/drawing/2014/main" id="{52F0A729-9737-7C4D-8EB3-9D5645E6B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343812-4D44-E849-A6CE-709A56B7CC09}"/>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2259537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9CA6-AB40-224F-A47A-A3648AEC32AF}"/>
              </a:ext>
            </a:extLst>
          </p:cNvPr>
          <p:cNvSpPr>
            <a:spLocks noGrp="1"/>
          </p:cNvSpPr>
          <p:nvPr>
            <p:ph type="title" hasCustomPrompt="1"/>
          </p:nvPr>
        </p:nvSpPr>
        <p:spPr>
          <a:xfrm>
            <a:off x="838200" y="2422525"/>
            <a:ext cx="10515600" cy="1325563"/>
          </a:xfrm>
        </p:spPr>
        <p:txBody>
          <a:bodyPr/>
          <a:lstStyle>
            <a:lvl1pPr algn="ctr">
              <a:defRPr/>
            </a:lvl1pPr>
          </a:lstStyle>
          <a:p>
            <a:r>
              <a:rPr lang="en-US" dirty="0"/>
              <a:t>Interstitial Slide</a:t>
            </a:r>
          </a:p>
        </p:txBody>
      </p:sp>
      <p:sp>
        <p:nvSpPr>
          <p:cNvPr id="3" name="Date Placeholder 2">
            <a:extLst>
              <a:ext uri="{FF2B5EF4-FFF2-40B4-BE49-F238E27FC236}">
                <a16:creationId xmlns:a16="http://schemas.microsoft.com/office/drawing/2014/main" id="{8DCB36A1-5939-3C47-8265-B990633AC661}"/>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4" name="Footer Placeholder 3">
            <a:extLst>
              <a:ext uri="{FF2B5EF4-FFF2-40B4-BE49-F238E27FC236}">
                <a16:creationId xmlns:a16="http://schemas.microsoft.com/office/drawing/2014/main" id="{5F42A06D-05E1-9D4F-9F89-47C6B4434F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661F73-D22C-6444-BBDB-32ECE59506FF}"/>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3974366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5ACF-48E3-F949-98AF-EECAFDDC8DDB}"/>
              </a:ext>
            </a:extLst>
          </p:cNvPr>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4B71A2D-7D7A-5C42-B352-F4EAE459AAF6}"/>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47AC23-F9D2-3646-B0C7-31A110297B2F}"/>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5" name="Footer Placeholder 4">
            <a:extLst>
              <a:ext uri="{FF2B5EF4-FFF2-40B4-BE49-F238E27FC236}">
                <a16:creationId xmlns:a16="http://schemas.microsoft.com/office/drawing/2014/main" id="{C0C17E3E-D344-EA4A-801F-37F253A4E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62BA3-2D66-9843-A389-0DC4B3FA9195}"/>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98880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A13D-229C-394C-8735-5DB83149C1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5ED8D4-51A8-FB41-95EA-A2B5B150EB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0BF381-430F-6D45-88C3-796E693B2357}"/>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5" name="Footer Placeholder 4">
            <a:extLst>
              <a:ext uri="{FF2B5EF4-FFF2-40B4-BE49-F238E27FC236}">
                <a16:creationId xmlns:a16="http://schemas.microsoft.com/office/drawing/2014/main" id="{035596EE-A490-4449-826D-104BB8933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2F66D-46BE-D34D-9A62-05ECAF237ADB}"/>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111543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716F-D4DA-D64E-BA63-9E62AA7C9C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B0A24B-A79A-9C4C-89E4-3214249D4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54FF45-8E0B-484D-807D-79C31C7108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C29D66-C34C-2945-9B64-D781CE440F44}"/>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6" name="Footer Placeholder 5">
            <a:extLst>
              <a:ext uri="{FF2B5EF4-FFF2-40B4-BE49-F238E27FC236}">
                <a16:creationId xmlns:a16="http://schemas.microsoft.com/office/drawing/2014/main" id="{DD139741-1421-9241-B28D-19CD811A0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2AAAB-C0E6-5B4D-B369-9745A1B3222C}"/>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1472725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D597-C0BE-1942-93A4-7FFA32425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6A355C-1C45-5C42-BBA9-F725FDFE42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0521CC-9602-BD46-A7C4-528D105828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492A90-27FF-3044-9133-A4DA53964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440F1E-A8D3-9847-8101-E674C6361E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511EE7-7FAF-EB4C-9DCE-EBF00930332A}"/>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8" name="Footer Placeholder 7">
            <a:extLst>
              <a:ext uri="{FF2B5EF4-FFF2-40B4-BE49-F238E27FC236}">
                <a16:creationId xmlns:a16="http://schemas.microsoft.com/office/drawing/2014/main" id="{F0CB2EB5-7157-E14D-A1A5-BB031A0757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390DF-5939-4147-8187-BE14727C3A1E}"/>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339490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BF1F-1AF0-584C-A0F3-2BD1AD9255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72B070-EAB4-2546-BFDA-314FC2CE186C}"/>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4" name="Footer Placeholder 3">
            <a:extLst>
              <a:ext uri="{FF2B5EF4-FFF2-40B4-BE49-F238E27FC236}">
                <a16:creationId xmlns:a16="http://schemas.microsoft.com/office/drawing/2014/main" id="{CE34EB8B-01FB-BF48-B1DF-117610DA02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AA4875-18F7-4E4C-972C-54E0320EE308}"/>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1755805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BEBF3-3C18-274D-8594-99FB189FD70D}"/>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3" name="Footer Placeholder 2">
            <a:extLst>
              <a:ext uri="{FF2B5EF4-FFF2-40B4-BE49-F238E27FC236}">
                <a16:creationId xmlns:a16="http://schemas.microsoft.com/office/drawing/2014/main" id="{04782D2B-D451-4F4F-BC70-E411FDF57E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348CC5-1221-F846-B3F6-14CC0EFEBD37}"/>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1844668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5529-1A32-CD4C-B557-EB2C24A86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009F34-3F35-D144-8085-50753BD9C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B3C3CC-682C-EA44-BBAE-E8F471DCA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6D83C-B947-8245-957A-F6A53E7B3AE2}"/>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6" name="Footer Placeholder 5">
            <a:extLst>
              <a:ext uri="{FF2B5EF4-FFF2-40B4-BE49-F238E27FC236}">
                <a16:creationId xmlns:a16="http://schemas.microsoft.com/office/drawing/2014/main" id="{CA297B9F-C9C8-104F-ACB9-73B0797BF0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16148A-720F-674D-9FF8-321B5C3F265F}"/>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3498805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5FB3-D5FF-2B4C-91CB-757729F4E3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7B0C5D-608A-664A-9060-7638EF2BF9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0437B6-FB07-A745-88CF-BD2C7097B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87186-903B-9549-8ED9-53FE00BB9C1C}"/>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6" name="Footer Placeholder 5">
            <a:extLst>
              <a:ext uri="{FF2B5EF4-FFF2-40B4-BE49-F238E27FC236}">
                <a16:creationId xmlns:a16="http://schemas.microsoft.com/office/drawing/2014/main" id="{EEDAE367-0FAB-AD4C-BFD0-94D71E8F1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D9D69-A371-7847-8C1E-55A0203D3F95}"/>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4141468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9B7C-1533-704D-9D9B-AF83877DFF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12E1F-420F-0547-9864-5B1A57653E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ACA94-5F64-4544-AED2-F2703B4FEE1B}"/>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5" name="Footer Placeholder 4">
            <a:extLst>
              <a:ext uri="{FF2B5EF4-FFF2-40B4-BE49-F238E27FC236}">
                <a16:creationId xmlns:a16="http://schemas.microsoft.com/office/drawing/2014/main" id="{6E29EC81-8429-1F49-AD75-212AB89EA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14273-BEFB-574E-BF85-9F96C3F5AE59}"/>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388607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Thou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A362-3F8F-D247-8617-F2E5BA9B53D3}"/>
              </a:ext>
            </a:extLst>
          </p:cNvPr>
          <p:cNvSpPr>
            <a:spLocks noGrp="1"/>
          </p:cNvSpPr>
          <p:nvPr>
            <p:ph type="title" hasCustomPrompt="1"/>
          </p:nvPr>
        </p:nvSpPr>
        <p:spPr>
          <a:xfrm>
            <a:off x="838200" y="2209800"/>
            <a:ext cx="10515600" cy="1881981"/>
          </a:xfrm>
        </p:spPr>
        <p:txBody>
          <a:bodyPr/>
          <a:lstStyle>
            <a:lvl1pPr algn="l">
              <a:defRPr sz="6000" i="0">
                <a:solidFill>
                  <a:schemeClr val="tx1">
                    <a:lumMod val="85000"/>
                    <a:lumOff val="15000"/>
                  </a:schemeClr>
                </a:solidFill>
              </a:defRPr>
            </a:lvl1pPr>
          </a:lstStyle>
          <a:p>
            <a:r>
              <a:rPr lang="en-US" dirty="0"/>
              <a:t>This is a simple, single thought to share.</a:t>
            </a:r>
          </a:p>
        </p:txBody>
      </p:sp>
      <p:sp>
        <p:nvSpPr>
          <p:cNvPr id="3" name="Date Placeholder 2">
            <a:extLst>
              <a:ext uri="{FF2B5EF4-FFF2-40B4-BE49-F238E27FC236}">
                <a16:creationId xmlns:a16="http://schemas.microsoft.com/office/drawing/2014/main" id="{B97F2BDD-5555-C240-AF12-084809869509}"/>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4" name="Footer Placeholder 3">
            <a:extLst>
              <a:ext uri="{FF2B5EF4-FFF2-40B4-BE49-F238E27FC236}">
                <a16:creationId xmlns:a16="http://schemas.microsoft.com/office/drawing/2014/main" id="{52F0A729-9737-7C4D-8EB3-9D5645E6B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343812-4D44-E849-A6CE-709A56B7CC09}"/>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2398309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73A3CB-9FA9-3940-A386-5856CB7D0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8DAEC1-82C8-B64B-8E3C-E5A29A5836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D88F2-C170-F849-B498-3353A76FEF44}"/>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5" name="Footer Placeholder 4">
            <a:extLst>
              <a:ext uri="{FF2B5EF4-FFF2-40B4-BE49-F238E27FC236}">
                <a16:creationId xmlns:a16="http://schemas.microsoft.com/office/drawing/2014/main" id="{FFF082EE-E84E-EE42-86F7-FA5980C57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DC258-086C-054D-B588-BF32F89EE364}"/>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2403761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C343-B519-224B-9EA5-48E1D2B70F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251008-4790-7645-970F-BC02BEFB4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8E8C6E-BFBA-4447-9492-066ED66FA157}"/>
              </a:ext>
            </a:extLst>
          </p:cNvPr>
          <p:cNvSpPr>
            <a:spLocks noGrp="1"/>
          </p:cNvSpPr>
          <p:nvPr>
            <p:ph type="dt" sz="half" idx="10"/>
          </p:nvPr>
        </p:nvSpPr>
        <p:spPr/>
        <p:txBody>
          <a:bodyPr/>
          <a:lstStyle/>
          <a:p>
            <a:fld id="{67D8EAF3-C407-674D-9094-94CADAB2FB0E}" type="datetimeFigureOut">
              <a:rPr lang="en-US" smtClean="0"/>
              <a:t>8/29/2019</a:t>
            </a:fld>
            <a:endParaRPr lang="en-US"/>
          </a:p>
        </p:txBody>
      </p:sp>
      <p:sp>
        <p:nvSpPr>
          <p:cNvPr id="5" name="Footer Placeholder 4">
            <a:extLst>
              <a:ext uri="{FF2B5EF4-FFF2-40B4-BE49-F238E27FC236}">
                <a16:creationId xmlns:a16="http://schemas.microsoft.com/office/drawing/2014/main" id="{A1898A29-BF2E-D847-8729-7EA1EA837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9AA11-029F-0244-8DE4-B484F22E613C}"/>
              </a:ext>
            </a:extLst>
          </p:cNvPr>
          <p:cNvSpPr>
            <a:spLocks noGrp="1"/>
          </p:cNvSpPr>
          <p:nvPr>
            <p:ph type="sldNum" sz="quarter" idx="12"/>
          </p:nvPr>
        </p:nvSpPr>
        <p:spPr/>
        <p:txBody>
          <a:bodyPr/>
          <a:lstStyle/>
          <a:p>
            <a:fld id="{83BDA6B4-A897-A24E-A62E-CFBC2C507431}" type="slidenum">
              <a:rPr lang="en-US" smtClean="0"/>
              <a:t>‹#›</a:t>
            </a:fld>
            <a:endParaRPr lang="en-US"/>
          </a:p>
        </p:txBody>
      </p:sp>
    </p:spTree>
    <p:extLst>
      <p:ext uri="{BB962C8B-B14F-4D97-AF65-F5344CB8AC3E}">
        <p14:creationId xmlns:p14="http://schemas.microsoft.com/office/powerpoint/2010/main" val="2032012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2B5E-6EB4-9340-867A-7E9BAC8F8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66F03-24B6-6343-91F7-5C76692DBF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7CE3C-65E2-1743-A84E-3216B5B674D3}"/>
              </a:ext>
            </a:extLst>
          </p:cNvPr>
          <p:cNvSpPr>
            <a:spLocks noGrp="1"/>
          </p:cNvSpPr>
          <p:nvPr>
            <p:ph type="dt" sz="half" idx="10"/>
          </p:nvPr>
        </p:nvSpPr>
        <p:spPr/>
        <p:txBody>
          <a:bodyPr/>
          <a:lstStyle/>
          <a:p>
            <a:fld id="{67D8EAF3-C407-674D-9094-94CADAB2FB0E}" type="datetimeFigureOut">
              <a:rPr lang="en-US" smtClean="0"/>
              <a:t>8/29/2019</a:t>
            </a:fld>
            <a:endParaRPr lang="en-US"/>
          </a:p>
        </p:txBody>
      </p:sp>
      <p:sp>
        <p:nvSpPr>
          <p:cNvPr id="5" name="Footer Placeholder 4">
            <a:extLst>
              <a:ext uri="{FF2B5EF4-FFF2-40B4-BE49-F238E27FC236}">
                <a16:creationId xmlns:a16="http://schemas.microsoft.com/office/drawing/2014/main" id="{375AB680-C310-744A-89CE-43F5E3FDA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22EC9-CE01-2642-AC1F-E6EB6758F13D}"/>
              </a:ext>
            </a:extLst>
          </p:cNvPr>
          <p:cNvSpPr>
            <a:spLocks noGrp="1"/>
          </p:cNvSpPr>
          <p:nvPr>
            <p:ph type="sldNum" sz="quarter" idx="12"/>
          </p:nvPr>
        </p:nvSpPr>
        <p:spPr/>
        <p:txBody>
          <a:bodyPr/>
          <a:lstStyle/>
          <a:p>
            <a:fld id="{83BDA6B4-A897-A24E-A62E-CFBC2C507431}" type="slidenum">
              <a:rPr lang="en-US" smtClean="0"/>
              <a:t>‹#›</a:t>
            </a:fld>
            <a:endParaRPr lang="en-US"/>
          </a:p>
        </p:txBody>
      </p:sp>
    </p:spTree>
    <p:extLst>
      <p:ext uri="{BB962C8B-B14F-4D97-AF65-F5344CB8AC3E}">
        <p14:creationId xmlns:p14="http://schemas.microsoft.com/office/powerpoint/2010/main" val="2175783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457B-7417-7A4F-BFDB-625A8073D5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FC3422-4281-9247-98E9-7EE0C523E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BD8F14-1B7F-D041-ABA5-090D86B056FC}"/>
              </a:ext>
            </a:extLst>
          </p:cNvPr>
          <p:cNvSpPr>
            <a:spLocks noGrp="1"/>
          </p:cNvSpPr>
          <p:nvPr>
            <p:ph type="dt" sz="half" idx="10"/>
          </p:nvPr>
        </p:nvSpPr>
        <p:spPr/>
        <p:txBody>
          <a:bodyPr/>
          <a:lstStyle/>
          <a:p>
            <a:fld id="{67D8EAF3-C407-674D-9094-94CADAB2FB0E}" type="datetimeFigureOut">
              <a:rPr lang="en-US" smtClean="0"/>
              <a:t>8/29/2019</a:t>
            </a:fld>
            <a:endParaRPr lang="en-US"/>
          </a:p>
        </p:txBody>
      </p:sp>
      <p:sp>
        <p:nvSpPr>
          <p:cNvPr id="5" name="Footer Placeholder 4">
            <a:extLst>
              <a:ext uri="{FF2B5EF4-FFF2-40B4-BE49-F238E27FC236}">
                <a16:creationId xmlns:a16="http://schemas.microsoft.com/office/drawing/2014/main" id="{E3AC9359-0B8E-284E-8CA0-CFAF2001A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610CA-31FD-8140-B65A-475CAD70DBCE}"/>
              </a:ext>
            </a:extLst>
          </p:cNvPr>
          <p:cNvSpPr>
            <a:spLocks noGrp="1"/>
          </p:cNvSpPr>
          <p:nvPr>
            <p:ph type="sldNum" sz="quarter" idx="12"/>
          </p:nvPr>
        </p:nvSpPr>
        <p:spPr/>
        <p:txBody>
          <a:bodyPr/>
          <a:lstStyle/>
          <a:p>
            <a:fld id="{83BDA6B4-A897-A24E-A62E-CFBC2C507431}" type="slidenum">
              <a:rPr lang="en-US" smtClean="0"/>
              <a:t>‹#›</a:t>
            </a:fld>
            <a:endParaRPr lang="en-US"/>
          </a:p>
        </p:txBody>
      </p:sp>
    </p:spTree>
    <p:extLst>
      <p:ext uri="{BB962C8B-B14F-4D97-AF65-F5344CB8AC3E}">
        <p14:creationId xmlns:p14="http://schemas.microsoft.com/office/powerpoint/2010/main" val="2861081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DA79-0EE4-3A4E-8912-D685B28EE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CA0422-8395-A842-94DE-0BA26C8037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BC53B3-92DA-0241-8A95-BC87E6F7DD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166A4A-8527-9649-9DC7-32278392E80B}"/>
              </a:ext>
            </a:extLst>
          </p:cNvPr>
          <p:cNvSpPr>
            <a:spLocks noGrp="1"/>
          </p:cNvSpPr>
          <p:nvPr>
            <p:ph type="dt" sz="half" idx="10"/>
          </p:nvPr>
        </p:nvSpPr>
        <p:spPr/>
        <p:txBody>
          <a:bodyPr/>
          <a:lstStyle/>
          <a:p>
            <a:fld id="{67D8EAF3-C407-674D-9094-94CADAB2FB0E}" type="datetimeFigureOut">
              <a:rPr lang="en-US" smtClean="0"/>
              <a:t>8/29/2019</a:t>
            </a:fld>
            <a:endParaRPr lang="en-US"/>
          </a:p>
        </p:txBody>
      </p:sp>
      <p:sp>
        <p:nvSpPr>
          <p:cNvPr id="6" name="Footer Placeholder 5">
            <a:extLst>
              <a:ext uri="{FF2B5EF4-FFF2-40B4-BE49-F238E27FC236}">
                <a16:creationId xmlns:a16="http://schemas.microsoft.com/office/drawing/2014/main" id="{86733317-38BB-0546-80FB-6B2AFEBFB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183C8-8543-7E4E-B7A7-BF01CB63EA21}"/>
              </a:ext>
            </a:extLst>
          </p:cNvPr>
          <p:cNvSpPr>
            <a:spLocks noGrp="1"/>
          </p:cNvSpPr>
          <p:nvPr>
            <p:ph type="sldNum" sz="quarter" idx="12"/>
          </p:nvPr>
        </p:nvSpPr>
        <p:spPr/>
        <p:txBody>
          <a:bodyPr/>
          <a:lstStyle/>
          <a:p>
            <a:fld id="{83BDA6B4-A897-A24E-A62E-CFBC2C507431}" type="slidenum">
              <a:rPr lang="en-US" smtClean="0"/>
              <a:t>‹#›</a:t>
            </a:fld>
            <a:endParaRPr lang="en-US"/>
          </a:p>
        </p:txBody>
      </p:sp>
    </p:spTree>
    <p:extLst>
      <p:ext uri="{BB962C8B-B14F-4D97-AF65-F5344CB8AC3E}">
        <p14:creationId xmlns:p14="http://schemas.microsoft.com/office/powerpoint/2010/main" val="742751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4960-B96C-C640-8505-04FDCB8C9F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1F08D4-9AE6-214C-9144-8EAA2DC1D5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01A5A6-9043-A843-A3A1-B9E6BF6640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B0E704-6ABB-FB44-BDB2-4FEDBAA4CD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F6C4F3-8E8F-0A4C-A2DE-DF080A9B8E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178C71-1506-3848-B375-BE6C4867A1E3}"/>
              </a:ext>
            </a:extLst>
          </p:cNvPr>
          <p:cNvSpPr>
            <a:spLocks noGrp="1"/>
          </p:cNvSpPr>
          <p:nvPr>
            <p:ph type="dt" sz="half" idx="10"/>
          </p:nvPr>
        </p:nvSpPr>
        <p:spPr/>
        <p:txBody>
          <a:bodyPr/>
          <a:lstStyle/>
          <a:p>
            <a:fld id="{67D8EAF3-C407-674D-9094-94CADAB2FB0E}" type="datetimeFigureOut">
              <a:rPr lang="en-US" smtClean="0"/>
              <a:t>8/29/2019</a:t>
            </a:fld>
            <a:endParaRPr lang="en-US"/>
          </a:p>
        </p:txBody>
      </p:sp>
      <p:sp>
        <p:nvSpPr>
          <p:cNvPr id="8" name="Footer Placeholder 7">
            <a:extLst>
              <a:ext uri="{FF2B5EF4-FFF2-40B4-BE49-F238E27FC236}">
                <a16:creationId xmlns:a16="http://schemas.microsoft.com/office/drawing/2014/main" id="{B302B2F6-8AE0-AB4E-BF67-27B6B0E9FE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6DDB47-73D9-2045-91FF-93BAE18A87DC}"/>
              </a:ext>
            </a:extLst>
          </p:cNvPr>
          <p:cNvSpPr>
            <a:spLocks noGrp="1"/>
          </p:cNvSpPr>
          <p:nvPr>
            <p:ph type="sldNum" sz="quarter" idx="12"/>
          </p:nvPr>
        </p:nvSpPr>
        <p:spPr/>
        <p:txBody>
          <a:bodyPr/>
          <a:lstStyle/>
          <a:p>
            <a:fld id="{83BDA6B4-A897-A24E-A62E-CFBC2C507431}" type="slidenum">
              <a:rPr lang="en-US" smtClean="0"/>
              <a:t>‹#›</a:t>
            </a:fld>
            <a:endParaRPr lang="en-US"/>
          </a:p>
        </p:txBody>
      </p:sp>
    </p:spTree>
    <p:extLst>
      <p:ext uri="{BB962C8B-B14F-4D97-AF65-F5344CB8AC3E}">
        <p14:creationId xmlns:p14="http://schemas.microsoft.com/office/powerpoint/2010/main" val="2753595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87B1-E764-2C4D-AF4F-AAB0EEFF81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A752AF-FC38-CE4E-BD5A-767A6D2267E7}"/>
              </a:ext>
            </a:extLst>
          </p:cNvPr>
          <p:cNvSpPr>
            <a:spLocks noGrp="1"/>
          </p:cNvSpPr>
          <p:nvPr>
            <p:ph type="dt" sz="half" idx="10"/>
          </p:nvPr>
        </p:nvSpPr>
        <p:spPr/>
        <p:txBody>
          <a:bodyPr/>
          <a:lstStyle/>
          <a:p>
            <a:fld id="{67D8EAF3-C407-674D-9094-94CADAB2FB0E}" type="datetimeFigureOut">
              <a:rPr lang="en-US" smtClean="0"/>
              <a:t>8/29/2019</a:t>
            </a:fld>
            <a:endParaRPr lang="en-US"/>
          </a:p>
        </p:txBody>
      </p:sp>
      <p:sp>
        <p:nvSpPr>
          <p:cNvPr id="4" name="Footer Placeholder 3">
            <a:extLst>
              <a:ext uri="{FF2B5EF4-FFF2-40B4-BE49-F238E27FC236}">
                <a16:creationId xmlns:a16="http://schemas.microsoft.com/office/drawing/2014/main" id="{35A681DC-3A99-FA47-AFA2-4FF057E299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B3D2E5-77F2-9B49-9A93-EE5FA5336E39}"/>
              </a:ext>
            </a:extLst>
          </p:cNvPr>
          <p:cNvSpPr>
            <a:spLocks noGrp="1"/>
          </p:cNvSpPr>
          <p:nvPr>
            <p:ph type="sldNum" sz="quarter" idx="12"/>
          </p:nvPr>
        </p:nvSpPr>
        <p:spPr/>
        <p:txBody>
          <a:bodyPr/>
          <a:lstStyle/>
          <a:p>
            <a:fld id="{83BDA6B4-A897-A24E-A62E-CFBC2C507431}" type="slidenum">
              <a:rPr lang="en-US" smtClean="0"/>
              <a:t>‹#›</a:t>
            </a:fld>
            <a:endParaRPr lang="en-US"/>
          </a:p>
        </p:txBody>
      </p:sp>
    </p:spTree>
    <p:extLst>
      <p:ext uri="{BB962C8B-B14F-4D97-AF65-F5344CB8AC3E}">
        <p14:creationId xmlns:p14="http://schemas.microsoft.com/office/powerpoint/2010/main" val="614446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4F6CAE-9F17-A24D-9D03-862DFB012A43}"/>
              </a:ext>
            </a:extLst>
          </p:cNvPr>
          <p:cNvSpPr>
            <a:spLocks noGrp="1"/>
          </p:cNvSpPr>
          <p:nvPr>
            <p:ph type="dt" sz="half" idx="10"/>
          </p:nvPr>
        </p:nvSpPr>
        <p:spPr/>
        <p:txBody>
          <a:bodyPr/>
          <a:lstStyle/>
          <a:p>
            <a:fld id="{67D8EAF3-C407-674D-9094-94CADAB2FB0E}" type="datetimeFigureOut">
              <a:rPr lang="en-US" smtClean="0"/>
              <a:t>8/29/2019</a:t>
            </a:fld>
            <a:endParaRPr lang="en-US"/>
          </a:p>
        </p:txBody>
      </p:sp>
      <p:sp>
        <p:nvSpPr>
          <p:cNvPr id="3" name="Footer Placeholder 2">
            <a:extLst>
              <a:ext uri="{FF2B5EF4-FFF2-40B4-BE49-F238E27FC236}">
                <a16:creationId xmlns:a16="http://schemas.microsoft.com/office/drawing/2014/main" id="{09F2E765-E4B7-754D-81DE-3E74C8B89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A6540F-4CAF-AD44-8F5B-D2F6DE4582A9}"/>
              </a:ext>
            </a:extLst>
          </p:cNvPr>
          <p:cNvSpPr>
            <a:spLocks noGrp="1"/>
          </p:cNvSpPr>
          <p:nvPr>
            <p:ph type="sldNum" sz="quarter" idx="12"/>
          </p:nvPr>
        </p:nvSpPr>
        <p:spPr/>
        <p:txBody>
          <a:bodyPr/>
          <a:lstStyle/>
          <a:p>
            <a:fld id="{83BDA6B4-A897-A24E-A62E-CFBC2C507431}" type="slidenum">
              <a:rPr lang="en-US" smtClean="0"/>
              <a:t>‹#›</a:t>
            </a:fld>
            <a:endParaRPr lang="en-US"/>
          </a:p>
        </p:txBody>
      </p:sp>
    </p:spTree>
    <p:extLst>
      <p:ext uri="{BB962C8B-B14F-4D97-AF65-F5344CB8AC3E}">
        <p14:creationId xmlns:p14="http://schemas.microsoft.com/office/powerpoint/2010/main" val="4176924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0B82-57A9-7945-9FBC-234AE2849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86DAF0-3763-EA4C-BDD6-7D928F5A6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BD4CE0-DF59-B440-A8AD-7865A48B8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DCF86-476E-1D4C-BDDA-927166941C9D}"/>
              </a:ext>
            </a:extLst>
          </p:cNvPr>
          <p:cNvSpPr>
            <a:spLocks noGrp="1"/>
          </p:cNvSpPr>
          <p:nvPr>
            <p:ph type="dt" sz="half" idx="10"/>
          </p:nvPr>
        </p:nvSpPr>
        <p:spPr/>
        <p:txBody>
          <a:bodyPr/>
          <a:lstStyle/>
          <a:p>
            <a:fld id="{67D8EAF3-C407-674D-9094-94CADAB2FB0E}" type="datetimeFigureOut">
              <a:rPr lang="en-US" smtClean="0"/>
              <a:t>8/29/2019</a:t>
            </a:fld>
            <a:endParaRPr lang="en-US"/>
          </a:p>
        </p:txBody>
      </p:sp>
      <p:sp>
        <p:nvSpPr>
          <p:cNvPr id="6" name="Footer Placeholder 5">
            <a:extLst>
              <a:ext uri="{FF2B5EF4-FFF2-40B4-BE49-F238E27FC236}">
                <a16:creationId xmlns:a16="http://schemas.microsoft.com/office/drawing/2014/main" id="{1D98DBF7-BC6A-5F49-98DB-584DB818A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E0B4F-3F0C-BA46-B920-D23BE4B10895}"/>
              </a:ext>
            </a:extLst>
          </p:cNvPr>
          <p:cNvSpPr>
            <a:spLocks noGrp="1"/>
          </p:cNvSpPr>
          <p:nvPr>
            <p:ph type="sldNum" sz="quarter" idx="12"/>
          </p:nvPr>
        </p:nvSpPr>
        <p:spPr/>
        <p:txBody>
          <a:bodyPr/>
          <a:lstStyle/>
          <a:p>
            <a:fld id="{83BDA6B4-A897-A24E-A62E-CFBC2C507431}" type="slidenum">
              <a:rPr lang="en-US" smtClean="0"/>
              <a:t>‹#›</a:t>
            </a:fld>
            <a:endParaRPr lang="en-US"/>
          </a:p>
        </p:txBody>
      </p:sp>
    </p:spTree>
    <p:extLst>
      <p:ext uri="{BB962C8B-B14F-4D97-AF65-F5344CB8AC3E}">
        <p14:creationId xmlns:p14="http://schemas.microsoft.com/office/powerpoint/2010/main" val="3372598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45D0-7DD1-604D-A87E-A121B128C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8CF63-5456-8741-95B7-239E953D7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143033-A1B9-9C43-8014-21E1F7915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4949D0-EBDF-3040-A56C-233327C7DA9B}"/>
              </a:ext>
            </a:extLst>
          </p:cNvPr>
          <p:cNvSpPr>
            <a:spLocks noGrp="1"/>
          </p:cNvSpPr>
          <p:nvPr>
            <p:ph type="dt" sz="half" idx="10"/>
          </p:nvPr>
        </p:nvSpPr>
        <p:spPr/>
        <p:txBody>
          <a:bodyPr/>
          <a:lstStyle/>
          <a:p>
            <a:fld id="{67D8EAF3-C407-674D-9094-94CADAB2FB0E}" type="datetimeFigureOut">
              <a:rPr lang="en-US" smtClean="0"/>
              <a:t>8/29/2019</a:t>
            </a:fld>
            <a:endParaRPr lang="en-US"/>
          </a:p>
        </p:txBody>
      </p:sp>
      <p:sp>
        <p:nvSpPr>
          <p:cNvPr id="6" name="Footer Placeholder 5">
            <a:extLst>
              <a:ext uri="{FF2B5EF4-FFF2-40B4-BE49-F238E27FC236}">
                <a16:creationId xmlns:a16="http://schemas.microsoft.com/office/drawing/2014/main" id="{014AD7BA-5488-D04D-A3CB-6827BBC12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1F9D3-C574-ED49-9281-76E5273C2834}"/>
              </a:ext>
            </a:extLst>
          </p:cNvPr>
          <p:cNvSpPr>
            <a:spLocks noGrp="1"/>
          </p:cNvSpPr>
          <p:nvPr>
            <p:ph type="sldNum" sz="quarter" idx="12"/>
          </p:nvPr>
        </p:nvSpPr>
        <p:spPr/>
        <p:txBody>
          <a:bodyPr/>
          <a:lstStyle/>
          <a:p>
            <a:fld id="{83BDA6B4-A897-A24E-A62E-CFBC2C507431}" type="slidenum">
              <a:rPr lang="en-US" smtClean="0"/>
              <a:t>‹#›</a:t>
            </a:fld>
            <a:endParaRPr lang="en-US"/>
          </a:p>
        </p:txBody>
      </p:sp>
    </p:spTree>
    <p:extLst>
      <p:ext uri="{BB962C8B-B14F-4D97-AF65-F5344CB8AC3E}">
        <p14:creationId xmlns:p14="http://schemas.microsoft.com/office/powerpoint/2010/main" val="358408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stitial">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9CA6-AB40-224F-A47A-A3648AEC32AF}"/>
              </a:ext>
            </a:extLst>
          </p:cNvPr>
          <p:cNvSpPr>
            <a:spLocks noGrp="1"/>
          </p:cNvSpPr>
          <p:nvPr>
            <p:ph type="title" hasCustomPrompt="1"/>
          </p:nvPr>
        </p:nvSpPr>
        <p:spPr>
          <a:xfrm>
            <a:off x="838200" y="2422525"/>
            <a:ext cx="10515600" cy="1325563"/>
          </a:xfrm>
        </p:spPr>
        <p:txBody>
          <a:bodyPr/>
          <a:lstStyle>
            <a:lvl1pPr algn="ctr">
              <a:defRPr/>
            </a:lvl1pPr>
          </a:lstStyle>
          <a:p>
            <a:r>
              <a:rPr lang="en-US" dirty="0"/>
              <a:t>Interstitial Slide</a:t>
            </a:r>
          </a:p>
        </p:txBody>
      </p:sp>
      <p:sp>
        <p:nvSpPr>
          <p:cNvPr id="3" name="Date Placeholder 2">
            <a:extLst>
              <a:ext uri="{FF2B5EF4-FFF2-40B4-BE49-F238E27FC236}">
                <a16:creationId xmlns:a16="http://schemas.microsoft.com/office/drawing/2014/main" id="{8DCB36A1-5939-3C47-8265-B990633AC661}"/>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4" name="Footer Placeholder 3">
            <a:extLst>
              <a:ext uri="{FF2B5EF4-FFF2-40B4-BE49-F238E27FC236}">
                <a16:creationId xmlns:a16="http://schemas.microsoft.com/office/drawing/2014/main" id="{5F42A06D-05E1-9D4F-9F89-47C6B4434F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661F73-D22C-6444-BBDB-32ECE59506FF}"/>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38175005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0A9A-E29E-0347-A8C1-C979565DD6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1EF2C0-5440-1540-B5D2-32B18B0522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CC0AB-8EEC-EA44-8275-D653E5221D3E}"/>
              </a:ext>
            </a:extLst>
          </p:cNvPr>
          <p:cNvSpPr>
            <a:spLocks noGrp="1"/>
          </p:cNvSpPr>
          <p:nvPr>
            <p:ph type="dt" sz="half" idx="10"/>
          </p:nvPr>
        </p:nvSpPr>
        <p:spPr/>
        <p:txBody>
          <a:bodyPr/>
          <a:lstStyle/>
          <a:p>
            <a:fld id="{67D8EAF3-C407-674D-9094-94CADAB2FB0E}" type="datetimeFigureOut">
              <a:rPr lang="en-US" smtClean="0"/>
              <a:t>8/29/2019</a:t>
            </a:fld>
            <a:endParaRPr lang="en-US"/>
          </a:p>
        </p:txBody>
      </p:sp>
      <p:sp>
        <p:nvSpPr>
          <p:cNvPr id="5" name="Footer Placeholder 4">
            <a:extLst>
              <a:ext uri="{FF2B5EF4-FFF2-40B4-BE49-F238E27FC236}">
                <a16:creationId xmlns:a16="http://schemas.microsoft.com/office/drawing/2014/main" id="{13F2054F-AB7F-BA4F-932B-56A54F8BA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DCE1B-011D-4B42-AC7D-FFE43933FF5C}"/>
              </a:ext>
            </a:extLst>
          </p:cNvPr>
          <p:cNvSpPr>
            <a:spLocks noGrp="1"/>
          </p:cNvSpPr>
          <p:nvPr>
            <p:ph type="sldNum" sz="quarter" idx="12"/>
          </p:nvPr>
        </p:nvSpPr>
        <p:spPr/>
        <p:txBody>
          <a:bodyPr/>
          <a:lstStyle/>
          <a:p>
            <a:fld id="{83BDA6B4-A897-A24E-A62E-CFBC2C507431}" type="slidenum">
              <a:rPr lang="en-US" smtClean="0"/>
              <a:t>‹#›</a:t>
            </a:fld>
            <a:endParaRPr lang="en-US"/>
          </a:p>
        </p:txBody>
      </p:sp>
    </p:spTree>
    <p:extLst>
      <p:ext uri="{BB962C8B-B14F-4D97-AF65-F5344CB8AC3E}">
        <p14:creationId xmlns:p14="http://schemas.microsoft.com/office/powerpoint/2010/main" val="862031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09E29C-4CEA-4549-BE58-5BDBB197E0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FB13DC-A77E-8B40-A375-A8E232DE1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AA939-501D-7249-9240-F872829B554C}"/>
              </a:ext>
            </a:extLst>
          </p:cNvPr>
          <p:cNvSpPr>
            <a:spLocks noGrp="1"/>
          </p:cNvSpPr>
          <p:nvPr>
            <p:ph type="dt" sz="half" idx="10"/>
          </p:nvPr>
        </p:nvSpPr>
        <p:spPr/>
        <p:txBody>
          <a:bodyPr/>
          <a:lstStyle/>
          <a:p>
            <a:fld id="{67D8EAF3-C407-674D-9094-94CADAB2FB0E}" type="datetimeFigureOut">
              <a:rPr lang="en-US" smtClean="0"/>
              <a:t>8/29/2019</a:t>
            </a:fld>
            <a:endParaRPr lang="en-US"/>
          </a:p>
        </p:txBody>
      </p:sp>
      <p:sp>
        <p:nvSpPr>
          <p:cNvPr id="5" name="Footer Placeholder 4">
            <a:extLst>
              <a:ext uri="{FF2B5EF4-FFF2-40B4-BE49-F238E27FC236}">
                <a16:creationId xmlns:a16="http://schemas.microsoft.com/office/drawing/2014/main" id="{9CE649DA-F624-1A46-A0E5-138CBD38E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69179-D8AF-B34F-ADDA-136C5572D429}"/>
              </a:ext>
            </a:extLst>
          </p:cNvPr>
          <p:cNvSpPr>
            <a:spLocks noGrp="1"/>
          </p:cNvSpPr>
          <p:nvPr>
            <p:ph type="sldNum" sz="quarter" idx="12"/>
          </p:nvPr>
        </p:nvSpPr>
        <p:spPr/>
        <p:txBody>
          <a:bodyPr/>
          <a:lstStyle/>
          <a:p>
            <a:fld id="{83BDA6B4-A897-A24E-A62E-CFBC2C507431}" type="slidenum">
              <a:rPr lang="en-US" smtClean="0"/>
              <a:t>‹#›</a:t>
            </a:fld>
            <a:endParaRPr lang="en-US"/>
          </a:p>
        </p:txBody>
      </p:sp>
    </p:spTree>
    <p:extLst>
      <p:ext uri="{BB962C8B-B14F-4D97-AF65-F5344CB8AC3E}">
        <p14:creationId xmlns:p14="http://schemas.microsoft.com/office/powerpoint/2010/main" val="15829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324A-24B8-AF4D-8804-0A1FAFD932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93DB34-93EA-D145-B702-DD988CD232E1}"/>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4" name="Footer Placeholder 3">
            <a:extLst>
              <a:ext uri="{FF2B5EF4-FFF2-40B4-BE49-F238E27FC236}">
                <a16:creationId xmlns:a16="http://schemas.microsoft.com/office/drawing/2014/main" id="{7F757E2F-6431-3541-B495-16B37F9DC4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146E41-519C-0342-92D8-F45E1C2E571B}"/>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235523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5ACF-48E3-F949-98AF-EECAFDDC8DDB}"/>
              </a:ext>
            </a:extLst>
          </p:cNvPr>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4B71A2D-7D7A-5C42-B352-F4EAE459AAF6}"/>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47AC23-F9D2-3646-B0C7-31A110297B2F}"/>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5" name="Footer Placeholder 4">
            <a:extLst>
              <a:ext uri="{FF2B5EF4-FFF2-40B4-BE49-F238E27FC236}">
                <a16:creationId xmlns:a16="http://schemas.microsoft.com/office/drawing/2014/main" id="{C0C17E3E-D344-EA4A-801F-37F253A4E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62BA3-2D66-9843-A389-0DC4B3FA9195}"/>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344226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A13D-229C-394C-8735-5DB83149C1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5ED8D4-51A8-FB41-95EA-A2B5B150EB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0BF381-430F-6D45-88C3-796E693B2357}"/>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5" name="Footer Placeholder 4">
            <a:extLst>
              <a:ext uri="{FF2B5EF4-FFF2-40B4-BE49-F238E27FC236}">
                <a16:creationId xmlns:a16="http://schemas.microsoft.com/office/drawing/2014/main" id="{035596EE-A490-4449-826D-104BB8933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2F66D-46BE-D34D-9A62-05ECAF237ADB}"/>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39926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716F-D4DA-D64E-BA63-9E62AA7C9C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B0A24B-A79A-9C4C-89E4-3214249D4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54FF45-8E0B-484D-807D-79C31C7108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C29D66-C34C-2945-9B64-D781CE440F44}"/>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6" name="Footer Placeholder 5">
            <a:extLst>
              <a:ext uri="{FF2B5EF4-FFF2-40B4-BE49-F238E27FC236}">
                <a16:creationId xmlns:a16="http://schemas.microsoft.com/office/drawing/2014/main" id="{DD139741-1421-9241-B28D-19CD811A0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2AAAB-C0E6-5B4D-B369-9745A1B3222C}"/>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22009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D597-C0BE-1942-93A4-7FFA32425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6A355C-1C45-5C42-BBA9-F725FDFE42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0521CC-9602-BD46-A7C4-528D105828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492A90-27FF-3044-9133-A4DA53964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440F1E-A8D3-9847-8101-E674C6361E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511EE7-7FAF-EB4C-9DCE-EBF00930332A}"/>
              </a:ext>
            </a:extLst>
          </p:cNvPr>
          <p:cNvSpPr>
            <a:spLocks noGrp="1"/>
          </p:cNvSpPr>
          <p:nvPr>
            <p:ph type="dt" sz="half" idx="10"/>
          </p:nvPr>
        </p:nvSpPr>
        <p:spPr/>
        <p:txBody>
          <a:bodyPr/>
          <a:lstStyle/>
          <a:p>
            <a:fld id="{44FBE072-BA63-7C48-AB35-86D84FE927FD}" type="datetimeFigureOut">
              <a:rPr lang="en-US" smtClean="0"/>
              <a:t>8/29/2019</a:t>
            </a:fld>
            <a:endParaRPr lang="en-US"/>
          </a:p>
        </p:txBody>
      </p:sp>
      <p:sp>
        <p:nvSpPr>
          <p:cNvPr id="8" name="Footer Placeholder 7">
            <a:extLst>
              <a:ext uri="{FF2B5EF4-FFF2-40B4-BE49-F238E27FC236}">
                <a16:creationId xmlns:a16="http://schemas.microsoft.com/office/drawing/2014/main" id="{F0CB2EB5-7157-E14D-A1A5-BB031A0757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390DF-5939-4147-8187-BE14727C3A1E}"/>
              </a:ext>
            </a:extLst>
          </p:cNvPr>
          <p:cNvSpPr>
            <a:spLocks noGrp="1"/>
          </p:cNvSpPr>
          <p:nvPr>
            <p:ph type="sldNum" sz="quarter" idx="12"/>
          </p:nvPr>
        </p:nvSpPr>
        <p:spPr/>
        <p:txBody>
          <a:bodyPr/>
          <a:lstStyle/>
          <a:p>
            <a:fld id="{888D1B24-1E18-264D-B1B9-289EDD73D497}" type="slidenum">
              <a:rPr lang="en-US" smtClean="0"/>
              <a:t>‹#›</a:t>
            </a:fld>
            <a:endParaRPr lang="en-US"/>
          </a:p>
        </p:txBody>
      </p:sp>
    </p:spTree>
    <p:extLst>
      <p:ext uri="{BB962C8B-B14F-4D97-AF65-F5344CB8AC3E}">
        <p14:creationId xmlns:p14="http://schemas.microsoft.com/office/powerpoint/2010/main" val="279874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4B9E4-615A-1541-84E3-51CE216900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EFC7E7-6937-FF42-B074-8D991F8A8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2CEDDBA-6474-3D4D-84F3-A94728145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BE072-BA63-7C48-AB35-86D84FE927FD}" type="datetimeFigureOut">
              <a:rPr lang="en-US" smtClean="0"/>
              <a:t>8/29/2019</a:t>
            </a:fld>
            <a:endParaRPr lang="en-US"/>
          </a:p>
        </p:txBody>
      </p:sp>
      <p:sp>
        <p:nvSpPr>
          <p:cNvPr id="5" name="Footer Placeholder 4">
            <a:extLst>
              <a:ext uri="{FF2B5EF4-FFF2-40B4-BE49-F238E27FC236}">
                <a16:creationId xmlns:a16="http://schemas.microsoft.com/office/drawing/2014/main" id="{117DAF21-6868-8641-AD30-DE6CE1D93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6ABA2A-8705-9B4D-A753-E0E84CDAB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D1B24-1E18-264D-B1B9-289EDD73D497}" type="slidenum">
              <a:rPr lang="en-US" smtClean="0"/>
              <a:t>‹#›</a:t>
            </a:fld>
            <a:endParaRPr lang="en-US"/>
          </a:p>
        </p:txBody>
      </p:sp>
    </p:spTree>
    <p:extLst>
      <p:ext uri="{BB962C8B-B14F-4D97-AF65-F5344CB8AC3E}">
        <p14:creationId xmlns:p14="http://schemas.microsoft.com/office/powerpoint/2010/main" val="1056835664"/>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75"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91" r:id="rId16"/>
  </p:sldLayoutIdLst>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4B9E4-615A-1541-84E3-51CE216900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EFC7E7-6937-FF42-B074-8D991F8A8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2CEDDBA-6474-3D4D-84F3-A94728145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BE072-BA63-7C48-AB35-86D84FE927FD}" type="datetimeFigureOut">
              <a:rPr lang="en-US" smtClean="0"/>
              <a:t>8/29/2019</a:t>
            </a:fld>
            <a:endParaRPr lang="en-US"/>
          </a:p>
        </p:txBody>
      </p:sp>
      <p:sp>
        <p:nvSpPr>
          <p:cNvPr id="5" name="Footer Placeholder 4">
            <a:extLst>
              <a:ext uri="{FF2B5EF4-FFF2-40B4-BE49-F238E27FC236}">
                <a16:creationId xmlns:a16="http://schemas.microsoft.com/office/drawing/2014/main" id="{117DAF21-6868-8641-AD30-DE6CE1D93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6ABA2A-8705-9B4D-A753-E0E84CDAB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D1B24-1E18-264D-B1B9-289EDD73D497}" type="slidenum">
              <a:rPr lang="en-US" smtClean="0"/>
              <a:t>‹#›</a:t>
            </a:fld>
            <a:endParaRPr lang="en-US"/>
          </a:p>
        </p:txBody>
      </p:sp>
    </p:spTree>
    <p:extLst>
      <p:ext uri="{BB962C8B-B14F-4D97-AF65-F5344CB8AC3E}">
        <p14:creationId xmlns:p14="http://schemas.microsoft.com/office/powerpoint/2010/main" val="21626482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0BC618-59CB-1449-8B13-4DD22185C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1A02AE-9E60-D744-9B12-F703818B85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12D67-6452-A64D-965A-8133635199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8EAF3-C407-674D-9094-94CADAB2FB0E}" type="datetimeFigureOut">
              <a:rPr lang="en-US" smtClean="0"/>
              <a:t>8/29/2019</a:t>
            </a:fld>
            <a:endParaRPr lang="en-US"/>
          </a:p>
        </p:txBody>
      </p:sp>
      <p:sp>
        <p:nvSpPr>
          <p:cNvPr id="5" name="Footer Placeholder 4">
            <a:extLst>
              <a:ext uri="{FF2B5EF4-FFF2-40B4-BE49-F238E27FC236}">
                <a16:creationId xmlns:a16="http://schemas.microsoft.com/office/drawing/2014/main" id="{ED9B71C8-B2B2-DF43-AF63-F1B6C83D5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B2E294-8FEA-6C40-88B9-CA34440EA9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DA6B4-A897-A24E-A62E-CFBC2C507431}" type="slidenum">
              <a:rPr lang="en-US" smtClean="0"/>
              <a:t>‹#›</a:t>
            </a:fld>
            <a:endParaRPr lang="en-US"/>
          </a:p>
        </p:txBody>
      </p:sp>
    </p:spTree>
    <p:extLst>
      <p:ext uri="{BB962C8B-B14F-4D97-AF65-F5344CB8AC3E}">
        <p14:creationId xmlns:p14="http://schemas.microsoft.com/office/powerpoint/2010/main" val="757505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C3E5-FDF5-814B-B950-EEEE41180A15}"/>
              </a:ext>
            </a:extLst>
          </p:cNvPr>
          <p:cNvSpPr>
            <a:spLocks noGrp="1"/>
          </p:cNvSpPr>
          <p:nvPr>
            <p:ph type="ctrTitle"/>
          </p:nvPr>
        </p:nvSpPr>
        <p:spPr/>
        <p:txBody>
          <a:bodyPr/>
          <a:lstStyle/>
          <a:p>
            <a:r>
              <a:rPr lang="en-US" dirty="0"/>
              <a:t>CT Digital Service</a:t>
            </a:r>
          </a:p>
        </p:txBody>
      </p:sp>
      <p:sp>
        <p:nvSpPr>
          <p:cNvPr id="3" name="Subtitle 2">
            <a:extLst>
              <a:ext uri="{FF2B5EF4-FFF2-40B4-BE49-F238E27FC236}">
                <a16:creationId xmlns:a16="http://schemas.microsoft.com/office/drawing/2014/main" id="{96D40873-8C2C-214A-A70D-B17061ADF857}"/>
              </a:ext>
            </a:extLst>
          </p:cNvPr>
          <p:cNvSpPr>
            <a:spLocks noGrp="1"/>
          </p:cNvSpPr>
          <p:nvPr>
            <p:ph type="subTitle" idx="1"/>
          </p:nvPr>
        </p:nvSpPr>
        <p:spPr/>
        <p:txBody>
          <a:bodyPr/>
          <a:lstStyle/>
          <a:p>
            <a:r>
              <a:rPr lang="en-US" dirty="0"/>
              <a:t>2019 DAS Procurement Summit</a:t>
            </a:r>
          </a:p>
        </p:txBody>
      </p:sp>
      <p:pic>
        <p:nvPicPr>
          <p:cNvPr id="4" name="Picture 3" descr="noun_wifi_2438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507" y="-91272"/>
            <a:ext cx="1305710" cy="1305710"/>
          </a:xfrm>
          <a:prstGeom prst="rect">
            <a:avLst/>
          </a:prstGeom>
        </p:spPr>
      </p:pic>
    </p:spTree>
    <p:extLst>
      <p:ext uri="{BB962C8B-B14F-4D97-AF65-F5344CB8AC3E}">
        <p14:creationId xmlns:p14="http://schemas.microsoft.com/office/powerpoint/2010/main" val="2144758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 Prioritize High Impact, Low Lift Projects</a:t>
            </a:r>
          </a:p>
        </p:txBody>
      </p:sp>
      <p:cxnSp>
        <p:nvCxnSpPr>
          <p:cNvPr id="5" name="Straight Connector 4"/>
          <p:cNvCxnSpPr/>
          <p:nvPr/>
        </p:nvCxnSpPr>
        <p:spPr>
          <a:xfrm>
            <a:off x="2085255" y="3669098"/>
            <a:ext cx="8685865" cy="15680"/>
          </a:xfrm>
          <a:prstGeom prst="line">
            <a:avLst/>
          </a:prstGeom>
          <a:ln w="38100" cmpd="sng">
            <a:solidFill>
              <a:schemeClr val="tx1">
                <a:lumMod val="75000"/>
                <a:lumOff val="25000"/>
              </a:schemeClr>
            </a:solidFill>
            <a:prstDash val="dot"/>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6428188" y="2085428"/>
            <a:ext cx="0" cy="3418218"/>
          </a:xfrm>
          <a:prstGeom prst="line">
            <a:avLst/>
          </a:prstGeom>
          <a:ln w="38100" cmpd="sng">
            <a:solidFill>
              <a:schemeClr val="tx1">
                <a:lumMod val="75000"/>
                <a:lumOff val="25000"/>
              </a:schemeClr>
            </a:solidFill>
            <a:prstDash val="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53913" y="5472286"/>
            <a:ext cx="8685865" cy="15680"/>
          </a:xfrm>
          <a:prstGeom prst="line">
            <a:avLst/>
          </a:prstGeom>
          <a:ln w="38100"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053913" y="2085428"/>
            <a:ext cx="0" cy="3386858"/>
          </a:xfrm>
          <a:prstGeom prst="line">
            <a:avLst/>
          </a:prstGeom>
          <a:ln w="38100"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04432" y="5171803"/>
            <a:ext cx="1633117" cy="369332"/>
          </a:xfrm>
          <a:prstGeom prst="rect">
            <a:avLst/>
          </a:prstGeom>
          <a:noFill/>
        </p:spPr>
        <p:txBody>
          <a:bodyPr wrap="none" rtlCol="0">
            <a:spAutoFit/>
          </a:bodyPr>
          <a:lstStyle/>
          <a:p>
            <a:r>
              <a:rPr lang="en-US" dirty="0">
                <a:solidFill>
                  <a:schemeClr val="bg2">
                    <a:lumMod val="50000"/>
                  </a:schemeClr>
                </a:solidFill>
                <a:latin typeface="Helvetica"/>
                <a:cs typeface="Helvetica"/>
              </a:rPr>
              <a:t>HARD TO DO</a:t>
            </a:r>
          </a:p>
        </p:txBody>
      </p:sp>
      <p:sp>
        <p:nvSpPr>
          <p:cNvPr id="15" name="TextBox 14"/>
          <p:cNvSpPr txBox="1"/>
          <p:nvPr/>
        </p:nvSpPr>
        <p:spPr>
          <a:xfrm>
            <a:off x="360064" y="2218705"/>
            <a:ext cx="1583411" cy="369332"/>
          </a:xfrm>
          <a:prstGeom prst="rect">
            <a:avLst/>
          </a:prstGeom>
          <a:noFill/>
        </p:spPr>
        <p:txBody>
          <a:bodyPr wrap="none" rtlCol="0">
            <a:spAutoFit/>
          </a:bodyPr>
          <a:lstStyle/>
          <a:p>
            <a:r>
              <a:rPr lang="en-US" dirty="0">
                <a:solidFill>
                  <a:schemeClr val="bg2">
                    <a:lumMod val="50000"/>
                  </a:schemeClr>
                </a:solidFill>
                <a:latin typeface="Helvetica"/>
                <a:cs typeface="Helvetica"/>
              </a:rPr>
              <a:t>EASY TO DO</a:t>
            </a:r>
          </a:p>
        </p:txBody>
      </p:sp>
      <p:sp>
        <p:nvSpPr>
          <p:cNvPr id="16" name="TextBox 15"/>
          <p:cNvSpPr txBox="1"/>
          <p:nvPr/>
        </p:nvSpPr>
        <p:spPr>
          <a:xfrm>
            <a:off x="9378190" y="5701379"/>
            <a:ext cx="1975610" cy="646331"/>
          </a:xfrm>
          <a:prstGeom prst="rect">
            <a:avLst/>
          </a:prstGeom>
          <a:noFill/>
        </p:spPr>
        <p:txBody>
          <a:bodyPr wrap="square" rtlCol="0">
            <a:spAutoFit/>
          </a:bodyPr>
          <a:lstStyle/>
          <a:p>
            <a:pPr algn="ctr"/>
            <a:r>
              <a:rPr lang="en-US" dirty="0">
                <a:solidFill>
                  <a:schemeClr val="bg2">
                    <a:lumMod val="50000"/>
                  </a:schemeClr>
                </a:solidFill>
                <a:latin typeface="Helvetica"/>
                <a:cs typeface="Helvetica"/>
              </a:rPr>
              <a:t>IMPACTS MANY PEOPLE</a:t>
            </a:r>
          </a:p>
        </p:txBody>
      </p:sp>
      <p:sp>
        <p:nvSpPr>
          <p:cNvPr id="19" name="TextBox 18"/>
          <p:cNvSpPr txBox="1"/>
          <p:nvPr/>
        </p:nvSpPr>
        <p:spPr>
          <a:xfrm>
            <a:off x="1771011" y="5711725"/>
            <a:ext cx="1975610" cy="646331"/>
          </a:xfrm>
          <a:prstGeom prst="rect">
            <a:avLst/>
          </a:prstGeom>
          <a:noFill/>
        </p:spPr>
        <p:txBody>
          <a:bodyPr wrap="square" rtlCol="0">
            <a:spAutoFit/>
          </a:bodyPr>
          <a:lstStyle/>
          <a:p>
            <a:pPr algn="ctr"/>
            <a:r>
              <a:rPr lang="en-US" dirty="0">
                <a:solidFill>
                  <a:schemeClr val="bg2">
                    <a:lumMod val="50000"/>
                  </a:schemeClr>
                </a:solidFill>
                <a:latin typeface="Helvetica"/>
                <a:cs typeface="Helvetica"/>
              </a:rPr>
              <a:t>IMPACTS FEW PEOPLE</a:t>
            </a:r>
          </a:p>
        </p:txBody>
      </p:sp>
      <p:pic>
        <p:nvPicPr>
          <p:cNvPr id="22" name="Picture 21" descr="noun_Heart_18074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768" y="1722047"/>
            <a:ext cx="3217123" cy="3217123"/>
          </a:xfrm>
          <a:prstGeom prst="rect">
            <a:avLst/>
          </a:prstGeom>
        </p:spPr>
      </p:pic>
    </p:spTree>
    <p:extLst>
      <p:ext uri="{BB962C8B-B14F-4D97-AF65-F5344CB8AC3E}">
        <p14:creationId xmlns:p14="http://schemas.microsoft.com/office/powerpoint/2010/main" val="29684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C4CA-002D-E040-9EFF-E5C1F87CA7E2}"/>
              </a:ext>
            </a:extLst>
          </p:cNvPr>
          <p:cNvSpPr>
            <a:spLocks noGrp="1"/>
          </p:cNvSpPr>
          <p:nvPr>
            <p:ph type="title"/>
          </p:nvPr>
        </p:nvSpPr>
        <p:spPr/>
        <p:txBody>
          <a:bodyPr/>
          <a:lstStyle/>
          <a:p>
            <a:r>
              <a:rPr lang="en-US" dirty="0"/>
              <a:t>In progress now</a:t>
            </a:r>
          </a:p>
        </p:txBody>
      </p:sp>
      <p:sp>
        <p:nvSpPr>
          <p:cNvPr id="3" name="Content Placeholder 2">
            <a:extLst>
              <a:ext uri="{FF2B5EF4-FFF2-40B4-BE49-F238E27FC236}">
                <a16:creationId xmlns:a16="http://schemas.microsoft.com/office/drawing/2014/main" id="{BCAB2AF2-B967-A04D-9E61-CF65B300B865}"/>
              </a:ext>
            </a:extLst>
          </p:cNvPr>
          <p:cNvSpPr>
            <a:spLocks noGrp="1"/>
          </p:cNvSpPr>
          <p:nvPr>
            <p:ph idx="1"/>
          </p:nvPr>
        </p:nvSpPr>
        <p:spPr>
          <a:xfrm>
            <a:off x="3911117" y="1531927"/>
            <a:ext cx="7741592" cy="4655894"/>
          </a:xfrm>
        </p:spPr>
        <p:txBody>
          <a:bodyPr>
            <a:normAutofit lnSpcReduction="10000"/>
          </a:bodyPr>
          <a:lstStyle/>
          <a:p>
            <a:pPr lvl="0"/>
            <a:r>
              <a:rPr lang="en-US" dirty="0"/>
              <a:t>Making improvements to the online experiences at </a:t>
            </a:r>
            <a:r>
              <a:rPr lang="en-US" dirty="0" err="1"/>
              <a:t>CT.gov</a:t>
            </a:r>
            <a:r>
              <a:rPr lang="en-US" dirty="0"/>
              <a:t> based on user feedback and web analytics</a:t>
            </a:r>
          </a:p>
          <a:p>
            <a:pPr lvl="0"/>
            <a:r>
              <a:rPr lang="en-US" dirty="0"/>
              <a:t>Making more data more available to the public</a:t>
            </a:r>
          </a:p>
          <a:p>
            <a:pPr lvl="0"/>
            <a:r>
              <a:rPr lang="en-US" dirty="0"/>
              <a:t>Citizen, agency and other external research</a:t>
            </a:r>
          </a:p>
          <a:p>
            <a:pPr lvl="0"/>
            <a:r>
              <a:rPr lang="en-US" dirty="0"/>
              <a:t>Establishing technology architecture </a:t>
            </a:r>
          </a:p>
          <a:p>
            <a:pPr lvl="0"/>
            <a:r>
              <a:rPr lang="en-US" dirty="0"/>
              <a:t>#</a:t>
            </a:r>
            <a:r>
              <a:rPr lang="en-US" dirty="0" err="1"/>
              <a:t>CutRedTapeCT</a:t>
            </a:r>
            <a:r>
              <a:rPr lang="en-US" dirty="0"/>
              <a:t> Campaign</a:t>
            </a:r>
          </a:p>
          <a:p>
            <a:pPr lvl="0"/>
            <a:r>
              <a:rPr lang="en-US" dirty="0"/>
              <a:t>Conversations with other states ahead of the digital curve</a:t>
            </a:r>
          </a:p>
          <a:p>
            <a:pPr lvl="0"/>
            <a:r>
              <a:rPr lang="en-US" dirty="0"/>
              <a:t>Expansion of the digital team</a:t>
            </a:r>
          </a:p>
          <a:p>
            <a:pPr lvl="0"/>
            <a:endParaRPr lang="en-US" dirty="0"/>
          </a:p>
          <a:p>
            <a:pPr marL="0" indent="0">
              <a:buNone/>
            </a:pPr>
            <a:endParaRPr lang="en-US" dirty="0"/>
          </a:p>
        </p:txBody>
      </p:sp>
      <p:pic>
        <p:nvPicPr>
          <p:cNvPr id="5" name="Picture 4" descr="Screen Shot 2019-05-28 at 1.53.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315" y="1899734"/>
            <a:ext cx="1858779" cy="418092"/>
          </a:xfrm>
          <a:prstGeom prst="rect">
            <a:avLst/>
          </a:prstGeom>
        </p:spPr>
      </p:pic>
      <p:pic>
        <p:nvPicPr>
          <p:cNvPr id="6" name="Picture 5" descr="Screen Shot 2019-05-28 at 1.55.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764561"/>
            <a:ext cx="1596465" cy="876055"/>
          </a:xfrm>
          <a:prstGeom prst="rect">
            <a:avLst/>
          </a:prstGeom>
          <a:ln>
            <a:solidFill>
              <a:srgbClr val="404040"/>
            </a:solidFill>
          </a:ln>
        </p:spPr>
      </p:pic>
      <p:sp>
        <p:nvSpPr>
          <p:cNvPr id="8" name="TextBox 7"/>
          <p:cNvSpPr txBox="1"/>
          <p:nvPr/>
        </p:nvSpPr>
        <p:spPr>
          <a:xfrm>
            <a:off x="340548" y="3957062"/>
            <a:ext cx="1769986" cy="461665"/>
          </a:xfrm>
          <a:prstGeom prst="rect">
            <a:avLst/>
          </a:prstGeom>
          <a:noFill/>
        </p:spPr>
        <p:txBody>
          <a:bodyPr wrap="none" rtlCol="0">
            <a:spAutoFit/>
          </a:bodyPr>
          <a:lstStyle/>
          <a:p>
            <a:r>
              <a:rPr lang="en-US" sz="2400" dirty="0">
                <a:solidFill>
                  <a:srgbClr val="FF0000"/>
                </a:solidFill>
                <a:latin typeface="Helvetica"/>
                <a:cs typeface="Helvetica"/>
              </a:rPr>
              <a:t>#</a:t>
            </a:r>
            <a:r>
              <a:rPr lang="en-US" sz="1600" dirty="0" err="1">
                <a:solidFill>
                  <a:srgbClr val="FF0000"/>
                </a:solidFill>
                <a:latin typeface="Helvetica"/>
                <a:cs typeface="Helvetica"/>
              </a:rPr>
              <a:t>CutRedTapeCT</a:t>
            </a:r>
            <a:endParaRPr lang="en-US" sz="2400" dirty="0">
              <a:solidFill>
                <a:srgbClr val="FF0000"/>
              </a:solidFill>
              <a:latin typeface="Helvetica"/>
              <a:cs typeface="Helvetica"/>
            </a:endParaRPr>
          </a:p>
        </p:txBody>
      </p:sp>
      <p:grpSp>
        <p:nvGrpSpPr>
          <p:cNvPr id="10" name="Group 9"/>
          <p:cNvGrpSpPr/>
          <p:nvPr/>
        </p:nvGrpSpPr>
        <p:grpSpPr>
          <a:xfrm>
            <a:off x="2009734" y="3986884"/>
            <a:ext cx="1417650" cy="1540534"/>
            <a:chOff x="5219056" y="1139691"/>
            <a:chExt cx="2836156" cy="3268107"/>
          </a:xfrm>
        </p:grpSpPr>
        <p:pic>
          <p:nvPicPr>
            <p:cNvPr id="11" name="Picture 10" descr="noun_Program Algorithm_99545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9056" y="1139691"/>
              <a:ext cx="2836156" cy="2836156"/>
            </a:xfrm>
            <a:prstGeom prst="rect">
              <a:avLst/>
            </a:prstGeom>
          </p:spPr>
        </p:pic>
        <p:sp>
          <p:nvSpPr>
            <p:cNvPr id="12" name="TextBox 11"/>
            <p:cNvSpPr txBox="1"/>
            <p:nvPr/>
          </p:nvSpPr>
          <p:spPr>
            <a:xfrm>
              <a:off x="5272697" y="3557863"/>
              <a:ext cx="2711544" cy="849935"/>
            </a:xfrm>
            <a:prstGeom prst="rect">
              <a:avLst/>
            </a:prstGeom>
            <a:noFill/>
          </p:spPr>
          <p:txBody>
            <a:bodyPr wrap="none" rtlCol="0">
              <a:spAutoFit/>
            </a:bodyPr>
            <a:lstStyle/>
            <a:p>
              <a:pPr algn="ctr"/>
              <a:r>
                <a:rPr lang="en-US" sz="1200" dirty="0">
                  <a:solidFill>
                    <a:srgbClr val="0D5CE5"/>
                  </a:solidFill>
                  <a:latin typeface="Helvetica"/>
                  <a:cs typeface="Helvetica"/>
                </a:rPr>
                <a:t>DIGITAL</a:t>
              </a:r>
            </a:p>
            <a:p>
              <a:pPr algn="ctr"/>
              <a:r>
                <a:rPr lang="en-US" sz="1200" dirty="0">
                  <a:solidFill>
                    <a:srgbClr val="0D5CE5"/>
                  </a:solidFill>
                  <a:latin typeface="Helvetica"/>
                  <a:cs typeface="Helvetica"/>
                </a:rPr>
                <a:t>ARCHITECTURE</a:t>
              </a:r>
            </a:p>
          </p:txBody>
        </p:sp>
      </p:grpSp>
      <p:pic>
        <p:nvPicPr>
          <p:cNvPr id="13" name="Picture 12" descr="noun_State_217722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009" y="4896512"/>
            <a:ext cx="1261812" cy="1261812"/>
          </a:xfrm>
          <a:prstGeom prst="rect">
            <a:avLst/>
          </a:prstGeom>
        </p:spPr>
      </p:pic>
    </p:spTree>
    <p:extLst>
      <p:ext uri="{BB962C8B-B14F-4D97-AF65-F5344CB8AC3E}">
        <p14:creationId xmlns:p14="http://schemas.microsoft.com/office/powerpoint/2010/main" val="367883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518B419-09E3-E545-B0BA-A3E66E76018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lumMod val="65000"/>
                    <a:lumOff val="35000"/>
                  </a:schemeClr>
                </a:solidFill>
              </a:rPr>
              <a:t>Cross-Agency Collaborative Team</a:t>
            </a:r>
          </a:p>
        </p:txBody>
      </p:sp>
      <p:sp>
        <p:nvSpPr>
          <p:cNvPr id="2" name="TextBox 1">
            <a:extLst>
              <a:ext uri="{FF2B5EF4-FFF2-40B4-BE49-F238E27FC236}">
                <a16:creationId xmlns:a16="http://schemas.microsoft.com/office/drawing/2014/main" id="{BC11983A-1672-3E48-B160-37BF024B7642}"/>
              </a:ext>
            </a:extLst>
          </p:cNvPr>
          <p:cNvSpPr txBox="1"/>
          <p:nvPr/>
        </p:nvSpPr>
        <p:spPr>
          <a:xfrm>
            <a:off x="2546099" y="3285358"/>
            <a:ext cx="2074607" cy="984885"/>
          </a:xfrm>
          <a:prstGeom prst="rect">
            <a:avLst/>
          </a:prstGeom>
          <a:noFill/>
        </p:spPr>
        <p:txBody>
          <a:bodyPr wrap="none" rtlCol="0">
            <a:spAutoFit/>
          </a:bodyPr>
          <a:lstStyle/>
          <a:p>
            <a:pPr algn="ctr"/>
            <a:r>
              <a:rPr lang="en-US" sz="2400" i="1" dirty="0">
                <a:solidFill>
                  <a:schemeClr val="tx1">
                    <a:lumMod val="65000"/>
                    <a:lumOff val="35000"/>
                  </a:schemeClr>
                </a:solidFill>
                <a:latin typeface="+mj-lt"/>
              </a:rPr>
              <a:t>Josh </a:t>
            </a:r>
            <a:r>
              <a:rPr lang="en-US" sz="2400" i="1" dirty="0" err="1">
                <a:solidFill>
                  <a:schemeClr val="tx1">
                    <a:lumMod val="65000"/>
                    <a:lumOff val="35000"/>
                  </a:schemeClr>
                </a:solidFill>
                <a:latin typeface="+mj-lt"/>
              </a:rPr>
              <a:t>Geballe</a:t>
            </a:r>
            <a:endParaRPr lang="en-US" i="1" dirty="0">
              <a:solidFill>
                <a:schemeClr val="tx1">
                  <a:lumMod val="65000"/>
                  <a:lumOff val="35000"/>
                </a:schemeClr>
              </a:solidFill>
              <a:latin typeface="+mj-lt"/>
            </a:endParaRPr>
          </a:p>
          <a:p>
            <a:pPr algn="ctr"/>
            <a:r>
              <a:rPr lang="en-US" sz="1600" dirty="0">
                <a:solidFill>
                  <a:schemeClr val="bg1">
                    <a:lumMod val="50000"/>
                  </a:schemeClr>
                </a:solidFill>
                <a:latin typeface="Helvetica" pitchFamily="2" charset="0"/>
              </a:rPr>
              <a:t>DAS</a:t>
            </a:r>
            <a:endParaRPr lang="en-US" dirty="0">
              <a:solidFill>
                <a:schemeClr val="bg1">
                  <a:lumMod val="50000"/>
                </a:schemeClr>
              </a:solidFill>
              <a:latin typeface="Helvetica" pitchFamily="2" charset="0"/>
            </a:endParaRPr>
          </a:p>
          <a:p>
            <a:endParaRPr lang="en-US" dirty="0"/>
          </a:p>
        </p:txBody>
      </p:sp>
      <p:sp>
        <p:nvSpPr>
          <p:cNvPr id="28" name="TextBox 27">
            <a:extLst>
              <a:ext uri="{FF2B5EF4-FFF2-40B4-BE49-F238E27FC236}">
                <a16:creationId xmlns:a16="http://schemas.microsoft.com/office/drawing/2014/main" id="{5787DDB1-D4C7-C644-A9D7-68D3CB23024F}"/>
              </a:ext>
            </a:extLst>
          </p:cNvPr>
          <p:cNvSpPr txBox="1"/>
          <p:nvPr/>
        </p:nvSpPr>
        <p:spPr>
          <a:xfrm>
            <a:off x="5124448" y="3292731"/>
            <a:ext cx="2382383" cy="984885"/>
          </a:xfrm>
          <a:prstGeom prst="rect">
            <a:avLst/>
          </a:prstGeom>
          <a:noFill/>
        </p:spPr>
        <p:txBody>
          <a:bodyPr wrap="none" rtlCol="0">
            <a:spAutoFit/>
          </a:bodyPr>
          <a:lstStyle/>
          <a:p>
            <a:pPr algn="ctr"/>
            <a:r>
              <a:rPr lang="en-US" sz="2400" i="1" dirty="0">
                <a:solidFill>
                  <a:schemeClr val="tx1">
                    <a:lumMod val="65000"/>
                    <a:lumOff val="35000"/>
                  </a:schemeClr>
                </a:solidFill>
                <a:latin typeface="+mj-lt"/>
              </a:rPr>
              <a:t>Mark Raymond</a:t>
            </a:r>
            <a:endParaRPr lang="en-US" i="1" dirty="0">
              <a:solidFill>
                <a:schemeClr val="tx1">
                  <a:lumMod val="65000"/>
                  <a:lumOff val="35000"/>
                </a:schemeClr>
              </a:solidFill>
              <a:latin typeface="+mj-lt"/>
            </a:endParaRPr>
          </a:p>
          <a:p>
            <a:pPr algn="ctr"/>
            <a:r>
              <a:rPr lang="en-US" sz="1600" dirty="0">
                <a:solidFill>
                  <a:schemeClr val="bg1">
                    <a:lumMod val="50000"/>
                  </a:schemeClr>
                </a:solidFill>
                <a:latin typeface="Helvetica" pitchFamily="2" charset="0"/>
              </a:rPr>
              <a:t>DAS</a:t>
            </a:r>
            <a:endParaRPr lang="en-US" dirty="0">
              <a:solidFill>
                <a:schemeClr val="bg1">
                  <a:lumMod val="50000"/>
                </a:schemeClr>
              </a:solidFill>
              <a:latin typeface="Helvetica" pitchFamily="2" charset="0"/>
            </a:endParaRPr>
          </a:p>
          <a:p>
            <a:endParaRPr lang="en-US" dirty="0"/>
          </a:p>
        </p:txBody>
      </p:sp>
      <p:sp>
        <p:nvSpPr>
          <p:cNvPr id="30" name="TextBox 29">
            <a:extLst>
              <a:ext uri="{FF2B5EF4-FFF2-40B4-BE49-F238E27FC236}">
                <a16:creationId xmlns:a16="http://schemas.microsoft.com/office/drawing/2014/main" id="{165F9BFD-4412-874C-B10C-560D5FCD08C1}"/>
              </a:ext>
            </a:extLst>
          </p:cNvPr>
          <p:cNvSpPr txBox="1"/>
          <p:nvPr/>
        </p:nvSpPr>
        <p:spPr>
          <a:xfrm>
            <a:off x="7693583" y="3307315"/>
            <a:ext cx="2201245" cy="984885"/>
          </a:xfrm>
          <a:prstGeom prst="rect">
            <a:avLst/>
          </a:prstGeom>
          <a:noFill/>
        </p:spPr>
        <p:txBody>
          <a:bodyPr wrap="none" rtlCol="0">
            <a:spAutoFit/>
          </a:bodyPr>
          <a:lstStyle/>
          <a:p>
            <a:pPr algn="ctr"/>
            <a:r>
              <a:rPr lang="en-US" sz="2400" i="1" dirty="0" err="1">
                <a:solidFill>
                  <a:schemeClr val="tx1">
                    <a:lumMod val="65000"/>
                    <a:lumOff val="35000"/>
                  </a:schemeClr>
                </a:solidFill>
                <a:latin typeface="+mj-lt"/>
              </a:rPr>
              <a:t>Easha</a:t>
            </a:r>
            <a:r>
              <a:rPr lang="en-US" sz="2400" i="1" dirty="0">
                <a:solidFill>
                  <a:schemeClr val="tx1">
                    <a:lumMod val="65000"/>
                    <a:lumOff val="35000"/>
                  </a:schemeClr>
                </a:solidFill>
                <a:latin typeface="+mj-lt"/>
              </a:rPr>
              <a:t> Canada</a:t>
            </a:r>
            <a:endParaRPr lang="en-US" i="1" dirty="0">
              <a:solidFill>
                <a:schemeClr val="tx1">
                  <a:lumMod val="65000"/>
                  <a:lumOff val="35000"/>
                </a:schemeClr>
              </a:solidFill>
              <a:latin typeface="+mj-lt"/>
            </a:endParaRPr>
          </a:p>
          <a:p>
            <a:pPr algn="ctr"/>
            <a:r>
              <a:rPr lang="en-US" sz="1600" dirty="0">
                <a:solidFill>
                  <a:schemeClr val="bg1">
                    <a:lumMod val="50000"/>
                  </a:schemeClr>
                </a:solidFill>
                <a:latin typeface="Helvetica" pitchFamily="2" charset="0"/>
              </a:rPr>
              <a:t>DAS</a:t>
            </a:r>
            <a:endParaRPr lang="en-US" dirty="0">
              <a:solidFill>
                <a:schemeClr val="bg1">
                  <a:lumMod val="50000"/>
                </a:schemeClr>
              </a:solidFill>
              <a:latin typeface="Helvetica" pitchFamily="2" charset="0"/>
            </a:endParaRPr>
          </a:p>
          <a:p>
            <a:endParaRPr lang="en-US" dirty="0"/>
          </a:p>
        </p:txBody>
      </p:sp>
      <p:sp>
        <p:nvSpPr>
          <p:cNvPr id="34" name="TextBox 33">
            <a:extLst>
              <a:ext uri="{FF2B5EF4-FFF2-40B4-BE49-F238E27FC236}">
                <a16:creationId xmlns:a16="http://schemas.microsoft.com/office/drawing/2014/main" id="{B126A4FE-9367-3347-8692-BC09C3A36582}"/>
              </a:ext>
            </a:extLst>
          </p:cNvPr>
          <p:cNvSpPr txBox="1"/>
          <p:nvPr/>
        </p:nvSpPr>
        <p:spPr>
          <a:xfrm>
            <a:off x="3868160" y="5710046"/>
            <a:ext cx="1917513" cy="984885"/>
          </a:xfrm>
          <a:prstGeom prst="rect">
            <a:avLst/>
          </a:prstGeom>
          <a:noFill/>
        </p:spPr>
        <p:txBody>
          <a:bodyPr wrap="none" rtlCol="0">
            <a:spAutoFit/>
          </a:bodyPr>
          <a:lstStyle/>
          <a:p>
            <a:pPr algn="ctr"/>
            <a:r>
              <a:rPr lang="en-US" sz="2400" i="1" dirty="0">
                <a:solidFill>
                  <a:schemeClr val="tx1">
                    <a:lumMod val="65000"/>
                    <a:lumOff val="35000"/>
                  </a:schemeClr>
                </a:solidFill>
                <a:latin typeface="+mj-lt"/>
              </a:rPr>
              <a:t>John </a:t>
            </a:r>
            <a:r>
              <a:rPr lang="en-US" sz="2400" i="1" dirty="0" err="1">
                <a:solidFill>
                  <a:schemeClr val="tx1">
                    <a:lumMod val="65000"/>
                    <a:lumOff val="35000"/>
                  </a:schemeClr>
                </a:solidFill>
                <a:latin typeface="+mj-lt"/>
              </a:rPr>
              <a:t>Vittner</a:t>
            </a:r>
            <a:endParaRPr lang="en-US" i="1" dirty="0">
              <a:solidFill>
                <a:schemeClr val="tx1">
                  <a:lumMod val="65000"/>
                  <a:lumOff val="35000"/>
                </a:schemeClr>
              </a:solidFill>
              <a:latin typeface="+mj-lt"/>
            </a:endParaRPr>
          </a:p>
          <a:p>
            <a:pPr algn="ctr"/>
            <a:r>
              <a:rPr lang="en-US" sz="1600" dirty="0">
                <a:solidFill>
                  <a:schemeClr val="bg1">
                    <a:lumMod val="50000"/>
                  </a:schemeClr>
                </a:solidFill>
                <a:latin typeface="Helvetica" pitchFamily="2" charset="0"/>
              </a:rPr>
              <a:t>OPM</a:t>
            </a:r>
            <a:endParaRPr lang="en-US" dirty="0">
              <a:solidFill>
                <a:schemeClr val="bg1">
                  <a:lumMod val="50000"/>
                </a:schemeClr>
              </a:solidFill>
              <a:latin typeface="Helvetica" pitchFamily="2" charset="0"/>
            </a:endParaRPr>
          </a:p>
          <a:p>
            <a:endParaRPr lang="en-US" dirty="0"/>
          </a:p>
        </p:txBody>
      </p:sp>
      <p:sp>
        <p:nvSpPr>
          <p:cNvPr id="4" name="Oval 3">
            <a:extLst>
              <a:ext uri="{FF2B5EF4-FFF2-40B4-BE49-F238E27FC236}">
                <a16:creationId xmlns:a16="http://schemas.microsoft.com/office/drawing/2014/main" id="{ECFEF98A-15C2-5F46-BCFF-DF790FC8781D}"/>
              </a:ext>
            </a:extLst>
          </p:cNvPr>
          <p:cNvSpPr/>
          <p:nvPr/>
        </p:nvSpPr>
        <p:spPr>
          <a:xfrm>
            <a:off x="2789736" y="1564154"/>
            <a:ext cx="1653543" cy="163778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7CDFA42-3719-B44C-8AA2-93893373A717}"/>
              </a:ext>
            </a:extLst>
          </p:cNvPr>
          <p:cNvSpPr/>
          <p:nvPr/>
        </p:nvSpPr>
        <p:spPr>
          <a:xfrm>
            <a:off x="5388910" y="1564154"/>
            <a:ext cx="1655920" cy="163778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CD610A1-C491-7E4F-A5CB-6D7C522FB88B}"/>
              </a:ext>
            </a:extLst>
          </p:cNvPr>
          <p:cNvSpPr/>
          <p:nvPr/>
        </p:nvSpPr>
        <p:spPr>
          <a:xfrm>
            <a:off x="7895535" y="1564154"/>
            <a:ext cx="1630941" cy="1637789"/>
          </a:xfrm>
          <a:prstGeom prst="ellipse">
            <a:avLst/>
          </a:prstGeom>
          <a:blipFill>
            <a:blip r:embed="rId5"/>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2DC8DFFF-67C3-B843-AE63-4E82D16B2750}"/>
              </a:ext>
            </a:extLst>
          </p:cNvPr>
          <p:cNvSpPr txBox="1">
            <a:spLocks/>
          </p:cNvSpPr>
          <p:nvPr/>
        </p:nvSpPr>
        <p:spPr>
          <a:xfrm>
            <a:off x="8827001" y="4849902"/>
            <a:ext cx="10958475" cy="663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tx1">
                    <a:lumMod val="65000"/>
                    <a:lumOff val="35000"/>
                  </a:schemeClr>
                </a:solidFill>
              </a:rPr>
              <a:t>… and growing</a:t>
            </a:r>
          </a:p>
        </p:txBody>
      </p:sp>
      <p:pic>
        <p:nvPicPr>
          <p:cNvPr id="3" name="Picture 2"/>
          <p:cNvPicPr>
            <a:picLocks noChangeAspect="1"/>
          </p:cNvPicPr>
          <p:nvPr/>
        </p:nvPicPr>
        <p:blipFill>
          <a:blip r:embed="rId6"/>
          <a:stretch>
            <a:fillRect/>
          </a:stretch>
        </p:blipFill>
        <p:spPr>
          <a:xfrm>
            <a:off x="4006474" y="4039060"/>
            <a:ext cx="1637789" cy="1637789"/>
          </a:xfrm>
          <a:prstGeom prst="rect">
            <a:avLst/>
          </a:prstGeom>
        </p:spPr>
      </p:pic>
      <p:sp>
        <p:nvSpPr>
          <p:cNvPr id="17" name="TextBox 16">
            <a:extLst>
              <a:ext uri="{FF2B5EF4-FFF2-40B4-BE49-F238E27FC236}">
                <a16:creationId xmlns:a16="http://schemas.microsoft.com/office/drawing/2014/main" id="{B126A4FE-9367-3347-8692-BC09C3A36582}"/>
              </a:ext>
            </a:extLst>
          </p:cNvPr>
          <p:cNvSpPr txBox="1"/>
          <p:nvPr/>
        </p:nvSpPr>
        <p:spPr>
          <a:xfrm>
            <a:off x="6267458" y="5717161"/>
            <a:ext cx="2198758" cy="984885"/>
          </a:xfrm>
          <a:prstGeom prst="rect">
            <a:avLst/>
          </a:prstGeom>
          <a:noFill/>
        </p:spPr>
        <p:txBody>
          <a:bodyPr wrap="none" rtlCol="0">
            <a:spAutoFit/>
          </a:bodyPr>
          <a:lstStyle/>
          <a:p>
            <a:pPr algn="ctr"/>
            <a:r>
              <a:rPr lang="en-US" sz="2400" i="1" dirty="0">
                <a:solidFill>
                  <a:schemeClr val="tx1">
                    <a:lumMod val="65000"/>
                    <a:lumOff val="35000"/>
                  </a:schemeClr>
                </a:solidFill>
                <a:latin typeface="+mj-lt"/>
              </a:rPr>
              <a:t>Deb </a:t>
            </a:r>
            <a:r>
              <a:rPr lang="en-US" sz="2400" i="1" dirty="0" err="1">
                <a:solidFill>
                  <a:schemeClr val="tx1">
                    <a:lumMod val="65000"/>
                    <a:lumOff val="35000"/>
                  </a:schemeClr>
                </a:solidFill>
                <a:latin typeface="+mj-lt"/>
              </a:rPr>
              <a:t>Sengupta</a:t>
            </a:r>
            <a:endParaRPr lang="en-US" i="1" dirty="0">
              <a:solidFill>
                <a:schemeClr val="tx1">
                  <a:lumMod val="65000"/>
                  <a:lumOff val="35000"/>
                </a:schemeClr>
              </a:solidFill>
              <a:latin typeface="+mj-lt"/>
            </a:endParaRPr>
          </a:p>
          <a:p>
            <a:pPr algn="ctr"/>
            <a:r>
              <a:rPr lang="en-US" sz="1600" dirty="0">
                <a:solidFill>
                  <a:schemeClr val="bg1">
                    <a:lumMod val="50000"/>
                  </a:schemeClr>
                </a:solidFill>
                <a:latin typeface="Helvetica" pitchFamily="2" charset="0"/>
              </a:rPr>
              <a:t>DAS</a:t>
            </a:r>
            <a:endParaRPr lang="en-US" dirty="0">
              <a:solidFill>
                <a:schemeClr val="bg1">
                  <a:lumMod val="50000"/>
                </a:schemeClr>
              </a:solidFill>
              <a:latin typeface="Helvetica" pitchFamily="2" charset="0"/>
            </a:endParaRPr>
          </a:p>
          <a:p>
            <a:endParaRPr lang="en-US" dirty="0"/>
          </a:p>
        </p:txBody>
      </p:sp>
      <p:pic>
        <p:nvPicPr>
          <p:cNvPr id="7" name="Picture 6"/>
          <p:cNvPicPr>
            <a:picLocks noChangeAspect="1"/>
          </p:cNvPicPr>
          <p:nvPr/>
        </p:nvPicPr>
        <p:blipFill>
          <a:blip r:embed="rId7"/>
          <a:stretch>
            <a:fillRect/>
          </a:stretch>
        </p:blipFill>
        <p:spPr>
          <a:xfrm>
            <a:off x="6531919" y="4020929"/>
            <a:ext cx="1655920" cy="1655920"/>
          </a:xfrm>
          <a:prstGeom prst="rect">
            <a:avLst/>
          </a:prstGeom>
        </p:spPr>
      </p:pic>
    </p:spTree>
    <p:extLst>
      <p:ext uri="{BB962C8B-B14F-4D97-AF65-F5344CB8AC3E}">
        <p14:creationId xmlns:p14="http://schemas.microsoft.com/office/powerpoint/2010/main" val="2437812832"/>
      </p:ext>
    </p:extLst>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94125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49ABB3-BA0F-CB45-AEEB-44B744705659}"/>
              </a:ext>
            </a:extLst>
          </p:cNvPr>
          <p:cNvSpPr>
            <a:spLocks noGrp="1"/>
          </p:cNvSpPr>
          <p:nvPr>
            <p:ph type="title"/>
          </p:nvPr>
        </p:nvSpPr>
        <p:spPr>
          <a:xfrm>
            <a:off x="4464423" y="2436018"/>
            <a:ext cx="7483397" cy="1325563"/>
          </a:xfrm>
        </p:spPr>
        <p:txBody>
          <a:bodyPr>
            <a:noAutofit/>
          </a:bodyPr>
          <a:lstStyle/>
          <a:p>
            <a:pPr algn="l"/>
            <a:r>
              <a:rPr lang="en-US" sz="3600" dirty="0">
                <a:effectLst/>
              </a:rPr>
              <a:t/>
            </a:r>
            <a:br>
              <a:rPr lang="en-US" sz="3600" dirty="0">
                <a:effectLst/>
              </a:rPr>
            </a:br>
            <a:r>
              <a:rPr lang="en-US" sz="3600" dirty="0">
                <a:effectLst/>
              </a:rPr>
              <a:t>I will take the lead by investing in the first all-digital government, and reverse engineer every transaction from the taxpayer’s shoes. </a:t>
            </a:r>
            <a:r>
              <a:rPr lang="en-US" sz="3600" dirty="0"/>
              <a:t>The entry point to Connecticut will be through its digital front door, a one-stop-shop for everything current and prospective citizens need from their government. We will be online, not in line. It won’t be done overnight, but let’s start today. </a:t>
            </a:r>
          </a:p>
        </p:txBody>
      </p:sp>
      <p:sp>
        <p:nvSpPr>
          <p:cNvPr id="6" name="TextBox 5">
            <a:extLst>
              <a:ext uri="{FF2B5EF4-FFF2-40B4-BE49-F238E27FC236}">
                <a16:creationId xmlns:a16="http://schemas.microsoft.com/office/drawing/2014/main" id="{C93DCCE6-B265-834A-8641-FC5134489F1C}"/>
              </a:ext>
            </a:extLst>
          </p:cNvPr>
          <p:cNvSpPr txBox="1"/>
          <p:nvPr/>
        </p:nvSpPr>
        <p:spPr>
          <a:xfrm>
            <a:off x="9082741" y="5991412"/>
            <a:ext cx="2865080" cy="646331"/>
          </a:xfrm>
          <a:prstGeom prst="rect">
            <a:avLst/>
          </a:prstGeom>
          <a:noFill/>
        </p:spPr>
        <p:txBody>
          <a:bodyPr wrap="none" rtlCol="0">
            <a:spAutoFit/>
          </a:bodyPr>
          <a:lstStyle/>
          <a:p>
            <a:pPr algn="r"/>
            <a:r>
              <a:rPr lang="en-US" dirty="0">
                <a:solidFill>
                  <a:schemeClr val="tx1">
                    <a:lumMod val="65000"/>
                    <a:lumOff val="35000"/>
                  </a:schemeClr>
                </a:solidFill>
                <a:latin typeface="Helvetica" pitchFamily="2" charset="0"/>
              </a:rPr>
              <a:t>GOVERNOR LAMONT</a:t>
            </a:r>
          </a:p>
          <a:p>
            <a:pPr algn="r"/>
            <a:r>
              <a:rPr lang="en-US" dirty="0">
                <a:solidFill>
                  <a:schemeClr val="tx1">
                    <a:lumMod val="65000"/>
                    <a:lumOff val="35000"/>
                  </a:schemeClr>
                </a:solidFill>
                <a:latin typeface="Helvetica" pitchFamily="2" charset="0"/>
              </a:rPr>
              <a:t>State of the State Address</a:t>
            </a:r>
          </a:p>
        </p:txBody>
      </p:sp>
      <p:pic>
        <p:nvPicPr>
          <p:cNvPr id="2" name="Picture 1">
            <a:extLst>
              <a:ext uri="{FF2B5EF4-FFF2-40B4-BE49-F238E27FC236}">
                <a16:creationId xmlns:a16="http://schemas.microsoft.com/office/drawing/2014/main" id="{BA92ADEE-9398-084D-A464-8614661E2CD7}"/>
              </a:ext>
            </a:extLst>
          </p:cNvPr>
          <p:cNvPicPr>
            <a:picLocks noChangeAspect="1"/>
          </p:cNvPicPr>
          <p:nvPr/>
        </p:nvPicPr>
        <p:blipFill>
          <a:blip r:embed="rId3"/>
          <a:stretch>
            <a:fillRect/>
          </a:stretch>
        </p:blipFill>
        <p:spPr>
          <a:xfrm>
            <a:off x="596153" y="531906"/>
            <a:ext cx="3639671" cy="5459506"/>
          </a:xfrm>
          <a:prstGeom prst="rect">
            <a:avLst/>
          </a:prstGeom>
        </p:spPr>
      </p:pic>
    </p:spTree>
    <p:extLst>
      <p:ext uri="{BB962C8B-B14F-4D97-AF65-F5344CB8AC3E}">
        <p14:creationId xmlns:p14="http://schemas.microsoft.com/office/powerpoint/2010/main" val="386857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6F2C-5F99-0E40-9574-2A18B9BA4110}"/>
              </a:ext>
            </a:extLst>
          </p:cNvPr>
          <p:cNvSpPr>
            <a:spLocks noGrp="1"/>
          </p:cNvSpPr>
          <p:nvPr>
            <p:ph type="title"/>
          </p:nvPr>
        </p:nvSpPr>
        <p:spPr/>
        <p:txBody>
          <a:bodyPr/>
          <a:lstStyle/>
          <a:p>
            <a:r>
              <a:rPr lang="en-US" dirty="0"/>
              <a:t>Status quo is not good enough</a:t>
            </a:r>
          </a:p>
        </p:txBody>
      </p:sp>
      <p:sp>
        <p:nvSpPr>
          <p:cNvPr id="3" name="Content Placeholder 2">
            <a:extLst>
              <a:ext uri="{FF2B5EF4-FFF2-40B4-BE49-F238E27FC236}">
                <a16:creationId xmlns:a16="http://schemas.microsoft.com/office/drawing/2014/main" id="{30555E27-3707-5243-BBE8-5FE6A361FD22}"/>
              </a:ext>
            </a:extLst>
          </p:cNvPr>
          <p:cNvSpPr>
            <a:spLocks noGrp="1"/>
          </p:cNvSpPr>
          <p:nvPr>
            <p:ph idx="1"/>
          </p:nvPr>
        </p:nvSpPr>
        <p:spPr/>
        <p:txBody>
          <a:bodyPr/>
          <a:lstStyle/>
          <a:p>
            <a:pPr lvl="0"/>
            <a:r>
              <a:rPr lang="en-US" dirty="0"/>
              <a:t>Citizens have growing expectations about their digital experience that stem from their commercial experiences</a:t>
            </a:r>
          </a:p>
          <a:p>
            <a:pPr lvl="0"/>
            <a:r>
              <a:rPr lang="en-US" dirty="0"/>
              <a:t>Employees have higher expectations around improved processes and tools</a:t>
            </a:r>
          </a:p>
          <a:p>
            <a:pPr lvl="0"/>
            <a:r>
              <a:rPr lang="en-US" dirty="0"/>
              <a:t>40% of IT workforce set to retire within 3 years</a:t>
            </a:r>
          </a:p>
          <a:p>
            <a:pPr lvl="0"/>
            <a:r>
              <a:rPr lang="en-US" dirty="0"/>
              <a:t>Motivated leadership for change</a:t>
            </a:r>
          </a:p>
          <a:p>
            <a:endParaRPr lang="en-US" dirty="0"/>
          </a:p>
        </p:txBody>
      </p:sp>
    </p:spTree>
    <p:extLst>
      <p:ext uri="{BB962C8B-B14F-4D97-AF65-F5344CB8AC3E}">
        <p14:creationId xmlns:p14="http://schemas.microsoft.com/office/powerpoint/2010/main" val="59166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DB70-962F-7241-AC51-FAAD5821C0E9}"/>
              </a:ext>
            </a:extLst>
          </p:cNvPr>
          <p:cNvSpPr>
            <a:spLocks noGrp="1"/>
          </p:cNvSpPr>
          <p:nvPr>
            <p:ph type="title"/>
          </p:nvPr>
        </p:nvSpPr>
        <p:spPr/>
        <p:txBody>
          <a:bodyPr/>
          <a:lstStyle/>
          <a:p>
            <a:r>
              <a:rPr lang="en-US" dirty="0"/>
              <a:t>What is Digital?</a:t>
            </a:r>
          </a:p>
        </p:txBody>
      </p:sp>
      <p:sp>
        <p:nvSpPr>
          <p:cNvPr id="11" name="TextBox 10">
            <a:extLst>
              <a:ext uri="{FF2B5EF4-FFF2-40B4-BE49-F238E27FC236}">
                <a16:creationId xmlns:a16="http://schemas.microsoft.com/office/drawing/2014/main" id="{900C5099-DEED-F342-AB8E-418D2E6E8B2A}"/>
              </a:ext>
            </a:extLst>
          </p:cNvPr>
          <p:cNvSpPr txBox="1"/>
          <p:nvPr/>
        </p:nvSpPr>
        <p:spPr>
          <a:xfrm>
            <a:off x="3491971" y="3429000"/>
            <a:ext cx="2488182" cy="1077218"/>
          </a:xfrm>
          <a:prstGeom prst="rect">
            <a:avLst/>
          </a:prstGeom>
          <a:noFill/>
        </p:spPr>
        <p:txBody>
          <a:bodyPr wrap="none" rtlCol="0">
            <a:spAutoFit/>
          </a:bodyPr>
          <a:lstStyle/>
          <a:p>
            <a:pPr algn="ctr"/>
            <a:r>
              <a:rPr lang="en-US" sz="2000" dirty="0">
                <a:solidFill>
                  <a:schemeClr val="tx1">
                    <a:lumMod val="75000"/>
                    <a:lumOff val="25000"/>
                  </a:schemeClr>
                </a:solidFill>
                <a:latin typeface="Helvetica" pitchFamily="2" charset="0"/>
              </a:rPr>
              <a:t>USER-CENTERED </a:t>
            </a:r>
          </a:p>
          <a:p>
            <a:pPr algn="ctr"/>
            <a:r>
              <a:rPr lang="en-US" sz="2000" dirty="0">
                <a:solidFill>
                  <a:schemeClr val="tx1">
                    <a:lumMod val="75000"/>
                    <a:lumOff val="25000"/>
                  </a:schemeClr>
                </a:solidFill>
                <a:latin typeface="Helvetica" pitchFamily="2" charset="0"/>
              </a:rPr>
              <a:t>DESIGN</a:t>
            </a:r>
            <a:endParaRPr lang="en-US" sz="2400" dirty="0">
              <a:solidFill>
                <a:schemeClr val="tx1">
                  <a:lumMod val="75000"/>
                  <a:lumOff val="25000"/>
                </a:schemeClr>
              </a:solidFill>
              <a:latin typeface="Helvetica" pitchFamily="2" charset="0"/>
            </a:endParaRPr>
          </a:p>
          <a:p>
            <a:endParaRPr lang="en-US" sz="2400" dirty="0"/>
          </a:p>
        </p:txBody>
      </p:sp>
      <p:sp>
        <p:nvSpPr>
          <p:cNvPr id="14" name="TextBox 13">
            <a:extLst>
              <a:ext uri="{FF2B5EF4-FFF2-40B4-BE49-F238E27FC236}">
                <a16:creationId xmlns:a16="http://schemas.microsoft.com/office/drawing/2014/main" id="{938E8FFC-963B-834C-8427-00CA193F621A}"/>
              </a:ext>
            </a:extLst>
          </p:cNvPr>
          <p:cNvSpPr txBox="1"/>
          <p:nvPr/>
        </p:nvSpPr>
        <p:spPr>
          <a:xfrm>
            <a:off x="1114340" y="3429000"/>
            <a:ext cx="1902572" cy="1077218"/>
          </a:xfrm>
          <a:prstGeom prst="rect">
            <a:avLst/>
          </a:prstGeom>
          <a:noFill/>
        </p:spPr>
        <p:txBody>
          <a:bodyPr wrap="none" rtlCol="0">
            <a:spAutoFit/>
          </a:bodyPr>
          <a:lstStyle/>
          <a:p>
            <a:pPr algn="ctr"/>
            <a:r>
              <a:rPr lang="en-US" sz="2000" dirty="0">
                <a:solidFill>
                  <a:schemeClr val="tx1">
                    <a:lumMod val="75000"/>
                    <a:lumOff val="25000"/>
                  </a:schemeClr>
                </a:solidFill>
                <a:latin typeface="Helvetica" pitchFamily="2" charset="0"/>
              </a:rPr>
              <a:t>DATA-DRIVEN</a:t>
            </a:r>
          </a:p>
          <a:p>
            <a:pPr algn="ctr"/>
            <a:r>
              <a:rPr lang="en-US" sz="2000" dirty="0">
                <a:solidFill>
                  <a:schemeClr val="tx1">
                    <a:lumMod val="75000"/>
                    <a:lumOff val="25000"/>
                  </a:schemeClr>
                </a:solidFill>
                <a:latin typeface="Helvetica" pitchFamily="2" charset="0"/>
              </a:rPr>
              <a:t>DECISIONS</a:t>
            </a:r>
            <a:endParaRPr lang="en-US" sz="2400" dirty="0">
              <a:solidFill>
                <a:schemeClr val="tx1">
                  <a:lumMod val="75000"/>
                  <a:lumOff val="25000"/>
                </a:schemeClr>
              </a:solidFill>
              <a:latin typeface="Helvetica" pitchFamily="2" charset="0"/>
            </a:endParaRPr>
          </a:p>
          <a:p>
            <a:endParaRPr lang="en-US" sz="2400" dirty="0"/>
          </a:p>
        </p:txBody>
      </p:sp>
      <p:sp>
        <p:nvSpPr>
          <p:cNvPr id="17" name="TextBox 16">
            <a:extLst>
              <a:ext uri="{FF2B5EF4-FFF2-40B4-BE49-F238E27FC236}">
                <a16:creationId xmlns:a16="http://schemas.microsoft.com/office/drawing/2014/main" id="{125A9B3E-BF46-6940-A21D-F3E1E59E2675}"/>
              </a:ext>
            </a:extLst>
          </p:cNvPr>
          <p:cNvSpPr txBox="1"/>
          <p:nvPr/>
        </p:nvSpPr>
        <p:spPr>
          <a:xfrm>
            <a:off x="6315084" y="3429000"/>
            <a:ext cx="2281715" cy="769441"/>
          </a:xfrm>
          <a:prstGeom prst="rect">
            <a:avLst/>
          </a:prstGeom>
          <a:noFill/>
        </p:spPr>
        <p:txBody>
          <a:bodyPr wrap="none" rtlCol="0">
            <a:spAutoFit/>
          </a:bodyPr>
          <a:lstStyle/>
          <a:p>
            <a:pPr algn="ctr"/>
            <a:r>
              <a:rPr lang="en-US" sz="2000" dirty="0">
                <a:solidFill>
                  <a:schemeClr val="tx1">
                    <a:lumMod val="75000"/>
                    <a:lumOff val="25000"/>
                  </a:schemeClr>
                </a:solidFill>
                <a:latin typeface="Helvetica" pitchFamily="2" charset="0"/>
              </a:rPr>
              <a:t>TRANSPARENCY</a:t>
            </a:r>
            <a:endParaRPr lang="en-US" sz="2400" dirty="0">
              <a:solidFill>
                <a:schemeClr val="tx1">
                  <a:lumMod val="75000"/>
                  <a:lumOff val="25000"/>
                </a:schemeClr>
              </a:solidFill>
              <a:latin typeface="Helvetica" pitchFamily="2" charset="0"/>
            </a:endParaRPr>
          </a:p>
          <a:p>
            <a:endParaRPr lang="en-US" sz="2400" dirty="0"/>
          </a:p>
        </p:txBody>
      </p:sp>
      <p:sp>
        <p:nvSpPr>
          <p:cNvPr id="20" name="TextBox 19">
            <a:extLst>
              <a:ext uri="{FF2B5EF4-FFF2-40B4-BE49-F238E27FC236}">
                <a16:creationId xmlns:a16="http://schemas.microsoft.com/office/drawing/2014/main" id="{5DA4626E-7227-4244-AAF8-CBB38BDD48A9}"/>
              </a:ext>
            </a:extLst>
          </p:cNvPr>
          <p:cNvSpPr txBox="1"/>
          <p:nvPr/>
        </p:nvSpPr>
        <p:spPr>
          <a:xfrm>
            <a:off x="9199176" y="3525505"/>
            <a:ext cx="1784464" cy="1077218"/>
          </a:xfrm>
          <a:prstGeom prst="rect">
            <a:avLst/>
          </a:prstGeom>
          <a:noFill/>
        </p:spPr>
        <p:txBody>
          <a:bodyPr wrap="none" rtlCol="0">
            <a:spAutoFit/>
          </a:bodyPr>
          <a:lstStyle/>
          <a:p>
            <a:pPr algn="ctr"/>
            <a:r>
              <a:rPr lang="en-US" sz="2000" dirty="0">
                <a:solidFill>
                  <a:schemeClr val="tx1">
                    <a:lumMod val="75000"/>
                    <a:lumOff val="25000"/>
                  </a:schemeClr>
                </a:solidFill>
                <a:latin typeface="Helvetica" pitchFamily="2" charset="0"/>
              </a:rPr>
              <a:t>ITERATIVE</a:t>
            </a:r>
          </a:p>
          <a:p>
            <a:pPr algn="ctr"/>
            <a:r>
              <a:rPr lang="en-US" sz="2000" dirty="0">
                <a:solidFill>
                  <a:schemeClr val="tx1">
                    <a:lumMod val="75000"/>
                    <a:lumOff val="25000"/>
                  </a:schemeClr>
                </a:solidFill>
                <a:latin typeface="Helvetica" pitchFamily="2" charset="0"/>
              </a:rPr>
              <a:t>PROCESSES</a:t>
            </a:r>
            <a:endParaRPr lang="en-US" sz="2400" dirty="0">
              <a:solidFill>
                <a:schemeClr val="tx1">
                  <a:lumMod val="75000"/>
                  <a:lumOff val="25000"/>
                </a:schemeClr>
              </a:solidFill>
              <a:latin typeface="Helvetica" pitchFamily="2" charset="0"/>
            </a:endParaRPr>
          </a:p>
          <a:p>
            <a:endParaRPr lang="en-US" sz="2400" dirty="0"/>
          </a:p>
        </p:txBody>
      </p:sp>
      <p:pic>
        <p:nvPicPr>
          <p:cNvPr id="3" name="Picture 2" descr="noun_Data_250046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04" y="1452579"/>
            <a:ext cx="2579582" cy="2579582"/>
          </a:xfrm>
          <a:prstGeom prst="rect">
            <a:avLst/>
          </a:prstGeom>
        </p:spPr>
      </p:pic>
      <p:pic>
        <p:nvPicPr>
          <p:cNvPr id="4" name="Picture 3" descr="noun_people_110030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774" y="1386490"/>
            <a:ext cx="2610881" cy="2610881"/>
          </a:xfrm>
          <a:prstGeom prst="rect">
            <a:avLst/>
          </a:prstGeom>
        </p:spPr>
      </p:pic>
      <p:pic>
        <p:nvPicPr>
          <p:cNvPr id="5" name="Picture 4" descr="noun_open_169325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0655" y="1385757"/>
            <a:ext cx="2611614" cy="2611614"/>
          </a:xfrm>
          <a:prstGeom prst="rect">
            <a:avLst/>
          </a:prstGeom>
        </p:spPr>
      </p:pic>
      <p:pic>
        <p:nvPicPr>
          <p:cNvPr id="6" name="Picture 5" descr="noun_ideation_171025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1018" y="1567258"/>
            <a:ext cx="2398753" cy="2398753"/>
          </a:xfrm>
          <a:prstGeom prst="rect">
            <a:avLst/>
          </a:prstGeom>
        </p:spPr>
      </p:pic>
    </p:spTree>
    <p:extLst>
      <p:ext uri="{BB962C8B-B14F-4D97-AF65-F5344CB8AC3E}">
        <p14:creationId xmlns:p14="http://schemas.microsoft.com/office/powerpoint/2010/main" val="413421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C4CA-002D-E040-9EFF-E5C1F87CA7E2}"/>
              </a:ext>
            </a:extLst>
          </p:cNvPr>
          <p:cNvSpPr>
            <a:spLocks noGrp="1"/>
          </p:cNvSpPr>
          <p:nvPr>
            <p:ph type="title"/>
          </p:nvPr>
        </p:nvSpPr>
        <p:spPr>
          <a:xfrm>
            <a:off x="838200" y="365125"/>
            <a:ext cx="10515600" cy="1325563"/>
          </a:xfrm>
        </p:spPr>
        <p:txBody>
          <a:bodyPr/>
          <a:lstStyle/>
          <a:p>
            <a:r>
              <a:rPr lang="en-US" dirty="0"/>
              <a:t>Our guiding principles focus on putting customers first</a:t>
            </a:r>
          </a:p>
        </p:txBody>
      </p:sp>
      <p:sp>
        <p:nvSpPr>
          <p:cNvPr id="10" name="TextBox 9">
            <a:extLst>
              <a:ext uri="{FF2B5EF4-FFF2-40B4-BE49-F238E27FC236}">
                <a16:creationId xmlns:a16="http://schemas.microsoft.com/office/drawing/2014/main" id="{3AFD571C-EA09-E04A-BB44-0B3D8F0001AA}"/>
              </a:ext>
            </a:extLst>
          </p:cNvPr>
          <p:cNvSpPr txBox="1"/>
          <p:nvPr/>
        </p:nvSpPr>
        <p:spPr>
          <a:xfrm>
            <a:off x="3591504" y="3255523"/>
            <a:ext cx="2346340" cy="400110"/>
          </a:xfrm>
          <a:prstGeom prst="rect">
            <a:avLst/>
          </a:prstGeom>
          <a:noFill/>
        </p:spPr>
        <p:txBody>
          <a:bodyPr wrap="none" rtlCol="0">
            <a:spAutoFit/>
          </a:bodyPr>
          <a:lstStyle/>
          <a:p>
            <a:pPr algn="ctr"/>
            <a:r>
              <a:rPr lang="en-US" sz="2000" dirty="0">
                <a:solidFill>
                  <a:schemeClr val="tx1">
                    <a:lumMod val="75000"/>
                    <a:lumOff val="25000"/>
                  </a:schemeClr>
                </a:solidFill>
                <a:latin typeface="Helvetica" pitchFamily="2" charset="0"/>
              </a:rPr>
              <a:t>HIDE THE SEAMS</a:t>
            </a:r>
            <a:endParaRPr lang="en-US" sz="2400" dirty="0">
              <a:solidFill>
                <a:schemeClr val="tx1">
                  <a:lumMod val="75000"/>
                  <a:lumOff val="25000"/>
                </a:schemeClr>
              </a:solidFill>
              <a:latin typeface="Helvetica" pitchFamily="2" charset="0"/>
            </a:endParaRPr>
          </a:p>
        </p:txBody>
      </p:sp>
      <p:sp>
        <p:nvSpPr>
          <p:cNvPr id="11" name="TextBox 10">
            <a:extLst>
              <a:ext uri="{FF2B5EF4-FFF2-40B4-BE49-F238E27FC236}">
                <a16:creationId xmlns:a16="http://schemas.microsoft.com/office/drawing/2014/main" id="{C86DAB25-2BE0-5F45-9893-022B87EAD9F4}"/>
              </a:ext>
            </a:extLst>
          </p:cNvPr>
          <p:cNvSpPr txBox="1"/>
          <p:nvPr/>
        </p:nvSpPr>
        <p:spPr>
          <a:xfrm>
            <a:off x="1658020" y="3234684"/>
            <a:ext cx="1083951" cy="769441"/>
          </a:xfrm>
          <a:prstGeom prst="rect">
            <a:avLst/>
          </a:prstGeom>
          <a:noFill/>
        </p:spPr>
        <p:txBody>
          <a:bodyPr wrap="none" rtlCol="0">
            <a:spAutoFit/>
          </a:bodyPr>
          <a:lstStyle/>
          <a:p>
            <a:pPr algn="ctr"/>
            <a:r>
              <a:rPr lang="en-US" sz="2000" dirty="0">
                <a:solidFill>
                  <a:schemeClr val="tx1">
                    <a:lumMod val="75000"/>
                    <a:lumOff val="25000"/>
                  </a:schemeClr>
                </a:solidFill>
                <a:latin typeface="Helvetica" pitchFamily="2" charset="0"/>
              </a:rPr>
              <a:t>LISTEN</a:t>
            </a:r>
            <a:endParaRPr lang="en-US" sz="2400" dirty="0">
              <a:solidFill>
                <a:schemeClr val="tx1">
                  <a:lumMod val="75000"/>
                  <a:lumOff val="25000"/>
                </a:schemeClr>
              </a:solidFill>
              <a:latin typeface="Helvetica" pitchFamily="2" charset="0"/>
            </a:endParaRPr>
          </a:p>
          <a:p>
            <a:endParaRPr lang="en-US" sz="2400" dirty="0"/>
          </a:p>
        </p:txBody>
      </p:sp>
      <p:sp>
        <p:nvSpPr>
          <p:cNvPr id="12" name="TextBox 11">
            <a:extLst>
              <a:ext uri="{FF2B5EF4-FFF2-40B4-BE49-F238E27FC236}">
                <a16:creationId xmlns:a16="http://schemas.microsoft.com/office/drawing/2014/main" id="{3866F6DF-6A44-1F4A-ACCA-3EB0E9DD9939}"/>
              </a:ext>
            </a:extLst>
          </p:cNvPr>
          <p:cNvSpPr txBox="1"/>
          <p:nvPr/>
        </p:nvSpPr>
        <p:spPr>
          <a:xfrm>
            <a:off x="6260071" y="3255523"/>
            <a:ext cx="2108269" cy="400110"/>
          </a:xfrm>
          <a:prstGeom prst="rect">
            <a:avLst/>
          </a:prstGeom>
          <a:noFill/>
        </p:spPr>
        <p:txBody>
          <a:bodyPr wrap="none" rtlCol="0">
            <a:spAutoFit/>
          </a:bodyPr>
          <a:lstStyle/>
          <a:p>
            <a:pPr algn="ctr"/>
            <a:r>
              <a:rPr lang="en-US" sz="2000" dirty="0">
                <a:solidFill>
                  <a:schemeClr val="tx1">
                    <a:lumMod val="75000"/>
                    <a:lumOff val="25000"/>
                  </a:schemeClr>
                </a:solidFill>
                <a:latin typeface="Helvetica" pitchFamily="2" charset="0"/>
              </a:rPr>
              <a:t>ACCESSIBILITY</a:t>
            </a:r>
            <a:endParaRPr lang="en-US" sz="2400" dirty="0">
              <a:solidFill>
                <a:schemeClr val="tx1">
                  <a:lumMod val="75000"/>
                  <a:lumOff val="25000"/>
                </a:schemeClr>
              </a:solidFill>
              <a:latin typeface="Helvetica" pitchFamily="2" charset="0"/>
            </a:endParaRPr>
          </a:p>
        </p:txBody>
      </p:sp>
      <p:cxnSp>
        <p:nvCxnSpPr>
          <p:cNvPr id="14" name="Straight Connector 13">
            <a:extLst>
              <a:ext uri="{FF2B5EF4-FFF2-40B4-BE49-F238E27FC236}">
                <a16:creationId xmlns:a16="http://schemas.microsoft.com/office/drawing/2014/main" id="{F8E79DFF-B8CA-BB4F-830F-23E965986AA9}"/>
              </a:ext>
            </a:extLst>
          </p:cNvPr>
          <p:cNvCxnSpPr/>
          <p:nvPr/>
        </p:nvCxnSpPr>
        <p:spPr>
          <a:xfrm>
            <a:off x="1376424" y="3767637"/>
            <a:ext cx="164714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68D15516-6620-3C45-82B7-58449FB1B728}"/>
              </a:ext>
            </a:extLst>
          </p:cNvPr>
          <p:cNvSpPr>
            <a:spLocks noGrp="1"/>
          </p:cNvSpPr>
          <p:nvPr>
            <p:ph idx="1"/>
          </p:nvPr>
        </p:nvSpPr>
        <p:spPr>
          <a:xfrm>
            <a:off x="1272152" y="3931746"/>
            <a:ext cx="2143510" cy="2784475"/>
          </a:xfrm>
        </p:spPr>
        <p:txBody>
          <a:bodyPr/>
          <a:lstStyle/>
          <a:p>
            <a:pPr marL="0" lvl="0" indent="0">
              <a:buNone/>
            </a:pPr>
            <a:r>
              <a:rPr lang="en-US" sz="2000" dirty="0"/>
              <a:t>User research</a:t>
            </a:r>
          </a:p>
          <a:p>
            <a:pPr marL="0" lvl="0" indent="0">
              <a:buNone/>
            </a:pPr>
            <a:r>
              <a:rPr lang="en-US" sz="2000" dirty="0"/>
              <a:t>Web analytics</a:t>
            </a:r>
          </a:p>
          <a:p>
            <a:pPr marL="0" lvl="0" indent="0">
              <a:buNone/>
            </a:pPr>
            <a:r>
              <a:rPr lang="en-US" sz="2000" dirty="0"/>
              <a:t>Build with empathy</a:t>
            </a:r>
          </a:p>
          <a:p>
            <a:pPr marL="0" lvl="0" indent="0">
              <a:buNone/>
            </a:pPr>
            <a:endParaRPr lang="en-US" sz="2000" dirty="0"/>
          </a:p>
          <a:p>
            <a:pPr lvl="0"/>
            <a:endParaRPr lang="en-US" sz="1800" dirty="0"/>
          </a:p>
          <a:p>
            <a:endParaRPr lang="en-US" dirty="0"/>
          </a:p>
        </p:txBody>
      </p:sp>
      <p:cxnSp>
        <p:nvCxnSpPr>
          <p:cNvPr id="16" name="Straight Connector 15">
            <a:extLst>
              <a:ext uri="{FF2B5EF4-FFF2-40B4-BE49-F238E27FC236}">
                <a16:creationId xmlns:a16="http://schemas.microsoft.com/office/drawing/2014/main" id="{B790AB68-8CBB-5F44-B574-43773128B025}"/>
              </a:ext>
            </a:extLst>
          </p:cNvPr>
          <p:cNvCxnSpPr/>
          <p:nvPr/>
        </p:nvCxnSpPr>
        <p:spPr>
          <a:xfrm>
            <a:off x="3734852" y="3767637"/>
            <a:ext cx="19803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E49F801-E157-5F46-9A69-0798B4AB0398}"/>
              </a:ext>
            </a:extLst>
          </p:cNvPr>
          <p:cNvCxnSpPr/>
          <p:nvPr/>
        </p:nvCxnSpPr>
        <p:spPr>
          <a:xfrm>
            <a:off x="6494445" y="3757726"/>
            <a:ext cx="164714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BED2B222-24FE-A141-B3A1-6E75AEAC6AB2}"/>
              </a:ext>
            </a:extLst>
          </p:cNvPr>
          <p:cNvSpPr txBox="1">
            <a:spLocks/>
          </p:cNvSpPr>
          <p:nvPr/>
        </p:nvSpPr>
        <p:spPr>
          <a:xfrm>
            <a:off x="3607853" y="3930914"/>
            <a:ext cx="2349041" cy="2784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Collaborate</a:t>
            </a:r>
          </a:p>
          <a:p>
            <a:pPr marL="0" indent="0">
              <a:buFont typeface="Arial" panose="020B0604020202020204" pitchFamily="34" charset="0"/>
              <a:buNone/>
            </a:pPr>
            <a:r>
              <a:rPr lang="en-US" sz="2000" dirty="0"/>
              <a:t>Disguise org structure</a:t>
            </a:r>
          </a:p>
          <a:p>
            <a:pPr marL="0" indent="0">
              <a:buFont typeface="Arial" panose="020B0604020202020204" pitchFamily="34" charset="0"/>
              <a:buNone/>
            </a:pPr>
            <a:r>
              <a:rPr lang="en-US" sz="2000" dirty="0"/>
              <a:t>Break down silos</a:t>
            </a:r>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endParaRPr lang="en-US" sz="1800" dirty="0"/>
          </a:p>
          <a:p>
            <a:endParaRPr lang="en-US" dirty="0"/>
          </a:p>
        </p:txBody>
      </p:sp>
      <p:sp>
        <p:nvSpPr>
          <p:cNvPr id="29" name="Content Placeholder 2">
            <a:extLst>
              <a:ext uri="{FF2B5EF4-FFF2-40B4-BE49-F238E27FC236}">
                <a16:creationId xmlns:a16="http://schemas.microsoft.com/office/drawing/2014/main" id="{A0DAE074-345E-D749-9824-ED1FD4BFAE85}"/>
              </a:ext>
            </a:extLst>
          </p:cNvPr>
          <p:cNvSpPr txBox="1">
            <a:spLocks/>
          </p:cNvSpPr>
          <p:nvPr/>
        </p:nvSpPr>
        <p:spPr>
          <a:xfrm>
            <a:off x="6380472" y="3901240"/>
            <a:ext cx="2273085" cy="2784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ADA Compliant</a:t>
            </a:r>
          </a:p>
          <a:p>
            <a:pPr marL="0" indent="0">
              <a:buFont typeface="Arial" panose="020B0604020202020204" pitchFamily="34" charset="0"/>
              <a:buNone/>
            </a:pPr>
            <a:r>
              <a:rPr lang="en-US" sz="2000" dirty="0"/>
              <a:t>Offline accessible</a:t>
            </a:r>
          </a:p>
          <a:p>
            <a:pPr marL="0" indent="0">
              <a:buFont typeface="Arial" panose="020B0604020202020204" pitchFamily="34" charset="0"/>
              <a:buNone/>
            </a:pPr>
            <a:r>
              <a:rPr lang="en-US" sz="2000" dirty="0"/>
              <a:t>No Jargon</a:t>
            </a:r>
          </a:p>
          <a:p>
            <a:pPr marL="0" indent="0">
              <a:buFont typeface="Arial" panose="020B0604020202020204" pitchFamily="34" charset="0"/>
              <a:buNone/>
            </a:pPr>
            <a:r>
              <a:rPr lang="en-US" sz="2000" dirty="0"/>
              <a:t>Mobile first</a:t>
            </a:r>
          </a:p>
          <a:p>
            <a:pPr marL="0" indent="0">
              <a:buFont typeface="Arial" panose="020B0604020202020204" pitchFamily="34" charset="0"/>
              <a:buNone/>
            </a:pPr>
            <a:endParaRPr lang="en-US" sz="2000" dirty="0"/>
          </a:p>
          <a:p>
            <a:endParaRPr lang="en-US" sz="1800" dirty="0"/>
          </a:p>
          <a:p>
            <a:endParaRPr lang="en-US" dirty="0"/>
          </a:p>
        </p:txBody>
      </p:sp>
      <p:pic>
        <p:nvPicPr>
          <p:cNvPr id="4" name="Picture 3" descr="noun_hierarchy_18257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47" y="1882843"/>
            <a:ext cx="1672043" cy="1672043"/>
          </a:xfrm>
          <a:prstGeom prst="rect">
            <a:avLst/>
          </a:prstGeom>
        </p:spPr>
      </p:pic>
      <p:pic>
        <p:nvPicPr>
          <p:cNvPr id="6" name="Picture 5" descr="noun_Accessibility_97576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071" y="1690688"/>
            <a:ext cx="1940409" cy="1940409"/>
          </a:xfrm>
          <a:prstGeom prst="rect">
            <a:avLst/>
          </a:prstGeom>
        </p:spPr>
      </p:pic>
      <p:pic>
        <p:nvPicPr>
          <p:cNvPr id="8" name="Picture 7" descr="noun_fast_11119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4985" y="1543259"/>
            <a:ext cx="2224378" cy="2224378"/>
          </a:xfrm>
          <a:prstGeom prst="rect">
            <a:avLst/>
          </a:prstGeom>
        </p:spPr>
      </p:pic>
      <p:sp>
        <p:nvSpPr>
          <p:cNvPr id="22" name="TextBox 21">
            <a:extLst>
              <a:ext uri="{FF2B5EF4-FFF2-40B4-BE49-F238E27FC236}">
                <a16:creationId xmlns:a16="http://schemas.microsoft.com/office/drawing/2014/main" id="{3A2FCD3F-B365-FA49-9F5D-DDA071A4737A}"/>
              </a:ext>
            </a:extLst>
          </p:cNvPr>
          <p:cNvSpPr txBox="1"/>
          <p:nvPr/>
        </p:nvSpPr>
        <p:spPr>
          <a:xfrm>
            <a:off x="9075386" y="3216430"/>
            <a:ext cx="1652666" cy="400110"/>
          </a:xfrm>
          <a:prstGeom prst="rect">
            <a:avLst/>
          </a:prstGeom>
          <a:noFill/>
        </p:spPr>
        <p:txBody>
          <a:bodyPr wrap="none" rtlCol="0">
            <a:spAutoFit/>
          </a:bodyPr>
          <a:lstStyle/>
          <a:p>
            <a:pPr algn="ctr"/>
            <a:r>
              <a:rPr lang="en-US" sz="2000" dirty="0">
                <a:solidFill>
                  <a:schemeClr val="tx1">
                    <a:lumMod val="75000"/>
                    <a:lumOff val="25000"/>
                  </a:schemeClr>
                </a:solidFill>
                <a:latin typeface="Helvetica" pitchFamily="2" charset="0"/>
              </a:rPr>
              <a:t>MOVE FAST</a:t>
            </a:r>
            <a:endParaRPr lang="en-US" sz="2400" dirty="0">
              <a:solidFill>
                <a:schemeClr val="tx1">
                  <a:lumMod val="75000"/>
                  <a:lumOff val="25000"/>
                </a:schemeClr>
              </a:solidFill>
              <a:latin typeface="Helvetica" pitchFamily="2" charset="0"/>
            </a:endParaRPr>
          </a:p>
        </p:txBody>
      </p:sp>
      <p:cxnSp>
        <p:nvCxnSpPr>
          <p:cNvPr id="23" name="Straight Connector 22">
            <a:extLst>
              <a:ext uri="{FF2B5EF4-FFF2-40B4-BE49-F238E27FC236}">
                <a16:creationId xmlns:a16="http://schemas.microsoft.com/office/drawing/2014/main" id="{EABFE516-23F7-6243-8086-962BCF8043A1}"/>
              </a:ext>
            </a:extLst>
          </p:cNvPr>
          <p:cNvCxnSpPr/>
          <p:nvPr/>
        </p:nvCxnSpPr>
        <p:spPr>
          <a:xfrm>
            <a:off x="8864024" y="3767637"/>
            <a:ext cx="204083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A0DAE074-345E-D749-9824-ED1FD4BFAE85}"/>
              </a:ext>
            </a:extLst>
          </p:cNvPr>
          <p:cNvSpPr txBox="1">
            <a:spLocks/>
          </p:cNvSpPr>
          <p:nvPr/>
        </p:nvSpPr>
        <p:spPr>
          <a:xfrm>
            <a:off x="8954985" y="3880877"/>
            <a:ext cx="1930335" cy="2784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Perfect is the enemy of good</a:t>
            </a:r>
          </a:p>
          <a:p>
            <a:pPr marL="0" indent="0">
              <a:buFont typeface="Arial" panose="020B0604020202020204" pitchFamily="34" charset="0"/>
              <a:buNone/>
            </a:pPr>
            <a:r>
              <a:rPr lang="en-US" sz="2000" dirty="0"/>
              <a:t>Agile</a:t>
            </a:r>
          </a:p>
          <a:p>
            <a:pPr marL="0" indent="0">
              <a:buFont typeface="Arial" panose="020B0604020202020204" pitchFamily="34" charset="0"/>
              <a:buNone/>
            </a:pPr>
            <a:r>
              <a:rPr lang="en-US" sz="2000" dirty="0"/>
              <a:t>Don’t reinvent the wheel</a:t>
            </a:r>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endParaRPr lang="en-US" sz="1800" dirty="0"/>
          </a:p>
          <a:p>
            <a:endParaRPr lang="en-US" dirty="0"/>
          </a:p>
        </p:txBody>
      </p:sp>
      <p:pic>
        <p:nvPicPr>
          <p:cNvPr id="7" name="Picture 6" descr="noun_listening_108529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7492" y="2015921"/>
            <a:ext cx="1426077" cy="1426077"/>
          </a:xfrm>
          <a:prstGeom prst="rect">
            <a:avLst/>
          </a:prstGeom>
        </p:spPr>
      </p:pic>
    </p:spTree>
    <p:extLst>
      <p:ext uri="{BB962C8B-B14F-4D97-AF65-F5344CB8AC3E}">
        <p14:creationId xmlns:p14="http://schemas.microsoft.com/office/powerpoint/2010/main" val="6165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6F2C-5F99-0E40-9574-2A18B9BA4110}"/>
              </a:ext>
            </a:extLst>
          </p:cNvPr>
          <p:cNvSpPr>
            <a:spLocks noGrp="1"/>
          </p:cNvSpPr>
          <p:nvPr>
            <p:ph type="title"/>
          </p:nvPr>
        </p:nvSpPr>
        <p:spPr/>
        <p:txBody>
          <a:bodyPr/>
          <a:lstStyle/>
          <a:p>
            <a:r>
              <a:rPr lang="en-US" dirty="0"/>
              <a:t>The Burden is on the User</a:t>
            </a:r>
          </a:p>
        </p:txBody>
      </p:sp>
      <p:sp>
        <p:nvSpPr>
          <p:cNvPr id="3" name="Content Placeholder 2">
            <a:extLst>
              <a:ext uri="{FF2B5EF4-FFF2-40B4-BE49-F238E27FC236}">
                <a16:creationId xmlns:a16="http://schemas.microsoft.com/office/drawing/2014/main" id="{30555E27-3707-5243-BBE8-5FE6A361FD22}"/>
              </a:ext>
            </a:extLst>
          </p:cNvPr>
          <p:cNvSpPr>
            <a:spLocks noGrp="1"/>
          </p:cNvSpPr>
          <p:nvPr>
            <p:ph idx="1"/>
          </p:nvPr>
        </p:nvSpPr>
        <p:spPr>
          <a:xfrm>
            <a:off x="838200" y="1825625"/>
            <a:ext cx="4403503" cy="4351338"/>
          </a:xfrm>
        </p:spPr>
        <p:txBody>
          <a:bodyPr/>
          <a:lstStyle/>
          <a:p>
            <a:r>
              <a:rPr lang="en-US" dirty="0"/>
              <a:t>Majority of transactions are manual, paper processes</a:t>
            </a:r>
          </a:p>
          <a:p>
            <a:r>
              <a:rPr lang="en-US" dirty="0"/>
              <a:t>Where transactions have been moved online, poor usability</a:t>
            </a:r>
          </a:p>
          <a:p>
            <a:r>
              <a:rPr lang="en-US" dirty="0"/>
              <a:t>We deliver according to state organization not user needs</a:t>
            </a:r>
          </a:p>
        </p:txBody>
      </p:sp>
      <p:sp>
        <p:nvSpPr>
          <p:cNvPr id="4" name="Oval Callout 3"/>
          <p:cNvSpPr/>
          <p:nvPr/>
        </p:nvSpPr>
        <p:spPr>
          <a:xfrm>
            <a:off x="6128762" y="1229502"/>
            <a:ext cx="5624750" cy="2206276"/>
          </a:xfrm>
          <a:prstGeom prst="wedgeEllipseCallout">
            <a:avLst>
              <a:gd name="adj1" fmla="val 38996"/>
              <a:gd name="adj2" fmla="val 45700"/>
            </a:avLst>
          </a:prstGeom>
          <a:solidFill>
            <a:srgbClr val="FFFFFF"/>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1F6FBB"/>
                </a:solidFill>
                <a:latin typeface="Helvetica"/>
                <a:cs typeface="Helvetica"/>
              </a:rPr>
              <a:t>To me I feel like the state resources and services make you feel like a number and it doesn’t make you feel like a member of the community.</a:t>
            </a:r>
          </a:p>
        </p:txBody>
      </p:sp>
      <p:sp>
        <p:nvSpPr>
          <p:cNvPr id="5" name="Oval Callout 4"/>
          <p:cNvSpPr/>
          <p:nvPr/>
        </p:nvSpPr>
        <p:spPr>
          <a:xfrm>
            <a:off x="5241703" y="3173754"/>
            <a:ext cx="4717533" cy="2852820"/>
          </a:xfrm>
          <a:prstGeom prst="wedgeEllipseCallout">
            <a:avLst>
              <a:gd name="adj1" fmla="val 53526"/>
              <a:gd name="adj2" fmla="val 45700"/>
            </a:avLst>
          </a:prstGeom>
          <a:solidFill>
            <a:srgbClr val="FFFFFF"/>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1F6FBB"/>
                </a:solidFill>
                <a:latin typeface="Helvetica"/>
                <a:cs typeface="Helvetica"/>
              </a:rPr>
              <a:t>The experience should make me feel like my time is also valuable. Sometimes people working in these areas make you feel like they’re the only ones with valuable time.</a:t>
            </a:r>
          </a:p>
        </p:txBody>
      </p:sp>
      <p:sp>
        <p:nvSpPr>
          <p:cNvPr id="6" name="TextBox 5"/>
          <p:cNvSpPr txBox="1"/>
          <p:nvPr/>
        </p:nvSpPr>
        <p:spPr>
          <a:xfrm>
            <a:off x="10445467" y="3508368"/>
            <a:ext cx="1524476" cy="584776"/>
          </a:xfrm>
          <a:prstGeom prst="rect">
            <a:avLst/>
          </a:prstGeom>
          <a:noFill/>
        </p:spPr>
        <p:txBody>
          <a:bodyPr wrap="none" rtlCol="0">
            <a:spAutoFit/>
          </a:bodyPr>
          <a:lstStyle/>
          <a:p>
            <a:r>
              <a:rPr lang="en-US" sz="1600" i="1" dirty="0">
                <a:solidFill>
                  <a:schemeClr val="bg2">
                    <a:lumMod val="50000"/>
                  </a:schemeClr>
                </a:solidFill>
                <a:latin typeface="Helvetica"/>
                <a:cs typeface="Helvetica"/>
              </a:rPr>
              <a:t>-FEMALE, 36, </a:t>
            </a:r>
          </a:p>
          <a:p>
            <a:r>
              <a:rPr lang="en-US" sz="1600" i="1" dirty="0">
                <a:solidFill>
                  <a:schemeClr val="bg2">
                    <a:lumMod val="50000"/>
                  </a:schemeClr>
                </a:solidFill>
                <a:latin typeface="Helvetica"/>
                <a:cs typeface="Helvetica"/>
              </a:rPr>
              <a:t>NORWALK</a:t>
            </a:r>
          </a:p>
        </p:txBody>
      </p:sp>
      <p:sp>
        <p:nvSpPr>
          <p:cNvPr id="7" name="TextBox 6"/>
          <p:cNvSpPr txBox="1"/>
          <p:nvPr/>
        </p:nvSpPr>
        <p:spPr>
          <a:xfrm>
            <a:off x="8781049" y="6288598"/>
            <a:ext cx="3188894" cy="338554"/>
          </a:xfrm>
          <a:prstGeom prst="rect">
            <a:avLst/>
          </a:prstGeom>
          <a:noFill/>
        </p:spPr>
        <p:txBody>
          <a:bodyPr wrap="none" rtlCol="0">
            <a:spAutoFit/>
          </a:bodyPr>
          <a:lstStyle/>
          <a:p>
            <a:r>
              <a:rPr lang="en-US" sz="1600" i="1" dirty="0">
                <a:solidFill>
                  <a:schemeClr val="bg2">
                    <a:lumMod val="50000"/>
                  </a:schemeClr>
                </a:solidFill>
                <a:latin typeface="Helvetica"/>
                <a:cs typeface="Helvetica"/>
              </a:rPr>
              <a:t>-FEMALE, 58, WETHERSFIELD</a:t>
            </a:r>
          </a:p>
        </p:txBody>
      </p:sp>
    </p:spTree>
    <p:extLst>
      <p:ext uri="{BB962C8B-B14F-4D97-AF65-F5344CB8AC3E}">
        <p14:creationId xmlns:p14="http://schemas.microsoft.com/office/powerpoint/2010/main" val="392632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749117" y="1106757"/>
            <a:ext cx="1866113" cy="1866113"/>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749117" y="4021045"/>
            <a:ext cx="1866113" cy="1866113"/>
          </a:xfrm>
          <a:prstGeom prst="ellipse">
            <a:avLst/>
          </a:prstGeom>
          <a:noFill/>
          <a:ln w="88900">
            <a:solidFill>
              <a:srgbClr val="FF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749117" y="2542037"/>
            <a:ext cx="1866113" cy="1866113"/>
          </a:xfrm>
          <a:prstGeom prst="ellipse">
            <a:avLst/>
          </a:prstGeom>
          <a:solidFill>
            <a:schemeClr val="bg1">
              <a:alpha val="7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14400" y="1170970"/>
            <a:ext cx="3352800" cy="1993390"/>
          </a:xfrm>
        </p:spPr>
        <p:txBody>
          <a:bodyPr/>
          <a:lstStyle/>
          <a:p>
            <a:r>
              <a:rPr lang="en-US" dirty="0">
                <a:latin typeface="+mn-lt"/>
                <a:cs typeface="Circular Std Book" panose="020B0604020101020102" pitchFamily="34" charset="77"/>
              </a:rPr>
              <a:t>When it comes to the State of Connecticut government,</a:t>
            </a:r>
            <a:br>
              <a:rPr lang="en-US" dirty="0">
                <a:latin typeface="+mn-lt"/>
                <a:cs typeface="Circular Std Book" panose="020B0604020101020102" pitchFamily="34" charset="77"/>
              </a:rPr>
            </a:br>
            <a:r>
              <a:rPr lang="en-US" dirty="0">
                <a:latin typeface="+mn-lt"/>
                <a:cs typeface="Circular Std Book" panose="020B0604020101020102" pitchFamily="34" charset="77"/>
              </a:rPr>
              <a:t>citizens want </a:t>
            </a:r>
            <a:br>
              <a:rPr lang="en-US" dirty="0">
                <a:latin typeface="+mn-lt"/>
                <a:cs typeface="Circular Std Book" panose="020B0604020101020102" pitchFamily="34" charset="77"/>
              </a:rPr>
            </a:br>
            <a:r>
              <a:rPr lang="en-US" dirty="0">
                <a:latin typeface="+mn-lt"/>
                <a:cs typeface="Circular Std Book" panose="020B0604020101020102" pitchFamily="34" charset="77"/>
              </a:rPr>
              <a:t>to feel:</a:t>
            </a:r>
          </a:p>
        </p:txBody>
      </p:sp>
      <p:sp>
        <p:nvSpPr>
          <p:cNvPr id="15" name="Oval 14"/>
          <p:cNvSpPr/>
          <p:nvPr/>
        </p:nvSpPr>
        <p:spPr>
          <a:xfrm>
            <a:off x="4749117" y="2549027"/>
            <a:ext cx="1866113" cy="1866113"/>
          </a:xfrm>
          <a:prstGeom prst="ellipse">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5"/>
          <p:cNvSpPr txBox="1">
            <a:spLocks/>
          </p:cNvSpPr>
          <p:nvPr/>
        </p:nvSpPr>
        <p:spPr>
          <a:xfrm>
            <a:off x="5114733" y="3391659"/>
            <a:ext cx="1134879" cy="41773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600" b="1" dirty="0">
                <a:latin typeface="+mn-lt"/>
                <a:ea typeface="Chronicle Display Black" charset="0"/>
                <a:cs typeface="Chronicle Display Black" charset="0"/>
              </a:rPr>
              <a:t>Connected</a:t>
            </a:r>
          </a:p>
        </p:txBody>
      </p:sp>
      <p:sp>
        <p:nvSpPr>
          <p:cNvPr id="49" name="Oval 48"/>
          <p:cNvSpPr/>
          <p:nvPr/>
        </p:nvSpPr>
        <p:spPr>
          <a:xfrm>
            <a:off x="4801235" y="1170970"/>
            <a:ext cx="1761877" cy="1761877"/>
          </a:xfrm>
          <a:prstGeom prst="ellipse">
            <a:avLst/>
          </a:prstGeom>
          <a:solidFill>
            <a:schemeClr val="bg1">
              <a:alpha val="7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801235" y="4073162"/>
            <a:ext cx="1761877" cy="1761877"/>
          </a:xfrm>
          <a:prstGeom prst="ellipse">
            <a:avLst/>
          </a:prstGeom>
          <a:solidFill>
            <a:schemeClr val="bg1">
              <a:alpha val="7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5"/>
          <p:cNvSpPr txBox="1">
            <a:spLocks/>
          </p:cNvSpPr>
          <p:nvPr/>
        </p:nvSpPr>
        <p:spPr>
          <a:xfrm>
            <a:off x="5114734" y="1930490"/>
            <a:ext cx="1134879" cy="41773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600" b="1" dirty="0">
                <a:latin typeface="+mn-lt"/>
                <a:ea typeface="Chronicle Display Black" charset="0"/>
                <a:cs typeface="Chronicle Display Black" charset="0"/>
              </a:rPr>
              <a:t>In control</a:t>
            </a:r>
          </a:p>
        </p:txBody>
      </p:sp>
      <p:sp>
        <p:nvSpPr>
          <p:cNvPr id="24" name="Text Placeholder 5"/>
          <p:cNvSpPr txBox="1">
            <a:spLocks/>
          </p:cNvSpPr>
          <p:nvPr/>
        </p:nvSpPr>
        <p:spPr>
          <a:xfrm>
            <a:off x="4962406" y="4907117"/>
            <a:ext cx="1448379" cy="41773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600" b="1" dirty="0">
                <a:latin typeface="+mn-lt"/>
                <a:ea typeface="Chronicle Display Black" charset="0"/>
                <a:cs typeface="Chronicle Display Black" charset="0"/>
              </a:rPr>
              <a:t>Recognized</a:t>
            </a:r>
          </a:p>
        </p:txBody>
      </p:sp>
      <p:sp>
        <p:nvSpPr>
          <p:cNvPr id="57" name="Text Placeholder 5"/>
          <p:cNvSpPr txBox="1">
            <a:spLocks/>
          </p:cNvSpPr>
          <p:nvPr/>
        </p:nvSpPr>
        <p:spPr>
          <a:xfrm>
            <a:off x="7116858" y="1185304"/>
            <a:ext cx="4435049" cy="647700"/>
          </a:xfrm>
          <a:prstGeom prst="rect">
            <a:avLst/>
          </a:prstGeom>
        </p:spPr>
        <p:txBody>
          <a:bodyPr vert="horz" lIns="0" tIns="0" rIns="0" bIns="0" rtlCol="0">
            <a:no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1600" dirty="0">
                <a:latin typeface="Helvetica"/>
                <a:cs typeface="Helvetica"/>
              </a:rPr>
              <a:t>Citizens have told us that they were extremely frustrated when they</a:t>
            </a:r>
            <a:r>
              <a:rPr lang="en-US" sz="1600" b="1" dirty="0">
                <a:latin typeface="Helvetica"/>
                <a:cs typeface="Helvetica"/>
              </a:rPr>
              <a:t> couldn’t find out all the steps and information </a:t>
            </a:r>
            <a:r>
              <a:rPr lang="en-US" sz="1600" dirty="0">
                <a:latin typeface="Helvetica"/>
                <a:cs typeface="Helvetica"/>
              </a:rPr>
              <a:t>needed to apply for services </a:t>
            </a:r>
            <a:r>
              <a:rPr lang="en-US" sz="1600" b="1" dirty="0">
                <a:latin typeface="Helvetica"/>
                <a:cs typeface="Helvetica"/>
              </a:rPr>
              <a:t>before they began the process. </a:t>
            </a:r>
          </a:p>
        </p:txBody>
      </p:sp>
      <p:sp>
        <p:nvSpPr>
          <p:cNvPr id="21" name="Text Placeholder 5"/>
          <p:cNvSpPr txBox="1">
            <a:spLocks/>
          </p:cNvSpPr>
          <p:nvPr/>
        </p:nvSpPr>
        <p:spPr>
          <a:xfrm>
            <a:off x="7116858" y="3143290"/>
            <a:ext cx="4273766" cy="647700"/>
          </a:xfrm>
          <a:prstGeom prst="rect">
            <a:avLst/>
          </a:prstGeom>
        </p:spPr>
        <p:txBody>
          <a:bodyPr vert="horz" lIns="0" tIns="0" rIns="0" bIns="0" rtlCol="0">
            <a:no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1600" dirty="0">
                <a:latin typeface="Helvetica"/>
                <a:cs typeface="Helvetica"/>
              </a:rPr>
              <a:t>Citizens want to know that their chains of communication ultimately lead to </a:t>
            </a:r>
            <a:r>
              <a:rPr lang="en-US" sz="1600" b="1" dirty="0">
                <a:latin typeface="Helvetica"/>
                <a:cs typeface="Helvetica"/>
              </a:rPr>
              <a:t>someone </a:t>
            </a:r>
            <a:r>
              <a:rPr lang="en-US" sz="1600" dirty="0">
                <a:latin typeface="Helvetica"/>
                <a:cs typeface="Helvetica"/>
              </a:rPr>
              <a:t>who can give them the information they seek.</a:t>
            </a:r>
          </a:p>
        </p:txBody>
      </p:sp>
      <p:sp>
        <p:nvSpPr>
          <p:cNvPr id="26" name="Text Placeholder 5"/>
          <p:cNvSpPr txBox="1">
            <a:spLocks/>
          </p:cNvSpPr>
          <p:nvPr/>
        </p:nvSpPr>
        <p:spPr>
          <a:xfrm>
            <a:off x="7116858" y="4677156"/>
            <a:ext cx="4273766" cy="647700"/>
          </a:xfrm>
          <a:prstGeom prst="rect">
            <a:avLst/>
          </a:prstGeom>
        </p:spPr>
        <p:txBody>
          <a:bodyPr vert="horz" lIns="0" tIns="0" rIns="0" bIns="0" rtlCol="0">
            <a:no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1600" dirty="0">
                <a:latin typeface="Helvetica"/>
                <a:cs typeface="Helvetica"/>
              </a:rPr>
              <a:t>Citizens want their interpersonal interactions with government employees to be premised on a sense of </a:t>
            </a:r>
            <a:r>
              <a:rPr lang="en-US" sz="1600" b="1" dirty="0">
                <a:latin typeface="Helvetica"/>
                <a:cs typeface="Helvetica"/>
              </a:rPr>
              <a:t>kindness and respect.</a:t>
            </a:r>
          </a:p>
        </p:txBody>
      </p:sp>
      <p:sp>
        <p:nvSpPr>
          <p:cNvPr id="2" name="Rectangle 1">
            <a:extLst>
              <a:ext uri="{FF2B5EF4-FFF2-40B4-BE49-F238E27FC236}">
                <a16:creationId xmlns:a16="http://schemas.microsoft.com/office/drawing/2014/main" id="{7B98D108-4D3A-1042-8A60-8F69F643942D}"/>
              </a:ext>
            </a:extLst>
          </p:cNvPr>
          <p:cNvSpPr/>
          <p:nvPr/>
        </p:nvSpPr>
        <p:spPr>
          <a:xfrm>
            <a:off x="718457" y="6346371"/>
            <a:ext cx="4267200" cy="34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61283" y="6369221"/>
            <a:ext cx="3759056" cy="369332"/>
          </a:xfrm>
          <a:prstGeom prst="rect">
            <a:avLst/>
          </a:prstGeom>
          <a:noFill/>
        </p:spPr>
        <p:txBody>
          <a:bodyPr wrap="none" rtlCol="0">
            <a:spAutoFit/>
          </a:bodyPr>
          <a:lstStyle/>
          <a:p>
            <a:r>
              <a:rPr lang="en-US" i="1" dirty="0">
                <a:solidFill>
                  <a:schemeClr val="bg2">
                    <a:lumMod val="75000"/>
                  </a:schemeClr>
                </a:solidFill>
                <a:latin typeface="Helvetica"/>
                <a:cs typeface="Helvetica"/>
              </a:rPr>
              <a:t>Deloitte User Research, May 2019</a:t>
            </a:r>
          </a:p>
        </p:txBody>
      </p:sp>
    </p:spTree>
    <p:extLst>
      <p:ext uri="{BB962C8B-B14F-4D97-AF65-F5344CB8AC3E}">
        <p14:creationId xmlns:p14="http://schemas.microsoft.com/office/powerpoint/2010/main" val="150327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C4CA-002D-E040-9EFF-E5C1F87CA7E2}"/>
              </a:ext>
            </a:extLst>
          </p:cNvPr>
          <p:cNvSpPr>
            <a:spLocks noGrp="1"/>
          </p:cNvSpPr>
          <p:nvPr>
            <p:ph type="title"/>
          </p:nvPr>
        </p:nvSpPr>
        <p:spPr/>
        <p:txBody>
          <a:bodyPr/>
          <a:lstStyle/>
          <a:p>
            <a:r>
              <a:rPr lang="en-US" dirty="0"/>
              <a:t>We’re taking a hybrid approach to governance</a:t>
            </a:r>
          </a:p>
        </p:txBody>
      </p:sp>
      <p:pic>
        <p:nvPicPr>
          <p:cNvPr id="4" name="Picture 3">
            <a:extLst>
              <a:ext uri="{FF2B5EF4-FFF2-40B4-BE49-F238E27FC236}">
                <a16:creationId xmlns:a16="http://schemas.microsoft.com/office/drawing/2014/main" id="{2FBD24EB-5DCD-B041-94FD-FA81338A537E}"/>
              </a:ext>
            </a:extLst>
          </p:cNvPr>
          <p:cNvPicPr>
            <a:picLocks noChangeAspect="1"/>
          </p:cNvPicPr>
          <p:nvPr/>
        </p:nvPicPr>
        <p:blipFill>
          <a:blip r:embed="rId3"/>
          <a:stretch>
            <a:fillRect/>
          </a:stretch>
        </p:blipFill>
        <p:spPr>
          <a:xfrm>
            <a:off x="2743200" y="2274888"/>
            <a:ext cx="971550" cy="971550"/>
          </a:xfrm>
          <a:prstGeom prst="rect">
            <a:avLst/>
          </a:prstGeom>
        </p:spPr>
      </p:pic>
      <p:pic>
        <p:nvPicPr>
          <p:cNvPr id="6" name="Picture 5">
            <a:extLst>
              <a:ext uri="{FF2B5EF4-FFF2-40B4-BE49-F238E27FC236}">
                <a16:creationId xmlns:a16="http://schemas.microsoft.com/office/drawing/2014/main" id="{57CE331A-6BED-ED41-B2AC-8254F7266821}"/>
              </a:ext>
            </a:extLst>
          </p:cNvPr>
          <p:cNvPicPr>
            <a:picLocks noChangeAspect="1"/>
          </p:cNvPicPr>
          <p:nvPr/>
        </p:nvPicPr>
        <p:blipFill>
          <a:blip r:embed="rId4"/>
          <a:stretch>
            <a:fillRect/>
          </a:stretch>
        </p:blipFill>
        <p:spPr>
          <a:xfrm>
            <a:off x="7677150" y="2160588"/>
            <a:ext cx="1200150" cy="1200150"/>
          </a:xfrm>
          <a:prstGeom prst="rect">
            <a:avLst/>
          </a:prstGeom>
        </p:spPr>
      </p:pic>
      <p:sp>
        <p:nvSpPr>
          <p:cNvPr id="7" name="TextBox 6">
            <a:extLst>
              <a:ext uri="{FF2B5EF4-FFF2-40B4-BE49-F238E27FC236}">
                <a16:creationId xmlns:a16="http://schemas.microsoft.com/office/drawing/2014/main" id="{4345F5EE-7C02-E242-86C9-90FFA416A653}"/>
              </a:ext>
            </a:extLst>
          </p:cNvPr>
          <p:cNvSpPr txBox="1"/>
          <p:nvPr/>
        </p:nvSpPr>
        <p:spPr>
          <a:xfrm>
            <a:off x="2355124" y="3360738"/>
            <a:ext cx="1970412" cy="769441"/>
          </a:xfrm>
          <a:prstGeom prst="rect">
            <a:avLst/>
          </a:prstGeom>
          <a:noFill/>
        </p:spPr>
        <p:txBody>
          <a:bodyPr wrap="none" rtlCol="0">
            <a:spAutoFit/>
          </a:bodyPr>
          <a:lstStyle/>
          <a:p>
            <a:pPr algn="ctr"/>
            <a:r>
              <a:rPr lang="en-US" sz="2000" dirty="0">
                <a:solidFill>
                  <a:schemeClr val="tx1">
                    <a:lumMod val="75000"/>
                    <a:lumOff val="25000"/>
                  </a:schemeClr>
                </a:solidFill>
                <a:latin typeface="Helvetica" pitchFamily="2" charset="0"/>
              </a:rPr>
              <a:t>CENTRALIZED</a:t>
            </a:r>
            <a:endParaRPr lang="en-US" sz="2400" dirty="0">
              <a:solidFill>
                <a:schemeClr val="tx1">
                  <a:lumMod val="75000"/>
                  <a:lumOff val="25000"/>
                </a:schemeClr>
              </a:solidFill>
              <a:latin typeface="Helvetica" pitchFamily="2" charset="0"/>
            </a:endParaRPr>
          </a:p>
          <a:p>
            <a:endParaRPr lang="en-US" sz="2400" dirty="0"/>
          </a:p>
        </p:txBody>
      </p:sp>
      <p:cxnSp>
        <p:nvCxnSpPr>
          <p:cNvPr id="8" name="Straight Connector 7">
            <a:extLst>
              <a:ext uri="{FF2B5EF4-FFF2-40B4-BE49-F238E27FC236}">
                <a16:creationId xmlns:a16="http://schemas.microsoft.com/office/drawing/2014/main" id="{152BEC97-6AC5-A24D-86E9-67DC3330AF0D}"/>
              </a:ext>
            </a:extLst>
          </p:cNvPr>
          <p:cNvCxnSpPr/>
          <p:nvPr/>
        </p:nvCxnSpPr>
        <p:spPr>
          <a:xfrm>
            <a:off x="2488748" y="3779391"/>
            <a:ext cx="164714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BCED187-D6E8-4A49-B41B-3B37A3F0E148}"/>
              </a:ext>
            </a:extLst>
          </p:cNvPr>
          <p:cNvSpPr txBox="1"/>
          <p:nvPr/>
        </p:nvSpPr>
        <p:spPr>
          <a:xfrm>
            <a:off x="7091290" y="3345360"/>
            <a:ext cx="2327881" cy="769441"/>
          </a:xfrm>
          <a:prstGeom prst="rect">
            <a:avLst/>
          </a:prstGeom>
          <a:noFill/>
        </p:spPr>
        <p:txBody>
          <a:bodyPr wrap="none" rtlCol="0">
            <a:spAutoFit/>
          </a:bodyPr>
          <a:lstStyle/>
          <a:p>
            <a:pPr algn="ctr"/>
            <a:r>
              <a:rPr lang="en-US" sz="2000" dirty="0">
                <a:solidFill>
                  <a:schemeClr val="tx1">
                    <a:lumMod val="75000"/>
                    <a:lumOff val="25000"/>
                  </a:schemeClr>
                </a:solidFill>
                <a:latin typeface="Helvetica" pitchFamily="2" charset="0"/>
              </a:rPr>
              <a:t>DECENTRALIZED</a:t>
            </a:r>
            <a:endParaRPr lang="en-US" sz="2400" dirty="0">
              <a:solidFill>
                <a:schemeClr val="tx1">
                  <a:lumMod val="75000"/>
                  <a:lumOff val="25000"/>
                </a:schemeClr>
              </a:solidFill>
              <a:latin typeface="Helvetica" pitchFamily="2" charset="0"/>
            </a:endParaRPr>
          </a:p>
          <a:p>
            <a:endParaRPr lang="en-US" sz="2400" dirty="0"/>
          </a:p>
        </p:txBody>
      </p:sp>
      <p:cxnSp>
        <p:nvCxnSpPr>
          <p:cNvPr id="10" name="Straight Connector 9">
            <a:extLst>
              <a:ext uri="{FF2B5EF4-FFF2-40B4-BE49-F238E27FC236}">
                <a16:creationId xmlns:a16="http://schemas.microsoft.com/office/drawing/2014/main" id="{4BD33A98-0AFC-2746-A2DD-79F4AB21F987}"/>
              </a:ext>
            </a:extLst>
          </p:cNvPr>
          <p:cNvCxnSpPr/>
          <p:nvPr/>
        </p:nvCxnSpPr>
        <p:spPr>
          <a:xfrm>
            <a:off x="7403648" y="3764013"/>
            <a:ext cx="164714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AE11DF9B-713B-3D4E-B9AB-1939894A88E6}"/>
              </a:ext>
            </a:extLst>
          </p:cNvPr>
          <p:cNvSpPr>
            <a:spLocks noGrp="1"/>
          </p:cNvSpPr>
          <p:nvPr>
            <p:ph idx="1"/>
          </p:nvPr>
        </p:nvSpPr>
        <p:spPr>
          <a:xfrm>
            <a:off x="1218019" y="4043701"/>
            <a:ext cx="4018602" cy="2784475"/>
          </a:xfrm>
        </p:spPr>
        <p:txBody>
          <a:bodyPr/>
          <a:lstStyle/>
          <a:p>
            <a:pPr marL="0" lvl="0" indent="0" algn="ctr">
              <a:buNone/>
            </a:pPr>
            <a:r>
              <a:rPr lang="en-US" sz="2400" dirty="0"/>
              <a:t>User Experience</a:t>
            </a:r>
          </a:p>
          <a:p>
            <a:pPr marL="0" indent="0" algn="ctr">
              <a:buNone/>
            </a:pPr>
            <a:r>
              <a:rPr lang="en-US" sz="2400" dirty="0"/>
              <a:t>Design Standards &amp; Tool kit</a:t>
            </a:r>
          </a:p>
          <a:p>
            <a:pPr marL="0" indent="0" algn="ctr">
              <a:buNone/>
            </a:pPr>
            <a:r>
              <a:rPr lang="en-US" sz="2400" dirty="0"/>
              <a:t>Data Standards</a:t>
            </a:r>
          </a:p>
          <a:p>
            <a:pPr marL="0" indent="0" algn="ctr">
              <a:buNone/>
            </a:pPr>
            <a:r>
              <a:rPr lang="en-US" sz="2400" dirty="0"/>
              <a:t>CT Tech Stack</a:t>
            </a:r>
          </a:p>
          <a:p>
            <a:pPr marL="0" lvl="0" indent="0" algn="ctr">
              <a:buNone/>
            </a:pPr>
            <a:r>
              <a:rPr lang="en-US" sz="2400" dirty="0"/>
              <a:t>Core infrastructure</a:t>
            </a:r>
          </a:p>
          <a:p>
            <a:pPr algn="ctr"/>
            <a:endParaRPr lang="en-US" dirty="0"/>
          </a:p>
        </p:txBody>
      </p:sp>
      <p:sp>
        <p:nvSpPr>
          <p:cNvPr id="14" name="Content Placeholder 2">
            <a:extLst>
              <a:ext uri="{FF2B5EF4-FFF2-40B4-BE49-F238E27FC236}">
                <a16:creationId xmlns:a16="http://schemas.microsoft.com/office/drawing/2014/main" id="{3FFC680A-6EE8-7B42-A577-CA4E8CD4B7B7}"/>
              </a:ext>
            </a:extLst>
          </p:cNvPr>
          <p:cNvSpPr txBox="1">
            <a:spLocks/>
          </p:cNvSpPr>
          <p:nvPr/>
        </p:nvSpPr>
        <p:spPr>
          <a:xfrm>
            <a:off x="6103167" y="4013199"/>
            <a:ext cx="4338719" cy="2784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Unique needs</a:t>
            </a:r>
          </a:p>
          <a:p>
            <a:pPr marL="0" indent="0" algn="ctr">
              <a:buFont typeface="Arial" panose="020B0604020202020204" pitchFamily="34" charset="0"/>
              <a:buNone/>
            </a:pPr>
            <a:r>
              <a:rPr lang="en-US" sz="2400" dirty="0"/>
              <a:t>Agency-specific applications</a:t>
            </a:r>
          </a:p>
          <a:p>
            <a:pPr marL="0" indent="0">
              <a:buFont typeface="Arial" panose="020B0604020202020204" pitchFamily="34" charset="0"/>
              <a:buNone/>
            </a:pPr>
            <a:endParaRPr lang="en-US" sz="2000" dirty="0"/>
          </a:p>
          <a:p>
            <a:endParaRPr lang="en-US" sz="1800" dirty="0"/>
          </a:p>
          <a:p>
            <a:endParaRPr lang="en-US" dirty="0"/>
          </a:p>
        </p:txBody>
      </p:sp>
    </p:spTree>
    <p:extLst>
      <p:ext uri="{BB962C8B-B14F-4D97-AF65-F5344CB8AC3E}">
        <p14:creationId xmlns:p14="http://schemas.microsoft.com/office/powerpoint/2010/main" val="3015548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C4CA-002D-E040-9EFF-E5C1F87CA7E2}"/>
              </a:ext>
            </a:extLst>
          </p:cNvPr>
          <p:cNvSpPr>
            <a:spLocks noGrp="1"/>
          </p:cNvSpPr>
          <p:nvPr>
            <p:ph type="title"/>
          </p:nvPr>
        </p:nvSpPr>
        <p:spPr/>
        <p:txBody>
          <a:bodyPr/>
          <a:lstStyle/>
          <a:p>
            <a:r>
              <a:rPr lang="en-US" dirty="0"/>
              <a:t>A Safe &amp; Secure “CT Tech Stack”</a:t>
            </a:r>
          </a:p>
        </p:txBody>
      </p:sp>
      <p:sp>
        <p:nvSpPr>
          <p:cNvPr id="15" name="Rectangle 14"/>
          <p:cNvSpPr/>
          <p:nvPr/>
        </p:nvSpPr>
        <p:spPr>
          <a:xfrm>
            <a:off x="6443867" y="1896061"/>
            <a:ext cx="5748133" cy="496193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822409" y="1878666"/>
            <a:ext cx="3289232" cy="400110"/>
          </a:xfrm>
          <a:prstGeom prst="rect">
            <a:avLst/>
          </a:prstGeom>
          <a:noFill/>
        </p:spPr>
        <p:txBody>
          <a:bodyPr wrap="none" rtlCol="0">
            <a:spAutoFit/>
          </a:bodyPr>
          <a:lstStyle/>
          <a:p>
            <a:r>
              <a:rPr lang="en-US" sz="2000" dirty="0">
                <a:solidFill>
                  <a:schemeClr val="tx1">
                    <a:lumMod val="75000"/>
                    <a:lumOff val="25000"/>
                  </a:schemeClr>
                </a:solidFill>
              </a:rPr>
              <a:t>EXAMPLE COMPONENTS</a:t>
            </a:r>
          </a:p>
        </p:txBody>
      </p:sp>
      <p:sp>
        <p:nvSpPr>
          <p:cNvPr id="17" name="TextBox 16"/>
          <p:cNvSpPr txBox="1"/>
          <p:nvPr/>
        </p:nvSpPr>
        <p:spPr>
          <a:xfrm>
            <a:off x="8585114" y="1916253"/>
            <a:ext cx="1440393" cy="400110"/>
          </a:xfrm>
          <a:prstGeom prst="rect">
            <a:avLst/>
          </a:prstGeom>
          <a:noFill/>
        </p:spPr>
        <p:txBody>
          <a:bodyPr wrap="none" rtlCol="0">
            <a:spAutoFit/>
          </a:bodyPr>
          <a:lstStyle/>
          <a:p>
            <a:r>
              <a:rPr lang="en-US" sz="2000" dirty="0">
                <a:solidFill>
                  <a:schemeClr val="bg1"/>
                </a:solidFill>
              </a:rPr>
              <a:t>BENEFITS</a:t>
            </a:r>
          </a:p>
        </p:txBody>
      </p:sp>
      <p:sp>
        <p:nvSpPr>
          <p:cNvPr id="18" name="Content Placeholder 2">
            <a:extLst>
              <a:ext uri="{FF2B5EF4-FFF2-40B4-BE49-F238E27FC236}">
                <a16:creationId xmlns:a16="http://schemas.microsoft.com/office/drawing/2014/main" id="{AE11DF9B-713B-3D4E-B9AB-1939894A88E6}"/>
              </a:ext>
            </a:extLst>
          </p:cNvPr>
          <p:cNvSpPr>
            <a:spLocks noGrp="1"/>
          </p:cNvSpPr>
          <p:nvPr>
            <p:ph idx="1"/>
          </p:nvPr>
        </p:nvSpPr>
        <p:spPr>
          <a:xfrm>
            <a:off x="434963" y="2447644"/>
            <a:ext cx="6246062" cy="4232057"/>
          </a:xfrm>
        </p:spPr>
        <p:txBody>
          <a:bodyPr>
            <a:normAutofit/>
          </a:bodyPr>
          <a:lstStyle/>
          <a:p>
            <a:pPr marL="228600" lvl="2">
              <a:buFont typeface="Wingdings" charset="2"/>
              <a:buChar char="ü"/>
            </a:pPr>
            <a:r>
              <a:rPr lang="en-US" sz="2400" dirty="0"/>
              <a:t>Identity verification</a:t>
            </a:r>
          </a:p>
          <a:p>
            <a:pPr marL="228600" lvl="2">
              <a:buFont typeface="Wingdings" charset="2"/>
              <a:buChar char="ü"/>
            </a:pPr>
            <a:r>
              <a:rPr lang="en-US" sz="2400" dirty="0"/>
              <a:t>Personalized portal</a:t>
            </a:r>
          </a:p>
          <a:p>
            <a:pPr marL="228600" lvl="2">
              <a:buFont typeface="Wingdings" charset="2"/>
              <a:buChar char="ü"/>
            </a:pPr>
            <a:r>
              <a:rPr lang="en-US" sz="2400" dirty="0"/>
              <a:t>Single Sign-on</a:t>
            </a:r>
          </a:p>
          <a:p>
            <a:pPr marL="228600" lvl="2">
              <a:buFont typeface="Wingdings" charset="2"/>
              <a:buChar char="ü"/>
            </a:pPr>
            <a:r>
              <a:rPr lang="en-US" sz="2400" dirty="0"/>
              <a:t>Consent management</a:t>
            </a:r>
          </a:p>
          <a:p>
            <a:pPr marL="228600" lvl="2">
              <a:buFont typeface="Wingdings" charset="2"/>
              <a:buChar char="ü"/>
            </a:pPr>
            <a:r>
              <a:rPr lang="en-US" sz="2400" dirty="0"/>
              <a:t>Payments gateway</a:t>
            </a:r>
          </a:p>
          <a:p>
            <a:pPr marL="228600" lvl="2">
              <a:buFont typeface="Wingdings" charset="2"/>
              <a:buChar char="ü"/>
            </a:pPr>
            <a:r>
              <a:rPr lang="en-US" sz="2400" dirty="0"/>
              <a:t>Forms engine </a:t>
            </a:r>
          </a:p>
          <a:p>
            <a:pPr marL="228600" lvl="2">
              <a:buFont typeface="Wingdings" charset="2"/>
              <a:buChar char="ü"/>
            </a:pPr>
            <a:r>
              <a:rPr lang="en-US" sz="2400" dirty="0"/>
              <a:t>E-signature</a:t>
            </a:r>
          </a:p>
          <a:p>
            <a:pPr marL="228600" lvl="2">
              <a:buFont typeface="Wingdings" charset="2"/>
              <a:buChar char="ü"/>
            </a:pPr>
            <a:r>
              <a:rPr lang="en-US" sz="2400" dirty="0"/>
              <a:t>SMS communications</a:t>
            </a:r>
          </a:p>
          <a:p>
            <a:pPr marL="228600" lvl="2">
              <a:buFont typeface="Wingdings" charset="2"/>
              <a:buChar char="ü"/>
            </a:pPr>
            <a:r>
              <a:rPr lang="en-US" sz="2400" dirty="0"/>
              <a:t>Security tools</a:t>
            </a:r>
          </a:p>
          <a:p>
            <a:pPr marL="0" lvl="0" indent="0" algn="ctr">
              <a:buNone/>
            </a:pPr>
            <a:endParaRPr lang="en-US" sz="2400" dirty="0"/>
          </a:p>
          <a:p>
            <a:pPr lvl="0" algn="ctr"/>
            <a:endParaRPr lang="en-US" sz="1800" dirty="0"/>
          </a:p>
          <a:p>
            <a:pPr algn="ctr"/>
            <a:endParaRPr lang="en-US" dirty="0"/>
          </a:p>
        </p:txBody>
      </p:sp>
      <p:cxnSp>
        <p:nvCxnSpPr>
          <p:cNvPr id="19" name="Straight Connector 18">
            <a:extLst>
              <a:ext uri="{FF2B5EF4-FFF2-40B4-BE49-F238E27FC236}">
                <a16:creationId xmlns:a16="http://schemas.microsoft.com/office/drawing/2014/main" id="{152BEC97-6AC5-A24D-86E9-67DC3330AF0D}"/>
              </a:ext>
            </a:extLst>
          </p:cNvPr>
          <p:cNvCxnSpPr/>
          <p:nvPr/>
        </p:nvCxnSpPr>
        <p:spPr>
          <a:xfrm>
            <a:off x="1944135" y="2278776"/>
            <a:ext cx="304163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2BEC97-6AC5-A24D-86E9-67DC3330AF0D}"/>
              </a:ext>
            </a:extLst>
          </p:cNvPr>
          <p:cNvCxnSpPr/>
          <p:nvPr/>
        </p:nvCxnSpPr>
        <p:spPr>
          <a:xfrm>
            <a:off x="8285152" y="2329627"/>
            <a:ext cx="1988921"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AE11DF9B-713B-3D4E-B9AB-1939894A88E6}"/>
              </a:ext>
            </a:extLst>
          </p:cNvPr>
          <p:cNvSpPr txBox="1">
            <a:spLocks/>
          </p:cNvSpPr>
          <p:nvPr/>
        </p:nvSpPr>
        <p:spPr>
          <a:xfrm>
            <a:off x="6859374" y="2465584"/>
            <a:ext cx="5181720" cy="4232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2">
              <a:buFont typeface="Wingdings" charset="2"/>
              <a:buChar char="ü"/>
            </a:pPr>
            <a:r>
              <a:rPr lang="en-US" sz="2200" dirty="0">
                <a:solidFill>
                  <a:schemeClr val="bg1">
                    <a:lumMod val="85000"/>
                  </a:schemeClr>
                </a:solidFill>
              </a:rPr>
              <a:t>User-centricity</a:t>
            </a:r>
          </a:p>
          <a:p>
            <a:pPr marL="228600" lvl="2">
              <a:buFont typeface="Wingdings" charset="2"/>
              <a:buChar char="ü"/>
            </a:pPr>
            <a:r>
              <a:rPr lang="en-US" sz="2200" dirty="0">
                <a:solidFill>
                  <a:schemeClr val="bg1">
                    <a:lumMod val="85000"/>
                  </a:schemeClr>
                </a:solidFill>
              </a:rPr>
              <a:t>Drives efficiency</a:t>
            </a:r>
          </a:p>
          <a:p>
            <a:pPr marL="228600" lvl="2">
              <a:buFont typeface="Wingdings" charset="2"/>
              <a:buChar char="ü"/>
            </a:pPr>
            <a:r>
              <a:rPr lang="en-US" sz="2200" dirty="0">
                <a:solidFill>
                  <a:schemeClr val="bg1">
                    <a:lumMod val="85000"/>
                  </a:schemeClr>
                </a:solidFill>
              </a:rPr>
              <a:t>Standardized experience</a:t>
            </a:r>
          </a:p>
          <a:p>
            <a:pPr marL="228600" lvl="2">
              <a:buFont typeface="Wingdings" charset="2"/>
              <a:buChar char="ü"/>
            </a:pPr>
            <a:r>
              <a:rPr lang="en-US" sz="2200" dirty="0">
                <a:solidFill>
                  <a:schemeClr val="bg1">
                    <a:lumMod val="85000"/>
                  </a:schemeClr>
                </a:solidFill>
              </a:rPr>
              <a:t>Modernizing legacy systems</a:t>
            </a:r>
          </a:p>
          <a:p>
            <a:pPr marL="228600" lvl="2">
              <a:buFont typeface="Wingdings" charset="2"/>
              <a:buChar char="ü"/>
            </a:pPr>
            <a:r>
              <a:rPr lang="en-US" sz="2200" dirty="0">
                <a:solidFill>
                  <a:schemeClr val="bg1">
                    <a:lumMod val="85000"/>
                  </a:schemeClr>
                </a:solidFill>
              </a:rPr>
              <a:t>Supports resource-strained agencies</a:t>
            </a:r>
          </a:p>
          <a:p>
            <a:pPr marL="228600" lvl="2">
              <a:buFont typeface="Wingdings" charset="2"/>
              <a:buChar char="ü"/>
            </a:pPr>
            <a:r>
              <a:rPr lang="en-US" sz="2200" dirty="0">
                <a:solidFill>
                  <a:schemeClr val="bg1">
                    <a:lumMod val="85000"/>
                  </a:schemeClr>
                </a:solidFill>
              </a:rPr>
              <a:t>Security prioritized</a:t>
            </a:r>
          </a:p>
          <a:p>
            <a:pPr marL="228600" lvl="2">
              <a:buFont typeface="Wingdings" charset="2"/>
              <a:buChar char="ü"/>
            </a:pPr>
            <a:endParaRPr lang="en-US" sz="2400" dirty="0">
              <a:solidFill>
                <a:schemeClr val="bg1">
                  <a:lumMod val="85000"/>
                </a:schemeClr>
              </a:solidFill>
            </a:endParaRPr>
          </a:p>
          <a:p>
            <a:pPr marL="228600" lvl="2">
              <a:buFont typeface="Wingdings" charset="2"/>
              <a:buChar char="ü"/>
            </a:pPr>
            <a:endParaRPr lang="en-US" sz="2400" dirty="0">
              <a:solidFill>
                <a:schemeClr val="bg1">
                  <a:lumMod val="85000"/>
                </a:schemeClr>
              </a:solidFill>
            </a:endParaRPr>
          </a:p>
          <a:p>
            <a:pPr marL="228600" lvl="2">
              <a:buFont typeface="Wingdings" charset="2"/>
              <a:buChar char="ü"/>
            </a:pPr>
            <a:endParaRPr lang="en-US" sz="2400" dirty="0">
              <a:solidFill>
                <a:schemeClr val="bg1">
                  <a:lumMod val="85000"/>
                </a:schemeClr>
              </a:solidFill>
            </a:endParaRPr>
          </a:p>
          <a:p>
            <a:pPr marL="0" indent="0" algn="ctr">
              <a:buFont typeface="Arial" panose="020B0604020202020204" pitchFamily="34" charset="0"/>
              <a:buNone/>
            </a:pPr>
            <a:endParaRPr lang="en-US" sz="2400" dirty="0"/>
          </a:p>
          <a:p>
            <a:pPr algn="ctr"/>
            <a:endParaRPr lang="en-US" sz="1800" dirty="0"/>
          </a:p>
          <a:p>
            <a:pPr algn="ctr"/>
            <a:endParaRPr lang="en-US" dirty="0"/>
          </a:p>
        </p:txBody>
      </p:sp>
      <p:pic>
        <p:nvPicPr>
          <p:cNvPr id="3" name="Picture 2"/>
          <p:cNvPicPr>
            <a:picLocks noChangeAspect="1"/>
          </p:cNvPicPr>
          <p:nvPr/>
        </p:nvPicPr>
        <p:blipFill>
          <a:blip r:embed="rId3"/>
          <a:stretch>
            <a:fillRect/>
          </a:stretch>
        </p:blipFill>
        <p:spPr>
          <a:xfrm>
            <a:off x="589108" y="1491526"/>
            <a:ext cx="1355027" cy="956117"/>
          </a:xfrm>
          <a:prstGeom prst="rect">
            <a:avLst/>
          </a:prstGeom>
        </p:spPr>
      </p:pic>
    </p:spTree>
    <p:extLst>
      <p:ext uri="{BB962C8B-B14F-4D97-AF65-F5344CB8AC3E}">
        <p14:creationId xmlns:p14="http://schemas.microsoft.com/office/powerpoint/2010/main" val="1433682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F1605745EB8848A45C50D1AF1B46EA" ma:contentTypeVersion="6" ma:contentTypeDescription="Create a new document." ma:contentTypeScope="" ma:versionID="4bd8a355a4b83bfcdb52cacf4b4f9e60">
  <xsd:schema xmlns:xsd="http://www.w3.org/2001/XMLSchema" xmlns:xs="http://www.w3.org/2001/XMLSchema" xmlns:p="http://schemas.microsoft.com/office/2006/metadata/properties" xmlns:ns2="d8368ec5-1c2c-4f12-a2dc-ef17b05b10e5" targetNamespace="http://schemas.microsoft.com/office/2006/metadata/properties" ma:root="true" ma:fieldsID="d46d493e5057151dc15ec83957fec35d" ns2:_="">
    <xsd:import namespace="d8368ec5-1c2c-4f12-a2dc-ef17b05b10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368ec5-1c2c-4f12-a2dc-ef17b05b10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D0D36F-2E8E-43BF-AC1D-F4714482F35F}">
  <ds:schemaRefs>
    <ds:schemaRef ds:uri="http://schemas.microsoft.com/sharepoint/v3/contenttype/forms"/>
  </ds:schemaRefs>
</ds:datastoreItem>
</file>

<file path=customXml/itemProps2.xml><?xml version="1.0" encoding="utf-8"?>
<ds:datastoreItem xmlns:ds="http://schemas.openxmlformats.org/officeDocument/2006/customXml" ds:itemID="{9B5C1422-6346-4B73-B1C8-8489662120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368ec5-1c2c-4f12-a2dc-ef17b05b10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A447BE-54DE-4A73-B1B1-B68EF1C7E8B7}">
  <ds:schemaRefs>
    <ds:schemaRef ds:uri="http://purl.org/dc/dcmitype/"/>
    <ds:schemaRef ds:uri="http://schemas.microsoft.com/office/2006/documentManagement/types"/>
    <ds:schemaRef ds:uri="http://purl.org/dc/elements/1.1/"/>
    <ds:schemaRef ds:uri="http://schemas.microsoft.com/office/2006/metadata/properties"/>
    <ds:schemaRef ds:uri="d8368ec5-1c2c-4f12-a2dc-ef17b05b10e5"/>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11771</TotalTime>
  <Words>2242</Words>
  <Application>Microsoft Office PowerPoint</Application>
  <PresentationFormat>Widescreen</PresentationFormat>
  <Paragraphs>208</Paragraphs>
  <Slides>13</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Arial</vt:lpstr>
      <vt:lpstr>Calibri</vt:lpstr>
      <vt:lpstr>Calibri Light</vt:lpstr>
      <vt:lpstr>Chronicle Display Black</vt:lpstr>
      <vt:lpstr>Circular Std Book</vt:lpstr>
      <vt:lpstr>Georgia</vt:lpstr>
      <vt:lpstr>Helvetica</vt:lpstr>
      <vt:lpstr>Nexa Black</vt:lpstr>
      <vt:lpstr>Open Sans</vt:lpstr>
      <vt:lpstr>Wingdings</vt:lpstr>
      <vt:lpstr>Office Theme</vt:lpstr>
      <vt:lpstr>1_Office Theme</vt:lpstr>
      <vt:lpstr>Custom Design</vt:lpstr>
      <vt:lpstr>CT Digital Service</vt:lpstr>
      <vt:lpstr> I will take the lead by investing in the first all-digital government, and reverse engineer every transaction from the taxpayer’s shoes. The entry point to Connecticut will be through its digital front door, a one-stop-shop for everything current and prospective citizens need from their government. We will be online, not in line. It won’t be done overnight, but let’s start today. </vt:lpstr>
      <vt:lpstr>Status quo is not good enough</vt:lpstr>
      <vt:lpstr>What is Digital?</vt:lpstr>
      <vt:lpstr>Our guiding principles focus on putting customers first</vt:lpstr>
      <vt:lpstr>The Burden is on the User</vt:lpstr>
      <vt:lpstr>When it comes to the State of Connecticut government, citizens want  to feel:</vt:lpstr>
      <vt:lpstr>We’re taking a hybrid approach to governance</vt:lpstr>
      <vt:lpstr>A Safe &amp; Secure “CT Tech Stack”</vt:lpstr>
      <vt:lpstr>We’ll Prioritize High Impact, Low Lift Projects</vt:lpstr>
      <vt:lpstr>In progress now</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Digital Service</dc:title>
  <dc:creator>Maryhope Rutherford</dc:creator>
  <cp:lastModifiedBy>Watson-Paulin, Arlene</cp:lastModifiedBy>
  <cp:revision>104</cp:revision>
  <dcterms:created xsi:type="dcterms:W3CDTF">2019-05-22T14:05:28Z</dcterms:created>
  <dcterms:modified xsi:type="dcterms:W3CDTF">2019-08-29T12:12:07Z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0x010100CFF1605745EB8848A45C50D1AF1B46EA</vt:lpwstr>
  </property>
</Properties>
</file>