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5" r:id="rId4"/>
    <p:sldId id="263" r:id="rId5"/>
    <p:sldId id="277" r:id="rId6"/>
    <p:sldId id="261" r:id="rId7"/>
    <p:sldId id="265" r:id="rId8"/>
    <p:sldId id="274" r:id="rId9"/>
    <p:sldId id="276" r:id="rId10"/>
    <p:sldId id="264" r:id="rId11"/>
    <p:sldId id="262" r:id="rId12"/>
    <p:sldId id="266" r:id="rId13"/>
    <p:sldId id="271" r:id="rId14"/>
    <p:sldId id="267" r:id="rId15"/>
    <p:sldId id="268" r:id="rId16"/>
    <p:sldId id="269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C4C-F771-4ACB-A37C-DC79D24A0F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A651-BDA2-462C-8930-A984DC21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9" y="73468"/>
            <a:ext cx="11923888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7273" y="1798722"/>
            <a:ext cx="9820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Imprint MT Shadow" panose="04020605060303030202" pitchFamily="82" charset="0"/>
                <a:ea typeface="+mj-ea"/>
                <a:cs typeface="+mj-cs"/>
              </a:rPr>
              <a:t>DEALING WITH A PROBLEM VENDOR </a:t>
            </a:r>
            <a:r>
              <a:rPr lang="en-US" sz="7200" b="1" dirty="0" smtClean="0">
                <a:solidFill>
                  <a:srgbClr val="002060"/>
                </a:solidFill>
                <a:latin typeface="Imprint MT Shadow" panose="04020605060303030202" pitchFamily="82" charset="0"/>
                <a:ea typeface="+mj-ea"/>
                <a:cs typeface="+mj-cs"/>
              </a:rPr>
              <a:t>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56" y="780519"/>
            <a:ext cx="1111776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88115" y="355167"/>
            <a:ext cx="11544299" cy="6677024"/>
            <a:chOff x="347" y="107"/>
            <a:chExt cx="7272" cy="420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7" y="164"/>
              <a:ext cx="7015" cy="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64" y="107"/>
              <a:ext cx="28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3" y="133"/>
              <a:ext cx="19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59" y="120"/>
              <a:ext cx="348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Article 11 of the Form Contract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38" y="120"/>
              <a:ext cx="20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103" y="120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85" y="476"/>
              <a:ext cx="44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991" y="474"/>
              <a:ext cx="19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149" y="461"/>
              <a:ext cx="84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When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41" y="461"/>
              <a:ext cx="141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either party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90" y="461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148" y="461"/>
              <a:ext cx="202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does not perform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001" y="461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60" y="461"/>
              <a:ext cx="195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according to the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841" y="738"/>
              <a:ext cx="1249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49" y="803"/>
              <a:ext cx="113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Contract.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126" y="803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59" y="1146"/>
              <a:ext cx="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64" y="1288"/>
              <a:ext cx="28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83" y="1314"/>
              <a:ext cx="19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59" y="1301"/>
              <a:ext cx="114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Exhibit A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46" y="1301"/>
              <a:ext cx="27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6" y="1301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933" y="1301"/>
              <a:ext cx="568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Description of Services.  Has contract actually been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759" y="1642"/>
              <a:ext cx="127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breached?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874" y="1642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59" y="1985"/>
              <a:ext cx="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64" y="2126"/>
              <a:ext cx="28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83" y="2152"/>
              <a:ext cx="19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59" y="2139"/>
              <a:ext cx="489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Breaching Party must be afforded due process.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830" y="2139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59" y="2482"/>
              <a:ext cx="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64" y="262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59" y="26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206" y="2637"/>
              <a:ext cx="5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084" y="26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279" y="2637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85" y="2509"/>
              <a:ext cx="58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91" y="2991"/>
              <a:ext cx="19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093" y="2495"/>
              <a:ext cx="5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529" y="2495"/>
              <a:ext cx="6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606" y="2501"/>
              <a:ext cx="53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breaching party shall provide written notice and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698" y="2978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101" y="2773"/>
              <a:ext cx="555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3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fford the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207" y="2782"/>
              <a:ext cx="183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breaching party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628" y="3320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901" y="2782"/>
              <a:ext cx="314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one (1) opportunity to cure.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632" y="3320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759" y="3663"/>
              <a:ext cx="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49" y="3614"/>
              <a:ext cx="28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83" y="3830"/>
              <a:ext cx="19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66" y="3613"/>
              <a:ext cx="236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What happens next?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943" y="3817"/>
              <a:ext cx="1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912296" y="3244334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02398" y="5157065"/>
            <a:ext cx="53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Wingdings" panose="05000000000000000000" pitchFamily="2" charset="2"/>
              </a:rPr>
              <a:t>Ø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63718" y="5158653"/>
            <a:ext cx="889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DAS determines breach, not Client Agency.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2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"/>
          <a:stretch/>
        </p:blipFill>
        <p:spPr>
          <a:xfrm>
            <a:off x="0" y="1172321"/>
            <a:ext cx="3866275" cy="3144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r="15160"/>
          <a:stretch/>
        </p:blipFill>
        <p:spPr>
          <a:xfrm>
            <a:off x="8229643" y="1427356"/>
            <a:ext cx="3724507" cy="3888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5" t="10211" r="15755" b="-249"/>
          <a:stretch/>
        </p:blipFill>
        <p:spPr>
          <a:xfrm>
            <a:off x="3866275" y="1014760"/>
            <a:ext cx="3530181" cy="396983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56191" y="2044035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71384" y="2610336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3297" y="2652887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24686" y="1540574"/>
            <a:ext cx="152400" cy="6690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63419" y="2441000"/>
            <a:ext cx="152400" cy="6690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89648" y="2574820"/>
            <a:ext cx="152400" cy="6690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11019" y="2608274"/>
            <a:ext cx="152400" cy="6690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72286" y="1619188"/>
            <a:ext cx="152400" cy="6690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88046" y="2296034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58833" y="2167246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11019" y="2329488"/>
            <a:ext cx="152400" cy="6690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07864" y="1931424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8046" y="1808760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12447" y="1717376"/>
            <a:ext cx="152400" cy="66908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376322" y="2970526"/>
            <a:ext cx="243929" cy="62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456234" y="2999677"/>
            <a:ext cx="245328" cy="167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538941" y="3096312"/>
            <a:ext cx="162620" cy="193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370618" y="2798229"/>
            <a:ext cx="2087510" cy="2715880"/>
          </a:xfrm>
          <a:custGeom>
            <a:avLst/>
            <a:gdLst>
              <a:gd name="connsiteX0" fmla="*/ 2068946 w 2087510"/>
              <a:gd name="connsiteY0" fmla="*/ 2420316 h 2715880"/>
              <a:gd name="connsiteX1" fmla="*/ 2078182 w 2087510"/>
              <a:gd name="connsiteY1" fmla="*/ 2494207 h 2715880"/>
              <a:gd name="connsiteX2" fmla="*/ 2087418 w 2087510"/>
              <a:gd name="connsiteY2" fmla="*/ 2521916 h 2715880"/>
              <a:gd name="connsiteX3" fmla="*/ 2068946 w 2087510"/>
              <a:gd name="connsiteY3" fmla="*/ 2577335 h 2715880"/>
              <a:gd name="connsiteX4" fmla="*/ 2059709 w 2087510"/>
              <a:gd name="connsiteY4" fmla="*/ 2605044 h 2715880"/>
              <a:gd name="connsiteX5" fmla="*/ 2032000 w 2087510"/>
              <a:gd name="connsiteY5" fmla="*/ 2623516 h 2715880"/>
              <a:gd name="connsiteX6" fmla="*/ 1976582 w 2087510"/>
              <a:gd name="connsiteY6" fmla="*/ 2641989 h 2715880"/>
              <a:gd name="connsiteX7" fmla="*/ 1921164 w 2087510"/>
              <a:gd name="connsiteY7" fmla="*/ 2678935 h 2715880"/>
              <a:gd name="connsiteX8" fmla="*/ 1893455 w 2087510"/>
              <a:gd name="connsiteY8" fmla="*/ 2697407 h 2715880"/>
              <a:gd name="connsiteX9" fmla="*/ 1838037 w 2087510"/>
              <a:gd name="connsiteY9" fmla="*/ 2715880 h 2715880"/>
              <a:gd name="connsiteX10" fmla="*/ 1717964 w 2087510"/>
              <a:gd name="connsiteY10" fmla="*/ 2706644 h 2715880"/>
              <a:gd name="connsiteX11" fmla="*/ 1681018 w 2087510"/>
              <a:gd name="connsiteY11" fmla="*/ 2651226 h 2715880"/>
              <a:gd name="connsiteX12" fmla="*/ 1662546 w 2087510"/>
              <a:gd name="connsiteY12" fmla="*/ 2623516 h 2715880"/>
              <a:gd name="connsiteX13" fmla="*/ 1607127 w 2087510"/>
              <a:gd name="connsiteY13" fmla="*/ 2512680 h 2715880"/>
              <a:gd name="connsiteX14" fmla="*/ 1579418 w 2087510"/>
              <a:gd name="connsiteY14" fmla="*/ 2494207 h 2715880"/>
              <a:gd name="connsiteX15" fmla="*/ 1560946 w 2087510"/>
              <a:gd name="connsiteY15" fmla="*/ 2466498 h 2715880"/>
              <a:gd name="connsiteX16" fmla="*/ 1533237 w 2087510"/>
              <a:gd name="connsiteY16" fmla="*/ 2448026 h 2715880"/>
              <a:gd name="connsiteX17" fmla="*/ 1514764 w 2087510"/>
              <a:gd name="connsiteY17" fmla="*/ 2392607 h 2715880"/>
              <a:gd name="connsiteX18" fmla="*/ 1496291 w 2087510"/>
              <a:gd name="connsiteY18" fmla="*/ 2337189 h 2715880"/>
              <a:gd name="connsiteX19" fmla="*/ 1487055 w 2087510"/>
              <a:gd name="connsiteY19" fmla="*/ 2309480 h 2715880"/>
              <a:gd name="connsiteX20" fmla="*/ 1468582 w 2087510"/>
              <a:gd name="connsiteY20" fmla="*/ 2180171 h 2715880"/>
              <a:gd name="connsiteX21" fmla="*/ 1459346 w 2087510"/>
              <a:gd name="connsiteY21" fmla="*/ 2152462 h 2715880"/>
              <a:gd name="connsiteX22" fmla="*/ 1431637 w 2087510"/>
              <a:gd name="connsiteY22" fmla="*/ 2133989 h 2715880"/>
              <a:gd name="connsiteX23" fmla="*/ 1459346 w 2087510"/>
              <a:gd name="connsiteY23" fmla="*/ 2050862 h 2715880"/>
              <a:gd name="connsiteX24" fmla="*/ 1468582 w 2087510"/>
              <a:gd name="connsiteY24" fmla="*/ 2023153 h 2715880"/>
              <a:gd name="connsiteX25" fmla="*/ 1524000 w 2087510"/>
              <a:gd name="connsiteY25" fmla="*/ 2041626 h 2715880"/>
              <a:gd name="connsiteX26" fmla="*/ 1607127 w 2087510"/>
              <a:gd name="connsiteY26" fmla="*/ 2115516 h 2715880"/>
              <a:gd name="connsiteX27" fmla="*/ 1653309 w 2087510"/>
              <a:gd name="connsiteY27" fmla="*/ 2291007 h 2715880"/>
              <a:gd name="connsiteX28" fmla="*/ 1644073 w 2087510"/>
              <a:gd name="connsiteY28" fmla="*/ 2327953 h 2715880"/>
              <a:gd name="connsiteX29" fmla="*/ 1570182 w 2087510"/>
              <a:gd name="connsiteY29" fmla="*/ 2327953 h 2715880"/>
              <a:gd name="connsiteX30" fmla="*/ 1431637 w 2087510"/>
              <a:gd name="connsiteY30" fmla="*/ 2318716 h 2715880"/>
              <a:gd name="connsiteX31" fmla="*/ 1348509 w 2087510"/>
              <a:gd name="connsiteY31" fmla="*/ 2272535 h 2715880"/>
              <a:gd name="connsiteX32" fmla="*/ 1283855 w 2087510"/>
              <a:gd name="connsiteY32" fmla="*/ 2226353 h 2715880"/>
              <a:gd name="connsiteX33" fmla="*/ 1274618 w 2087510"/>
              <a:gd name="connsiteY33" fmla="*/ 2198644 h 2715880"/>
              <a:gd name="connsiteX34" fmla="*/ 1256146 w 2087510"/>
              <a:gd name="connsiteY34" fmla="*/ 2170935 h 2715880"/>
              <a:gd name="connsiteX35" fmla="*/ 1228437 w 2087510"/>
              <a:gd name="connsiteY35" fmla="*/ 2106280 h 2715880"/>
              <a:gd name="connsiteX36" fmla="*/ 1200727 w 2087510"/>
              <a:gd name="connsiteY36" fmla="*/ 1921553 h 2715880"/>
              <a:gd name="connsiteX37" fmla="*/ 1191491 w 2087510"/>
              <a:gd name="connsiteY37" fmla="*/ 1893844 h 2715880"/>
              <a:gd name="connsiteX38" fmla="*/ 1154546 w 2087510"/>
              <a:gd name="connsiteY38" fmla="*/ 1838426 h 2715880"/>
              <a:gd name="connsiteX39" fmla="*/ 1117600 w 2087510"/>
              <a:gd name="connsiteY39" fmla="*/ 1755298 h 2715880"/>
              <a:gd name="connsiteX40" fmla="*/ 1089891 w 2087510"/>
              <a:gd name="connsiteY40" fmla="*/ 1699880 h 2715880"/>
              <a:gd name="connsiteX41" fmla="*/ 1080655 w 2087510"/>
              <a:gd name="connsiteY41" fmla="*/ 1672171 h 2715880"/>
              <a:gd name="connsiteX42" fmla="*/ 1025237 w 2087510"/>
              <a:gd name="connsiteY42" fmla="*/ 1635226 h 2715880"/>
              <a:gd name="connsiteX43" fmla="*/ 988291 w 2087510"/>
              <a:gd name="connsiteY43" fmla="*/ 1579807 h 2715880"/>
              <a:gd name="connsiteX44" fmla="*/ 932873 w 2087510"/>
              <a:gd name="connsiteY44" fmla="*/ 1542862 h 2715880"/>
              <a:gd name="connsiteX45" fmla="*/ 914400 w 2087510"/>
              <a:gd name="connsiteY45" fmla="*/ 1515153 h 2715880"/>
              <a:gd name="connsiteX46" fmla="*/ 858982 w 2087510"/>
              <a:gd name="connsiteY46" fmla="*/ 1496680 h 2715880"/>
              <a:gd name="connsiteX47" fmla="*/ 803564 w 2087510"/>
              <a:gd name="connsiteY47" fmla="*/ 1468971 h 2715880"/>
              <a:gd name="connsiteX48" fmla="*/ 775855 w 2087510"/>
              <a:gd name="connsiteY48" fmla="*/ 1450498 h 2715880"/>
              <a:gd name="connsiteX49" fmla="*/ 720437 w 2087510"/>
              <a:gd name="connsiteY49" fmla="*/ 1432026 h 2715880"/>
              <a:gd name="connsiteX50" fmla="*/ 692727 w 2087510"/>
              <a:gd name="connsiteY50" fmla="*/ 1376607 h 2715880"/>
              <a:gd name="connsiteX51" fmla="*/ 729673 w 2087510"/>
              <a:gd name="connsiteY51" fmla="*/ 1321189 h 2715880"/>
              <a:gd name="connsiteX52" fmla="*/ 757382 w 2087510"/>
              <a:gd name="connsiteY52" fmla="*/ 1265771 h 2715880"/>
              <a:gd name="connsiteX53" fmla="*/ 766618 w 2087510"/>
              <a:gd name="connsiteY53" fmla="*/ 1238062 h 2715880"/>
              <a:gd name="connsiteX54" fmla="*/ 822037 w 2087510"/>
              <a:gd name="connsiteY54" fmla="*/ 1219589 h 2715880"/>
              <a:gd name="connsiteX55" fmla="*/ 877455 w 2087510"/>
              <a:gd name="connsiteY55" fmla="*/ 1182644 h 2715880"/>
              <a:gd name="connsiteX56" fmla="*/ 895927 w 2087510"/>
              <a:gd name="connsiteY56" fmla="*/ 1154935 h 2715880"/>
              <a:gd name="connsiteX57" fmla="*/ 914400 w 2087510"/>
              <a:gd name="connsiteY57" fmla="*/ 1099516 h 2715880"/>
              <a:gd name="connsiteX58" fmla="*/ 932873 w 2087510"/>
              <a:gd name="connsiteY58" fmla="*/ 1034862 h 2715880"/>
              <a:gd name="connsiteX59" fmla="*/ 923637 w 2087510"/>
              <a:gd name="connsiteY59" fmla="*/ 988680 h 2715880"/>
              <a:gd name="connsiteX60" fmla="*/ 914400 w 2087510"/>
              <a:gd name="connsiteY60" fmla="*/ 960971 h 2715880"/>
              <a:gd name="connsiteX61" fmla="*/ 831273 w 2087510"/>
              <a:gd name="connsiteY61" fmla="*/ 914789 h 2715880"/>
              <a:gd name="connsiteX62" fmla="*/ 803564 w 2087510"/>
              <a:gd name="connsiteY62" fmla="*/ 896316 h 2715880"/>
              <a:gd name="connsiteX63" fmla="*/ 748146 w 2087510"/>
              <a:gd name="connsiteY63" fmla="*/ 905553 h 2715880"/>
              <a:gd name="connsiteX64" fmla="*/ 738909 w 2087510"/>
              <a:gd name="connsiteY64" fmla="*/ 933262 h 2715880"/>
              <a:gd name="connsiteX65" fmla="*/ 757382 w 2087510"/>
              <a:gd name="connsiteY65" fmla="*/ 1053335 h 2715880"/>
              <a:gd name="connsiteX66" fmla="*/ 775855 w 2087510"/>
              <a:gd name="connsiteY66" fmla="*/ 1081044 h 2715880"/>
              <a:gd name="connsiteX67" fmla="*/ 812800 w 2087510"/>
              <a:gd name="connsiteY67" fmla="*/ 1090280 h 2715880"/>
              <a:gd name="connsiteX68" fmla="*/ 895927 w 2087510"/>
              <a:gd name="connsiteY68" fmla="*/ 1127226 h 2715880"/>
              <a:gd name="connsiteX69" fmla="*/ 923637 w 2087510"/>
              <a:gd name="connsiteY69" fmla="*/ 1136462 h 2715880"/>
              <a:gd name="connsiteX70" fmla="*/ 979055 w 2087510"/>
              <a:gd name="connsiteY70" fmla="*/ 1164171 h 2715880"/>
              <a:gd name="connsiteX71" fmla="*/ 1006764 w 2087510"/>
              <a:gd name="connsiteY71" fmla="*/ 1154935 h 2715880"/>
              <a:gd name="connsiteX72" fmla="*/ 1071418 w 2087510"/>
              <a:gd name="connsiteY72" fmla="*/ 1071807 h 2715880"/>
              <a:gd name="connsiteX73" fmla="*/ 1089891 w 2087510"/>
              <a:gd name="connsiteY73" fmla="*/ 1044098 h 2715880"/>
              <a:gd name="connsiteX74" fmla="*/ 1099127 w 2087510"/>
              <a:gd name="connsiteY74" fmla="*/ 1016389 h 2715880"/>
              <a:gd name="connsiteX75" fmla="*/ 1126837 w 2087510"/>
              <a:gd name="connsiteY75" fmla="*/ 960971 h 2715880"/>
              <a:gd name="connsiteX76" fmla="*/ 1117600 w 2087510"/>
              <a:gd name="connsiteY76" fmla="*/ 896316 h 2715880"/>
              <a:gd name="connsiteX77" fmla="*/ 1099127 w 2087510"/>
              <a:gd name="connsiteY77" fmla="*/ 868607 h 2715880"/>
              <a:gd name="connsiteX78" fmla="*/ 1089891 w 2087510"/>
              <a:gd name="connsiteY78" fmla="*/ 840898 h 2715880"/>
              <a:gd name="connsiteX79" fmla="*/ 1025237 w 2087510"/>
              <a:gd name="connsiteY79" fmla="*/ 757771 h 2715880"/>
              <a:gd name="connsiteX80" fmla="*/ 997527 w 2087510"/>
              <a:gd name="connsiteY80" fmla="*/ 739298 h 2715880"/>
              <a:gd name="connsiteX81" fmla="*/ 951346 w 2087510"/>
              <a:gd name="connsiteY81" fmla="*/ 683880 h 2715880"/>
              <a:gd name="connsiteX82" fmla="*/ 914400 w 2087510"/>
              <a:gd name="connsiteY82" fmla="*/ 656171 h 2715880"/>
              <a:gd name="connsiteX83" fmla="*/ 849746 w 2087510"/>
              <a:gd name="connsiteY83" fmla="*/ 591516 h 2715880"/>
              <a:gd name="connsiteX84" fmla="*/ 794327 w 2087510"/>
              <a:gd name="connsiteY84" fmla="*/ 545335 h 2715880"/>
              <a:gd name="connsiteX85" fmla="*/ 766618 w 2087510"/>
              <a:gd name="connsiteY85" fmla="*/ 536098 h 2715880"/>
              <a:gd name="connsiteX86" fmla="*/ 618837 w 2087510"/>
              <a:gd name="connsiteY86" fmla="*/ 545335 h 2715880"/>
              <a:gd name="connsiteX87" fmla="*/ 591127 w 2087510"/>
              <a:gd name="connsiteY87" fmla="*/ 600753 h 2715880"/>
              <a:gd name="connsiteX88" fmla="*/ 572655 w 2087510"/>
              <a:gd name="connsiteY88" fmla="*/ 628462 h 2715880"/>
              <a:gd name="connsiteX89" fmla="*/ 563418 w 2087510"/>
              <a:gd name="connsiteY89" fmla="*/ 656171 h 2715880"/>
              <a:gd name="connsiteX90" fmla="*/ 508000 w 2087510"/>
              <a:gd name="connsiteY90" fmla="*/ 683880 h 2715880"/>
              <a:gd name="connsiteX91" fmla="*/ 480291 w 2087510"/>
              <a:gd name="connsiteY91" fmla="*/ 702353 h 2715880"/>
              <a:gd name="connsiteX92" fmla="*/ 424873 w 2087510"/>
              <a:gd name="connsiteY92" fmla="*/ 720826 h 2715880"/>
              <a:gd name="connsiteX93" fmla="*/ 360218 w 2087510"/>
              <a:gd name="connsiteY93" fmla="*/ 739298 h 2715880"/>
              <a:gd name="connsiteX94" fmla="*/ 332509 w 2087510"/>
              <a:gd name="connsiteY94" fmla="*/ 748535 h 2715880"/>
              <a:gd name="connsiteX95" fmla="*/ 323273 w 2087510"/>
              <a:gd name="connsiteY95" fmla="*/ 776244 h 2715880"/>
              <a:gd name="connsiteX96" fmla="*/ 341746 w 2087510"/>
              <a:gd name="connsiteY96" fmla="*/ 896316 h 2715880"/>
              <a:gd name="connsiteX97" fmla="*/ 360218 w 2087510"/>
              <a:gd name="connsiteY97" fmla="*/ 951735 h 2715880"/>
              <a:gd name="connsiteX98" fmla="*/ 277091 w 2087510"/>
              <a:gd name="connsiteY98" fmla="*/ 960971 h 2715880"/>
              <a:gd name="connsiteX99" fmla="*/ 258618 w 2087510"/>
              <a:gd name="connsiteY99" fmla="*/ 933262 h 2715880"/>
              <a:gd name="connsiteX100" fmla="*/ 249382 w 2087510"/>
              <a:gd name="connsiteY100" fmla="*/ 905553 h 2715880"/>
              <a:gd name="connsiteX101" fmla="*/ 212437 w 2087510"/>
              <a:gd name="connsiteY101" fmla="*/ 850135 h 2715880"/>
              <a:gd name="connsiteX102" fmla="*/ 193964 w 2087510"/>
              <a:gd name="connsiteY102" fmla="*/ 822426 h 2715880"/>
              <a:gd name="connsiteX103" fmla="*/ 175491 w 2087510"/>
              <a:gd name="connsiteY103" fmla="*/ 767007 h 2715880"/>
              <a:gd name="connsiteX104" fmla="*/ 157018 w 2087510"/>
              <a:gd name="connsiteY104" fmla="*/ 711589 h 2715880"/>
              <a:gd name="connsiteX105" fmla="*/ 147782 w 2087510"/>
              <a:gd name="connsiteY105" fmla="*/ 683880 h 2715880"/>
              <a:gd name="connsiteX106" fmla="*/ 166255 w 2087510"/>
              <a:gd name="connsiteY106" fmla="*/ 582280 h 2715880"/>
              <a:gd name="connsiteX107" fmla="*/ 184727 w 2087510"/>
              <a:gd name="connsiteY107" fmla="*/ 554571 h 2715880"/>
              <a:gd name="connsiteX108" fmla="*/ 212437 w 2087510"/>
              <a:gd name="connsiteY108" fmla="*/ 536098 h 2715880"/>
              <a:gd name="connsiteX109" fmla="*/ 258618 w 2087510"/>
              <a:gd name="connsiteY109" fmla="*/ 452971 h 2715880"/>
              <a:gd name="connsiteX110" fmla="*/ 277091 w 2087510"/>
              <a:gd name="connsiteY110" fmla="*/ 425262 h 2715880"/>
              <a:gd name="connsiteX111" fmla="*/ 295564 w 2087510"/>
              <a:gd name="connsiteY111" fmla="*/ 397553 h 2715880"/>
              <a:gd name="connsiteX112" fmla="*/ 295564 w 2087510"/>
              <a:gd name="connsiteY112" fmla="*/ 332898 h 2715880"/>
              <a:gd name="connsiteX113" fmla="*/ 267855 w 2087510"/>
              <a:gd name="connsiteY113" fmla="*/ 249771 h 2715880"/>
              <a:gd name="connsiteX114" fmla="*/ 184727 w 2087510"/>
              <a:gd name="connsiteY114" fmla="*/ 194353 h 2715880"/>
              <a:gd name="connsiteX115" fmla="*/ 157018 w 2087510"/>
              <a:gd name="connsiteY115" fmla="*/ 175880 h 2715880"/>
              <a:gd name="connsiteX116" fmla="*/ 129309 w 2087510"/>
              <a:gd name="connsiteY116" fmla="*/ 120462 h 2715880"/>
              <a:gd name="connsiteX117" fmla="*/ 73891 w 2087510"/>
              <a:gd name="connsiteY117" fmla="*/ 101989 h 2715880"/>
              <a:gd name="connsiteX118" fmla="*/ 27709 w 2087510"/>
              <a:gd name="connsiteY118" fmla="*/ 28098 h 2715880"/>
              <a:gd name="connsiteX119" fmla="*/ 0 w 2087510"/>
              <a:gd name="connsiteY119" fmla="*/ 389 h 271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087510" h="2715880">
                <a:moveTo>
                  <a:pt x="2068946" y="2420316"/>
                </a:moveTo>
                <a:cubicBezTo>
                  <a:pt x="2072025" y="2444946"/>
                  <a:pt x="2073742" y="2469785"/>
                  <a:pt x="2078182" y="2494207"/>
                </a:cubicBezTo>
                <a:cubicBezTo>
                  <a:pt x="2079924" y="2503786"/>
                  <a:pt x="2088493" y="2512240"/>
                  <a:pt x="2087418" y="2521916"/>
                </a:cubicBezTo>
                <a:cubicBezTo>
                  <a:pt x="2085268" y="2541269"/>
                  <a:pt x="2075104" y="2558862"/>
                  <a:pt x="2068946" y="2577335"/>
                </a:cubicBezTo>
                <a:cubicBezTo>
                  <a:pt x="2065867" y="2586571"/>
                  <a:pt x="2067810" y="2599644"/>
                  <a:pt x="2059709" y="2605044"/>
                </a:cubicBezTo>
                <a:cubicBezTo>
                  <a:pt x="2050473" y="2611201"/>
                  <a:pt x="2042144" y="2619008"/>
                  <a:pt x="2032000" y="2623516"/>
                </a:cubicBezTo>
                <a:cubicBezTo>
                  <a:pt x="2014206" y="2631424"/>
                  <a:pt x="1976582" y="2641989"/>
                  <a:pt x="1976582" y="2641989"/>
                </a:cubicBezTo>
                <a:lnTo>
                  <a:pt x="1921164" y="2678935"/>
                </a:lnTo>
                <a:cubicBezTo>
                  <a:pt x="1911928" y="2685092"/>
                  <a:pt x="1903986" y="2693897"/>
                  <a:pt x="1893455" y="2697407"/>
                </a:cubicBezTo>
                <a:lnTo>
                  <a:pt x="1838037" y="2715880"/>
                </a:lnTo>
                <a:lnTo>
                  <a:pt x="1717964" y="2706644"/>
                </a:lnTo>
                <a:cubicBezTo>
                  <a:pt x="1697435" y="2698191"/>
                  <a:pt x="1693333" y="2669699"/>
                  <a:pt x="1681018" y="2651226"/>
                </a:cubicBezTo>
                <a:cubicBezTo>
                  <a:pt x="1674860" y="2641990"/>
                  <a:pt x="1666056" y="2634047"/>
                  <a:pt x="1662546" y="2623516"/>
                </a:cubicBezTo>
                <a:cubicBezTo>
                  <a:pt x="1652008" y="2591902"/>
                  <a:pt x="1637822" y="2533144"/>
                  <a:pt x="1607127" y="2512680"/>
                </a:cubicBezTo>
                <a:lnTo>
                  <a:pt x="1579418" y="2494207"/>
                </a:lnTo>
                <a:cubicBezTo>
                  <a:pt x="1573261" y="2484971"/>
                  <a:pt x="1568795" y="2474347"/>
                  <a:pt x="1560946" y="2466498"/>
                </a:cubicBezTo>
                <a:cubicBezTo>
                  <a:pt x="1553097" y="2458649"/>
                  <a:pt x="1539120" y="2457439"/>
                  <a:pt x="1533237" y="2448026"/>
                </a:cubicBezTo>
                <a:cubicBezTo>
                  <a:pt x="1522917" y="2431514"/>
                  <a:pt x="1520922" y="2411080"/>
                  <a:pt x="1514764" y="2392607"/>
                </a:cubicBezTo>
                <a:lnTo>
                  <a:pt x="1496291" y="2337189"/>
                </a:lnTo>
                <a:lnTo>
                  <a:pt x="1487055" y="2309480"/>
                </a:lnTo>
                <a:cubicBezTo>
                  <a:pt x="1479694" y="2235875"/>
                  <a:pt x="1484034" y="2234256"/>
                  <a:pt x="1468582" y="2180171"/>
                </a:cubicBezTo>
                <a:cubicBezTo>
                  <a:pt x="1465907" y="2170810"/>
                  <a:pt x="1465428" y="2160065"/>
                  <a:pt x="1459346" y="2152462"/>
                </a:cubicBezTo>
                <a:cubicBezTo>
                  <a:pt x="1452411" y="2143794"/>
                  <a:pt x="1440873" y="2140147"/>
                  <a:pt x="1431637" y="2133989"/>
                </a:cubicBezTo>
                <a:lnTo>
                  <a:pt x="1459346" y="2050862"/>
                </a:lnTo>
                <a:lnTo>
                  <a:pt x="1468582" y="2023153"/>
                </a:lnTo>
                <a:cubicBezTo>
                  <a:pt x="1487055" y="2029311"/>
                  <a:pt x="1510231" y="2027857"/>
                  <a:pt x="1524000" y="2041626"/>
                </a:cubicBezTo>
                <a:cubicBezTo>
                  <a:pt x="1587267" y="2104893"/>
                  <a:pt x="1557681" y="2082553"/>
                  <a:pt x="1607127" y="2115516"/>
                </a:cubicBezTo>
                <a:cubicBezTo>
                  <a:pt x="1666340" y="2204335"/>
                  <a:pt x="1642370" y="2148799"/>
                  <a:pt x="1653309" y="2291007"/>
                </a:cubicBezTo>
                <a:cubicBezTo>
                  <a:pt x="1650230" y="2303322"/>
                  <a:pt x="1652003" y="2318040"/>
                  <a:pt x="1644073" y="2327953"/>
                </a:cubicBezTo>
                <a:cubicBezTo>
                  <a:pt x="1627839" y="2348246"/>
                  <a:pt x="1583393" y="2329274"/>
                  <a:pt x="1570182" y="2327953"/>
                </a:cubicBezTo>
                <a:cubicBezTo>
                  <a:pt x="1524128" y="2323347"/>
                  <a:pt x="1477819" y="2321795"/>
                  <a:pt x="1431637" y="2318716"/>
                </a:cubicBezTo>
                <a:cubicBezTo>
                  <a:pt x="1355019" y="2293178"/>
                  <a:pt x="1475525" y="2336045"/>
                  <a:pt x="1348509" y="2272535"/>
                </a:cubicBezTo>
                <a:cubicBezTo>
                  <a:pt x="1299881" y="2248220"/>
                  <a:pt x="1321300" y="2263798"/>
                  <a:pt x="1283855" y="2226353"/>
                </a:cubicBezTo>
                <a:cubicBezTo>
                  <a:pt x="1280776" y="2217117"/>
                  <a:pt x="1278972" y="2207352"/>
                  <a:pt x="1274618" y="2198644"/>
                </a:cubicBezTo>
                <a:cubicBezTo>
                  <a:pt x="1269654" y="2188715"/>
                  <a:pt x="1260519" y="2181138"/>
                  <a:pt x="1256146" y="2170935"/>
                </a:cubicBezTo>
                <a:cubicBezTo>
                  <a:pt x="1220360" y="2087434"/>
                  <a:pt x="1274811" y="2175844"/>
                  <a:pt x="1228437" y="2106280"/>
                </a:cubicBezTo>
                <a:cubicBezTo>
                  <a:pt x="1222986" y="2051770"/>
                  <a:pt x="1218256" y="1974143"/>
                  <a:pt x="1200727" y="1921553"/>
                </a:cubicBezTo>
                <a:cubicBezTo>
                  <a:pt x="1197648" y="1912317"/>
                  <a:pt x="1196219" y="1902355"/>
                  <a:pt x="1191491" y="1893844"/>
                </a:cubicBezTo>
                <a:cubicBezTo>
                  <a:pt x="1180709" y="1874436"/>
                  <a:pt x="1161567" y="1859488"/>
                  <a:pt x="1154546" y="1838426"/>
                </a:cubicBezTo>
                <a:cubicBezTo>
                  <a:pt x="1132563" y="1772476"/>
                  <a:pt x="1146874" y="1799209"/>
                  <a:pt x="1117600" y="1755298"/>
                </a:cubicBezTo>
                <a:cubicBezTo>
                  <a:pt x="1094385" y="1685651"/>
                  <a:pt x="1125701" y="1771499"/>
                  <a:pt x="1089891" y="1699880"/>
                </a:cubicBezTo>
                <a:cubicBezTo>
                  <a:pt x="1085537" y="1691172"/>
                  <a:pt x="1087539" y="1679055"/>
                  <a:pt x="1080655" y="1672171"/>
                </a:cubicBezTo>
                <a:cubicBezTo>
                  <a:pt x="1064956" y="1656472"/>
                  <a:pt x="1025237" y="1635226"/>
                  <a:pt x="1025237" y="1635226"/>
                </a:cubicBezTo>
                <a:cubicBezTo>
                  <a:pt x="1012922" y="1616753"/>
                  <a:pt x="1006764" y="1592122"/>
                  <a:pt x="988291" y="1579807"/>
                </a:cubicBezTo>
                <a:lnTo>
                  <a:pt x="932873" y="1542862"/>
                </a:lnTo>
                <a:cubicBezTo>
                  <a:pt x="926715" y="1533626"/>
                  <a:pt x="923813" y="1521036"/>
                  <a:pt x="914400" y="1515153"/>
                </a:cubicBezTo>
                <a:cubicBezTo>
                  <a:pt x="897888" y="1504833"/>
                  <a:pt x="858982" y="1496680"/>
                  <a:pt x="858982" y="1496680"/>
                </a:cubicBezTo>
                <a:cubicBezTo>
                  <a:pt x="779571" y="1443739"/>
                  <a:pt x="880044" y="1507211"/>
                  <a:pt x="803564" y="1468971"/>
                </a:cubicBezTo>
                <a:cubicBezTo>
                  <a:pt x="793635" y="1464007"/>
                  <a:pt x="785999" y="1455006"/>
                  <a:pt x="775855" y="1450498"/>
                </a:cubicBezTo>
                <a:cubicBezTo>
                  <a:pt x="758061" y="1442590"/>
                  <a:pt x="720437" y="1432026"/>
                  <a:pt x="720437" y="1432026"/>
                </a:cubicBezTo>
                <a:cubicBezTo>
                  <a:pt x="715943" y="1425284"/>
                  <a:pt x="688478" y="1389353"/>
                  <a:pt x="692727" y="1376607"/>
                </a:cubicBezTo>
                <a:cubicBezTo>
                  <a:pt x="699748" y="1355545"/>
                  <a:pt x="729673" y="1321189"/>
                  <a:pt x="729673" y="1321189"/>
                </a:cubicBezTo>
                <a:cubicBezTo>
                  <a:pt x="752888" y="1251542"/>
                  <a:pt x="721572" y="1337390"/>
                  <a:pt x="757382" y="1265771"/>
                </a:cubicBezTo>
                <a:cubicBezTo>
                  <a:pt x="761736" y="1257063"/>
                  <a:pt x="758696" y="1243721"/>
                  <a:pt x="766618" y="1238062"/>
                </a:cubicBezTo>
                <a:cubicBezTo>
                  <a:pt x="782463" y="1226744"/>
                  <a:pt x="822037" y="1219589"/>
                  <a:pt x="822037" y="1219589"/>
                </a:cubicBezTo>
                <a:cubicBezTo>
                  <a:pt x="868412" y="1150025"/>
                  <a:pt x="805884" y="1230358"/>
                  <a:pt x="877455" y="1182644"/>
                </a:cubicBezTo>
                <a:cubicBezTo>
                  <a:pt x="886691" y="1176487"/>
                  <a:pt x="891419" y="1165079"/>
                  <a:pt x="895927" y="1154935"/>
                </a:cubicBezTo>
                <a:cubicBezTo>
                  <a:pt x="903835" y="1137141"/>
                  <a:pt x="908242" y="1117989"/>
                  <a:pt x="914400" y="1099516"/>
                </a:cubicBezTo>
                <a:cubicBezTo>
                  <a:pt x="927653" y="1059757"/>
                  <a:pt x="921273" y="1081262"/>
                  <a:pt x="932873" y="1034862"/>
                </a:cubicBezTo>
                <a:cubicBezTo>
                  <a:pt x="929794" y="1019468"/>
                  <a:pt x="927445" y="1003910"/>
                  <a:pt x="923637" y="988680"/>
                </a:cubicBezTo>
                <a:cubicBezTo>
                  <a:pt x="921276" y="979235"/>
                  <a:pt x="921284" y="967855"/>
                  <a:pt x="914400" y="960971"/>
                </a:cubicBezTo>
                <a:cubicBezTo>
                  <a:pt x="856156" y="902728"/>
                  <a:pt x="877731" y="938019"/>
                  <a:pt x="831273" y="914789"/>
                </a:cubicBezTo>
                <a:cubicBezTo>
                  <a:pt x="821344" y="909824"/>
                  <a:pt x="812800" y="902474"/>
                  <a:pt x="803564" y="896316"/>
                </a:cubicBezTo>
                <a:cubicBezTo>
                  <a:pt x="785091" y="899395"/>
                  <a:pt x="764406" y="896261"/>
                  <a:pt x="748146" y="905553"/>
                </a:cubicBezTo>
                <a:cubicBezTo>
                  <a:pt x="739693" y="910383"/>
                  <a:pt x="738909" y="923526"/>
                  <a:pt x="738909" y="933262"/>
                </a:cubicBezTo>
                <a:cubicBezTo>
                  <a:pt x="738909" y="954447"/>
                  <a:pt x="741573" y="1021717"/>
                  <a:pt x="757382" y="1053335"/>
                </a:cubicBezTo>
                <a:cubicBezTo>
                  <a:pt x="762346" y="1063264"/>
                  <a:pt x="766619" y="1074886"/>
                  <a:pt x="775855" y="1081044"/>
                </a:cubicBezTo>
                <a:cubicBezTo>
                  <a:pt x="786417" y="1088085"/>
                  <a:pt x="800485" y="1087201"/>
                  <a:pt x="812800" y="1090280"/>
                </a:cubicBezTo>
                <a:cubicBezTo>
                  <a:pt x="856709" y="1119553"/>
                  <a:pt x="829980" y="1105244"/>
                  <a:pt x="895927" y="1127226"/>
                </a:cubicBezTo>
                <a:lnTo>
                  <a:pt x="923637" y="1136462"/>
                </a:lnTo>
                <a:cubicBezTo>
                  <a:pt x="937647" y="1145802"/>
                  <a:pt x="959934" y="1164171"/>
                  <a:pt x="979055" y="1164171"/>
                </a:cubicBezTo>
                <a:cubicBezTo>
                  <a:pt x="988791" y="1164171"/>
                  <a:pt x="997528" y="1158014"/>
                  <a:pt x="1006764" y="1154935"/>
                </a:cubicBezTo>
                <a:cubicBezTo>
                  <a:pt x="1050173" y="1111526"/>
                  <a:pt x="1027226" y="1138096"/>
                  <a:pt x="1071418" y="1071807"/>
                </a:cubicBezTo>
                <a:lnTo>
                  <a:pt x="1089891" y="1044098"/>
                </a:lnTo>
                <a:cubicBezTo>
                  <a:pt x="1092970" y="1034862"/>
                  <a:pt x="1094773" y="1025097"/>
                  <a:pt x="1099127" y="1016389"/>
                </a:cubicBezTo>
                <a:cubicBezTo>
                  <a:pt x="1134941" y="944762"/>
                  <a:pt x="1103617" y="1030625"/>
                  <a:pt x="1126837" y="960971"/>
                </a:cubicBezTo>
                <a:cubicBezTo>
                  <a:pt x="1123758" y="939419"/>
                  <a:pt x="1123856" y="917168"/>
                  <a:pt x="1117600" y="896316"/>
                </a:cubicBezTo>
                <a:cubicBezTo>
                  <a:pt x="1114410" y="885683"/>
                  <a:pt x="1104091" y="878536"/>
                  <a:pt x="1099127" y="868607"/>
                </a:cubicBezTo>
                <a:cubicBezTo>
                  <a:pt x="1094773" y="859899"/>
                  <a:pt x="1094619" y="849409"/>
                  <a:pt x="1089891" y="840898"/>
                </a:cubicBezTo>
                <a:cubicBezTo>
                  <a:pt x="1072136" y="808938"/>
                  <a:pt x="1053092" y="780983"/>
                  <a:pt x="1025237" y="757771"/>
                </a:cubicBezTo>
                <a:cubicBezTo>
                  <a:pt x="1016709" y="750664"/>
                  <a:pt x="1006764" y="745456"/>
                  <a:pt x="997527" y="739298"/>
                </a:cubicBezTo>
                <a:cubicBezTo>
                  <a:pt x="978525" y="710793"/>
                  <a:pt x="979003" y="707586"/>
                  <a:pt x="951346" y="683880"/>
                </a:cubicBezTo>
                <a:cubicBezTo>
                  <a:pt x="939658" y="673862"/>
                  <a:pt x="925791" y="666526"/>
                  <a:pt x="914400" y="656171"/>
                </a:cubicBezTo>
                <a:cubicBezTo>
                  <a:pt x="891848" y="635669"/>
                  <a:pt x="871297" y="613068"/>
                  <a:pt x="849746" y="591516"/>
                </a:cubicBezTo>
                <a:cubicBezTo>
                  <a:pt x="829316" y="571085"/>
                  <a:pt x="820049" y="558196"/>
                  <a:pt x="794327" y="545335"/>
                </a:cubicBezTo>
                <a:cubicBezTo>
                  <a:pt x="785619" y="540981"/>
                  <a:pt x="775854" y="539177"/>
                  <a:pt x="766618" y="536098"/>
                </a:cubicBezTo>
                <a:cubicBezTo>
                  <a:pt x="717358" y="539177"/>
                  <a:pt x="667018" y="534628"/>
                  <a:pt x="618837" y="545335"/>
                </a:cubicBezTo>
                <a:cubicBezTo>
                  <a:pt x="603948" y="548644"/>
                  <a:pt x="595994" y="591018"/>
                  <a:pt x="591127" y="600753"/>
                </a:cubicBezTo>
                <a:cubicBezTo>
                  <a:pt x="586163" y="610682"/>
                  <a:pt x="577619" y="618533"/>
                  <a:pt x="572655" y="628462"/>
                </a:cubicBezTo>
                <a:cubicBezTo>
                  <a:pt x="568301" y="637170"/>
                  <a:pt x="569500" y="648568"/>
                  <a:pt x="563418" y="656171"/>
                </a:cubicBezTo>
                <a:cubicBezTo>
                  <a:pt x="550395" y="672449"/>
                  <a:pt x="526255" y="677795"/>
                  <a:pt x="508000" y="683880"/>
                </a:cubicBezTo>
                <a:cubicBezTo>
                  <a:pt x="498764" y="690038"/>
                  <a:pt x="490435" y="697844"/>
                  <a:pt x="480291" y="702353"/>
                </a:cubicBezTo>
                <a:cubicBezTo>
                  <a:pt x="462497" y="710261"/>
                  <a:pt x="443346" y="714668"/>
                  <a:pt x="424873" y="720826"/>
                </a:cubicBezTo>
                <a:cubicBezTo>
                  <a:pt x="358433" y="742973"/>
                  <a:pt x="441407" y="716101"/>
                  <a:pt x="360218" y="739298"/>
                </a:cubicBezTo>
                <a:cubicBezTo>
                  <a:pt x="350857" y="741973"/>
                  <a:pt x="341745" y="745456"/>
                  <a:pt x="332509" y="748535"/>
                </a:cubicBezTo>
                <a:cubicBezTo>
                  <a:pt x="329430" y="757771"/>
                  <a:pt x="323273" y="766508"/>
                  <a:pt x="323273" y="776244"/>
                </a:cubicBezTo>
                <a:cubicBezTo>
                  <a:pt x="323273" y="782109"/>
                  <a:pt x="339153" y="885945"/>
                  <a:pt x="341746" y="896316"/>
                </a:cubicBezTo>
                <a:cubicBezTo>
                  <a:pt x="346469" y="915207"/>
                  <a:pt x="360218" y="951735"/>
                  <a:pt x="360218" y="951735"/>
                </a:cubicBezTo>
                <a:cubicBezTo>
                  <a:pt x="295564" y="973286"/>
                  <a:pt x="323273" y="976364"/>
                  <a:pt x="277091" y="960971"/>
                </a:cubicBezTo>
                <a:cubicBezTo>
                  <a:pt x="270933" y="951735"/>
                  <a:pt x="263582" y="943191"/>
                  <a:pt x="258618" y="933262"/>
                </a:cubicBezTo>
                <a:cubicBezTo>
                  <a:pt x="254264" y="924554"/>
                  <a:pt x="254110" y="914064"/>
                  <a:pt x="249382" y="905553"/>
                </a:cubicBezTo>
                <a:cubicBezTo>
                  <a:pt x="238600" y="886145"/>
                  <a:pt x="224752" y="868608"/>
                  <a:pt x="212437" y="850135"/>
                </a:cubicBezTo>
                <a:cubicBezTo>
                  <a:pt x="206279" y="840899"/>
                  <a:pt x="197474" y="832957"/>
                  <a:pt x="193964" y="822426"/>
                </a:cubicBezTo>
                <a:lnTo>
                  <a:pt x="175491" y="767007"/>
                </a:lnTo>
                <a:lnTo>
                  <a:pt x="157018" y="711589"/>
                </a:lnTo>
                <a:lnTo>
                  <a:pt x="147782" y="683880"/>
                </a:lnTo>
                <a:cubicBezTo>
                  <a:pt x="150967" y="658399"/>
                  <a:pt x="152015" y="610760"/>
                  <a:pt x="166255" y="582280"/>
                </a:cubicBezTo>
                <a:cubicBezTo>
                  <a:pt x="171219" y="572351"/>
                  <a:pt x="176878" y="562420"/>
                  <a:pt x="184727" y="554571"/>
                </a:cubicBezTo>
                <a:cubicBezTo>
                  <a:pt x="192577" y="546721"/>
                  <a:pt x="203200" y="542256"/>
                  <a:pt x="212437" y="536098"/>
                </a:cubicBezTo>
                <a:cubicBezTo>
                  <a:pt x="228693" y="487327"/>
                  <a:pt x="216273" y="516489"/>
                  <a:pt x="258618" y="452971"/>
                </a:cubicBezTo>
                <a:lnTo>
                  <a:pt x="277091" y="425262"/>
                </a:lnTo>
                <a:lnTo>
                  <a:pt x="295564" y="397553"/>
                </a:lnTo>
                <a:cubicBezTo>
                  <a:pt x="309926" y="354466"/>
                  <a:pt x="305712" y="383637"/>
                  <a:pt x="295564" y="332898"/>
                </a:cubicBezTo>
                <a:cubicBezTo>
                  <a:pt x="289199" y="301073"/>
                  <a:pt x="293931" y="272587"/>
                  <a:pt x="267855" y="249771"/>
                </a:cubicBezTo>
                <a:cubicBezTo>
                  <a:pt x="267852" y="249768"/>
                  <a:pt x="198583" y="203590"/>
                  <a:pt x="184727" y="194353"/>
                </a:cubicBezTo>
                <a:lnTo>
                  <a:pt x="157018" y="175880"/>
                </a:lnTo>
                <a:cubicBezTo>
                  <a:pt x="151985" y="160781"/>
                  <a:pt x="144388" y="129886"/>
                  <a:pt x="129309" y="120462"/>
                </a:cubicBezTo>
                <a:cubicBezTo>
                  <a:pt x="112797" y="110142"/>
                  <a:pt x="73891" y="101989"/>
                  <a:pt x="73891" y="101989"/>
                </a:cubicBezTo>
                <a:cubicBezTo>
                  <a:pt x="51908" y="36040"/>
                  <a:pt x="71620" y="57372"/>
                  <a:pt x="27709" y="28098"/>
                </a:cubicBezTo>
                <a:cubicBezTo>
                  <a:pt x="16526" y="-5453"/>
                  <a:pt x="28209" y="389"/>
                  <a:pt x="0" y="38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267545"/>
            <a:ext cx="296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VENDOR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59501" y="5243058"/>
            <a:ext cx="2893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STATE AGENCY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7782" y="155568"/>
            <a:ext cx="1180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CLIENT AGENCY / CONTRACT VENDOR INTERVENTION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5910" y="5258447"/>
            <a:ext cx="531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CONTRACT SPECIALIST</a:t>
            </a:r>
            <a:endParaRPr lang="en-US" sz="40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381442" y="1343384"/>
            <a:ext cx="126550" cy="839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505897" y="1089935"/>
            <a:ext cx="44587" cy="2534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614003" y="1253322"/>
            <a:ext cx="85468" cy="13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412074" y="1172321"/>
            <a:ext cx="76200" cy="1710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592975" y="1089935"/>
            <a:ext cx="39472" cy="2534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114032" y="1115711"/>
            <a:ext cx="120516" cy="3116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174290" y="1253322"/>
            <a:ext cx="180774" cy="1740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174290" y="1540574"/>
            <a:ext cx="184785" cy="334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74290" y="1427356"/>
            <a:ext cx="180774" cy="645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3455464" y="2766362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410109" y="2884048"/>
            <a:ext cx="152400" cy="669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2449748" y="2851246"/>
            <a:ext cx="327571" cy="2176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510532" y="2833270"/>
            <a:ext cx="206129" cy="350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405004" y="2907076"/>
            <a:ext cx="171918" cy="2537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51" y="436710"/>
            <a:ext cx="11445358" cy="599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 with Contract Vendor should include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Agency rep, Client Agency alternate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 if available,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Contract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 </a:t>
            </a:r>
            <a:r>
              <a:rPr lang="en-US" sz="3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Atmosphere should be professional and level-headed.  Not jovial and definitely not hostile.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automatically assume that the Contract Vendor has read the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 contract.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non-performance issues to be addressed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supported by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detailed and concise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 told you about four slides ago.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79" y="163957"/>
            <a:ext cx="10463784" cy="67729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MAKING A FORMAL COMPLAINT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863937"/>
            <a:ext cx="5149967" cy="5568403"/>
          </a:xfrm>
        </p:spPr>
      </p:pic>
    </p:spTree>
    <p:extLst>
      <p:ext uri="{BB962C8B-B14F-4D97-AF65-F5344CB8AC3E}">
        <p14:creationId xmlns:p14="http://schemas.microsoft.com/office/powerpoint/2010/main" val="34564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990" y="229336"/>
            <a:ext cx="11418849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128938"/>
            <a:ext cx="10671048" cy="65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44" y="1179576"/>
            <a:ext cx="4640249" cy="5533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9736" y="137160"/>
            <a:ext cx="5925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TERMINATION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805" y="479502"/>
            <a:ext cx="11229278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81062" y="171451"/>
            <a:ext cx="10939463" cy="6508751"/>
            <a:chOff x="555" y="108"/>
            <a:chExt cx="6891" cy="410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5" y="114"/>
              <a:ext cx="6779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34" y="108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32" y="357"/>
              <a:ext cx="667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38" y="383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21" y="370"/>
              <a:ext cx="293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Article 9 of the Form Contract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10" y="370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21" y="650"/>
              <a:ext cx="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32" y="777"/>
              <a:ext cx="2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8" y="803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21" y="790"/>
              <a:ext cx="48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21" y="785"/>
              <a:ext cx="394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Pretext of T</a:t>
              </a: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ermination: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12" y="790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764" y="790"/>
              <a:ext cx="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18" y="7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551" y="7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659" y="790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09" y="1083"/>
              <a:ext cx="39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192" y="1083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197" y="1070"/>
              <a:ext cx="139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Convenience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454" y="1070"/>
              <a:ext cx="2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569" y="1070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620" y="1070"/>
              <a:ext cx="5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053" y="1070"/>
              <a:ext cx="36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has made written determination that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197" y="1373"/>
              <a:ext cx="9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Contract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056" y="1373"/>
              <a:ext cx="222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cancellation is in the 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143" y="1373"/>
              <a:ext cx="90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est inter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924" y="1373"/>
              <a:ext cx="2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039" y="1373"/>
              <a:ext cx="15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 of the State.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410" y="1373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009" y="1688"/>
              <a:ext cx="39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92" y="1688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197" y="1675"/>
              <a:ext cx="73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Cause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808" y="1675"/>
              <a:ext cx="2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22" y="1675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973" y="1675"/>
              <a:ext cx="5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408" y="1675"/>
              <a:ext cx="455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has made written determination that Contract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197" y="1978"/>
              <a:ext cx="52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Vendor has breached the Contract in accordance with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197" y="2280"/>
              <a:ext cx="223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provisions of Article 11.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481" y="2280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21" y="2583"/>
              <a:ext cx="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32" y="2710"/>
              <a:ext cx="2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38" y="2736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21" y="2723"/>
              <a:ext cx="32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020" y="2723"/>
              <a:ext cx="308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termination </a:t>
              </a:r>
              <a:r>
                <a:rPr lang="en-US" altLang="en-US" sz="2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really </a:t>
              </a: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warranted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164" y="2723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789" y="2717"/>
              <a:ext cx="85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 is it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945" y="2723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587" y="2717"/>
              <a:ext cx="11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defensible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587" y="2728"/>
              <a:ext cx="22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076" y="2723"/>
              <a:ext cx="1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129" y="2723"/>
              <a:ext cx="17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009" y="3016"/>
              <a:ext cx="39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192" y="3016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197" y="3003"/>
              <a:ext cx="52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593" y="3003"/>
              <a:ext cx="438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Contract Vendor been afforded due process?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808" y="3003"/>
              <a:ext cx="17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821" y="3283"/>
              <a:ext cx="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32" y="3411"/>
              <a:ext cx="2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38" y="3437"/>
              <a:ext cx="1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21" y="3424"/>
              <a:ext cx="662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How far off is the contract end date?  Is there a contingency plan for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21" y="3703"/>
              <a:ext cx="128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the interim?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975" y="3703"/>
              <a:ext cx="17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21" y="3984"/>
              <a:ext cx="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0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58237"/>
            <a:ext cx="844905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extrusionClr>
                <a:schemeClr val="tx1"/>
              </a:extrusionClr>
            </a:sp3d>
          </a:bodyPr>
          <a:lstStyle/>
          <a:p>
            <a:pPr algn="ctr"/>
            <a:r>
              <a:rPr lang="en-US" sz="9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  <a:endParaRPr lang="en-US" sz="9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62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411480"/>
            <a:ext cx="998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PREVENTIVE MAINTENANCE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61" y="1448107"/>
            <a:ext cx="5362175" cy="3992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9928" y="5705856"/>
            <a:ext cx="882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GET YOUR HOUSE IN ORDER!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6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672" y="502920"/>
            <a:ext cx="5303520" cy="253288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+mn-lt"/>
              </a:rPr>
              <a:t>WHAT ARE CLIENT AGENCY EXPECTATIONS?</a:t>
            </a:r>
            <a:endParaRPr lang="en-US" sz="5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3712"/>
          <a:stretch>
            <a:fillRect/>
          </a:stretch>
        </p:blipFill>
        <p:spPr>
          <a:xfrm>
            <a:off x="0" y="814388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3657600"/>
            <a:ext cx="5385816" cy="2157984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>
                <a:latin typeface="Script MT Bold" panose="03040602040607080904" pitchFamily="66" charset="0"/>
              </a:rPr>
              <a:t>“Expectation is the root of heartache.”</a:t>
            </a:r>
          </a:p>
          <a:p>
            <a:endParaRPr lang="en-US" sz="2200" dirty="0" smtClean="0">
              <a:latin typeface="Script MT Bold" panose="03040602040607080904" pitchFamily="66" charset="0"/>
            </a:endParaRPr>
          </a:p>
          <a:p>
            <a:r>
              <a:rPr lang="en-US" sz="5400" dirty="0" smtClean="0">
                <a:latin typeface="Script MT Bold" panose="03040602040607080904" pitchFamily="66" charset="0"/>
              </a:rPr>
              <a:t> - Wm. Shakespeare</a:t>
            </a:r>
            <a:endParaRPr lang="en-US" sz="5400" dirty="0">
              <a:latin typeface="Script MT Bold" panose="03040602040607080904" pitchFamily="66" charset="0"/>
            </a:endParaRPr>
          </a:p>
          <a:p>
            <a:endParaRPr lang="en-US" sz="40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64" y="453713"/>
            <a:ext cx="114208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92" y="453713"/>
            <a:ext cx="11494008" cy="634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 with bid process,…what’s in your specifications?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 integrity,…do specs require a revision or an update?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what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and not much else.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EXPECT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what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and not much else.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one Agency Representative and one Alternate to communicate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facilitate communication with Contract Vendor.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 with contract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familiar with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(all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Exhibits and Contract to Form).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meeting with the Contract Vendor prior to the contract start date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Contract Specialist.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specifications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site quirks/characteristics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other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dynamics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the work to be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notes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Document all contract-related communication with the Contract Vendor.</a:t>
            </a:r>
            <a:endParaRPr lang="en-US" sz="105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192" y="453713"/>
            <a:ext cx="114208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92" y="453713"/>
            <a:ext cx="11494008" cy="634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 with bid process,…what’s in your specifications?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 integrity,…do specifications require a revision or an update?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what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and not much else.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EXPECT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what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and not much else.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one Agency Representative and one Alternate to communicate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facilitate communication with Contract Vendor.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 with contract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familiar with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(all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Exhibits and Contract to Form).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meeting with the Contract Vendor prior to the contract start date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Contract Specialist.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specifications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site quirks/characteristics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other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dynamics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the work to be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performed.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notes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Document all contract-related communication with the Contract Vendor.</a:t>
            </a:r>
            <a:endParaRPr lang="en-US" sz="105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416" y="1996504"/>
            <a:ext cx="11292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IF YOU REMEMBER NOTHING ELSE FROM THIS PRESENTATION,…..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43" y="1256306"/>
            <a:ext cx="4846282" cy="5089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9240" y="332976"/>
            <a:ext cx="733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DOCUMENTATION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867" y="847394"/>
            <a:ext cx="11348597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the integrity of the documentation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Contract Vendor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issues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writing; include dates and also include time of day if warranted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photos if and where necessary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fair and objective in your assessment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detailed but concise; avoid </a:t>
            </a:r>
            <a:r>
              <a:rPr lang="en-US" sz="2800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demonstrative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language, use </a:t>
            </a:r>
            <a:r>
              <a:rPr lang="en-US" sz="2800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language.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32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673" y="43547"/>
            <a:ext cx="5207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prstClr val="black"/>
                </a:solidFill>
              </a:rPr>
              <a:t>DEMONSTRATIVE</a:t>
            </a:r>
            <a:r>
              <a:rPr lang="en-US" sz="5400" dirty="0" smtClean="0">
                <a:solidFill>
                  <a:prstClr val="black"/>
                </a:solidFill>
              </a:rPr>
              <a:t>: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673" y="3424008"/>
            <a:ext cx="4025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prstClr val="black"/>
                </a:solidFill>
              </a:rPr>
              <a:t>DESCRIPTIVE</a:t>
            </a:r>
            <a:r>
              <a:rPr lang="en-US" sz="5400" dirty="0" smtClean="0">
                <a:solidFill>
                  <a:prstClr val="black"/>
                </a:solidFill>
              </a:rPr>
              <a:t>: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673" y="978234"/>
            <a:ext cx="10247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neglectful custodian’s really poor performance caused the office to smell really, really bad.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673" y="4347338"/>
            <a:ext cx="9958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custodian 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refused to remove the </a:t>
            </a:r>
            <a:r>
              <a:rPr lang="en-US" sz="4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maggot-infested, 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dead rat that was decomposing behind the </a:t>
            </a:r>
            <a:r>
              <a:rPr lang="en-US" sz="4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radiator and causing a bad odor.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2" y="99949"/>
            <a:ext cx="10515600" cy="61328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BREACH OF CONTRACT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62" y="713232"/>
            <a:ext cx="4526280" cy="6135512"/>
          </a:xfrm>
        </p:spPr>
      </p:pic>
    </p:spTree>
    <p:extLst>
      <p:ext uri="{BB962C8B-B14F-4D97-AF65-F5344CB8AC3E}">
        <p14:creationId xmlns:p14="http://schemas.microsoft.com/office/powerpoint/2010/main" val="36438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547</Words>
  <Application>Microsoft Office PowerPoint</Application>
  <PresentationFormat>Widescreen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Imprint MT Shadow</vt:lpstr>
      <vt:lpstr>Script MT Bold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WHAT ARE CLIENT AGENCY EXPECTATIONS?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BREACH OF CONTRACT</vt:lpstr>
      <vt:lpstr>PowerPoint Presentation</vt:lpstr>
      <vt:lpstr>PowerPoint Presentation</vt:lpstr>
      <vt:lpstr>PowerPoint Presentation</vt:lpstr>
      <vt:lpstr>MAKING A FORMAL COMPLAINT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A PROBLEM VENDOR - 101</dc:title>
  <dc:creator>Carroza, Mark</dc:creator>
  <cp:lastModifiedBy>Carroza, Mark</cp:lastModifiedBy>
  <cp:revision>116</cp:revision>
  <cp:lastPrinted>2017-09-19T14:18:43Z</cp:lastPrinted>
  <dcterms:created xsi:type="dcterms:W3CDTF">2017-07-20T17:57:07Z</dcterms:created>
  <dcterms:modified xsi:type="dcterms:W3CDTF">2017-09-21T14:54:55Z</dcterms:modified>
</cp:coreProperties>
</file>