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0" r:id="rId5"/>
    <p:sldId id="264" r:id="rId6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6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4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1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2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484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0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55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2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4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704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B6BE1-5DCE-4CD0-9714-D4AF14511713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D5DE5-546A-459B-9F11-9ABEBFDE5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url?sa=i&amp;rct=j&amp;q=&amp;esrc=s&amp;source=images&amp;cd=&amp;ved=0ahUKEwiDley4rNzVAhUQ3YMKHbAsDOAQjRwIBw&amp;url=http://www.fuentek.com/blog/2012/03/internship-panel-autm2012/&amp;psig=AFQjCNExoP5gkWyckp7UmsgxDPm55H67OQ&amp;ust=1502993161933678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9109" y="315898"/>
            <a:ext cx="9144000" cy="163945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400" b="1" dirty="0" smtClean="0"/>
              <a:t>Considerations when purchasing Microsoft Cloud Services</a:t>
            </a:r>
            <a:endParaRPr lang="en-US" sz="4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538" y="5202238"/>
            <a:ext cx="9144000" cy="117384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US" sz="1800" dirty="0" smtClean="0"/>
              <a:t>Mark Raymond - </a:t>
            </a:r>
            <a:r>
              <a:rPr lang="en-US" sz="1800" i="1" dirty="0" smtClean="0"/>
              <a:t>DAS BEST, Chief Information Officer</a:t>
            </a:r>
            <a:r>
              <a:rPr lang="en-US" sz="1800" dirty="0" smtClean="0"/>
              <a:t>	</a:t>
            </a:r>
          </a:p>
          <a:p>
            <a:r>
              <a:rPr lang="en-US" sz="1800" dirty="0" smtClean="0"/>
              <a:t>Aimee Cunningham - </a:t>
            </a:r>
            <a:r>
              <a:rPr lang="en-US" sz="1800" i="1" dirty="0" smtClean="0"/>
              <a:t>DAS Procurement Contract Specialist</a:t>
            </a:r>
            <a:endParaRPr lang="en-US" sz="18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2618" y="2718589"/>
            <a:ext cx="2544721" cy="166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9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7156" y="365126"/>
            <a:ext cx="9796398" cy="106802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Now that we’ve got Cloud, what are we </a:t>
            </a:r>
            <a:r>
              <a:rPr lang="en-US" dirty="0" err="1" smtClean="0"/>
              <a:t>gonna</a:t>
            </a:r>
            <a:r>
              <a:rPr lang="en-US" dirty="0" smtClean="0"/>
              <a:t> do….with it??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3962"/>
            <a:ext cx="10515600" cy="4351338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86709">
            <a:off x="1942609" y="1031304"/>
            <a:ext cx="299652" cy="3011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32840">
            <a:off x="10580270" y="1068657"/>
            <a:ext cx="316602" cy="31813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8442">
            <a:off x="3015536" y="1175698"/>
            <a:ext cx="289053" cy="30118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28442">
            <a:off x="9011356" y="1077543"/>
            <a:ext cx="311883" cy="324972"/>
          </a:xfrm>
          <a:prstGeom prst="rect">
            <a:avLst/>
          </a:prstGeom>
        </p:spPr>
      </p:pic>
      <p:pic>
        <p:nvPicPr>
          <p:cNvPr id="9" name="irc_mi" descr="Related image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462" y="2448913"/>
            <a:ext cx="2505075" cy="33614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099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2232" y="192943"/>
            <a:ext cx="9775768" cy="94765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l"/>
            <a:r>
              <a:rPr lang="en-US" sz="3600" b="1" dirty="0" smtClean="0"/>
              <a:t>Refresher: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2232" y="1679171"/>
            <a:ext cx="9144000" cy="306323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lvl="0" algn="l"/>
            <a:r>
              <a:rPr lang="en-US" sz="3300" dirty="0"/>
              <a:t>The Cloud can be many </a:t>
            </a:r>
            <a:r>
              <a:rPr lang="en-US" sz="3300" dirty="0" smtClean="0"/>
              <a:t>things-</a:t>
            </a:r>
            <a:endParaRPr lang="en-US" dirty="0" smtClean="0"/>
          </a:p>
          <a:p>
            <a:pPr lvl="0" algn="l"/>
            <a:endParaRPr lang="en-US" dirty="0"/>
          </a:p>
          <a:p>
            <a:pPr lvl="0" algn="l"/>
            <a:endParaRPr lang="en-US" dirty="0"/>
          </a:p>
          <a:p>
            <a:pPr lvl="0"/>
            <a:r>
              <a:rPr lang="en-US" i="1" dirty="0"/>
              <a:t>Public/Community/Private/Hybrid</a:t>
            </a:r>
            <a:endParaRPr lang="en-US" dirty="0"/>
          </a:p>
          <a:p>
            <a:pPr lvl="0"/>
            <a:r>
              <a:rPr lang="en-US" i="1" dirty="0"/>
              <a:t>IAAS/PAAS/SAAS</a:t>
            </a:r>
            <a:endParaRPr lang="en-US" dirty="0"/>
          </a:p>
          <a:p>
            <a:pPr lvl="0"/>
            <a:r>
              <a:rPr lang="en-US" i="1" dirty="0"/>
              <a:t>Storage/Security/Monitoring/NAAS </a:t>
            </a:r>
            <a:endParaRPr lang="en-US" dirty="0"/>
          </a:p>
          <a:p>
            <a:pPr lvl="0"/>
            <a:r>
              <a:rPr lang="en-US" i="1" dirty="0"/>
              <a:t>Instant Gratification (no infrastructure work, broad usability </a:t>
            </a:r>
            <a:endParaRPr lang="en-US" dirty="0"/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124" y="2756325"/>
            <a:ext cx="7526216" cy="397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03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1395" y="424093"/>
            <a:ext cx="9637223" cy="165408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200" i="1" dirty="0" smtClean="0">
                <a:cs typeface="Times New Roman" panose="02020603050405020304" pitchFamily="18" charset="0"/>
              </a:rPr>
              <a:t>Yes</a:t>
            </a:r>
            <a:r>
              <a:rPr lang="en-US" sz="3200" dirty="0" smtClean="0">
                <a:cs typeface="Times New Roman" panose="02020603050405020304" pitchFamily="18" charset="0"/>
              </a:rPr>
              <a:t>, we have a new </a:t>
            </a:r>
            <a:r>
              <a:rPr lang="en-US" sz="3200" dirty="0">
                <a:cs typeface="Times New Roman" panose="02020603050405020304" pitchFamily="18" charset="0"/>
              </a:rPr>
              <a:t>agreement in </a:t>
            </a:r>
            <a:r>
              <a:rPr lang="en-US" sz="3200" dirty="0" smtClean="0">
                <a:cs typeface="Times New Roman" panose="02020603050405020304" pitchFamily="18" charset="0"/>
              </a:rPr>
              <a:t>place.</a:t>
            </a:r>
            <a:br>
              <a:rPr lang="en-US" sz="3200" dirty="0" smtClean="0">
                <a:cs typeface="Times New Roman" panose="02020603050405020304" pitchFamily="18" charset="0"/>
              </a:rPr>
            </a:br>
            <a:r>
              <a:rPr lang="en-US" sz="3200" i="1" dirty="0" smtClean="0">
                <a:cs typeface="Times New Roman" panose="02020603050405020304" pitchFamily="18" charset="0"/>
              </a:rPr>
              <a:t>Yes</a:t>
            </a:r>
            <a:r>
              <a:rPr lang="en-US" sz="3200" dirty="0" smtClean="0">
                <a:cs typeface="Times New Roman" panose="02020603050405020304" pitchFamily="18" charset="0"/>
              </a:rPr>
              <a:t>, the floodgates require a password</a:t>
            </a:r>
            <a:r>
              <a:rPr lang="en-US" sz="3200" dirty="0">
                <a:cs typeface="Times New Roman" panose="02020603050405020304" pitchFamily="18" charset="0"/>
              </a:rPr>
              <a:t/>
            </a:r>
            <a:br>
              <a:rPr lang="en-US" sz="3200" dirty="0">
                <a:cs typeface="Times New Roman" panose="02020603050405020304" pitchFamily="18" charset="0"/>
              </a:rPr>
            </a:br>
            <a:endParaRPr lang="en-US" sz="3200" dirty="0"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2757" y="2477193"/>
            <a:ext cx="11571316" cy="513726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cs typeface="Times New Roman" panose="02020603050405020304" pitchFamily="18" charset="0"/>
              </a:rPr>
              <a:t>**All purchases for Microsoft online/cloud services require pre-approval**</a:t>
            </a:r>
          </a:p>
          <a:p>
            <a:pPr algn="l"/>
            <a:endParaRPr lang="en-US" sz="3200" dirty="0" smtClean="0">
              <a:cs typeface="Times New Roman" panose="02020603050405020304" pitchFamily="18" charset="0"/>
            </a:endParaRPr>
          </a:p>
          <a:p>
            <a:pPr algn="l"/>
            <a:r>
              <a:rPr lang="en-US" sz="9600" dirty="0" smtClean="0">
                <a:cs typeface="Times New Roman" panose="02020603050405020304" pitchFamily="18" charset="0"/>
              </a:rPr>
              <a:t>You must be able to clearly articulate the following: </a:t>
            </a:r>
          </a:p>
          <a:p>
            <a:pPr algn="l"/>
            <a:endParaRPr lang="en-US" sz="3200" dirty="0" smtClean="0">
              <a:cs typeface="Times New Roman" panose="02020603050405020304" pitchFamily="18" charset="0"/>
            </a:endParaRP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 smtClean="0">
                <a:cs typeface="Times New Roman" panose="02020603050405020304" pitchFamily="18" charset="0"/>
              </a:rPr>
              <a:t>A complete description of desired products inclusive of quantity/options/components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cs typeface="Times New Roman" panose="02020603050405020304" pitchFamily="18" charset="0"/>
              </a:rPr>
              <a:t>How the cloud option incorporates your Agency’s fundamental business plan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cs typeface="Times New Roman" panose="02020603050405020304" pitchFamily="18" charset="0"/>
              </a:rPr>
              <a:t>An </a:t>
            </a:r>
            <a:r>
              <a:rPr lang="en-US" sz="9600" dirty="0" smtClean="0">
                <a:cs typeface="Times New Roman" panose="02020603050405020304" pitchFamily="18" charset="0"/>
              </a:rPr>
              <a:t>Agency supported Project </a:t>
            </a:r>
            <a:r>
              <a:rPr lang="en-US" sz="9600" dirty="0">
                <a:cs typeface="Times New Roman" panose="02020603050405020304" pitchFamily="18" charset="0"/>
              </a:rPr>
              <a:t>Management Plan </a:t>
            </a:r>
            <a:r>
              <a:rPr lang="en-US" sz="9600" dirty="0" smtClean="0">
                <a:cs typeface="Times New Roman" panose="02020603050405020304" pitchFamily="18" charset="0"/>
              </a:rPr>
              <a:t>(from Req. Definition through Go-Live)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 smtClean="0">
                <a:cs typeface="Times New Roman" panose="02020603050405020304" pitchFamily="18" charset="0"/>
              </a:rPr>
              <a:t>Category of intended data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>
                <a:cs typeface="Times New Roman" panose="02020603050405020304" pitchFamily="18" charset="0"/>
              </a:rPr>
              <a:t>Data recovery </a:t>
            </a:r>
            <a:r>
              <a:rPr lang="en-US" sz="9600" dirty="0" smtClean="0">
                <a:cs typeface="Times New Roman" panose="02020603050405020304" pitchFamily="18" charset="0"/>
              </a:rPr>
              <a:t>plan/method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 smtClean="0">
                <a:cs typeface="Times New Roman" panose="02020603050405020304" pitchFamily="18" charset="0"/>
              </a:rPr>
              <a:t>Plan to address integration challenges that potentially impact existing systems</a:t>
            </a:r>
          </a:p>
          <a:p>
            <a:pPr marL="342900" indent="-342900" algn="l">
              <a:lnSpc>
                <a:spcPts val="288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9600" dirty="0" smtClean="0">
                <a:cs typeface="Times New Roman" panose="02020603050405020304" pitchFamily="18" charset="0"/>
              </a:rPr>
              <a:t>If a Legacy system is suitable in the cloud/estimated percentage of re-architecture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8600" dirty="0">
              <a:cs typeface="Times New Roman" panose="02020603050405020304" pitchFamily="18" charset="0"/>
            </a:endParaRPr>
          </a:p>
          <a:p>
            <a:pPr marL="2576513" algn="l"/>
            <a:endParaRPr lang="en-US" sz="7200" dirty="0" smtClean="0"/>
          </a:p>
          <a:p>
            <a:pPr marL="2576513" algn="l"/>
            <a:endParaRPr lang="en-US" sz="7200" dirty="0" smtClean="0"/>
          </a:p>
          <a:p>
            <a:pPr marL="2576513" algn="l"/>
            <a:r>
              <a:rPr lang="en-US" sz="7200" dirty="0" smtClean="0"/>
              <a:t>	 		</a:t>
            </a:r>
            <a:r>
              <a:rPr lang="en-US" sz="7200" dirty="0" smtClean="0">
                <a:solidFill>
                  <a:srgbClr val="FF0000"/>
                </a:solidFill>
              </a:rPr>
              <a:t>*</a:t>
            </a:r>
            <a:r>
              <a:rPr lang="en-US" sz="7200" dirty="0">
                <a:solidFill>
                  <a:srgbClr val="FF0000"/>
                </a:solidFill>
              </a:rPr>
              <a:t>please </a:t>
            </a:r>
            <a:r>
              <a:rPr lang="en-US" sz="7200" dirty="0" smtClean="0">
                <a:solidFill>
                  <a:srgbClr val="FF0000"/>
                </a:solidFill>
              </a:rPr>
              <a:t>refer </a:t>
            </a:r>
            <a:r>
              <a:rPr lang="en-US" sz="7200" dirty="0">
                <a:solidFill>
                  <a:srgbClr val="FF0000"/>
                </a:solidFill>
              </a:rPr>
              <a:t>to the DAS/BEST Microsoft online/cloud services </a:t>
            </a:r>
            <a:r>
              <a:rPr lang="en-US" sz="7200" dirty="0" smtClean="0">
                <a:solidFill>
                  <a:srgbClr val="FF0000"/>
                </a:solidFill>
              </a:rPr>
              <a:t>guidelines</a:t>
            </a:r>
            <a:endParaRPr lang="en-US" sz="8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2800" dirty="0" smtClean="0"/>
          </a:p>
          <a:p>
            <a:pPr lvl="1" algn="l"/>
            <a:r>
              <a:rPr lang="en-US" sz="12800" dirty="0" smtClean="0"/>
              <a:t>		</a:t>
            </a:r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00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0900" y="399011"/>
            <a:ext cx="9637223" cy="74814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Cost Considerations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016" y="1579419"/>
            <a:ext cx="10806544" cy="4804756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85000" lnSpcReduction="20000"/>
          </a:bodyPr>
          <a:lstStyle/>
          <a:p>
            <a:pPr algn="l"/>
            <a:endParaRPr lang="en-US" sz="800" dirty="0" smtClean="0"/>
          </a:p>
          <a:p>
            <a:pPr algn="l"/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Maintaining the current EA without Software Assurance may be a better financial option until on-line/cloud plans are comprehensive and resolute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Cost may not </a:t>
            </a:r>
            <a:r>
              <a:rPr lang="en-US" sz="3000" dirty="0"/>
              <a:t>scale down on lower usage; payment in arrears can mean uncertain future </a:t>
            </a:r>
            <a:r>
              <a:rPr lang="en-US" sz="3000" dirty="0" smtClean="0"/>
              <a:t>expenditures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 smtClean="0"/>
              <a:t>Be wary of </a:t>
            </a:r>
            <a:r>
              <a:rPr lang="en-US" sz="3000" dirty="0"/>
              <a:t>upfront License fees; </a:t>
            </a:r>
            <a:r>
              <a:rPr lang="en-US" sz="3000" dirty="0" smtClean="0"/>
              <a:t>should not pay </a:t>
            </a:r>
            <a:r>
              <a:rPr lang="en-US" sz="3000" dirty="0"/>
              <a:t>for a license at implementation phase </a:t>
            </a:r>
            <a:endParaRPr lang="en-US" sz="3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3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000" dirty="0"/>
              <a:t>Hidden costs </a:t>
            </a:r>
            <a:r>
              <a:rPr lang="en-US" sz="3000" dirty="0" smtClean="0"/>
              <a:t>may be found outside </a:t>
            </a:r>
            <a:r>
              <a:rPr lang="en-US" sz="3000" smtClean="0"/>
              <a:t>scope; analytical </a:t>
            </a:r>
            <a:r>
              <a:rPr lang="en-US" sz="3000" dirty="0"/>
              <a:t>work to filter superfluous </a:t>
            </a:r>
            <a:r>
              <a:rPr lang="en-US" sz="3000" dirty="0" smtClean="0"/>
              <a:t>data and then higher </a:t>
            </a:r>
            <a:r>
              <a:rPr lang="en-US" sz="3000" dirty="0"/>
              <a:t>costs to store the data</a:t>
            </a:r>
          </a:p>
          <a:p>
            <a:pPr algn="l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65116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580</TotalTime>
  <Words>219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Considerations when purchasing Microsoft Cloud Services</vt:lpstr>
      <vt:lpstr>Now that we’ve got Cloud, what are we gonna do….with it??  </vt:lpstr>
      <vt:lpstr>Refresher:</vt:lpstr>
      <vt:lpstr>Yes, we have a new agreement in place. Yes, the floodgates require a password </vt:lpstr>
      <vt:lpstr>Cost Considerations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Considerations when purchasing Microsoft Cloud Services</dc:title>
  <dc:creator>Cunningham, Aimee M</dc:creator>
  <cp:lastModifiedBy>Costanzo, Tina</cp:lastModifiedBy>
  <cp:revision>36</cp:revision>
  <cp:lastPrinted>2017-08-30T21:33:07Z</cp:lastPrinted>
  <dcterms:created xsi:type="dcterms:W3CDTF">2017-08-16T17:10:57Z</dcterms:created>
  <dcterms:modified xsi:type="dcterms:W3CDTF">2017-09-19T13:30:07Z</dcterms:modified>
</cp:coreProperties>
</file>