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43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07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95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529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18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1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8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72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22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02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A34E6-746D-455E-B0AD-8D23B23A48B3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90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2" y="-188835"/>
            <a:ext cx="11923888" cy="670223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941" y="626252"/>
            <a:ext cx="4249711" cy="497628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771371" y="214657"/>
            <a:ext cx="469519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PROCUREMENT</a:t>
            </a:r>
          </a:p>
          <a:p>
            <a:pPr algn="ctr"/>
            <a:r>
              <a:rPr lang="en-U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PREFERENCE</a:t>
            </a:r>
          </a:p>
          <a:p>
            <a:pPr algn="ctr"/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PROGRAMS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543328" y="3249288"/>
            <a:ext cx="560974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cap="none" spc="0" dirty="0" smtClean="0">
                <a:ln/>
                <a:solidFill>
                  <a:schemeClr val="accent4"/>
                </a:solidFill>
                <a:effectLst/>
              </a:rPr>
              <a:t>9 different preference programs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419995" y="4221817"/>
            <a:ext cx="580556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cap="none" spc="0" dirty="0" smtClean="0">
                <a:ln/>
                <a:solidFill>
                  <a:schemeClr val="accent4"/>
                </a:solidFill>
                <a:effectLst/>
              </a:rPr>
              <a:t>Affect specific products</a:t>
            </a:r>
          </a:p>
          <a:p>
            <a:pPr algn="ctr"/>
            <a:r>
              <a:rPr lang="en-US" sz="3200" b="1" cap="none" spc="0" dirty="0" smtClean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3200" b="1" dirty="0" smtClean="0">
                <a:ln/>
                <a:solidFill>
                  <a:schemeClr val="accent4"/>
                </a:solidFill>
              </a:rPr>
              <a:t>a</a:t>
            </a:r>
            <a:r>
              <a:rPr lang="en-US" sz="3200" b="1" cap="none" spc="0" dirty="0" smtClean="0">
                <a:ln/>
                <a:solidFill>
                  <a:schemeClr val="accent4"/>
                </a:solidFill>
                <a:effectLst/>
              </a:rPr>
              <a:t>nd how contracts are awarded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77551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31" y="154338"/>
            <a:ext cx="12087069" cy="6576246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8024693" y="402488"/>
            <a:ext cx="1568039" cy="14703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Recycled Materials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8122672" y="2170388"/>
            <a:ext cx="1891865" cy="18723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DOC</a:t>
            </a:r>
          </a:p>
          <a:p>
            <a:pPr algn="ctr"/>
            <a:r>
              <a:rPr lang="en-US" dirty="0" smtClean="0"/>
              <a:t>Correctional</a:t>
            </a:r>
          </a:p>
          <a:p>
            <a:pPr algn="ctr"/>
            <a:r>
              <a:rPr lang="en-US" dirty="0" smtClean="0"/>
              <a:t>Enterprises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9961005" y="181901"/>
            <a:ext cx="2061275" cy="19217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Dairy Products &amp; Produce from CT providers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708774" y="4400156"/>
            <a:ext cx="2061275" cy="19217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Micro-Business Price Preference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3045355" y="380420"/>
            <a:ext cx="2061275" cy="19217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Board of Education and Services for the Blind “BESB”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1834518" y="2478366"/>
            <a:ext cx="2061275" cy="19217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Persons with Disabilities “CCPA”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5600554" y="402366"/>
            <a:ext cx="1934840" cy="171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Qualified Partnerships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619744" y="556576"/>
            <a:ext cx="2061275" cy="19217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Veterans’ Micro-Business Price Preference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8562094" y="4307249"/>
            <a:ext cx="2061275" cy="19217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Green Vehicles &amp; Conversion of non-Green Vehicles</a:t>
            </a:r>
            <a:endParaRPr lang="en-US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873" y="2120966"/>
            <a:ext cx="3769533" cy="4243144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10122095" y="2619392"/>
            <a:ext cx="1739093" cy="15556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Reciprocal </a:t>
            </a:r>
          </a:p>
          <a:p>
            <a:pPr algn="ctr"/>
            <a:r>
              <a:rPr lang="en-US" dirty="0" smtClean="0"/>
              <a:t>Preference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7" y="155764"/>
            <a:ext cx="11923888" cy="670223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32626" y="928472"/>
            <a:ext cx="894995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cap="none" spc="0" dirty="0" smtClean="0">
                <a:ln/>
                <a:solidFill>
                  <a:schemeClr val="accent4"/>
                </a:solidFill>
                <a:effectLst/>
              </a:rPr>
              <a:t>Agencies posting to the </a:t>
            </a:r>
            <a:r>
              <a:rPr lang="en-US" sz="3600" b="1" dirty="0" smtClean="0">
                <a:ln/>
                <a:solidFill>
                  <a:schemeClr val="accent4"/>
                </a:solidFill>
              </a:rPr>
              <a:t>portal </a:t>
            </a:r>
            <a:r>
              <a:rPr lang="en-US" sz="3600" b="1" cap="none" spc="0" dirty="0" smtClean="0">
                <a:ln/>
                <a:solidFill>
                  <a:schemeClr val="accent4"/>
                </a:solidFill>
                <a:effectLst/>
              </a:rPr>
              <a:t>need to adhere</a:t>
            </a:r>
          </a:p>
          <a:p>
            <a:pPr algn="ctr"/>
            <a:r>
              <a:rPr lang="en-US" sz="3600" b="1" cap="none" spc="0" dirty="0" smtClean="0">
                <a:ln/>
                <a:solidFill>
                  <a:schemeClr val="accent4"/>
                </a:solidFill>
                <a:effectLst/>
              </a:rPr>
              <a:t> to preference programs</a:t>
            </a:r>
          </a:p>
          <a:p>
            <a:pPr algn="ctr"/>
            <a:r>
              <a:rPr lang="en-US" sz="3600" b="1" cap="none" spc="0" dirty="0" smtClean="0">
                <a:ln/>
                <a:solidFill>
                  <a:schemeClr val="accent4"/>
                </a:solidFill>
                <a:effectLst/>
              </a:rPr>
              <a:t> in their solicitation and contract results</a:t>
            </a:r>
          </a:p>
        </p:txBody>
      </p:sp>
      <p:sp>
        <p:nvSpPr>
          <p:cNvPr id="2" name="Rectangle 1"/>
          <p:cNvSpPr/>
          <p:nvPr/>
        </p:nvSpPr>
        <p:spPr>
          <a:xfrm>
            <a:off x="1470723" y="3282129"/>
            <a:ext cx="927375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4"/>
                </a:solidFill>
                <a:effectLst/>
              </a:rPr>
              <a:t>There is an order of precedence</a:t>
            </a:r>
          </a:p>
          <a:p>
            <a:pPr algn="ctr"/>
            <a:r>
              <a:rPr lang="en-US" sz="5400" b="1" dirty="0" smtClean="0">
                <a:ln/>
                <a:solidFill>
                  <a:schemeClr val="accent4"/>
                </a:solidFill>
              </a:rPr>
              <a:t>For State Preference Programs</a:t>
            </a:r>
          </a:p>
        </p:txBody>
      </p:sp>
      <p:sp>
        <p:nvSpPr>
          <p:cNvPr id="5" name="Rectangle 4"/>
          <p:cNvSpPr/>
          <p:nvPr/>
        </p:nvSpPr>
        <p:spPr>
          <a:xfrm>
            <a:off x="665384" y="5547553"/>
            <a:ext cx="624427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800" b="1" cap="none" spc="0" dirty="0" smtClean="0">
                <a:ln/>
                <a:solidFill>
                  <a:srgbClr val="FF0000"/>
                </a:solidFill>
                <a:effectLst/>
              </a:rPr>
              <a:t>* Handout is available for your reference</a:t>
            </a:r>
            <a:endParaRPr lang="en-US" sz="2800" b="1" cap="none" spc="0" dirty="0">
              <a:ln/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83510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100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Costanzo, Tina</dc:creator>
  <cp:lastModifiedBy>Costanzo, Tina</cp:lastModifiedBy>
  <cp:revision>18</cp:revision>
  <dcterms:created xsi:type="dcterms:W3CDTF">2017-08-28T17:00:43Z</dcterms:created>
  <dcterms:modified xsi:type="dcterms:W3CDTF">2017-09-21T16:45:35Z</dcterms:modified>
</cp:coreProperties>
</file>