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40774"/>
            <a:ext cx="11923888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1775" y="387566"/>
            <a:ext cx="63192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en-US" sz="15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GL-71”</a:t>
            </a:r>
            <a:endParaRPr lang="en-US" sz="15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3331291"/>
            <a:ext cx="4864099" cy="315840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445734" y="3425773"/>
            <a:ext cx="2244616" cy="1044448"/>
          </a:xfrm>
          <a:prstGeom prst="wedgeRoundRectCallout">
            <a:avLst>
              <a:gd name="adj1" fmla="val -143990"/>
              <a:gd name="adj2" fmla="val 989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When do I use it?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29123" y="2271112"/>
            <a:ext cx="2323882" cy="1536700"/>
          </a:xfrm>
          <a:prstGeom prst="cloudCallout">
            <a:avLst>
              <a:gd name="adj1" fmla="val 120164"/>
              <a:gd name="adj2" fmla="val 38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if I misuse it?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9264650" y="5022760"/>
            <a:ext cx="1562100" cy="1282700"/>
          </a:xfrm>
          <a:prstGeom prst="wedgeRectCallout">
            <a:avLst>
              <a:gd name="adj1" fmla="val -295630"/>
              <a:gd name="adj2" fmla="val 15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do I use it?</a:t>
            </a:r>
            <a:endParaRPr lang="en-US" sz="2400" dirty="0"/>
          </a:p>
        </p:txBody>
      </p:sp>
      <p:sp>
        <p:nvSpPr>
          <p:cNvPr id="9" name="Oval Callout 8"/>
          <p:cNvSpPr/>
          <p:nvPr/>
        </p:nvSpPr>
        <p:spPr>
          <a:xfrm>
            <a:off x="7932955" y="2208434"/>
            <a:ext cx="1816100" cy="1298448"/>
          </a:xfrm>
          <a:prstGeom prst="wedgeEllipseCallout">
            <a:avLst>
              <a:gd name="adj1" fmla="val -118735"/>
              <a:gd name="adj2" fmla="val 108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Who can use it?</a:t>
            </a:r>
            <a:endParaRPr lang="en-US" sz="24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6672" y="4647106"/>
            <a:ext cx="2197100" cy="1371600"/>
          </a:xfrm>
          <a:prstGeom prst="wedgeRoundRectCallout">
            <a:avLst>
              <a:gd name="adj1" fmla="val 104022"/>
              <a:gd name="adj2" fmla="val 33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15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" y="155764"/>
            <a:ext cx="11923888" cy="6702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7309" y="4678620"/>
            <a:ext cx="71408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 smtClean="0">
                <a:ln/>
                <a:solidFill>
                  <a:schemeClr val="accent4"/>
                </a:solidFill>
                <a:effectLst/>
              </a:rPr>
              <a:t>DAS may rescind the agency’s authority  to purchase</a:t>
            </a:r>
          </a:p>
          <a:p>
            <a:r>
              <a:rPr lang="en-US" sz="2400" b="1" cap="none" spc="0" dirty="0" smtClean="0">
                <a:ln/>
                <a:solidFill>
                  <a:schemeClr val="accent4"/>
                </a:solidFill>
                <a:effectLst/>
              </a:rPr>
              <a:t>under GL-71 until such time as DAS is satisfied that the</a:t>
            </a:r>
          </a:p>
          <a:p>
            <a:r>
              <a:rPr lang="en-US" sz="2400" b="1" cap="none" spc="0" dirty="0" smtClean="0">
                <a:ln/>
                <a:solidFill>
                  <a:schemeClr val="accent4"/>
                </a:solidFill>
                <a:effectLst/>
              </a:rPr>
              <a:t>failure is not likely to recur.</a:t>
            </a:r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316354" y="865414"/>
            <a:ext cx="3232255" cy="2498272"/>
          </a:xfrm>
          <a:prstGeom prst="cloudCallout">
            <a:avLst>
              <a:gd name="adj1" fmla="val 33728"/>
              <a:gd name="adj2" fmla="val 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if I misuse it?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38296" y="3997667"/>
            <a:ext cx="87561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4"/>
                </a:solidFill>
              </a:rPr>
              <a:t>Questions/justifications addressed with agency Commissioner/CFO</a:t>
            </a:r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62" y="401198"/>
            <a:ext cx="2645229" cy="33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lice-whistle-daniel_sim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40774"/>
            <a:ext cx="11923888" cy="6702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60" y="718292"/>
            <a:ext cx="3881628" cy="527151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555885" y="1957454"/>
            <a:ext cx="4371943" cy="4032354"/>
          </a:xfrm>
          <a:prstGeom prst="wedgeEllipseCallout">
            <a:avLst>
              <a:gd name="adj1" fmla="val -110538"/>
              <a:gd name="adj2" fmla="val -45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YOU </a:t>
            </a:r>
            <a:r>
              <a:rPr lang="en-US" sz="3200" dirty="0" smtClean="0"/>
              <a:t>JUST CAN’T GO OUT AND BUY SOMETHING!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107601" y="642587"/>
            <a:ext cx="4254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REMEMBER….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68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40773"/>
            <a:ext cx="11923888" cy="6702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61905" y="1596546"/>
            <a:ext cx="4763545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purchasing authority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ranted to agencies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the 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Director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DAS Procurement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6734" y="738174"/>
            <a:ext cx="2197100" cy="1371600"/>
          </a:xfrm>
          <a:prstGeom prst="wedgeRoundRectCallout">
            <a:avLst>
              <a:gd name="adj1" fmla="val 20289"/>
              <a:gd name="adj2" fmla="val 50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348289" y="1933727"/>
            <a:ext cx="32453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May be amended </a:t>
            </a: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from time to time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5340" y="5388675"/>
            <a:ext cx="6301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Subject to </a:t>
            </a:r>
            <a:r>
              <a:rPr lang="en-US" sz="5400" b="1" dirty="0" smtClean="0">
                <a:ln/>
                <a:solidFill>
                  <a:srgbClr val="FF0000"/>
                </a:solidFill>
              </a:rPr>
              <a:t>limitations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801" y="3380320"/>
            <a:ext cx="2587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Granted in Title</a:t>
            </a: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4a Chapter 58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9926" y="464025"/>
            <a:ext cx="5147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General Letter 71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5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457" y="2368205"/>
            <a:ext cx="51905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2400" b="1" cap="none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DAS CONTRACT DOES NOT EXIST</a:t>
            </a:r>
            <a:endParaRPr lang="en-US" sz="2400" b="1" cap="none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457" y="3010356"/>
            <a:ext cx="5016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2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Minor non-recurring purchases</a:t>
            </a:r>
            <a:endParaRPr lang="en-US" sz="2400" b="1" cap="none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07601" y="920846"/>
            <a:ext cx="4889967" cy="1044448"/>
          </a:xfrm>
          <a:prstGeom prst="wedgeRoundRectCallout">
            <a:avLst>
              <a:gd name="adj1" fmla="val -49892"/>
              <a:gd name="adj2" fmla="val 24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When do I use it?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457" y="3616412"/>
            <a:ext cx="41486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2400" b="1" cap="none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 is less than $50,000</a:t>
            </a:r>
            <a:endParaRPr lang="en-US" sz="2400" b="1" cap="none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457" y="4266988"/>
            <a:ext cx="6108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2400" b="1" cap="none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IT/Telecom must have technical</a:t>
            </a:r>
          </a:p>
          <a:p>
            <a:r>
              <a:rPr lang="en-US" sz="2400" b="1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review/approval by DAS/Bureau</a:t>
            </a:r>
          </a:p>
          <a:p>
            <a:r>
              <a:rPr lang="en-US" sz="2400" b="1" cap="none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cap="none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of Enterprise Systems and Technology</a:t>
            </a:r>
          </a:p>
          <a:p>
            <a:r>
              <a:rPr lang="en-US" sz="2400" b="1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(BEST) prior to DAS Procurement acting</a:t>
            </a:r>
            <a:endParaRPr lang="en-US" sz="2400" b="1" cap="none" spc="50" dirty="0" smtClean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22613" y="635705"/>
            <a:ext cx="3494895" cy="1447359"/>
          </a:xfrm>
          <a:prstGeom prst="wedgeEllipseCallout">
            <a:avLst>
              <a:gd name="adj1" fmla="val -23660"/>
              <a:gd name="adj2" fmla="val 43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Who can use it?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7912" y="4867874"/>
            <a:ext cx="4735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4"/>
                </a:solidFill>
                <a:effectLst/>
              </a:rPr>
              <a:t>Staff holding</a:t>
            </a:r>
            <a:endParaRPr lang="en-US" sz="2400" b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en-US" sz="2400" b="1" cap="none" spc="0" dirty="0" smtClean="0">
                <a:ln/>
                <a:solidFill>
                  <a:schemeClr val="accent4"/>
                </a:solidFill>
                <a:effectLst/>
              </a:rPr>
              <a:t>Fiscal/Administrative</a:t>
            </a:r>
          </a:p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s</a:t>
            </a:r>
            <a:r>
              <a:rPr lang="en-US" sz="2400" b="1" dirty="0" smtClean="0">
                <a:ln/>
                <a:solidFill>
                  <a:schemeClr val="accent4"/>
                </a:solidFill>
              </a:rPr>
              <a:t>eries job classifications</a:t>
            </a:r>
            <a:endParaRPr lang="en-US" sz="24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35" y="2563005"/>
            <a:ext cx="2775857" cy="19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2" grpId="0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915185" y="776452"/>
            <a:ext cx="9913837" cy="963448"/>
          </a:xfrm>
          <a:prstGeom prst="wedgeRectCallout">
            <a:avLst>
              <a:gd name="adj1" fmla="val -50182"/>
              <a:gd name="adj2" fmla="val 17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How do I use it?</a:t>
            </a:r>
            <a:endParaRPr lang="en-US" sz="6600" dirty="0"/>
          </a:p>
        </p:txBody>
      </p:sp>
      <p:sp>
        <p:nvSpPr>
          <p:cNvPr id="2" name="Flowchart: Process 1"/>
          <p:cNvSpPr/>
          <p:nvPr/>
        </p:nvSpPr>
        <p:spPr>
          <a:xfrm>
            <a:off x="915185" y="2204632"/>
            <a:ext cx="914400" cy="3591394"/>
          </a:xfrm>
          <a:prstGeom prst="flowChart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Agency  need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2497512" y="2275420"/>
            <a:ext cx="1187057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DAS State Contract?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2497510" y="5200852"/>
            <a:ext cx="1187057" cy="612648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State Contract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5812522" y="2275420"/>
            <a:ext cx="5029200" cy="39182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Agency must purchase against DAS State Contract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99822" y="5200852"/>
            <a:ext cx="5029200" cy="438429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GL-71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2497511" y="3718197"/>
            <a:ext cx="1187057" cy="612648"/>
          </a:xfrm>
          <a:prstGeom prst="flowChartProcess">
            <a:avLst/>
          </a:prstGeom>
          <a:solidFill>
            <a:srgbClr val="EE42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</a:t>
            </a:r>
          </a:p>
          <a:p>
            <a:pPr algn="ctr"/>
            <a:r>
              <a:rPr lang="en-US" dirty="0" smtClean="0"/>
              <a:t>$50,000?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5812522" y="3718197"/>
            <a:ext cx="5041900" cy="438290"/>
          </a:xfrm>
          <a:prstGeom prst="flowChartProcess">
            <a:avLst/>
          </a:prstGeom>
          <a:solidFill>
            <a:srgbClr val="EE42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Requisition to DAS for public solicitation/contract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835400" y="2275420"/>
            <a:ext cx="1854200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35400" y="3758013"/>
            <a:ext cx="1854200" cy="484632"/>
          </a:xfrm>
          <a:prstGeom prst="rightArrow">
            <a:avLst/>
          </a:prstGeom>
          <a:solidFill>
            <a:srgbClr val="EE42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35400" y="5200852"/>
            <a:ext cx="1854200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" y="155764"/>
            <a:ext cx="11923888" cy="670223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261957" y="1248988"/>
            <a:ext cx="2612163" cy="1455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GL-71a</a:t>
            </a:r>
            <a:endParaRPr lang="en-US" sz="4400" dirty="0"/>
          </a:p>
        </p:txBody>
      </p:sp>
      <p:sp>
        <p:nvSpPr>
          <p:cNvPr id="9" name="Right Arrow 8"/>
          <p:cNvSpPr/>
          <p:nvPr/>
        </p:nvSpPr>
        <p:spPr>
          <a:xfrm>
            <a:off x="1404655" y="4162948"/>
            <a:ext cx="2612163" cy="1478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GL-71b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4841192" y="1248988"/>
            <a:ext cx="6383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purchases (open market purchases)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under $2,500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be made without obtaining quotes or bids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annual limits or restrictions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24533" y="4249092"/>
            <a:ext cx="61519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$2,500 but less than $10,000 (annually)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written quotes or bids (when possible)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Responsible and qualified sources of supply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0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89785" y="4188501"/>
            <a:ext cx="2612162" cy="1297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GL-71d</a:t>
            </a:r>
            <a:endParaRPr lang="en-US" sz="4800" dirty="0"/>
          </a:p>
        </p:txBody>
      </p:sp>
      <p:sp>
        <p:nvSpPr>
          <p:cNvPr id="7" name="Right Arrow 6"/>
          <p:cNvSpPr/>
          <p:nvPr/>
        </p:nvSpPr>
        <p:spPr>
          <a:xfrm>
            <a:off x="889785" y="1264745"/>
            <a:ext cx="2612162" cy="131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GL-71c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4819934" y="1148618"/>
            <a:ext cx="70382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$10,000 but less than $50,000 (annually)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written quotes or bids (when possible)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Responsible and qualified sources of supply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Agencies must publish their request for quote or bid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on the State Contracting Portal per CGS 4e-13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9934" y="3950400"/>
            <a:ext cx="67299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Non-competitive purchases”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be made without obtaining quotes or bids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 items only (refer to GL-71)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annual limits or restrictions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3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89785" y="1544865"/>
            <a:ext cx="3367422" cy="3894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GL-71e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4567889" y="1833307"/>
            <a:ext cx="71909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Emergency repairs and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Emergency services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the normal operation of an agency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(or portions thereof); the health or safety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any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person; or the preservation of property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would be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seriously impaired, threatened, or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jeopardized if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immediate action were not taken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correct the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situation</a:t>
            </a:r>
            <a:endPara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 to $50,000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Excludes “real property”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30"/>
            <a:ext cx="11923888" cy="670223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09469" y="4890139"/>
            <a:ext cx="2548328" cy="1277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GL-71h</a:t>
            </a:r>
            <a:endParaRPr lang="en-US" sz="4400" dirty="0"/>
          </a:p>
        </p:txBody>
      </p:sp>
      <p:sp>
        <p:nvSpPr>
          <p:cNvPr id="5" name="Right Arrow 4"/>
          <p:cNvSpPr/>
          <p:nvPr/>
        </p:nvSpPr>
        <p:spPr>
          <a:xfrm>
            <a:off x="809469" y="2936263"/>
            <a:ext cx="2548328" cy="1229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GL-71g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809469" y="996527"/>
            <a:ext cx="2548328" cy="122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GL-71f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4892399" y="860326"/>
            <a:ext cx="6121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Between or among state agencies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require quotes or bids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subject to annual limits or restrictions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2399" y="2753351"/>
            <a:ext cx="52304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 government entities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require quotes or bids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annual limits or restrictions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Requires written approval from DAS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2399" y="4967593"/>
            <a:ext cx="60140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Equipment and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Appliances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 or exceed the Federal Energy Star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standards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consistent with CGS 4a-67c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3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0" y="235422"/>
            <a:ext cx="11923888" cy="670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93" y="592915"/>
            <a:ext cx="3606026" cy="3000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2462" y="2790324"/>
            <a:ext cx="8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9419" y="2794309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57434" y="3581946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GL-71 AUDITS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51234" y="4150468"/>
            <a:ext cx="7083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4"/>
                </a:solidFill>
              </a:rPr>
              <a:t>Process in place for GL-71 quarterly audits by DAS staff</a:t>
            </a:r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1155" y="4638849"/>
            <a:ext cx="67036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4"/>
                </a:solidFill>
              </a:rPr>
              <a:t>Ensures agencies use DAS Contracts</a:t>
            </a:r>
          </a:p>
          <a:p>
            <a:pPr algn="ctr"/>
            <a:r>
              <a:rPr lang="en-US" sz="2400" b="1" cap="none" spc="0" dirty="0" smtClean="0">
                <a:ln/>
                <a:solidFill>
                  <a:schemeClr val="accent4"/>
                </a:solidFill>
                <a:effectLst/>
              </a:rPr>
              <a:t>and their GL-71 purchasing authority appropriately</a:t>
            </a:r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0454" y="5791194"/>
            <a:ext cx="87641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4"/>
                </a:solidFill>
              </a:rPr>
              <a:t>Identifies repetitive purchases and potential contract opportunities</a:t>
            </a:r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12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476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Costanzo, Tina</dc:creator>
  <cp:lastModifiedBy>Costanzo, Tina</cp:lastModifiedBy>
  <cp:revision>53</cp:revision>
  <dcterms:created xsi:type="dcterms:W3CDTF">2017-08-28T17:00:43Z</dcterms:created>
  <dcterms:modified xsi:type="dcterms:W3CDTF">2017-09-21T16:28:31Z</dcterms:modified>
</cp:coreProperties>
</file>