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sldIdLst>
    <p:sldId id="256" r:id="rId2"/>
    <p:sldId id="258" r:id="rId3"/>
    <p:sldId id="260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0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358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3361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420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3513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12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13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54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48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92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82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47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21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42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0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3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A34E6-746D-455E-B0AD-8D23B23A48B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1688944-6215-4428-AB7E-AF08FF3C1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171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57" y="155764"/>
            <a:ext cx="11923888" cy="6702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Wage Increase Affidavit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766047"/>
            <a:ext cx="4184035" cy="42753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u="sng" dirty="0" smtClean="0"/>
              <a:t>In the Past</a:t>
            </a:r>
          </a:p>
          <a:p>
            <a:endParaRPr lang="en-US" sz="800" dirty="0" smtClean="0"/>
          </a:p>
          <a:p>
            <a:r>
              <a:rPr lang="en-US" dirty="0" smtClean="0"/>
              <a:t>Contractors sent a generic letter requesting an wage increase.</a:t>
            </a:r>
          </a:p>
          <a:p>
            <a:r>
              <a:rPr lang="en-US" dirty="0" smtClean="0"/>
              <a:t>Contractors provided vague information.</a:t>
            </a:r>
          </a:p>
          <a:p>
            <a:r>
              <a:rPr lang="en-US" dirty="0" smtClean="0"/>
              <a:t>Agencies would review the information and approve the increase.</a:t>
            </a:r>
          </a:p>
          <a:p>
            <a:r>
              <a:rPr lang="en-US" dirty="0" smtClean="0"/>
              <a:t>Contract Specialist would issue a supplement.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There was not a way to verify the details.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89970" y="2008095"/>
            <a:ext cx="4184034" cy="4033268"/>
          </a:xfrm>
        </p:spPr>
        <p:txBody>
          <a:bodyPr>
            <a:normAutofit fontScale="92500" lnSpcReduction="10000"/>
          </a:bodyPr>
          <a:lstStyle/>
          <a:p>
            <a:endParaRPr lang="en-US" sz="100" u="sng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494" y="2131874"/>
            <a:ext cx="2911287" cy="370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764"/>
            <a:ext cx="11923888" cy="6702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895927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Wage 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Increase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Affidavit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677335" y="1843365"/>
            <a:ext cx="8799174" cy="4409653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6200" dirty="0" smtClean="0">
                <a:latin typeface="Calibri" panose="020F0502020204030204" pitchFamily="34" charset="0"/>
              </a:rPr>
              <a:t>1</a:t>
            </a:r>
            <a:r>
              <a:rPr lang="en-US" sz="6200" dirty="0">
                <a:latin typeface="Calibri" panose="020F0502020204030204" pitchFamily="34" charset="0"/>
              </a:rPr>
              <a:t>. </a:t>
            </a:r>
            <a:r>
              <a:rPr lang="en-US" sz="6200" u="sng" dirty="0">
                <a:latin typeface="Calibri" panose="020F0502020204030204" pitchFamily="34" charset="0"/>
              </a:rPr>
              <a:t>The wage </a:t>
            </a:r>
            <a:r>
              <a:rPr lang="en-US" sz="6200" u="sng" dirty="0" smtClean="0">
                <a:latin typeface="Calibri" panose="020F0502020204030204" pitchFamily="34" charset="0"/>
              </a:rPr>
              <a:t>earning</a:t>
            </a:r>
            <a:r>
              <a:rPr lang="en-US" sz="6200" dirty="0" smtClean="0">
                <a:latin typeface="Calibri" panose="020F0502020204030204" pitchFamily="34" charset="0"/>
              </a:rPr>
              <a:t>:  This section collects each employees' name, current earnings, how many hours a month they work and shows the mathematics for each employee.</a:t>
            </a:r>
            <a:endParaRPr lang="en-US" sz="6200" dirty="0">
              <a:latin typeface="Calibri" panose="020F0502020204030204" pitchFamily="34" charset="0"/>
            </a:endParaRPr>
          </a:p>
          <a:p>
            <a:endParaRPr lang="en-US" sz="37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6200" dirty="0" smtClean="0">
                <a:latin typeface="Calibri" panose="020F0502020204030204" pitchFamily="34" charset="0"/>
              </a:rPr>
              <a:t>2.  </a:t>
            </a:r>
            <a:r>
              <a:rPr lang="en-US" sz="6200" u="sng" dirty="0" smtClean="0">
                <a:latin typeface="Calibri" panose="020F0502020204030204" pitchFamily="34" charset="0"/>
              </a:rPr>
              <a:t>The </a:t>
            </a:r>
            <a:r>
              <a:rPr lang="en-US" sz="6200" u="sng" dirty="0">
                <a:latin typeface="Calibri" panose="020F0502020204030204" pitchFamily="34" charset="0"/>
              </a:rPr>
              <a:t>benefit </a:t>
            </a:r>
            <a:r>
              <a:rPr lang="en-US" sz="6200" u="sng" dirty="0" smtClean="0">
                <a:latin typeface="Calibri" panose="020F0502020204030204" pitchFamily="34" charset="0"/>
              </a:rPr>
              <a:t>increases</a:t>
            </a:r>
            <a:r>
              <a:rPr lang="en-US" sz="6200" dirty="0" smtClean="0">
                <a:latin typeface="Calibri" panose="020F0502020204030204" pitchFamily="34" charset="0"/>
              </a:rPr>
              <a:t>:  This section lists each employees name, the benefit detail by category and shows the mathematics for each employee. </a:t>
            </a:r>
          </a:p>
          <a:p>
            <a:pPr marL="0" indent="0">
              <a:buNone/>
            </a:pPr>
            <a:endParaRPr lang="en-US" sz="6200" dirty="0" smtClean="0">
              <a:latin typeface="Calibri" panose="020F0502020204030204" pitchFamily="34" charset="0"/>
            </a:endParaRPr>
          </a:p>
          <a:p>
            <a:r>
              <a:rPr lang="en-US" sz="6200" dirty="0" smtClean="0">
                <a:latin typeface="Calibri" panose="020F0502020204030204" pitchFamily="34" charset="0"/>
              </a:rPr>
              <a:t> Totals </a:t>
            </a:r>
            <a:r>
              <a:rPr lang="en-US" sz="6200" dirty="0">
                <a:latin typeface="Calibri" panose="020F0502020204030204" pitchFamily="34" charset="0"/>
              </a:rPr>
              <a:t>from sections 1 and </a:t>
            </a:r>
            <a:r>
              <a:rPr lang="en-US" sz="6200" dirty="0" smtClean="0">
                <a:latin typeface="Calibri" panose="020F0502020204030204" pitchFamily="34" charset="0"/>
              </a:rPr>
              <a:t>2; the </a:t>
            </a:r>
            <a:r>
              <a:rPr lang="en-US" sz="6200" dirty="0">
                <a:latin typeface="Calibri" panose="020F0502020204030204" pitchFamily="34" charset="0"/>
              </a:rPr>
              <a:t>old monthly cost and the new monthly cost.  </a:t>
            </a:r>
            <a:endParaRPr lang="en-US" sz="6200" dirty="0" smtClean="0">
              <a:latin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900" dirty="0" smtClean="0">
              <a:latin typeface="Calibri" panose="020F0502020204030204" pitchFamily="34" charset="0"/>
            </a:endParaRPr>
          </a:p>
          <a:p>
            <a:r>
              <a:rPr lang="en-US" sz="6200" dirty="0" smtClean="0">
                <a:latin typeface="Calibri" panose="020F0502020204030204" pitchFamily="34" charset="0"/>
              </a:rPr>
              <a:t>Notary section; the Contractor signs and swears the information provided in the wage increase request is correct.</a:t>
            </a:r>
            <a:endParaRPr lang="en-US" sz="6200" dirty="0">
              <a:latin typeface="Calibri" panose="020F0502020204030204" pitchFamily="34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 flipH="1">
            <a:off x="12191999" y="2008188"/>
            <a:ext cx="286871" cy="4033837"/>
          </a:xfrm>
        </p:spPr>
        <p:txBody>
          <a:bodyPr>
            <a:normAutofit/>
          </a:bodyPr>
          <a:lstStyle/>
          <a:p>
            <a:endParaRPr lang="en-US" sz="100" u="sng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68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764"/>
            <a:ext cx="11923888" cy="67022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Wage Increase Affidavit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766047"/>
            <a:ext cx="4929136" cy="42753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u="sng" dirty="0" smtClean="0">
                <a:latin typeface="Calibri" panose="020F0502020204030204" pitchFamily="34" charset="0"/>
              </a:rPr>
              <a:t>Cost Avoidance = SAVINGS!!</a:t>
            </a:r>
          </a:p>
          <a:p>
            <a:endParaRPr lang="en-US" sz="1000" dirty="0" smtClean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Some employees were making over the wage rates.</a:t>
            </a:r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Contractors were including wage increases for union workers onto the State.  (Union rates exceeded the standard wage increase.)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89970" y="2008095"/>
            <a:ext cx="4184034" cy="4033268"/>
          </a:xfrm>
        </p:spPr>
        <p:txBody>
          <a:bodyPr>
            <a:normAutofit/>
          </a:bodyPr>
          <a:lstStyle/>
          <a:p>
            <a:endParaRPr lang="en-US" sz="100" u="sng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872" y="1709927"/>
            <a:ext cx="3261129" cy="401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85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</TotalTime>
  <Words>181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Trebuchet MS</vt:lpstr>
      <vt:lpstr>Wingdings 3</vt:lpstr>
      <vt:lpstr>Facet</vt:lpstr>
      <vt:lpstr>Wage Increase Affidavit</vt:lpstr>
      <vt:lpstr> Wage Increase Affidavit </vt:lpstr>
      <vt:lpstr>Wage Increase Affidavit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Costanzo, Tina</dc:creator>
  <cp:lastModifiedBy>Costanzo, Tina</cp:lastModifiedBy>
  <cp:revision>14</cp:revision>
  <cp:lastPrinted>2017-08-31T16:34:24Z</cp:lastPrinted>
  <dcterms:created xsi:type="dcterms:W3CDTF">2017-08-28T17:00:43Z</dcterms:created>
  <dcterms:modified xsi:type="dcterms:W3CDTF">2017-09-20T12:43:29Z</dcterms:modified>
</cp:coreProperties>
</file>