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handoutMasterIdLst>
    <p:handoutMasterId r:id="rId20"/>
  </p:handoutMasterIdLst>
  <p:sldIdLst>
    <p:sldId id="2484" r:id="rId5"/>
    <p:sldId id="2509" r:id="rId6"/>
    <p:sldId id="2670" r:id="rId7"/>
    <p:sldId id="2672" r:id="rId8"/>
    <p:sldId id="2681" r:id="rId9"/>
    <p:sldId id="2673" r:id="rId10"/>
    <p:sldId id="2674" r:id="rId11"/>
    <p:sldId id="2671" r:id="rId12"/>
    <p:sldId id="2676" r:id="rId13"/>
    <p:sldId id="2677" r:id="rId14"/>
    <p:sldId id="2679" r:id="rId15"/>
    <p:sldId id="2678" r:id="rId16"/>
    <p:sldId id="2680" r:id="rId17"/>
    <p:sldId id="2559"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D6EA182-B414-4D4E-BA1A-BDEB47985195}">
          <p14:sldIdLst>
            <p14:sldId id="2484"/>
            <p14:sldId id="2509"/>
          </p14:sldIdLst>
        </p14:section>
        <p14:section name="Enterprise Admin Role" id="{E7901D2B-1E73-4488-869C-D05C0C40419C}">
          <p14:sldIdLst>
            <p14:sldId id="2670"/>
            <p14:sldId id="2672"/>
            <p14:sldId id="2681"/>
            <p14:sldId id="2673"/>
          </p14:sldIdLst>
        </p14:section>
        <p14:section name="Document Library" id="{DC4C4FB8-34AC-4555-853D-3AD32484C720}">
          <p14:sldIdLst>
            <p14:sldId id="2674"/>
            <p14:sldId id="2671"/>
            <p14:sldId id="2676"/>
            <p14:sldId id="2677"/>
            <p14:sldId id="2679"/>
            <p14:sldId id="2678"/>
            <p14:sldId id="2680"/>
            <p14:sldId id="255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gina Rousseau" initials="" lastIdx="1" clrIdx="0"/>
  <p:cmAuthor id="1" name="Lisa Rolik" initials="LR" lastIdx="18" clrIdx="1">
    <p:extLst>
      <p:ext uri="{19B8F6BF-5375-455C-9EA6-DF929625EA0E}">
        <p15:presenceInfo xmlns:p15="http://schemas.microsoft.com/office/powerpoint/2012/main" userId="27c1c8121a5d3f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653"/>
    <a:srgbClr val="000000"/>
    <a:srgbClr val="24365C"/>
    <a:srgbClr val="1111AD"/>
    <a:srgbClr val="3CA5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77427" autoAdjust="0"/>
  </p:normalViewPr>
  <p:slideViewPr>
    <p:cSldViewPr snapToGrid="0">
      <p:cViewPr varScale="1">
        <p:scale>
          <a:sx n="56" d="100"/>
          <a:sy n="56" d="100"/>
        </p:scale>
        <p:origin x="294" y="66"/>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105" d="100"/>
          <a:sy n="105" d="100"/>
        </p:scale>
        <p:origin x="279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290EED8-F281-ED4B-834F-8D418DFB5F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E2718CED-D93E-2548-AE93-3447DAD1D4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44300C-BBE9-0646-B8AA-13F0747D405C}" type="datetimeFigureOut">
              <a:rPr lang="en-US" smtClean="0"/>
              <a:t>3/17/2021</a:t>
            </a:fld>
            <a:endParaRPr lang="en-US"/>
          </a:p>
        </p:txBody>
      </p:sp>
      <p:sp>
        <p:nvSpPr>
          <p:cNvPr id="4" name="Footer Placeholder 3">
            <a:extLst>
              <a:ext uri="{FF2B5EF4-FFF2-40B4-BE49-F238E27FC236}">
                <a16:creationId xmlns:a16="http://schemas.microsoft.com/office/drawing/2014/main" xmlns="" id="{19A2BEB7-C56A-8E46-BDE0-67E52E7F0F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30F076E-F2E8-A742-A182-3CDBEBD4D2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C5E36F-34A2-7C49-9253-DA97233145D6}" type="slidenum">
              <a:rPr lang="en-US" smtClean="0"/>
              <a:t>‹#›</a:t>
            </a:fld>
            <a:endParaRPr lang="en-US"/>
          </a:p>
        </p:txBody>
      </p:sp>
    </p:spTree>
    <p:extLst>
      <p:ext uri="{BB962C8B-B14F-4D97-AF65-F5344CB8AC3E}">
        <p14:creationId xmlns:p14="http://schemas.microsoft.com/office/powerpoint/2010/main" val="2080720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390985-7863-5341-A518-461C148125DB}" type="datetimeFigureOut">
              <a:rPr lang="en-US" smtClean="0"/>
              <a:t>3/17/2021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8FED80-5DE1-3E49-AADB-6B56BBE43344}" type="slidenum">
              <a:rPr lang="en-US" smtClean="0"/>
              <a:t>‹#›</a:t>
            </a:fld>
            <a:endParaRPr lang="en-US"/>
          </a:p>
        </p:txBody>
      </p:sp>
    </p:spTree>
    <p:extLst>
      <p:ext uri="{BB962C8B-B14F-4D97-AF65-F5344CB8AC3E}">
        <p14:creationId xmlns:p14="http://schemas.microsoft.com/office/powerpoint/2010/main" val="22805928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CTsource Training 4:  Document Library.  This is the fourth training provided to you by the State of Connecticut – DAS Procurement Services CTsource</a:t>
            </a:r>
            <a:r>
              <a:rPr lang="en-US" baseline="0" dirty="0"/>
              <a:t> Training Team</a:t>
            </a:r>
            <a:r>
              <a:rPr lang="en-US" dirty="0"/>
              <a:t>. </a:t>
            </a:r>
          </a:p>
        </p:txBody>
      </p:sp>
      <p:sp>
        <p:nvSpPr>
          <p:cNvPr id="4" name="Slide Number Placeholder 3"/>
          <p:cNvSpPr>
            <a:spLocks noGrp="1"/>
          </p:cNvSpPr>
          <p:nvPr>
            <p:ph type="sldNum" sz="quarter" idx="5"/>
          </p:nvPr>
        </p:nvSpPr>
        <p:spPr/>
        <p:txBody>
          <a:bodyPr/>
          <a:lstStyle/>
          <a:p>
            <a:fld id="{848FED80-5DE1-3E49-AADB-6B56BBE43344}" type="slidenum">
              <a:rPr lang="en-US" smtClean="0"/>
              <a:t>1</a:t>
            </a:fld>
            <a:endParaRPr lang="en-US"/>
          </a:p>
        </p:txBody>
      </p:sp>
    </p:spTree>
    <p:extLst>
      <p:ext uri="{BB962C8B-B14F-4D97-AF65-F5344CB8AC3E}">
        <p14:creationId xmlns:p14="http://schemas.microsoft.com/office/powerpoint/2010/main" val="2503153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err="1"/>
              <a:t>WebProcure</a:t>
            </a:r>
            <a:r>
              <a:rPr lang="en-US" b="0" i="0" baseline="0" dirty="0"/>
              <a:t> will alert you when you have successfully uploaded a document.</a:t>
            </a:r>
          </a:p>
          <a:p>
            <a:endParaRPr lang="en-US" b="0" i="0" baseline="0" dirty="0"/>
          </a:p>
          <a:p>
            <a:endParaRPr lang="en-US" b="1" i="0" dirty="0"/>
          </a:p>
          <a:p>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10</a:t>
            </a:fld>
            <a:endParaRPr lang="en-CA"/>
          </a:p>
        </p:txBody>
      </p:sp>
    </p:spTree>
    <p:extLst>
      <p:ext uri="{BB962C8B-B14F-4D97-AF65-F5344CB8AC3E}">
        <p14:creationId xmlns:p14="http://schemas.microsoft.com/office/powerpoint/2010/main" val="3066158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You will be able to see on the left, that the document is </a:t>
            </a:r>
            <a:r>
              <a:rPr lang="en-US" b="0" i="1" baseline="0" dirty="0"/>
              <a:t>Active.  </a:t>
            </a:r>
            <a:r>
              <a:rPr lang="en-US" b="0" i="0" baseline="0" dirty="0"/>
              <a:t>You will also be able to see the name of the document and the date the document was uploaded.  Typically, there would be no sub-organizations nested under your organization, and the </a:t>
            </a:r>
            <a:r>
              <a:rPr lang="en-US" b="0" i="1" baseline="0" dirty="0"/>
              <a:t>Allow Sub-Organization Use</a:t>
            </a:r>
            <a:r>
              <a:rPr lang="en-US" b="0" i="0" baseline="0" dirty="0"/>
              <a:t> defaults to </a:t>
            </a:r>
            <a:r>
              <a:rPr lang="en-US" b="0" i="1" baseline="0" dirty="0"/>
              <a:t>No. </a:t>
            </a:r>
            <a:r>
              <a:rPr lang="en-US" b="0" i="0" baseline="0" dirty="0"/>
              <a:t>However if you are a sub-org with additional sub-orgs that fall below you may allow access to your documents to them if applicable.</a:t>
            </a:r>
          </a:p>
          <a:p>
            <a:endParaRPr lang="en-US" b="1" i="0" dirty="0"/>
          </a:p>
          <a:p>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11</a:t>
            </a:fld>
            <a:endParaRPr lang="en-CA"/>
          </a:p>
        </p:txBody>
      </p:sp>
    </p:spTree>
    <p:extLst>
      <p:ext uri="{BB962C8B-B14F-4D97-AF65-F5344CB8AC3E}">
        <p14:creationId xmlns:p14="http://schemas.microsoft.com/office/powerpoint/2010/main" val="2740514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From the </a:t>
            </a:r>
            <a:r>
              <a:rPr lang="en-US" b="0" i="1" dirty="0"/>
              <a:t>Actions</a:t>
            </a:r>
            <a:r>
              <a:rPr lang="en-US" b="0" i="0" dirty="0"/>
              <a:t> menu, you have three options:  </a:t>
            </a:r>
            <a:r>
              <a:rPr lang="en-US" b="0" i="1" dirty="0"/>
              <a:t>Download</a:t>
            </a:r>
            <a:r>
              <a:rPr lang="en-US" b="0" i="0" dirty="0"/>
              <a:t>, </a:t>
            </a:r>
            <a:r>
              <a:rPr lang="en-US" b="0" i="1" dirty="0"/>
              <a:t>Archive</a:t>
            </a:r>
            <a:r>
              <a:rPr lang="en-US" b="0" i="0" dirty="0"/>
              <a:t>, and </a:t>
            </a:r>
            <a:r>
              <a:rPr lang="en-US" b="0" i="1" dirty="0"/>
              <a:t>Delete</a:t>
            </a:r>
            <a:r>
              <a:rPr lang="en-US" b="0" i="0" dirty="0"/>
              <a:t>.  If you would like to the download the document, select </a:t>
            </a:r>
            <a:r>
              <a:rPr lang="en-US" b="0" i="1" dirty="0"/>
              <a:t>Download </a:t>
            </a:r>
            <a:r>
              <a:rPr lang="en-US" b="0" i="0" dirty="0"/>
              <a:t>(this</a:t>
            </a:r>
            <a:r>
              <a:rPr lang="en-US" b="0" i="0" baseline="0" dirty="0"/>
              <a:t> is the same as click the document name hyperlink)</a:t>
            </a:r>
            <a:r>
              <a:rPr lang="en-US" b="0" i="1" dirty="0"/>
              <a:t>.</a:t>
            </a:r>
            <a:r>
              <a:rPr lang="en-US" b="0" i="0" dirty="0"/>
              <a:t>  The document will download to your desktop and you may save it from there.</a:t>
            </a:r>
          </a:p>
          <a:p>
            <a:endParaRPr lang="en-US" b="0" i="0" dirty="0"/>
          </a:p>
          <a:p>
            <a:r>
              <a:rPr lang="en-US" b="0" i="0" dirty="0"/>
              <a:t>You may also choose to archive the document, should you want to have the version of the document for future reference or you may choose to </a:t>
            </a:r>
            <a:r>
              <a:rPr lang="en-US" b="0" i="1" dirty="0"/>
              <a:t>Delete</a:t>
            </a:r>
            <a:r>
              <a:rPr lang="en-US" b="0" i="0" dirty="0"/>
              <a:t> the document. There is no option to “undo” a deleted document.</a:t>
            </a:r>
          </a:p>
          <a:p>
            <a:r>
              <a:rPr lang="en-US" b="0" i="0" dirty="0"/>
              <a:t> </a:t>
            </a:r>
          </a:p>
          <a:p>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12</a:t>
            </a:fld>
            <a:endParaRPr lang="en-CA"/>
          </a:p>
        </p:txBody>
      </p:sp>
    </p:spTree>
    <p:extLst>
      <p:ext uri="{BB962C8B-B14F-4D97-AF65-F5344CB8AC3E}">
        <p14:creationId xmlns:p14="http://schemas.microsoft.com/office/powerpoint/2010/main" val="2640381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You may have noticed the three tabs:  </a:t>
            </a:r>
            <a:r>
              <a:rPr lang="en-US" b="0" i="1" dirty="0"/>
              <a:t>All Documents</a:t>
            </a:r>
            <a:r>
              <a:rPr lang="en-US" b="0" i="0" dirty="0"/>
              <a:t>, </a:t>
            </a:r>
            <a:r>
              <a:rPr lang="en-US" b="0" i="1" dirty="0"/>
              <a:t>Active Documents</a:t>
            </a:r>
            <a:r>
              <a:rPr lang="en-US" b="0" i="0" dirty="0"/>
              <a:t>, and </a:t>
            </a:r>
            <a:r>
              <a:rPr lang="en-US" b="0" i="1" dirty="0"/>
              <a:t>Archive Documents</a:t>
            </a:r>
            <a:r>
              <a:rPr lang="en-US" b="0" i="0" dirty="0"/>
              <a:t>.  Once you click on one of the tabs, the listing on documents will populate for each status, and you will be able to download, archive or delete as needed.</a:t>
            </a:r>
          </a:p>
          <a:p>
            <a:endParaRPr lang="en-US" b="0" i="0" dirty="0"/>
          </a:p>
          <a:p>
            <a:r>
              <a:rPr lang="en-US" b="0" i="0" dirty="0"/>
              <a:t>NOTE:  All document types are able to be uploaded;</a:t>
            </a:r>
            <a:r>
              <a:rPr lang="en-US" b="0" i="0" baseline="0" dirty="0"/>
              <a:t> however, </a:t>
            </a:r>
            <a:r>
              <a:rPr lang="en-US" b="0" i="0" dirty="0"/>
              <a:t>templates requiring buyers to track</a:t>
            </a:r>
            <a:r>
              <a:rPr lang="en-US" b="0" i="0" baseline="0" dirty="0"/>
              <a:t> changes should be uploaded as </a:t>
            </a:r>
            <a:r>
              <a:rPr lang="en-US" b="0" i="0" dirty="0"/>
              <a:t>Word Documents. This will allow buyers to download the template from CTsource to their</a:t>
            </a:r>
            <a:r>
              <a:rPr lang="en-US" b="0" i="0" baseline="0" dirty="0"/>
              <a:t> computer</a:t>
            </a:r>
            <a:r>
              <a:rPr lang="en-US" b="0" i="0" dirty="0"/>
              <a:t>, make necessary</a:t>
            </a:r>
            <a:r>
              <a:rPr lang="en-US" b="0" i="0" baseline="0" dirty="0"/>
              <a:t> </a:t>
            </a:r>
            <a:r>
              <a:rPr lang="en-US" b="0" i="0" dirty="0"/>
              <a:t>edits, and upload into the</a:t>
            </a:r>
            <a:r>
              <a:rPr lang="en-US" b="0" i="0" baseline="0" dirty="0"/>
              <a:t> solicitation or contract </a:t>
            </a:r>
            <a:r>
              <a:rPr lang="en-US" b="0" i="0" dirty="0"/>
              <a:t>as necessary</a:t>
            </a:r>
            <a:r>
              <a:rPr lang="en-US" b="0" i="0"/>
              <a:t>. </a:t>
            </a:r>
            <a:endParaRPr lang="en-US" b="0" i="0" dirty="0"/>
          </a:p>
          <a:p>
            <a:endParaRPr lang="en-US" b="1" i="0" dirty="0"/>
          </a:p>
          <a:p>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13</a:t>
            </a:fld>
            <a:endParaRPr lang="en-CA"/>
          </a:p>
        </p:txBody>
      </p:sp>
    </p:spTree>
    <p:extLst>
      <p:ext uri="{BB962C8B-B14F-4D97-AF65-F5344CB8AC3E}">
        <p14:creationId xmlns:p14="http://schemas.microsoft.com/office/powerpoint/2010/main" val="2258580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14</a:t>
            </a:fld>
            <a:endParaRPr lang="en-CA"/>
          </a:p>
        </p:txBody>
      </p:sp>
    </p:spTree>
    <p:extLst>
      <p:ext uri="{BB962C8B-B14F-4D97-AF65-F5344CB8AC3E}">
        <p14:creationId xmlns:p14="http://schemas.microsoft.com/office/powerpoint/2010/main" val="4273992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training, we will recap the</a:t>
            </a:r>
            <a:r>
              <a:rPr lang="en-US" baseline="0" dirty="0"/>
              <a:t> Enterprise Administrator role/</a:t>
            </a:r>
            <a:r>
              <a:rPr lang="en-US" dirty="0"/>
              <a:t>responsibilities</a:t>
            </a:r>
            <a:r>
              <a:rPr lang="en-US" baseline="0" dirty="0"/>
              <a:t> and will </a:t>
            </a:r>
            <a:r>
              <a:rPr lang="en-US" dirty="0"/>
              <a:t>demonstrate the Document Library functionality available to you as an agency.</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 may follow along with the PowerPoint slides. Each of the sections is hyperlinked,</a:t>
            </a:r>
            <a:r>
              <a:rPr lang="en-US" baseline="0" dirty="0"/>
              <a:t> s</a:t>
            </a:r>
            <a:r>
              <a:rPr lang="en-US" dirty="0"/>
              <a:t>imply press Ctrl key on your keyboard and click your mouse to follow link.  The page numbers (slide numbers) are listed as well.  At the bottom of the screen you will find “breadcrumb” tabs in the ribbon:  Enterprise Admin Role and Document Library.  When a new section begins, the color of the tab will change and will indicate which section you are in. </a:t>
            </a: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2</a:t>
            </a:fld>
            <a:endParaRPr lang="en-CA"/>
          </a:p>
        </p:txBody>
      </p:sp>
    </p:spTree>
    <p:extLst>
      <p:ext uri="{BB962C8B-B14F-4D97-AF65-F5344CB8AC3E}">
        <p14:creationId xmlns:p14="http://schemas.microsoft.com/office/powerpoint/2010/main" val="4194085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We will be demonstrating the information logged into “A CTsource Training Entity” in the Stage Environment.</a:t>
            </a:r>
          </a:p>
          <a:p>
            <a:endParaRPr lang="en-US" b="0" i="0" baseline="0" dirty="0"/>
          </a:p>
          <a:p>
            <a:r>
              <a:rPr lang="en-US" b="0" i="0" baseline="0" dirty="0"/>
              <a:t>As an administrator, the way to access any of the user information, document libraries, etc., you will need to go first to the Admin dropdown menu.  From the </a:t>
            </a:r>
            <a:r>
              <a:rPr lang="en-US" b="0" i="1" baseline="0" dirty="0"/>
              <a:t>Admin</a:t>
            </a:r>
            <a:r>
              <a:rPr lang="en-US" b="0" i="0" baseline="0" dirty="0"/>
              <a:t> dropdown menu, click on </a:t>
            </a:r>
            <a:r>
              <a:rPr lang="en-US" b="0" i="1" baseline="0" dirty="0"/>
              <a:t>Enterprise Administration.</a:t>
            </a:r>
            <a:r>
              <a:rPr lang="en-US" b="0" i="0" baseline="0" dirty="0"/>
              <a:t> </a:t>
            </a:r>
          </a:p>
          <a:p>
            <a:endParaRPr lang="en-US" b="0" i="0" baseline="0" dirty="0"/>
          </a:p>
          <a:p>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3</a:t>
            </a:fld>
            <a:endParaRPr lang="en-CA"/>
          </a:p>
        </p:txBody>
      </p:sp>
    </p:spTree>
    <p:extLst>
      <p:ext uri="{BB962C8B-B14F-4D97-AF65-F5344CB8AC3E}">
        <p14:creationId xmlns:p14="http://schemas.microsoft.com/office/powerpoint/2010/main" val="2958550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On the left side, Organizations appear.  Click on your organization, so it populates on the right hand side; the menu options are then activated below in the </a:t>
            </a:r>
            <a:r>
              <a:rPr lang="en-US" b="0" i="1" baseline="0" dirty="0"/>
              <a:t>Administration Menu</a:t>
            </a:r>
            <a:r>
              <a:rPr lang="en-US" b="0" i="0" baseline="0" dirty="0"/>
              <a:t>.</a:t>
            </a:r>
          </a:p>
          <a:p>
            <a:endParaRPr lang="en-US" b="0" i="0" baseline="0" dirty="0"/>
          </a:p>
          <a:p>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4</a:t>
            </a:fld>
            <a:endParaRPr lang="en-CA"/>
          </a:p>
        </p:txBody>
      </p:sp>
    </p:spTree>
    <p:extLst>
      <p:ext uri="{BB962C8B-B14F-4D97-AF65-F5344CB8AC3E}">
        <p14:creationId xmlns:p14="http://schemas.microsoft.com/office/powerpoint/2010/main" val="147216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The sub-org admin role, provides you access to various options under the </a:t>
            </a:r>
            <a:r>
              <a:rPr lang="en-US" b="0" i="1" baseline="0" dirty="0"/>
              <a:t>Administration Menu</a:t>
            </a:r>
            <a:r>
              <a:rPr lang="en-US" b="0" i="0" baseline="0" dirty="0"/>
              <a:t>.  Depending upon your permissions, the admin role will allow you to perform functions under the first five menu options:</a:t>
            </a:r>
          </a:p>
          <a:p>
            <a:endParaRPr lang="en-US" b="0" i="0" baseline="0" dirty="0"/>
          </a:p>
          <a:p>
            <a:r>
              <a:rPr lang="en-US" b="0" i="0" baseline="0" dirty="0"/>
              <a:t>1. Organization Information - The information in each one of these options is only for your organization and you can only affect your sub-org </a:t>
            </a:r>
          </a:p>
          <a:p>
            <a:r>
              <a:rPr lang="en-US" b="0" i="0" baseline="0" dirty="0"/>
              <a:t>2. Workflow – This can be set up if your org decides to bring workflow into solicitations and contracts</a:t>
            </a:r>
          </a:p>
          <a:p>
            <a:r>
              <a:rPr lang="en-US" b="0" i="0" baseline="0" dirty="0"/>
              <a:t>3. Users – To edit users, create new users, change password information</a:t>
            </a:r>
          </a:p>
          <a:p>
            <a:r>
              <a:rPr lang="en-US" b="0" i="0" baseline="0" dirty="0"/>
              <a:t>4. Suppliers – To add, edit or approve supplier information</a:t>
            </a:r>
          </a:p>
          <a:p>
            <a:r>
              <a:rPr lang="en-US" b="0" i="0" baseline="0" dirty="0"/>
              <a:t>5. Configuration Documents – There are several sub-menu functions that allow you to affect configurations in the solicitation and/or contract documents  </a:t>
            </a:r>
          </a:p>
          <a:p>
            <a:endParaRPr lang="en-US" b="1" i="0" dirty="0"/>
          </a:p>
          <a:p>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5</a:t>
            </a:fld>
            <a:endParaRPr lang="en-CA"/>
          </a:p>
        </p:txBody>
      </p:sp>
    </p:spTree>
    <p:extLst>
      <p:ext uri="{BB962C8B-B14F-4D97-AF65-F5344CB8AC3E}">
        <p14:creationId xmlns:p14="http://schemas.microsoft.com/office/powerpoint/2010/main" val="59226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Under </a:t>
            </a:r>
            <a:r>
              <a:rPr lang="en-US" b="0" i="1" baseline="0" dirty="0"/>
              <a:t>Configure Documents</a:t>
            </a:r>
            <a:r>
              <a:rPr lang="en-US" b="0" i="0" baseline="0" dirty="0"/>
              <a:t>, you will find options to: Manage Document Libraries, Manage Document Types, Manage Field Library, Document Field Mapping and Manage Questionnaire Library. Many of these options should be explored in the Stage environment prior to implementing in Production. </a:t>
            </a:r>
          </a:p>
          <a:p>
            <a:endParaRPr lang="en-US" b="1" i="0" dirty="0"/>
          </a:p>
          <a:p>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6</a:t>
            </a:fld>
            <a:endParaRPr lang="en-CA"/>
          </a:p>
        </p:txBody>
      </p:sp>
    </p:spTree>
    <p:extLst>
      <p:ext uri="{BB962C8B-B14F-4D97-AF65-F5344CB8AC3E}">
        <p14:creationId xmlns:p14="http://schemas.microsoft.com/office/powerpoint/2010/main" val="1977715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This training session we will demonstrate how to manage the document libraries for both solicitations and contracts. Click on </a:t>
            </a:r>
            <a:r>
              <a:rPr lang="en-US" b="0" i="1" baseline="0" dirty="0"/>
              <a:t>Configure Documents.  </a:t>
            </a:r>
            <a:r>
              <a:rPr lang="en-US" b="0" i="0" baseline="0" dirty="0"/>
              <a:t>Select </a:t>
            </a:r>
            <a:r>
              <a:rPr lang="en-US" b="0" i="1" baseline="0" dirty="0"/>
              <a:t>Manage Document Libraries. </a:t>
            </a:r>
          </a:p>
          <a:p>
            <a:endParaRPr lang="en-US" b="1" i="0" dirty="0"/>
          </a:p>
          <a:p>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7</a:t>
            </a:fld>
            <a:endParaRPr lang="en-CA"/>
          </a:p>
        </p:txBody>
      </p:sp>
    </p:spTree>
    <p:extLst>
      <p:ext uri="{BB962C8B-B14F-4D97-AF65-F5344CB8AC3E}">
        <p14:creationId xmlns:p14="http://schemas.microsoft.com/office/powerpoint/2010/main" val="3822757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For your staff to have continuous access to your organization’s templates, this is where documents are housed.  Keep in mind that there are two document libraries involved:  </a:t>
            </a:r>
            <a:r>
              <a:rPr lang="en-US" b="0" i="1" baseline="0" dirty="0"/>
              <a:t>Contracts Library </a:t>
            </a:r>
            <a:r>
              <a:rPr lang="en-US" b="0" i="0" baseline="0" dirty="0"/>
              <a:t>and </a:t>
            </a:r>
            <a:r>
              <a:rPr lang="en-US" b="0" i="1" baseline="0" dirty="0"/>
              <a:t>Solicitation Library</a:t>
            </a:r>
            <a:r>
              <a:rPr lang="en-US" b="0" i="0" baseline="0" dirty="0"/>
              <a:t>.</a:t>
            </a:r>
          </a:p>
          <a:p>
            <a:endParaRPr lang="en-US" b="1" i="0" dirty="0"/>
          </a:p>
          <a:p>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8</a:t>
            </a:fld>
            <a:endParaRPr lang="en-CA"/>
          </a:p>
        </p:txBody>
      </p:sp>
    </p:spTree>
    <p:extLst>
      <p:ext uri="{BB962C8B-B14F-4D97-AF65-F5344CB8AC3E}">
        <p14:creationId xmlns:p14="http://schemas.microsoft.com/office/powerpoint/2010/main" val="864488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To upload templates into the </a:t>
            </a:r>
            <a:r>
              <a:rPr lang="en-US" b="0" i="1" baseline="0" dirty="0"/>
              <a:t>Contract Document Library</a:t>
            </a:r>
            <a:r>
              <a:rPr lang="en-US" b="0" i="0" baseline="0" dirty="0"/>
              <a:t>, click on the </a:t>
            </a:r>
            <a:r>
              <a:rPr lang="en-US" b="0" i="1" baseline="0" dirty="0"/>
              <a:t>Upload New Document</a:t>
            </a:r>
            <a:r>
              <a:rPr lang="en-US" b="0" i="0" baseline="0" dirty="0"/>
              <a:t> button.  Uploading new documents is the same process in every function in </a:t>
            </a:r>
            <a:r>
              <a:rPr lang="en-US" b="0" i="0" baseline="0" dirty="0" err="1"/>
              <a:t>WebProcure</a:t>
            </a:r>
            <a:r>
              <a:rPr lang="en-US" b="0" i="0" baseline="0" dirty="0"/>
              <a:t>.  By clicking on the </a:t>
            </a:r>
            <a:r>
              <a:rPr lang="en-US" b="0" i="1" baseline="0" dirty="0"/>
              <a:t>Upload New Document </a:t>
            </a:r>
            <a:r>
              <a:rPr lang="en-US" b="0" i="0" baseline="0" dirty="0"/>
              <a:t>button, you will be taken to your desktop where you may select a document to upload by either “double-clicking” on the file or selecting the file and clicking </a:t>
            </a:r>
            <a:r>
              <a:rPr lang="en-US" b="0" i="1" baseline="0" dirty="0"/>
              <a:t>Open.</a:t>
            </a:r>
          </a:p>
          <a:p>
            <a:endParaRPr lang="en-US" b="1" i="0" dirty="0"/>
          </a:p>
          <a:p>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9</a:t>
            </a:fld>
            <a:endParaRPr lang="en-CA"/>
          </a:p>
        </p:txBody>
      </p:sp>
    </p:spTree>
    <p:extLst>
      <p:ext uri="{BB962C8B-B14F-4D97-AF65-F5344CB8AC3E}">
        <p14:creationId xmlns:p14="http://schemas.microsoft.com/office/powerpoint/2010/main" val="212704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00400"/>
            <a:ext cx="9144000" cy="1098324"/>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4484914"/>
            <a:ext cx="9144000" cy="1469572"/>
          </a:xfrm>
        </p:spPr>
        <p:txBody>
          <a:bodyPr>
            <a:normAutofit/>
          </a:bodyPr>
          <a:lstStyle>
            <a:lvl1pPr marL="0" indent="0" algn="ctr">
              <a:buNone/>
              <a:defRPr sz="3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Slide Number Placeholder 8">
            <a:extLst>
              <a:ext uri="{FF2B5EF4-FFF2-40B4-BE49-F238E27FC236}">
                <a16:creationId xmlns:a16="http://schemas.microsoft.com/office/drawing/2014/main" xmlns="" id="{3E4821C0-7C0A-40CD-871F-1B1167C47B05}"/>
              </a:ext>
            </a:extLst>
          </p:cNvPr>
          <p:cNvSpPr>
            <a:spLocks noGrp="1"/>
          </p:cNvSpPr>
          <p:nvPr>
            <p:ph type="sldNum" sz="quarter" idx="12"/>
          </p:nvPr>
        </p:nvSpPr>
        <p:spPr/>
        <p:txBody>
          <a:bodyPr/>
          <a:lstStyle/>
          <a:p>
            <a:fld id="{F4167D66-2636-48FB-B355-A2612EA16291}" type="slidenum">
              <a:rPr lang="en-US" smtClean="0"/>
              <a:t>‹#›</a:t>
            </a:fld>
            <a:endParaRPr lang="en-US" dirty="0"/>
          </a:p>
        </p:txBody>
      </p:sp>
      <p:sp>
        <p:nvSpPr>
          <p:cNvPr id="14" name="Rectangle 13">
            <a:extLst>
              <a:ext uri="{FF2B5EF4-FFF2-40B4-BE49-F238E27FC236}">
                <a16:creationId xmlns:a16="http://schemas.microsoft.com/office/drawing/2014/main" xmlns="" id="{494E81E0-B6EE-4FC3-A040-0CAF361A04EA}"/>
              </a:ext>
            </a:extLst>
          </p:cNvPr>
          <p:cNvSpPr/>
          <p:nvPr userDrawn="1"/>
        </p:nvSpPr>
        <p:spPr>
          <a:xfrm>
            <a:off x="-2580" y="-5433"/>
            <a:ext cx="12192000" cy="27432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EA60B3CF-11F2-47AB-8066-F3EA94C9E65C}"/>
              </a:ext>
            </a:extLst>
          </p:cNvPr>
          <p:cNvSpPr/>
          <p:nvPr userDrawn="1"/>
        </p:nvSpPr>
        <p:spPr>
          <a:xfrm>
            <a:off x="0" y="1577974"/>
            <a:ext cx="12192000" cy="91440"/>
          </a:xfrm>
          <a:prstGeom prst="rect">
            <a:avLst/>
          </a:prstGeom>
          <a:solidFill>
            <a:schemeClr val="tx2">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xmlns="" id="{077DC2FE-57A9-9E40-B775-361B01B9F938}"/>
              </a:ext>
            </a:extLst>
          </p:cNvPr>
          <p:cNvSpPr/>
          <p:nvPr userDrawn="1"/>
        </p:nvSpPr>
        <p:spPr>
          <a:xfrm>
            <a:off x="349768" y="674165"/>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1EAC1C97-9A0A-454B-ACF0-78CFD4B7BDF2}"/>
              </a:ext>
            </a:extLst>
          </p:cNvPr>
          <p:cNvPicPr>
            <a:picLocks noChangeAspect="1"/>
          </p:cNvPicPr>
          <p:nvPr userDrawn="1"/>
        </p:nvPicPr>
        <p:blipFill>
          <a:blip r:embed="rId3"/>
          <a:stretch>
            <a:fillRect/>
          </a:stretch>
        </p:blipFill>
        <p:spPr>
          <a:xfrm>
            <a:off x="383105" y="769415"/>
            <a:ext cx="1762125" cy="1638300"/>
          </a:xfrm>
          <a:prstGeom prst="rect">
            <a:avLst/>
          </a:prstGeom>
        </p:spPr>
      </p:pic>
      <p:sp>
        <p:nvSpPr>
          <p:cNvPr id="11" name="Rectangle 10">
            <a:extLst>
              <a:ext uri="{FF2B5EF4-FFF2-40B4-BE49-F238E27FC236}">
                <a16:creationId xmlns:a16="http://schemas.microsoft.com/office/drawing/2014/main" xmlns="" id="{51A1F2C3-9251-4DBF-ACA3-755D80BEE76F}"/>
              </a:ext>
            </a:extLst>
          </p:cNvPr>
          <p:cNvSpPr/>
          <p:nvPr userDrawn="1"/>
        </p:nvSpPr>
        <p:spPr>
          <a:xfrm>
            <a:off x="2053244" y="1577974"/>
            <a:ext cx="723208" cy="91440"/>
          </a:xfrm>
          <a:prstGeom prst="rect">
            <a:avLst/>
          </a:prstGeom>
          <a:solidFill>
            <a:schemeClr val="tx2">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52DF937F-272B-472B-A5C9-CD143BA650B8}"/>
              </a:ext>
            </a:extLst>
          </p:cNvPr>
          <p:cNvSpPr/>
          <p:nvPr userDrawn="1"/>
        </p:nvSpPr>
        <p:spPr>
          <a:xfrm>
            <a:off x="4833" y="1577975"/>
            <a:ext cx="439304" cy="102780"/>
          </a:xfrm>
          <a:prstGeom prst="rect">
            <a:avLst/>
          </a:prstGeom>
          <a:solidFill>
            <a:schemeClr val="tx2">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9515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Module 2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3573462"/>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5283200"/>
            <a:ext cx="10515600" cy="80645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BC0BCE7-CCB5-6F47-933B-D65A10744634}" type="datetime1">
              <a:rPr lang="en-US" smtClean="0"/>
              <a:t>3/17/2021</a:t>
            </a:fld>
            <a:endParaRPr lang="en-US" dirty="0"/>
          </a:p>
        </p:txBody>
      </p:sp>
      <p:sp>
        <p:nvSpPr>
          <p:cNvPr id="5" name="Footer Placeholder 4"/>
          <p:cNvSpPr>
            <a:spLocks noGrp="1"/>
          </p:cNvSpPr>
          <p:nvPr>
            <p:ph type="ftr" sz="quarter" idx="11"/>
          </p:nvPr>
        </p:nvSpPr>
        <p:spPr/>
        <p:txBody>
          <a:bodyPr/>
          <a:lstStyle/>
          <a:p>
            <a:r>
              <a:rPr lang="en-US"/>
              <a:t>OA Purchasing | Procurement Training</a:t>
            </a:r>
            <a:endParaRPr lang="en-US" dirty="0"/>
          </a:p>
        </p:txBody>
      </p:sp>
      <p:sp>
        <p:nvSpPr>
          <p:cNvPr id="6" name="Slide Number Placeholder 5"/>
          <p:cNvSpPr>
            <a:spLocks noGrp="1"/>
          </p:cNvSpPr>
          <p:nvPr>
            <p:ph type="sldNum" sz="quarter" idx="12"/>
          </p:nvPr>
        </p:nvSpPr>
        <p:spPr/>
        <p:txBody>
          <a:bodyPr/>
          <a:lstStyle/>
          <a:p>
            <a:fld id="{F4167D66-2636-48FB-B355-A2612EA16291}" type="slidenum">
              <a:rPr lang="en-US" smtClean="0"/>
              <a:t>‹#›</a:t>
            </a:fld>
            <a:endParaRPr lang="en-US" dirty="0"/>
          </a:p>
        </p:txBody>
      </p:sp>
      <p:pic>
        <p:nvPicPr>
          <p:cNvPr id="9" name="Picture 8">
            <a:extLst>
              <a:ext uri="{FF2B5EF4-FFF2-40B4-BE49-F238E27FC236}">
                <a16:creationId xmlns:a16="http://schemas.microsoft.com/office/drawing/2014/main" xmlns="" id="{0C0E42F6-25DE-494C-8327-4F7D146E8A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Tree>
    <p:extLst>
      <p:ext uri="{BB962C8B-B14F-4D97-AF65-F5344CB8AC3E}">
        <p14:creationId xmlns:p14="http://schemas.microsoft.com/office/powerpoint/2010/main" val="183791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Module 3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3573462"/>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5283200"/>
            <a:ext cx="10515600" cy="80645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BC0BCE7-CCB5-6F47-933B-D65A10744634}" type="datetime1">
              <a:rPr lang="en-US" smtClean="0"/>
              <a:t>3/17/2021</a:t>
            </a:fld>
            <a:endParaRPr lang="en-US" dirty="0"/>
          </a:p>
        </p:txBody>
      </p:sp>
      <p:sp>
        <p:nvSpPr>
          <p:cNvPr id="5" name="Footer Placeholder 4"/>
          <p:cNvSpPr>
            <a:spLocks noGrp="1"/>
          </p:cNvSpPr>
          <p:nvPr>
            <p:ph type="ftr" sz="quarter" idx="11"/>
          </p:nvPr>
        </p:nvSpPr>
        <p:spPr/>
        <p:txBody>
          <a:bodyPr/>
          <a:lstStyle/>
          <a:p>
            <a:r>
              <a:rPr lang="en-US"/>
              <a:t>OA Purchasing | Procurement Training</a:t>
            </a:r>
            <a:endParaRPr lang="en-US" dirty="0"/>
          </a:p>
        </p:txBody>
      </p:sp>
      <p:sp>
        <p:nvSpPr>
          <p:cNvPr id="6" name="Slide Number Placeholder 5"/>
          <p:cNvSpPr>
            <a:spLocks noGrp="1"/>
          </p:cNvSpPr>
          <p:nvPr>
            <p:ph type="sldNum" sz="quarter" idx="12"/>
          </p:nvPr>
        </p:nvSpPr>
        <p:spPr/>
        <p:txBody>
          <a:bodyPr/>
          <a:lstStyle/>
          <a:p>
            <a:fld id="{F4167D66-2636-48FB-B355-A2612EA16291}" type="slidenum">
              <a:rPr lang="en-US" smtClean="0"/>
              <a:t>‹#›</a:t>
            </a:fld>
            <a:endParaRPr lang="en-US" dirty="0"/>
          </a:p>
        </p:txBody>
      </p:sp>
      <p:pic>
        <p:nvPicPr>
          <p:cNvPr id="9" name="Picture 8">
            <a:extLst>
              <a:ext uri="{FF2B5EF4-FFF2-40B4-BE49-F238E27FC236}">
                <a16:creationId xmlns:a16="http://schemas.microsoft.com/office/drawing/2014/main" xmlns="" id="{71D76A2A-107B-5740-A202-24B4365CBA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Tree>
    <p:extLst>
      <p:ext uri="{BB962C8B-B14F-4D97-AF65-F5344CB8AC3E}">
        <p14:creationId xmlns:p14="http://schemas.microsoft.com/office/powerpoint/2010/main" val="829660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Module 4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3573462"/>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5283200"/>
            <a:ext cx="10515600" cy="80645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BC0BCE7-CCB5-6F47-933B-D65A10744634}" type="datetime1">
              <a:rPr lang="en-US" smtClean="0"/>
              <a:t>3/17/2021</a:t>
            </a:fld>
            <a:endParaRPr lang="en-US" dirty="0"/>
          </a:p>
        </p:txBody>
      </p:sp>
      <p:sp>
        <p:nvSpPr>
          <p:cNvPr id="5" name="Footer Placeholder 4"/>
          <p:cNvSpPr>
            <a:spLocks noGrp="1"/>
          </p:cNvSpPr>
          <p:nvPr>
            <p:ph type="ftr" sz="quarter" idx="11"/>
          </p:nvPr>
        </p:nvSpPr>
        <p:spPr/>
        <p:txBody>
          <a:bodyPr/>
          <a:lstStyle/>
          <a:p>
            <a:r>
              <a:rPr lang="en-US"/>
              <a:t>OA Purchasing | Procurement Training</a:t>
            </a:r>
            <a:endParaRPr lang="en-US" dirty="0"/>
          </a:p>
        </p:txBody>
      </p:sp>
      <p:sp>
        <p:nvSpPr>
          <p:cNvPr id="6" name="Slide Number Placeholder 5"/>
          <p:cNvSpPr>
            <a:spLocks noGrp="1"/>
          </p:cNvSpPr>
          <p:nvPr>
            <p:ph type="sldNum" sz="quarter" idx="12"/>
          </p:nvPr>
        </p:nvSpPr>
        <p:spPr/>
        <p:txBody>
          <a:bodyPr/>
          <a:lstStyle/>
          <a:p>
            <a:fld id="{F4167D66-2636-48FB-B355-A2612EA16291}" type="slidenum">
              <a:rPr lang="en-US" smtClean="0"/>
              <a:t>‹#›</a:t>
            </a:fld>
            <a:endParaRPr lang="en-US" dirty="0"/>
          </a:p>
        </p:txBody>
      </p:sp>
      <p:pic>
        <p:nvPicPr>
          <p:cNvPr id="9" name="Picture 8">
            <a:extLst>
              <a:ext uri="{FF2B5EF4-FFF2-40B4-BE49-F238E27FC236}">
                <a16:creationId xmlns:a16="http://schemas.microsoft.com/office/drawing/2014/main" xmlns="" id="{95E50D85-352A-0045-B699-D008818D41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Tree>
    <p:extLst>
      <p:ext uri="{BB962C8B-B14F-4D97-AF65-F5344CB8AC3E}">
        <p14:creationId xmlns:p14="http://schemas.microsoft.com/office/powerpoint/2010/main" val="2362885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Module 1 Side by S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C9814D68-8946-6348-8D8F-5705970B6A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6426200" cy="4351338"/>
          </a:xfrm>
        </p:spPr>
        <p:txBody>
          <a:bodyPr/>
          <a:lstStyle>
            <a:lvl1pPr>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lang="en-US" sz="1600" kern="1200" dirty="0" smtClean="0">
                <a:solidFill>
                  <a:srgbClr val="24365C"/>
                </a:solidFill>
                <a:latin typeface="+mn-lt"/>
                <a:ea typeface="+mn-ea"/>
                <a:cs typeface="+mn-cs"/>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93000" y="1825625"/>
            <a:ext cx="4216400" cy="4351338"/>
          </a:xfrm>
          <a:solidFill>
            <a:schemeClr val="tx2">
              <a:lumMod val="40000"/>
              <a:lumOff val="60000"/>
              <a:alpha val="65000"/>
            </a:schemeClr>
          </a:solidFill>
          <a:ln cmpd="tri">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extrusionH="82550" contourW="12700">
            <a:bevelT w="88900"/>
            <a:bevelB w="82550"/>
            <a:contourClr>
              <a:schemeClr val="tx2">
                <a:lumMod val="40000"/>
                <a:lumOff val="60000"/>
              </a:schemeClr>
            </a:contourClr>
          </a:sp3d>
        </p:spPr>
        <p:txBody>
          <a:bodyPr/>
          <a:lstStyle>
            <a:lvl1pPr>
              <a:spcBef>
                <a:spcPts val="1000"/>
              </a:spcBef>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981A950-8485-C543-941B-FE299D252B63}" type="datetime1">
              <a:rPr lang="en-US" smtClean="0"/>
              <a:t>3/17/2021</a:t>
            </a:fld>
            <a:endParaRPr lang="en-US" dirty="0"/>
          </a:p>
        </p:txBody>
      </p:sp>
      <p:sp>
        <p:nvSpPr>
          <p:cNvPr id="6" name="Footer Placeholder 5"/>
          <p:cNvSpPr>
            <a:spLocks noGrp="1"/>
          </p:cNvSpPr>
          <p:nvPr>
            <p:ph type="ftr" sz="quarter" idx="11"/>
          </p:nvPr>
        </p:nvSpPr>
        <p:spPr/>
        <p:txBody>
          <a:bodyPr/>
          <a:lstStyle/>
          <a:p>
            <a:r>
              <a:rPr lang="en-US"/>
              <a:t>OA Purchasing | Procurement Training</a:t>
            </a:r>
            <a:endParaRPr lang="en-US" dirty="0"/>
          </a:p>
        </p:txBody>
      </p:sp>
      <p:sp>
        <p:nvSpPr>
          <p:cNvPr id="7" name="Slide Number Placeholder 6"/>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2663962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Module 2 Side by S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2F749EBC-6BC2-2C4A-84AA-62733281D5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0031"/>
            <a:ext cx="12192000" cy="6611582"/>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6426200" cy="4351338"/>
          </a:xfrm>
        </p:spPr>
        <p:txBody>
          <a:bodyPr/>
          <a:lstStyle>
            <a:lvl1pPr>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lang="en-US" sz="1600" kern="1200" dirty="0" smtClean="0">
                <a:solidFill>
                  <a:srgbClr val="24365C"/>
                </a:solidFill>
                <a:latin typeface="+mn-lt"/>
                <a:ea typeface="+mn-ea"/>
                <a:cs typeface="+mn-cs"/>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93000" y="1825625"/>
            <a:ext cx="4216400" cy="4351338"/>
          </a:xfrm>
          <a:solidFill>
            <a:schemeClr val="tx2">
              <a:lumMod val="40000"/>
              <a:lumOff val="60000"/>
              <a:alpha val="65000"/>
            </a:schemeClr>
          </a:solidFill>
          <a:ln cmpd="tri">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extrusionH="82550" contourW="12700">
            <a:bevelT w="88900"/>
            <a:bevelB w="82550"/>
            <a:contourClr>
              <a:schemeClr val="tx2">
                <a:lumMod val="40000"/>
                <a:lumOff val="60000"/>
              </a:schemeClr>
            </a:contourClr>
          </a:sp3d>
        </p:spPr>
        <p:txBody>
          <a:bodyPr/>
          <a:lstStyle>
            <a:lvl1pPr>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981A950-8485-C543-941B-FE299D252B63}" type="datetime1">
              <a:rPr lang="en-US" smtClean="0"/>
              <a:t>3/17/2021</a:t>
            </a:fld>
            <a:endParaRPr lang="en-US" dirty="0"/>
          </a:p>
        </p:txBody>
      </p:sp>
      <p:sp>
        <p:nvSpPr>
          <p:cNvPr id="6" name="Footer Placeholder 5"/>
          <p:cNvSpPr>
            <a:spLocks noGrp="1"/>
          </p:cNvSpPr>
          <p:nvPr>
            <p:ph type="ftr" sz="quarter" idx="11"/>
          </p:nvPr>
        </p:nvSpPr>
        <p:spPr/>
        <p:txBody>
          <a:bodyPr/>
          <a:lstStyle/>
          <a:p>
            <a:r>
              <a:rPr lang="en-US"/>
              <a:t>OA Purchasing | Procurement Training</a:t>
            </a:r>
            <a:endParaRPr lang="en-US" dirty="0"/>
          </a:p>
        </p:txBody>
      </p:sp>
      <p:sp>
        <p:nvSpPr>
          <p:cNvPr id="7" name="Slide Number Placeholder 6"/>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2797133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Module 3 Side by S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4BC9605-807B-BE4A-B957-98F8943C91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6426200" cy="4351338"/>
          </a:xfrm>
        </p:spPr>
        <p:txBody>
          <a:bodyPr/>
          <a:lstStyle>
            <a:lvl1pPr>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lang="en-US" sz="1600" kern="1200" dirty="0" smtClean="0">
                <a:solidFill>
                  <a:srgbClr val="24365C"/>
                </a:solidFill>
                <a:latin typeface="+mn-lt"/>
                <a:ea typeface="+mn-ea"/>
                <a:cs typeface="+mn-cs"/>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93000" y="1825625"/>
            <a:ext cx="4216400" cy="4351338"/>
          </a:xfrm>
          <a:solidFill>
            <a:schemeClr val="tx2">
              <a:lumMod val="40000"/>
              <a:lumOff val="60000"/>
              <a:alpha val="65000"/>
            </a:schemeClr>
          </a:solidFill>
          <a:ln cmpd="tri">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extrusionH="82550" contourW="12700">
            <a:bevelT w="88900"/>
            <a:bevelB w="82550"/>
            <a:contourClr>
              <a:schemeClr val="tx2">
                <a:lumMod val="40000"/>
                <a:lumOff val="60000"/>
              </a:schemeClr>
            </a:contourClr>
          </a:sp3d>
        </p:spPr>
        <p:txBody>
          <a:bodyPr/>
          <a:lstStyle>
            <a:lvl1pPr>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981A950-8485-C543-941B-FE299D252B63}" type="datetime1">
              <a:rPr lang="en-US" smtClean="0"/>
              <a:t>3/17/2021</a:t>
            </a:fld>
            <a:endParaRPr lang="en-US" dirty="0"/>
          </a:p>
        </p:txBody>
      </p:sp>
      <p:sp>
        <p:nvSpPr>
          <p:cNvPr id="6" name="Footer Placeholder 5"/>
          <p:cNvSpPr>
            <a:spLocks noGrp="1"/>
          </p:cNvSpPr>
          <p:nvPr>
            <p:ph type="ftr" sz="quarter" idx="11"/>
          </p:nvPr>
        </p:nvSpPr>
        <p:spPr/>
        <p:txBody>
          <a:bodyPr/>
          <a:lstStyle/>
          <a:p>
            <a:r>
              <a:rPr lang="en-US"/>
              <a:t>OA Purchasing | Procurement Training</a:t>
            </a:r>
            <a:endParaRPr lang="en-US" dirty="0"/>
          </a:p>
        </p:txBody>
      </p:sp>
      <p:sp>
        <p:nvSpPr>
          <p:cNvPr id="7" name="Slide Number Placeholder 6"/>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2298224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Module 4 Side by S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3BBC364A-786F-8046-86EB-573AE7A3FF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6426200" cy="4351338"/>
          </a:xfrm>
        </p:spPr>
        <p:txBody>
          <a:bodyPr/>
          <a:lstStyle>
            <a:lvl1pPr>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lang="en-US" sz="1600" kern="1200" dirty="0" smtClean="0">
                <a:solidFill>
                  <a:srgbClr val="24365C"/>
                </a:solidFill>
                <a:latin typeface="+mn-lt"/>
                <a:ea typeface="+mn-ea"/>
                <a:cs typeface="+mn-cs"/>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93000" y="1825625"/>
            <a:ext cx="4216400" cy="4351338"/>
          </a:xfrm>
          <a:solidFill>
            <a:schemeClr val="tx2">
              <a:lumMod val="40000"/>
              <a:lumOff val="60000"/>
              <a:alpha val="65000"/>
            </a:schemeClr>
          </a:solidFill>
          <a:ln cmpd="tri">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extrusionH="82550" contourW="12700">
            <a:bevelT w="88900"/>
            <a:bevelB w="82550"/>
            <a:contourClr>
              <a:schemeClr val="tx2">
                <a:lumMod val="40000"/>
                <a:lumOff val="60000"/>
              </a:schemeClr>
            </a:contourClr>
          </a:sp3d>
        </p:spPr>
        <p:txBody>
          <a:bodyPr/>
          <a:lstStyle>
            <a:lvl1pPr>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981A950-8485-C543-941B-FE299D252B63}" type="datetime1">
              <a:rPr lang="en-US" smtClean="0"/>
              <a:t>3/17/2021</a:t>
            </a:fld>
            <a:endParaRPr lang="en-US" dirty="0"/>
          </a:p>
        </p:txBody>
      </p:sp>
      <p:sp>
        <p:nvSpPr>
          <p:cNvPr id="6" name="Footer Placeholder 5"/>
          <p:cNvSpPr>
            <a:spLocks noGrp="1"/>
          </p:cNvSpPr>
          <p:nvPr>
            <p:ph type="ftr" sz="quarter" idx="11"/>
          </p:nvPr>
        </p:nvSpPr>
        <p:spPr/>
        <p:txBody>
          <a:bodyPr/>
          <a:lstStyle/>
          <a:p>
            <a:r>
              <a:rPr lang="en-US"/>
              <a:t>OA Purchasing | Procurement Training</a:t>
            </a:r>
            <a:endParaRPr lang="en-US" dirty="0"/>
          </a:p>
        </p:txBody>
      </p:sp>
      <p:sp>
        <p:nvSpPr>
          <p:cNvPr id="7" name="Slide Number Placeholder 6"/>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2756844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Module 1 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50CF006E-25ED-824E-9E80-614CE8DC9C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59536" y="246888"/>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338388"/>
            <a:ext cx="5157787"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338388"/>
            <a:ext cx="5183188"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A71882B-5E38-6C4D-AFFB-B46DC4C265D7}" type="datetime1">
              <a:rPr lang="en-US" smtClean="0"/>
              <a:t>3/17/2021</a:t>
            </a:fld>
            <a:endParaRPr lang="en-US" dirty="0"/>
          </a:p>
        </p:txBody>
      </p:sp>
      <p:sp>
        <p:nvSpPr>
          <p:cNvPr id="8" name="Footer Placeholder 7"/>
          <p:cNvSpPr>
            <a:spLocks noGrp="1"/>
          </p:cNvSpPr>
          <p:nvPr>
            <p:ph type="ftr" sz="quarter" idx="11"/>
          </p:nvPr>
        </p:nvSpPr>
        <p:spPr/>
        <p:txBody>
          <a:bodyPr/>
          <a:lstStyle/>
          <a:p>
            <a:r>
              <a:rPr lang="en-US"/>
              <a:t>OA Purchasing | Procurement Training</a:t>
            </a:r>
            <a:endParaRPr lang="en-US" dirty="0"/>
          </a:p>
        </p:txBody>
      </p:sp>
      <p:sp>
        <p:nvSpPr>
          <p:cNvPr id="9" name="Slide Number Placeholder 8"/>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2639585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Module 2 Comparis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6B003FB-17C0-3D49-A90C-6DB36F1090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59536" y="246888"/>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338388"/>
            <a:ext cx="5157787"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338388"/>
            <a:ext cx="5183188"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A71882B-5E38-6C4D-AFFB-B46DC4C265D7}" type="datetime1">
              <a:rPr lang="en-US" smtClean="0"/>
              <a:t>3/17/2021</a:t>
            </a:fld>
            <a:endParaRPr lang="en-US" dirty="0"/>
          </a:p>
        </p:txBody>
      </p:sp>
      <p:sp>
        <p:nvSpPr>
          <p:cNvPr id="8" name="Footer Placeholder 7"/>
          <p:cNvSpPr>
            <a:spLocks noGrp="1"/>
          </p:cNvSpPr>
          <p:nvPr>
            <p:ph type="ftr" sz="quarter" idx="11"/>
          </p:nvPr>
        </p:nvSpPr>
        <p:spPr/>
        <p:txBody>
          <a:bodyPr/>
          <a:lstStyle/>
          <a:p>
            <a:r>
              <a:rPr lang="en-US"/>
              <a:t>OA Purchasing | Procurement Training</a:t>
            </a:r>
            <a:endParaRPr lang="en-US" dirty="0"/>
          </a:p>
        </p:txBody>
      </p:sp>
      <p:sp>
        <p:nvSpPr>
          <p:cNvPr id="9" name="Slide Number Placeholder 8"/>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1402218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Module 3 Comparis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EE03F7EA-48DC-0944-8C98-42AB0251F6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59536" y="246888"/>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338388"/>
            <a:ext cx="5157787"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338388"/>
            <a:ext cx="5183188"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A71882B-5E38-6C4D-AFFB-B46DC4C265D7}" type="datetime1">
              <a:rPr lang="en-US" smtClean="0"/>
              <a:t>3/17/2021</a:t>
            </a:fld>
            <a:endParaRPr lang="en-US" dirty="0"/>
          </a:p>
        </p:txBody>
      </p:sp>
      <p:sp>
        <p:nvSpPr>
          <p:cNvPr id="8" name="Footer Placeholder 7"/>
          <p:cNvSpPr>
            <a:spLocks noGrp="1"/>
          </p:cNvSpPr>
          <p:nvPr>
            <p:ph type="ftr" sz="quarter" idx="11"/>
          </p:nvPr>
        </p:nvSpPr>
        <p:spPr/>
        <p:txBody>
          <a:bodyPr/>
          <a:lstStyle/>
          <a:p>
            <a:r>
              <a:rPr lang="en-US"/>
              <a:t>OA Purchasing | Procurement Training</a:t>
            </a:r>
            <a:endParaRPr lang="en-US" dirty="0"/>
          </a:p>
        </p:txBody>
      </p:sp>
      <p:sp>
        <p:nvSpPr>
          <p:cNvPr id="9" name="Slide Number Placeholder 8"/>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3580423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7206" y="250031"/>
            <a:ext cx="8910234"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515600" cy="4351338"/>
          </a:xfrm>
        </p:spPr>
        <p:txBody>
          <a:bodyPr/>
          <a:lstStyle>
            <a:lvl2pPr marL="800100" indent="-342900">
              <a:buFont typeface="Wingdings" panose="05000000000000000000" pitchFamily="2" charset="2"/>
              <a:buChar char="Ø"/>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530B7B55-88B0-864A-863C-65205F57AA19}" type="datetime1">
              <a:rPr lang="en-US" smtClean="0"/>
              <a:t>3/17/2021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DAS – Procurement Services| CTsource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pic>
        <p:nvPicPr>
          <p:cNvPr id="4" name="Picture 3">
            <a:extLst>
              <a:ext uri="{FF2B5EF4-FFF2-40B4-BE49-F238E27FC236}">
                <a16:creationId xmlns:a16="http://schemas.microsoft.com/office/drawing/2014/main" xmlns="" id="{DD0D0C27-489E-4D53-BF9B-D87849949FD4}"/>
              </a:ext>
            </a:extLst>
          </p:cNvPr>
          <p:cNvPicPr>
            <a:picLocks noChangeAspect="1"/>
          </p:cNvPicPr>
          <p:nvPr userDrawn="1"/>
        </p:nvPicPr>
        <p:blipFill>
          <a:blip r:embed="rId3"/>
          <a:stretch>
            <a:fillRect/>
          </a:stretch>
        </p:blipFill>
        <p:spPr>
          <a:xfrm>
            <a:off x="10301124" y="265631"/>
            <a:ext cx="1890876" cy="1325563"/>
          </a:xfrm>
          <a:prstGeom prst="rect">
            <a:avLst/>
          </a:prstGeom>
        </p:spPr>
      </p:pic>
      <p:pic>
        <p:nvPicPr>
          <p:cNvPr id="11" name="Picture 10">
            <a:extLst>
              <a:ext uri="{FF2B5EF4-FFF2-40B4-BE49-F238E27FC236}">
                <a16:creationId xmlns:a16="http://schemas.microsoft.com/office/drawing/2014/main" xmlns="" id="{73807C48-470F-4CA5-AC1E-37790050B459}"/>
              </a:ext>
            </a:extLst>
          </p:cNvPr>
          <p:cNvPicPr>
            <a:picLocks noChangeAspect="1"/>
          </p:cNvPicPr>
          <p:nvPr userDrawn="1"/>
        </p:nvPicPr>
        <p:blipFill>
          <a:blip r:embed="rId4"/>
          <a:stretch>
            <a:fillRect/>
          </a:stretch>
        </p:blipFill>
        <p:spPr>
          <a:xfrm>
            <a:off x="26126" y="412035"/>
            <a:ext cx="984069" cy="914918"/>
          </a:xfrm>
          <a:prstGeom prst="rect">
            <a:avLst/>
          </a:prstGeom>
        </p:spPr>
      </p:pic>
    </p:spTree>
    <p:custDataLst>
      <p:tags r:id="rId1"/>
    </p:custDataLst>
    <p:extLst>
      <p:ext uri="{BB962C8B-B14F-4D97-AF65-F5344CB8AC3E}">
        <p14:creationId xmlns:p14="http://schemas.microsoft.com/office/powerpoint/2010/main" val="675979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28D8D98D-2F96-704A-A4B9-6C47411B6E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59536" y="246888"/>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338388"/>
            <a:ext cx="5157787"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338388"/>
            <a:ext cx="5183188"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A71882B-5E38-6C4D-AFFB-B46DC4C265D7}" type="datetime1">
              <a:rPr lang="en-US" smtClean="0"/>
              <a:t>3/17/2021</a:t>
            </a:fld>
            <a:endParaRPr lang="en-US" dirty="0"/>
          </a:p>
        </p:txBody>
      </p:sp>
      <p:sp>
        <p:nvSpPr>
          <p:cNvPr id="8" name="Footer Placeholder 7"/>
          <p:cNvSpPr>
            <a:spLocks noGrp="1"/>
          </p:cNvSpPr>
          <p:nvPr>
            <p:ph type="ftr" sz="quarter" idx="11"/>
          </p:nvPr>
        </p:nvSpPr>
        <p:spPr/>
        <p:txBody>
          <a:bodyPr/>
          <a:lstStyle/>
          <a:p>
            <a:r>
              <a:rPr lang="en-US"/>
              <a:t>OA Purchasing | Procurement Training</a:t>
            </a:r>
            <a:endParaRPr lang="en-US" dirty="0"/>
          </a:p>
        </p:txBody>
      </p:sp>
      <p:sp>
        <p:nvSpPr>
          <p:cNvPr id="9" name="Slide Number Placeholder 8"/>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1858612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Module 1 TOC">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xmlns="" id="{70A862FF-E02A-FF4C-832B-BDC2B60B2B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solidFill>
                  <a:schemeClr val="accent1"/>
                </a:solidFill>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1DD3FFE1-B093-5844-9E46-F7F7E6877C4D}" type="datetime1">
              <a:rPr lang="en-US" smtClean="0"/>
              <a:t>3/17/2021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OA Purchasing | Procurement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2673998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Module 2 TOC">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CF80166-14E4-8943-8A5C-03A7885833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solidFill>
                  <a:schemeClr val="accent1"/>
                </a:solidFill>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1DD3FFE1-B093-5844-9E46-F7F7E6877C4D}" type="datetime1">
              <a:rPr lang="en-US" smtClean="0"/>
              <a:t>3/17/2021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OA Purchasing | Procurement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2511537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Module 3 TOC">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75061F3-348D-1E43-AEF0-AB44A5B441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solidFill>
                  <a:schemeClr val="accent1"/>
                </a:solidFill>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1DD3FFE1-B093-5844-9E46-F7F7E6877C4D}" type="datetime1">
              <a:rPr lang="en-US" smtClean="0"/>
              <a:t>3/17/2021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OA Purchasing | Procurement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1203637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Module 4 TOC">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2B64D17-016C-1149-ADA6-24BD5810B6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solidFill>
                  <a:schemeClr val="accent1"/>
                </a:solidFill>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1DD3FFE1-B093-5844-9E46-F7F7E6877C4D}" type="datetime1">
              <a:rPr lang="en-US" smtClean="0"/>
              <a:t>3/17/2021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OA Purchasing | Procurement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1434328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457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FE75CA-E6B8-9A47-A34F-93AB117431FD}" type="datetime1">
              <a:rPr lang="en-US" smtClean="0"/>
              <a:t>3/17/2021</a:t>
            </a:fld>
            <a:endParaRPr lang="en-US" dirty="0"/>
          </a:p>
        </p:txBody>
      </p:sp>
      <p:sp>
        <p:nvSpPr>
          <p:cNvPr id="6" name="Footer Placeholder 5"/>
          <p:cNvSpPr>
            <a:spLocks noGrp="1"/>
          </p:cNvSpPr>
          <p:nvPr>
            <p:ph type="ftr" sz="quarter" idx="11"/>
          </p:nvPr>
        </p:nvSpPr>
        <p:spPr/>
        <p:txBody>
          <a:bodyPr/>
          <a:lstStyle/>
          <a:p>
            <a:r>
              <a:rPr lang="en-US"/>
              <a:t>OA Purchasing | Procurement Training</a:t>
            </a:r>
            <a:endParaRPr lang="en-US" dirty="0"/>
          </a:p>
        </p:txBody>
      </p:sp>
      <p:sp>
        <p:nvSpPr>
          <p:cNvPr id="7" name="Slide Number Placeholder 6"/>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915546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942A61-A8B4-164F-90CA-5103C778737B}" type="datetime1">
              <a:rPr lang="en-US" smtClean="0"/>
              <a:t>3/17/2021</a:t>
            </a:fld>
            <a:endParaRPr lang="en-US" dirty="0"/>
          </a:p>
        </p:txBody>
      </p:sp>
      <p:sp>
        <p:nvSpPr>
          <p:cNvPr id="6" name="Footer Placeholder 5"/>
          <p:cNvSpPr>
            <a:spLocks noGrp="1"/>
          </p:cNvSpPr>
          <p:nvPr>
            <p:ph type="ftr" sz="quarter" idx="11"/>
          </p:nvPr>
        </p:nvSpPr>
        <p:spPr/>
        <p:txBody>
          <a:bodyPr/>
          <a:lstStyle/>
          <a:p>
            <a:r>
              <a:rPr lang="en-US"/>
              <a:t>OA Purchasing | Procurement Training</a:t>
            </a:r>
            <a:endParaRPr lang="en-US" dirty="0"/>
          </a:p>
        </p:txBody>
      </p:sp>
      <p:sp>
        <p:nvSpPr>
          <p:cNvPr id="7" name="Slide Number Placeholder 6"/>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165057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D562D-93E5-F848-AD36-C650F09A43DE}" type="datetime1">
              <a:rPr lang="en-US" smtClean="0"/>
              <a:t>3/17/2021</a:t>
            </a:fld>
            <a:endParaRPr lang="en-US" dirty="0"/>
          </a:p>
        </p:txBody>
      </p:sp>
      <p:sp>
        <p:nvSpPr>
          <p:cNvPr id="5" name="Footer Placeholder 4"/>
          <p:cNvSpPr>
            <a:spLocks noGrp="1"/>
          </p:cNvSpPr>
          <p:nvPr>
            <p:ph type="ftr" sz="quarter" idx="11"/>
          </p:nvPr>
        </p:nvSpPr>
        <p:spPr/>
        <p:txBody>
          <a:bodyPr/>
          <a:lstStyle/>
          <a:p>
            <a:r>
              <a:rPr lang="en-US"/>
              <a:t>OA Purchasing | Procurement Training</a:t>
            </a:r>
            <a:endParaRPr lang="en-US" dirty="0"/>
          </a:p>
        </p:txBody>
      </p:sp>
      <p:sp>
        <p:nvSpPr>
          <p:cNvPr id="6" name="Slide Number Placeholder 5"/>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543162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5DB692-FB2E-DE4E-8961-D91C28E57754}" type="datetime1">
              <a:rPr lang="en-US" smtClean="0"/>
              <a:t>3/17/2021</a:t>
            </a:fld>
            <a:endParaRPr lang="en-US" dirty="0"/>
          </a:p>
        </p:txBody>
      </p:sp>
      <p:sp>
        <p:nvSpPr>
          <p:cNvPr id="5" name="Footer Placeholder 4"/>
          <p:cNvSpPr>
            <a:spLocks noGrp="1"/>
          </p:cNvSpPr>
          <p:nvPr>
            <p:ph type="ftr" sz="quarter" idx="11"/>
          </p:nvPr>
        </p:nvSpPr>
        <p:spPr/>
        <p:txBody>
          <a:bodyPr/>
          <a:lstStyle/>
          <a:p>
            <a:r>
              <a:rPr lang="en-US"/>
              <a:t>OA Purchasing | Procurement Training</a:t>
            </a:r>
            <a:endParaRPr lang="en-US" dirty="0"/>
          </a:p>
        </p:txBody>
      </p:sp>
      <p:sp>
        <p:nvSpPr>
          <p:cNvPr id="6" name="Slide Number Placeholder 5"/>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2474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odule 1">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xmlns="" id="{70A862FF-E02A-FF4C-832B-BDC2B60B2B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1DD3FFE1-B093-5844-9E46-F7F7E6877C4D}" type="datetime1">
              <a:rPr lang="en-US" smtClean="0"/>
              <a:t>3/17/2021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DAS – Procurement Services| CTsource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360764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Modul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93DDAEE-821D-C04E-8929-D9747E809E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03AF6789-F0F4-7046-A06B-EAB6A2A37798}" type="datetime1">
              <a:rPr lang="en-US" smtClean="0"/>
              <a:t>3/17/2021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DAS – Procurement Services| CTsource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338527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Modul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F0E13E16-63DD-7148-8933-AB2B038A09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9AA7B0E1-83FF-C24D-90DC-435F838353F4}" type="datetime1">
              <a:rPr lang="en-US" smtClean="0"/>
              <a:t>3/17/2021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DAS – Procurement Services| CTsource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57470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Module 4">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80C4EC0-CED7-9043-B525-6B96DE8AF2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AF6B2F1E-110E-AE45-A2DD-36B3D6FF8DA5}" type="datetime1">
              <a:rPr lang="en-US" smtClean="0"/>
              <a:t>3/17/2021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DAS – Procurement Services| CTsource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2059272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3573462"/>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5283200"/>
            <a:ext cx="10515600" cy="80645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BC0BCE7-CCB5-6F47-933B-D65A10744634}" type="datetime1">
              <a:rPr lang="en-US" smtClean="0"/>
              <a:t>3/17/2021</a:t>
            </a:fld>
            <a:endParaRPr lang="en-US" dirty="0"/>
          </a:p>
        </p:txBody>
      </p:sp>
      <p:sp>
        <p:nvSpPr>
          <p:cNvPr id="5" name="Footer Placeholder 4"/>
          <p:cNvSpPr>
            <a:spLocks noGrp="1"/>
          </p:cNvSpPr>
          <p:nvPr>
            <p:ph type="ftr" sz="quarter" idx="11"/>
          </p:nvPr>
        </p:nvSpPr>
        <p:spPr/>
        <p:txBody>
          <a:bodyPr/>
          <a:lstStyle/>
          <a:p>
            <a:r>
              <a:rPr lang="en-US" dirty="0"/>
              <a:t>DAS – Procurement Services| CTsource Training</a:t>
            </a:r>
          </a:p>
        </p:txBody>
      </p:sp>
      <p:sp>
        <p:nvSpPr>
          <p:cNvPr id="6" name="Slide Number Placeholder 5"/>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290984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xmlns="" id="{761EC391-5955-1F4E-9CDD-7AF4423325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pic>
        <p:nvPicPr>
          <p:cNvPr id="27" name="Picture 26">
            <a:extLst>
              <a:ext uri="{FF2B5EF4-FFF2-40B4-BE49-F238E27FC236}">
                <a16:creationId xmlns:a16="http://schemas.microsoft.com/office/drawing/2014/main" xmlns="" id="{958C51F4-DE5D-F048-BDAC-5276713EA0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187" y="1670794"/>
            <a:ext cx="11105777" cy="4914900"/>
          </a:xfrm>
          <a:prstGeom prst="rect">
            <a:avLst/>
          </a:prstGeom>
        </p:spPr>
      </p:pic>
      <p:sp>
        <p:nvSpPr>
          <p:cNvPr id="3" name="Text Placeholder 2"/>
          <p:cNvSpPr>
            <a:spLocks noGrp="1"/>
          </p:cNvSpPr>
          <p:nvPr>
            <p:ph type="body" idx="1"/>
          </p:nvPr>
        </p:nvSpPr>
        <p:spPr>
          <a:xfrm>
            <a:off x="1041493" y="3494431"/>
            <a:ext cx="1809283" cy="1095492"/>
          </a:xfrm>
        </p:spPr>
        <p:txBody>
          <a:bodyPr anchor="ctr" anchorCtr="0">
            <a:no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3254186" y="1922930"/>
            <a:ext cx="8399931" cy="1340594"/>
          </a:xfrm>
        </p:spPr>
        <p:txBody>
          <a:bodyPr anchor="ctr" anchorCtr="0"/>
          <a:lstStyle>
            <a:lvl1pPr>
              <a:defRPr sz="22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lang="en-US" sz="1600" kern="1200" dirty="0">
                <a:solidFill>
                  <a:srgbClr val="24365C"/>
                </a:solidFill>
                <a:latin typeface="+mn-lt"/>
                <a:ea typeface="+mn-ea"/>
                <a:cs typeface="+mn-cs"/>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93C92D3-17CF-994C-9931-73A4F3BF74CD}" type="datetime1">
              <a:rPr lang="en-US" smtClean="0"/>
              <a:t>3/17/2021</a:t>
            </a:fld>
            <a:endParaRPr lang="en-US" dirty="0"/>
          </a:p>
        </p:txBody>
      </p:sp>
      <p:sp>
        <p:nvSpPr>
          <p:cNvPr id="8" name="Footer Placeholder 7"/>
          <p:cNvSpPr>
            <a:spLocks noGrp="1"/>
          </p:cNvSpPr>
          <p:nvPr>
            <p:ph type="ftr" sz="quarter" idx="11"/>
          </p:nvPr>
        </p:nvSpPr>
        <p:spPr/>
        <p:txBody>
          <a:bodyPr/>
          <a:lstStyle/>
          <a:p>
            <a:r>
              <a:rPr lang="en-US" dirty="0"/>
              <a:t>DAS – Procurement Services| CTsource Training</a:t>
            </a:r>
          </a:p>
        </p:txBody>
      </p:sp>
      <p:sp>
        <p:nvSpPr>
          <p:cNvPr id="9" name="Slide Number Placeholder 8"/>
          <p:cNvSpPr>
            <a:spLocks noGrp="1"/>
          </p:cNvSpPr>
          <p:nvPr>
            <p:ph type="sldNum" sz="quarter" idx="12"/>
          </p:nvPr>
        </p:nvSpPr>
        <p:spPr/>
        <p:txBody>
          <a:bodyPr/>
          <a:lstStyle/>
          <a:p>
            <a:fld id="{F4167D66-2636-48FB-B355-A2612EA16291}" type="slidenum">
              <a:rPr lang="en-US" smtClean="0"/>
              <a:t>‹#›</a:t>
            </a:fld>
            <a:endParaRPr lang="en-US" dirty="0"/>
          </a:p>
        </p:txBody>
      </p:sp>
      <p:sp>
        <p:nvSpPr>
          <p:cNvPr id="10" name="Text Placeholder 2">
            <a:extLst>
              <a:ext uri="{FF2B5EF4-FFF2-40B4-BE49-F238E27FC236}">
                <a16:creationId xmlns:a16="http://schemas.microsoft.com/office/drawing/2014/main" xmlns="" id="{5DF2D5AC-DFDD-8F4D-8C89-00DB6CD627A7}"/>
              </a:ext>
            </a:extLst>
          </p:cNvPr>
          <p:cNvSpPr>
            <a:spLocks noGrp="1"/>
          </p:cNvSpPr>
          <p:nvPr>
            <p:ph type="body" idx="13"/>
          </p:nvPr>
        </p:nvSpPr>
        <p:spPr>
          <a:xfrm>
            <a:off x="1041493" y="5054291"/>
            <a:ext cx="1809283" cy="1095492"/>
          </a:xfrm>
        </p:spPr>
        <p:txBody>
          <a:bodyPr anchor="ctr" anchorCtr="0">
            <a:no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5">
            <a:extLst>
              <a:ext uri="{FF2B5EF4-FFF2-40B4-BE49-F238E27FC236}">
                <a16:creationId xmlns:a16="http://schemas.microsoft.com/office/drawing/2014/main" xmlns="" id="{87AE2C94-E643-B64B-ACE4-C73F6970F89A}"/>
              </a:ext>
            </a:extLst>
          </p:cNvPr>
          <p:cNvSpPr>
            <a:spLocks noGrp="1"/>
          </p:cNvSpPr>
          <p:nvPr>
            <p:ph sz="quarter" idx="14"/>
          </p:nvPr>
        </p:nvSpPr>
        <p:spPr>
          <a:xfrm>
            <a:off x="3245222" y="3383609"/>
            <a:ext cx="8399931" cy="1427266"/>
          </a:xfrm>
        </p:spPr>
        <p:txBody>
          <a:bodyPr anchor="ctr" anchorCtr="0"/>
          <a:lstStyle>
            <a:lvl1pPr>
              <a:defRPr sz="22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a:extLst>
              <a:ext uri="{FF2B5EF4-FFF2-40B4-BE49-F238E27FC236}">
                <a16:creationId xmlns:a16="http://schemas.microsoft.com/office/drawing/2014/main" xmlns="" id="{C69EF22A-7CC3-9C4D-8926-FC93DBD51995}"/>
              </a:ext>
            </a:extLst>
          </p:cNvPr>
          <p:cNvSpPr>
            <a:spLocks noGrp="1"/>
          </p:cNvSpPr>
          <p:nvPr>
            <p:ph sz="quarter" idx="15"/>
          </p:nvPr>
        </p:nvSpPr>
        <p:spPr>
          <a:xfrm>
            <a:off x="3245222" y="4969892"/>
            <a:ext cx="8399931" cy="1399905"/>
          </a:xfrm>
        </p:spPr>
        <p:txBody>
          <a:bodyPr anchor="ctr" anchorCtr="0"/>
          <a:lstStyle>
            <a:lvl1pPr>
              <a:defRPr sz="22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a:extLst>
              <a:ext uri="{FF2B5EF4-FFF2-40B4-BE49-F238E27FC236}">
                <a16:creationId xmlns:a16="http://schemas.microsoft.com/office/drawing/2014/main" xmlns="" id="{21B315EA-18A3-754B-BB03-08DBC3825070}"/>
              </a:ext>
            </a:extLst>
          </p:cNvPr>
          <p:cNvSpPr>
            <a:spLocks noGrp="1"/>
          </p:cNvSpPr>
          <p:nvPr>
            <p:ph type="body" idx="16"/>
          </p:nvPr>
        </p:nvSpPr>
        <p:spPr>
          <a:xfrm>
            <a:off x="1026458" y="1949824"/>
            <a:ext cx="1809283" cy="1095492"/>
          </a:xfrm>
        </p:spPr>
        <p:txBody>
          <a:bodyPr anchor="ctr" anchorCtr="0">
            <a:no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itle 1">
            <a:extLst>
              <a:ext uri="{FF2B5EF4-FFF2-40B4-BE49-F238E27FC236}">
                <a16:creationId xmlns:a16="http://schemas.microsoft.com/office/drawing/2014/main" xmlns="" id="{12DA0E86-376F-3346-976F-D7BE9FD598A3}"/>
              </a:ext>
            </a:extLst>
          </p:cNvPr>
          <p:cNvSpPr>
            <a:spLocks noGrp="1"/>
          </p:cNvSpPr>
          <p:nvPr>
            <p:ph type="title"/>
          </p:nvPr>
        </p:nvSpPr>
        <p:spPr>
          <a:xfrm>
            <a:off x="838200" y="250031"/>
            <a:ext cx="9612086" cy="1325563"/>
          </a:xfrm>
        </p:spPr>
        <p:txBody>
          <a:bodyPr/>
          <a:lstStyle/>
          <a:p>
            <a:r>
              <a:rPr lang="en-US" dirty="0"/>
              <a:t>Click to edit Master title style</a:t>
            </a:r>
          </a:p>
        </p:txBody>
      </p:sp>
    </p:spTree>
    <p:extLst>
      <p:ext uri="{BB962C8B-B14F-4D97-AF65-F5344CB8AC3E}">
        <p14:creationId xmlns:p14="http://schemas.microsoft.com/office/powerpoint/2010/main" val="2811103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Module 1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3573462"/>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5283200"/>
            <a:ext cx="10515600" cy="80645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BC0BCE7-CCB5-6F47-933B-D65A10744634}" type="datetime1">
              <a:rPr lang="en-US" smtClean="0"/>
              <a:t>3/17/2021</a:t>
            </a:fld>
            <a:endParaRPr lang="en-US" dirty="0"/>
          </a:p>
        </p:txBody>
      </p:sp>
      <p:sp>
        <p:nvSpPr>
          <p:cNvPr id="5" name="Footer Placeholder 4"/>
          <p:cNvSpPr>
            <a:spLocks noGrp="1"/>
          </p:cNvSpPr>
          <p:nvPr>
            <p:ph type="ftr" sz="quarter" idx="11"/>
          </p:nvPr>
        </p:nvSpPr>
        <p:spPr/>
        <p:txBody>
          <a:bodyPr/>
          <a:lstStyle/>
          <a:p>
            <a:r>
              <a:rPr lang="en-US"/>
              <a:t>OA Purchasing | Procurement Training</a:t>
            </a:r>
            <a:endParaRPr lang="en-US" dirty="0"/>
          </a:p>
        </p:txBody>
      </p:sp>
      <p:sp>
        <p:nvSpPr>
          <p:cNvPr id="6" name="Slide Number Placeholder 5"/>
          <p:cNvSpPr>
            <a:spLocks noGrp="1"/>
          </p:cNvSpPr>
          <p:nvPr>
            <p:ph type="sldNum" sz="quarter" idx="12"/>
          </p:nvPr>
        </p:nvSpPr>
        <p:spPr/>
        <p:txBody>
          <a:bodyPr/>
          <a:lstStyle/>
          <a:p>
            <a:fld id="{F4167D66-2636-48FB-B355-A2612EA16291}" type="slidenum">
              <a:rPr lang="en-US" smtClean="0"/>
              <a:t>‹#›</a:t>
            </a:fld>
            <a:endParaRPr lang="en-US" dirty="0"/>
          </a:p>
        </p:txBody>
      </p:sp>
      <p:pic>
        <p:nvPicPr>
          <p:cNvPr id="9" name="Picture 8">
            <a:extLst>
              <a:ext uri="{FF2B5EF4-FFF2-40B4-BE49-F238E27FC236}">
                <a16:creationId xmlns:a16="http://schemas.microsoft.com/office/drawing/2014/main" xmlns="" id="{D568606D-5FE5-074D-ACC3-DEDDEEA018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Tree>
    <p:extLst>
      <p:ext uri="{BB962C8B-B14F-4D97-AF65-F5344CB8AC3E}">
        <p14:creationId xmlns:p14="http://schemas.microsoft.com/office/powerpoint/2010/main" val="36980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3600" y="250031"/>
            <a:ext cx="891023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636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0F97C-75DA-004A-9907-29C42A42D851}" type="datetime1">
              <a:rPr lang="en-US" smtClean="0"/>
              <a:t>3/17/2021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OA Purchasing | Procurement Training</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67D66-2636-48FB-B355-A2612EA16291}" type="slidenum">
              <a:rPr lang="en-US" smtClean="0"/>
              <a:t>‹#›</a:t>
            </a:fld>
            <a:endParaRPr lang="en-US" dirty="0"/>
          </a:p>
        </p:txBody>
      </p:sp>
      <p:sp>
        <p:nvSpPr>
          <p:cNvPr id="7" name="Rectangle 6">
            <a:extLst>
              <a:ext uri="{FF2B5EF4-FFF2-40B4-BE49-F238E27FC236}">
                <a16:creationId xmlns:a16="http://schemas.microsoft.com/office/drawing/2014/main" xmlns="" id="{E6AE4BFA-07E5-466D-96A8-1C4F73B92492}"/>
              </a:ext>
            </a:extLst>
          </p:cNvPr>
          <p:cNvSpPr/>
          <p:nvPr userDrawn="1"/>
        </p:nvSpPr>
        <p:spPr>
          <a:xfrm>
            <a:off x="0" y="1577974"/>
            <a:ext cx="12192000" cy="9144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0D4C8F48-5C26-4E86-A8DC-01395A506631}"/>
              </a:ext>
            </a:extLst>
          </p:cNvPr>
          <p:cNvSpPr/>
          <p:nvPr userDrawn="1"/>
        </p:nvSpPr>
        <p:spPr>
          <a:xfrm>
            <a:off x="-2580" y="-5433"/>
            <a:ext cx="12192000" cy="27432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EB3C7B2-D68B-434F-BEEC-71D2A6AA4174}"/>
              </a:ext>
            </a:extLst>
          </p:cNvPr>
          <p:cNvPicPr>
            <a:picLocks noChangeAspect="1"/>
          </p:cNvPicPr>
          <p:nvPr userDrawn="1"/>
        </p:nvPicPr>
        <p:blipFill>
          <a:blip r:embed="rId32"/>
          <a:stretch>
            <a:fillRect/>
          </a:stretch>
        </p:blipFill>
        <p:spPr>
          <a:xfrm>
            <a:off x="66796" y="462561"/>
            <a:ext cx="885780" cy="844586"/>
          </a:xfrm>
          <a:prstGeom prst="rect">
            <a:avLst/>
          </a:prstGeom>
        </p:spPr>
      </p:pic>
    </p:spTree>
    <p:custDataLst>
      <p:tags r:id="rId31"/>
    </p:custDataLst>
    <p:extLst>
      <p:ext uri="{BB962C8B-B14F-4D97-AF65-F5344CB8AC3E}">
        <p14:creationId xmlns:p14="http://schemas.microsoft.com/office/powerpoint/2010/main" val="3872270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3" r:id="rId4"/>
    <p:sldLayoutId id="2147483664" r:id="rId5"/>
    <p:sldLayoutId id="2147483665" r:id="rId6"/>
    <p:sldLayoutId id="2147483668" r:id="rId7"/>
    <p:sldLayoutId id="2147483660" r:id="rId8"/>
    <p:sldLayoutId id="2147483651" r:id="rId9"/>
    <p:sldLayoutId id="2147483669" r:id="rId10"/>
    <p:sldLayoutId id="2147483670" r:id="rId11"/>
    <p:sldLayoutId id="2147483671" r:id="rId12"/>
    <p:sldLayoutId id="2147483652" r:id="rId13"/>
    <p:sldLayoutId id="2147483674" r:id="rId14"/>
    <p:sldLayoutId id="2147483675" r:id="rId15"/>
    <p:sldLayoutId id="2147483676" r:id="rId16"/>
    <p:sldLayoutId id="2147483653" r:id="rId17"/>
    <p:sldLayoutId id="2147483678" r:id="rId18"/>
    <p:sldLayoutId id="2147483677" r:id="rId19"/>
    <p:sldLayoutId id="2147483679" r:id="rId20"/>
    <p:sldLayoutId id="2147483680" r:id="rId21"/>
    <p:sldLayoutId id="2147483681" r:id="rId22"/>
    <p:sldLayoutId id="2147483682" r:id="rId23"/>
    <p:sldLayoutId id="2147483683" r:id="rId24"/>
    <p:sldLayoutId id="2147483655" r:id="rId25"/>
    <p:sldLayoutId id="2147483656" r:id="rId26"/>
    <p:sldLayoutId id="2147483657" r:id="rId27"/>
    <p:sldLayoutId id="2147483658" r:id="rId28"/>
    <p:sldLayoutId id="2147483659" r:id="rId29"/>
  </p:sldLayoutIdLst>
  <p:hf hdr="0" dt="0"/>
  <p:txStyles>
    <p:titleStyle>
      <a:lvl1pPr algn="l" defTabSz="914400" rtl="0" eaLnBrk="1" latinLnBrk="0" hangingPunct="1">
        <a:lnSpc>
          <a:spcPct val="90000"/>
        </a:lnSpc>
        <a:spcBef>
          <a:spcPct val="0"/>
        </a:spcBef>
        <a:buNone/>
        <a:defRPr sz="4400" kern="1200">
          <a:solidFill>
            <a:srgbClr val="2436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6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6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6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6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6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tm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tm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s://portal.ct.gov/DAS/CTSource/CTSourc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das.ctsource@ct.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8024" y="2418740"/>
            <a:ext cx="10405872" cy="3290090"/>
          </a:xfrm>
        </p:spPr>
        <p:txBody>
          <a:bodyPr>
            <a:normAutofit/>
          </a:bodyPr>
          <a:lstStyle/>
          <a:p>
            <a:r>
              <a:rPr lang="en-US" b="1" dirty="0"/>
              <a:t>CTsource Training 4</a:t>
            </a:r>
            <a:r>
              <a:rPr lang="en-US" dirty="0"/>
              <a:t/>
            </a:r>
            <a:br>
              <a:rPr lang="en-US" dirty="0"/>
            </a:br>
            <a:r>
              <a:rPr lang="en-US" dirty="0"/>
              <a:t>Document Library</a:t>
            </a:r>
            <a:br>
              <a:rPr lang="en-US" dirty="0"/>
            </a:br>
            <a:endParaRPr lang="en-US" sz="4900" dirty="0">
              <a:solidFill>
                <a:schemeClr val="tx1"/>
              </a:solidFill>
            </a:endParaRPr>
          </a:p>
        </p:txBody>
      </p:sp>
      <p:pic>
        <p:nvPicPr>
          <p:cNvPr id="8" name="Picture 7">
            <a:extLst>
              <a:ext uri="{FF2B5EF4-FFF2-40B4-BE49-F238E27FC236}">
                <a16:creationId xmlns:a16="http://schemas.microsoft.com/office/drawing/2014/main" xmlns="" id="{5696A9FE-7448-4E3A-BDA3-2ECEE5DA6A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7758" y="1751713"/>
            <a:ext cx="2301238" cy="1677287"/>
          </a:xfrm>
          <a:prstGeom prst="rect">
            <a:avLst/>
          </a:prstGeom>
        </p:spPr>
      </p:pic>
      <p:sp>
        <p:nvSpPr>
          <p:cNvPr id="5" name="Title 1">
            <a:extLst>
              <a:ext uri="{FF2B5EF4-FFF2-40B4-BE49-F238E27FC236}">
                <a16:creationId xmlns:a16="http://schemas.microsoft.com/office/drawing/2014/main" xmlns="" id="{8D3C6771-8035-4903-97CD-F634E9D07897}"/>
              </a:ext>
            </a:extLst>
          </p:cNvPr>
          <p:cNvSpPr txBox="1">
            <a:spLocks/>
          </p:cNvSpPr>
          <p:nvPr/>
        </p:nvSpPr>
        <p:spPr>
          <a:xfrm>
            <a:off x="2066460" y="585456"/>
            <a:ext cx="3363495" cy="854914"/>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rgbClr val="24365C"/>
                </a:solidFill>
                <a:latin typeface="+mj-lt"/>
                <a:ea typeface="+mj-ea"/>
                <a:cs typeface="+mj-cs"/>
              </a:defRPr>
            </a:lvl1pPr>
          </a:lstStyle>
          <a:p>
            <a:pPr algn="l"/>
            <a:r>
              <a:rPr lang="en-US" sz="2400" b="1" dirty="0"/>
              <a:t>State of Connecticut</a:t>
            </a:r>
            <a:r>
              <a:rPr lang="en-US" sz="1800" dirty="0"/>
              <a:t/>
            </a:r>
            <a:br>
              <a:rPr lang="en-US" sz="1800" dirty="0"/>
            </a:br>
            <a:r>
              <a:rPr lang="en-US" sz="1800" dirty="0"/>
              <a:t>  DAS – Procurement Services</a:t>
            </a:r>
          </a:p>
        </p:txBody>
      </p:sp>
      <p:sp>
        <p:nvSpPr>
          <p:cNvPr id="3" name="TextBox 2">
            <a:extLst>
              <a:ext uri="{FF2B5EF4-FFF2-40B4-BE49-F238E27FC236}">
                <a16:creationId xmlns:a16="http://schemas.microsoft.com/office/drawing/2014/main" xmlns="" id="{4F2933A1-256E-4B17-B748-8D6CD094E8FD}"/>
              </a:ext>
            </a:extLst>
          </p:cNvPr>
          <p:cNvSpPr txBox="1"/>
          <p:nvPr/>
        </p:nvSpPr>
        <p:spPr>
          <a:xfrm>
            <a:off x="9514730" y="6007259"/>
            <a:ext cx="1731564" cy="461665"/>
          </a:xfrm>
          <a:prstGeom prst="rect">
            <a:avLst/>
          </a:prstGeom>
          <a:noFill/>
        </p:spPr>
        <p:txBody>
          <a:bodyPr wrap="none" rtlCol="0">
            <a:spAutoFit/>
          </a:bodyPr>
          <a:lstStyle/>
          <a:p>
            <a:r>
              <a:rPr lang="en-US" sz="2400" b="1" dirty="0">
                <a:latin typeface="+mj-lt"/>
              </a:rPr>
              <a:t>April 7, 2021</a:t>
            </a:r>
          </a:p>
        </p:txBody>
      </p:sp>
    </p:spTree>
    <p:custDataLst>
      <p:tags r:id="rId1"/>
    </p:custDataLst>
    <p:extLst>
      <p:ext uri="{BB962C8B-B14F-4D97-AF65-F5344CB8AC3E}">
        <p14:creationId xmlns:p14="http://schemas.microsoft.com/office/powerpoint/2010/main" val="194934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21EA2545-2F89-4CEC-8444-1A48D8D5C6EC}"/>
              </a:ext>
            </a:extLst>
          </p:cNvPr>
          <p:cNvGrpSpPr/>
          <p:nvPr/>
        </p:nvGrpSpPr>
        <p:grpSpPr>
          <a:xfrm>
            <a:off x="2081116" y="1818959"/>
            <a:ext cx="8630094" cy="3556183"/>
            <a:chOff x="2081116" y="1818959"/>
            <a:chExt cx="8630094" cy="3556183"/>
          </a:xfrm>
        </p:grpSpPr>
        <p:pic>
          <p:nvPicPr>
            <p:cNvPr id="6" name="Picture 5">
              <a:extLst>
                <a:ext uri="{FF2B5EF4-FFF2-40B4-BE49-F238E27FC236}">
                  <a16:creationId xmlns:a16="http://schemas.microsoft.com/office/drawing/2014/main" xmlns="" id="{DB86472D-BCD6-4DFC-8826-550DC401A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1116" y="1818959"/>
              <a:ext cx="8630094" cy="3556183"/>
            </a:xfrm>
            <a:prstGeom prst="rect">
              <a:avLst/>
            </a:prstGeom>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xmlns="" id="{0642815C-F27A-4EDB-A16B-8C184045547A}"/>
                </a:ext>
              </a:extLst>
            </p:cNvPr>
            <p:cNvSpPr/>
            <p:nvPr/>
          </p:nvSpPr>
          <p:spPr>
            <a:xfrm>
              <a:off x="8436429" y="1884021"/>
              <a:ext cx="849085" cy="152400"/>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7619848" cy="1325563"/>
          </a:xfrm>
        </p:spPr>
        <p:txBody>
          <a:bodyPr/>
          <a:lstStyle/>
          <a:p>
            <a:r>
              <a:rPr lang="en-US" dirty="0"/>
              <a:t>Document Library</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10</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4</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4"/>
          <a:stretch>
            <a:fillRect/>
          </a:stretch>
        </p:blipFill>
        <p:spPr>
          <a:xfrm>
            <a:off x="10301124" y="265631"/>
            <a:ext cx="1890876" cy="1325563"/>
          </a:xfrm>
          <a:prstGeom prst="rect">
            <a:avLst/>
          </a:prstGeom>
        </p:spPr>
      </p:pic>
      <p:sp>
        <p:nvSpPr>
          <p:cNvPr id="9" name="Rectangle: Rounded Corners 8">
            <a:extLst>
              <a:ext uri="{FF2B5EF4-FFF2-40B4-BE49-F238E27FC236}">
                <a16:creationId xmlns:a16="http://schemas.microsoft.com/office/drawing/2014/main" xmlns="" id="{CB08D971-D441-4E71-A2BF-99B9898DBC6F}"/>
              </a:ext>
            </a:extLst>
          </p:cNvPr>
          <p:cNvSpPr/>
          <p:nvPr/>
        </p:nvSpPr>
        <p:spPr>
          <a:xfrm>
            <a:off x="6304722" y="6460274"/>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Document Library</a:t>
            </a:r>
          </a:p>
        </p:txBody>
      </p:sp>
      <p:sp>
        <p:nvSpPr>
          <p:cNvPr id="10" name="Rectangle: Rounded Corners 9">
            <a:extLst>
              <a:ext uri="{FF2B5EF4-FFF2-40B4-BE49-F238E27FC236}">
                <a16:creationId xmlns:a16="http://schemas.microsoft.com/office/drawing/2014/main" xmlns="" id="{0118197D-8323-46A5-BFBB-F34998433ED4}"/>
              </a:ext>
            </a:extLst>
          </p:cNvPr>
          <p:cNvSpPr/>
          <p:nvPr/>
        </p:nvSpPr>
        <p:spPr>
          <a:xfrm>
            <a:off x="3768770" y="6460433"/>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Enterprise Admin Role</a:t>
            </a:r>
          </a:p>
        </p:txBody>
      </p:sp>
      <p:cxnSp>
        <p:nvCxnSpPr>
          <p:cNvPr id="13" name="Straight Arrow Connector 12">
            <a:extLst>
              <a:ext uri="{FF2B5EF4-FFF2-40B4-BE49-F238E27FC236}">
                <a16:creationId xmlns:a16="http://schemas.microsoft.com/office/drawing/2014/main" xmlns="" id="{90A88BF1-808D-4399-B9F5-49255D5BE897}"/>
              </a:ext>
            </a:extLst>
          </p:cNvPr>
          <p:cNvCxnSpPr>
            <a:cxnSpLocks/>
          </p:cNvCxnSpPr>
          <p:nvPr/>
        </p:nvCxnSpPr>
        <p:spPr>
          <a:xfrm flipH="1">
            <a:off x="10000119" y="2198711"/>
            <a:ext cx="1147382" cy="4931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488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7315E6B-6ADF-4D07-8A9E-4D2E7790411F}"/>
              </a:ext>
            </a:extLst>
          </p:cNvPr>
          <p:cNvGrpSpPr/>
          <p:nvPr/>
        </p:nvGrpSpPr>
        <p:grpSpPr>
          <a:xfrm>
            <a:off x="1827249" y="2235959"/>
            <a:ext cx="8172870" cy="3314870"/>
            <a:chOff x="1827249" y="2235959"/>
            <a:chExt cx="8172870" cy="3314870"/>
          </a:xfrm>
        </p:grpSpPr>
        <p:pic>
          <p:nvPicPr>
            <p:cNvPr id="8" name="Picture 7">
              <a:extLst>
                <a:ext uri="{FF2B5EF4-FFF2-40B4-BE49-F238E27FC236}">
                  <a16:creationId xmlns:a16="http://schemas.microsoft.com/office/drawing/2014/main" xmlns="" id="{164031BD-F91A-4276-B910-A85DFB9A8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249" y="2235959"/>
              <a:ext cx="8172870" cy="3314870"/>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xmlns="" id="{939F6E10-2AE2-4D2E-96B5-C570D5FAB33C}"/>
                </a:ext>
              </a:extLst>
            </p:cNvPr>
            <p:cNvSpPr/>
            <p:nvPr/>
          </p:nvSpPr>
          <p:spPr>
            <a:xfrm>
              <a:off x="7993629" y="2306483"/>
              <a:ext cx="849085" cy="152400"/>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7619848" cy="1325563"/>
          </a:xfrm>
        </p:spPr>
        <p:txBody>
          <a:bodyPr/>
          <a:lstStyle/>
          <a:p>
            <a:r>
              <a:rPr lang="en-US" dirty="0"/>
              <a:t>Document Library</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11</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4</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4"/>
          <a:stretch>
            <a:fillRect/>
          </a:stretch>
        </p:blipFill>
        <p:spPr>
          <a:xfrm>
            <a:off x="10301124" y="265631"/>
            <a:ext cx="1890876" cy="1325563"/>
          </a:xfrm>
          <a:prstGeom prst="rect">
            <a:avLst/>
          </a:prstGeom>
        </p:spPr>
      </p:pic>
      <p:sp>
        <p:nvSpPr>
          <p:cNvPr id="9" name="Rectangle: Rounded Corners 8">
            <a:extLst>
              <a:ext uri="{FF2B5EF4-FFF2-40B4-BE49-F238E27FC236}">
                <a16:creationId xmlns:a16="http://schemas.microsoft.com/office/drawing/2014/main" xmlns="" id="{CB08D971-D441-4E71-A2BF-99B9898DBC6F}"/>
              </a:ext>
            </a:extLst>
          </p:cNvPr>
          <p:cNvSpPr/>
          <p:nvPr/>
        </p:nvSpPr>
        <p:spPr>
          <a:xfrm>
            <a:off x="6304722" y="6460274"/>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Document Library</a:t>
            </a:r>
          </a:p>
        </p:txBody>
      </p:sp>
      <p:sp>
        <p:nvSpPr>
          <p:cNvPr id="10" name="Rectangle: Rounded Corners 9">
            <a:extLst>
              <a:ext uri="{FF2B5EF4-FFF2-40B4-BE49-F238E27FC236}">
                <a16:creationId xmlns:a16="http://schemas.microsoft.com/office/drawing/2014/main" xmlns="" id="{0118197D-8323-46A5-BFBB-F34998433ED4}"/>
              </a:ext>
            </a:extLst>
          </p:cNvPr>
          <p:cNvSpPr/>
          <p:nvPr/>
        </p:nvSpPr>
        <p:spPr>
          <a:xfrm>
            <a:off x="3768770" y="6460433"/>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Enterprise Admin Role</a:t>
            </a:r>
          </a:p>
        </p:txBody>
      </p:sp>
      <p:cxnSp>
        <p:nvCxnSpPr>
          <p:cNvPr id="13" name="Straight Arrow Connector 12">
            <a:extLst>
              <a:ext uri="{FF2B5EF4-FFF2-40B4-BE49-F238E27FC236}">
                <a16:creationId xmlns:a16="http://schemas.microsoft.com/office/drawing/2014/main" xmlns="" id="{90A88BF1-808D-4399-B9F5-49255D5BE897}"/>
              </a:ext>
            </a:extLst>
          </p:cNvPr>
          <p:cNvCxnSpPr>
            <a:cxnSpLocks/>
          </p:cNvCxnSpPr>
          <p:nvPr/>
        </p:nvCxnSpPr>
        <p:spPr>
          <a:xfrm flipV="1">
            <a:off x="2908929" y="5268093"/>
            <a:ext cx="742276" cy="3518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53D35138-AF2D-42CD-8914-C0A287845CB3}"/>
              </a:ext>
            </a:extLst>
          </p:cNvPr>
          <p:cNvCxnSpPr>
            <a:cxnSpLocks/>
          </p:cNvCxnSpPr>
          <p:nvPr/>
        </p:nvCxnSpPr>
        <p:spPr>
          <a:xfrm flipV="1">
            <a:off x="3990609" y="5374923"/>
            <a:ext cx="742276" cy="3518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777E0337-86DE-429B-A853-B903C8414746}"/>
              </a:ext>
            </a:extLst>
          </p:cNvPr>
          <p:cNvCxnSpPr>
            <a:cxnSpLocks/>
          </p:cNvCxnSpPr>
          <p:nvPr/>
        </p:nvCxnSpPr>
        <p:spPr>
          <a:xfrm flipV="1">
            <a:off x="5353724" y="5247171"/>
            <a:ext cx="742276" cy="3518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93ED3C4F-7D97-4050-870A-0BDC826B2FC3}"/>
              </a:ext>
            </a:extLst>
          </p:cNvPr>
          <p:cNvCxnSpPr>
            <a:cxnSpLocks/>
          </p:cNvCxnSpPr>
          <p:nvPr/>
        </p:nvCxnSpPr>
        <p:spPr>
          <a:xfrm flipV="1">
            <a:off x="7305783" y="5319816"/>
            <a:ext cx="742276" cy="3518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46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E2EBD4B6-5AA2-475F-AEEB-BF38098B4DC1}"/>
              </a:ext>
            </a:extLst>
          </p:cNvPr>
          <p:cNvGrpSpPr/>
          <p:nvPr/>
        </p:nvGrpSpPr>
        <p:grpSpPr>
          <a:xfrm>
            <a:off x="1983350" y="1732189"/>
            <a:ext cx="9046056" cy="4265959"/>
            <a:chOff x="1983350" y="1732189"/>
            <a:chExt cx="9046056" cy="4265959"/>
          </a:xfrm>
        </p:grpSpPr>
        <p:pic>
          <p:nvPicPr>
            <p:cNvPr id="26" name="Picture 25">
              <a:extLst>
                <a:ext uri="{FF2B5EF4-FFF2-40B4-BE49-F238E27FC236}">
                  <a16:creationId xmlns:a16="http://schemas.microsoft.com/office/drawing/2014/main" xmlns="" id="{787CE19D-BE28-4DB8-98E1-BF5DE53E0B53}"/>
                </a:ext>
              </a:extLst>
            </p:cNvPr>
            <p:cNvPicPr>
              <a:picLocks noChangeAspect="1"/>
            </p:cNvPicPr>
            <p:nvPr/>
          </p:nvPicPr>
          <p:blipFill>
            <a:blip r:embed="rId3"/>
            <a:stretch>
              <a:fillRect/>
            </a:stretch>
          </p:blipFill>
          <p:spPr>
            <a:xfrm>
              <a:off x="1983350" y="1732189"/>
              <a:ext cx="9046056" cy="4265959"/>
            </a:xfrm>
            <a:prstGeom prst="rect">
              <a:avLst/>
            </a:prstGeom>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xmlns="" id="{8C2F0003-2D3B-4BFB-883B-AEA956A56F76}"/>
                </a:ext>
              </a:extLst>
            </p:cNvPr>
            <p:cNvSpPr/>
            <p:nvPr/>
          </p:nvSpPr>
          <p:spPr>
            <a:xfrm>
              <a:off x="8850087" y="1817914"/>
              <a:ext cx="849085" cy="152400"/>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7619848" cy="1325563"/>
          </a:xfrm>
        </p:spPr>
        <p:txBody>
          <a:bodyPr/>
          <a:lstStyle/>
          <a:p>
            <a:r>
              <a:rPr lang="en-US" dirty="0"/>
              <a:t>Document Library</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12</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4</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4"/>
          <a:stretch>
            <a:fillRect/>
          </a:stretch>
        </p:blipFill>
        <p:spPr>
          <a:xfrm>
            <a:off x="10301124" y="265631"/>
            <a:ext cx="1890876" cy="1325563"/>
          </a:xfrm>
          <a:prstGeom prst="rect">
            <a:avLst/>
          </a:prstGeom>
        </p:spPr>
      </p:pic>
      <p:sp>
        <p:nvSpPr>
          <p:cNvPr id="9" name="Rectangle: Rounded Corners 8">
            <a:extLst>
              <a:ext uri="{FF2B5EF4-FFF2-40B4-BE49-F238E27FC236}">
                <a16:creationId xmlns:a16="http://schemas.microsoft.com/office/drawing/2014/main" xmlns="" id="{CB08D971-D441-4E71-A2BF-99B9898DBC6F}"/>
              </a:ext>
            </a:extLst>
          </p:cNvPr>
          <p:cNvSpPr/>
          <p:nvPr/>
        </p:nvSpPr>
        <p:spPr>
          <a:xfrm>
            <a:off x="6304722" y="6460274"/>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Document Library</a:t>
            </a:r>
          </a:p>
        </p:txBody>
      </p:sp>
      <p:sp>
        <p:nvSpPr>
          <p:cNvPr id="10" name="Rectangle: Rounded Corners 9">
            <a:extLst>
              <a:ext uri="{FF2B5EF4-FFF2-40B4-BE49-F238E27FC236}">
                <a16:creationId xmlns:a16="http://schemas.microsoft.com/office/drawing/2014/main" xmlns="" id="{0118197D-8323-46A5-BFBB-F34998433ED4}"/>
              </a:ext>
            </a:extLst>
          </p:cNvPr>
          <p:cNvSpPr/>
          <p:nvPr/>
        </p:nvSpPr>
        <p:spPr>
          <a:xfrm>
            <a:off x="3768770" y="6460433"/>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Enterprise Admin Role</a:t>
            </a:r>
          </a:p>
        </p:txBody>
      </p:sp>
      <p:pic>
        <p:nvPicPr>
          <p:cNvPr id="17" name="Picture 16">
            <a:extLst>
              <a:ext uri="{FF2B5EF4-FFF2-40B4-BE49-F238E27FC236}">
                <a16:creationId xmlns:a16="http://schemas.microsoft.com/office/drawing/2014/main" xmlns="" id="{FCB84A0B-F499-465F-B763-7F2DD310F0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0598" y="3422649"/>
            <a:ext cx="50803" cy="12701"/>
          </a:xfrm>
          <a:prstGeom prst="rect">
            <a:avLst/>
          </a:prstGeom>
        </p:spPr>
      </p:pic>
      <p:sp>
        <p:nvSpPr>
          <p:cNvPr id="29" name="Rectangle 28">
            <a:extLst>
              <a:ext uri="{FF2B5EF4-FFF2-40B4-BE49-F238E27FC236}">
                <a16:creationId xmlns:a16="http://schemas.microsoft.com/office/drawing/2014/main" xmlns="" id="{6AFA38E1-4893-4E1D-AAEF-2275C99BE37D}"/>
              </a:ext>
            </a:extLst>
          </p:cNvPr>
          <p:cNvSpPr/>
          <p:nvPr/>
        </p:nvSpPr>
        <p:spPr>
          <a:xfrm>
            <a:off x="9481120" y="5071026"/>
            <a:ext cx="1256549" cy="8512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391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F3C4C578-57A7-4D4F-BEFA-AC8CED0BC771}"/>
              </a:ext>
            </a:extLst>
          </p:cNvPr>
          <p:cNvGrpSpPr/>
          <p:nvPr/>
        </p:nvGrpSpPr>
        <p:grpSpPr>
          <a:xfrm>
            <a:off x="1983350" y="1732189"/>
            <a:ext cx="9046056" cy="4265959"/>
            <a:chOff x="1983350" y="1732189"/>
            <a:chExt cx="9046056" cy="4265959"/>
          </a:xfrm>
        </p:grpSpPr>
        <p:pic>
          <p:nvPicPr>
            <p:cNvPr id="26" name="Picture 25">
              <a:extLst>
                <a:ext uri="{FF2B5EF4-FFF2-40B4-BE49-F238E27FC236}">
                  <a16:creationId xmlns:a16="http://schemas.microsoft.com/office/drawing/2014/main" xmlns="" id="{787CE19D-BE28-4DB8-98E1-BF5DE53E0B53}"/>
                </a:ext>
              </a:extLst>
            </p:cNvPr>
            <p:cNvPicPr>
              <a:picLocks noChangeAspect="1"/>
            </p:cNvPicPr>
            <p:nvPr/>
          </p:nvPicPr>
          <p:blipFill>
            <a:blip r:embed="rId3"/>
            <a:stretch>
              <a:fillRect/>
            </a:stretch>
          </p:blipFill>
          <p:spPr>
            <a:xfrm>
              <a:off x="1983350" y="1732189"/>
              <a:ext cx="9046056" cy="4265959"/>
            </a:xfrm>
            <a:prstGeom prst="rect">
              <a:avLst/>
            </a:prstGeom>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xmlns="" id="{8990EA55-84D4-47B7-B728-B262743BF096}"/>
                </a:ext>
              </a:extLst>
            </p:cNvPr>
            <p:cNvSpPr/>
            <p:nvPr/>
          </p:nvSpPr>
          <p:spPr>
            <a:xfrm>
              <a:off x="8860973" y="1828798"/>
              <a:ext cx="914398" cy="141515"/>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7619848" cy="1325563"/>
          </a:xfrm>
        </p:spPr>
        <p:txBody>
          <a:bodyPr/>
          <a:lstStyle/>
          <a:p>
            <a:r>
              <a:rPr lang="en-US" dirty="0"/>
              <a:t>Document Library</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13</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4</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4"/>
          <a:stretch>
            <a:fillRect/>
          </a:stretch>
        </p:blipFill>
        <p:spPr>
          <a:xfrm>
            <a:off x="10301124" y="265631"/>
            <a:ext cx="1890876" cy="1325563"/>
          </a:xfrm>
          <a:prstGeom prst="rect">
            <a:avLst/>
          </a:prstGeom>
        </p:spPr>
      </p:pic>
      <p:sp>
        <p:nvSpPr>
          <p:cNvPr id="9" name="Rectangle: Rounded Corners 8">
            <a:extLst>
              <a:ext uri="{FF2B5EF4-FFF2-40B4-BE49-F238E27FC236}">
                <a16:creationId xmlns:a16="http://schemas.microsoft.com/office/drawing/2014/main" xmlns="" id="{CB08D971-D441-4E71-A2BF-99B9898DBC6F}"/>
              </a:ext>
            </a:extLst>
          </p:cNvPr>
          <p:cNvSpPr/>
          <p:nvPr/>
        </p:nvSpPr>
        <p:spPr>
          <a:xfrm>
            <a:off x="6304722" y="6460274"/>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Document Library</a:t>
            </a:r>
          </a:p>
        </p:txBody>
      </p:sp>
      <p:sp>
        <p:nvSpPr>
          <p:cNvPr id="10" name="Rectangle: Rounded Corners 9">
            <a:extLst>
              <a:ext uri="{FF2B5EF4-FFF2-40B4-BE49-F238E27FC236}">
                <a16:creationId xmlns:a16="http://schemas.microsoft.com/office/drawing/2014/main" xmlns="" id="{0118197D-8323-46A5-BFBB-F34998433ED4}"/>
              </a:ext>
            </a:extLst>
          </p:cNvPr>
          <p:cNvSpPr/>
          <p:nvPr/>
        </p:nvSpPr>
        <p:spPr>
          <a:xfrm>
            <a:off x="3768770" y="6460433"/>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Enterprise Admin Role</a:t>
            </a:r>
          </a:p>
        </p:txBody>
      </p:sp>
      <p:pic>
        <p:nvPicPr>
          <p:cNvPr id="17" name="Picture 16">
            <a:extLst>
              <a:ext uri="{FF2B5EF4-FFF2-40B4-BE49-F238E27FC236}">
                <a16:creationId xmlns:a16="http://schemas.microsoft.com/office/drawing/2014/main" xmlns="" id="{FCB84A0B-F499-465F-B763-7F2DD310F0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0598" y="3422649"/>
            <a:ext cx="50803" cy="12701"/>
          </a:xfrm>
          <a:prstGeom prst="rect">
            <a:avLst/>
          </a:prstGeom>
        </p:spPr>
      </p:pic>
      <p:sp>
        <p:nvSpPr>
          <p:cNvPr id="29" name="Rectangle 28">
            <a:extLst>
              <a:ext uri="{FF2B5EF4-FFF2-40B4-BE49-F238E27FC236}">
                <a16:creationId xmlns:a16="http://schemas.microsoft.com/office/drawing/2014/main" xmlns="" id="{6AFA38E1-4893-4E1D-AAEF-2275C99BE37D}"/>
              </a:ext>
            </a:extLst>
          </p:cNvPr>
          <p:cNvSpPr/>
          <p:nvPr/>
        </p:nvSpPr>
        <p:spPr>
          <a:xfrm>
            <a:off x="4007400" y="3575665"/>
            <a:ext cx="3245383" cy="4629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608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CTsource Training 4 </a:t>
            </a:r>
          </a:p>
        </p:txBody>
      </p:sp>
      <p:sp>
        <p:nvSpPr>
          <p:cNvPr id="3" name="Content Placeholder 2"/>
          <p:cNvSpPr>
            <a:spLocks noGrp="1"/>
          </p:cNvSpPr>
          <p:nvPr>
            <p:ph idx="1"/>
          </p:nvPr>
        </p:nvSpPr>
        <p:spPr>
          <a:xfrm>
            <a:off x="863599" y="1825625"/>
            <a:ext cx="10626993" cy="4351338"/>
          </a:xfrm>
        </p:spPr>
        <p:txBody>
          <a:bodyPr>
            <a:normAutofit/>
          </a:bodyPr>
          <a:lstStyle/>
          <a:p>
            <a:pPr marL="0" indent="0">
              <a:lnSpc>
                <a:spcPct val="100000"/>
              </a:lnSpc>
              <a:buNone/>
            </a:pPr>
            <a:r>
              <a:rPr lang="en-US" dirty="0"/>
              <a:t>This concludes Training 4. </a:t>
            </a:r>
          </a:p>
          <a:p>
            <a:pPr marL="0" indent="0">
              <a:lnSpc>
                <a:spcPct val="100000"/>
              </a:lnSpc>
              <a:buNone/>
            </a:pPr>
            <a:endParaRPr lang="en-US" dirty="0"/>
          </a:p>
          <a:p>
            <a:pPr marL="0" indent="0">
              <a:lnSpc>
                <a:spcPct val="100000"/>
              </a:lnSpc>
              <a:buNone/>
            </a:pPr>
            <a:r>
              <a:rPr lang="en-US" dirty="0"/>
              <a:t>Please be sure to go to </a:t>
            </a:r>
            <a:r>
              <a:rPr lang="en-US" b="1" dirty="0">
                <a:solidFill>
                  <a:schemeClr val="bg1"/>
                </a:solidFill>
                <a:cs typeface="Lato" panose="020F0502020204030203" pitchFamily="34" charset="0"/>
                <a:hlinkClick r:id="rId3"/>
              </a:rPr>
              <a:t>https://portal.ct.gov/DAS/CTSource/CTSource</a:t>
            </a:r>
            <a:endParaRPr lang="en-US" b="1" dirty="0">
              <a:solidFill>
                <a:schemeClr val="bg1"/>
              </a:solidFill>
              <a:cs typeface="Lato" panose="020F0502020204030203" pitchFamily="34" charset="0"/>
            </a:endParaRPr>
          </a:p>
          <a:p>
            <a:pPr marL="0" indent="0">
              <a:lnSpc>
                <a:spcPct val="100000"/>
              </a:lnSpc>
              <a:buNone/>
            </a:pPr>
            <a:r>
              <a:rPr lang="en-US" dirty="0"/>
              <a:t>to find recordings of all trainings.</a:t>
            </a:r>
            <a:endParaRPr lang="en-US" dirty="0">
              <a:solidFill>
                <a:sysClr val="windowText" lastClr="000000"/>
              </a:solidFill>
            </a:endParaRPr>
          </a:p>
          <a:p>
            <a:pPr marL="0" indent="0">
              <a:lnSpc>
                <a:spcPct val="100000"/>
              </a:lnSpc>
              <a:buNone/>
            </a:pPr>
            <a:r>
              <a:rPr lang="en-US" dirty="0"/>
              <a:t>For any questions after the webinar contact DAS Procurement Services by emailing: </a:t>
            </a:r>
            <a:r>
              <a:rPr lang="en-US" dirty="0" err="1">
                <a:hlinkClick r:id="rId4"/>
              </a:rPr>
              <a:t>das.ctsource@ct.gov</a:t>
            </a:r>
            <a:r>
              <a:rPr lang="en-US" b="1" dirty="0" err="1">
                <a:solidFill>
                  <a:schemeClr val="bg1"/>
                </a:solidFill>
              </a:rPr>
              <a:t>You</a:t>
            </a:r>
            <a:r>
              <a:rPr lang="en-US" b="1" dirty="0">
                <a:solidFill>
                  <a:schemeClr val="bg1"/>
                </a:solidFill>
              </a:rPr>
              <a:t> w</a:t>
            </a:r>
            <a:endParaRPr lang="en-US" dirty="0">
              <a:solidFill>
                <a:schemeClr val="tx1"/>
              </a:solidFill>
            </a:endParaRPr>
          </a:p>
          <a:p>
            <a:pPr marL="0" indent="0" algn="ctr">
              <a:lnSpc>
                <a:spcPct val="100000"/>
              </a:lnSpc>
              <a:buNone/>
            </a:pPr>
            <a:r>
              <a:rPr lang="en-US" sz="4000" b="1" dirty="0"/>
              <a:t>Thank you!</a:t>
            </a:r>
            <a:endParaRPr lang="en-US" dirty="0"/>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14</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4</a:t>
            </a:r>
            <a:endParaRPr lang="en-CA" b="1" dirty="0">
              <a:solidFill>
                <a:schemeClr val="bg1"/>
              </a:solidFill>
            </a:endParaRPr>
          </a:p>
        </p:txBody>
      </p:sp>
    </p:spTree>
    <p:extLst>
      <p:ext uri="{BB962C8B-B14F-4D97-AF65-F5344CB8AC3E}">
        <p14:creationId xmlns:p14="http://schemas.microsoft.com/office/powerpoint/2010/main" val="2594804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CTsource Training 4 </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2</a:t>
            </a:fld>
            <a:endParaRPr lang="en-CA" b="1" dirty="0">
              <a:solidFill>
                <a:schemeClr val="bg1"/>
              </a:solidFill>
            </a:endParaRPr>
          </a:p>
        </p:txBody>
      </p:sp>
      <p:sp>
        <p:nvSpPr>
          <p:cNvPr id="16" name="Rectangle: Rounded Corners 15">
            <a:extLst>
              <a:ext uri="{FF2B5EF4-FFF2-40B4-BE49-F238E27FC236}">
                <a16:creationId xmlns:a16="http://schemas.microsoft.com/office/drawing/2014/main" xmlns="" id="{4F8F8956-AFC1-4D47-9461-0212B90A1F07}"/>
              </a:ext>
            </a:extLst>
          </p:cNvPr>
          <p:cNvSpPr/>
          <p:nvPr/>
        </p:nvSpPr>
        <p:spPr>
          <a:xfrm>
            <a:off x="3768770" y="6460433"/>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Enterprise Admin Role</a:t>
            </a:r>
          </a:p>
        </p:txBody>
      </p:sp>
      <p:sp>
        <p:nvSpPr>
          <p:cNvPr id="18" name="Rectangle: Rounded Corners 17">
            <a:extLst>
              <a:ext uri="{FF2B5EF4-FFF2-40B4-BE49-F238E27FC236}">
                <a16:creationId xmlns:a16="http://schemas.microsoft.com/office/drawing/2014/main" xmlns="" id="{934F3664-DF06-43D7-900C-F7413ECE2A20}"/>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Document Library</a:t>
            </a: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4</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graphicFrame>
        <p:nvGraphicFramePr>
          <p:cNvPr id="10" name="Table 6">
            <a:extLst>
              <a:ext uri="{FF2B5EF4-FFF2-40B4-BE49-F238E27FC236}">
                <a16:creationId xmlns:a16="http://schemas.microsoft.com/office/drawing/2014/main" xmlns="" id="{DEFFB1D9-8B0D-44CE-8320-E5F805203B1D}"/>
              </a:ext>
            </a:extLst>
          </p:cNvPr>
          <p:cNvGraphicFramePr>
            <a:graphicFrameLocks noGrp="1"/>
          </p:cNvGraphicFramePr>
          <p:nvPr>
            <p:extLst>
              <p:ext uri="{D42A27DB-BD31-4B8C-83A1-F6EECF244321}">
                <p14:modId xmlns:p14="http://schemas.microsoft.com/office/powerpoint/2010/main" val="3999186361"/>
              </p:ext>
            </p:extLst>
          </p:nvPr>
        </p:nvGraphicFramePr>
        <p:xfrm>
          <a:off x="926691" y="2031649"/>
          <a:ext cx="10338618" cy="2714523"/>
        </p:xfrm>
        <a:graphic>
          <a:graphicData uri="http://schemas.openxmlformats.org/drawingml/2006/table">
            <a:tbl>
              <a:tblPr firstRow="1" bandRow="1">
                <a:tableStyleId>{5C22544A-7EE6-4342-B048-85BDC9FD1C3A}</a:tableStyleId>
              </a:tblPr>
              <a:tblGrid>
                <a:gridCol w="7714284">
                  <a:extLst>
                    <a:ext uri="{9D8B030D-6E8A-4147-A177-3AD203B41FA5}">
                      <a16:colId xmlns:a16="http://schemas.microsoft.com/office/drawing/2014/main" xmlns="" val="1316138637"/>
                    </a:ext>
                  </a:extLst>
                </a:gridCol>
                <a:gridCol w="2624334">
                  <a:extLst>
                    <a:ext uri="{9D8B030D-6E8A-4147-A177-3AD203B41FA5}">
                      <a16:colId xmlns:a16="http://schemas.microsoft.com/office/drawing/2014/main" xmlns="" val="2740445581"/>
                    </a:ext>
                  </a:extLst>
                </a:gridCol>
              </a:tblGrid>
              <a:tr h="817196">
                <a:tc>
                  <a:txBody>
                    <a:bodyPr/>
                    <a:lstStyle/>
                    <a:p>
                      <a:pPr algn="ctr"/>
                      <a:r>
                        <a:rPr lang="en-US" sz="2000" dirty="0">
                          <a:latin typeface="Arial" panose="020B0604020202020204" pitchFamily="34" charset="0"/>
                          <a:cs typeface="Arial" panose="020B0604020202020204" pitchFamily="34" charset="0"/>
                        </a:rPr>
                        <a:t>Section</a:t>
                      </a:r>
                    </a:p>
                  </a:txBody>
                  <a:tcPr anchor="ctr">
                    <a:lnB w="38100" cmpd="sng">
                      <a:noFill/>
                    </a:lnB>
                  </a:tcPr>
                </a:tc>
                <a:tc>
                  <a:txBody>
                    <a:bodyPr/>
                    <a:lstStyle/>
                    <a:p>
                      <a:pPr algn="ctr"/>
                      <a:r>
                        <a:rPr lang="en-US" sz="2000" dirty="0">
                          <a:latin typeface="Arial" panose="020B0604020202020204" pitchFamily="34" charset="0"/>
                          <a:cs typeface="Arial" panose="020B0604020202020204" pitchFamily="34" charset="0"/>
                        </a:rPr>
                        <a:t>Page</a:t>
                      </a:r>
                    </a:p>
                  </a:txBody>
                  <a:tcPr anchor="ctr">
                    <a:lnB w="38100" cmpd="sng">
                      <a:noFill/>
                    </a:lnB>
                  </a:tcPr>
                </a:tc>
                <a:extLst>
                  <a:ext uri="{0D108BD9-81ED-4DB2-BD59-A6C34878D82A}">
                    <a16:rowId xmlns:a16="http://schemas.microsoft.com/office/drawing/2014/main" xmlns="" val="2556128142"/>
                  </a:ext>
                </a:extLst>
              </a:tr>
              <a:tr h="1079628">
                <a:tc>
                  <a:txBody>
                    <a:bodyPr/>
                    <a:lstStyle/>
                    <a:p>
                      <a:pPr marL="0" indent="0">
                        <a:lnSpc>
                          <a:spcPct val="100000"/>
                        </a:lnSpc>
                        <a:buFont typeface="+mj-lt"/>
                        <a:buNone/>
                      </a:pPr>
                      <a:r>
                        <a:rPr lang="en-US" dirty="0">
                          <a:latin typeface="Arial" panose="020B0604020202020204" pitchFamily="34" charset="0"/>
                          <a:cs typeface="Arial" panose="020B0604020202020204" pitchFamily="34" charset="0"/>
                          <a:hlinkClick r:id="rId4" action="ppaction://hlinksldjump"/>
                        </a:rPr>
                        <a:t>Enterprise Administrator Role</a:t>
                      </a:r>
                      <a:endParaRPr lang="en-US" dirty="0">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2000" dirty="0">
                          <a:latin typeface="Arial" panose="020B0604020202020204" pitchFamily="34" charset="0"/>
                          <a:cs typeface="Arial" panose="020B0604020202020204" pitchFamily="34" charset="0"/>
                        </a:rPr>
                        <a:t>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662615485"/>
                  </a:ext>
                </a:extLst>
              </a:tr>
              <a:tr h="817699">
                <a:tc>
                  <a:txBody>
                    <a:bodyPr/>
                    <a:lstStyle/>
                    <a:p>
                      <a:pPr marL="0" indent="0">
                        <a:lnSpc>
                          <a:spcPct val="100000"/>
                        </a:lnSpc>
                        <a:buFont typeface="+mj-lt"/>
                        <a:buNone/>
                      </a:pPr>
                      <a:r>
                        <a:rPr lang="en-US" dirty="0">
                          <a:latin typeface="Arial" panose="020B0604020202020204" pitchFamily="34" charset="0"/>
                          <a:cs typeface="Arial" panose="020B0604020202020204" pitchFamily="34" charset="0"/>
                          <a:hlinkClick r:id="rId5" action="ppaction://hlinksldjump"/>
                        </a:rPr>
                        <a:t>Document Library</a:t>
                      </a:r>
                      <a:endParaRPr lang="en-US" dirty="0">
                        <a:latin typeface="Arial" panose="020B0604020202020204" pitchFamily="34" charset="0"/>
                        <a:cs typeface="Arial" panose="020B0604020202020204" pitchFamily="34" charset="0"/>
                      </a:endParaRPr>
                    </a:p>
                    <a:p>
                      <a:pPr marL="571500" lvl="1" indent="0">
                        <a:lnSpc>
                          <a:spcPct val="100000"/>
                        </a:lnSpc>
                        <a:buFont typeface="Wingdings" panose="05000000000000000000" pitchFamily="2" charset="2"/>
                        <a:buNone/>
                      </a:pPr>
                      <a:endParaRPr lang="en-US"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a:latin typeface="Arial" panose="020B0604020202020204" pitchFamily="34" charset="0"/>
                          <a:cs typeface="Arial" panose="020B0604020202020204" pitchFamily="34"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080813562"/>
                  </a:ext>
                </a:extLst>
              </a:tr>
            </a:tbl>
          </a:graphicData>
        </a:graphic>
      </p:graphicFrame>
    </p:spTree>
    <p:extLst>
      <p:ext uri="{BB962C8B-B14F-4D97-AF65-F5344CB8AC3E}">
        <p14:creationId xmlns:p14="http://schemas.microsoft.com/office/powerpoint/2010/main" val="40371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7619848" cy="1325563"/>
          </a:xfrm>
        </p:spPr>
        <p:txBody>
          <a:bodyPr/>
          <a:lstStyle/>
          <a:p>
            <a:r>
              <a:rPr lang="en-US" dirty="0"/>
              <a:t>Enterprise Administrator Role</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3</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4</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8" name="Rectangle: Rounded Corners 7">
            <a:extLst>
              <a:ext uri="{FF2B5EF4-FFF2-40B4-BE49-F238E27FC236}">
                <a16:creationId xmlns:a16="http://schemas.microsoft.com/office/drawing/2014/main" xmlns="" id="{8304AD86-5AD3-4A3A-B872-4F18A6B61485}"/>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Enterprise Admin Role</a:t>
            </a:r>
          </a:p>
        </p:txBody>
      </p:sp>
      <p:sp>
        <p:nvSpPr>
          <p:cNvPr id="9" name="Rectangle: Rounded Corners 8">
            <a:extLst>
              <a:ext uri="{FF2B5EF4-FFF2-40B4-BE49-F238E27FC236}">
                <a16:creationId xmlns:a16="http://schemas.microsoft.com/office/drawing/2014/main" xmlns="" id="{CB08D971-D441-4E71-A2BF-99B9898DBC6F}"/>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Document Library</a:t>
            </a:r>
          </a:p>
        </p:txBody>
      </p:sp>
      <p:pic>
        <p:nvPicPr>
          <p:cNvPr id="10" name="Picture 9">
            <a:extLst>
              <a:ext uri="{FF2B5EF4-FFF2-40B4-BE49-F238E27FC236}">
                <a16:creationId xmlns:a16="http://schemas.microsoft.com/office/drawing/2014/main" xmlns="" id="{E42A8A17-D34A-40E5-8055-E62E32987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0389" y="1783912"/>
            <a:ext cx="7931222" cy="3556744"/>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xmlns="" id="{43391455-B7D3-4FE1-B420-32C06E856B6F}"/>
              </a:ext>
            </a:extLst>
          </p:cNvPr>
          <p:cNvSpPr/>
          <p:nvPr/>
        </p:nvSpPr>
        <p:spPr>
          <a:xfrm>
            <a:off x="6863666" y="2168269"/>
            <a:ext cx="1888448" cy="9406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56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7619848" cy="1325563"/>
          </a:xfrm>
        </p:spPr>
        <p:txBody>
          <a:bodyPr/>
          <a:lstStyle/>
          <a:p>
            <a:r>
              <a:rPr lang="en-US" dirty="0"/>
              <a:t>Enterprise Administrator Role</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4</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4</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8" name="Rectangle: Rounded Corners 7">
            <a:extLst>
              <a:ext uri="{FF2B5EF4-FFF2-40B4-BE49-F238E27FC236}">
                <a16:creationId xmlns:a16="http://schemas.microsoft.com/office/drawing/2014/main" xmlns="" id="{8304AD86-5AD3-4A3A-B872-4F18A6B61485}"/>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Enterprise Admin Role</a:t>
            </a:r>
          </a:p>
        </p:txBody>
      </p:sp>
      <p:sp>
        <p:nvSpPr>
          <p:cNvPr id="9" name="Rectangle: Rounded Corners 8">
            <a:extLst>
              <a:ext uri="{FF2B5EF4-FFF2-40B4-BE49-F238E27FC236}">
                <a16:creationId xmlns:a16="http://schemas.microsoft.com/office/drawing/2014/main" xmlns="" id="{CB08D971-D441-4E71-A2BF-99B9898DBC6F}"/>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Document Library</a:t>
            </a:r>
          </a:p>
        </p:txBody>
      </p:sp>
      <p:cxnSp>
        <p:nvCxnSpPr>
          <p:cNvPr id="15" name="Straight Arrow Connector 14">
            <a:extLst>
              <a:ext uri="{FF2B5EF4-FFF2-40B4-BE49-F238E27FC236}">
                <a16:creationId xmlns:a16="http://schemas.microsoft.com/office/drawing/2014/main" xmlns="" id="{749129F0-78AD-453D-B148-C656BBC137A5}"/>
              </a:ext>
            </a:extLst>
          </p:cNvPr>
          <p:cNvCxnSpPr/>
          <p:nvPr/>
        </p:nvCxnSpPr>
        <p:spPr>
          <a:xfrm>
            <a:off x="1427975" y="3510355"/>
            <a:ext cx="1018902" cy="3526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xmlns="" id="{0D4E15EF-A390-4FCE-8FCD-1F7FF50AE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861" y="1753147"/>
            <a:ext cx="7328277" cy="4381725"/>
          </a:xfrm>
          <a:prstGeom prst="rect">
            <a:avLst/>
          </a:prstGeom>
          <a:effectLst>
            <a:outerShdw blurRad="50800" dist="38100" dir="2700000" algn="tl" rotWithShape="0">
              <a:prstClr val="black">
                <a:alpha val="40000"/>
              </a:prstClr>
            </a:outerShdw>
          </a:effectLst>
        </p:spPr>
      </p:pic>
      <p:cxnSp>
        <p:nvCxnSpPr>
          <p:cNvPr id="12" name="Straight Arrow Connector 11">
            <a:extLst>
              <a:ext uri="{FF2B5EF4-FFF2-40B4-BE49-F238E27FC236}">
                <a16:creationId xmlns:a16="http://schemas.microsoft.com/office/drawing/2014/main" xmlns="" id="{121DAB19-0744-476F-AE74-4346CC375264}"/>
              </a:ext>
            </a:extLst>
          </p:cNvPr>
          <p:cNvCxnSpPr/>
          <p:nvPr/>
        </p:nvCxnSpPr>
        <p:spPr>
          <a:xfrm>
            <a:off x="1554481" y="2436512"/>
            <a:ext cx="1018902" cy="3526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85B63BF2-718B-4392-903F-4C0458C21C41}"/>
              </a:ext>
            </a:extLst>
          </p:cNvPr>
          <p:cNvCxnSpPr/>
          <p:nvPr/>
        </p:nvCxnSpPr>
        <p:spPr>
          <a:xfrm>
            <a:off x="4438384" y="2153747"/>
            <a:ext cx="1018902" cy="3526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326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7619848" cy="1325563"/>
          </a:xfrm>
        </p:spPr>
        <p:txBody>
          <a:bodyPr/>
          <a:lstStyle/>
          <a:p>
            <a:r>
              <a:rPr lang="en-US" dirty="0"/>
              <a:t>Enterprise Administrator Role</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5</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4</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8" name="Rectangle: Rounded Corners 7">
            <a:extLst>
              <a:ext uri="{FF2B5EF4-FFF2-40B4-BE49-F238E27FC236}">
                <a16:creationId xmlns:a16="http://schemas.microsoft.com/office/drawing/2014/main" xmlns="" id="{8304AD86-5AD3-4A3A-B872-4F18A6B61485}"/>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Enterprise Admin Role</a:t>
            </a:r>
          </a:p>
        </p:txBody>
      </p:sp>
      <p:sp>
        <p:nvSpPr>
          <p:cNvPr id="9" name="Rectangle: Rounded Corners 8">
            <a:extLst>
              <a:ext uri="{FF2B5EF4-FFF2-40B4-BE49-F238E27FC236}">
                <a16:creationId xmlns:a16="http://schemas.microsoft.com/office/drawing/2014/main" xmlns="" id="{CB08D971-D441-4E71-A2BF-99B9898DBC6F}"/>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Document Library</a:t>
            </a:r>
          </a:p>
        </p:txBody>
      </p:sp>
      <p:pic>
        <p:nvPicPr>
          <p:cNvPr id="11" name="Picture 10">
            <a:extLst>
              <a:ext uri="{FF2B5EF4-FFF2-40B4-BE49-F238E27FC236}">
                <a16:creationId xmlns:a16="http://schemas.microsoft.com/office/drawing/2014/main" xmlns="" id="{C419B033-BA15-45EE-86E8-A00F02B334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861" y="1753147"/>
            <a:ext cx="7328277" cy="4381725"/>
          </a:xfrm>
          <a:prstGeom prst="rect">
            <a:avLst/>
          </a:prstGeom>
          <a:effectLst>
            <a:outerShdw blurRad="50800" dist="38100" dir="2700000" algn="tl" rotWithShape="0">
              <a:prstClr val="black">
                <a:alpha val="40000"/>
              </a:prstClr>
            </a:outerShdw>
          </a:effectLst>
        </p:spPr>
      </p:pic>
      <p:cxnSp>
        <p:nvCxnSpPr>
          <p:cNvPr id="15" name="Straight Arrow Connector 14">
            <a:extLst>
              <a:ext uri="{FF2B5EF4-FFF2-40B4-BE49-F238E27FC236}">
                <a16:creationId xmlns:a16="http://schemas.microsoft.com/office/drawing/2014/main" xmlns="" id="{749129F0-78AD-453D-B148-C656BBC137A5}"/>
              </a:ext>
            </a:extLst>
          </p:cNvPr>
          <p:cNvCxnSpPr/>
          <p:nvPr/>
        </p:nvCxnSpPr>
        <p:spPr>
          <a:xfrm>
            <a:off x="1297349" y="3472248"/>
            <a:ext cx="1018902" cy="3526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83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7619848" cy="1325563"/>
          </a:xfrm>
        </p:spPr>
        <p:txBody>
          <a:bodyPr/>
          <a:lstStyle/>
          <a:p>
            <a:r>
              <a:rPr lang="en-US" dirty="0"/>
              <a:t>Enterprise Administrator Role</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6</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4</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8" name="Rectangle: Rounded Corners 7">
            <a:extLst>
              <a:ext uri="{FF2B5EF4-FFF2-40B4-BE49-F238E27FC236}">
                <a16:creationId xmlns:a16="http://schemas.microsoft.com/office/drawing/2014/main" xmlns="" id="{8304AD86-5AD3-4A3A-B872-4F18A6B61485}"/>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Enterprise Admin Role</a:t>
            </a:r>
          </a:p>
        </p:txBody>
      </p:sp>
      <p:sp>
        <p:nvSpPr>
          <p:cNvPr id="9" name="Rectangle: Rounded Corners 8">
            <a:extLst>
              <a:ext uri="{FF2B5EF4-FFF2-40B4-BE49-F238E27FC236}">
                <a16:creationId xmlns:a16="http://schemas.microsoft.com/office/drawing/2014/main" xmlns="" id="{CB08D971-D441-4E71-A2BF-99B9898DBC6F}"/>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Document Library</a:t>
            </a:r>
          </a:p>
        </p:txBody>
      </p:sp>
      <p:pic>
        <p:nvPicPr>
          <p:cNvPr id="16" name="Picture 15">
            <a:extLst>
              <a:ext uri="{FF2B5EF4-FFF2-40B4-BE49-F238E27FC236}">
                <a16:creationId xmlns:a16="http://schemas.microsoft.com/office/drawing/2014/main" xmlns="" id="{82BFF492-3189-4BFA-9372-28140CAF83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861" y="1753147"/>
            <a:ext cx="7328277" cy="4381725"/>
          </a:xfrm>
          <a:prstGeom prst="rect">
            <a:avLst/>
          </a:prstGeom>
          <a:effectLst>
            <a:outerShdw blurRad="50800" dist="38100" dir="2700000" algn="tl" rotWithShape="0">
              <a:prstClr val="black">
                <a:alpha val="40000"/>
              </a:prstClr>
            </a:outerShdw>
          </a:effectLst>
        </p:spPr>
      </p:pic>
      <p:cxnSp>
        <p:nvCxnSpPr>
          <p:cNvPr id="15" name="Straight Arrow Connector 14">
            <a:extLst>
              <a:ext uri="{FF2B5EF4-FFF2-40B4-BE49-F238E27FC236}">
                <a16:creationId xmlns:a16="http://schemas.microsoft.com/office/drawing/2014/main" xmlns="" id="{749129F0-78AD-453D-B148-C656BBC137A5}"/>
              </a:ext>
            </a:extLst>
          </p:cNvPr>
          <p:cNvCxnSpPr/>
          <p:nvPr/>
        </p:nvCxnSpPr>
        <p:spPr>
          <a:xfrm>
            <a:off x="1412959" y="4333322"/>
            <a:ext cx="1018902" cy="3526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84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7619848" cy="1325563"/>
          </a:xfrm>
        </p:spPr>
        <p:txBody>
          <a:bodyPr/>
          <a:lstStyle/>
          <a:p>
            <a:r>
              <a:rPr lang="en-US" dirty="0"/>
              <a:t>Document Library</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7</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4</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grpSp>
        <p:nvGrpSpPr>
          <p:cNvPr id="10" name="Group 9">
            <a:extLst>
              <a:ext uri="{FF2B5EF4-FFF2-40B4-BE49-F238E27FC236}">
                <a16:creationId xmlns:a16="http://schemas.microsoft.com/office/drawing/2014/main" xmlns="" id="{6B6D7559-8AE3-4FB7-9DC2-83CEF2F7EEA9}"/>
              </a:ext>
            </a:extLst>
          </p:cNvPr>
          <p:cNvGrpSpPr/>
          <p:nvPr/>
        </p:nvGrpSpPr>
        <p:grpSpPr>
          <a:xfrm>
            <a:off x="2552518" y="1769458"/>
            <a:ext cx="7086964" cy="4311872"/>
            <a:chOff x="2552518" y="1273064"/>
            <a:chExt cx="7086964" cy="4311872"/>
          </a:xfrm>
          <a:effectLst>
            <a:outerShdw blurRad="50800" dist="38100" dir="2700000" algn="tl" rotWithShape="0">
              <a:prstClr val="black">
                <a:alpha val="40000"/>
              </a:prstClr>
            </a:outerShdw>
          </a:effectLst>
        </p:grpSpPr>
        <p:pic>
          <p:nvPicPr>
            <p:cNvPr id="7" name="Picture 6">
              <a:extLst>
                <a:ext uri="{FF2B5EF4-FFF2-40B4-BE49-F238E27FC236}">
                  <a16:creationId xmlns:a16="http://schemas.microsoft.com/office/drawing/2014/main" xmlns="" id="{E306D419-EA95-46D8-9841-7035461F0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2518" y="1273064"/>
              <a:ext cx="7086964" cy="4311872"/>
            </a:xfrm>
            <a:prstGeom prst="rect">
              <a:avLst/>
            </a:prstGeom>
          </p:spPr>
        </p:pic>
        <p:cxnSp>
          <p:nvCxnSpPr>
            <p:cNvPr id="15" name="Straight Arrow Connector 14">
              <a:extLst>
                <a:ext uri="{FF2B5EF4-FFF2-40B4-BE49-F238E27FC236}">
                  <a16:creationId xmlns:a16="http://schemas.microsoft.com/office/drawing/2014/main" xmlns="" id="{749129F0-78AD-453D-B148-C656BBC137A5}"/>
                </a:ext>
              </a:extLst>
            </p:cNvPr>
            <p:cNvCxnSpPr/>
            <p:nvPr/>
          </p:nvCxnSpPr>
          <p:spPr>
            <a:xfrm>
              <a:off x="3768770" y="3851071"/>
              <a:ext cx="1018902" cy="3526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a:extLst>
              <a:ext uri="{FF2B5EF4-FFF2-40B4-BE49-F238E27FC236}">
                <a16:creationId xmlns:a16="http://schemas.microsoft.com/office/drawing/2014/main" xmlns="" id="{67910AC6-3F4A-4302-B0BE-908BA78EA055}"/>
              </a:ext>
            </a:extLst>
          </p:cNvPr>
          <p:cNvCxnSpPr/>
          <p:nvPr/>
        </p:nvCxnSpPr>
        <p:spPr>
          <a:xfrm>
            <a:off x="1533616" y="4347465"/>
            <a:ext cx="1018902" cy="3526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xmlns="" id="{FE7CA4EF-B370-4AD7-99BF-369A120B79DB}"/>
              </a:ext>
            </a:extLst>
          </p:cNvPr>
          <p:cNvSpPr/>
          <p:nvPr/>
        </p:nvSpPr>
        <p:spPr>
          <a:xfrm>
            <a:off x="3768770" y="6460433"/>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Enterprise Admin Role</a:t>
            </a:r>
          </a:p>
        </p:txBody>
      </p:sp>
      <p:sp>
        <p:nvSpPr>
          <p:cNvPr id="16" name="Rectangle: Rounded Corners 15">
            <a:extLst>
              <a:ext uri="{FF2B5EF4-FFF2-40B4-BE49-F238E27FC236}">
                <a16:creationId xmlns:a16="http://schemas.microsoft.com/office/drawing/2014/main" xmlns="" id="{F72A9853-6D5C-4DEE-ADE4-0F19D15557DA}"/>
              </a:ext>
            </a:extLst>
          </p:cNvPr>
          <p:cNvSpPr/>
          <p:nvPr/>
        </p:nvSpPr>
        <p:spPr>
          <a:xfrm>
            <a:off x="6304722" y="6460274"/>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Document Library</a:t>
            </a:r>
          </a:p>
        </p:txBody>
      </p:sp>
    </p:spTree>
    <p:extLst>
      <p:ext uri="{BB962C8B-B14F-4D97-AF65-F5344CB8AC3E}">
        <p14:creationId xmlns:p14="http://schemas.microsoft.com/office/powerpoint/2010/main" val="517199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DBBE958-8D7C-45CD-A058-2D49AC2D283B}"/>
              </a:ext>
            </a:extLst>
          </p:cNvPr>
          <p:cNvGrpSpPr/>
          <p:nvPr/>
        </p:nvGrpSpPr>
        <p:grpSpPr>
          <a:xfrm>
            <a:off x="2172532" y="1783912"/>
            <a:ext cx="8264379" cy="3980869"/>
            <a:chOff x="2172532" y="1783912"/>
            <a:chExt cx="8264379" cy="3980869"/>
          </a:xfrm>
        </p:grpSpPr>
        <p:pic>
          <p:nvPicPr>
            <p:cNvPr id="6" name="Picture 5">
              <a:extLst>
                <a:ext uri="{FF2B5EF4-FFF2-40B4-BE49-F238E27FC236}">
                  <a16:creationId xmlns:a16="http://schemas.microsoft.com/office/drawing/2014/main" xmlns="" id="{3975E2D0-68D4-415E-9C47-0D99AC316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532" y="1783912"/>
              <a:ext cx="8264379" cy="3980869"/>
            </a:xfrm>
            <a:prstGeom prst="rect">
              <a:avLst/>
            </a:prstGeom>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xmlns="" id="{082E4FCB-3B33-47A7-931C-8BBC379C6941}"/>
                </a:ext>
              </a:extLst>
            </p:cNvPr>
            <p:cNvSpPr/>
            <p:nvPr/>
          </p:nvSpPr>
          <p:spPr>
            <a:xfrm>
              <a:off x="9731829" y="1926771"/>
              <a:ext cx="705082" cy="239117"/>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7619848" cy="1325563"/>
          </a:xfrm>
        </p:spPr>
        <p:txBody>
          <a:bodyPr/>
          <a:lstStyle/>
          <a:p>
            <a:r>
              <a:rPr lang="en-US" dirty="0"/>
              <a:t>Document Library</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8</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4</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4"/>
          <a:stretch>
            <a:fillRect/>
          </a:stretch>
        </p:blipFill>
        <p:spPr>
          <a:xfrm>
            <a:off x="10301124" y="265631"/>
            <a:ext cx="1890876" cy="1325563"/>
          </a:xfrm>
          <a:prstGeom prst="rect">
            <a:avLst/>
          </a:prstGeom>
        </p:spPr>
      </p:pic>
      <p:sp>
        <p:nvSpPr>
          <p:cNvPr id="9" name="Rectangle: Rounded Corners 8">
            <a:extLst>
              <a:ext uri="{FF2B5EF4-FFF2-40B4-BE49-F238E27FC236}">
                <a16:creationId xmlns:a16="http://schemas.microsoft.com/office/drawing/2014/main" xmlns="" id="{CB08D971-D441-4E71-A2BF-99B9898DBC6F}"/>
              </a:ext>
            </a:extLst>
          </p:cNvPr>
          <p:cNvSpPr/>
          <p:nvPr/>
        </p:nvSpPr>
        <p:spPr>
          <a:xfrm>
            <a:off x="6304722" y="6460274"/>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Document Library</a:t>
            </a:r>
          </a:p>
        </p:txBody>
      </p:sp>
      <p:sp>
        <p:nvSpPr>
          <p:cNvPr id="10" name="Rectangle: Rounded Corners 9">
            <a:extLst>
              <a:ext uri="{FF2B5EF4-FFF2-40B4-BE49-F238E27FC236}">
                <a16:creationId xmlns:a16="http://schemas.microsoft.com/office/drawing/2014/main" xmlns="" id="{0118197D-8323-46A5-BFBB-F34998433ED4}"/>
              </a:ext>
            </a:extLst>
          </p:cNvPr>
          <p:cNvSpPr/>
          <p:nvPr/>
        </p:nvSpPr>
        <p:spPr>
          <a:xfrm>
            <a:off x="3768770" y="6460433"/>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Enterprise Admin Role</a:t>
            </a:r>
          </a:p>
        </p:txBody>
      </p:sp>
      <p:sp>
        <p:nvSpPr>
          <p:cNvPr id="7" name="Rectangle 6">
            <a:extLst>
              <a:ext uri="{FF2B5EF4-FFF2-40B4-BE49-F238E27FC236}">
                <a16:creationId xmlns:a16="http://schemas.microsoft.com/office/drawing/2014/main" xmlns="" id="{43391455-B7D3-4FE1-B420-32C06E856B6F}"/>
              </a:ext>
            </a:extLst>
          </p:cNvPr>
          <p:cNvSpPr/>
          <p:nvPr/>
        </p:nvSpPr>
        <p:spPr>
          <a:xfrm>
            <a:off x="3864090" y="3030707"/>
            <a:ext cx="2602024" cy="3982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560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7619848" cy="1325563"/>
          </a:xfrm>
        </p:spPr>
        <p:txBody>
          <a:bodyPr/>
          <a:lstStyle/>
          <a:p>
            <a:r>
              <a:rPr lang="en-US" dirty="0"/>
              <a:t>Document Library</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9</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4</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9" name="Rectangle: Rounded Corners 8">
            <a:extLst>
              <a:ext uri="{FF2B5EF4-FFF2-40B4-BE49-F238E27FC236}">
                <a16:creationId xmlns:a16="http://schemas.microsoft.com/office/drawing/2014/main" xmlns="" id="{CB08D971-D441-4E71-A2BF-99B9898DBC6F}"/>
              </a:ext>
            </a:extLst>
          </p:cNvPr>
          <p:cNvSpPr/>
          <p:nvPr/>
        </p:nvSpPr>
        <p:spPr>
          <a:xfrm>
            <a:off x="6304722" y="6460274"/>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Document Library</a:t>
            </a:r>
          </a:p>
        </p:txBody>
      </p:sp>
      <p:sp>
        <p:nvSpPr>
          <p:cNvPr id="10" name="Rectangle: Rounded Corners 9">
            <a:extLst>
              <a:ext uri="{FF2B5EF4-FFF2-40B4-BE49-F238E27FC236}">
                <a16:creationId xmlns:a16="http://schemas.microsoft.com/office/drawing/2014/main" xmlns="" id="{0118197D-8323-46A5-BFBB-F34998433ED4}"/>
              </a:ext>
            </a:extLst>
          </p:cNvPr>
          <p:cNvSpPr/>
          <p:nvPr/>
        </p:nvSpPr>
        <p:spPr>
          <a:xfrm>
            <a:off x="3768770" y="6460433"/>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Enterprise Admin Role</a:t>
            </a:r>
          </a:p>
        </p:txBody>
      </p:sp>
      <p:grpSp>
        <p:nvGrpSpPr>
          <p:cNvPr id="6" name="Group 5">
            <a:extLst>
              <a:ext uri="{FF2B5EF4-FFF2-40B4-BE49-F238E27FC236}">
                <a16:creationId xmlns:a16="http://schemas.microsoft.com/office/drawing/2014/main" xmlns="" id="{DDA5553B-A24A-4A23-85DF-FEAD32FB2CCC}"/>
              </a:ext>
            </a:extLst>
          </p:cNvPr>
          <p:cNvGrpSpPr/>
          <p:nvPr/>
        </p:nvGrpSpPr>
        <p:grpSpPr>
          <a:xfrm>
            <a:off x="1752804" y="1916183"/>
            <a:ext cx="8382431" cy="3784795"/>
            <a:chOff x="1752804" y="1916183"/>
            <a:chExt cx="8382431" cy="3784795"/>
          </a:xfrm>
        </p:grpSpPr>
        <p:pic>
          <p:nvPicPr>
            <p:cNvPr id="8" name="Picture 7">
              <a:extLst>
                <a:ext uri="{FF2B5EF4-FFF2-40B4-BE49-F238E27FC236}">
                  <a16:creationId xmlns:a16="http://schemas.microsoft.com/office/drawing/2014/main" xmlns="" id="{D82FDEB7-8D5C-43E2-A25C-4B190D2130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804" y="1916183"/>
              <a:ext cx="8382431" cy="3784795"/>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xmlns="" id="{DC8F27C6-4BCD-4D9A-BB3C-FC681E9D72C4}"/>
                </a:ext>
              </a:extLst>
            </p:cNvPr>
            <p:cNvSpPr/>
            <p:nvPr/>
          </p:nvSpPr>
          <p:spPr>
            <a:xfrm>
              <a:off x="8055429" y="2013857"/>
              <a:ext cx="849085" cy="152400"/>
            </a:xfrm>
            <a:prstGeom prst="rect">
              <a:avLst/>
            </a:pr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Arrow Connector 12">
            <a:extLst>
              <a:ext uri="{FF2B5EF4-FFF2-40B4-BE49-F238E27FC236}">
                <a16:creationId xmlns:a16="http://schemas.microsoft.com/office/drawing/2014/main" xmlns="" id="{90A88BF1-808D-4399-B9F5-49255D5BE897}"/>
              </a:ext>
            </a:extLst>
          </p:cNvPr>
          <p:cNvCxnSpPr>
            <a:cxnSpLocks/>
          </p:cNvCxnSpPr>
          <p:nvPr/>
        </p:nvCxnSpPr>
        <p:spPr>
          <a:xfrm flipH="1">
            <a:off x="9577224" y="3252651"/>
            <a:ext cx="1147382" cy="4931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7991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0NTxq6gM"/>
  <p:tag name="ARTICULATE_SLIDE_THUMBNAIL_REFRESH" val="1"/>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T PM Template - Kickoff Meeting Presentation.potx" id="{8587ABB8-746A-48A3-9DBD-D451A7C461B4}" vid="{73D94410-91F4-4CE2-9BF2-75FC098E27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p:properties xmlns:p="http://schemas.microsoft.com/office/2006/metadata/properties" xmlns:xsi="http://www.w3.org/2001/XMLSchema-instance" xmlns:pc="http://schemas.microsoft.com/office/infopath/2007/PartnerControls"><documentManagement><Document_x0020_Type xmlns="$ListId:Shared Documents;"><Value>Deliverable</Value></Document_x0020_Type><_Status xmlns="http://schemas.microsoft.com/sharepoint/v3/fields">Draft</_Status><Project_x0020_Milestone xmlns="$ListId:Shared Documents;">Document Turn Over</Project_x0020_Milestone><Document_x0020_Subtype xmlns="$ListId:Shared Documents;">Presentation</Document_x0020_Subtype><Phase xmlns="$ListId:Shared Documents;">Execution</Phase></documentManagement></p:properties>
</file>

<file path=customXml/item2.xml><?xml version="1.0" encoding="utf-8"?><ct:contentTypeSchema ct:_="" ma:_="" ma:contentTypeName="Document" ma:contentTypeID="0x0101000B69A12940F4554DBC29F6287223FD92" ma:contentTypeVersion="" ma:contentTypeDescription="Create a new document." ma:contentTypeScope="" ma:versionID="41c5b1b204e11f75708724b08d0d7916" xmlns:ct="http://schemas.microsoft.com/office/2006/metadata/contentType" xmlns:ma="http://schemas.microsoft.com/office/2006/metadata/properties/metaAttributes">
<xsd:schema targetNamespace="http://schemas.microsoft.com/office/2006/metadata/properties" ma:root="true" ma:fieldsID="1c2184e985341c8676ccc2b8997c7d1c" ns2:_="" ns3:_="" xmlns:xsd="http://www.w3.org/2001/XMLSchema" xmlns:xs="http://www.w3.org/2001/XMLSchema" xmlns:p="http://schemas.microsoft.com/office/2006/metadata/properties" xmlns:ns2="$ListId:Shared Documents;" xmlns:ns3="http://schemas.microsoft.com/sharepoint/v3/fields">
<xsd:import namespace="$ListId:Shared Documents;"/>
<xsd:import namespace="http://schemas.microsoft.com/sharepoint/v3/fields"/>
<xsd:element name="properties">
<xsd:complexType>
<xsd:sequence>
<xsd:element name="documentManagement">
<xsd:complexType>
<xsd:all>
<xsd:element ref="ns2:Document_x0020_Type" minOccurs="0"/>
<xsd:element ref="ns2:Phase" minOccurs="0"/>
<xsd:element ref="ns2:Document_x0020_Subtype" minOccurs="0"/>
<xsd:element ref="ns2:Project_x0020_Milestone" minOccurs="0"/>
<xsd:element ref="ns3:_Status" minOccurs="0"/>
</xsd:all>
</xsd:complexType>
</xsd:element>
</xsd:sequence>
</xsd:complexType>
</xsd:element>
</xsd:schema>
<xsd:schema targetNamespace="$ListId:Shared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Document_x0020_Type" ma:index="8" nillable="true" ma:displayName="Document Type" ma:internalName="Document_x0020_Type">
<xsd:complexType>
<xsd:complexContent>
<xsd:extension base="dms:MultiChoice">
<xsd:sequence>
<xsd:element name="Value" maxOccurs="unbounded" minOccurs="0" nillable="true">
<xsd:simpleType>
<xsd:restriction base="dms:Choice">
<xsd:enumeration value="Acquisition"/>
<xsd:enumeration value="Change Request"/>
<xsd:enumeration value="Classification Assessment"/>
<xsd:enumeration value="Deliverable"/>
<xsd:enumeration value="Design"/>
<xsd:enumeration value="Communications"/>
<xsd:enumeration value="Implementation"/>
<xsd:enumeration value="Meeting"/>
<xsd:enumeration value="Planning"/>
<xsd:enumeration value="Support"/>
<xsd:enumeration value="Requirements"/>
<xsd:enumeration value="Risk"/>
<xsd:enumeration value="Testing"/>
<xsd:enumeration value="Training"/>
</xsd:restriction>
</xsd:simpleType>
</xsd:element>
</xsd:sequence>
</xsd:extension>
</xsd:complexContent>
</xsd:complexType>
</xsd:element>
<xsd:element name="Phase" ma:index="9" nillable="true" ma:displayName="Phase" ma:format="Dropdown" ma:internalName="Phase">
<xsd:simpleType>
<xsd:restriction base="dms:Choice">
<xsd:enumeration value="Initiation"/>
<xsd:enumeration value="Planning"/>
<xsd:enumeration value="Execution"/>
<xsd:enumeration value="Closing"/>
<xsd:enumeration value="N/A"/>
</xsd:restriction>
</xsd:simpleType>
</xsd:element>
<xsd:element name="Document_x0020_Subtype" ma:index="10" nillable="true" ma:displayName="Document Subtype" ma:format="Dropdown" ma:internalName="Document_x0020_Subtype">
<xsd:simpleType>
<xsd:restriction base="dms:Choice">
<xsd:enumeration value="Bill of Materials"/>
<xsd:enumeration value="Charter"/>
<xsd:enumeration value="Concept of Operations"/>
<xsd:enumeration value="Correspondence"/>
<xsd:enumeration value="Customer Acceptance"/>
<xsd:enumeration value="Design Document"/>
<xsd:enumeration value="Diagrams"/>
<xsd:enumeration value="Issues Management Log"/>
<xsd:enumeration value="Meeting Minutes"/>
<xsd:enumeration value="Plan"/>
<xsd:enumeration value="Presentation"/>
<xsd:enumeration value="Purchase Order"/>
<xsd:enumeration value="Purchase Request"/>
<xsd:enumeration value="Requirements Document"/>
<xsd:enumeration value="Scope Statement"/>
<xsd:enumeration value="Status Update"/>
<xsd:enumeration value="Statement of Work"/>
<xsd:enumeration value="Team Template"/>
<xsd:enumeration value="Test Plan"/>
<xsd:enumeration value="Test Cases"/>
<xsd:enumeration value="Test Report"/>
<xsd:enumeration value="Vendor"/>
</xsd:restriction>
</xsd:simpleType>
</xsd:element>
<xsd:element name="Project_x0020_Milestone" ma:index="11" nillable="true" ma:displayName="Project Milestone" ma:format="Dropdown" ma:internalName="Project_x0020_Milestone">
<xsd:simpleType>
<xsd:restriction base="dms:Choice">
<xsd:enumeration value="Prelim Design Review"/>
<xsd:enumeration value="Final Design Review"/>
<xsd:enumeration value="Pilot Test"/>
<xsd:enumeration value="Implementation"/>
<xsd:enumeration value="Document Turn Over"/>
</xsd:restriction>
</xsd:simpleType>
</xsd:element>
</xsd:schema>
<xsd:schema targetNamespace="http://schemas.microsoft.com/sharepoint/v3/field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_Status" ma:index="12" nillable="true" ma:displayName="Status" ma:default="Draft" ma:format="Dropdown" ma:internalName="_Status">
<xsd:simpleType>
<xsd:union memberTypes="dms:Text">
<xsd:simpleType>
<xsd:restriction base="dms:Choice">
<xsd:enumeration value="Draft"/>
<xsd:enumeration value="Ready for Review"/>
<xsd:enumeration value="Final"/>
<xsd:enumeration value="Expired"/>
</xsd:restriction>
</xsd:simpleType>
</xsd:union>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72B02D-F8A5-460D-AEE3-F3B4F8E38541}">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ListId:Shared Documents;"/>
    <ds:schemaRef ds:uri="http://purl.org/dc/elements/1.1/"/>
    <ds:schemaRef ds:uri="http://schemas.microsoft.com/office/2006/metadata/properties"/>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3EE9BBA3-C35F-43DD-970A-8F3E525E5A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Shared Document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2C5B67-0D7D-4B56-889D-0CD5BEB945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TM10001104[[fn=Feathered]]</Template>
  <TotalTime>80433</TotalTime>
  <Words>1098</Words>
  <Application>Microsoft Office PowerPoint</Application>
  <PresentationFormat>Widescreen</PresentationFormat>
  <Paragraphs>142</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Cambria</vt:lpstr>
      <vt:lpstr>Courier New</vt:lpstr>
      <vt:lpstr>Lato</vt:lpstr>
      <vt:lpstr>Wingdings</vt:lpstr>
      <vt:lpstr>Office Theme</vt:lpstr>
      <vt:lpstr>CTsource Training 4 Document Library </vt:lpstr>
      <vt:lpstr>CTsource Training 4 </vt:lpstr>
      <vt:lpstr>Enterprise Administrator Role</vt:lpstr>
      <vt:lpstr>Enterprise Administrator Role</vt:lpstr>
      <vt:lpstr>Enterprise Administrator Role</vt:lpstr>
      <vt:lpstr>Enterprise Administrator Role</vt:lpstr>
      <vt:lpstr>Document Library</vt:lpstr>
      <vt:lpstr>Document Library</vt:lpstr>
      <vt:lpstr>Document Library</vt:lpstr>
      <vt:lpstr>Document Library</vt:lpstr>
      <vt:lpstr>Document Library</vt:lpstr>
      <vt:lpstr>Document Library</vt:lpstr>
      <vt:lpstr>Document Library</vt:lpstr>
      <vt:lpstr>CTsource Training 4 </vt:lpstr>
    </vt:vector>
  </TitlesOfParts>
  <Manager/>
  <Company>Civic Initiatives</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Missouri OA Purchasing Training</dc:title>
  <dc:subject/>
  <dc:creator>Dustin Lanier</dc:creator>
  <cp:keywords/>
  <dc:description/>
  <cp:lastModifiedBy>John Mckay</cp:lastModifiedBy>
  <cp:revision>1140</cp:revision>
  <cp:lastPrinted>2017-10-05T19:11:35Z</cp:lastPrinted>
  <dcterms:created xsi:type="dcterms:W3CDTF">2015-08-31T15:32:17Z</dcterms:created>
  <dcterms:modified xsi:type="dcterms:W3CDTF">2021-03-17T13:36:57Z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0x0101000B69A12940F4554DBC29F6287223FD92</vt:lpwstr>
  </property>
  <property fmtid="{D5CDD505-2E9C-101B-9397-08002B2CF9AE}" pid="3" name="ArticulateGUID">
    <vt:lpwstr>A5AA2656-918F-4990-A825-83C4F0AA2134</vt:lpwstr>
  </property>
  <property fmtid="{D5CDD505-2E9C-101B-9397-08002B2CF9AE}" pid="4" name="ArticulatePath">
    <vt:lpwstr>IOT CFPP Training_11062017</vt:lpwstr>
  </property>
</Properties>
</file>