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0"/>
  </p:notesMasterIdLst>
  <p:handoutMasterIdLst>
    <p:handoutMasterId r:id="rId61"/>
  </p:handoutMasterIdLst>
  <p:sldIdLst>
    <p:sldId id="2484" r:id="rId5"/>
    <p:sldId id="2509" r:id="rId6"/>
    <p:sldId id="2670" r:id="rId7"/>
    <p:sldId id="2520" r:id="rId8"/>
    <p:sldId id="2556" r:id="rId9"/>
    <p:sldId id="2525" r:id="rId10"/>
    <p:sldId id="2523" r:id="rId11"/>
    <p:sldId id="2526" r:id="rId12"/>
    <p:sldId id="2527" r:id="rId13"/>
    <p:sldId id="2530" r:id="rId14"/>
    <p:sldId id="2545" r:id="rId15"/>
    <p:sldId id="2532" r:id="rId16"/>
    <p:sldId id="2534" r:id="rId17"/>
    <p:sldId id="2535" r:id="rId18"/>
    <p:sldId id="2536" r:id="rId19"/>
    <p:sldId id="2537" r:id="rId20"/>
    <p:sldId id="2538" r:id="rId21"/>
    <p:sldId id="2667" r:id="rId22"/>
    <p:sldId id="2541" r:id="rId23"/>
    <p:sldId id="2542" r:id="rId24"/>
    <p:sldId id="2543" r:id="rId25"/>
    <p:sldId id="2544" r:id="rId26"/>
    <p:sldId id="2546" r:id="rId27"/>
    <p:sldId id="2548" r:id="rId28"/>
    <p:sldId id="2550" r:id="rId29"/>
    <p:sldId id="2549" r:id="rId30"/>
    <p:sldId id="2551" r:id="rId31"/>
    <p:sldId id="2552" r:id="rId32"/>
    <p:sldId id="2553" r:id="rId33"/>
    <p:sldId id="2554" r:id="rId34"/>
    <p:sldId id="2555" r:id="rId35"/>
    <p:sldId id="2660" r:id="rId36"/>
    <p:sldId id="2661" r:id="rId37"/>
    <p:sldId id="2662" r:id="rId38"/>
    <p:sldId id="2664" r:id="rId39"/>
    <p:sldId id="2665" r:id="rId40"/>
    <p:sldId id="2558" r:id="rId41"/>
    <p:sldId id="2557" r:id="rId42"/>
    <p:sldId id="2658" r:id="rId43"/>
    <p:sldId id="2521" r:id="rId44"/>
    <p:sldId id="2510" r:id="rId45"/>
    <p:sldId id="2511" r:id="rId46"/>
    <p:sldId id="2512" r:id="rId47"/>
    <p:sldId id="2513" r:id="rId48"/>
    <p:sldId id="2514" r:id="rId49"/>
    <p:sldId id="2516" r:id="rId50"/>
    <p:sldId id="2517" r:id="rId51"/>
    <p:sldId id="2518" r:id="rId52"/>
    <p:sldId id="2515" r:id="rId53"/>
    <p:sldId id="2519" r:id="rId54"/>
    <p:sldId id="2671" r:id="rId55"/>
    <p:sldId id="2668" r:id="rId56"/>
    <p:sldId id="2673" r:id="rId57"/>
    <p:sldId id="2657" r:id="rId58"/>
    <p:sldId id="2559" r:id="rId59"/>
  </p:sldIdLst>
  <p:sldSz cx="12192000" cy="6858000"/>
  <p:notesSz cx="6858000" cy="91440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BD6EA182-B414-4D4E-BA1A-BDEB47985195}">
          <p14:sldIdLst>
            <p14:sldId id="2484"/>
            <p14:sldId id="2509"/>
          </p14:sldIdLst>
        </p14:section>
        <p14:section name="Contract Management" id="{E7901D2B-1E73-4488-869C-D05C0C40419C}">
          <p14:sldIdLst>
            <p14:sldId id="2670"/>
            <p14:sldId id="2520"/>
            <p14:sldId id="2556"/>
            <p14:sldId id="2525"/>
            <p14:sldId id="2523"/>
            <p14:sldId id="2526"/>
            <p14:sldId id="2527"/>
            <p14:sldId id="2530"/>
            <p14:sldId id="2545"/>
            <p14:sldId id="2532"/>
            <p14:sldId id="2534"/>
            <p14:sldId id="2535"/>
            <p14:sldId id="2536"/>
            <p14:sldId id="2537"/>
            <p14:sldId id="2538"/>
            <p14:sldId id="2667"/>
            <p14:sldId id="2541"/>
            <p14:sldId id="2542"/>
            <p14:sldId id="2543"/>
            <p14:sldId id="2544"/>
            <p14:sldId id="2546"/>
            <p14:sldId id="2548"/>
            <p14:sldId id="2550"/>
            <p14:sldId id="2549"/>
            <p14:sldId id="2551"/>
            <p14:sldId id="2552"/>
            <p14:sldId id="2553"/>
            <p14:sldId id="2554"/>
            <p14:sldId id="2555"/>
            <p14:sldId id="2660"/>
            <p14:sldId id="2661"/>
            <p14:sldId id="2662"/>
            <p14:sldId id="2664"/>
            <p14:sldId id="2665"/>
            <p14:sldId id="2558"/>
            <p14:sldId id="2557"/>
            <p14:sldId id="2658"/>
          </p14:sldIdLst>
        </p14:section>
        <p14:section name="Master Agreements" id="{DC4C4FB8-34AC-4555-853D-3AD32484C720}">
          <p14:sldIdLst>
            <p14:sldId id="2521"/>
            <p14:sldId id="2510"/>
            <p14:sldId id="2511"/>
            <p14:sldId id="2512"/>
            <p14:sldId id="2513"/>
            <p14:sldId id="2514"/>
            <p14:sldId id="2516"/>
            <p14:sldId id="2517"/>
            <p14:sldId id="2518"/>
            <p14:sldId id="2515"/>
            <p14:sldId id="2519"/>
            <p14:sldId id="2671"/>
            <p14:sldId id="2668"/>
            <p14:sldId id="2673"/>
            <p14:sldId id="2657"/>
            <p14:sldId id="255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gina Rousseau" initials="" lastIdx="1" clrIdx="0"/>
  <p:cmAuthor id="1" name="Lisa Rolik" initials="LR" lastIdx="16" clrIdx="1">
    <p:extLst>
      <p:ext uri="{19B8F6BF-5375-455C-9EA6-DF929625EA0E}">
        <p15:presenceInfo xmlns:p15="http://schemas.microsoft.com/office/powerpoint/2012/main" userId="27c1c8121a5d3f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653"/>
    <a:srgbClr val="000000"/>
    <a:srgbClr val="24365C"/>
    <a:srgbClr val="1111AD"/>
    <a:srgbClr val="3CA5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77427" autoAdjust="0"/>
  </p:normalViewPr>
  <p:slideViewPr>
    <p:cSldViewPr snapToGrid="0">
      <p:cViewPr varScale="1">
        <p:scale>
          <a:sx n="56" d="100"/>
          <a:sy n="56" d="100"/>
        </p:scale>
        <p:origin x="294" y="6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105" d="100"/>
          <a:sy n="105" d="100"/>
        </p:scale>
        <p:origin x="279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290EED8-F281-ED4B-834F-8D418DFB5F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E2718CED-D93E-2548-AE93-3447DAD1D4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44300C-BBE9-0646-B8AA-13F0747D405C}" type="datetimeFigureOut">
              <a:rPr lang="en-US" smtClean="0"/>
              <a:t>1/22/2021</a:t>
            </a:fld>
            <a:endParaRPr lang="en-US"/>
          </a:p>
        </p:txBody>
      </p:sp>
      <p:sp>
        <p:nvSpPr>
          <p:cNvPr id="4" name="Footer Placeholder 3">
            <a:extLst>
              <a:ext uri="{FF2B5EF4-FFF2-40B4-BE49-F238E27FC236}">
                <a16:creationId xmlns:a16="http://schemas.microsoft.com/office/drawing/2014/main" xmlns="" id="{19A2BEB7-C56A-8E46-BDE0-67E52E7F0F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C30F076E-F2E8-A742-A182-3CDBEBD4D21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C5E36F-34A2-7C49-9253-DA97233145D6}" type="slidenum">
              <a:rPr lang="en-US" smtClean="0"/>
              <a:t>‹#›</a:t>
            </a:fld>
            <a:endParaRPr lang="en-US"/>
          </a:p>
        </p:txBody>
      </p:sp>
    </p:spTree>
    <p:extLst>
      <p:ext uri="{BB962C8B-B14F-4D97-AF65-F5344CB8AC3E}">
        <p14:creationId xmlns:p14="http://schemas.microsoft.com/office/powerpoint/2010/main" val="2080720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390985-7863-5341-A518-461C148125DB}" type="datetimeFigureOut">
              <a:rPr lang="en-US" smtClean="0"/>
              <a:t>1/22/2021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8FED80-5DE1-3E49-AADB-6B56BBE43344}" type="slidenum">
              <a:rPr lang="en-US" smtClean="0"/>
              <a:t>‹#›</a:t>
            </a:fld>
            <a:endParaRPr lang="en-US"/>
          </a:p>
        </p:txBody>
      </p:sp>
    </p:spTree>
    <p:extLst>
      <p:ext uri="{BB962C8B-B14F-4D97-AF65-F5344CB8AC3E}">
        <p14:creationId xmlns:p14="http://schemas.microsoft.com/office/powerpoint/2010/main" val="22805928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CTsource Training 3:  Contracts/Master Agreements.  This is the third training provided to you by the State of Connecticut – DAS Procurement Services CTsource</a:t>
            </a:r>
            <a:r>
              <a:rPr lang="en-US" baseline="0" dirty="0"/>
              <a:t> Training Team</a:t>
            </a:r>
            <a:r>
              <a:rPr lang="en-US" dirty="0"/>
              <a:t>. </a:t>
            </a:r>
          </a:p>
        </p:txBody>
      </p:sp>
      <p:sp>
        <p:nvSpPr>
          <p:cNvPr id="4" name="Slide Number Placeholder 3"/>
          <p:cNvSpPr>
            <a:spLocks noGrp="1"/>
          </p:cNvSpPr>
          <p:nvPr>
            <p:ph type="sldNum" sz="quarter" idx="5"/>
          </p:nvPr>
        </p:nvSpPr>
        <p:spPr/>
        <p:txBody>
          <a:bodyPr/>
          <a:lstStyle/>
          <a:p>
            <a:fld id="{848FED80-5DE1-3E49-AADB-6B56BBE43344}" type="slidenum">
              <a:rPr lang="en-US" smtClean="0"/>
              <a:t>1</a:t>
            </a:fld>
            <a:endParaRPr lang="en-US"/>
          </a:p>
        </p:txBody>
      </p:sp>
    </p:spTree>
    <p:extLst>
      <p:ext uri="{BB962C8B-B14F-4D97-AF65-F5344CB8AC3E}">
        <p14:creationId xmlns:p14="http://schemas.microsoft.com/office/powerpoint/2010/main" val="2503153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Click </a:t>
            </a:r>
            <a:r>
              <a:rPr lang="en-US" b="0" i="1" dirty="0"/>
              <a:t>Search Contractors </a:t>
            </a:r>
            <a:r>
              <a:rPr lang="en-US" b="0" i="0" dirty="0"/>
              <a:t>and search for contractor/supplier.  Contractor must be registered in CTsource and approved.</a:t>
            </a:r>
          </a:p>
          <a:p>
            <a:endParaRPr lang="en-US" b="0" i="0" dirty="0"/>
          </a:p>
          <a:p>
            <a:r>
              <a:rPr lang="en-US" b="0" i="0" dirty="0"/>
              <a:t>Type in the </a:t>
            </a:r>
            <a:r>
              <a:rPr lang="en-US" b="0" i="1" dirty="0"/>
              <a:t>Supplier Name </a:t>
            </a:r>
            <a:r>
              <a:rPr lang="en-US" b="0" i="0" dirty="0"/>
              <a:t>field.  Click </a:t>
            </a:r>
            <a:r>
              <a:rPr lang="en-US" b="0" i="1" dirty="0"/>
              <a:t>Search.</a:t>
            </a:r>
            <a:r>
              <a:rPr lang="en-US" b="0" i="0" dirty="0"/>
              <a:t>  From the results, select the supplier by clicking on the </a:t>
            </a:r>
            <a:r>
              <a:rPr lang="en-US" b="0" i="1" dirty="0"/>
              <a:t>green checkmark</a:t>
            </a:r>
            <a:r>
              <a:rPr lang="en-US" b="0" i="0" dirty="0"/>
              <a:t>.</a:t>
            </a:r>
          </a:p>
          <a:p>
            <a:endParaRPr lang="en-US" b="0" i="0" dirty="0"/>
          </a:p>
          <a:p>
            <a:r>
              <a:rPr lang="en-US" b="1" i="0" dirty="0"/>
              <a:t>[DEMO]</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10</a:t>
            </a:fld>
            <a:endParaRPr lang="en-CA"/>
          </a:p>
        </p:txBody>
      </p:sp>
    </p:spTree>
    <p:extLst>
      <p:ext uri="{BB962C8B-B14F-4D97-AF65-F5344CB8AC3E}">
        <p14:creationId xmlns:p14="http://schemas.microsoft.com/office/powerpoint/2010/main" val="828834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0" i="0" dirty="0"/>
              <a:t>The main and contract contacts from the Supplier portal will automatically fill, if available. Only the supplier can modify this</a:t>
            </a:r>
            <a:r>
              <a:rPr lang="en-US" b="0" i="0" baseline="0" dirty="0"/>
              <a:t> information on their portal.</a:t>
            </a:r>
            <a:r>
              <a:rPr lang="en-US" b="0" i="0" dirty="0"/>
              <a:t> </a:t>
            </a:r>
          </a:p>
          <a:p>
            <a:pPr lvl="0"/>
            <a:endParaRPr lang="en-US" b="0" i="0" dirty="0"/>
          </a:p>
          <a:p>
            <a:pPr lvl="0"/>
            <a:r>
              <a:rPr lang="en-US" b="0" i="0" dirty="0"/>
              <a:t>You may enter any additional contact information by completing</a:t>
            </a:r>
            <a:r>
              <a:rPr lang="en-US" b="0" i="0" baseline="0" dirty="0"/>
              <a:t> the fields</a:t>
            </a:r>
            <a:r>
              <a:rPr lang="en-US" b="0" i="0" dirty="0"/>
              <a:t>:  </a:t>
            </a:r>
            <a:r>
              <a:rPr lang="en-US" b="0" i="1" dirty="0"/>
              <a:t>Contact Type, Contact Name, Email Address, and Phone</a:t>
            </a:r>
            <a:r>
              <a:rPr lang="en-US" b="0" i="0" dirty="0"/>
              <a:t>.  Click </a:t>
            </a:r>
            <a:r>
              <a:rPr lang="en-US" b="0" i="1" dirty="0"/>
              <a:t>Add Contacts</a:t>
            </a:r>
            <a:r>
              <a:rPr lang="en-US" b="0" i="0" dirty="0"/>
              <a:t>.  </a:t>
            </a:r>
          </a:p>
          <a:p>
            <a:pPr lvl="0"/>
            <a:endParaRPr lang="en-US" b="0" i="0" dirty="0"/>
          </a:p>
          <a:p>
            <a:pPr lvl="0"/>
            <a:r>
              <a:rPr lang="en-US" b="0" i="0" dirty="0"/>
              <a:t>Add or delete as necessary and additional contact information you have added.  (You may delete a contact by clicking the red “x” at the right.)</a:t>
            </a:r>
          </a:p>
          <a:p>
            <a:endParaRPr lang="en-US" b="0" i="0" dirty="0"/>
          </a:p>
          <a:p>
            <a:r>
              <a:rPr lang="en-US" b="1" i="0" dirty="0"/>
              <a:t>[DEMO]</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11</a:t>
            </a:fld>
            <a:endParaRPr lang="en-CA"/>
          </a:p>
        </p:txBody>
      </p:sp>
    </p:spTree>
    <p:extLst>
      <p:ext uri="{BB962C8B-B14F-4D97-AF65-F5344CB8AC3E}">
        <p14:creationId xmlns:p14="http://schemas.microsoft.com/office/powerpoint/2010/main" val="2749648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a:p>
            <a:r>
              <a:rPr lang="en-US" b="0" i="0" dirty="0"/>
              <a:t>Insurance</a:t>
            </a:r>
            <a:r>
              <a:rPr lang="en-US" b="0" i="0" baseline="0" dirty="0"/>
              <a:t> related to the contract is added and managed only at the contract level.  This information is not required to complete; however, if you enter values in one of the fields, you must complete all fields in the row.</a:t>
            </a:r>
          </a:p>
          <a:p>
            <a:pPr lvl="1"/>
            <a:endParaRPr lang="en-US" b="0" i="0" dirty="0"/>
          </a:p>
          <a:p>
            <a:pPr lvl="1"/>
            <a:r>
              <a:rPr lang="en-US" b="0" i="0" dirty="0"/>
              <a:t>To identify</a:t>
            </a:r>
            <a:r>
              <a:rPr lang="en-US" b="0" i="0" baseline="0" dirty="0"/>
              <a:t> an</a:t>
            </a:r>
            <a:r>
              <a:rPr lang="en-US" b="0" i="0" dirty="0"/>
              <a:t> </a:t>
            </a:r>
            <a:r>
              <a:rPr lang="en-US" b="0" i="1" dirty="0"/>
              <a:t>Insurance Category, </a:t>
            </a:r>
            <a:r>
              <a:rPr lang="en-US" b="0" i="0" dirty="0"/>
              <a:t>select</a:t>
            </a:r>
            <a:r>
              <a:rPr lang="en-US" b="0" i="0" baseline="0" dirty="0"/>
              <a:t> from the dropdown:</a:t>
            </a:r>
            <a:r>
              <a:rPr lang="en-US" b="0" i="0" dirty="0"/>
              <a:t>  </a:t>
            </a:r>
            <a:r>
              <a:rPr lang="en-US" b="0" i="1" dirty="0"/>
              <a:t>General Liability, Automotive Liability, Professional Services Liability, </a:t>
            </a:r>
            <a:r>
              <a:rPr lang="en-US" b="0" i="0" dirty="0"/>
              <a:t>or</a:t>
            </a:r>
            <a:r>
              <a:rPr lang="en-US" b="0" i="1" dirty="0"/>
              <a:t> Other.  C</a:t>
            </a:r>
            <a:r>
              <a:rPr lang="en-US" b="0" i="0" dirty="0"/>
              <a:t>lick on the dropdown menu and make your selection.</a:t>
            </a:r>
          </a:p>
          <a:p>
            <a:pPr lvl="1"/>
            <a:r>
              <a:rPr lang="en-US" b="0" i="0" dirty="0"/>
              <a:t>Enter the </a:t>
            </a:r>
            <a:r>
              <a:rPr lang="en-US" b="0" i="1" dirty="0"/>
              <a:t>Policy Number </a:t>
            </a:r>
            <a:r>
              <a:rPr lang="en-US" b="0" i="0" dirty="0"/>
              <a:t>and </a:t>
            </a:r>
            <a:r>
              <a:rPr lang="en-US" b="0" i="1" dirty="0"/>
              <a:t>Carrier</a:t>
            </a:r>
            <a:r>
              <a:rPr lang="en-US" b="0" i="0" dirty="0"/>
              <a:t> name</a:t>
            </a:r>
            <a:r>
              <a:rPr lang="en-US" b="0" i="0" baseline="0" dirty="0"/>
              <a:t> if you feel it is necessary for your organization to track this information.   </a:t>
            </a:r>
            <a:r>
              <a:rPr lang="en-US" b="0" i="0" dirty="0"/>
              <a:t>NOTE:  DAS Procurement Contract Specialists only enter an * in the fields to satisfy the system requirement for entry.</a:t>
            </a:r>
          </a:p>
          <a:p>
            <a:pPr lvl="1"/>
            <a:r>
              <a:rPr lang="en-US" b="0" i="0" dirty="0"/>
              <a:t>Enter the </a:t>
            </a:r>
            <a:r>
              <a:rPr lang="en-US" b="0" i="1" dirty="0"/>
              <a:t>Effective Date </a:t>
            </a:r>
            <a:r>
              <a:rPr lang="en-US" b="0" i="0" dirty="0"/>
              <a:t>and </a:t>
            </a:r>
            <a:r>
              <a:rPr lang="en-US" b="0" i="1" dirty="0"/>
              <a:t>Expiration Date </a:t>
            </a:r>
            <a:r>
              <a:rPr lang="en-US" b="0" i="0" dirty="0"/>
              <a:t>in the appropriate fields.  NOTE:  Email notifications are sent to the buyer and supplier regarding</a:t>
            </a:r>
            <a:r>
              <a:rPr lang="en-US" b="0" i="0" baseline="0" dirty="0"/>
              <a:t> expiration date information.</a:t>
            </a:r>
            <a:endParaRPr lang="en-US" b="0" i="0" dirty="0"/>
          </a:p>
          <a:p>
            <a:pPr lvl="1"/>
            <a:r>
              <a:rPr lang="en-US" b="0" i="0" dirty="0"/>
              <a:t>Click </a:t>
            </a:r>
            <a:r>
              <a:rPr lang="en-US" b="0" i="1" dirty="0"/>
              <a:t>Add Insurance </a:t>
            </a:r>
            <a:r>
              <a:rPr lang="en-US" b="0" i="0" dirty="0"/>
              <a:t>when finished with a row to add all appropriate insurance policies. </a:t>
            </a:r>
          </a:p>
          <a:p>
            <a:endParaRPr lang="en-US" b="0" i="0" dirty="0"/>
          </a:p>
          <a:p>
            <a:r>
              <a:rPr lang="en-US" b="1" i="0" dirty="0"/>
              <a:t>[DEMO]</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12</a:t>
            </a:fld>
            <a:endParaRPr lang="en-CA"/>
          </a:p>
        </p:txBody>
      </p:sp>
    </p:spTree>
    <p:extLst>
      <p:ext uri="{BB962C8B-B14F-4D97-AF65-F5344CB8AC3E}">
        <p14:creationId xmlns:p14="http://schemas.microsoft.com/office/powerpoint/2010/main" val="155718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1" dirty="0"/>
              <a:t>Pricing Information:</a:t>
            </a: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457200" marR="0" lvl="1" indent="0" algn="l" defTabSz="457200" rtl="0" eaLnBrk="1" fontAlgn="auto" latinLnBrk="0" hangingPunct="1">
              <a:lnSpc>
                <a:spcPct val="100000"/>
              </a:lnSpc>
              <a:spcBef>
                <a:spcPts val="0"/>
              </a:spcBef>
              <a:spcAft>
                <a:spcPts val="0"/>
              </a:spcAft>
              <a:buClrTx/>
              <a:buSzTx/>
              <a:buFontTx/>
              <a:buNone/>
              <a:tabLst/>
              <a:defRPr/>
            </a:pPr>
            <a:r>
              <a:rPr lang="en-US" b="0" i="0" dirty="0"/>
              <a:t>Select </a:t>
            </a:r>
            <a:r>
              <a:rPr lang="en-US" b="0" i="1" dirty="0"/>
              <a:t>Pricing Type </a:t>
            </a:r>
            <a:r>
              <a:rPr lang="en-US" b="0" i="0" dirty="0"/>
              <a:t>and </a:t>
            </a:r>
            <a:r>
              <a:rPr lang="en-US" b="0" i="1" dirty="0"/>
              <a:t>Total Value Condition </a:t>
            </a:r>
            <a:r>
              <a:rPr lang="en-US" b="0" i="0" dirty="0"/>
              <a:t>from the dropdown menus.</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b="0" i="0" dirty="0"/>
              <a:t>Select </a:t>
            </a:r>
            <a:r>
              <a:rPr lang="en-US" b="0" i="1" dirty="0"/>
              <a:t>Yes/No</a:t>
            </a:r>
            <a:r>
              <a:rPr lang="en-US" b="0" i="0" dirty="0"/>
              <a:t> to </a:t>
            </a:r>
            <a:r>
              <a:rPr lang="en-US" b="0" i="1" dirty="0"/>
              <a:t>Hide Contract Value </a:t>
            </a:r>
            <a:r>
              <a:rPr lang="en-US" b="0" i="0" dirty="0"/>
              <a:t>– this determines whether or not it is displayed on</a:t>
            </a:r>
            <a:r>
              <a:rPr lang="en-US" b="0" i="0" baseline="0" dirty="0"/>
              <a:t> the Contract Board</a:t>
            </a:r>
            <a:endParaRPr lang="en-US" b="0" i="0" dirty="0"/>
          </a:p>
          <a:p>
            <a:pPr marL="457200" marR="0" lvl="1" indent="0" algn="l" defTabSz="457200" rtl="0" eaLnBrk="1" fontAlgn="auto" latinLnBrk="0" hangingPunct="1">
              <a:lnSpc>
                <a:spcPct val="100000"/>
              </a:lnSpc>
              <a:spcBef>
                <a:spcPts val="0"/>
              </a:spcBef>
              <a:spcAft>
                <a:spcPts val="0"/>
              </a:spcAft>
              <a:buClrTx/>
              <a:buSzTx/>
              <a:buFontTx/>
              <a:buNone/>
              <a:tabLst/>
              <a:defRPr/>
            </a:pPr>
            <a:r>
              <a:rPr lang="en-US" b="0" i="0" dirty="0"/>
              <a:t>Enter </a:t>
            </a:r>
            <a:r>
              <a:rPr lang="en-US" b="0" i="1" dirty="0"/>
              <a:t>Total Value (USD) </a:t>
            </a:r>
            <a:r>
              <a:rPr lang="en-US" b="0" i="0" dirty="0"/>
              <a:t>– if using approval workflow based upon Total Contract Value Workflow, a</a:t>
            </a:r>
            <a:r>
              <a:rPr lang="en-US" b="0" i="0" baseline="0" dirty="0"/>
              <a:t> value must be entered in this field.</a:t>
            </a:r>
            <a:endParaRPr lang="en-US" b="0" i="0" dirty="0"/>
          </a:p>
          <a:p>
            <a:pPr marL="457200" marR="0" lvl="1" indent="0" algn="l" defTabSz="457200" rtl="0" eaLnBrk="1" fontAlgn="auto" latinLnBrk="0" hangingPunct="1">
              <a:lnSpc>
                <a:spcPct val="100000"/>
              </a:lnSpc>
              <a:spcBef>
                <a:spcPts val="0"/>
              </a:spcBef>
              <a:spcAft>
                <a:spcPts val="0"/>
              </a:spcAft>
              <a:buClrTx/>
              <a:buSzTx/>
              <a:buFontTx/>
              <a:buNone/>
              <a:tabLst/>
              <a:defRPr/>
            </a:pPr>
            <a:r>
              <a:rPr lang="en-US" b="0" i="0" dirty="0"/>
              <a:t>Determine </a:t>
            </a:r>
            <a:r>
              <a:rPr lang="en-US" b="0" i="1" dirty="0"/>
              <a:t>Retainage Type </a:t>
            </a:r>
            <a:r>
              <a:rPr lang="en-US" b="0" i="0" dirty="0"/>
              <a:t>[Off/On] represent</a:t>
            </a:r>
            <a:r>
              <a:rPr lang="en-US" b="0" i="0" baseline="0" dirty="0"/>
              <a:t> amount versus percentage</a:t>
            </a:r>
            <a:r>
              <a:rPr lang="en-US" b="0" i="0" dirty="0"/>
              <a:t>, enter </a:t>
            </a:r>
            <a:r>
              <a:rPr lang="en-US" b="0" i="1" dirty="0"/>
              <a:t>Retainage Amount or Percent </a:t>
            </a:r>
            <a:r>
              <a:rPr lang="en-US" b="0" i="0" dirty="0"/>
              <a:t>as applicable</a:t>
            </a:r>
            <a:r>
              <a:rPr lang="en-US" b="0" i="0" baseline="0" dirty="0"/>
              <a:t> </a:t>
            </a:r>
            <a:r>
              <a:rPr lang="en-US" b="0" i="0" dirty="0"/>
              <a:t>and </a:t>
            </a:r>
            <a:r>
              <a:rPr lang="en-US" b="0" i="1" dirty="0"/>
              <a:t>Retainage Notes</a:t>
            </a:r>
            <a:r>
              <a:rPr lang="en-US" b="0" i="0" dirty="0"/>
              <a:t>.  You</a:t>
            </a:r>
            <a:r>
              <a:rPr lang="en-US" b="0" i="0" baseline="0" dirty="0"/>
              <a:t> may enter data in these fields for information purposes only.  The State of Connecticut does not use the payment module to enforce this information.</a:t>
            </a: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a:p>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13</a:t>
            </a:fld>
            <a:endParaRPr lang="en-CA"/>
          </a:p>
        </p:txBody>
      </p:sp>
    </p:spTree>
    <p:extLst>
      <p:ext uri="{BB962C8B-B14F-4D97-AF65-F5344CB8AC3E}">
        <p14:creationId xmlns:p14="http://schemas.microsoft.com/office/powerpoint/2010/main" val="1952106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1" dirty="0"/>
              <a:t>Pricing Information </a:t>
            </a:r>
            <a:r>
              <a:rPr lang="en-US" b="0" i="0" dirty="0"/>
              <a:t>(continued):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457200" marR="0" lvl="1" indent="0" algn="l" defTabSz="457200" rtl="0" eaLnBrk="1" fontAlgn="auto" latinLnBrk="0" hangingPunct="1">
              <a:lnSpc>
                <a:spcPct val="100000"/>
              </a:lnSpc>
              <a:spcBef>
                <a:spcPts val="0"/>
              </a:spcBef>
              <a:spcAft>
                <a:spcPts val="0"/>
              </a:spcAft>
              <a:buClrTx/>
              <a:buSzTx/>
              <a:buFontTx/>
              <a:buNone/>
              <a:tabLst/>
              <a:defRPr/>
            </a:pPr>
            <a:r>
              <a:rPr lang="en-US" b="0" i="0" dirty="0"/>
              <a:t>The </a:t>
            </a:r>
            <a:r>
              <a:rPr lang="en-US" b="0" i="1" dirty="0"/>
              <a:t>Initial Expended Value (USD) </a:t>
            </a:r>
            <a:r>
              <a:rPr lang="en-US" b="0" i="0" dirty="0"/>
              <a:t>does not apply for the State</a:t>
            </a:r>
            <a:r>
              <a:rPr lang="en-US" b="0" i="0" baseline="0" dirty="0"/>
              <a:t> of Connecticut it is related to the Purchase Order module</a:t>
            </a:r>
            <a:r>
              <a:rPr lang="en-US" b="0" i="0" dirty="0"/>
              <a:t>.</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b="0" i="0" dirty="0"/>
              <a:t>Select payment and delivery terms from the </a:t>
            </a:r>
            <a:r>
              <a:rPr lang="en-US" b="0" i="1" dirty="0"/>
              <a:t>Payment Terms </a:t>
            </a:r>
            <a:r>
              <a:rPr lang="en-US" b="0" i="0" dirty="0"/>
              <a:t>and </a:t>
            </a:r>
            <a:r>
              <a:rPr lang="en-US" b="0" i="1" dirty="0"/>
              <a:t>Delivery Terms </a:t>
            </a:r>
            <a:r>
              <a:rPr lang="en-US" b="0" i="0" dirty="0"/>
              <a:t>dropdown menus.   </a:t>
            </a:r>
            <a:r>
              <a:rPr lang="en-US" sz="1200" dirty="0"/>
              <a:t>Please note:  Additional delivery</a:t>
            </a:r>
            <a:r>
              <a:rPr lang="en-US" sz="1200" baseline="0" dirty="0"/>
              <a:t> and payment terms cannot be added to the dropdown options.  Select the field option: “</a:t>
            </a:r>
            <a:r>
              <a:rPr lang="en-US" sz="1200" i="1" baseline="0" dirty="0"/>
              <a:t>See Delivery Notes</a:t>
            </a:r>
            <a:r>
              <a:rPr lang="en-US" sz="1200" baseline="0" dirty="0"/>
              <a:t>” or “</a:t>
            </a:r>
            <a:r>
              <a:rPr lang="en-US" sz="1200" i="1" baseline="0" dirty="0"/>
              <a:t>See Payment Notes</a:t>
            </a:r>
            <a:r>
              <a:rPr lang="en-US" sz="1200" baseline="0" dirty="0"/>
              <a:t>” and enter the pertinent data that applies in the text box.  </a:t>
            </a:r>
            <a:r>
              <a:rPr lang="en-US" b="0" i="0" dirty="0"/>
              <a:t>Enter appropriate notes in the </a:t>
            </a:r>
            <a:r>
              <a:rPr lang="en-US" b="0" i="1" dirty="0"/>
              <a:t>Payment Notes and Delivery Notes </a:t>
            </a:r>
            <a:r>
              <a:rPr lang="en-US" b="0" i="0" dirty="0"/>
              <a:t>fields.</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b="0" i="0" dirty="0"/>
              <a:t>“</a:t>
            </a:r>
            <a:r>
              <a:rPr lang="en-US" b="0" i="1" dirty="0"/>
              <a:t>Other Notes</a:t>
            </a:r>
            <a:r>
              <a:rPr lang="en-US" b="0" i="0" dirty="0"/>
              <a:t>”</a:t>
            </a:r>
            <a:r>
              <a:rPr lang="en-US" b="0" i="0" baseline="0" dirty="0"/>
              <a:t> field is for</a:t>
            </a:r>
            <a:r>
              <a:rPr lang="en-US" b="0" i="0" dirty="0"/>
              <a:t> any additional information pertaining to the contract for INTERNAL purposes/viewing only.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a:p>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14</a:t>
            </a:fld>
            <a:endParaRPr lang="en-CA"/>
          </a:p>
        </p:txBody>
      </p:sp>
    </p:spTree>
    <p:extLst>
      <p:ext uri="{BB962C8B-B14F-4D97-AF65-F5344CB8AC3E}">
        <p14:creationId xmlns:p14="http://schemas.microsoft.com/office/powerpoint/2010/main" val="2617559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Set the </a:t>
            </a:r>
            <a:r>
              <a:rPr lang="en-US" b="0" i="1" dirty="0"/>
              <a:t>Contract Period</a:t>
            </a:r>
            <a:r>
              <a:rPr lang="en-US" b="0" i="0" dirty="0"/>
              <a:t> by entering </a:t>
            </a:r>
            <a:r>
              <a:rPr lang="en-US" b="0" i="1" dirty="0"/>
              <a:t>Issue Date</a:t>
            </a:r>
            <a:r>
              <a:rPr lang="en-US" b="0" i="0" dirty="0"/>
              <a:t>, </a:t>
            </a:r>
            <a:r>
              <a:rPr lang="en-US" b="0" i="1" dirty="0"/>
              <a:t>Award Date</a:t>
            </a:r>
            <a:r>
              <a:rPr lang="en-US" b="0" i="0" dirty="0"/>
              <a:t>, </a:t>
            </a:r>
            <a:r>
              <a:rPr lang="en-US" b="0" i="1" dirty="0"/>
              <a:t>Effective Date </a:t>
            </a:r>
            <a:r>
              <a:rPr lang="en-US" b="0" i="0" dirty="0"/>
              <a:t>and </a:t>
            </a:r>
            <a:r>
              <a:rPr lang="en-US" b="0" i="1" dirty="0"/>
              <a:t>Expiration Date</a:t>
            </a:r>
            <a:r>
              <a:rPr lang="en-US" b="0" i="0" dirty="0"/>
              <a:t>.  You may use the calendar icons to navigate the calendar.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err="1"/>
              <a:t>WebProcure</a:t>
            </a:r>
            <a:r>
              <a:rPr lang="en-US" b="0" i="0" dirty="0"/>
              <a:t> defaults the </a:t>
            </a:r>
            <a:r>
              <a:rPr lang="en-US" b="0" i="1" dirty="0"/>
              <a:t>Potential Final Expiration Date </a:t>
            </a:r>
            <a:r>
              <a:rPr lang="en-US" b="0" i="0" dirty="0"/>
              <a:t>to be the </a:t>
            </a:r>
            <a:r>
              <a:rPr lang="en-US" b="0" i="1" dirty="0"/>
              <a:t>Same as Expiration Date</a:t>
            </a:r>
            <a:r>
              <a:rPr lang="en-US" b="0" i="0" dirty="0"/>
              <a:t>.  If these are not the same dates, deselect and enter the appropriate date. This is a great feature to display</a:t>
            </a:r>
            <a:r>
              <a:rPr lang="en-US" b="0" i="0" baseline="0" dirty="0"/>
              <a:t> multiple year contract terms.</a:t>
            </a: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a:p>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15</a:t>
            </a:fld>
            <a:endParaRPr lang="en-CA"/>
          </a:p>
        </p:txBody>
      </p:sp>
    </p:spTree>
    <p:extLst>
      <p:ext uri="{BB962C8B-B14F-4D97-AF65-F5344CB8AC3E}">
        <p14:creationId xmlns:p14="http://schemas.microsoft.com/office/powerpoint/2010/main" val="1981007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You may bypass </a:t>
            </a:r>
            <a:r>
              <a:rPr lang="en-US" b="0" i="1" dirty="0"/>
              <a:t>Custom Fields.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If desired, add new fields and or new sections.  The information</a:t>
            </a:r>
            <a:r>
              <a:rPr lang="en-US" b="0" i="0" baseline="0" dirty="0"/>
              <a:t> shown on the slide is an example for your reference and what DAS Procurement Services uses for their contracts.</a:t>
            </a: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Click </a:t>
            </a:r>
            <a:r>
              <a:rPr lang="en-US" b="0" i="1" dirty="0"/>
              <a:t>Next Step</a:t>
            </a:r>
            <a:r>
              <a:rPr lang="en-US" b="0" i="0" dirty="0"/>
              <a:t> once finished adding fields/sections.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a:p>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16</a:t>
            </a:fld>
            <a:endParaRPr lang="en-CA"/>
          </a:p>
        </p:txBody>
      </p:sp>
    </p:spTree>
    <p:extLst>
      <p:ext uri="{BB962C8B-B14F-4D97-AF65-F5344CB8AC3E}">
        <p14:creationId xmlns:p14="http://schemas.microsoft.com/office/powerpoint/2010/main" val="3531931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In the Notifications section of the contract, enter email addresses for those who should receive an </a:t>
            </a:r>
            <a:r>
              <a:rPr lang="en-US" b="0" i="1" dirty="0"/>
              <a:t>Amendment Notification.  </a:t>
            </a:r>
            <a:r>
              <a:rPr lang="en-US" b="0" i="0" dirty="0" err="1"/>
              <a:t>WebProcure</a:t>
            </a:r>
            <a:r>
              <a:rPr lang="en-US" b="0" i="0" dirty="0"/>
              <a:t> defaults with your email address for </a:t>
            </a:r>
            <a:r>
              <a:rPr lang="en-US" b="0" i="1" dirty="0"/>
              <a:t>Agency Email</a:t>
            </a:r>
            <a:r>
              <a:rPr lang="en-US" b="0" i="0" dirty="0"/>
              <a:t>.  If</a:t>
            </a:r>
            <a:r>
              <a:rPr lang="en-US" b="0" i="0" baseline="0" dirty="0"/>
              <a:t> adding multiple email addresses in the </a:t>
            </a:r>
            <a:r>
              <a:rPr lang="en-US" b="0" i="1" baseline="0" dirty="0"/>
              <a:t>Email Recipients </a:t>
            </a:r>
            <a:r>
              <a:rPr lang="en-US" b="0" i="0" baseline="0" dirty="0"/>
              <a:t>text box, do not separate the email addresses with any spaces; only separate by a semicolon.</a:t>
            </a: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1" dirty="0"/>
              <a:t>Event Notifications</a:t>
            </a:r>
            <a:r>
              <a:rPr lang="en-US" b="0" i="0" dirty="0"/>
              <a:t>:  Enter a </a:t>
            </a:r>
            <a:r>
              <a:rPr lang="en-US" b="0" i="1" dirty="0"/>
              <a:t>Trigger</a:t>
            </a:r>
            <a:r>
              <a:rPr lang="en-US" b="0" i="0" dirty="0"/>
              <a:t> for each </a:t>
            </a:r>
            <a:r>
              <a:rPr lang="en-US" b="0" i="1" dirty="0"/>
              <a:t>Type</a:t>
            </a:r>
            <a:r>
              <a:rPr lang="en-US" b="0" i="0" dirty="0"/>
              <a:t> of notification.  The </a:t>
            </a:r>
            <a:r>
              <a:rPr lang="en-US" b="0" i="1" dirty="0"/>
              <a:t>Agency Email </a:t>
            </a:r>
            <a:r>
              <a:rPr lang="en-US" b="0" i="0" dirty="0"/>
              <a:t>and </a:t>
            </a:r>
            <a:r>
              <a:rPr lang="en-US" b="0" i="1" dirty="0"/>
              <a:t>Contractor Email </a:t>
            </a:r>
            <a:r>
              <a:rPr lang="en-US" b="0" i="0" dirty="0"/>
              <a:t>default to the email addresses per the </a:t>
            </a:r>
            <a:r>
              <a:rPr lang="en-US" b="0" i="1" dirty="0"/>
              <a:t>Header</a:t>
            </a:r>
            <a:r>
              <a:rPr lang="en-US" b="0" i="0" dirty="0"/>
              <a:t> section of the contract.  (</a:t>
            </a:r>
            <a:r>
              <a:rPr lang="en-US" b="0" i="1" dirty="0"/>
              <a:t>Total Value </a:t>
            </a:r>
            <a:r>
              <a:rPr lang="en-US" b="0" i="0" dirty="0"/>
              <a:t>does not apply for</a:t>
            </a:r>
            <a:r>
              <a:rPr lang="en-US" b="0" i="0" baseline="0" dirty="0"/>
              <a:t> the State of Connecticut.)</a:t>
            </a: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Add any additional notifications by clicking on </a:t>
            </a:r>
            <a:r>
              <a:rPr lang="en-US" b="0" i="1" dirty="0"/>
              <a:t>Add Notification from Library </a:t>
            </a:r>
            <a:r>
              <a:rPr lang="en-US" b="0" i="0" dirty="0"/>
              <a:t>button in the </a:t>
            </a:r>
            <a:r>
              <a:rPr lang="en-US" b="0" i="1" dirty="0"/>
              <a:t>Custom Notifications </a:t>
            </a:r>
            <a:r>
              <a:rPr lang="en-US" b="0" i="0" dirty="0"/>
              <a:t>field. This information is currently</a:t>
            </a:r>
            <a:r>
              <a:rPr lang="en-US" b="0" i="0" baseline="0" dirty="0"/>
              <a:t> </a:t>
            </a:r>
            <a:r>
              <a:rPr lang="en-US" b="0" i="0" dirty="0"/>
              <a:t>established and managed at the DAS</a:t>
            </a:r>
            <a:r>
              <a:rPr lang="en-US" b="0" i="0" baseline="0" dirty="0"/>
              <a:t> Administrator level. Please contact DAS for more information.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1" baseline="0" dirty="0"/>
              <a:t>Dispatch Email Content </a:t>
            </a:r>
            <a:r>
              <a:rPr lang="en-US" b="0" i="0" baseline="0" dirty="0"/>
              <a:t>– You may override the standard email that </a:t>
            </a:r>
            <a:r>
              <a:rPr lang="en-US" b="0" i="0" baseline="0" dirty="0" err="1"/>
              <a:t>WebProcure</a:t>
            </a:r>
            <a:r>
              <a:rPr lang="en-US" b="0" i="0" baseline="0" dirty="0"/>
              <a:t> sends to the supplier by changing the toggle switch to </a:t>
            </a:r>
            <a:r>
              <a:rPr lang="en-US" b="0" i="1" baseline="0" dirty="0"/>
              <a:t>Yes</a:t>
            </a:r>
            <a:r>
              <a:rPr lang="en-US" b="0" i="0" baseline="0"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baseline="0" dirty="0"/>
              <a:t>Once all entries have been entered Click </a:t>
            </a:r>
            <a:r>
              <a:rPr lang="en-US" b="0" i="1" baseline="0" dirty="0"/>
              <a:t>Next</a:t>
            </a:r>
            <a:r>
              <a:rPr lang="en-US" b="0" i="0" baseline="0" dirty="0"/>
              <a:t> </a:t>
            </a:r>
            <a:r>
              <a:rPr lang="en-US" b="1" i="0" dirty="0"/>
              <a:t>[DEMO]</a:t>
            </a:r>
            <a:endParaRPr lang="en-US" b="0" dirty="0"/>
          </a:p>
          <a:p>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17</a:t>
            </a:fld>
            <a:endParaRPr lang="en-CA"/>
          </a:p>
        </p:txBody>
      </p:sp>
    </p:spTree>
    <p:extLst>
      <p:ext uri="{BB962C8B-B14F-4D97-AF65-F5344CB8AC3E}">
        <p14:creationId xmlns:p14="http://schemas.microsoft.com/office/powerpoint/2010/main" val="3966287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1" dirty="0"/>
              <a:t>Contract Clauses </a:t>
            </a:r>
            <a:r>
              <a:rPr lang="en-US" b="0" i="0" dirty="0"/>
              <a:t>will be future functionality in terms of using Document Library clauses. Click </a:t>
            </a:r>
            <a:r>
              <a:rPr lang="en-US" b="0" i="1" dirty="0"/>
              <a:t>Next</a:t>
            </a:r>
            <a:r>
              <a:rPr lang="en-US" b="0" i="0"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a:p>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18</a:t>
            </a:fld>
            <a:endParaRPr lang="en-CA"/>
          </a:p>
        </p:txBody>
      </p:sp>
    </p:spTree>
    <p:extLst>
      <p:ext uri="{BB962C8B-B14F-4D97-AF65-F5344CB8AC3E}">
        <p14:creationId xmlns:p14="http://schemas.microsoft.com/office/powerpoint/2010/main" val="1822474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However, you may include other requirements and </a:t>
            </a:r>
            <a:r>
              <a:rPr lang="en-US" b="0" i="1" dirty="0"/>
              <a:t>Add Field </a:t>
            </a:r>
            <a:r>
              <a:rPr lang="en-US" b="0" i="0" dirty="0"/>
              <a:t>to add more clauses.  </a:t>
            </a:r>
            <a:endParaRPr lang="en-US" b="0" i="1"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Select </a:t>
            </a:r>
            <a:r>
              <a:rPr lang="en-US" b="0" i="1" dirty="0"/>
              <a:t>Field Type</a:t>
            </a:r>
            <a:r>
              <a:rPr lang="en-US" b="0" i="0" dirty="0"/>
              <a:t>.  You may also delete by clicking on the </a:t>
            </a:r>
            <a:r>
              <a:rPr lang="en-US" b="0" i="1" dirty="0"/>
              <a:t>trashcan</a:t>
            </a:r>
            <a:r>
              <a:rPr lang="en-US" b="0" i="0" dirty="0"/>
              <a:t> icon.</a:t>
            </a: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a:p>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19</a:t>
            </a:fld>
            <a:endParaRPr lang="en-CA"/>
          </a:p>
        </p:txBody>
      </p:sp>
    </p:spTree>
    <p:extLst>
      <p:ext uri="{BB962C8B-B14F-4D97-AF65-F5344CB8AC3E}">
        <p14:creationId xmlns:p14="http://schemas.microsoft.com/office/powerpoint/2010/main" val="4216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this training, we will cover creating</a:t>
            </a:r>
            <a:r>
              <a:rPr lang="en-US" baseline="0" dirty="0"/>
              <a:t> a contract, </a:t>
            </a:r>
            <a:r>
              <a:rPr lang="en-US" dirty="0"/>
              <a:t>contract management functionality and utilizing contract notifications/reminders, and attaching documents.  This training will also cover functionality for Utilizing Master Agreements which includes creating solicitations from Master Agreements, evaluating and awarding.</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You may follow along with the PowerPoint slides. Each of the sections is hyperlinked,</a:t>
            </a:r>
            <a:r>
              <a:rPr lang="en-US" baseline="0" dirty="0"/>
              <a:t> s</a:t>
            </a:r>
            <a:r>
              <a:rPr lang="en-US" dirty="0"/>
              <a:t>imply press Ctrl key on your keyboard and click your mouse to follow link.  The page numbers (slide numbers) are listed as well.  At the bottom of the screen you will find “breadcrumb” tabs in the ribbon:  Contract Management and Master Agreements.  When a new section begins, the color of the tab will change and will indicate which section you are in. </a:t>
            </a: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2</a:t>
            </a:fld>
            <a:endParaRPr lang="en-CA"/>
          </a:p>
        </p:txBody>
      </p:sp>
    </p:spTree>
    <p:extLst>
      <p:ext uri="{BB962C8B-B14F-4D97-AF65-F5344CB8AC3E}">
        <p14:creationId xmlns:p14="http://schemas.microsoft.com/office/powerpoint/2010/main" val="4194085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You may also </a:t>
            </a:r>
            <a:r>
              <a:rPr lang="en-US" b="0" i="1" dirty="0"/>
              <a:t>Add New Section.</a:t>
            </a:r>
            <a:r>
              <a:rPr lang="en-US" b="0" i="0" dirty="0"/>
              <a:t>  Or you may delete the section by clicking on the trashcan icon.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Select </a:t>
            </a:r>
            <a:r>
              <a:rPr lang="en-US" b="0" i="1" dirty="0"/>
              <a:t>Next </a:t>
            </a:r>
            <a:r>
              <a:rPr lang="en-US" b="0" i="0" dirty="0"/>
              <a:t> to move forward to the next section </a:t>
            </a:r>
            <a:r>
              <a:rPr lang="en-US" b="0" i="1" dirty="0"/>
              <a:t>Catalog Items</a:t>
            </a:r>
            <a:r>
              <a:rPr lang="en-US" b="0" i="0"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a:p>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20</a:t>
            </a:fld>
            <a:endParaRPr lang="en-CA"/>
          </a:p>
        </p:txBody>
      </p:sp>
    </p:spTree>
    <p:extLst>
      <p:ext uri="{BB962C8B-B14F-4D97-AF65-F5344CB8AC3E}">
        <p14:creationId xmlns:p14="http://schemas.microsoft.com/office/powerpoint/2010/main" val="486104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This feature could be available to your organization if using item spec functionality (DAS is</a:t>
            </a:r>
            <a:r>
              <a:rPr lang="en-US" b="0" i="0" baseline="0" dirty="0"/>
              <a:t> not using this functionality)</a:t>
            </a:r>
            <a:r>
              <a:rPr lang="en-US" b="0" i="0" dirty="0"/>
              <a:t>.  Click </a:t>
            </a:r>
            <a:r>
              <a:rPr lang="en-US" b="0" i="1" dirty="0"/>
              <a:t>Next</a:t>
            </a:r>
            <a:r>
              <a:rPr lang="en-US" b="0" i="0" dirty="0"/>
              <a:t> to continue to the next section </a:t>
            </a:r>
            <a:r>
              <a:rPr lang="en-US" b="0" i="1" dirty="0"/>
              <a:t>Documents</a:t>
            </a:r>
            <a:r>
              <a:rPr lang="en-US" b="0" i="0"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a:p>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21</a:t>
            </a:fld>
            <a:endParaRPr lang="en-CA"/>
          </a:p>
        </p:txBody>
      </p:sp>
    </p:spTree>
    <p:extLst>
      <p:ext uri="{BB962C8B-B14F-4D97-AF65-F5344CB8AC3E}">
        <p14:creationId xmlns:p14="http://schemas.microsoft.com/office/powerpoint/2010/main" val="3883117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t>Though there are two functions in this section,  </a:t>
            </a:r>
            <a:r>
              <a:rPr lang="en-US" b="0" i="1" dirty="0"/>
              <a:t>Add Documents from Library</a:t>
            </a:r>
            <a:r>
              <a:rPr lang="en-US" b="0" i="0" dirty="0"/>
              <a:t> and </a:t>
            </a:r>
            <a:r>
              <a:rPr lang="en-US" b="0" i="1" u="none" dirty="0"/>
              <a:t>Upload New Documents, </a:t>
            </a:r>
            <a:r>
              <a:rPr lang="en-US" b="0" i="0" u="none" dirty="0"/>
              <a:t>the document library will be determined by your organization’s administrator.</a:t>
            </a:r>
            <a:endParaRPr lang="en-US" b="0" i="1" u="non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1"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Select </a:t>
            </a:r>
            <a:r>
              <a:rPr lang="en-US" b="0" i="1" u="none" dirty="0"/>
              <a:t>Upload New Documents.  </a:t>
            </a: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a:p>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22</a:t>
            </a:fld>
            <a:endParaRPr lang="en-CA"/>
          </a:p>
        </p:txBody>
      </p:sp>
    </p:spTree>
    <p:extLst>
      <p:ext uri="{BB962C8B-B14F-4D97-AF65-F5344CB8AC3E}">
        <p14:creationId xmlns:p14="http://schemas.microsoft.com/office/powerpoint/2010/main" val="536403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Click </a:t>
            </a:r>
            <a:r>
              <a:rPr lang="en-US" b="0" i="1" u="none" dirty="0"/>
              <a:t>Browse</a:t>
            </a:r>
            <a:r>
              <a:rPr lang="en-US" b="0" i="0" u="none" dirty="0"/>
              <a:t>… button.  Locate file you wish to upload.  Click open.  The file will populate in the </a:t>
            </a:r>
            <a:r>
              <a:rPr lang="en-US" b="0" i="1" u="none" dirty="0"/>
              <a:t>Upload Document</a:t>
            </a:r>
            <a:r>
              <a:rPr lang="en-US" b="0" i="0" u="none" dirty="0"/>
              <a:t> screen.  Click </a:t>
            </a:r>
            <a:r>
              <a:rPr lang="en-US" b="0" i="1" u="none" dirty="0"/>
              <a:t>Upload.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a:p>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23</a:t>
            </a:fld>
            <a:endParaRPr lang="en-CA"/>
          </a:p>
        </p:txBody>
      </p:sp>
    </p:spTree>
    <p:extLst>
      <p:ext uri="{BB962C8B-B14F-4D97-AF65-F5344CB8AC3E}">
        <p14:creationId xmlns:p14="http://schemas.microsoft.com/office/powerpoint/2010/main" val="2122560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Back on the </a:t>
            </a:r>
            <a:r>
              <a:rPr lang="en-US" b="0" i="1" u="none" dirty="0"/>
              <a:t>Contract Documents </a:t>
            </a:r>
            <a:r>
              <a:rPr lang="en-US" b="0" i="0" u="none" dirty="0"/>
              <a:t>screen you will find the newly uploaded document.  Check whether you would like to make this document is </a:t>
            </a:r>
            <a:r>
              <a:rPr lang="en-US" b="0" i="1" u="none" dirty="0"/>
              <a:t>Private</a:t>
            </a:r>
            <a:r>
              <a:rPr lang="en-US" b="0" i="0" u="none" baseline="0" dirty="0"/>
              <a:t> and/or</a:t>
            </a:r>
            <a:r>
              <a:rPr lang="en-US" b="0" i="0" u="none" dirty="0"/>
              <a:t> </a:t>
            </a:r>
            <a:r>
              <a:rPr lang="en-US" b="0" i="1" u="none" dirty="0"/>
              <a:t>Visible to Contractor </a:t>
            </a:r>
            <a:r>
              <a:rPr lang="en-US" b="0" i="0" u="none" dirty="0"/>
              <a:t>or</a:t>
            </a:r>
            <a:r>
              <a:rPr lang="en-US" b="0" i="1" u="none" dirty="0"/>
              <a:t> Public. </a:t>
            </a:r>
            <a:r>
              <a:rPr lang="en-US" b="0" i="0" u="none" dirty="0"/>
              <a:t> Use the toggle switch</a:t>
            </a:r>
            <a:r>
              <a:rPr lang="en-US" b="0" i="0" u="none" baseline="0" dirty="0"/>
              <a:t> to change the visibility to public.</a:t>
            </a:r>
            <a:r>
              <a:rPr lang="en-US" b="0" i="0" u="none" dirty="0"/>
              <a:t> You also have the ability to </a:t>
            </a:r>
            <a:r>
              <a:rPr lang="en-US" b="0" i="1" u="none" dirty="0"/>
              <a:t>Delete</a:t>
            </a:r>
            <a:r>
              <a:rPr lang="en-US" b="0" i="0" u="none" dirty="0"/>
              <a:t> by clicking on the </a:t>
            </a:r>
            <a:r>
              <a:rPr lang="en-US" b="0" i="1" u="none" dirty="0"/>
              <a:t>trashcan</a:t>
            </a:r>
            <a:r>
              <a:rPr lang="en-US" b="0" i="0" u="none" dirty="0"/>
              <a:t> icon.</a:t>
            </a:r>
            <a:endParaRPr lang="en-US" b="0" i="1" u="non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1"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Click </a:t>
            </a:r>
            <a:r>
              <a:rPr lang="en-US" b="0" i="1" u="none" dirty="0"/>
              <a:t>Next </a:t>
            </a:r>
            <a:r>
              <a:rPr lang="en-US" b="0" i="0" u="none" dirty="0"/>
              <a:t>when ready to move forward to the </a:t>
            </a:r>
            <a:r>
              <a:rPr lang="en-US" b="0" i="1" u="none" dirty="0"/>
              <a:t>Authorization </a:t>
            </a:r>
            <a:r>
              <a:rPr lang="en-US" b="0" i="0" u="none" dirty="0"/>
              <a:t>section</a:t>
            </a:r>
            <a:r>
              <a:rPr lang="en-US" b="0" i="1" u="none"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1"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NOTE:  When saving/naming documents, DO NOT USE special characters in the file name or the file will not display on the Public Contract Board.</a:t>
            </a: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a:p>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24</a:t>
            </a:fld>
            <a:endParaRPr lang="en-CA"/>
          </a:p>
        </p:txBody>
      </p:sp>
    </p:spTree>
    <p:extLst>
      <p:ext uri="{BB962C8B-B14F-4D97-AF65-F5344CB8AC3E}">
        <p14:creationId xmlns:p14="http://schemas.microsoft.com/office/powerpoint/2010/main" val="951060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On the </a:t>
            </a:r>
            <a:r>
              <a:rPr lang="en-US" b="0" i="1" u="none" dirty="0"/>
              <a:t>Contract Authorization </a:t>
            </a:r>
            <a:r>
              <a:rPr lang="en-US" b="0" i="0" u="none" dirty="0"/>
              <a:t>screen, “</a:t>
            </a:r>
            <a:r>
              <a:rPr lang="en-US" b="0" i="1" u="none" dirty="0"/>
              <a:t>Total Contract Amount</a:t>
            </a:r>
            <a:r>
              <a:rPr lang="en-US" b="0" i="0" u="none" dirty="0"/>
              <a:t>” displayed here is being pulled from the </a:t>
            </a:r>
            <a:r>
              <a:rPr lang="en-US" b="0" i="1" u="none" dirty="0"/>
              <a:t>Pricing Information </a:t>
            </a:r>
            <a:r>
              <a:rPr lang="en-US" b="0" i="0" u="none" dirty="0"/>
              <a:t>section of the </a:t>
            </a:r>
            <a:r>
              <a:rPr lang="en-US" b="0" i="1" u="none" dirty="0"/>
              <a:t>Contract Header </a:t>
            </a:r>
            <a:r>
              <a:rPr lang="en-US" b="0" i="0" u="none" dirty="0"/>
              <a:t>Information page.  The check box is not</a:t>
            </a:r>
            <a:r>
              <a:rPr lang="en-US" b="0" i="0" u="none" baseline="0" dirty="0"/>
              <a:t> applicable for the State of Connecticut as is relates to the Purchase Order module.</a:t>
            </a:r>
            <a:endParaRPr lang="en-US" b="0" i="0" u="none" dirty="0"/>
          </a:p>
          <a:p>
            <a:pPr marL="457200" marR="0" lvl="1" indent="0" algn="l" defTabSz="457200" rtl="0" eaLnBrk="1" fontAlgn="auto" latinLnBrk="0" hangingPunct="1">
              <a:lnSpc>
                <a:spcPct val="100000"/>
              </a:lnSpc>
              <a:spcBef>
                <a:spcPts val="0"/>
              </a:spcBef>
              <a:spcAft>
                <a:spcPts val="0"/>
              </a:spcAft>
              <a:buClrTx/>
              <a:buSzTx/>
              <a:buFontTx/>
              <a:buNone/>
              <a:tabLst/>
              <a:defRPr/>
            </a:pPr>
            <a:endParaRPr lang="en-US" b="0" i="0" u="none" dirty="0"/>
          </a:p>
          <a:p>
            <a:pPr marL="457200" marR="0" lvl="1" indent="0" algn="l" defTabSz="457200" rtl="0" eaLnBrk="1" fontAlgn="auto" latinLnBrk="0" hangingPunct="1">
              <a:lnSpc>
                <a:spcPct val="100000"/>
              </a:lnSpc>
              <a:spcBef>
                <a:spcPts val="0"/>
              </a:spcBef>
              <a:spcAft>
                <a:spcPts val="0"/>
              </a:spcAft>
              <a:buClrTx/>
              <a:buSzTx/>
              <a:buFontTx/>
              <a:buNone/>
              <a:tabLst/>
              <a:defRPr/>
            </a:pPr>
            <a:r>
              <a:rPr lang="en-US" b="0" i="0" u="none" dirty="0"/>
              <a:t>Click</a:t>
            </a:r>
            <a:r>
              <a:rPr lang="en-US" b="0" i="0" u="none" baseline="0" dirty="0"/>
              <a:t> the toggle switch to </a:t>
            </a:r>
            <a:r>
              <a:rPr lang="en-US" b="0" i="1" u="none" baseline="0" dirty="0"/>
              <a:t>Yes</a:t>
            </a:r>
            <a:r>
              <a:rPr lang="en-US" b="0" i="0" u="none" baseline="0" dirty="0"/>
              <a:t> if</a:t>
            </a:r>
            <a:r>
              <a:rPr lang="en-US" b="0" i="0" u="none" dirty="0"/>
              <a:t> </a:t>
            </a:r>
            <a:r>
              <a:rPr lang="en-US" b="0" i="1" u="none" dirty="0"/>
              <a:t>Piggyback Contract </a:t>
            </a:r>
            <a:r>
              <a:rPr lang="en-US" b="0" i="0" u="none" dirty="0"/>
              <a:t>and/or </a:t>
            </a:r>
            <a:r>
              <a:rPr lang="en-US" b="0" i="1" u="none" dirty="0"/>
              <a:t>Cooperative Contract</a:t>
            </a:r>
            <a:r>
              <a:rPr lang="en-US" b="0" i="0" u="none" dirty="0"/>
              <a:t> is applicable; this is for information/reporting purposes only.</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b="0" i="0" u="none" dirty="0"/>
              <a:t>Click</a:t>
            </a:r>
            <a:r>
              <a:rPr lang="en-US" b="0" i="0" u="none" baseline="0" dirty="0"/>
              <a:t> the check box for the organization “</a:t>
            </a:r>
            <a:r>
              <a:rPr lang="en-US" b="0" i="1" u="none" dirty="0"/>
              <a:t>Authorized to Use Contract</a:t>
            </a:r>
            <a:r>
              <a:rPr lang="en-US" b="0" i="0" u="none" dirty="0"/>
              <a:t>”; this is</a:t>
            </a:r>
            <a:r>
              <a:rPr lang="en-US" b="0" i="0" u="none" baseline="0" dirty="0"/>
              <a:t> also for informational purposes and will be displayed/searchable on the Contract Board or under </a:t>
            </a:r>
            <a:r>
              <a:rPr lang="en-US" b="0" i="1" u="none" baseline="0" dirty="0"/>
              <a:t>Contract Search (New) </a:t>
            </a:r>
            <a:r>
              <a:rPr lang="en-US" b="0" i="0" u="none" baseline="0" dirty="0"/>
              <a:t>functionality. </a:t>
            </a:r>
            <a:r>
              <a:rPr lang="en-US" b="0" i="0" u="none" dirty="0"/>
              <a:t> Selecting the check box in this column will assist</a:t>
            </a:r>
            <a:r>
              <a:rPr lang="en-US" b="0" i="0" u="none" baseline="0" dirty="0"/>
              <a:t> with reporting functionality</a:t>
            </a:r>
            <a:r>
              <a:rPr lang="en-US" b="0" i="0" u="none" dirty="0"/>
              <a:t>. </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b="0" i="0" u="none" dirty="0"/>
              <a:t>Click </a:t>
            </a:r>
            <a:r>
              <a:rPr lang="en-US" b="0" i="1" u="none" dirty="0"/>
              <a:t>Finished </a:t>
            </a:r>
            <a:r>
              <a:rPr lang="en-US" b="0" i="0" u="none" dirty="0"/>
              <a:t>and you move to the </a:t>
            </a:r>
            <a:r>
              <a:rPr lang="en-US" b="0" i="1" u="none" dirty="0"/>
              <a:t>Summary</a:t>
            </a:r>
            <a:r>
              <a:rPr lang="en-US" b="0" i="0" u="none" dirty="0"/>
              <a:t> screen.</a:t>
            </a: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a:p>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25</a:t>
            </a:fld>
            <a:endParaRPr lang="en-CA"/>
          </a:p>
        </p:txBody>
      </p:sp>
    </p:spTree>
    <p:extLst>
      <p:ext uri="{BB962C8B-B14F-4D97-AF65-F5344CB8AC3E}">
        <p14:creationId xmlns:p14="http://schemas.microsoft.com/office/powerpoint/2010/main" val="3765490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The </a:t>
            </a:r>
            <a:r>
              <a:rPr lang="en-US" sz="1200" b="0" i="1" dirty="0"/>
              <a:t>Summary</a:t>
            </a:r>
            <a:r>
              <a:rPr lang="en-US" sz="1200" b="0" i="0" dirty="0"/>
              <a:t> provides the opportunity to review </a:t>
            </a:r>
            <a:r>
              <a:rPr lang="en-US" b="0" i="0" u="none" dirty="0"/>
              <a:t>all the information you have entered</a:t>
            </a:r>
            <a:r>
              <a:rPr lang="en-US" sz="1200" b="0" i="0" dirty="0"/>
              <a:t>.  If the information is correct, you may select </a:t>
            </a:r>
            <a:r>
              <a:rPr lang="en-US" sz="1200" b="0" i="1" dirty="0"/>
              <a:t>Submit</a:t>
            </a:r>
            <a:r>
              <a:rPr lang="en-US" sz="1200" b="0" i="0" baseline="0" dirty="0"/>
              <a:t> to post to the Contract Board at the </a:t>
            </a:r>
            <a:r>
              <a:rPr lang="en-US" sz="1200" b="0" i="1" baseline="0" dirty="0"/>
              <a:t>Effective Date </a:t>
            </a:r>
            <a:r>
              <a:rPr lang="en-US" sz="1200" b="0" i="0" baseline="0" dirty="0"/>
              <a:t>entered on the header page.  If your organization has established approval workflow, </a:t>
            </a:r>
            <a:r>
              <a:rPr lang="en-US" sz="1200" b="0" i="1" baseline="0" dirty="0"/>
              <a:t>Submit</a:t>
            </a:r>
            <a:r>
              <a:rPr lang="en-US" sz="1200" b="0" i="0" baseline="0" dirty="0"/>
              <a:t> will send the contract for review and approval. </a:t>
            </a:r>
          </a:p>
          <a:p>
            <a:endParaRPr lang="en-US" sz="1200" b="0" i="0" baseline="0" dirty="0"/>
          </a:p>
          <a:p>
            <a:r>
              <a:rPr lang="en-US" sz="1200" b="0" i="0" baseline="0" dirty="0"/>
              <a:t>If the information requires a revision you must use the </a:t>
            </a:r>
            <a:r>
              <a:rPr lang="en-US" sz="1200" b="0" i="1" baseline="0" dirty="0"/>
              <a:t>Edit</a:t>
            </a:r>
            <a:r>
              <a:rPr lang="en-US" sz="1200" b="0" i="0" baseline="0" dirty="0"/>
              <a:t> functionality within any section or the top ribbon of the page in any order</a:t>
            </a:r>
            <a:r>
              <a:rPr lang="en-US" sz="1200" b="0" i="0" dirty="0"/>
              <a:t>.  After completing your revision to a section you will select </a:t>
            </a:r>
            <a:r>
              <a:rPr lang="en-US" sz="1200" b="0" i="1" dirty="0"/>
              <a:t>Save</a:t>
            </a:r>
            <a:r>
              <a:rPr lang="en-US" sz="1200" b="0" i="0" dirty="0"/>
              <a:t> and</a:t>
            </a:r>
            <a:r>
              <a:rPr lang="en-US" sz="1200" b="0" i="0" baseline="0" dirty="0"/>
              <a:t> must click the </a:t>
            </a:r>
            <a:r>
              <a:rPr lang="en-US" sz="1200" b="0" i="1" baseline="0" dirty="0"/>
              <a:t>Summary</a:t>
            </a:r>
            <a:r>
              <a:rPr lang="en-US" sz="1200" b="0" i="0" baseline="0" dirty="0"/>
              <a:t> page in the top ribbon to access that page to then select </a:t>
            </a:r>
            <a:r>
              <a:rPr lang="en-US" sz="1200" b="0" i="1" baseline="0" dirty="0"/>
              <a:t>Submit</a:t>
            </a:r>
            <a:r>
              <a:rPr lang="en-US" sz="1200" b="0" i="0" baseline="0" dirty="0"/>
              <a:t>. </a:t>
            </a:r>
          </a:p>
          <a:p>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a:p>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26</a:t>
            </a:fld>
            <a:endParaRPr lang="en-CA"/>
          </a:p>
        </p:txBody>
      </p:sp>
    </p:spTree>
    <p:extLst>
      <p:ext uri="{BB962C8B-B14F-4D97-AF65-F5344CB8AC3E}">
        <p14:creationId xmlns:p14="http://schemas.microsoft.com/office/powerpoint/2010/main" val="4288265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1" u="none" dirty="0"/>
              <a:t>Header Information</a:t>
            </a:r>
            <a:r>
              <a:rPr lang="en-US" b="0" i="0" u="none" dirty="0"/>
              <a:t> continued.</a:t>
            </a: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a:p>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27</a:t>
            </a:fld>
            <a:endParaRPr lang="en-CA"/>
          </a:p>
        </p:txBody>
      </p:sp>
    </p:spTree>
    <p:extLst>
      <p:ext uri="{BB962C8B-B14F-4D97-AF65-F5344CB8AC3E}">
        <p14:creationId xmlns:p14="http://schemas.microsoft.com/office/powerpoint/2010/main" val="722962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1" u="none" dirty="0"/>
              <a:t>Header Information</a:t>
            </a:r>
            <a:r>
              <a:rPr lang="en-US" b="0" i="0" u="none" dirty="0"/>
              <a:t> continued.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At the end of the </a:t>
            </a:r>
            <a:r>
              <a:rPr lang="en-US" b="0" i="1" u="none" dirty="0"/>
              <a:t>Header Information </a:t>
            </a:r>
            <a:r>
              <a:rPr lang="en-US" b="0" i="0" u="none" dirty="0"/>
              <a:t>section, you may click on the </a:t>
            </a:r>
            <a:r>
              <a:rPr lang="en-US" b="0" i="1" u="none" dirty="0"/>
              <a:t>Edit</a:t>
            </a:r>
            <a:r>
              <a:rPr lang="en-US" b="0" i="0" u="none" dirty="0"/>
              <a:t> button should you wish to enter directly into the </a:t>
            </a:r>
            <a:r>
              <a:rPr lang="en-US" b="0" i="1" u="none" dirty="0"/>
              <a:t>Header Information </a:t>
            </a:r>
            <a:r>
              <a:rPr lang="en-US" b="0" i="0" u="none" dirty="0"/>
              <a:t>section from this point on the screen without having to return up to the contract navigation bar.</a:t>
            </a: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a:p>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28</a:t>
            </a:fld>
            <a:endParaRPr lang="en-CA"/>
          </a:p>
        </p:txBody>
      </p:sp>
    </p:spTree>
    <p:extLst>
      <p:ext uri="{BB962C8B-B14F-4D97-AF65-F5344CB8AC3E}">
        <p14:creationId xmlns:p14="http://schemas.microsoft.com/office/powerpoint/2010/main" val="28977419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Review </a:t>
            </a:r>
            <a:r>
              <a:rPr lang="en-US" b="0" i="1" u="none" dirty="0"/>
              <a:t>Contract Notifications.</a:t>
            </a:r>
            <a:endParaRPr lang="en-US" b="0" i="0" u="non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At the end of the </a:t>
            </a:r>
            <a:r>
              <a:rPr lang="en-US" b="0" i="1" u="none" dirty="0"/>
              <a:t>Contract Notifications </a:t>
            </a:r>
            <a:r>
              <a:rPr lang="en-US" b="0" i="0" u="none" dirty="0"/>
              <a:t>section, you may click on the </a:t>
            </a:r>
            <a:r>
              <a:rPr lang="en-US" b="0" i="1" u="none" dirty="0"/>
              <a:t>Edit</a:t>
            </a:r>
            <a:r>
              <a:rPr lang="en-US" b="0" i="0" u="none" dirty="0"/>
              <a:t> button should you wish to enter directly into the section from this point on the screen without having to return up to the contract navigation bar.</a:t>
            </a: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a:p>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29</a:t>
            </a:fld>
            <a:endParaRPr lang="en-CA"/>
          </a:p>
        </p:txBody>
      </p:sp>
    </p:spTree>
    <p:extLst>
      <p:ext uri="{BB962C8B-B14F-4D97-AF65-F5344CB8AC3E}">
        <p14:creationId xmlns:p14="http://schemas.microsoft.com/office/powerpoint/2010/main" val="400571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From the </a:t>
            </a:r>
            <a:r>
              <a:rPr lang="en-US" b="0" i="1" dirty="0"/>
              <a:t>Contracts </a:t>
            </a:r>
            <a:r>
              <a:rPr lang="en-US" b="0" i="0" dirty="0"/>
              <a:t>dropdown menu, you may </a:t>
            </a:r>
            <a:r>
              <a:rPr lang="en-US" b="0" i="1" dirty="0"/>
              <a:t>Create New, View Current, View Archived, </a:t>
            </a:r>
            <a:r>
              <a:rPr lang="en-US" b="0" i="0" dirty="0"/>
              <a:t>and perform a </a:t>
            </a:r>
            <a:r>
              <a:rPr lang="en-US" b="0" i="1" dirty="0"/>
              <a:t>Contract Search</a:t>
            </a:r>
            <a:r>
              <a:rPr lang="en-US" b="0" i="0" baseline="0" dirty="0"/>
              <a:t> </a:t>
            </a:r>
            <a:r>
              <a:rPr lang="en-US" b="0" i="0" dirty="0"/>
              <a:t>to review</a:t>
            </a:r>
            <a:r>
              <a:rPr lang="en-US" b="0" i="0" baseline="0" dirty="0"/>
              <a:t> and </a:t>
            </a:r>
            <a:r>
              <a:rPr lang="en-US" b="0" i="0" dirty="0"/>
              <a:t>manage a</a:t>
            </a:r>
            <a:r>
              <a:rPr lang="en-US" b="0" i="0" baseline="0" dirty="0"/>
              <a:t> contract.</a:t>
            </a:r>
          </a:p>
          <a:p>
            <a:endParaRPr lang="en-US" b="0" i="0" baseline="0" dirty="0"/>
          </a:p>
          <a:p>
            <a:r>
              <a:rPr lang="en-US" b="1" i="0" dirty="0"/>
              <a:t>[DEMO]</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3</a:t>
            </a:fld>
            <a:endParaRPr lang="en-CA"/>
          </a:p>
        </p:txBody>
      </p:sp>
    </p:spTree>
    <p:extLst>
      <p:ext uri="{BB962C8B-B14F-4D97-AF65-F5344CB8AC3E}">
        <p14:creationId xmlns:p14="http://schemas.microsoft.com/office/powerpoint/2010/main" val="2958550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Review </a:t>
            </a:r>
            <a:r>
              <a:rPr lang="en-US" b="0" i="1" u="none" dirty="0"/>
              <a:t>Contract Clauses, Catalog Items, and Document </a:t>
            </a:r>
            <a:r>
              <a:rPr lang="en-US" b="0" i="0" u="none" dirty="0"/>
              <a:t>sections</a:t>
            </a:r>
            <a:r>
              <a:rPr lang="en-US" b="0" i="1" u="none" dirty="0"/>
              <a:t>.</a:t>
            </a:r>
            <a:endParaRPr lang="en-US" b="0" i="0" u="non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At the end of these sections, you may click on the </a:t>
            </a:r>
            <a:r>
              <a:rPr lang="en-US" b="0" i="1" u="none" dirty="0"/>
              <a:t>Edit</a:t>
            </a:r>
            <a:r>
              <a:rPr lang="en-US" b="0" i="0" u="none" dirty="0"/>
              <a:t> button should you wish to enter directly into these sections from this point on the screen without having to return up to the contract navigation bar.</a:t>
            </a: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a:p>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30</a:t>
            </a:fld>
            <a:endParaRPr lang="en-CA"/>
          </a:p>
        </p:txBody>
      </p:sp>
    </p:spTree>
    <p:extLst>
      <p:ext uri="{BB962C8B-B14F-4D97-AF65-F5344CB8AC3E}">
        <p14:creationId xmlns:p14="http://schemas.microsoft.com/office/powerpoint/2010/main" val="1772453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Review </a:t>
            </a:r>
            <a:r>
              <a:rPr lang="en-US" b="0" i="1" u="none" dirty="0"/>
              <a:t>Authorization.</a:t>
            </a:r>
            <a:endParaRPr lang="en-US" b="0" i="0" u="non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You may click on the </a:t>
            </a:r>
            <a:r>
              <a:rPr lang="en-US" b="0" i="1" u="none" dirty="0"/>
              <a:t>Edit</a:t>
            </a:r>
            <a:r>
              <a:rPr lang="en-US" b="0" i="0" u="none" dirty="0"/>
              <a:t> button should you wish to enter directly into the section from this point on the screen without having to return up to the contract navigation bar.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You have options to </a:t>
            </a:r>
            <a:r>
              <a:rPr lang="en-US" b="0" i="1" u="none" dirty="0"/>
              <a:t>View History, Approval Preview </a:t>
            </a:r>
            <a:r>
              <a:rPr lang="en-US" b="0" i="0" u="none" dirty="0"/>
              <a:t>(if your organization elects to use approval workflow)</a:t>
            </a:r>
            <a:r>
              <a:rPr lang="en-US" b="0" i="1" u="none" dirty="0"/>
              <a:t>, Submit, and Close.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1"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Click </a:t>
            </a:r>
            <a:r>
              <a:rPr lang="en-US" b="0" i="1" u="none" dirty="0"/>
              <a:t>Submit</a:t>
            </a:r>
            <a:r>
              <a:rPr lang="en-US" b="0" i="0" u="none" dirty="0"/>
              <a:t> to post the contract to the Public Contract Board.  The contract will post on the effective date entered in the </a:t>
            </a:r>
            <a:r>
              <a:rPr lang="en-US" b="0" i="1" u="none" dirty="0"/>
              <a:t>Header</a:t>
            </a:r>
            <a:r>
              <a:rPr lang="en-US" b="0" i="0" u="none" dirty="0"/>
              <a:t> of the contract.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Just as in Training 2: Solicitations and verifying the solicitation posts on the Public Bid Board, do the same for contracts. </a:t>
            </a: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a:p>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31</a:t>
            </a:fld>
            <a:endParaRPr lang="en-CA"/>
          </a:p>
        </p:txBody>
      </p:sp>
    </p:spTree>
    <p:extLst>
      <p:ext uri="{BB962C8B-B14F-4D97-AF65-F5344CB8AC3E}">
        <p14:creationId xmlns:p14="http://schemas.microsoft.com/office/powerpoint/2010/main" val="665486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If you choose to </a:t>
            </a:r>
            <a:r>
              <a:rPr lang="en-US" b="0" i="0" u="none" dirty="0" err="1"/>
              <a:t>creater</a:t>
            </a:r>
            <a:r>
              <a:rPr lang="en-US" b="0" i="0" u="none" dirty="0"/>
              <a:t> a contract from a solicitation, from the </a:t>
            </a:r>
            <a:r>
              <a:rPr lang="en-US" b="0" i="1" u="none" dirty="0"/>
              <a:t>Solicitations </a:t>
            </a:r>
            <a:r>
              <a:rPr lang="en-US" b="0" i="0" u="none" dirty="0"/>
              <a:t>dropdown menu, select </a:t>
            </a:r>
            <a:r>
              <a:rPr lang="en-US" b="0" i="1" u="none" dirty="0"/>
              <a:t>View Archived </a:t>
            </a:r>
            <a:r>
              <a:rPr lang="en-US" b="0" i="0" u="none" dirty="0"/>
              <a:t>and search for the solicitation.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32</a:t>
            </a:fld>
            <a:endParaRPr lang="en-CA"/>
          </a:p>
        </p:txBody>
      </p:sp>
    </p:spTree>
    <p:extLst>
      <p:ext uri="{BB962C8B-B14F-4D97-AF65-F5344CB8AC3E}">
        <p14:creationId xmlns:p14="http://schemas.microsoft.com/office/powerpoint/2010/main" val="1961424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Under </a:t>
            </a:r>
            <a:r>
              <a:rPr lang="en-US" b="0" i="1" u="none" dirty="0"/>
              <a:t>Finalized Solicitations</a:t>
            </a:r>
            <a:r>
              <a:rPr lang="en-US" b="0" i="0" u="none" dirty="0"/>
              <a:t>, click the solicitation # hyperlink.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33</a:t>
            </a:fld>
            <a:endParaRPr lang="en-CA"/>
          </a:p>
        </p:txBody>
      </p:sp>
    </p:spTree>
    <p:extLst>
      <p:ext uri="{BB962C8B-B14F-4D97-AF65-F5344CB8AC3E}">
        <p14:creationId xmlns:p14="http://schemas.microsoft.com/office/powerpoint/2010/main" val="14996680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The </a:t>
            </a:r>
            <a:r>
              <a:rPr lang="en-US" b="0" i="1" u="none" dirty="0"/>
              <a:t>Edit Solicitation </a:t>
            </a:r>
            <a:r>
              <a:rPr lang="en-US" b="0" i="0" u="none" dirty="0"/>
              <a:t>page opens.  Scroll down to the bottom of the page and select </a:t>
            </a:r>
            <a:r>
              <a:rPr lang="en-US" b="0" i="1" u="none" dirty="0"/>
              <a:t>Generate Contracts.</a:t>
            </a:r>
            <a:endParaRPr lang="en-US" b="0" i="0" u="non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34</a:t>
            </a:fld>
            <a:endParaRPr lang="en-CA"/>
          </a:p>
        </p:txBody>
      </p:sp>
    </p:spTree>
    <p:extLst>
      <p:ext uri="{BB962C8B-B14F-4D97-AF65-F5344CB8AC3E}">
        <p14:creationId xmlns:p14="http://schemas.microsoft.com/office/powerpoint/2010/main" val="1992644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Answer the following questions:  </a:t>
            </a:r>
            <a:r>
              <a:rPr lang="en-US" b="0" i="1" u="none" dirty="0"/>
              <a:t>Master Contract </a:t>
            </a:r>
            <a:r>
              <a:rPr lang="en-US" b="0" i="0" u="none" dirty="0"/>
              <a:t>should be </a:t>
            </a:r>
            <a:r>
              <a:rPr lang="en-US" b="0" i="1" u="none" dirty="0"/>
              <a:t>No</a:t>
            </a:r>
            <a:r>
              <a:rPr lang="en-US" b="0" i="0" u="none" dirty="0"/>
              <a:t> (at this time); </a:t>
            </a:r>
            <a:r>
              <a:rPr lang="en-US" b="0" i="1" u="none" dirty="0"/>
              <a:t>Award Contract to Vendor </a:t>
            </a:r>
            <a:r>
              <a:rPr lang="en-US" b="0" i="0" u="none" dirty="0"/>
              <a:t>select radio</a:t>
            </a:r>
            <a:r>
              <a:rPr lang="en-US" b="0" i="0" u="none" baseline="0" dirty="0"/>
              <a:t> button for awarded supplier and click </a:t>
            </a:r>
            <a:r>
              <a:rPr lang="en-US" b="0" i="1" u="none" baseline="0" dirty="0"/>
              <a:t>Next</a:t>
            </a:r>
            <a:r>
              <a:rPr lang="en-US" b="0" i="0" u="none" dirty="0"/>
              <a:t>; lastly </a:t>
            </a:r>
            <a:r>
              <a:rPr lang="en-US" b="0" i="1" u="none" dirty="0"/>
              <a:t>Catalog Contract </a:t>
            </a:r>
            <a:r>
              <a:rPr lang="en-US" b="0" i="0" u="none" dirty="0"/>
              <a:t>should be </a:t>
            </a:r>
            <a:r>
              <a:rPr lang="en-US" b="0" i="1" u="none" dirty="0"/>
              <a:t>No</a:t>
            </a:r>
            <a:r>
              <a:rPr lang="en-US" b="0" i="0" u="none" dirty="0"/>
              <a:t> (at this time).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35</a:t>
            </a:fld>
            <a:endParaRPr lang="en-CA"/>
          </a:p>
        </p:txBody>
      </p:sp>
    </p:spTree>
    <p:extLst>
      <p:ext uri="{BB962C8B-B14F-4D97-AF65-F5344CB8AC3E}">
        <p14:creationId xmlns:p14="http://schemas.microsoft.com/office/powerpoint/2010/main" val="18569048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The </a:t>
            </a:r>
            <a:r>
              <a:rPr lang="en-US" b="0" i="1" u="none" dirty="0"/>
              <a:t>Contract – Header Information</a:t>
            </a:r>
            <a:r>
              <a:rPr lang="en-US" b="0" i="0" u="none" dirty="0"/>
              <a:t> screen will open.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By generating a contract from a solicitation, </a:t>
            </a:r>
            <a:r>
              <a:rPr lang="en-US" b="0" i="0" u="none" dirty="0" err="1"/>
              <a:t>WebProcure</a:t>
            </a:r>
            <a:r>
              <a:rPr lang="en-US" b="0" i="0" u="none" dirty="0"/>
              <a:t> will transfer information from the solicitation.  You may override the information if needed.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Continue to the same process steps as in creating a contract within the Contract Module.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36</a:t>
            </a:fld>
            <a:endParaRPr lang="en-CA"/>
          </a:p>
        </p:txBody>
      </p:sp>
    </p:spTree>
    <p:extLst>
      <p:ext uri="{BB962C8B-B14F-4D97-AF65-F5344CB8AC3E}">
        <p14:creationId xmlns:p14="http://schemas.microsoft.com/office/powerpoint/2010/main" val="12157041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To amend a contract after it has been approved and active, go to </a:t>
            </a:r>
            <a:r>
              <a:rPr lang="en-US" b="0" i="1" baseline="0" dirty="0"/>
              <a:t>View Current </a:t>
            </a:r>
            <a:r>
              <a:rPr lang="en-US" b="0" i="0" baseline="0" dirty="0"/>
              <a:t>and use the search filter to bring up the contract details.  Click the ellipsis under the </a:t>
            </a:r>
            <a:r>
              <a:rPr lang="en-US" b="0" i="1" baseline="0" dirty="0"/>
              <a:t>Actions</a:t>
            </a:r>
            <a:r>
              <a:rPr lang="en-US" b="0" i="0" baseline="0" dirty="0"/>
              <a:t> column and select </a:t>
            </a:r>
            <a:r>
              <a:rPr lang="en-US" b="0" i="1" baseline="0" dirty="0"/>
              <a:t>Create Amendment</a:t>
            </a:r>
            <a:r>
              <a:rPr lang="en-US" b="0" i="0" baseline="0"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NOTE:  Making any changes to any exiting contract will result in an amendment to the contract</a:t>
            </a:r>
            <a:r>
              <a:rPr lang="en-US" b="0" baseline="0" dirty="0"/>
              <a:t> and the application will automatically notify the supplier via email upon the effective date of the amendment.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In an effort to easily track amendments, DAS uses the </a:t>
            </a:r>
            <a:r>
              <a:rPr lang="en-US" b="0" i="1" baseline="0" dirty="0"/>
              <a:t>Custom Fields </a:t>
            </a:r>
            <a:r>
              <a:rPr lang="en-US" b="0" baseline="0" dirty="0"/>
              <a:t>section on the </a:t>
            </a:r>
            <a:r>
              <a:rPr lang="en-US" b="0" i="1" baseline="0" dirty="0"/>
              <a:t>Header</a:t>
            </a:r>
            <a:r>
              <a:rPr lang="en-US" b="0" baseline="0" dirty="0"/>
              <a:t> to identify specifics for the amendment.  It is up to your organization as to how you want to manage this process.  On the </a:t>
            </a:r>
            <a:r>
              <a:rPr lang="en-US" b="0" i="1" baseline="0" dirty="0"/>
              <a:t>Notifications</a:t>
            </a:r>
            <a:r>
              <a:rPr lang="en-US" b="0" baseline="0" dirty="0"/>
              <a:t> page you are able to modify the email that is sent to the supplier to report amendment details.  The system also tracks via the contract history and audit functionality changes to the contract.  More information related to amendments may be found in resource documents on the DAS website.</a:t>
            </a:r>
            <a:endParaRPr lang="en-US" b="0" dirty="0"/>
          </a:p>
          <a:p>
            <a:endParaRPr lang="en-US" b="0" i="1" dirty="0"/>
          </a:p>
          <a:p>
            <a:endParaRPr lang="en-US" b="0" i="1" dirty="0"/>
          </a:p>
          <a:p>
            <a:r>
              <a:rPr lang="en-US" b="1" i="0" dirty="0"/>
              <a:t>[DEMO]</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37</a:t>
            </a:fld>
            <a:endParaRPr lang="en-CA"/>
          </a:p>
        </p:txBody>
      </p:sp>
    </p:spTree>
    <p:extLst>
      <p:ext uri="{BB962C8B-B14F-4D97-AF65-F5344CB8AC3E}">
        <p14:creationId xmlns:p14="http://schemas.microsoft.com/office/powerpoint/2010/main" val="21807535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If you choose to </a:t>
            </a:r>
            <a:r>
              <a:rPr lang="en-US" b="0" i="1" u="none" dirty="0"/>
              <a:t>Edit </a:t>
            </a:r>
            <a:r>
              <a:rPr lang="en-US" b="0" i="0" u="none" dirty="0"/>
              <a:t>a contract, once you click on </a:t>
            </a:r>
            <a:r>
              <a:rPr lang="en-US" b="0" i="1" u="none" dirty="0"/>
              <a:t>Edit, </a:t>
            </a:r>
            <a:r>
              <a:rPr lang="en-US" b="0" i="0" u="none" dirty="0"/>
              <a:t>you will be taken directly into the </a:t>
            </a:r>
            <a:r>
              <a:rPr lang="en-US" b="0" i="1" u="none" dirty="0"/>
              <a:t>Summary </a:t>
            </a:r>
            <a:r>
              <a:rPr lang="en-US" b="0" i="0" u="none" dirty="0"/>
              <a:t>of the contract.  Notice the contract navigation bar.  You may edit from here, saving your changes.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At the bottom of each section you choose to edit, there will be a </a:t>
            </a:r>
            <a:r>
              <a:rPr lang="en-US" b="0" i="1" u="none" dirty="0"/>
              <a:t>Return </a:t>
            </a:r>
            <a:r>
              <a:rPr lang="en-US" b="0" i="0" u="none" dirty="0"/>
              <a:t>button and </a:t>
            </a:r>
            <a:r>
              <a:rPr lang="en-US" b="0" i="1" u="none" dirty="0"/>
              <a:t>Save </a:t>
            </a:r>
            <a:r>
              <a:rPr lang="en-US" b="0" i="0" u="none" dirty="0"/>
              <a:t>button.  Save your work.  Click </a:t>
            </a:r>
            <a:r>
              <a:rPr lang="en-US" b="0" i="1" u="none" dirty="0"/>
              <a:t>Return</a:t>
            </a:r>
            <a:r>
              <a:rPr lang="en-US" b="0" i="0" u="none" dirty="0"/>
              <a:t> to return to the </a:t>
            </a:r>
            <a:r>
              <a:rPr lang="en-US" b="0" i="1" u="none" dirty="0"/>
              <a:t>Summary </a:t>
            </a:r>
            <a:r>
              <a:rPr lang="en-US" b="0" i="0" u="none" dirty="0"/>
              <a:t>screen</a:t>
            </a:r>
            <a:r>
              <a:rPr lang="en-US" b="0" i="0" u="none" baseline="0" dirty="0"/>
              <a:t> and click </a:t>
            </a:r>
            <a:r>
              <a:rPr lang="en-US" b="0" i="1" u="none" baseline="0" dirty="0"/>
              <a:t>Submit</a:t>
            </a:r>
            <a:r>
              <a:rPr lang="en-US" b="0" i="0" u="none" baseline="0" dirty="0"/>
              <a:t> to send the amendment to the supplier and the Contract Board.</a:t>
            </a:r>
            <a:endParaRPr lang="en-US" b="0" i="0" u="non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38</a:t>
            </a:fld>
            <a:endParaRPr lang="en-CA"/>
          </a:p>
        </p:txBody>
      </p:sp>
    </p:spTree>
    <p:extLst>
      <p:ext uri="{BB962C8B-B14F-4D97-AF65-F5344CB8AC3E}">
        <p14:creationId xmlns:p14="http://schemas.microsoft.com/office/powerpoint/2010/main" val="26130101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You may create a contract either from the Solicitation module or the Contract module.</a:t>
            </a:r>
          </a:p>
          <a:p>
            <a:endParaRPr lang="en-US" b="0" i="1" dirty="0"/>
          </a:p>
          <a:p>
            <a:r>
              <a:rPr lang="en-US" b="0" i="0" dirty="0"/>
              <a:t>Follow the steps as identified in the process flow.</a:t>
            </a:r>
          </a:p>
          <a:p>
            <a:endParaRPr lang="en-US" b="0" i="1" dirty="0"/>
          </a:p>
          <a:p>
            <a:r>
              <a:rPr lang="en-US" b="1" i="0" dirty="0"/>
              <a:t>[DEMO]</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39</a:t>
            </a:fld>
            <a:endParaRPr lang="en-CA"/>
          </a:p>
        </p:txBody>
      </p:sp>
    </p:spTree>
    <p:extLst>
      <p:ext uri="{BB962C8B-B14F-4D97-AF65-F5344CB8AC3E}">
        <p14:creationId xmlns:p14="http://schemas.microsoft.com/office/powerpoint/2010/main" val="354907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 search for a contract, start from the </a:t>
            </a:r>
            <a:r>
              <a:rPr lang="en-US" b="0" i="1" dirty="0"/>
              <a:t>Home</a:t>
            </a:r>
            <a:r>
              <a:rPr lang="en-US" b="0" i="0" dirty="0"/>
              <a:t> screen.  Select </a:t>
            </a:r>
            <a:r>
              <a:rPr lang="en-US" b="0" i="1" dirty="0"/>
              <a:t>View Current Contracts</a:t>
            </a:r>
            <a:r>
              <a:rPr lang="en-US" b="0" i="0" dirty="0"/>
              <a:t> from the Contracts dropdown menu OR select </a:t>
            </a:r>
            <a:r>
              <a:rPr lang="en-US" b="0" i="1" dirty="0"/>
              <a:t>Contract Search.</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4</a:t>
            </a:fld>
            <a:endParaRPr lang="en-CA"/>
          </a:p>
        </p:txBody>
      </p:sp>
    </p:spTree>
    <p:extLst>
      <p:ext uri="{BB962C8B-B14F-4D97-AF65-F5344CB8AC3E}">
        <p14:creationId xmlns:p14="http://schemas.microsoft.com/office/powerpoint/2010/main" val="31252894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DAS Procurement Services is the only org using the </a:t>
            </a:r>
            <a:r>
              <a:rPr lang="en-US" sz="1200" i="1" kern="1200" dirty="0">
                <a:solidFill>
                  <a:schemeClr val="tx1"/>
                </a:solidFill>
                <a:effectLst/>
                <a:latin typeface="+mn-lt"/>
                <a:ea typeface="+mn-ea"/>
                <a:cs typeface="+mn-cs"/>
              </a:rPr>
              <a:t>Master Contract </a:t>
            </a:r>
            <a:r>
              <a:rPr lang="en-US" sz="1200" kern="1200" dirty="0">
                <a:solidFill>
                  <a:schemeClr val="tx1"/>
                </a:solidFill>
                <a:effectLst/>
                <a:latin typeface="+mn-lt"/>
                <a:ea typeface="+mn-ea"/>
                <a:cs typeface="+mn-cs"/>
              </a:rPr>
              <a:t>feature in CTsource.</a:t>
            </a:r>
            <a:r>
              <a:rPr lang="en-US" dirty="0"/>
              <a:t>  As briefly discussed when creating a contract from a solicitation, one of the options was to select whether the contract would be a Master Contract.</a:t>
            </a:r>
          </a:p>
          <a:p>
            <a:endParaRPr lang="en-US" dirty="0"/>
          </a:p>
          <a:p>
            <a:r>
              <a:rPr lang="en-US" dirty="0"/>
              <a:t>Master Contracts essentially serve as a pool of qualified suppliers who are then allowed to bid on a subsequent Statement of Work (SOW) or Work Orders during a formal or informal solicitation process.  This allows for expedited ordering of goods and services by working with pre-qualified, capable suppliers, ensuring the best and most competitive prices.  DAS Procurement Services</a:t>
            </a:r>
            <a:r>
              <a:rPr lang="en-US" baseline="0" dirty="0"/>
              <a:t> utilizes the Master Contract functionality for their multiple supplier awarded contracts accessible to all using State Agencies and Political Sub-Divisions.</a:t>
            </a:r>
            <a:endParaRPr lang="en-US" dirty="0"/>
          </a:p>
          <a:p>
            <a:endParaRPr lang="en-US" dirty="0"/>
          </a:p>
          <a:p>
            <a:r>
              <a:rPr lang="en-US" dirty="0"/>
              <a:t>This flow chart provides an overview of the process.</a:t>
            </a: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40</a:t>
            </a:fld>
            <a:endParaRPr lang="en-CA"/>
          </a:p>
        </p:txBody>
      </p:sp>
    </p:spTree>
    <p:extLst>
      <p:ext uri="{BB962C8B-B14F-4D97-AF65-F5344CB8AC3E}">
        <p14:creationId xmlns:p14="http://schemas.microsoft.com/office/powerpoint/2010/main" val="32173707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Users must be granted Contract Management permissions to “Create Solicitation from Contract” in order to perform this functionality.  Please see your CTsource Administrator to be granted permissions.</a:t>
            </a:r>
          </a:p>
          <a:p>
            <a:endParaRPr lang="en-US" dirty="0"/>
          </a:p>
          <a:p>
            <a:r>
              <a:rPr lang="en-US" dirty="0"/>
              <a:t>Starting at the </a:t>
            </a:r>
            <a:r>
              <a:rPr lang="en-US" i="1" dirty="0"/>
              <a:t>Home screen, s</a:t>
            </a:r>
            <a:r>
              <a:rPr lang="en-US" dirty="0"/>
              <a:t>elect </a:t>
            </a:r>
            <a:r>
              <a:rPr lang="en-US" i="1" dirty="0"/>
              <a:t>View Current</a:t>
            </a:r>
            <a:r>
              <a:rPr lang="en-US" dirty="0"/>
              <a:t> from the </a:t>
            </a:r>
            <a:r>
              <a:rPr lang="en-US" i="1" dirty="0"/>
              <a:t>Contracts</a:t>
            </a:r>
            <a:r>
              <a:rPr lang="en-US" dirty="0"/>
              <a:t> dropdown menu.</a:t>
            </a:r>
          </a:p>
          <a:p>
            <a:endParaRPr lang="en-US" dirty="0"/>
          </a:p>
          <a:p>
            <a:r>
              <a:rPr lang="en-US" b="1" dirty="0"/>
              <a:t>[DEMO]</a:t>
            </a:r>
          </a:p>
        </p:txBody>
      </p:sp>
      <p:sp>
        <p:nvSpPr>
          <p:cNvPr id="4" name="Slide Number Placeholder 3"/>
          <p:cNvSpPr>
            <a:spLocks noGrp="1"/>
          </p:cNvSpPr>
          <p:nvPr>
            <p:ph type="sldNum" sz="quarter" idx="10"/>
          </p:nvPr>
        </p:nvSpPr>
        <p:spPr/>
        <p:txBody>
          <a:bodyPr/>
          <a:lstStyle/>
          <a:p>
            <a:fld id="{8D4B8E19-EC55-474C-97D2-422B8B34210F}" type="slidenum">
              <a:rPr lang="en-CA" smtClean="0"/>
              <a:t>41</a:t>
            </a:fld>
            <a:endParaRPr lang="en-CA"/>
          </a:p>
        </p:txBody>
      </p:sp>
    </p:spTree>
    <p:extLst>
      <p:ext uri="{BB962C8B-B14F-4D97-AF65-F5344CB8AC3E}">
        <p14:creationId xmlns:p14="http://schemas.microsoft.com/office/powerpoint/2010/main" val="5426372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Current Contracts </a:t>
            </a:r>
            <a:r>
              <a:rPr lang="en-US" dirty="0"/>
              <a:t>screen opens.  From the </a:t>
            </a:r>
            <a:r>
              <a:rPr lang="en-US" i="1" dirty="0"/>
              <a:t>Content</a:t>
            </a:r>
            <a:r>
              <a:rPr lang="en-US" dirty="0"/>
              <a:t> dropdown menu, select </a:t>
            </a:r>
            <a:r>
              <a:rPr lang="en-US" i="1" dirty="0"/>
              <a:t>Master Contracts </a:t>
            </a:r>
            <a:r>
              <a:rPr lang="en-US" dirty="0"/>
              <a:t>and click </a:t>
            </a:r>
            <a:r>
              <a:rPr lang="en-US" i="1" dirty="0"/>
              <a:t>Submit</a:t>
            </a:r>
            <a:r>
              <a:rPr lang="en-US" dirty="0"/>
              <a:t>. Use</a:t>
            </a:r>
            <a:r>
              <a:rPr lang="en-US" baseline="0" dirty="0"/>
              <a:t> other filter options to assist with your search.</a:t>
            </a:r>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[DEMO]</a:t>
            </a: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42</a:t>
            </a:fld>
            <a:endParaRPr lang="en-CA"/>
          </a:p>
        </p:txBody>
      </p:sp>
    </p:spTree>
    <p:extLst>
      <p:ext uri="{BB962C8B-B14F-4D97-AF65-F5344CB8AC3E}">
        <p14:creationId xmlns:p14="http://schemas.microsoft.com/office/powerpoint/2010/main" val="38882204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State</a:t>
            </a:r>
            <a:r>
              <a:rPr lang="en-US" baseline="0" dirty="0"/>
              <a:t> of Connecticut </a:t>
            </a:r>
            <a:r>
              <a:rPr lang="en-US" dirty="0"/>
              <a:t>Master Contracts should be populating the screen now.  Search for the master contract with which you wish to create a solicitation.  </a:t>
            </a:r>
          </a:p>
          <a:p>
            <a:endParaRPr lang="en-US" dirty="0"/>
          </a:p>
          <a:p>
            <a:r>
              <a:rPr lang="en-US" dirty="0"/>
              <a:t>As stated previously, only users with the assigned </a:t>
            </a:r>
            <a:r>
              <a:rPr lang="en-US" i="1" dirty="0"/>
              <a:t>Create Solicitation </a:t>
            </a:r>
            <a:r>
              <a:rPr lang="en-US" i="0" dirty="0"/>
              <a:t>from Contract</a:t>
            </a:r>
            <a:r>
              <a:rPr lang="en-US" dirty="0"/>
              <a:t> permissions will be able to create a solicitation from a Master Contract.  The Master Contract must be in </a:t>
            </a:r>
            <a:r>
              <a:rPr lang="en-US" b="1" dirty="0"/>
              <a:t>Active</a:t>
            </a:r>
            <a:r>
              <a:rPr lang="en-US" dirty="0"/>
              <a:t> status </a:t>
            </a:r>
            <a:r>
              <a:rPr lang="en-US" strike="noStrike" dirty="0"/>
              <a:t>and the solicitation </a:t>
            </a:r>
            <a:r>
              <a:rPr lang="en-US" b="1" strike="noStrike" dirty="0"/>
              <a:t>must</a:t>
            </a:r>
            <a:r>
              <a:rPr lang="en-US" strike="noStrike" dirty="0"/>
              <a:t> contain line items</a:t>
            </a:r>
            <a:r>
              <a:rPr lang="en-US" dirty="0"/>
              <a:t>.</a:t>
            </a:r>
          </a:p>
          <a:p>
            <a:endParaRPr lang="en-US" dirty="0"/>
          </a:p>
          <a:p>
            <a:r>
              <a:rPr lang="en-US" dirty="0"/>
              <a:t>You may do this by reviewing the list or by utilizing the search fields.  Use the arrows at the bottom of the screen to move forward and to move back in the </a:t>
            </a:r>
            <a:r>
              <a:rPr lang="en-US" i="1" dirty="0"/>
              <a:t>Current Contracts </a:t>
            </a:r>
            <a:r>
              <a:rPr lang="en-US" dirty="0"/>
              <a:t>listing.</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[DEMO]</a:t>
            </a: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43</a:t>
            </a:fld>
            <a:endParaRPr lang="en-CA"/>
          </a:p>
        </p:txBody>
      </p:sp>
    </p:spTree>
    <p:extLst>
      <p:ext uri="{BB962C8B-B14F-4D97-AF65-F5344CB8AC3E}">
        <p14:creationId xmlns:p14="http://schemas.microsoft.com/office/powerpoint/2010/main" val="26583803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search, “Provisions” (the contract title) was entered in the </a:t>
            </a:r>
            <a:r>
              <a:rPr lang="en-US" i="1" dirty="0"/>
              <a:t>Contract Title </a:t>
            </a:r>
            <a:r>
              <a:rPr lang="en-US" dirty="0"/>
              <a:t>field.  Notice that only that contract is now displaying.  (If a new search is needed, click </a:t>
            </a:r>
            <a:r>
              <a:rPr lang="en-US" i="1" dirty="0"/>
              <a:t>Reset</a:t>
            </a:r>
            <a:r>
              <a:rPr lang="en-US" dirty="0"/>
              <a:t> to begin a new search.)</a:t>
            </a:r>
          </a:p>
          <a:p>
            <a:endParaRPr lang="en-US" dirty="0"/>
          </a:p>
          <a:p>
            <a:r>
              <a:rPr lang="en-US" dirty="0"/>
              <a:t>Click on the contract number in the Contract # column.  This will open the contract summary.</a:t>
            </a:r>
          </a:p>
        </p:txBody>
      </p:sp>
      <p:sp>
        <p:nvSpPr>
          <p:cNvPr id="4" name="Slide Number Placeholder 3"/>
          <p:cNvSpPr>
            <a:spLocks noGrp="1"/>
          </p:cNvSpPr>
          <p:nvPr>
            <p:ph type="sldNum" sz="quarter" idx="10"/>
          </p:nvPr>
        </p:nvSpPr>
        <p:spPr/>
        <p:txBody>
          <a:bodyPr/>
          <a:lstStyle/>
          <a:p>
            <a:fld id="{8D4B8E19-EC55-474C-97D2-422B8B34210F}" type="slidenum">
              <a:rPr lang="en-CA" smtClean="0"/>
              <a:t>44</a:t>
            </a:fld>
            <a:endParaRPr lang="en-CA"/>
          </a:p>
        </p:txBody>
      </p:sp>
    </p:spTree>
    <p:extLst>
      <p:ext uri="{BB962C8B-B14F-4D97-AF65-F5344CB8AC3E}">
        <p14:creationId xmlns:p14="http://schemas.microsoft.com/office/powerpoint/2010/main" val="4096661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Contract Summary </a:t>
            </a:r>
            <a:r>
              <a:rPr lang="en-US" dirty="0"/>
              <a:t>page will open. </a:t>
            </a:r>
          </a:p>
          <a:p>
            <a:endParaRPr lang="en-US" dirty="0"/>
          </a:p>
          <a:p>
            <a:r>
              <a:rPr lang="en-US" dirty="0"/>
              <a:t>Scroll through the contract summary to review the </a:t>
            </a:r>
            <a:r>
              <a:rPr lang="en-US" i="1" dirty="0"/>
              <a:t>Header Information</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45</a:t>
            </a:fld>
            <a:endParaRPr lang="en-CA"/>
          </a:p>
        </p:txBody>
      </p:sp>
    </p:spTree>
    <p:extLst>
      <p:ext uri="{BB962C8B-B14F-4D97-AF65-F5344CB8AC3E}">
        <p14:creationId xmlns:p14="http://schemas.microsoft.com/office/powerpoint/2010/main" val="21640934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a:t>
            </a:r>
            <a:r>
              <a:rPr lang="en-US" i="1" dirty="0"/>
              <a:t>Header Information </a:t>
            </a:r>
            <a:r>
              <a:rPr lang="en-US" dirty="0"/>
              <a:t>continued…</a:t>
            </a:r>
          </a:p>
        </p:txBody>
      </p:sp>
      <p:sp>
        <p:nvSpPr>
          <p:cNvPr id="4" name="Slide Number Placeholder 3"/>
          <p:cNvSpPr>
            <a:spLocks noGrp="1"/>
          </p:cNvSpPr>
          <p:nvPr>
            <p:ph type="sldNum" sz="quarter" idx="10"/>
          </p:nvPr>
        </p:nvSpPr>
        <p:spPr/>
        <p:txBody>
          <a:bodyPr/>
          <a:lstStyle/>
          <a:p>
            <a:fld id="{8D4B8E19-EC55-474C-97D2-422B8B34210F}" type="slidenum">
              <a:rPr lang="en-CA" smtClean="0"/>
              <a:t>46</a:t>
            </a:fld>
            <a:endParaRPr lang="en-CA"/>
          </a:p>
        </p:txBody>
      </p:sp>
    </p:spTree>
    <p:extLst>
      <p:ext uri="{BB962C8B-B14F-4D97-AF65-F5344CB8AC3E}">
        <p14:creationId xmlns:p14="http://schemas.microsoft.com/office/powerpoint/2010/main" val="37345856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a:t>
            </a:r>
            <a:r>
              <a:rPr lang="en-US" i="1" dirty="0"/>
              <a:t>Contract Notifications </a:t>
            </a:r>
            <a:r>
              <a:rPr lang="en-US" dirty="0"/>
              <a:t>and </a:t>
            </a:r>
            <a:r>
              <a:rPr lang="en-US" i="1" dirty="0"/>
              <a:t>Contract Clauses </a:t>
            </a:r>
            <a:r>
              <a:rPr lang="en-US" dirty="0"/>
              <a:t>sections.</a:t>
            </a:r>
          </a:p>
        </p:txBody>
      </p:sp>
      <p:sp>
        <p:nvSpPr>
          <p:cNvPr id="4" name="Slide Number Placeholder 3"/>
          <p:cNvSpPr>
            <a:spLocks noGrp="1"/>
          </p:cNvSpPr>
          <p:nvPr>
            <p:ph type="sldNum" sz="quarter" idx="10"/>
          </p:nvPr>
        </p:nvSpPr>
        <p:spPr/>
        <p:txBody>
          <a:bodyPr/>
          <a:lstStyle/>
          <a:p>
            <a:fld id="{8D4B8E19-EC55-474C-97D2-422B8B34210F}" type="slidenum">
              <a:rPr lang="en-CA" smtClean="0"/>
              <a:t>47</a:t>
            </a:fld>
            <a:endParaRPr lang="en-CA"/>
          </a:p>
        </p:txBody>
      </p:sp>
    </p:spTree>
    <p:extLst>
      <p:ext uri="{BB962C8B-B14F-4D97-AF65-F5344CB8AC3E}">
        <p14:creationId xmlns:p14="http://schemas.microsoft.com/office/powerpoint/2010/main" val="38337587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a:t>
            </a:r>
            <a:r>
              <a:rPr lang="en-US" i="1" dirty="0"/>
              <a:t>Catalog Items, Document, Authorization, </a:t>
            </a:r>
            <a:r>
              <a:rPr lang="en-US" i="0" dirty="0"/>
              <a:t>and</a:t>
            </a:r>
            <a:r>
              <a:rPr lang="en-US" i="1" dirty="0"/>
              <a:t> Performance Assessment </a:t>
            </a:r>
            <a:r>
              <a:rPr lang="en-US" dirty="0"/>
              <a:t>sections.</a:t>
            </a:r>
          </a:p>
          <a:p>
            <a:endParaRPr lang="en-US" dirty="0"/>
          </a:p>
          <a:p>
            <a:r>
              <a:rPr lang="en-US" dirty="0"/>
              <a:t>Click </a:t>
            </a:r>
            <a:r>
              <a:rPr lang="en-US" i="1" dirty="0"/>
              <a:t>Create Solicitation.</a:t>
            </a:r>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48</a:t>
            </a:fld>
            <a:endParaRPr lang="en-CA"/>
          </a:p>
        </p:txBody>
      </p:sp>
    </p:spTree>
    <p:extLst>
      <p:ext uri="{BB962C8B-B14F-4D97-AF65-F5344CB8AC3E}">
        <p14:creationId xmlns:p14="http://schemas.microsoft.com/office/powerpoint/2010/main" val="27950487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select </a:t>
            </a:r>
            <a:r>
              <a:rPr lang="en-US" i="1" dirty="0"/>
              <a:t>Create Solicitation</a:t>
            </a:r>
            <a:r>
              <a:rPr lang="en-US" i="0" dirty="0"/>
              <a:t>, a window appears prompting you to choose the type of solicitation:  </a:t>
            </a:r>
            <a:r>
              <a:rPr lang="en-US" i="1" dirty="0"/>
              <a:t>Formal Solicitation </a:t>
            </a:r>
            <a:r>
              <a:rPr lang="en-US" i="0" dirty="0"/>
              <a:t>or</a:t>
            </a:r>
            <a:r>
              <a:rPr lang="en-US" i="1" dirty="0"/>
              <a:t> Informal Solicitation</a:t>
            </a:r>
            <a:r>
              <a:rPr lang="en-US" i="0" dirty="0"/>
              <a:t>.</a:t>
            </a:r>
          </a:p>
          <a:p>
            <a:endParaRPr lang="en-US" i="0" dirty="0"/>
          </a:p>
          <a:p>
            <a:r>
              <a:rPr lang="en-US" i="0" dirty="0"/>
              <a:t>Select</a:t>
            </a:r>
            <a:r>
              <a:rPr lang="en-US" i="1" dirty="0"/>
              <a:t> Formal Solicitation </a:t>
            </a:r>
            <a:r>
              <a:rPr lang="en-US" i="0" dirty="0"/>
              <a:t>to receive sealed bids or</a:t>
            </a:r>
            <a:r>
              <a:rPr lang="en-US" i="1" dirty="0"/>
              <a:t> Informal Solicitation</a:t>
            </a:r>
            <a:r>
              <a:rPr lang="en-US" i="0" dirty="0"/>
              <a:t>.  Click </a:t>
            </a:r>
            <a:r>
              <a:rPr lang="en-US" i="1" dirty="0"/>
              <a:t>Create</a:t>
            </a:r>
            <a:r>
              <a:rPr lang="en-US" i="0" dirty="0"/>
              <a:t>.</a:t>
            </a:r>
          </a:p>
          <a:p>
            <a:endParaRPr lang="en-US" i="0" dirty="0"/>
          </a:p>
          <a:p>
            <a:r>
              <a:rPr lang="en-US" b="1" i="0" dirty="0"/>
              <a:t>[DEMO]</a:t>
            </a:r>
            <a:endParaRPr lang="en-US" b="1" dirty="0"/>
          </a:p>
        </p:txBody>
      </p:sp>
      <p:sp>
        <p:nvSpPr>
          <p:cNvPr id="4" name="Slide Number Placeholder 3"/>
          <p:cNvSpPr>
            <a:spLocks noGrp="1"/>
          </p:cNvSpPr>
          <p:nvPr>
            <p:ph type="sldNum" sz="quarter" idx="10"/>
          </p:nvPr>
        </p:nvSpPr>
        <p:spPr/>
        <p:txBody>
          <a:bodyPr/>
          <a:lstStyle/>
          <a:p>
            <a:fld id="{8D4B8E19-EC55-474C-97D2-422B8B34210F}" type="slidenum">
              <a:rPr lang="en-CA" smtClean="0"/>
              <a:t>49</a:t>
            </a:fld>
            <a:endParaRPr lang="en-CA"/>
          </a:p>
        </p:txBody>
      </p:sp>
    </p:spTree>
    <p:extLst>
      <p:ext uri="{BB962C8B-B14F-4D97-AF65-F5344CB8AC3E}">
        <p14:creationId xmlns:p14="http://schemas.microsoft.com/office/powerpoint/2010/main" val="2700798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To search for and find a contract to </a:t>
            </a:r>
            <a:r>
              <a:rPr lang="en-US" b="0" i="1" u="none" dirty="0"/>
              <a:t>Edit, Copy, Print, </a:t>
            </a:r>
            <a:r>
              <a:rPr lang="en-US" b="0" i="0" u="none" dirty="0"/>
              <a:t>or </a:t>
            </a:r>
            <a:r>
              <a:rPr lang="en-US" b="0" i="1" u="none" dirty="0"/>
              <a:t>Delete, </a:t>
            </a:r>
            <a:r>
              <a:rPr lang="en-US" b="0" i="0" u="none" dirty="0"/>
              <a:t>use the </a:t>
            </a:r>
            <a:r>
              <a:rPr lang="en-US" b="0" i="1" u="none" dirty="0"/>
              <a:t>Contract Search </a:t>
            </a:r>
            <a:r>
              <a:rPr lang="en-US" b="0" i="0" u="none" dirty="0"/>
              <a:t>fields to enter search criteria or </a:t>
            </a:r>
            <a:r>
              <a:rPr lang="en-US" b="0" dirty="0"/>
              <a:t>applying filters. </a:t>
            </a:r>
            <a:r>
              <a:rPr lang="en-US" b="0" i="0" u="none" baseline="0" dirty="0"/>
              <a:t> Hover over icons or symbols to view their meaning.</a:t>
            </a:r>
            <a:endParaRPr lang="en-US" b="0" i="0" u="non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i="0"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u="none" dirty="0"/>
              <a:t>Once you locate the contract, click the three vertical dots and choose an action from the pop-out window.</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a:p>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5</a:t>
            </a:fld>
            <a:endParaRPr lang="en-CA"/>
          </a:p>
        </p:txBody>
      </p:sp>
    </p:spTree>
    <p:extLst>
      <p:ext uri="{BB962C8B-B14F-4D97-AF65-F5344CB8AC3E}">
        <p14:creationId xmlns:p14="http://schemas.microsoft.com/office/powerpoint/2010/main" val="16976379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select </a:t>
            </a:r>
            <a:r>
              <a:rPr lang="en-US" i="1" dirty="0"/>
              <a:t>Create</a:t>
            </a:r>
            <a:r>
              <a:rPr lang="en-US" i="0" dirty="0"/>
              <a:t>, </a:t>
            </a:r>
            <a:r>
              <a:rPr lang="en-US" i="0" dirty="0" err="1"/>
              <a:t>WebProcure</a:t>
            </a:r>
            <a:r>
              <a:rPr lang="en-US" i="0" dirty="0"/>
              <a:t> takes you to the </a:t>
            </a:r>
            <a:r>
              <a:rPr lang="en-US" i="1" dirty="0"/>
              <a:t>Solicitation Creation</a:t>
            </a:r>
            <a:r>
              <a:rPr lang="en-US" i="0" dirty="0"/>
              <a:t> pages.  You will be able to tell you are creating a </a:t>
            </a:r>
            <a:r>
              <a:rPr lang="en-US" i="1" dirty="0"/>
              <a:t>Private Solicitation </a:t>
            </a:r>
            <a:r>
              <a:rPr lang="en-US" i="0" dirty="0"/>
              <a:t>as this is identified.</a:t>
            </a:r>
          </a:p>
          <a:p>
            <a:endParaRPr lang="en-US" i="0" dirty="0"/>
          </a:p>
          <a:p>
            <a:r>
              <a:rPr lang="en-US" i="0" dirty="0"/>
              <a:t>Follow the instructions for creating a formal/informal solicitation from here.  At least one line</a:t>
            </a:r>
            <a:r>
              <a:rPr lang="en-US" i="0" baseline="0" dirty="0"/>
              <a:t> item is required to be entered on the </a:t>
            </a:r>
            <a:r>
              <a:rPr lang="en-US" i="1" dirty="0"/>
              <a:t>Item Specs </a:t>
            </a:r>
            <a:r>
              <a:rPr lang="en-US" i="0" dirty="0"/>
              <a:t>page to save this type</a:t>
            </a:r>
            <a:r>
              <a:rPr lang="en-US" i="0" baseline="0" dirty="0"/>
              <a:t> of solicitation</a:t>
            </a:r>
            <a:r>
              <a:rPr lang="en-US" i="0" dirty="0"/>
              <a:t>. </a:t>
            </a:r>
          </a:p>
          <a:p>
            <a:endParaRPr lang="en-US" i="0" dirty="0"/>
          </a:p>
          <a:p>
            <a:r>
              <a:rPr lang="en-US" b="0" i="0" dirty="0"/>
              <a:t>Please note:  </a:t>
            </a:r>
            <a:r>
              <a:rPr lang="en-US" i="0" dirty="0"/>
              <a:t>Only those suppliers from the contract will be allowed on the solicitation.  Additional suppliers may not be added to the solicitation, however, you do not have to send the solicitation to all the suppliers in the pool and select only those suppliers you would like to include.  Only items that are in the contract commodity category or categories may be added.  </a:t>
            </a:r>
          </a:p>
          <a:p>
            <a:endParaRPr lang="en-US" i="0" dirty="0"/>
          </a:p>
          <a:p>
            <a:r>
              <a:rPr lang="en-US" b="1" i="0" dirty="0"/>
              <a:t>[DEMO]</a:t>
            </a:r>
            <a:endParaRPr lang="en-US" b="1" dirty="0"/>
          </a:p>
        </p:txBody>
      </p:sp>
      <p:sp>
        <p:nvSpPr>
          <p:cNvPr id="4" name="Slide Number Placeholder 3"/>
          <p:cNvSpPr>
            <a:spLocks noGrp="1"/>
          </p:cNvSpPr>
          <p:nvPr>
            <p:ph type="sldNum" sz="quarter" idx="10"/>
          </p:nvPr>
        </p:nvSpPr>
        <p:spPr/>
        <p:txBody>
          <a:bodyPr/>
          <a:lstStyle/>
          <a:p>
            <a:fld id="{8D4B8E19-EC55-474C-97D2-422B8B34210F}" type="slidenum">
              <a:rPr lang="en-CA" smtClean="0"/>
              <a:t>50</a:t>
            </a:fld>
            <a:endParaRPr lang="en-CA"/>
          </a:p>
        </p:txBody>
      </p:sp>
    </p:spTree>
    <p:extLst>
      <p:ext uri="{BB962C8B-B14F-4D97-AF65-F5344CB8AC3E}">
        <p14:creationId xmlns:p14="http://schemas.microsoft.com/office/powerpoint/2010/main" val="20448511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shows an example of a line item entry required for an informal solicitation associated with a master contract.  It is up to the organization as to how to set up the line item, however, it is our suggestion to complete as follows:</a:t>
            </a:r>
          </a:p>
          <a:p>
            <a:pPr marL="628650" lvl="1" indent="-171450">
              <a:buFont typeface="Arial" panose="020B0604020202020204" pitchFamily="34" charset="0"/>
              <a:buChar char="•"/>
            </a:pPr>
            <a:r>
              <a:rPr lang="en-US" baseline="0" dirty="0"/>
              <a:t>Item Specification Name – Brief description of the informal solicitation</a:t>
            </a:r>
          </a:p>
          <a:p>
            <a:pPr marL="628650" lvl="1" indent="-171450">
              <a:buFont typeface="Arial" panose="020B0604020202020204" pitchFamily="34" charset="0"/>
              <a:buChar char="•"/>
            </a:pPr>
            <a:r>
              <a:rPr lang="en-US" dirty="0"/>
              <a:t>Item Specification Number –</a:t>
            </a:r>
            <a:r>
              <a:rPr lang="en-US" baseline="0" dirty="0"/>
              <a:t> leave blank</a:t>
            </a:r>
          </a:p>
          <a:p>
            <a:pPr marL="628650" lvl="1" indent="-171450">
              <a:buFont typeface="Arial" panose="020B0604020202020204" pitchFamily="34" charset="0"/>
              <a:buChar char="•"/>
            </a:pPr>
            <a:r>
              <a:rPr lang="en-US" baseline="0" dirty="0"/>
              <a:t>Manufacturer Name – leave blank</a:t>
            </a:r>
          </a:p>
          <a:p>
            <a:pPr marL="628650" lvl="1" indent="-171450">
              <a:buFont typeface="Arial" panose="020B0604020202020204" pitchFamily="34" charset="0"/>
              <a:buChar char="•"/>
            </a:pPr>
            <a:r>
              <a:rPr lang="en-US" baseline="0" dirty="0"/>
              <a:t>Manufacturer Part Number – leave blank</a:t>
            </a:r>
          </a:p>
          <a:p>
            <a:pPr marL="628650" lvl="1" indent="-171450">
              <a:buFont typeface="Arial" panose="020B0604020202020204" pitchFamily="34" charset="0"/>
              <a:buChar char="•"/>
            </a:pPr>
            <a:r>
              <a:rPr lang="en-US" baseline="0" dirty="0"/>
              <a:t>Description – Enter a more detailed description (e.g. </a:t>
            </a:r>
            <a:r>
              <a:rPr lang="en-US" sz="1200" b="0" i="0" kern="1200" dirty="0">
                <a:solidFill>
                  <a:schemeClr val="tx1"/>
                </a:solidFill>
                <a:effectLst/>
                <a:latin typeface="+mn-lt"/>
                <a:ea typeface="+mn-ea"/>
                <a:cs typeface="+mn-cs"/>
              </a:rPr>
              <a:t>Provide lump sum for Statement of Work attached)</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Commodity Category – must be same as master contract commodities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Specify</a:t>
            </a:r>
            <a:r>
              <a:rPr lang="en-US" sz="1200" b="0" i="0" kern="1200" baseline="0" dirty="0">
                <a:solidFill>
                  <a:schemeClr val="tx1"/>
                </a:solidFill>
                <a:effectLst/>
                <a:latin typeface="+mn-lt"/>
                <a:ea typeface="+mn-ea"/>
                <a:cs typeface="+mn-cs"/>
              </a:rPr>
              <a:t> Quantity – 1</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Unit of Measure – Lump Sum</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Remaining fields – leave blank</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Click </a:t>
            </a:r>
            <a:r>
              <a:rPr lang="en-US" sz="1200" b="0" i="1" kern="1200" baseline="0" dirty="0">
                <a:solidFill>
                  <a:schemeClr val="tx1"/>
                </a:solidFill>
                <a:effectLst/>
                <a:latin typeface="+mn-lt"/>
                <a:ea typeface="+mn-ea"/>
                <a:cs typeface="+mn-cs"/>
              </a:rPr>
              <a:t>Save</a:t>
            </a:r>
            <a:endParaRPr lang="en-US" i="1" dirty="0"/>
          </a:p>
        </p:txBody>
      </p:sp>
      <p:sp>
        <p:nvSpPr>
          <p:cNvPr id="4" name="Slide Number Placeholder 3"/>
          <p:cNvSpPr>
            <a:spLocks noGrp="1"/>
          </p:cNvSpPr>
          <p:nvPr>
            <p:ph type="sldNum" sz="quarter" idx="10"/>
          </p:nvPr>
        </p:nvSpPr>
        <p:spPr/>
        <p:txBody>
          <a:bodyPr/>
          <a:lstStyle/>
          <a:p>
            <a:fld id="{848FED80-5DE1-3E49-AADB-6B56BBE43344}" type="slidenum">
              <a:rPr lang="en-US" smtClean="0"/>
              <a:t>51</a:t>
            </a:fld>
            <a:endParaRPr lang="en-US"/>
          </a:p>
        </p:txBody>
      </p:sp>
    </p:spTree>
    <p:extLst>
      <p:ext uri="{BB962C8B-B14F-4D97-AF65-F5344CB8AC3E}">
        <p14:creationId xmlns:p14="http://schemas.microsoft.com/office/powerpoint/2010/main" val="26725539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these process steps to create a solicitation from a Master Contract.</a:t>
            </a:r>
          </a:p>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52</a:t>
            </a:fld>
            <a:endParaRPr lang="en-CA"/>
          </a:p>
        </p:txBody>
      </p:sp>
    </p:spTree>
    <p:extLst>
      <p:ext uri="{BB962C8B-B14F-4D97-AF65-F5344CB8AC3E}">
        <p14:creationId xmlns:p14="http://schemas.microsoft.com/office/powerpoint/2010/main" val="5897540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Follow these process steps to evaluate and award a solicitation from a Master Contract.</a:t>
            </a:r>
            <a:endParaRPr lang="en-US" dirty="0"/>
          </a:p>
        </p:txBody>
      </p:sp>
      <p:sp>
        <p:nvSpPr>
          <p:cNvPr id="4" name="Slide Number Placeholder 3"/>
          <p:cNvSpPr>
            <a:spLocks noGrp="1"/>
          </p:cNvSpPr>
          <p:nvPr>
            <p:ph type="sldNum" sz="quarter" idx="10"/>
          </p:nvPr>
        </p:nvSpPr>
        <p:spPr/>
        <p:txBody>
          <a:bodyPr/>
          <a:lstStyle/>
          <a:p>
            <a:fld id="{848FED80-5DE1-3E49-AADB-6B56BBE43344}" type="slidenum">
              <a:rPr lang="en-US" smtClean="0"/>
              <a:t>53</a:t>
            </a:fld>
            <a:endParaRPr lang="en-US"/>
          </a:p>
        </p:txBody>
      </p:sp>
    </p:spTree>
    <p:extLst>
      <p:ext uri="{BB962C8B-B14F-4D97-AF65-F5344CB8AC3E}">
        <p14:creationId xmlns:p14="http://schemas.microsoft.com/office/powerpoint/2010/main" val="4194366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54</a:t>
            </a:fld>
            <a:endParaRPr lang="en-CA"/>
          </a:p>
        </p:txBody>
      </p:sp>
    </p:spTree>
    <p:extLst>
      <p:ext uri="{BB962C8B-B14F-4D97-AF65-F5344CB8AC3E}">
        <p14:creationId xmlns:p14="http://schemas.microsoft.com/office/powerpoint/2010/main" val="2788469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B8E19-EC55-474C-97D2-422B8B34210F}" type="slidenum">
              <a:rPr lang="en-CA" smtClean="0"/>
              <a:t>55</a:t>
            </a:fld>
            <a:endParaRPr lang="en-CA"/>
          </a:p>
        </p:txBody>
      </p:sp>
    </p:spTree>
    <p:extLst>
      <p:ext uri="{BB962C8B-B14F-4D97-AF65-F5344CB8AC3E}">
        <p14:creationId xmlns:p14="http://schemas.microsoft.com/office/powerpoint/2010/main" val="4273992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To create a contract directly in the Contract Module (that is not a result of a solicitation), start from the </a:t>
            </a:r>
            <a:r>
              <a:rPr lang="en-US" b="0" i="1" dirty="0"/>
              <a:t>Home</a:t>
            </a:r>
            <a:r>
              <a:rPr lang="en-US" b="0" i="0" dirty="0"/>
              <a:t> screen, select </a:t>
            </a:r>
            <a:r>
              <a:rPr lang="en-US" b="0" i="1" dirty="0"/>
              <a:t>Create new</a:t>
            </a:r>
            <a:r>
              <a:rPr lang="en-US" b="0" i="0" dirty="0"/>
              <a:t> from the </a:t>
            </a:r>
            <a:r>
              <a:rPr lang="en-US" b="0" i="1" dirty="0"/>
              <a:t>Contracts</a:t>
            </a:r>
            <a:r>
              <a:rPr lang="en-US" b="0" i="0" dirty="0"/>
              <a:t> dropdown menu</a:t>
            </a:r>
            <a:r>
              <a:rPr lang="en-US" b="0" i="1" dirty="0"/>
              <a:t>. </a:t>
            </a:r>
            <a:r>
              <a:rPr lang="en-US" b="1" i="0" dirty="0"/>
              <a:t>[DEMO]</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6</a:t>
            </a:fld>
            <a:endParaRPr lang="en-CA"/>
          </a:p>
        </p:txBody>
      </p:sp>
    </p:spTree>
    <p:extLst>
      <p:ext uri="{BB962C8B-B14F-4D97-AF65-F5344CB8AC3E}">
        <p14:creationId xmlns:p14="http://schemas.microsoft.com/office/powerpoint/2010/main" val="107220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a:t>
            </a:r>
            <a:r>
              <a:rPr lang="en-US" b="0" i="1" dirty="0"/>
              <a:t>Contract – Header Information</a:t>
            </a:r>
            <a:r>
              <a:rPr lang="en-US" b="0" i="0" dirty="0"/>
              <a:t> page opens.  The system requires you to step through each </a:t>
            </a:r>
            <a:r>
              <a:rPr lang="en-US" b="0" i="0"/>
              <a:t>section within </a:t>
            </a:r>
            <a:r>
              <a:rPr lang="en-US" b="0" i="0" dirty="0"/>
              <a:t>the </a:t>
            </a:r>
            <a:r>
              <a:rPr lang="en-US" dirty="0"/>
              <a:t>contract navigation bar.  All fields with an * (asterisk) are required.</a:t>
            </a:r>
          </a:p>
          <a:p>
            <a:endParaRPr lang="en-US" b="1" i="0" dirty="0"/>
          </a:p>
          <a:p>
            <a:r>
              <a:rPr lang="en-US" b="1" i="0" dirty="0"/>
              <a:t>[DEMO]</a:t>
            </a:r>
            <a:endParaRPr lang="en-US" b="0" dirty="0"/>
          </a:p>
          <a:p>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7</a:t>
            </a:fld>
            <a:endParaRPr lang="en-CA"/>
          </a:p>
        </p:txBody>
      </p:sp>
    </p:spTree>
    <p:extLst>
      <p:ext uri="{BB962C8B-B14F-4D97-AF65-F5344CB8AC3E}">
        <p14:creationId xmlns:p14="http://schemas.microsoft.com/office/powerpoint/2010/main" val="1639309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Select </a:t>
            </a:r>
            <a:r>
              <a:rPr lang="en-US" b="0" i="1" dirty="0"/>
              <a:t>Contract Type</a:t>
            </a:r>
            <a:r>
              <a:rPr lang="en-US" b="0" dirty="0"/>
              <a:t>; enter </a:t>
            </a:r>
            <a:r>
              <a:rPr lang="en-US" b="0" i="1" dirty="0"/>
              <a:t>Contract Number</a:t>
            </a:r>
            <a:r>
              <a:rPr lang="en-US" b="0" dirty="0"/>
              <a:t>.</a:t>
            </a:r>
          </a:p>
          <a:p>
            <a:pPr lvl="1"/>
            <a:r>
              <a:rPr lang="en-US" b="0" dirty="0" err="1"/>
              <a:t>WebProcure</a:t>
            </a:r>
            <a:r>
              <a:rPr lang="en-US" b="0" dirty="0"/>
              <a:t> defaults to </a:t>
            </a:r>
            <a:r>
              <a:rPr lang="en-US" b="0" i="1" dirty="0"/>
              <a:t>Contract Visibility*:  </a:t>
            </a:r>
            <a:r>
              <a:rPr lang="en-US" b="0" i="0" dirty="0"/>
              <a:t>Private</a:t>
            </a:r>
            <a:r>
              <a:rPr lang="en-US" b="0" i="0" baseline="0" dirty="0"/>
              <a:t>; if the contract should be displayed on the Contract Board change to </a:t>
            </a:r>
            <a:r>
              <a:rPr lang="en-US" b="0" i="1" baseline="0" dirty="0"/>
              <a:t>Public</a:t>
            </a:r>
            <a:r>
              <a:rPr lang="en-US" b="0" i="0" baseline="0" dirty="0"/>
              <a:t>.</a:t>
            </a:r>
            <a:r>
              <a:rPr lang="en-US" b="0" dirty="0"/>
              <a:t>  </a:t>
            </a:r>
          </a:p>
          <a:p>
            <a:pPr lvl="1"/>
            <a:r>
              <a:rPr lang="en-US" b="0" dirty="0"/>
              <a:t>Notice the </a:t>
            </a:r>
            <a:r>
              <a:rPr lang="en-US" b="0" i="1" dirty="0"/>
              <a:t>Status</a:t>
            </a:r>
            <a:r>
              <a:rPr lang="en-US" b="0" dirty="0"/>
              <a:t> is Unissued.  This contract will remain in the </a:t>
            </a:r>
            <a:r>
              <a:rPr lang="en-US" b="0" i="1" dirty="0"/>
              <a:t>Unissued</a:t>
            </a:r>
            <a:r>
              <a:rPr lang="en-US" b="0" dirty="0"/>
              <a:t> status until it is submitted and approved (and based on approval workflow).</a:t>
            </a:r>
          </a:p>
          <a:p>
            <a:pPr lvl="1"/>
            <a:r>
              <a:rPr lang="en-US" b="0" dirty="0"/>
              <a:t>Enter the title of the contract in the </a:t>
            </a:r>
            <a:r>
              <a:rPr lang="en-US" b="0" i="1" dirty="0"/>
              <a:t>Title</a:t>
            </a:r>
            <a:r>
              <a:rPr lang="en-US" b="0" dirty="0"/>
              <a:t> field and a description for the contract in the </a:t>
            </a:r>
            <a:r>
              <a:rPr lang="en-US" b="0" i="1" dirty="0"/>
              <a:t>Detailed Description field</a:t>
            </a:r>
            <a:r>
              <a:rPr lang="en-US" b="0" dirty="0"/>
              <a:t>.  </a:t>
            </a:r>
          </a:p>
          <a:p>
            <a:pPr lvl="1"/>
            <a:r>
              <a:rPr lang="en-US" b="0" dirty="0"/>
              <a:t>Select appropriate identifiers,</a:t>
            </a:r>
            <a:r>
              <a:rPr lang="en-US" b="0" baseline="0" dirty="0"/>
              <a:t> for example if P-Card is accepted as payment for this contract.   NOTE:  Dispatch Contract refers to emailing the contract to the supplier’s contact identified in their profile.</a:t>
            </a:r>
            <a:endParaRPr lang="en-US" b="0" dirty="0"/>
          </a:p>
          <a:p>
            <a:pPr lvl="1"/>
            <a:r>
              <a:rPr lang="en-US" b="0" dirty="0" err="1"/>
              <a:t>WebProcure</a:t>
            </a:r>
            <a:r>
              <a:rPr lang="en-US" b="0" dirty="0"/>
              <a:t> defaults to your name as Contract Administrator, but you may select another name within your organization using the dropdown menu.</a:t>
            </a:r>
          </a:p>
          <a:p>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t>[DEMO]</a:t>
            </a:r>
            <a:endParaRPr lang="en-US" b="0" dirty="0"/>
          </a:p>
          <a:p>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8</a:t>
            </a:fld>
            <a:endParaRPr lang="en-CA"/>
          </a:p>
        </p:txBody>
      </p:sp>
    </p:spTree>
    <p:extLst>
      <p:ext uri="{BB962C8B-B14F-4D97-AF65-F5344CB8AC3E}">
        <p14:creationId xmlns:p14="http://schemas.microsoft.com/office/powerpoint/2010/main" val="100461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Click on </a:t>
            </a:r>
            <a:r>
              <a:rPr lang="en-US" b="0" i="1" dirty="0"/>
              <a:t>Commodities </a:t>
            </a:r>
            <a:r>
              <a:rPr lang="en-US" b="0" i="0" dirty="0"/>
              <a:t>and the </a:t>
            </a:r>
            <a:r>
              <a:rPr lang="en-US" b="0" i="1" dirty="0"/>
              <a:t>Select Contract Commodities </a:t>
            </a:r>
            <a:r>
              <a:rPr lang="en-US" b="0" i="0" dirty="0"/>
              <a:t>window opens.</a:t>
            </a:r>
          </a:p>
          <a:p>
            <a:endParaRPr lang="en-US" b="0" i="0" dirty="0"/>
          </a:p>
          <a:p>
            <a:r>
              <a:rPr lang="en-US" b="0" i="0" dirty="0"/>
              <a:t>Type in keyword.  Click </a:t>
            </a:r>
            <a:r>
              <a:rPr lang="en-US" b="0" i="1" dirty="0"/>
              <a:t>Search</a:t>
            </a:r>
            <a:r>
              <a:rPr lang="en-US" b="0" i="0" dirty="0"/>
              <a:t>.  Find and select appropriate description/code.  Include any and all header category codes to aid with any future contract search.</a:t>
            </a:r>
          </a:p>
          <a:p>
            <a:endParaRPr lang="en-US" b="0" i="0" dirty="0"/>
          </a:p>
          <a:p>
            <a:r>
              <a:rPr lang="en-US" b="0" i="0" dirty="0"/>
              <a:t>Click </a:t>
            </a:r>
            <a:r>
              <a:rPr lang="en-US" b="0" i="1" dirty="0"/>
              <a:t>Close</a:t>
            </a:r>
            <a:r>
              <a:rPr lang="en-US" b="0" i="0" dirty="0"/>
              <a:t>.  The </a:t>
            </a:r>
            <a:r>
              <a:rPr lang="en-US" b="0" i="1" dirty="0"/>
              <a:t>Selected Categories</a:t>
            </a:r>
            <a:r>
              <a:rPr lang="en-US" b="0" i="0" dirty="0"/>
              <a:t> will populate in the </a:t>
            </a:r>
            <a:r>
              <a:rPr lang="en-US" b="0" i="1" dirty="0"/>
              <a:t>Commodities </a:t>
            </a:r>
            <a:r>
              <a:rPr lang="en-US" b="0" i="0" dirty="0"/>
              <a:t>window.</a:t>
            </a:r>
            <a:endParaRPr lang="en-US" b="0" dirty="0"/>
          </a:p>
        </p:txBody>
      </p:sp>
      <p:sp>
        <p:nvSpPr>
          <p:cNvPr id="4" name="Slide Number Placeholder 3"/>
          <p:cNvSpPr>
            <a:spLocks noGrp="1"/>
          </p:cNvSpPr>
          <p:nvPr>
            <p:ph type="sldNum" sz="quarter" idx="10"/>
          </p:nvPr>
        </p:nvSpPr>
        <p:spPr/>
        <p:txBody>
          <a:bodyPr/>
          <a:lstStyle/>
          <a:p>
            <a:fld id="{8D4B8E19-EC55-474C-97D2-422B8B34210F}" type="slidenum">
              <a:rPr lang="en-CA" smtClean="0"/>
              <a:t>9</a:t>
            </a:fld>
            <a:endParaRPr lang="en-CA"/>
          </a:p>
        </p:txBody>
      </p:sp>
    </p:spTree>
    <p:extLst>
      <p:ext uri="{BB962C8B-B14F-4D97-AF65-F5344CB8AC3E}">
        <p14:creationId xmlns:p14="http://schemas.microsoft.com/office/powerpoint/2010/main" val="11821285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00400"/>
            <a:ext cx="9144000" cy="1098324"/>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4484914"/>
            <a:ext cx="9144000" cy="1469572"/>
          </a:xfrm>
        </p:spPr>
        <p:txBody>
          <a:bodyPr>
            <a:normAutofit/>
          </a:bodyPr>
          <a:lstStyle>
            <a:lvl1pPr marL="0" indent="0" algn="ctr">
              <a:buNone/>
              <a:defRPr sz="3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Slide Number Placeholder 8">
            <a:extLst>
              <a:ext uri="{FF2B5EF4-FFF2-40B4-BE49-F238E27FC236}">
                <a16:creationId xmlns:a16="http://schemas.microsoft.com/office/drawing/2014/main" xmlns="" id="{3E4821C0-7C0A-40CD-871F-1B1167C47B05}"/>
              </a:ext>
            </a:extLst>
          </p:cNvPr>
          <p:cNvSpPr>
            <a:spLocks noGrp="1"/>
          </p:cNvSpPr>
          <p:nvPr>
            <p:ph type="sldNum" sz="quarter" idx="12"/>
          </p:nvPr>
        </p:nvSpPr>
        <p:spPr/>
        <p:txBody>
          <a:bodyPr/>
          <a:lstStyle/>
          <a:p>
            <a:fld id="{F4167D66-2636-48FB-B355-A2612EA16291}" type="slidenum">
              <a:rPr lang="en-US" smtClean="0"/>
              <a:t>‹#›</a:t>
            </a:fld>
            <a:endParaRPr lang="en-US" dirty="0"/>
          </a:p>
        </p:txBody>
      </p:sp>
      <p:sp>
        <p:nvSpPr>
          <p:cNvPr id="14" name="Rectangle 13">
            <a:extLst>
              <a:ext uri="{FF2B5EF4-FFF2-40B4-BE49-F238E27FC236}">
                <a16:creationId xmlns:a16="http://schemas.microsoft.com/office/drawing/2014/main" xmlns="" id="{494E81E0-B6EE-4FC3-A040-0CAF361A04EA}"/>
              </a:ext>
            </a:extLst>
          </p:cNvPr>
          <p:cNvSpPr/>
          <p:nvPr userDrawn="1"/>
        </p:nvSpPr>
        <p:spPr>
          <a:xfrm>
            <a:off x="-2580" y="-5433"/>
            <a:ext cx="12192000" cy="27432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EA60B3CF-11F2-47AB-8066-F3EA94C9E65C}"/>
              </a:ext>
            </a:extLst>
          </p:cNvPr>
          <p:cNvSpPr/>
          <p:nvPr userDrawn="1"/>
        </p:nvSpPr>
        <p:spPr>
          <a:xfrm>
            <a:off x="0" y="1577974"/>
            <a:ext cx="12192000" cy="91440"/>
          </a:xfrm>
          <a:prstGeom prst="rect">
            <a:avLst/>
          </a:prstGeom>
          <a:solidFill>
            <a:schemeClr val="tx2">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xmlns="" id="{077DC2FE-57A9-9E40-B775-361B01B9F938}"/>
              </a:ext>
            </a:extLst>
          </p:cNvPr>
          <p:cNvSpPr/>
          <p:nvPr userDrawn="1"/>
        </p:nvSpPr>
        <p:spPr>
          <a:xfrm>
            <a:off x="349768" y="674165"/>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1EAC1C97-9A0A-454B-ACF0-78CFD4B7BDF2}"/>
              </a:ext>
            </a:extLst>
          </p:cNvPr>
          <p:cNvPicPr>
            <a:picLocks noChangeAspect="1"/>
          </p:cNvPicPr>
          <p:nvPr userDrawn="1"/>
        </p:nvPicPr>
        <p:blipFill>
          <a:blip r:embed="rId3"/>
          <a:stretch>
            <a:fillRect/>
          </a:stretch>
        </p:blipFill>
        <p:spPr>
          <a:xfrm>
            <a:off x="383105" y="769415"/>
            <a:ext cx="1762125" cy="1638300"/>
          </a:xfrm>
          <a:prstGeom prst="rect">
            <a:avLst/>
          </a:prstGeom>
        </p:spPr>
      </p:pic>
      <p:sp>
        <p:nvSpPr>
          <p:cNvPr id="11" name="Rectangle 10">
            <a:extLst>
              <a:ext uri="{FF2B5EF4-FFF2-40B4-BE49-F238E27FC236}">
                <a16:creationId xmlns:a16="http://schemas.microsoft.com/office/drawing/2014/main" xmlns="" id="{51A1F2C3-9251-4DBF-ACA3-755D80BEE76F}"/>
              </a:ext>
            </a:extLst>
          </p:cNvPr>
          <p:cNvSpPr/>
          <p:nvPr userDrawn="1"/>
        </p:nvSpPr>
        <p:spPr>
          <a:xfrm>
            <a:off x="2053244" y="1577974"/>
            <a:ext cx="723208" cy="91440"/>
          </a:xfrm>
          <a:prstGeom prst="rect">
            <a:avLst/>
          </a:prstGeom>
          <a:solidFill>
            <a:schemeClr val="tx2">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52DF937F-272B-472B-A5C9-CD143BA650B8}"/>
              </a:ext>
            </a:extLst>
          </p:cNvPr>
          <p:cNvSpPr/>
          <p:nvPr userDrawn="1"/>
        </p:nvSpPr>
        <p:spPr>
          <a:xfrm>
            <a:off x="4833" y="1577975"/>
            <a:ext cx="439304" cy="102780"/>
          </a:xfrm>
          <a:prstGeom prst="rect">
            <a:avLst/>
          </a:prstGeom>
          <a:solidFill>
            <a:schemeClr val="tx2">
              <a:lumMod val="60000"/>
              <a:lumOff val="4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9515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Module 2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3573462"/>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5283200"/>
            <a:ext cx="10515600" cy="80645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BC0BCE7-CCB5-6F47-933B-D65A10744634}"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a:t>OA Purchasing | Procurement Training</a:t>
            </a:r>
            <a:endParaRPr lang="en-US" dirty="0"/>
          </a:p>
        </p:txBody>
      </p:sp>
      <p:sp>
        <p:nvSpPr>
          <p:cNvPr id="6" name="Slide Number Placeholder 5"/>
          <p:cNvSpPr>
            <a:spLocks noGrp="1"/>
          </p:cNvSpPr>
          <p:nvPr>
            <p:ph type="sldNum" sz="quarter" idx="12"/>
          </p:nvPr>
        </p:nvSpPr>
        <p:spPr/>
        <p:txBody>
          <a:bodyPr/>
          <a:lstStyle/>
          <a:p>
            <a:fld id="{F4167D66-2636-48FB-B355-A2612EA16291}" type="slidenum">
              <a:rPr lang="en-US" smtClean="0"/>
              <a:t>‹#›</a:t>
            </a:fld>
            <a:endParaRPr lang="en-US" dirty="0"/>
          </a:p>
        </p:txBody>
      </p:sp>
      <p:pic>
        <p:nvPicPr>
          <p:cNvPr id="9" name="Picture 8">
            <a:extLst>
              <a:ext uri="{FF2B5EF4-FFF2-40B4-BE49-F238E27FC236}">
                <a16:creationId xmlns:a16="http://schemas.microsoft.com/office/drawing/2014/main" xmlns="" id="{0C0E42F6-25DE-494C-8327-4F7D146E8A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Tree>
    <p:extLst>
      <p:ext uri="{BB962C8B-B14F-4D97-AF65-F5344CB8AC3E}">
        <p14:creationId xmlns:p14="http://schemas.microsoft.com/office/powerpoint/2010/main" val="183791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Module 3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3573462"/>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5283200"/>
            <a:ext cx="10515600" cy="80645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BC0BCE7-CCB5-6F47-933B-D65A10744634}"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a:t>OA Purchasing | Procurement Training</a:t>
            </a:r>
            <a:endParaRPr lang="en-US" dirty="0"/>
          </a:p>
        </p:txBody>
      </p:sp>
      <p:sp>
        <p:nvSpPr>
          <p:cNvPr id="6" name="Slide Number Placeholder 5"/>
          <p:cNvSpPr>
            <a:spLocks noGrp="1"/>
          </p:cNvSpPr>
          <p:nvPr>
            <p:ph type="sldNum" sz="quarter" idx="12"/>
          </p:nvPr>
        </p:nvSpPr>
        <p:spPr/>
        <p:txBody>
          <a:bodyPr/>
          <a:lstStyle/>
          <a:p>
            <a:fld id="{F4167D66-2636-48FB-B355-A2612EA16291}" type="slidenum">
              <a:rPr lang="en-US" smtClean="0"/>
              <a:t>‹#›</a:t>
            </a:fld>
            <a:endParaRPr lang="en-US" dirty="0"/>
          </a:p>
        </p:txBody>
      </p:sp>
      <p:pic>
        <p:nvPicPr>
          <p:cNvPr id="9" name="Picture 8">
            <a:extLst>
              <a:ext uri="{FF2B5EF4-FFF2-40B4-BE49-F238E27FC236}">
                <a16:creationId xmlns:a16="http://schemas.microsoft.com/office/drawing/2014/main" xmlns="" id="{71D76A2A-107B-5740-A202-24B4365CBA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Tree>
    <p:extLst>
      <p:ext uri="{BB962C8B-B14F-4D97-AF65-F5344CB8AC3E}">
        <p14:creationId xmlns:p14="http://schemas.microsoft.com/office/powerpoint/2010/main" val="829660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Module 4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3573462"/>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5283200"/>
            <a:ext cx="10515600" cy="80645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BC0BCE7-CCB5-6F47-933B-D65A10744634}"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a:t>OA Purchasing | Procurement Training</a:t>
            </a:r>
            <a:endParaRPr lang="en-US" dirty="0"/>
          </a:p>
        </p:txBody>
      </p:sp>
      <p:sp>
        <p:nvSpPr>
          <p:cNvPr id="6" name="Slide Number Placeholder 5"/>
          <p:cNvSpPr>
            <a:spLocks noGrp="1"/>
          </p:cNvSpPr>
          <p:nvPr>
            <p:ph type="sldNum" sz="quarter" idx="12"/>
          </p:nvPr>
        </p:nvSpPr>
        <p:spPr/>
        <p:txBody>
          <a:bodyPr/>
          <a:lstStyle/>
          <a:p>
            <a:fld id="{F4167D66-2636-48FB-B355-A2612EA16291}" type="slidenum">
              <a:rPr lang="en-US" smtClean="0"/>
              <a:t>‹#›</a:t>
            </a:fld>
            <a:endParaRPr lang="en-US" dirty="0"/>
          </a:p>
        </p:txBody>
      </p:sp>
      <p:pic>
        <p:nvPicPr>
          <p:cNvPr id="9" name="Picture 8">
            <a:extLst>
              <a:ext uri="{FF2B5EF4-FFF2-40B4-BE49-F238E27FC236}">
                <a16:creationId xmlns:a16="http://schemas.microsoft.com/office/drawing/2014/main" xmlns="" id="{95E50D85-352A-0045-B699-D008818D41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Tree>
    <p:extLst>
      <p:ext uri="{BB962C8B-B14F-4D97-AF65-F5344CB8AC3E}">
        <p14:creationId xmlns:p14="http://schemas.microsoft.com/office/powerpoint/2010/main" val="2362885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Module 1 Side by S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C9814D68-8946-6348-8D8F-5705970B6A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6426200" cy="4351338"/>
          </a:xfrm>
        </p:spPr>
        <p:txBody>
          <a:bodyPr/>
          <a:lstStyle>
            <a:lvl1pPr>
              <a:defRPr sz="24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lang="en-US" sz="1600" kern="1200" dirty="0" smtClean="0">
                <a:solidFill>
                  <a:srgbClr val="24365C"/>
                </a:solidFill>
                <a:latin typeface="+mn-lt"/>
                <a:ea typeface="+mn-ea"/>
                <a:cs typeface="+mn-cs"/>
              </a:defRPr>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493000" y="1825625"/>
            <a:ext cx="4216400" cy="4351338"/>
          </a:xfrm>
          <a:solidFill>
            <a:schemeClr val="tx2">
              <a:lumMod val="40000"/>
              <a:lumOff val="60000"/>
              <a:alpha val="65000"/>
            </a:schemeClr>
          </a:solidFill>
          <a:ln cmpd="tri">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extrusionH="82550" contourW="12700">
            <a:bevelT w="88900"/>
            <a:bevelB w="82550"/>
            <a:contourClr>
              <a:schemeClr val="tx2">
                <a:lumMod val="40000"/>
                <a:lumOff val="60000"/>
              </a:schemeClr>
            </a:contourClr>
          </a:sp3d>
        </p:spPr>
        <p:txBody>
          <a:bodyPr/>
          <a:lstStyle>
            <a:lvl1pPr>
              <a:spcBef>
                <a:spcPts val="1000"/>
              </a:spcBef>
              <a:defRPr sz="24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981A950-8485-C543-941B-FE299D252B63}"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a:t>OA Purchasing | Procurement Training</a:t>
            </a:r>
            <a:endParaRPr lang="en-US" dirty="0"/>
          </a:p>
        </p:txBody>
      </p:sp>
      <p:sp>
        <p:nvSpPr>
          <p:cNvPr id="7" name="Slide Number Placeholder 6"/>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2663962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Module 2 Side by S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2F749EBC-6BC2-2C4A-84AA-62733281D5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0031"/>
            <a:ext cx="12192000" cy="6611582"/>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6426200" cy="4351338"/>
          </a:xfrm>
        </p:spPr>
        <p:txBody>
          <a:bodyPr/>
          <a:lstStyle>
            <a:lvl1pPr>
              <a:defRPr sz="24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lang="en-US" sz="1600" kern="1200" dirty="0" smtClean="0">
                <a:solidFill>
                  <a:srgbClr val="24365C"/>
                </a:solidFill>
                <a:latin typeface="+mn-lt"/>
                <a:ea typeface="+mn-ea"/>
                <a:cs typeface="+mn-cs"/>
              </a:defRPr>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493000" y="1825625"/>
            <a:ext cx="4216400" cy="4351338"/>
          </a:xfrm>
          <a:solidFill>
            <a:schemeClr val="tx2">
              <a:lumMod val="40000"/>
              <a:lumOff val="60000"/>
              <a:alpha val="65000"/>
            </a:schemeClr>
          </a:solidFill>
          <a:ln cmpd="tri">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extrusionH="82550" contourW="12700">
            <a:bevelT w="88900"/>
            <a:bevelB w="82550"/>
            <a:contourClr>
              <a:schemeClr val="tx2">
                <a:lumMod val="40000"/>
                <a:lumOff val="60000"/>
              </a:schemeClr>
            </a:contourClr>
          </a:sp3d>
        </p:spPr>
        <p:txBody>
          <a:bodyPr/>
          <a:lstStyle>
            <a:lvl1pPr>
              <a:defRPr sz="24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981A950-8485-C543-941B-FE299D252B63}"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a:t>OA Purchasing | Procurement Training</a:t>
            </a:r>
            <a:endParaRPr lang="en-US" dirty="0"/>
          </a:p>
        </p:txBody>
      </p:sp>
      <p:sp>
        <p:nvSpPr>
          <p:cNvPr id="7" name="Slide Number Placeholder 6"/>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2797133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Module 3 Side by S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4BC9605-807B-BE4A-B957-98F8943C91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6426200" cy="4351338"/>
          </a:xfrm>
        </p:spPr>
        <p:txBody>
          <a:bodyPr/>
          <a:lstStyle>
            <a:lvl1pPr>
              <a:defRPr sz="24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lang="en-US" sz="1600" kern="1200" dirty="0" smtClean="0">
                <a:solidFill>
                  <a:srgbClr val="24365C"/>
                </a:solidFill>
                <a:latin typeface="+mn-lt"/>
                <a:ea typeface="+mn-ea"/>
                <a:cs typeface="+mn-cs"/>
              </a:defRPr>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493000" y="1825625"/>
            <a:ext cx="4216400" cy="4351338"/>
          </a:xfrm>
          <a:solidFill>
            <a:schemeClr val="tx2">
              <a:lumMod val="40000"/>
              <a:lumOff val="60000"/>
              <a:alpha val="65000"/>
            </a:schemeClr>
          </a:solidFill>
          <a:ln cmpd="tri">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extrusionH="82550" contourW="12700">
            <a:bevelT w="88900"/>
            <a:bevelB w="82550"/>
            <a:contourClr>
              <a:schemeClr val="tx2">
                <a:lumMod val="40000"/>
                <a:lumOff val="60000"/>
              </a:schemeClr>
            </a:contourClr>
          </a:sp3d>
        </p:spPr>
        <p:txBody>
          <a:bodyPr/>
          <a:lstStyle>
            <a:lvl1pPr>
              <a:defRPr sz="24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981A950-8485-C543-941B-FE299D252B63}"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a:t>OA Purchasing | Procurement Training</a:t>
            </a:r>
            <a:endParaRPr lang="en-US" dirty="0"/>
          </a:p>
        </p:txBody>
      </p:sp>
      <p:sp>
        <p:nvSpPr>
          <p:cNvPr id="7" name="Slide Number Placeholder 6"/>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2298224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Module 4 Side by S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3BBC364A-786F-8046-86EB-573AE7A3FF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6426200" cy="4351338"/>
          </a:xfrm>
        </p:spPr>
        <p:txBody>
          <a:bodyPr/>
          <a:lstStyle>
            <a:lvl1pPr>
              <a:defRPr sz="24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lang="en-US" sz="1600" kern="1200" dirty="0" smtClean="0">
                <a:solidFill>
                  <a:srgbClr val="24365C"/>
                </a:solidFill>
                <a:latin typeface="+mn-lt"/>
                <a:ea typeface="+mn-ea"/>
                <a:cs typeface="+mn-cs"/>
              </a:defRPr>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493000" y="1825625"/>
            <a:ext cx="4216400" cy="4351338"/>
          </a:xfrm>
          <a:solidFill>
            <a:schemeClr val="tx2">
              <a:lumMod val="40000"/>
              <a:lumOff val="60000"/>
              <a:alpha val="65000"/>
            </a:schemeClr>
          </a:solidFill>
          <a:ln cmpd="tri">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cene3d>
            <a:camera prst="orthographicFront"/>
            <a:lightRig rig="threePt" dir="t"/>
          </a:scene3d>
          <a:sp3d extrusionH="82550" contourW="12700">
            <a:bevelT w="88900"/>
            <a:bevelB w="82550"/>
            <a:contourClr>
              <a:schemeClr val="tx2">
                <a:lumMod val="40000"/>
                <a:lumOff val="60000"/>
              </a:schemeClr>
            </a:contourClr>
          </a:sp3d>
        </p:spPr>
        <p:txBody>
          <a:bodyPr/>
          <a:lstStyle>
            <a:lvl1pPr>
              <a:defRPr sz="24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D981A950-8485-C543-941B-FE299D252B63}"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a:t>OA Purchasing | Procurement Training</a:t>
            </a:r>
            <a:endParaRPr lang="en-US" dirty="0"/>
          </a:p>
        </p:txBody>
      </p:sp>
      <p:sp>
        <p:nvSpPr>
          <p:cNvPr id="7" name="Slide Number Placeholder 6"/>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2756844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Module 1 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50CF006E-25ED-824E-9E80-614CE8DC9C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59536" y="246888"/>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338388"/>
            <a:ext cx="5157787" cy="3851275"/>
          </a:xfrm>
        </p:spPr>
        <p:txBody>
          <a:bodyPr/>
          <a:lstStyle>
            <a:lvl1pPr>
              <a:defRPr sz="2600"/>
            </a:lvl1pPr>
            <a:lvl2pPr marL="685800" indent="-228600">
              <a:buFont typeface="Wingdings" pitchFamily="2" charset="2"/>
              <a:buChar char="Ø"/>
              <a:defRPr/>
            </a:lvl2pPr>
            <a:lvl3pPr marL="1143000" indent="-228600">
              <a:buFont typeface="Courier New" panose="02070309020205020404" pitchFamily="49" charset="0"/>
              <a:buChar char="o"/>
              <a:defRPr/>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338388"/>
            <a:ext cx="5183188" cy="3851275"/>
          </a:xfrm>
        </p:spPr>
        <p:txBody>
          <a:bodyPr/>
          <a:lstStyle>
            <a:lvl1pPr>
              <a:defRPr sz="2600"/>
            </a:lvl1pPr>
            <a:lvl2pPr marL="685800" indent="-228600">
              <a:buFont typeface="Wingdings" pitchFamily="2" charset="2"/>
              <a:buChar char="Ø"/>
              <a:defRPr/>
            </a:lvl2pPr>
            <a:lvl3pPr marL="1143000" indent="-228600">
              <a:buFont typeface="Courier New" panose="02070309020205020404" pitchFamily="49" charset="0"/>
              <a:buChar char="o"/>
              <a:defRPr/>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A71882B-5E38-6C4D-AFFB-B46DC4C265D7}" type="datetime1">
              <a:rPr lang="en-US" smtClean="0"/>
              <a:t>1/22/2021</a:t>
            </a:fld>
            <a:endParaRPr lang="en-US" dirty="0"/>
          </a:p>
        </p:txBody>
      </p:sp>
      <p:sp>
        <p:nvSpPr>
          <p:cNvPr id="8" name="Footer Placeholder 7"/>
          <p:cNvSpPr>
            <a:spLocks noGrp="1"/>
          </p:cNvSpPr>
          <p:nvPr>
            <p:ph type="ftr" sz="quarter" idx="11"/>
          </p:nvPr>
        </p:nvSpPr>
        <p:spPr/>
        <p:txBody>
          <a:bodyPr/>
          <a:lstStyle/>
          <a:p>
            <a:r>
              <a:rPr lang="en-US"/>
              <a:t>OA Purchasing | Procurement Training</a:t>
            </a:r>
            <a:endParaRPr lang="en-US" dirty="0"/>
          </a:p>
        </p:txBody>
      </p:sp>
      <p:sp>
        <p:nvSpPr>
          <p:cNvPr id="9" name="Slide Number Placeholder 8"/>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2639585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Module 2 Comparis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6B003FB-17C0-3D49-A90C-6DB36F1090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59536" y="246888"/>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338388"/>
            <a:ext cx="5157787" cy="3851275"/>
          </a:xfrm>
        </p:spPr>
        <p:txBody>
          <a:bodyPr/>
          <a:lstStyle>
            <a:lvl1pPr>
              <a:defRPr sz="2600"/>
            </a:lvl1pPr>
            <a:lvl2pPr marL="685800" indent="-228600">
              <a:buFont typeface="Wingdings" pitchFamily="2" charset="2"/>
              <a:buChar char="Ø"/>
              <a:defRPr/>
            </a:lvl2pPr>
            <a:lvl3pPr marL="1143000" indent="-228600">
              <a:buFont typeface="Courier New" panose="02070309020205020404" pitchFamily="49" charset="0"/>
              <a:buChar char="o"/>
              <a:defRPr/>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338388"/>
            <a:ext cx="5183188" cy="3851275"/>
          </a:xfrm>
        </p:spPr>
        <p:txBody>
          <a:bodyPr/>
          <a:lstStyle>
            <a:lvl1pPr>
              <a:defRPr sz="2600"/>
            </a:lvl1pPr>
            <a:lvl2pPr marL="685800" indent="-228600">
              <a:buFont typeface="Wingdings" pitchFamily="2" charset="2"/>
              <a:buChar char="Ø"/>
              <a:defRPr/>
            </a:lvl2pPr>
            <a:lvl3pPr marL="1143000" indent="-228600">
              <a:buFont typeface="Courier New" panose="02070309020205020404" pitchFamily="49" charset="0"/>
              <a:buChar char="o"/>
              <a:defRPr/>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A71882B-5E38-6C4D-AFFB-B46DC4C265D7}" type="datetime1">
              <a:rPr lang="en-US" smtClean="0"/>
              <a:t>1/22/2021</a:t>
            </a:fld>
            <a:endParaRPr lang="en-US" dirty="0"/>
          </a:p>
        </p:txBody>
      </p:sp>
      <p:sp>
        <p:nvSpPr>
          <p:cNvPr id="8" name="Footer Placeholder 7"/>
          <p:cNvSpPr>
            <a:spLocks noGrp="1"/>
          </p:cNvSpPr>
          <p:nvPr>
            <p:ph type="ftr" sz="quarter" idx="11"/>
          </p:nvPr>
        </p:nvSpPr>
        <p:spPr/>
        <p:txBody>
          <a:bodyPr/>
          <a:lstStyle/>
          <a:p>
            <a:r>
              <a:rPr lang="en-US"/>
              <a:t>OA Purchasing | Procurement Training</a:t>
            </a:r>
            <a:endParaRPr lang="en-US" dirty="0"/>
          </a:p>
        </p:txBody>
      </p:sp>
      <p:sp>
        <p:nvSpPr>
          <p:cNvPr id="9" name="Slide Number Placeholder 8"/>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1402218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Module 3 Comparis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EE03F7EA-48DC-0944-8C98-42AB0251F6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59536" y="246888"/>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338388"/>
            <a:ext cx="5157787" cy="3851275"/>
          </a:xfrm>
        </p:spPr>
        <p:txBody>
          <a:bodyPr/>
          <a:lstStyle>
            <a:lvl1pPr>
              <a:defRPr sz="2600"/>
            </a:lvl1pPr>
            <a:lvl2pPr marL="685800" indent="-228600">
              <a:buFont typeface="Wingdings" pitchFamily="2" charset="2"/>
              <a:buChar char="Ø"/>
              <a:defRPr/>
            </a:lvl2pPr>
            <a:lvl3pPr marL="1143000" indent="-228600">
              <a:buFont typeface="Courier New" panose="02070309020205020404" pitchFamily="49" charset="0"/>
              <a:buChar char="o"/>
              <a:defRPr/>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338388"/>
            <a:ext cx="5183188" cy="3851275"/>
          </a:xfrm>
        </p:spPr>
        <p:txBody>
          <a:bodyPr/>
          <a:lstStyle>
            <a:lvl1pPr>
              <a:defRPr sz="2600"/>
            </a:lvl1pPr>
            <a:lvl2pPr marL="685800" indent="-228600">
              <a:buFont typeface="Wingdings" pitchFamily="2" charset="2"/>
              <a:buChar char="Ø"/>
              <a:defRPr/>
            </a:lvl2pPr>
            <a:lvl3pPr marL="1143000" indent="-228600">
              <a:buFont typeface="Courier New" panose="02070309020205020404" pitchFamily="49" charset="0"/>
              <a:buChar char="o"/>
              <a:defRPr/>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A71882B-5E38-6C4D-AFFB-B46DC4C265D7}" type="datetime1">
              <a:rPr lang="en-US" smtClean="0"/>
              <a:t>1/22/2021</a:t>
            </a:fld>
            <a:endParaRPr lang="en-US" dirty="0"/>
          </a:p>
        </p:txBody>
      </p:sp>
      <p:sp>
        <p:nvSpPr>
          <p:cNvPr id="8" name="Footer Placeholder 7"/>
          <p:cNvSpPr>
            <a:spLocks noGrp="1"/>
          </p:cNvSpPr>
          <p:nvPr>
            <p:ph type="ftr" sz="quarter" idx="11"/>
          </p:nvPr>
        </p:nvSpPr>
        <p:spPr/>
        <p:txBody>
          <a:bodyPr/>
          <a:lstStyle/>
          <a:p>
            <a:r>
              <a:rPr lang="en-US"/>
              <a:t>OA Purchasing | Procurement Training</a:t>
            </a:r>
            <a:endParaRPr lang="en-US" dirty="0"/>
          </a:p>
        </p:txBody>
      </p:sp>
      <p:sp>
        <p:nvSpPr>
          <p:cNvPr id="9" name="Slide Number Placeholder 8"/>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3580423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87206" y="250031"/>
            <a:ext cx="8910234"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515600" cy="4351338"/>
          </a:xfrm>
        </p:spPr>
        <p:txBody>
          <a:bodyPr/>
          <a:lstStyle>
            <a:lvl2pPr marL="800100" indent="-342900">
              <a:buFont typeface="Wingdings" panose="05000000000000000000" pitchFamily="2" charset="2"/>
              <a:buChar char="Ø"/>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530B7B55-88B0-864A-863C-65205F57AA19}" type="datetime1">
              <a:rPr lang="en-US" smtClean="0"/>
              <a:t>1/22/2021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DAS – Procurement Services| CTsource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pic>
        <p:nvPicPr>
          <p:cNvPr id="4" name="Picture 3">
            <a:extLst>
              <a:ext uri="{FF2B5EF4-FFF2-40B4-BE49-F238E27FC236}">
                <a16:creationId xmlns:a16="http://schemas.microsoft.com/office/drawing/2014/main" xmlns="" id="{DD0D0C27-489E-4D53-BF9B-D87849949FD4}"/>
              </a:ext>
            </a:extLst>
          </p:cNvPr>
          <p:cNvPicPr>
            <a:picLocks noChangeAspect="1"/>
          </p:cNvPicPr>
          <p:nvPr userDrawn="1"/>
        </p:nvPicPr>
        <p:blipFill>
          <a:blip r:embed="rId3"/>
          <a:stretch>
            <a:fillRect/>
          </a:stretch>
        </p:blipFill>
        <p:spPr>
          <a:xfrm>
            <a:off x="10301124" y="265631"/>
            <a:ext cx="1890876" cy="1325563"/>
          </a:xfrm>
          <a:prstGeom prst="rect">
            <a:avLst/>
          </a:prstGeom>
        </p:spPr>
      </p:pic>
      <p:pic>
        <p:nvPicPr>
          <p:cNvPr id="11" name="Picture 10">
            <a:extLst>
              <a:ext uri="{FF2B5EF4-FFF2-40B4-BE49-F238E27FC236}">
                <a16:creationId xmlns:a16="http://schemas.microsoft.com/office/drawing/2014/main" xmlns="" id="{73807C48-470F-4CA5-AC1E-37790050B459}"/>
              </a:ext>
            </a:extLst>
          </p:cNvPr>
          <p:cNvPicPr>
            <a:picLocks noChangeAspect="1"/>
          </p:cNvPicPr>
          <p:nvPr userDrawn="1"/>
        </p:nvPicPr>
        <p:blipFill>
          <a:blip r:embed="rId4"/>
          <a:stretch>
            <a:fillRect/>
          </a:stretch>
        </p:blipFill>
        <p:spPr>
          <a:xfrm>
            <a:off x="26126" y="412035"/>
            <a:ext cx="984069" cy="914918"/>
          </a:xfrm>
          <a:prstGeom prst="rect">
            <a:avLst/>
          </a:prstGeom>
        </p:spPr>
      </p:pic>
    </p:spTree>
    <p:custDataLst>
      <p:tags r:id="rId1"/>
    </p:custDataLst>
    <p:extLst>
      <p:ext uri="{BB962C8B-B14F-4D97-AF65-F5344CB8AC3E}">
        <p14:creationId xmlns:p14="http://schemas.microsoft.com/office/powerpoint/2010/main" val="675979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28D8D98D-2F96-704A-A4B9-6C47411B6E7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59536" y="246888"/>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338388"/>
            <a:ext cx="5157787" cy="3851275"/>
          </a:xfrm>
        </p:spPr>
        <p:txBody>
          <a:bodyPr/>
          <a:lstStyle>
            <a:lvl1pPr>
              <a:defRPr sz="2600"/>
            </a:lvl1pPr>
            <a:lvl2pPr marL="685800" indent="-228600">
              <a:buFont typeface="Wingdings" pitchFamily="2" charset="2"/>
              <a:buChar char="Ø"/>
              <a:defRPr/>
            </a:lvl2pPr>
            <a:lvl3pPr marL="1143000" indent="-228600">
              <a:buFont typeface="Courier New" panose="02070309020205020404" pitchFamily="49" charset="0"/>
              <a:buChar char="o"/>
              <a:defRPr/>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657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338388"/>
            <a:ext cx="5183188" cy="3851275"/>
          </a:xfrm>
        </p:spPr>
        <p:txBody>
          <a:bodyPr/>
          <a:lstStyle>
            <a:lvl1pPr>
              <a:defRPr sz="2600"/>
            </a:lvl1pPr>
            <a:lvl2pPr marL="685800" indent="-228600">
              <a:buFont typeface="Wingdings" pitchFamily="2" charset="2"/>
              <a:buChar char="Ø"/>
              <a:defRPr/>
            </a:lvl2pPr>
            <a:lvl3pPr marL="1143000" indent="-228600">
              <a:buFont typeface="Courier New" panose="02070309020205020404" pitchFamily="49" charset="0"/>
              <a:buChar char="o"/>
              <a:defRPr/>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A71882B-5E38-6C4D-AFFB-B46DC4C265D7}" type="datetime1">
              <a:rPr lang="en-US" smtClean="0"/>
              <a:t>1/22/2021</a:t>
            </a:fld>
            <a:endParaRPr lang="en-US" dirty="0"/>
          </a:p>
        </p:txBody>
      </p:sp>
      <p:sp>
        <p:nvSpPr>
          <p:cNvPr id="8" name="Footer Placeholder 7"/>
          <p:cNvSpPr>
            <a:spLocks noGrp="1"/>
          </p:cNvSpPr>
          <p:nvPr>
            <p:ph type="ftr" sz="quarter" idx="11"/>
          </p:nvPr>
        </p:nvSpPr>
        <p:spPr/>
        <p:txBody>
          <a:bodyPr/>
          <a:lstStyle/>
          <a:p>
            <a:r>
              <a:rPr lang="en-US"/>
              <a:t>OA Purchasing | Procurement Training</a:t>
            </a:r>
            <a:endParaRPr lang="en-US" dirty="0"/>
          </a:p>
        </p:txBody>
      </p:sp>
      <p:sp>
        <p:nvSpPr>
          <p:cNvPr id="9" name="Slide Number Placeholder 8"/>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1858612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Module 1 TOC">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xmlns="" id="{70A862FF-E02A-FF4C-832B-BDC2B60B2B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63600" y="250031"/>
            <a:ext cx="9612086"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309412" cy="4351338"/>
          </a:xfrm>
        </p:spPr>
        <p:txBody>
          <a:bodyPr/>
          <a:lstStyle>
            <a:lvl2pPr marL="800100" indent="-342900">
              <a:buFont typeface="Wingdings" panose="05000000000000000000" pitchFamily="2" charset="2"/>
              <a:buChar char="Ø"/>
              <a:defRPr>
                <a:solidFill>
                  <a:schemeClr val="accent1"/>
                </a:solidFill>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1DD3FFE1-B093-5844-9E46-F7F7E6877C4D}" type="datetime1">
              <a:rPr lang="en-US" smtClean="0"/>
              <a:t>1/22/2021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OA Purchasing | Procurement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spTree>
    <p:custDataLst>
      <p:tags r:id="rId1"/>
    </p:custDataLst>
    <p:extLst>
      <p:ext uri="{BB962C8B-B14F-4D97-AF65-F5344CB8AC3E}">
        <p14:creationId xmlns:p14="http://schemas.microsoft.com/office/powerpoint/2010/main" val="2673998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Module 2 TOC">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CF80166-14E4-8943-8A5C-03A78858338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63600" y="250031"/>
            <a:ext cx="9612086"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309412" cy="4351338"/>
          </a:xfrm>
        </p:spPr>
        <p:txBody>
          <a:bodyPr/>
          <a:lstStyle>
            <a:lvl2pPr marL="800100" indent="-342900">
              <a:buFont typeface="Wingdings" panose="05000000000000000000" pitchFamily="2" charset="2"/>
              <a:buChar char="Ø"/>
              <a:defRPr>
                <a:solidFill>
                  <a:schemeClr val="accent1"/>
                </a:solidFill>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1DD3FFE1-B093-5844-9E46-F7F7E6877C4D}" type="datetime1">
              <a:rPr lang="en-US" smtClean="0"/>
              <a:t>1/22/2021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OA Purchasing | Procurement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spTree>
    <p:custDataLst>
      <p:tags r:id="rId1"/>
    </p:custDataLst>
    <p:extLst>
      <p:ext uri="{BB962C8B-B14F-4D97-AF65-F5344CB8AC3E}">
        <p14:creationId xmlns:p14="http://schemas.microsoft.com/office/powerpoint/2010/main" val="2511537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Module 3 TOC">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75061F3-348D-1E43-AEF0-AB44A5B4411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63600" y="250031"/>
            <a:ext cx="9612086"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309412" cy="4351338"/>
          </a:xfrm>
        </p:spPr>
        <p:txBody>
          <a:bodyPr/>
          <a:lstStyle>
            <a:lvl2pPr marL="800100" indent="-342900">
              <a:buFont typeface="Wingdings" panose="05000000000000000000" pitchFamily="2" charset="2"/>
              <a:buChar char="Ø"/>
              <a:defRPr>
                <a:solidFill>
                  <a:schemeClr val="accent1"/>
                </a:solidFill>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1DD3FFE1-B093-5844-9E46-F7F7E6877C4D}" type="datetime1">
              <a:rPr lang="en-US" smtClean="0"/>
              <a:t>1/22/2021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OA Purchasing | Procurement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spTree>
    <p:custDataLst>
      <p:tags r:id="rId1"/>
    </p:custDataLst>
    <p:extLst>
      <p:ext uri="{BB962C8B-B14F-4D97-AF65-F5344CB8AC3E}">
        <p14:creationId xmlns:p14="http://schemas.microsoft.com/office/powerpoint/2010/main" val="1203637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Module 4 TOC">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2B64D17-016C-1149-ADA6-24BD5810B6F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63600" y="250031"/>
            <a:ext cx="9612086"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309412" cy="4351338"/>
          </a:xfrm>
        </p:spPr>
        <p:txBody>
          <a:bodyPr/>
          <a:lstStyle>
            <a:lvl2pPr marL="800100" indent="-342900">
              <a:buFont typeface="Wingdings" panose="05000000000000000000" pitchFamily="2" charset="2"/>
              <a:buChar char="Ø"/>
              <a:defRPr>
                <a:solidFill>
                  <a:schemeClr val="accent1"/>
                </a:solidFill>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1DD3FFE1-B093-5844-9E46-F7F7E6877C4D}" type="datetime1">
              <a:rPr lang="en-US" smtClean="0"/>
              <a:t>1/22/2021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OA Purchasing | Procurement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spTree>
    <p:custDataLst>
      <p:tags r:id="rId1"/>
    </p:custDataLst>
    <p:extLst>
      <p:ext uri="{BB962C8B-B14F-4D97-AF65-F5344CB8AC3E}">
        <p14:creationId xmlns:p14="http://schemas.microsoft.com/office/powerpoint/2010/main" val="1434328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457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FE75CA-E6B8-9A47-A34F-93AB117431FD}"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a:t>OA Purchasing | Procurement Training</a:t>
            </a:r>
            <a:endParaRPr lang="en-US" dirty="0"/>
          </a:p>
        </p:txBody>
      </p:sp>
      <p:sp>
        <p:nvSpPr>
          <p:cNvPr id="7" name="Slide Number Placeholder 6"/>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915546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942A61-A8B4-164F-90CA-5103C778737B}"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a:t>OA Purchasing | Procurement Training</a:t>
            </a:r>
            <a:endParaRPr lang="en-US" dirty="0"/>
          </a:p>
        </p:txBody>
      </p:sp>
      <p:sp>
        <p:nvSpPr>
          <p:cNvPr id="7" name="Slide Number Placeholder 6"/>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165057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9D562D-93E5-F848-AD36-C650F09A43DE}"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a:t>OA Purchasing | Procurement Training</a:t>
            </a:r>
            <a:endParaRPr lang="en-US" dirty="0"/>
          </a:p>
        </p:txBody>
      </p:sp>
      <p:sp>
        <p:nvSpPr>
          <p:cNvPr id="6" name="Slide Number Placeholder 5"/>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543162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5DB692-FB2E-DE4E-8961-D91C28E57754}"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a:t>OA Purchasing | Procurement Training</a:t>
            </a:r>
            <a:endParaRPr lang="en-US" dirty="0"/>
          </a:p>
        </p:txBody>
      </p:sp>
      <p:sp>
        <p:nvSpPr>
          <p:cNvPr id="6" name="Slide Number Placeholder 5"/>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24740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odule 1">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xmlns="" id="{70A862FF-E02A-FF4C-832B-BDC2B60B2B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63600" y="250031"/>
            <a:ext cx="9612086"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309412" cy="4351338"/>
          </a:xfrm>
        </p:spPr>
        <p:txBody>
          <a:bodyPr/>
          <a:lstStyle>
            <a:lvl2pPr marL="800100" indent="-342900">
              <a:buFont typeface="Wingdings" panose="05000000000000000000" pitchFamily="2" charset="2"/>
              <a:buChar char="Ø"/>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1DD3FFE1-B093-5844-9E46-F7F7E6877C4D}" type="datetime1">
              <a:rPr lang="en-US" smtClean="0"/>
              <a:t>1/22/2021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DAS – Procurement Services| CTsource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spTree>
    <p:custDataLst>
      <p:tags r:id="rId1"/>
    </p:custDataLst>
    <p:extLst>
      <p:ext uri="{BB962C8B-B14F-4D97-AF65-F5344CB8AC3E}">
        <p14:creationId xmlns:p14="http://schemas.microsoft.com/office/powerpoint/2010/main" val="360764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Modul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93DDAEE-821D-C04E-8929-D9747E809E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63600" y="250031"/>
            <a:ext cx="9612086"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309412" cy="4351338"/>
          </a:xfrm>
        </p:spPr>
        <p:txBody>
          <a:bodyPr/>
          <a:lstStyle>
            <a:lvl2pPr marL="800100" indent="-342900">
              <a:buFont typeface="Wingdings" panose="05000000000000000000" pitchFamily="2" charset="2"/>
              <a:buChar char="Ø"/>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03AF6789-F0F4-7046-A06B-EAB6A2A37798}" type="datetime1">
              <a:rPr lang="en-US" smtClean="0"/>
              <a:t>1/22/2021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DAS – Procurement Services| CTsource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spTree>
    <p:custDataLst>
      <p:tags r:id="rId1"/>
    </p:custDataLst>
    <p:extLst>
      <p:ext uri="{BB962C8B-B14F-4D97-AF65-F5344CB8AC3E}">
        <p14:creationId xmlns:p14="http://schemas.microsoft.com/office/powerpoint/2010/main" val="3385275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Module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F0E13E16-63DD-7148-8933-AB2B038A09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63600" y="250031"/>
            <a:ext cx="9612086"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309412" cy="4351338"/>
          </a:xfrm>
        </p:spPr>
        <p:txBody>
          <a:bodyPr/>
          <a:lstStyle>
            <a:lvl2pPr marL="800100" indent="-342900">
              <a:buFont typeface="Wingdings" panose="05000000000000000000" pitchFamily="2" charset="2"/>
              <a:buChar char="Ø"/>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9AA7B0E1-83FF-C24D-90DC-435F838353F4}" type="datetime1">
              <a:rPr lang="en-US" smtClean="0"/>
              <a:t>1/22/2021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DAS – Procurement Services| CTsource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spTree>
    <p:custDataLst>
      <p:tags r:id="rId1"/>
    </p:custDataLst>
    <p:extLst>
      <p:ext uri="{BB962C8B-B14F-4D97-AF65-F5344CB8AC3E}">
        <p14:creationId xmlns:p14="http://schemas.microsoft.com/office/powerpoint/2010/main" val="57470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Module 4">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980C4EC0-CED7-9043-B525-6B96DE8AF2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
        <p:nvSpPr>
          <p:cNvPr id="2" name="Title 1"/>
          <p:cNvSpPr>
            <a:spLocks noGrp="1"/>
          </p:cNvSpPr>
          <p:nvPr>
            <p:ph type="title"/>
          </p:nvPr>
        </p:nvSpPr>
        <p:spPr>
          <a:xfrm>
            <a:off x="863600" y="250031"/>
            <a:ext cx="9612086" cy="1325563"/>
          </a:xfrm>
        </p:spPr>
        <p:txBody>
          <a:bodyPr/>
          <a:lstStyle/>
          <a:p>
            <a:r>
              <a:rPr lang="en-US" dirty="0"/>
              <a:t>Click to edit Master title style</a:t>
            </a:r>
          </a:p>
        </p:txBody>
      </p:sp>
      <p:sp>
        <p:nvSpPr>
          <p:cNvPr id="3" name="Content Placeholder 2"/>
          <p:cNvSpPr>
            <a:spLocks noGrp="1"/>
          </p:cNvSpPr>
          <p:nvPr>
            <p:ph idx="1"/>
          </p:nvPr>
        </p:nvSpPr>
        <p:spPr>
          <a:xfrm>
            <a:off x="863600" y="1825625"/>
            <a:ext cx="10309412" cy="4351338"/>
          </a:xfrm>
        </p:spPr>
        <p:txBody>
          <a:bodyPr/>
          <a:lstStyle>
            <a:lvl2pPr marL="800100" indent="-342900">
              <a:buFont typeface="Wingdings" panose="05000000000000000000" pitchFamily="2" charset="2"/>
              <a:buChar char="Ø"/>
              <a:defRPr/>
            </a:lvl2pPr>
            <a:lvl3pPr marL="1143000" indent="-228600">
              <a:buFont typeface="Courier New" panose="02070309020205020404" pitchFamily="49" charset="0"/>
              <a:buChar char="o"/>
              <a:defRPr/>
            </a:lvl3pPr>
            <a:lvl4pPr marL="1600200" indent="-228600">
              <a:buFont typeface="Calibri" panose="020F050202020403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4FD57F0D-0877-C44D-A9CE-1F6F4884D17C}"/>
              </a:ext>
            </a:extLst>
          </p:cNvPr>
          <p:cNvSpPr>
            <a:spLocks noGrp="1"/>
          </p:cNvSpPr>
          <p:nvPr>
            <p:ph type="dt" sz="half" idx="10"/>
          </p:nvPr>
        </p:nvSpPr>
        <p:spPr/>
        <p:txBody>
          <a:bodyPr/>
          <a:lstStyle/>
          <a:p>
            <a:fld id="{AF6B2F1E-110E-AE45-A2DD-36B3D6FF8DA5}" type="datetime1">
              <a:rPr lang="en-US" smtClean="0"/>
              <a:t>1/22/2021</a:t>
            </a:fld>
            <a:endParaRPr lang="en-US" dirty="0"/>
          </a:p>
        </p:txBody>
      </p:sp>
      <p:sp>
        <p:nvSpPr>
          <p:cNvPr id="8" name="Footer Placeholder 7">
            <a:extLst>
              <a:ext uri="{FF2B5EF4-FFF2-40B4-BE49-F238E27FC236}">
                <a16:creationId xmlns:a16="http://schemas.microsoft.com/office/drawing/2014/main" xmlns="" id="{48C48A43-FC73-B446-93DC-55E50EDF4760}"/>
              </a:ext>
            </a:extLst>
          </p:cNvPr>
          <p:cNvSpPr>
            <a:spLocks noGrp="1"/>
          </p:cNvSpPr>
          <p:nvPr>
            <p:ph type="ftr" sz="quarter" idx="11"/>
          </p:nvPr>
        </p:nvSpPr>
        <p:spPr/>
        <p:txBody>
          <a:bodyPr/>
          <a:lstStyle/>
          <a:p>
            <a:r>
              <a:rPr lang="en-US" dirty="0"/>
              <a:t>DAS – Procurement Services| CTsource Training</a:t>
            </a:r>
          </a:p>
        </p:txBody>
      </p:sp>
      <p:sp>
        <p:nvSpPr>
          <p:cNvPr id="9" name="Slide Number Placeholder 8">
            <a:extLst>
              <a:ext uri="{FF2B5EF4-FFF2-40B4-BE49-F238E27FC236}">
                <a16:creationId xmlns:a16="http://schemas.microsoft.com/office/drawing/2014/main" xmlns="" id="{A1F0269F-6E18-8D42-99D0-1580FABC1414}"/>
              </a:ext>
            </a:extLst>
          </p:cNvPr>
          <p:cNvSpPr>
            <a:spLocks noGrp="1"/>
          </p:cNvSpPr>
          <p:nvPr>
            <p:ph type="sldNum" sz="quarter" idx="12"/>
          </p:nvPr>
        </p:nvSpPr>
        <p:spPr/>
        <p:txBody>
          <a:bodyPr/>
          <a:lstStyle/>
          <a:p>
            <a:fld id="{F4167D66-2636-48FB-B355-A2612EA16291}" type="slidenum">
              <a:rPr lang="en-US" smtClean="0"/>
              <a:t>‹#›</a:t>
            </a:fld>
            <a:endParaRPr lang="en-US" dirty="0"/>
          </a:p>
        </p:txBody>
      </p:sp>
    </p:spTree>
    <p:custDataLst>
      <p:tags r:id="rId1"/>
    </p:custDataLst>
    <p:extLst>
      <p:ext uri="{BB962C8B-B14F-4D97-AF65-F5344CB8AC3E}">
        <p14:creationId xmlns:p14="http://schemas.microsoft.com/office/powerpoint/2010/main" val="2059272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3573462"/>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5283200"/>
            <a:ext cx="10515600" cy="80645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BC0BCE7-CCB5-6F47-933B-D65A10744634}"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dirty="0"/>
              <a:t>DAS – Procurement Services| CTsource Training</a:t>
            </a:r>
          </a:p>
        </p:txBody>
      </p:sp>
      <p:sp>
        <p:nvSpPr>
          <p:cNvPr id="6" name="Slide Number Placeholder 5"/>
          <p:cNvSpPr>
            <a:spLocks noGrp="1"/>
          </p:cNvSpPr>
          <p:nvPr>
            <p:ph type="sldNum" sz="quarter" idx="12"/>
          </p:nvPr>
        </p:nvSpPr>
        <p:spPr/>
        <p:txBody>
          <a:bodyPr/>
          <a:lstStyle/>
          <a:p>
            <a:fld id="{F4167D66-2636-48FB-B355-A2612EA16291}" type="slidenum">
              <a:rPr lang="en-US" smtClean="0"/>
              <a:t>‹#›</a:t>
            </a:fld>
            <a:endParaRPr lang="en-US" dirty="0"/>
          </a:p>
        </p:txBody>
      </p:sp>
    </p:spTree>
    <p:extLst>
      <p:ext uri="{BB962C8B-B14F-4D97-AF65-F5344CB8AC3E}">
        <p14:creationId xmlns:p14="http://schemas.microsoft.com/office/powerpoint/2010/main" val="290984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xmlns="" id="{761EC391-5955-1F4E-9CDD-7AF44233254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pic>
        <p:nvPicPr>
          <p:cNvPr id="27" name="Picture 26">
            <a:extLst>
              <a:ext uri="{FF2B5EF4-FFF2-40B4-BE49-F238E27FC236}">
                <a16:creationId xmlns:a16="http://schemas.microsoft.com/office/drawing/2014/main" xmlns="" id="{958C51F4-DE5D-F048-BDAC-5276713EA0F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187" y="1670794"/>
            <a:ext cx="11105777" cy="4914900"/>
          </a:xfrm>
          <a:prstGeom prst="rect">
            <a:avLst/>
          </a:prstGeom>
        </p:spPr>
      </p:pic>
      <p:sp>
        <p:nvSpPr>
          <p:cNvPr id="3" name="Text Placeholder 2"/>
          <p:cNvSpPr>
            <a:spLocks noGrp="1"/>
          </p:cNvSpPr>
          <p:nvPr>
            <p:ph type="body" idx="1"/>
          </p:nvPr>
        </p:nvSpPr>
        <p:spPr>
          <a:xfrm>
            <a:off x="1041493" y="3494431"/>
            <a:ext cx="1809283" cy="1095492"/>
          </a:xfrm>
        </p:spPr>
        <p:txBody>
          <a:bodyPr anchor="ctr" anchorCtr="0">
            <a:no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3254186" y="1922930"/>
            <a:ext cx="8399931" cy="1340594"/>
          </a:xfrm>
        </p:spPr>
        <p:txBody>
          <a:bodyPr anchor="ctr" anchorCtr="0"/>
          <a:lstStyle>
            <a:lvl1pPr>
              <a:defRPr sz="22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lang="en-US" sz="1600" kern="1200" dirty="0">
                <a:solidFill>
                  <a:srgbClr val="24365C"/>
                </a:solidFill>
                <a:latin typeface="+mn-lt"/>
                <a:ea typeface="+mn-ea"/>
                <a:cs typeface="+mn-cs"/>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93C92D3-17CF-994C-9931-73A4F3BF74CD}" type="datetime1">
              <a:rPr lang="en-US" smtClean="0"/>
              <a:t>1/22/2021</a:t>
            </a:fld>
            <a:endParaRPr lang="en-US" dirty="0"/>
          </a:p>
        </p:txBody>
      </p:sp>
      <p:sp>
        <p:nvSpPr>
          <p:cNvPr id="8" name="Footer Placeholder 7"/>
          <p:cNvSpPr>
            <a:spLocks noGrp="1"/>
          </p:cNvSpPr>
          <p:nvPr>
            <p:ph type="ftr" sz="quarter" idx="11"/>
          </p:nvPr>
        </p:nvSpPr>
        <p:spPr/>
        <p:txBody>
          <a:bodyPr/>
          <a:lstStyle/>
          <a:p>
            <a:r>
              <a:rPr lang="en-US" dirty="0"/>
              <a:t>DAS – Procurement Services| CTsource Training</a:t>
            </a:r>
          </a:p>
        </p:txBody>
      </p:sp>
      <p:sp>
        <p:nvSpPr>
          <p:cNvPr id="9" name="Slide Number Placeholder 8"/>
          <p:cNvSpPr>
            <a:spLocks noGrp="1"/>
          </p:cNvSpPr>
          <p:nvPr>
            <p:ph type="sldNum" sz="quarter" idx="12"/>
          </p:nvPr>
        </p:nvSpPr>
        <p:spPr/>
        <p:txBody>
          <a:bodyPr/>
          <a:lstStyle/>
          <a:p>
            <a:fld id="{F4167D66-2636-48FB-B355-A2612EA16291}" type="slidenum">
              <a:rPr lang="en-US" smtClean="0"/>
              <a:t>‹#›</a:t>
            </a:fld>
            <a:endParaRPr lang="en-US" dirty="0"/>
          </a:p>
        </p:txBody>
      </p:sp>
      <p:sp>
        <p:nvSpPr>
          <p:cNvPr id="10" name="Text Placeholder 2">
            <a:extLst>
              <a:ext uri="{FF2B5EF4-FFF2-40B4-BE49-F238E27FC236}">
                <a16:creationId xmlns:a16="http://schemas.microsoft.com/office/drawing/2014/main" xmlns="" id="{5DF2D5AC-DFDD-8F4D-8C89-00DB6CD627A7}"/>
              </a:ext>
            </a:extLst>
          </p:cNvPr>
          <p:cNvSpPr>
            <a:spLocks noGrp="1"/>
          </p:cNvSpPr>
          <p:nvPr>
            <p:ph type="body" idx="13"/>
          </p:nvPr>
        </p:nvSpPr>
        <p:spPr>
          <a:xfrm>
            <a:off x="1041493" y="5054291"/>
            <a:ext cx="1809283" cy="1095492"/>
          </a:xfrm>
        </p:spPr>
        <p:txBody>
          <a:bodyPr anchor="ctr" anchorCtr="0">
            <a:no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Content Placeholder 5">
            <a:extLst>
              <a:ext uri="{FF2B5EF4-FFF2-40B4-BE49-F238E27FC236}">
                <a16:creationId xmlns:a16="http://schemas.microsoft.com/office/drawing/2014/main" xmlns="" id="{87AE2C94-E643-B64B-ACE4-C73F6970F89A}"/>
              </a:ext>
            </a:extLst>
          </p:cNvPr>
          <p:cNvSpPr>
            <a:spLocks noGrp="1"/>
          </p:cNvSpPr>
          <p:nvPr>
            <p:ph sz="quarter" idx="14"/>
          </p:nvPr>
        </p:nvSpPr>
        <p:spPr>
          <a:xfrm>
            <a:off x="3245222" y="3383609"/>
            <a:ext cx="8399931" cy="1427266"/>
          </a:xfrm>
        </p:spPr>
        <p:txBody>
          <a:bodyPr anchor="ctr" anchorCtr="0"/>
          <a:lstStyle>
            <a:lvl1pPr>
              <a:defRPr sz="22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5">
            <a:extLst>
              <a:ext uri="{FF2B5EF4-FFF2-40B4-BE49-F238E27FC236}">
                <a16:creationId xmlns:a16="http://schemas.microsoft.com/office/drawing/2014/main" xmlns="" id="{C69EF22A-7CC3-9C4D-8926-FC93DBD51995}"/>
              </a:ext>
            </a:extLst>
          </p:cNvPr>
          <p:cNvSpPr>
            <a:spLocks noGrp="1"/>
          </p:cNvSpPr>
          <p:nvPr>
            <p:ph sz="quarter" idx="15"/>
          </p:nvPr>
        </p:nvSpPr>
        <p:spPr>
          <a:xfrm>
            <a:off x="3245222" y="4969892"/>
            <a:ext cx="8399931" cy="1399905"/>
          </a:xfrm>
        </p:spPr>
        <p:txBody>
          <a:bodyPr anchor="ctr" anchorCtr="0"/>
          <a:lstStyle>
            <a:lvl1pPr>
              <a:defRPr sz="2200"/>
            </a:lvl1pPr>
            <a:lvl2pPr marL="685800" indent="-228600">
              <a:buFont typeface="Wingdings" pitchFamily="2" charset="2"/>
              <a:buChar char="Ø"/>
              <a:defRPr sz="2000"/>
            </a:lvl2pPr>
            <a:lvl3pPr marL="1143000" indent="-228600">
              <a:buFont typeface="Courier New" panose="02070309020205020404" pitchFamily="49" charset="0"/>
              <a:buChar char="o"/>
              <a:defRPr sz="1800"/>
            </a:lvl3pPr>
            <a:lvl4pPr marL="1600200" indent="-228600">
              <a:buFont typeface="Cambria" panose="02040503050406030204" pitchFamily="18"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a:extLst>
              <a:ext uri="{FF2B5EF4-FFF2-40B4-BE49-F238E27FC236}">
                <a16:creationId xmlns:a16="http://schemas.microsoft.com/office/drawing/2014/main" xmlns="" id="{21B315EA-18A3-754B-BB03-08DBC3825070}"/>
              </a:ext>
            </a:extLst>
          </p:cNvPr>
          <p:cNvSpPr>
            <a:spLocks noGrp="1"/>
          </p:cNvSpPr>
          <p:nvPr>
            <p:ph type="body" idx="16"/>
          </p:nvPr>
        </p:nvSpPr>
        <p:spPr>
          <a:xfrm>
            <a:off x="1026458" y="1949824"/>
            <a:ext cx="1809283" cy="1095492"/>
          </a:xfrm>
        </p:spPr>
        <p:txBody>
          <a:bodyPr anchor="ctr" anchorCtr="0">
            <a:noAutofit/>
          </a:bodyP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Title 1">
            <a:extLst>
              <a:ext uri="{FF2B5EF4-FFF2-40B4-BE49-F238E27FC236}">
                <a16:creationId xmlns:a16="http://schemas.microsoft.com/office/drawing/2014/main" xmlns="" id="{12DA0E86-376F-3346-976F-D7BE9FD598A3}"/>
              </a:ext>
            </a:extLst>
          </p:cNvPr>
          <p:cNvSpPr>
            <a:spLocks noGrp="1"/>
          </p:cNvSpPr>
          <p:nvPr>
            <p:ph type="title"/>
          </p:nvPr>
        </p:nvSpPr>
        <p:spPr>
          <a:xfrm>
            <a:off x="838200" y="250031"/>
            <a:ext cx="9612086" cy="1325563"/>
          </a:xfrm>
        </p:spPr>
        <p:txBody>
          <a:bodyPr/>
          <a:lstStyle/>
          <a:p>
            <a:r>
              <a:rPr lang="en-US" dirty="0"/>
              <a:t>Click to edit Master title style</a:t>
            </a:r>
          </a:p>
        </p:txBody>
      </p:sp>
    </p:spTree>
    <p:extLst>
      <p:ext uri="{BB962C8B-B14F-4D97-AF65-F5344CB8AC3E}">
        <p14:creationId xmlns:p14="http://schemas.microsoft.com/office/powerpoint/2010/main" val="2811103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Module 1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3573462"/>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5283200"/>
            <a:ext cx="10515600" cy="80645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BC0BCE7-CCB5-6F47-933B-D65A10744634}"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a:t>OA Purchasing | Procurement Training</a:t>
            </a:r>
            <a:endParaRPr lang="en-US" dirty="0"/>
          </a:p>
        </p:txBody>
      </p:sp>
      <p:sp>
        <p:nvSpPr>
          <p:cNvPr id="6" name="Slide Number Placeholder 5"/>
          <p:cNvSpPr>
            <a:spLocks noGrp="1"/>
          </p:cNvSpPr>
          <p:nvPr>
            <p:ph type="sldNum" sz="quarter" idx="12"/>
          </p:nvPr>
        </p:nvSpPr>
        <p:spPr/>
        <p:txBody>
          <a:bodyPr/>
          <a:lstStyle/>
          <a:p>
            <a:fld id="{F4167D66-2636-48FB-B355-A2612EA16291}" type="slidenum">
              <a:rPr lang="en-US" smtClean="0"/>
              <a:t>‹#›</a:t>
            </a:fld>
            <a:endParaRPr lang="en-US" dirty="0"/>
          </a:p>
        </p:txBody>
      </p:sp>
      <p:pic>
        <p:nvPicPr>
          <p:cNvPr id="9" name="Picture 8">
            <a:extLst>
              <a:ext uri="{FF2B5EF4-FFF2-40B4-BE49-F238E27FC236}">
                <a16:creationId xmlns:a16="http://schemas.microsoft.com/office/drawing/2014/main" xmlns="" id="{D568606D-5FE5-074D-ACC3-DEDDEEA018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6032"/>
            <a:ext cx="12192000" cy="6611582"/>
          </a:xfrm>
          <a:prstGeom prst="rect">
            <a:avLst/>
          </a:prstGeom>
        </p:spPr>
      </p:pic>
    </p:spTree>
    <p:extLst>
      <p:ext uri="{BB962C8B-B14F-4D97-AF65-F5344CB8AC3E}">
        <p14:creationId xmlns:p14="http://schemas.microsoft.com/office/powerpoint/2010/main" val="36980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3600" y="250031"/>
            <a:ext cx="891023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636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F0F97C-75DA-004A-9907-29C42A42D851}" type="datetime1">
              <a:rPr lang="en-US" smtClean="0"/>
              <a:t>1/22/2021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OA Purchasing | Procurement Training</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67D66-2636-48FB-B355-A2612EA16291}" type="slidenum">
              <a:rPr lang="en-US" smtClean="0"/>
              <a:t>‹#›</a:t>
            </a:fld>
            <a:endParaRPr lang="en-US" dirty="0"/>
          </a:p>
        </p:txBody>
      </p:sp>
      <p:sp>
        <p:nvSpPr>
          <p:cNvPr id="7" name="Rectangle 6">
            <a:extLst>
              <a:ext uri="{FF2B5EF4-FFF2-40B4-BE49-F238E27FC236}">
                <a16:creationId xmlns:a16="http://schemas.microsoft.com/office/drawing/2014/main" xmlns="" id="{E6AE4BFA-07E5-466D-96A8-1C4F73B92492}"/>
              </a:ext>
            </a:extLst>
          </p:cNvPr>
          <p:cNvSpPr/>
          <p:nvPr userDrawn="1"/>
        </p:nvSpPr>
        <p:spPr>
          <a:xfrm>
            <a:off x="0" y="1577974"/>
            <a:ext cx="12192000" cy="9144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0D4C8F48-5C26-4E86-A8DC-01395A506631}"/>
              </a:ext>
            </a:extLst>
          </p:cNvPr>
          <p:cNvSpPr/>
          <p:nvPr userDrawn="1"/>
        </p:nvSpPr>
        <p:spPr>
          <a:xfrm>
            <a:off x="-2580" y="-5433"/>
            <a:ext cx="12192000" cy="27432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0EB3C7B2-D68B-434F-BEEC-71D2A6AA4174}"/>
              </a:ext>
            </a:extLst>
          </p:cNvPr>
          <p:cNvPicPr>
            <a:picLocks noChangeAspect="1"/>
          </p:cNvPicPr>
          <p:nvPr userDrawn="1"/>
        </p:nvPicPr>
        <p:blipFill>
          <a:blip r:embed="rId32"/>
          <a:stretch>
            <a:fillRect/>
          </a:stretch>
        </p:blipFill>
        <p:spPr>
          <a:xfrm>
            <a:off x="66796" y="462561"/>
            <a:ext cx="885780" cy="844586"/>
          </a:xfrm>
          <a:prstGeom prst="rect">
            <a:avLst/>
          </a:prstGeom>
        </p:spPr>
      </p:pic>
    </p:spTree>
    <p:custDataLst>
      <p:tags r:id="rId31"/>
    </p:custDataLst>
    <p:extLst>
      <p:ext uri="{BB962C8B-B14F-4D97-AF65-F5344CB8AC3E}">
        <p14:creationId xmlns:p14="http://schemas.microsoft.com/office/powerpoint/2010/main" val="3872270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3" r:id="rId4"/>
    <p:sldLayoutId id="2147483664" r:id="rId5"/>
    <p:sldLayoutId id="2147483665" r:id="rId6"/>
    <p:sldLayoutId id="2147483668" r:id="rId7"/>
    <p:sldLayoutId id="2147483660" r:id="rId8"/>
    <p:sldLayoutId id="2147483651" r:id="rId9"/>
    <p:sldLayoutId id="2147483669" r:id="rId10"/>
    <p:sldLayoutId id="2147483670" r:id="rId11"/>
    <p:sldLayoutId id="2147483671" r:id="rId12"/>
    <p:sldLayoutId id="2147483652" r:id="rId13"/>
    <p:sldLayoutId id="2147483674" r:id="rId14"/>
    <p:sldLayoutId id="2147483675" r:id="rId15"/>
    <p:sldLayoutId id="2147483676" r:id="rId16"/>
    <p:sldLayoutId id="2147483653" r:id="rId17"/>
    <p:sldLayoutId id="2147483678" r:id="rId18"/>
    <p:sldLayoutId id="2147483677" r:id="rId19"/>
    <p:sldLayoutId id="2147483679" r:id="rId20"/>
    <p:sldLayoutId id="2147483680" r:id="rId21"/>
    <p:sldLayoutId id="2147483681" r:id="rId22"/>
    <p:sldLayoutId id="2147483682" r:id="rId23"/>
    <p:sldLayoutId id="2147483683" r:id="rId24"/>
    <p:sldLayoutId id="2147483655" r:id="rId25"/>
    <p:sldLayoutId id="2147483656" r:id="rId26"/>
    <p:sldLayoutId id="2147483657" r:id="rId27"/>
    <p:sldLayoutId id="2147483658" r:id="rId28"/>
    <p:sldLayoutId id="2147483659" r:id="rId29"/>
  </p:sldLayoutIdLst>
  <p:hf hdr="0" dt="0"/>
  <p:txStyles>
    <p:titleStyle>
      <a:lvl1pPr algn="l" defTabSz="914400" rtl="0" eaLnBrk="1" latinLnBrk="0" hangingPunct="1">
        <a:lnSpc>
          <a:spcPct val="90000"/>
        </a:lnSpc>
        <a:spcBef>
          <a:spcPct val="0"/>
        </a:spcBef>
        <a:buNone/>
        <a:defRPr sz="4400" kern="1200">
          <a:solidFill>
            <a:srgbClr val="2436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6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6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6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6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6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tm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tmp"/><Relationship Id="rId4" Type="http://schemas.openxmlformats.org/officeDocument/2006/relationships/image" Target="../media/image21.tm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tm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tmp"/></Relationships>
</file>

<file path=ppt/slides/_rels/slide16.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tmp"/><Relationship Id="rId5" Type="http://schemas.openxmlformats.org/officeDocument/2006/relationships/image" Target="../media/image27.tmp"/><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tmp"/></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tmp"/><Relationship Id="rId4" Type="http://schemas.openxmlformats.org/officeDocument/2006/relationships/image" Target="../media/image31.tm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40.xml"/><Relationship Id="rId4" Type="http://schemas.openxmlformats.org/officeDocument/2006/relationships/slide" Target="slide3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tmp"/><Relationship Id="rId4" Type="http://schemas.openxmlformats.org/officeDocument/2006/relationships/image" Target="../media/image33.tmp"/></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tmp"/></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6.tmp"/></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8.tmp"/><Relationship Id="rId4" Type="http://schemas.openxmlformats.org/officeDocument/2006/relationships/image" Target="../media/image37.tmp"/></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tm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2.tmp"/></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3.tmp"/></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4.tmp"/></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5.tm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6.tmp"/></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7.tmp"/></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9.tmp"/></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1.tmp"/><Relationship Id="rId4" Type="http://schemas.openxmlformats.org/officeDocument/2006/relationships/image" Target="../media/image50.tmp"/></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4.tmp"/><Relationship Id="rId5" Type="http://schemas.openxmlformats.org/officeDocument/2006/relationships/image" Target="../media/image53.tmp"/><Relationship Id="rId4" Type="http://schemas.openxmlformats.org/officeDocument/2006/relationships/image" Target="../media/image52.tmp"/></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5.tmp"/></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9.tmp"/><Relationship Id="rId4" Type="http://schemas.openxmlformats.org/officeDocument/2006/relationships/image" Target="../media/image58.tmp"/></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60.tm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1.tmp"/></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2.tmp"/></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65.tmp"/><Relationship Id="rId5" Type="http://schemas.openxmlformats.org/officeDocument/2006/relationships/image" Target="../media/image64.tmp"/><Relationship Id="rId4" Type="http://schemas.openxmlformats.org/officeDocument/2006/relationships/image" Target="../media/image63.tmp"/></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66.tmp"/></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7.tmp"/></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8.tmp"/></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0.tmp"/></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71.tmp"/></Relationships>
</file>

<file path=ppt/slides/_rels/slide5.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72.tmp"/></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portal.ct.gov/DAS/CTSource/CTSource"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portal.ct.gov/DAS/CTSource/CTSource"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hyperlink" Target="mailto:das.ctsource@ct.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tm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8.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tmp"/><Relationship Id="rId5" Type="http://schemas.openxmlformats.org/officeDocument/2006/relationships/image" Target="../media/image16.tmp"/><Relationship Id="rId4" Type="http://schemas.openxmlformats.org/officeDocument/2006/relationships/image" Target="../media/image15.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78024" y="2418740"/>
            <a:ext cx="10405872" cy="3290090"/>
          </a:xfrm>
        </p:spPr>
        <p:txBody>
          <a:bodyPr>
            <a:normAutofit/>
          </a:bodyPr>
          <a:lstStyle/>
          <a:p>
            <a:r>
              <a:rPr lang="en-US" b="1" dirty="0"/>
              <a:t>CTsource Training 3</a:t>
            </a:r>
            <a:r>
              <a:rPr lang="en-US" dirty="0"/>
              <a:t/>
            </a:r>
            <a:br>
              <a:rPr lang="en-US" dirty="0"/>
            </a:br>
            <a:r>
              <a:rPr lang="en-US" dirty="0"/>
              <a:t>Contracts/Master Agreements</a:t>
            </a:r>
            <a:br>
              <a:rPr lang="en-US" dirty="0"/>
            </a:br>
            <a:endParaRPr lang="en-US" sz="4900" dirty="0">
              <a:solidFill>
                <a:schemeClr val="tx1"/>
              </a:solidFill>
            </a:endParaRPr>
          </a:p>
        </p:txBody>
      </p:sp>
      <p:pic>
        <p:nvPicPr>
          <p:cNvPr id="8" name="Picture 7">
            <a:extLst>
              <a:ext uri="{FF2B5EF4-FFF2-40B4-BE49-F238E27FC236}">
                <a16:creationId xmlns:a16="http://schemas.microsoft.com/office/drawing/2014/main" xmlns="" id="{5696A9FE-7448-4E3A-BDA3-2ECEE5DA6A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7758" y="1751713"/>
            <a:ext cx="2301238" cy="1677287"/>
          </a:xfrm>
          <a:prstGeom prst="rect">
            <a:avLst/>
          </a:prstGeom>
        </p:spPr>
      </p:pic>
      <p:sp>
        <p:nvSpPr>
          <p:cNvPr id="5" name="Title 1">
            <a:extLst>
              <a:ext uri="{FF2B5EF4-FFF2-40B4-BE49-F238E27FC236}">
                <a16:creationId xmlns:a16="http://schemas.microsoft.com/office/drawing/2014/main" xmlns="" id="{8D3C6771-8035-4903-97CD-F634E9D07897}"/>
              </a:ext>
            </a:extLst>
          </p:cNvPr>
          <p:cNvSpPr txBox="1">
            <a:spLocks/>
          </p:cNvSpPr>
          <p:nvPr/>
        </p:nvSpPr>
        <p:spPr>
          <a:xfrm>
            <a:off x="2066460" y="585456"/>
            <a:ext cx="3363495" cy="854914"/>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rgbClr val="24365C"/>
                </a:solidFill>
                <a:latin typeface="+mj-lt"/>
                <a:ea typeface="+mj-ea"/>
                <a:cs typeface="+mj-cs"/>
              </a:defRPr>
            </a:lvl1pPr>
          </a:lstStyle>
          <a:p>
            <a:pPr algn="l"/>
            <a:r>
              <a:rPr lang="en-US" sz="2400" b="1" dirty="0"/>
              <a:t>State of Connecticut</a:t>
            </a:r>
            <a:r>
              <a:rPr lang="en-US" sz="1800" dirty="0"/>
              <a:t/>
            </a:r>
            <a:br>
              <a:rPr lang="en-US" sz="1800" dirty="0"/>
            </a:br>
            <a:r>
              <a:rPr lang="en-US" sz="1800" dirty="0"/>
              <a:t>  DAS – Procurement Services</a:t>
            </a:r>
          </a:p>
        </p:txBody>
      </p:sp>
      <p:sp>
        <p:nvSpPr>
          <p:cNvPr id="3" name="TextBox 2">
            <a:extLst>
              <a:ext uri="{FF2B5EF4-FFF2-40B4-BE49-F238E27FC236}">
                <a16:creationId xmlns:a16="http://schemas.microsoft.com/office/drawing/2014/main" xmlns="" id="{4F2933A1-256E-4B17-B748-8D6CD094E8FD}"/>
              </a:ext>
            </a:extLst>
          </p:cNvPr>
          <p:cNvSpPr txBox="1"/>
          <p:nvPr/>
        </p:nvSpPr>
        <p:spPr>
          <a:xfrm>
            <a:off x="9514730" y="6007259"/>
            <a:ext cx="2252411" cy="461665"/>
          </a:xfrm>
          <a:prstGeom prst="rect">
            <a:avLst/>
          </a:prstGeom>
          <a:noFill/>
        </p:spPr>
        <p:txBody>
          <a:bodyPr wrap="none" rtlCol="0">
            <a:spAutoFit/>
          </a:bodyPr>
          <a:lstStyle/>
          <a:p>
            <a:r>
              <a:rPr lang="en-US" sz="2400" b="1" dirty="0">
                <a:latin typeface="+mj-lt"/>
              </a:rPr>
              <a:t>January 27, 2021</a:t>
            </a:r>
          </a:p>
        </p:txBody>
      </p:sp>
    </p:spTree>
    <p:custDataLst>
      <p:tags r:id="rId1"/>
    </p:custDataLst>
    <p:extLst>
      <p:ext uri="{BB962C8B-B14F-4D97-AF65-F5344CB8AC3E}">
        <p14:creationId xmlns:p14="http://schemas.microsoft.com/office/powerpoint/2010/main" val="194934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8BD6C497-A61C-4EA2-91EA-2B088E32C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904" y="1741735"/>
            <a:ext cx="9735909" cy="1562318"/>
          </a:xfrm>
          <a:prstGeom prst="rect">
            <a:avLst/>
          </a:prstGeom>
          <a:effectLst>
            <a:outerShdw blurRad="50800" dist="38100" dir="2700000" algn="tl" rotWithShape="0">
              <a:prstClr val="black">
                <a:alpha val="40000"/>
              </a:prstClr>
            </a:outerShdw>
          </a:effectLst>
        </p:spPr>
      </p:pic>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10</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4"/>
          <a:stretch>
            <a:fillRect/>
          </a:stretch>
        </p:blipFill>
        <p:spPr>
          <a:xfrm>
            <a:off x="10301124" y="265631"/>
            <a:ext cx="1890876" cy="1325563"/>
          </a:xfrm>
          <a:prstGeom prst="rect">
            <a:avLst/>
          </a:prstGeom>
        </p:spPr>
      </p:pic>
      <p:cxnSp>
        <p:nvCxnSpPr>
          <p:cNvPr id="11" name="Straight Arrow Connector 10">
            <a:extLst>
              <a:ext uri="{FF2B5EF4-FFF2-40B4-BE49-F238E27FC236}">
                <a16:creationId xmlns:a16="http://schemas.microsoft.com/office/drawing/2014/main" xmlns="" id="{4C765CB6-9F9B-4266-9F7A-D1B20C13915A}"/>
              </a:ext>
            </a:extLst>
          </p:cNvPr>
          <p:cNvCxnSpPr>
            <a:cxnSpLocks/>
          </p:cNvCxnSpPr>
          <p:nvPr/>
        </p:nvCxnSpPr>
        <p:spPr>
          <a:xfrm>
            <a:off x="283294" y="2361122"/>
            <a:ext cx="67536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xmlns="" id="{89E4A6A6-7E6A-4419-B54A-161A49A874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6806" y="2351917"/>
            <a:ext cx="5532103" cy="3875951"/>
          </a:xfrm>
          <a:prstGeom prst="rect">
            <a:avLst/>
          </a:prstGeom>
          <a:ln>
            <a:solidFill>
              <a:schemeClr val="tx1"/>
            </a:solidFill>
          </a:ln>
          <a:effectLst>
            <a:outerShdw blurRad="50800" dist="38100" dir="2700000" algn="tl" rotWithShape="0">
              <a:prstClr val="black">
                <a:alpha val="40000"/>
              </a:prstClr>
            </a:outerShdw>
          </a:effectLst>
        </p:spPr>
      </p:pic>
      <p:cxnSp>
        <p:nvCxnSpPr>
          <p:cNvPr id="12" name="Straight Arrow Connector 11">
            <a:extLst>
              <a:ext uri="{FF2B5EF4-FFF2-40B4-BE49-F238E27FC236}">
                <a16:creationId xmlns:a16="http://schemas.microsoft.com/office/drawing/2014/main" xmlns="" id="{FB37AC26-3902-4635-A0F0-F762873FEB93}"/>
              </a:ext>
            </a:extLst>
          </p:cNvPr>
          <p:cNvCxnSpPr>
            <a:cxnSpLocks/>
          </p:cNvCxnSpPr>
          <p:nvPr/>
        </p:nvCxnSpPr>
        <p:spPr>
          <a:xfrm>
            <a:off x="3195078" y="3520548"/>
            <a:ext cx="22520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D1D94442-E1F3-4630-B9C2-13775AE8DDD3}"/>
              </a:ext>
            </a:extLst>
          </p:cNvPr>
          <p:cNvCxnSpPr>
            <a:cxnSpLocks/>
          </p:cNvCxnSpPr>
          <p:nvPr/>
        </p:nvCxnSpPr>
        <p:spPr>
          <a:xfrm>
            <a:off x="4989635" y="3882269"/>
            <a:ext cx="22520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03FF115D-DD75-45C0-A23B-692191CAE239}"/>
              </a:ext>
            </a:extLst>
          </p:cNvPr>
          <p:cNvCxnSpPr>
            <a:cxnSpLocks/>
          </p:cNvCxnSpPr>
          <p:nvPr/>
        </p:nvCxnSpPr>
        <p:spPr>
          <a:xfrm>
            <a:off x="3195078" y="4638101"/>
            <a:ext cx="22520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785B4DBE-84B5-4219-83A9-AD30B9B50305}"/>
              </a:ext>
            </a:extLst>
          </p:cNvPr>
          <p:cNvCxnSpPr>
            <a:cxnSpLocks/>
          </p:cNvCxnSpPr>
          <p:nvPr/>
        </p:nvCxnSpPr>
        <p:spPr>
          <a:xfrm>
            <a:off x="7324975" y="4638101"/>
            <a:ext cx="22520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6E3156BF-8ECA-4C26-AF5A-88284B4DF78A}"/>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6" name="Rectangle: Rounded Corners 5">
            <a:extLst>
              <a:ext uri="{FF2B5EF4-FFF2-40B4-BE49-F238E27FC236}">
                <a16:creationId xmlns:a16="http://schemas.microsoft.com/office/drawing/2014/main" xmlns="" id="{ACB22957-BC34-4E1C-9D6B-7275BDB35E78}"/>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4231098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097033A-CD1A-4F22-BC66-60CE25559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335" y="2281077"/>
            <a:ext cx="9707330" cy="2295845"/>
          </a:xfrm>
          <a:prstGeom prst="rect">
            <a:avLst/>
          </a:prstGeom>
          <a:effectLst>
            <a:outerShdw blurRad="50800" dist="38100" dir="2700000" algn="tl" rotWithShape="0">
              <a:prstClr val="black">
                <a:alpha val="40000"/>
              </a:prstClr>
            </a:outerShdw>
          </a:effectLst>
        </p:spPr>
      </p:pic>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11</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4"/>
          <a:stretch>
            <a:fillRect/>
          </a:stretch>
        </p:blipFill>
        <p:spPr>
          <a:xfrm>
            <a:off x="10301124" y="265631"/>
            <a:ext cx="1890876" cy="1325563"/>
          </a:xfrm>
          <a:prstGeom prst="rect">
            <a:avLst/>
          </a:prstGeom>
        </p:spPr>
      </p:pic>
      <p:cxnSp>
        <p:nvCxnSpPr>
          <p:cNvPr id="11" name="Straight Arrow Connector 10">
            <a:extLst>
              <a:ext uri="{FF2B5EF4-FFF2-40B4-BE49-F238E27FC236}">
                <a16:creationId xmlns:a16="http://schemas.microsoft.com/office/drawing/2014/main" xmlns="" id="{4C765CB6-9F9B-4266-9F7A-D1B20C13915A}"/>
              </a:ext>
            </a:extLst>
          </p:cNvPr>
          <p:cNvCxnSpPr>
            <a:cxnSpLocks/>
          </p:cNvCxnSpPr>
          <p:nvPr/>
        </p:nvCxnSpPr>
        <p:spPr>
          <a:xfrm>
            <a:off x="9228990" y="4344157"/>
            <a:ext cx="67536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ACDDBD64-0608-4479-8E9D-7D074D732784}"/>
              </a:ext>
            </a:extLst>
          </p:cNvPr>
          <p:cNvSpPr/>
          <p:nvPr/>
        </p:nvSpPr>
        <p:spPr>
          <a:xfrm>
            <a:off x="10301124" y="3613533"/>
            <a:ext cx="648541" cy="4186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2D43725B-4B67-47D6-9913-325EFB0A0666}"/>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6" name="Rectangle: Rounded Corners 5">
            <a:extLst>
              <a:ext uri="{FF2B5EF4-FFF2-40B4-BE49-F238E27FC236}">
                <a16:creationId xmlns:a16="http://schemas.microsoft.com/office/drawing/2014/main" xmlns="" id="{24EC5D50-E528-48E8-99DE-C366A869AF8D}"/>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3219174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12</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3FA8B4BA-4DDC-489A-A439-0097B81900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9392" y="1889819"/>
            <a:ext cx="7683157" cy="1343873"/>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xmlns="" id="{72B9F5B7-16B4-4F54-BB27-4FD13FED57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1255" y="3931884"/>
            <a:ext cx="10669489" cy="2019582"/>
          </a:xfrm>
          <a:prstGeom prst="rect">
            <a:avLst/>
          </a:prstGeom>
          <a:effectLst>
            <a:outerShdw blurRad="50800" dist="38100" dir="2700000" algn="tl" rotWithShape="0">
              <a:prstClr val="black">
                <a:alpha val="40000"/>
              </a:prstClr>
            </a:outerShdw>
          </a:effectLst>
        </p:spPr>
      </p:pic>
      <p:cxnSp>
        <p:nvCxnSpPr>
          <p:cNvPr id="11" name="Straight Arrow Connector 10">
            <a:extLst>
              <a:ext uri="{FF2B5EF4-FFF2-40B4-BE49-F238E27FC236}">
                <a16:creationId xmlns:a16="http://schemas.microsoft.com/office/drawing/2014/main" xmlns="" id="{4C765CB6-9F9B-4266-9F7A-D1B20C13915A}"/>
              </a:ext>
            </a:extLst>
          </p:cNvPr>
          <p:cNvCxnSpPr>
            <a:cxnSpLocks/>
          </p:cNvCxnSpPr>
          <p:nvPr/>
        </p:nvCxnSpPr>
        <p:spPr>
          <a:xfrm>
            <a:off x="1468731" y="2561756"/>
            <a:ext cx="63420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19CB522D-FD07-4A79-A8C3-FE1F37FF461D}"/>
              </a:ext>
            </a:extLst>
          </p:cNvPr>
          <p:cNvCxnSpPr>
            <a:cxnSpLocks/>
          </p:cNvCxnSpPr>
          <p:nvPr/>
        </p:nvCxnSpPr>
        <p:spPr>
          <a:xfrm>
            <a:off x="5880971" y="3233692"/>
            <a:ext cx="0" cy="6813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FB37AC26-3902-4635-A0F0-F762873FEB93}"/>
              </a:ext>
            </a:extLst>
          </p:cNvPr>
          <p:cNvCxnSpPr>
            <a:cxnSpLocks/>
          </p:cNvCxnSpPr>
          <p:nvPr/>
        </p:nvCxnSpPr>
        <p:spPr>
          <a:xfrm>
            <a:off x="283294" y="4630858"/>
            <a:ext cx="63420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xmlns="" id="{EAD8C8DA-74F6-48D7-B696-ED1B8F8FBC3D}"/>
              </a:ext>
            </a:extLst>
          </p:cNvPr>
          <p:cNvSpPr/>
          <p:nvPr/>
        </p:nvSpPr>
        <p:spPr>
          <a:xfrm>
            <a:off x="10224747" y="5532410"/>
            <a:ext cx="1205997" cy="4359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76F22203-6EF8-4E58-8D7D-F0CA7700FDD7}"/>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7" name="Rectangle: Rounded Corners 6">
            <a:extLst>
              <a:ext uri="{FF2B5EF4-FFF2-40B4-BE49-F238E27FC236}">
                <a16:creationId xmlns:a16="http://schemas.microsoft.com/office/drawing/2014/main" xmlns="" id="{8B2528FF-2075-454C-BA9A-07B00E14A5BD}"/>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1865718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13</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36" name="Picture 35">
            <a:extLst>
              <a:ext uri="{FF2B5EF4-FFF2-40B4-BE49-F238E27FC236}">
                <a16:creationId xmlns:a16="http://schemas.microsoft.com/office/drawing/2014/main" xmlns="" id="{848768BD-F56C-4675-8D3D-97C828251C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9940" y="2105672"/>
            <a:ext cx="9812119" cy="3381847"/>
          </a:xfrm>
          <a:prstGeom prst="rect">
            <a:avLst/>
          </a:prstGeom>
          <a:effectLst>
            <a:outerShdw blurRad="50800" dist="38100" dir="2700000" algn="tl" rotWithShape="0">
              <a:prstClr val="black">
                <a:alpha val="40000"/>
              </a:prstClr>
            </a:outerShdw>
          </a:effectLst>
        </p:spPr>
      </p:pic>
      <p:cxnSp>
        <p:nvCxnSpPr>
          <p:cNvPr id="11" name="Straight Arrow Connector 10">
            <a:extLst>
              <a:ext uri="{FF2B5EF4-FFF2-40B4-BE49-F238E27FC236}">
                <a16:creationId xmlns:a16="http://schemas.microsoft.com/office/drawing/2014/main" xmlns="" id="{59ED21B9-8A11-44B7-BAC0-39F732A16B8C}"/>
              </a:ext>
            </a:extLst>
          </p:cNvPr>
          <p:cNvCxnSpPr>
            <a:cxnSpLocks/>
          </p:cNvCxnSpPr>
          <p:nvPr/>
        </p:nvCxnSpPr>
        <p:spPr>
          <a:xfrm>
            <a:off x="748406" y="2937597"/>
            <a:ext cx="56956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24B507C0-8E6F-45AB-9589-8EC1E24E8FD8}"/>
              </a:ext>
            </a:extLst>
          </p:cNvPr>
          <p:cNvCxnSpPr>
            <a:cxnSpLocks/>
          </p:cNvCxnSpPr>
          <p:nvPr/>
        </p:nvCxnSpPr>
        <p:spPr>
          <a:xfrm>
            <a:off x="748406" y="4530366"/>
            <a:ext cx="56956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B77BD245-0917-4132-87FD-F1999612C8C6}"/>
              </a:ext>
            </a:extLst>
          </p:cNvPr>
          <p:cNvCxnSpPr>
            <a:cxnSpLocks/>
          </p:cNvCxnSpPr>
          <p:nvPr/>
        </p:nvCxnSpPr>
        <p:spPr>
          <a:xfrm>
            <a:off x="748406" y="3595498"/>
            <a:ext cx="56956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BF17350A-FD2C-4F97-8DCF-D06A4B0780BD}"/>
              </a:ext>
            </a:extLst>
          </p:cNvPr>
          <p:cNvCxnSpPr>
            <a:cxnSpLocks/>
          </p:cNvCxnSpPr>
          <p:nvPr/>
        </p:nvCxnSpPr>
        <p:spPr>
          <a:xfrm flipH="1">
            <a:off x="7039952" y="3326790"/>
            <a:ext cx="379995" cy="2044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B0DB2FD0-0FF1-4492-8B1B-6741C134F1C4}"/>
              </a:ext>
            </a:extLst>
          </p:cNvPr>
          <p:cNvCxnSpPr>
            <a:cxnSpLocks/>
          </p:cNvCxnSpPr>
          <p:nvPr/>
        </p:nvCxnSpPr>
        <p:spPr>
          <a:xfrm flipH="1" flipV="1">
            <a:off x="7872361" y="2885538"/>
            <a:ext cx="607896" cy="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472C01CE-6580-4222-AAB5-2BB875382AEB}"/>
              </a:ext>
            </a:extLst>
          </p:cNvPr>
          <p:cNvCxnSpPr>
            <a:cxnSpLocks/>
          </p:cNvCxnSpPr>
          <p:nvPr/>
        </p:nvCxnSpPr>
        <p:spPr>
          <a:xfrm flipH="1">
            <a:off x="7085760" y="4202136"/>
            <a:ext cx="464418" cy="2304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D904EA84-3BB1-4DCE-9385-1B6307124018}"/>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6" name="Rectangle: Rounded Corners 5">
            <a:extLst>
              <a:ext uri="{FF2B5EF4-FFF2-40B4-BE49-F238E27FC236}">
                <a16:creationId xmlns:a16="http://schemas.microsoft.com/office/drawing/2014/main" xmlns="" id="{68F7DADC-0B46-4DA9-AA24-FC419830D866}"/>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4219611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14</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7814C525-1449-4874-9F53-9F898470E3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6884" y="1799656"/>
            <a:ext cx="8758232" cy="4455495"/>
          </a:xfrm>
          <a:prstGeom prst="rect">
            <a:avLst/>
          </a:prstGeom>
          <a:effectLst>
            <a:outerShdw blurRad="50800" dist="38100" dir="2700000" algn="tl" rotWithShape="0">
              <a:prstClr val="black">
                <a:alpha val="40000"/>
              </a:prstClr>
            </a:outerShdw>
          </a:effectLst>
        </p:spPr>
      </p:pic>
      <p:cxnSp>
        <p:nvCxnSpPr>
          <p:cNvPr id="11" name="Straight Arrow Connector 10">
            <a:extLst>
              <a:ext uri="{FF2B5EF4-FFF2-40B4-BE49-F238E27FC236}">
                <a16:creationId xmlns:a16="http://schemas.microsoft.com/office/drawing/2014/main" xmlns="" id="{59ED21B9-8A11-44B7-BAC0-39F732A16B8C}"/>
              </a:ext>
            </a:extLst>
          </p:cNvPr>
          <p:cNvCxnSpPr>
            <a:cxnSpLocks/>
          </p:cNvCxnSpPr>
          <p:nvPr/>
        </p:nvCxnSpPr>
        <p:spPr>
          <a:xfrm>
            <a:off x="1250562" y="2082636"/>
            <a:ext cx="56956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B77BD245-0917-4132-87FD-F1999612C8C6}"/>
              </a:ext>
            </a:extLst>
          </p:cNvPr>
          <p:cNvCxnSpPr>
            <a:cxnSpLocks/>
          </p:cNvCxnSpPr>
          <p:nvPr/>
        </p:nvCxnSpPr>
        <p:spPr>
          <a:xfrm>
            <a:off x="1250562" y="3258857"/>
            <a:ext cx="56956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BF17350A-FD2C-4F97-8DCF-D06A4B0780BD}"/>
              </a:ext>
            </a:extLst>
          </p:cNvPr>
          <p:cNvCxnSpPr>
            <a:cxnSpLocks/>
          </p:cNvCxnSpPr>
          <p:nvPr/>
        </p:nvCxnSpPr>
        <p:spPr>
          <a:xfrm flipH="1">
            <a:off x="7550178" y="3054438"/>
            <a:ext cx="379995" cy="2044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E7C5D7AB-9958-430B-B3C2-222CEFAE0830}"/>
              </a:ext>
            </a:extLst>
          </p:cNvPr>
          <p:cNvCxnSpPr>
            <a:cxnSpLocks/>
          </p:cNvCxnSpPr>
          <p:nvPr/>
        </p:nvCxnSpPr>
        <p:spPr>
          <a:xfrm>
            <a:off x="1250562" y="4372353"/>
            <a:ext cx="56956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xmlns="" id="{472C01CE-6580-4222-AAB5-2BB875382AEB}"/>
              </a:ext>
            </a:extLst>
          </p:cNvPr>
          <p:cNvCxnSpPr>
            <a:cxnSpLocks/>
          </p:cNvCxnSpPr>
          <p:nvPr/>
        </p:nvCxnSpPr>
        <p:spPr>
          <a:xfrm flipH="1">
            <a:off x="7200359" y="4141874"/>
            <a:ext cx="464418" cy="2304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B6204AC8-7727-4634-A268-7A0574284B30}"/>
              </a:ext>
            </a:extLst>
          </p:cNvPr>
          <p:cNvCxnSpPr>
            <a:cxnSpLocks/>
          </p:cNvCxnSpPr>
          <p:nvPr/>
        </p:nvCxnSpPr>
        <p:spPr>
          <a:xfrm flipH="1">
            <a:off x="2771690" y="5269473"/>
            <a:ext cx="509608" cy="26764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33997AB9-985F-4A76-A66A-569E1CB32A54}"/>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7" name="Rectangle: Rounded Corners 6">
            <a:extLst>
              <a:ext uri="{FF2B5EF4-FFF2-40B4-BE49-F238E27FC236}">
                <a16:creationId xmlns:a16="http://schemas.microsoft.com/office/drawing/2014/main" xmlns="" id="{D550CA02-DE70-4307-A153-E37085CA5546}"/>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2922860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15</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7" name="Picture 6">
            <a:extLst>
              <a:ext uri="{FF2B5EF4-FFF2-40B4-BE49-F238E27FC236}">
                <a16:creationId xmlns:a16="http://schemas.microsoft.com/office/drawing/2014/main" xmlns="" id="{92472566-9196-4924-9C0C-A1226F2E4A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5177" y="2295367"/>
            <a:ext cx="9821646" cy="2267266"/>
          </a:xfrm>
          <a:prstGeom prst="rect">
            <a:avLst/>
          </a:prstGeom>
          <a:effectLst>
            <a:outerShdw blurRad="50800" dist="38100" dir="2700000" algn="tl" rotWithShape="0">
              <a:prstClr val="black">
                <a:alpha val="40000"/>
              </a:prstClr>
            </a:outerShdw>
          </a:effectLst>
        </p:spPr>
      </p:pic>
      <p:cxnSp>
        <p:nvCxnSpPr>
          <p:cNvPr id="11" name="Straight Arrow Connector 10">
            <a:extLst>
              <a:ext uri="{FF2B5EF4-FFF2-40B4-BE49-F238E27FC236}">
                <a16:creationId xmlns:a16="http://schemas.microsoft.com/office/drawing/2014/main" xmlns="" id="{59ED21B9-8A11-44B7-BAC0-39F732A16B8C}"/>
              </a:ext>
            </a:extLst>
          </p:cNvPr>
          <p:cNvCxnSpPr>
            <a:cxnSpLocks/>
          </p:cNvCxnSpPr>
          <p:nvPr/>
        </p:nvCxnSpPr>
        <p:spPr>
          <a:xfrm>
            <a:off x="918869" y="2868564"/>
            <a:ext cx="410462" cy="2734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B77BD245-0917-4132-87FD-F1999612C8C6}"/>
              </a:ext>
            </a:extLst>
          </p:cNvPr>
          <p:cNvCxnSpPr>
            <a:cxnSpLocks/>
          </p:cNvCxnSpPr>
          <p:nvPr/>
        </p:nvCxnSpPr>
        <p:spPr>
          <a:xfrm>
            <a:off x="3367668" y="2868564"/>
            <a:ext cx="427403" cy="2734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ED7B0B17-1387-4758-86BB-EC466D6721EA}"/>
              </a:ext>
            </a:extLst>
          </p:cNvPr>
          <p:cNvCxnSpPr>
            <a:cxnSpLocks/>
          </p:cNvCxnSpPr>
          <p:nvPr/>
        </p:nvCxnSpPr>
        <p:spPr>
          <a:xfrm>
            <a:off x="8217189" y="2868564"/>
            <a:ext cx="427403" cy="2734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6DE11B76-25B7-4ECF-B51B-D05F794FA1A4}"/>
              </a:ext>
            </a:extLst>
          </p:cNvPr>
          <p:cNvCxnSpPr>
            <a:cxnSpLocks/>
          </p:cNvCxnSpPr>
          <p:nvPr/>
        </p:nvCxnSpPr>
        <p:spPr>
          <a:xfrm>
            <a:off x="5854959" y="2868564"/>
            <a:ext cx="427403" cy="2734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3E44F349-7394-4D89-9115-A2EAB6D70F41}"/>
              </a:ext>
            </a:extLst>
          </p:cNvPr>
          <p:cNvSpPr/>
          <p:nvPr/>
        </p:nvSpPr>
        <p:spPr>
          <a:xfrm>
            <a:off x="8577147" y="3608474"/>
            <a:ext cx="2306443" cy="8438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C13544FF-9808-420A-982C-115610BA4846}"/>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6" name="Rectangle: Rounded Corners 5">
            <a:extLst>
              <a:ext uri="{FF2B5EF4-FFF2-40B4-BE49-F238E27FC236}">
                <a16:creationId xmlns:a16="http://schemas.microsoft.com/office/drawing/2014/main" xmlns="" id="{FDAD4924-925E-4D5B-B291-5BFAE89E767A}"/>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3885673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F028B35-391B-4792-AD45-4B442BCC2F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907" y="1793917"/>
            <a:ext cx="7862940" cy="4490933"/>
          </a:xfrm>
          <a:prstGeom prst="rect">
            <a:avLst/>
          </a:prstGeom>
          <a:effectLst>
            <a:outerShdw blurRad="50800" dist="38100" dir="2700000" algn="tl" rotWithShape="0">
              <a:prstClr val="black">
                <a:alpha val="40000"/>
              </a:prstClr>
            </a:outerShdw>
          </a:effectLst>
        </p:spPr>
      </p:pic>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16</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4"/>
          <a:stretch>
            <a:fillRect/>
          </a:stretch>
        </p:blipFill>
        <p:spPr>
          <a:xfrm>
            <a:off x="10301124" y="265631"/>
            <a:ext cx="1890876" cy="1325563"/>
          </a:xfrm>
          <a:prstGeom prst="rect">
            <a:avLst/>
          </a:prstGeom>
        </p:spPr>
      </p:pic>
      <p:cxnSp>
        <p:nvCxnSpPr>
          <p:cNvPr id="11" name="Straight Arrow Connector 10">
            <a:extLst>
              <a:ext uri="{FF2B5EF4-FFF2-40B4-BE49-F238E27FC236}">
                <a16:creationId xmlns:a16="http://schemas.microsoft.com/office/drawing/2014/main" xmlns="" id="{59ED21B9-8A11-44B7-BAC0-39F732A16B8C}"/>
              </a:ext>
            </a:extLst>
          </p:cNvPr>
          <p:cNvCxnSpPr>
            <a:cxnSpLocks/>
          </p:cNvCxnSpPr>
          <p:nvPr/>
        </p:nvCxnSpPr>
        <p:spPr>
          <a:xfrm>
            <a:off x="240521" y="1956812"/>
            <a:ext cx="52850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B77BD245-0917-4132-87FD-F1999612C8C6}"/>
              </a:ext>
            </a:extLst>
          </p:cNvPr>
          <p:cNvCxnSpPr>
            <a:cxnSpLocks/>
          </p:cNvCxnSpPr>
          <p:nvPr/>
        </p:nvCxnSpPr>
        <p:spPr>
          <a:xfrm>
            <a:off x="350200" y="5124213"/>
            <a:ext cx="48573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BEF137C6-5246-423F-ADD3-F78387B2D2D6}"/>
              </a:ext>
            </a:extLst>
          </p:cNvPr>
          <p:cNvCxnSpPr>
            <a:cxnSpLocks/>
          </p:cNvCxnSpPr>
          <p:nvPr/>
        </p:nvCxnSpPr>
        <p:spPr>
          <a:xfrm>
            <a:off x="5609063" y="6125147"/>
            <a:ext cx="18288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xmlns="" id="{7F5C1511-5A51-4409-99E7-44A300611F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4974" y="2686081"/>
            <a:ext cx="5208826" cy="820417"/>
          </a:xfrm>
          <a:prstGeom prst="rect">
            <a:avLst/>
          </a:prstGeom>
          <a:ln>
            <a:solidFill>
              <a:schemeClr val="tx1"/>
            </a:solidFill>
          </a:ln>
          <a:effectLst>
            <a:outerShdw blurRad="50800" dist="38100" dir="2700000" algn="tl" rotWithShape="0">
              <a:prstClr val="black">
                <a:alpha val="40000"/>
              </a:prstClr>
            </a:outerShdw>
          </a:effectLst>
        </p:spPr>
      </p:pic>
      <p:pic>
        <p:nvPicPr>
          <p:cNvPr id="22" name="Picture 21">
            <a:extLst>
              <a:ext uri="{FF2B5EF4-FFF2-40B4-BE49-F238E27FC236}">
                <a16:creationId xmlns:a16="http://schemas.microsoft.com/office/drawing/2014/main" xmlns="" id="{AC711E3F-38B2-4D7C-936C-AC45EE0DD2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8926" y="3939351"/>
            <a:ext cx="4843347" cy="969640"/>
          </a:xfrm>
          <a:prstGeom prst="rect">
            <a:avLst/>
          </a:prstGeom>
          <a:ln>
            <a:solidFill>
              <a:schemeClr val="tx1"/>
            </a:solidFill>
          </a:ln>
          <a:effectLst>
            <a:outerShdw blurRad="50800" dist="38100" dir="2700000" algn="tl" rotWithShape="0">
              <a:prstClr val="black">
                <a:alpha val="40000"/>
              </a:prstClr>
            </a:outerShdw>
          </a:effectLst>
        </p:spPr>
      </p:pic>
      <p:cxnSp>
        <p:nvCxnSpPr>
          <p:cNvPr id="25" name="Straight Arrow Connector 24">
            <a:extLst>
              <a:ext uri="{FF2B5EF4-FFF2-40B4-BE49-F238E27FC236}">
                <a16:creationId xmlns:a16="http://schemas.microsoft.com/office/drawing/2014/main" xmlns="" id="{CBD50F88-BE2E-4A35-9D42-CB854CC630B7}"/>
              </a:ext>
            </a:extLst>
          </p:cNvPr>
          <p:cNvCxnSpPr>
            <a:cxnSpLocks/>
          </p:cNvCxnSpPr>
          <p:nvPr/>
        </p:nvCxnSpPr>
        <p:spPr>
          <a:xfrm>
            <a:off x="350200" y="5655755"/>
            <a:ext cx="48573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25BE45EC-B32B-4FC1-8C21-92E7412DAD54}"/>
              </a:ext>
            </a:extLst>
          </p:cNvPr>
          <p:cNvCxnSpPr>
            <a:cxnSpLocks/>
          </p:cNvCxnSpPr>
          <p:nvPr/>
        </p:nvCxnSpPr>
        <p:spPr>
          <a:xfrm flipV="1">
            <a:off x="1412028" y="3096289"/>
            <a:ext cx="4732946" cy="20279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AB4F80CE-7237-439B-8322-15B60CAC468B}"/>
              </a:ext>
            </a:extLst>
          </p:cNvPr>
          <p:cNvCxnSpPr>
            <a:cxnSpLocks/>
          </p:cNvCxnSpPr>
          <p:nvPr/>
        </p:nvCxnSpPr>
        <p:spPr>
          <a:xfrm flipV="1">
            <a:off x="1717735" y="4395943"/>
            <a:ext cx="4456615" cy="12598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C39055D9-8191-4BC0-8697-A4D6AD9F4F26}"/>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7" name="Rectangle: Rounded Corners 6">
            <a:extLst>
              <a:ext uri="{FF2B5EF4-FFF2-40B4-BE49-F238E27FC236}">
                <a16:creationId xmlns:a16="http://schemas.microsoft.com/office/drawing/2014/main" xmlns="" id="{9447C601-8563-42D5-A6C1-6CD87C784B4D}"/>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1389223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17</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6" name="Picture 15">
            <a:extLst>
              <a:ext uri="{FF2B5EF4-FFF2-40B4-BE49-F238E27FC236}">
                <a16:creationId xmlns:a16="http://schemas.microsoft.com/office/drawing/2014/main" xmlns="" id="{52F2318A-8849-4BA6-B9FC-915D7D9CE1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9198" y="1700617"/>
            <a:ext cx="8438915" cy="4555879"/>
          </a:xfrm>
          <a:prstGeom prst="rect">
            <a:avLst/>
          </a:prstGeom>
          <a:effectLst>
            <a:outerShdw blurRad="50800" dist="38100" dir="2700000" algn="tl" rotWithShape="0">
              <a:prstClr val="black">
                <a:alpha val="40000"/>
              </a:prstClr>
            </a:outerShdw>
          </a:effectLst>
        </p:spPr>
      </p:pic>
      <p:cxnSp>
        <p:nvCxnSpPr>
          <p:cNvPr id="21" name="Straight Arrow Connector 20">
            <a:extLst>
              <a:ext uri="{FF2B5EF4-FFF2-40B4-BE49-F238E27FC236}">
                <a16:creationId xmlns:a16="http://schemas.microsoft.com/office/drawing/2014/main" xmlns="" id="{E5003415-480C-4564-A8DD-DED78A30E195}"/>
              </a:ext>
            </a:extLst>
          </p:cNvPr>
          <p:cNvCxnSpPr>
            <a:cxnSpLocks/>
          </p:cNvCxnSpPr>
          <p:nvPr/>
        </p:nvCxnSpPr>
        <p:spPr>
          <a:xfrm>
            <a:off x="5567495" y="3172295"/>
            <a:ext cx="52850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xmlns="" id="{8139966C-0AEC-4F23-B0FE-9880AF7B4765}"/>
              </a:ext>
            </a:extLst>
          </p:cNvPr>
          <p:cNvCxnSpPr>
            <a:cxnSpLocks/>
          </p:cNvCxnSpPr>
          <p:nvPr/>
        </p:nvCxnSpPr>
        <p:spPr>
          <a:xfrm>
            <a:off x="4270237" y="4707446"/>
            <a:ext cx="52850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0E0B98D7-759B-4FB4-8AAC-0A239EC21F7F}"/>
              </a:ext>
            </a:extLst>
          </p:cNvPr>
          <p:cNvCxnSpPr>
            <a:cxnSpLocks/>
          </p:cNvCxnSpPr>
          <p:nvPr/>
        </p:nvCxnSpPr>
        <p:spPr>
          <a:xfrm>
            <a:off x="4270237" y="5049417"/>
            <a:ext cx="52850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ACCF2576-90BD-4AFD-928E-D5DBB34DC4A7}"/>
              </a:ext>
            </a:extLst>
          </p:cNvPr>
          <p:cNvCxnSpPr>
            <a:cxnSpLocks/>
          </p:cNvCxnSpPr>
          <p:nvPr/>
        </p:nvCxnSpPr>
        <p:spPr>
          <a:xfrm>
            <a:off x="4270237" y="5435993"/>
            <a:ext cx="52850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EEF1CE7D-80EF-4EFF-9E89-3CC06A945D4A}"/>
              </a:ext>
            </a:extLst>
          </p:cNvPr>
          <p:cNvCxnSpPr>
            <a:cxnSpLocks/>
          </p:cNvCxnSpPr>
          <p:nvPr/>
        </p:nvCxnSpPr>
        <p:spPr>
          <a:xfrm>
            <a:off x="4270237" y="5833720"/>
            <a:ext cx="52850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7BA57D27-7AA4-4615-9B8C-C2634FFA6321}"/>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6" name="Rectangle: Rounded Corners 5">
            <a:extLst>
              <a:ext uri="{FF2B5EF4-FFF2-40B4-BE49-F238E27FC236}">
                <a16:creationId xmlns:a16="http://schemas.microsoft.com/office/drawing/2014/main" xmlns="" id="{59AE354A-FBE3-4F19-B83F-051478749B19}"/>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3634595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18</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CD338ECD-D83A-4EAA-BDDF-65AD884F4BBB}"/>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6" name="Rectangle: Rounded Corners 5">
            <a:extLst>
              <a:ext uri="{FF2B5EF4-FFF2-40B4-BE49-F238E27FC236}">
                <a16:creationId xmlns:a16="http://schemas.microsoft.com/office/drawing/2014/main" xmlns="" id="{9419B3CA-BF8C-4544-89CB-8892B72E4A1B}"/>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pic>
        <p:nvPicPr>
          <p:cNvPr id="7" name="Picture 6"/>
          <p:cNvPicPr>
            <a:picLocks noChangeAspect="1"/>
          </p:cNvPicPr>
          <p:nvPr/>
        </p:nvPicPr>
        <p:blipFill>
          <a:blip r:embed="rId4"/>
          <a:stretch>
            <a:fillRect/>
          </a:stretch>
        </p:blipFill>
        <p:spPr>
          <a:xfrm>
            <a:off x="1506786" y="1850510"/>
            <a:ext cx="9178428" cy="4369156"/>
          </a:xfrm>
          <a:prstGeom prst="rect">
            <a:avLst/>
          </a:prstGeom>
          <a:effectLst>
            <a:outerShdw blurRad="50800" dist="38100" dir="2700000" algn="tl" rotWithShape="0">
              <a:prstClr val="black">
                <a:alpha val="40000"/>
              </a:prstClr>
            </a:outerShdw>
          </a:effectLst>
        </p:spPr>
      </p:pic>
      <p:cxnSp>
        <p:nvCxnSpPr>
          <p:cNvPr id="10" name="Straight Arrow Connector 9">
            <a:extLst>
              <a:ext uri="{FF2B5EF4-FFF2-40B4-BE49-F238E27FC236}">
                <a16:creationId xmlns:a16="http://schemas.microsoft.com/office/drawing/2014/main" xmlns="" id="{9FA58229-87A8-4C78-9DA5-68296369A393}"/>
              </a:ext>
            </a:extLst>
          </p:cNvPr>
          <p:cNvCxnSpPr>
            <a:cxnSpLocks/>
          </p:cNvCxnSpPr>
          <p:nvPr/>
        </p:nvCxnSpPr>
        <p:spPr>
          <a:xfrm>
            <a:off x="9699171" y="5279571"/>
            <a:ext cx="694829" cy="5976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962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19</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E6338EB6-E4E3-4375-9FED-1E60D0F733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58" y="1890498"/>
            <a:ext cx="8359004" cy="2626418"/>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83B72BB8-EA9D-4082-B530-C77278616F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8086" y="3983260"/>
            <a:ext cx="9535856" cy="1552792"/>
          </a:xfrm>
          <a:prstGeom prst="rect">
            <a:avLst/>
          </a:prstGeom>
          <a:ln>
            <a:solidFill>
              <a:schemeClr val="tx1"/>
            </a:solidFill>
          </a:ln>
          <a:effectLst>
            <a:outerShdw blurRad="50800" dist="38100" dir="2700000" algn="tl" rotWithShape="0">
              <a:prstClr val="black">
                <a:alpha val="40000"/>
              </a:prstClr>
            </a:outerShdw>
          </a:effectLst>
        </p:spPr>
      </p:pic>
      <p:cxnSp>
        <p:nvCxnSpPr>
          <p:cNvPr id="9" name="Straight Arrow Connector 8">
            <a:extLst>
              <a:ext uri="{FF2B5EF4-FFF2-40B4-BE49-F238E27FC236}">
                <a16:creationId xmlns:a16="http://schemas.microsoft.com/office/drawing/2014/main" xmlns="" id="{B925FA0B-2B0E-4929-AB13-B236F66D5467}"/>
              </a:ext>
            </a:extLst>
          </p:cNvPr>
          <p:cNvCxnSpPr>
            <a:cxnSpLocks/>
          </p:cNvCxnSpPr>
          <p:nvPr/>
        </p:nvCxnSpPr>
        <p:spPr>
          <a:xfrm>
            <a:off x="1200839" y="4263528"/>
            <a:ext cx="1311007"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242B3BF8-E889-496B-B72B-973EBA5F81D4}"/>
              </a:ext>
            </a:extLst>
          </p:cNvPr>
          <p:cNvCxnSpPr>
            <a:cxnSpLocks/>
          </p:cNvCxnSpPr>
          <p:nvPr/>
        </p:nvCxnSpPr>
        <p:spPr>
          <a:xfrm>
            <a:off x="7858651" y="3800040"/>
            <a:ext cx="1013550" cy="3495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92F9C9C9-8FF5-4E15-BC5E-F617933CBE8D}"/>
              </a:ext>
            </a:extLst>
          </p:cNvPr>
          <p:cNvCxnSpPr>
            <a:cxnSpLocks/>
          </p:cNvCxnSpPr>
          <p:nvPr/>
        </p:nvCxnSpPr>
        <p:spPr>
          <a:xfrm flipV="1">
            <a:off x="8213001" y="4620840"/>
            <a:ext cx="304849" cy="2059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xmlns="" id="{60E9F508-E26B-45B4-A6C5-B384CE15F342}"/>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15" name="Rectangle: Rounded Corners 14">
            <a:extLst>
              <a:ext uri="{FF2B5EF4-FFF2-40B4-BE49-F238E27FC236}">
                <a16:creationId xmlns:a16="http://schemas.microsoft.com/office/drawing/2014/main" xmlns="" id="{25CC6DBB-8E03-4B60-934B-EB50E0CFCB99}"/>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4263874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CTsource Training 3 </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2</a:t>
            </a:fld>
            <a:endParaRPr lang="en-CA" b="1" dirty="0">
              <a:solidFill>
                <a:schemeClr val="bg1"/>
              </a:solidFill>
            </a:endParaRPr>
          </a:p>
        </p:txBody>
      </p:sp>
      <p:sp>
        <p:nvSpPr>
          <p:cNvPr id="16" name="Rectangle: Rounded Corners 15">
            <a:extLst>
              <a:ext uri="{FF2B5EF4-FFF2-40B4-BE49-F238E27FC236}">
                <a16:creationId xmlns:a16="http://schemas.microsoft.com/office/drawing/2014/main" xmlns="" id="{4F8F8956-AFC1-4D47-9461-0212B90A1F07}"/>
              </a:ext>
            </a:extLst>
          </p:cNvPr>
          <p:cNvSpPr/>
          <p:nvPr/>
        </p:nvSpPr>
        <p:spPr>
          <a:xfrm>
            <a:off x="3768770" y="6460433"/>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18" name="Rectangle: Rounded Corners 17">
            <a:extLst>
              <a:ext uri="{FF2B5EF4-FFF2-40B4-BE49-F238E27FC236}">
                <a16:creationId xmlns:a16="http://schemas.microsoft.com/office/drawing/2014/main" xmlns="" id="{934F3664-DF06-43D7-900C-F7413ECE2A20}"/>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graphicFrame>
        <p:nvGraphicFramePr>
          <p:cNvPr id="10" name="Table 6">
            <a:extLst>
              <a:ext uri="{FF2B5EF4-FFF2-40B4-BE49-F238E27FC236}">
                <a16:creationId xmlns:a16="http://schemas.microsoft.com/office/drawing/2014/main" xmlns="" id="{DEFFB1D9-8B0D-44CE-8320-E5F805203B1D}"/>
              </a:ext>
            </a:extLst>
          </p:cNvPr>
          <p:cNvGraphicFramePr>
            <a:graphicFrameLocks noGrp="1"/>
          </p:cNvGraphicFramePr>
          <p:nvPr>
            <p:extLst>
              <p:ext uri="{D42A27DB-BD31-4B8C-83A1-F6EECF244321}">
                <p14:modId xmlns:p14="http://schemas.microsoft.com/office/powerpoint/2010/main" val="1931955043"/>
              </p:ext>
            </p:extLst>
          </p:nvPr>
        </p:nvGraphicFramePr>
        <p:xfrm>
          <a:off x="926691" y="2031649"/>
          <a:ext cx="10338618" cy="3194636"/>
        </p:xfrm>
        <a:graphic>
          <a:graphicData uri="http://schemas.openxmlformats.org/drawingml/2006/table">
            <a:tbl>
              <a:tblPr firstRow="1" bandRow="1">
                <a:tableStyleId>{5C22544A-7EE6-4342-B048-85BDC9FD1C3A}</a:tableStyleId>
              </a:tblPr>
              <a:tblGrid>
                <a:gridCol w="7714284">
                  <a:extLst>
                    <a:ext uri="{9D8B030D-6E8A-4147-A177-3AD203B41FA5}">
                      <a16:colId xmlns:a16="http://schemas.microsoft.com/office/drawing/2014/main" xmlns="" val="1316138637"/>
                    </a:ext>
                  </a:extLst>
                </a:gridCol>
                <a:gridCol w="2624334">
                  <a:extLst>
                    <a:ext uri="{9D8B030D-6E8A-4147-A177-3AD203B41FA5}">
                      <a16:colId xmlns:a16="http://schemas.microsoft.com/office/drawing/2014/main" xmlns="" val="2740445581"/>
                    </a:ext>
                  </a:extLst>
                </a:gridCol>
              </a:tblGrid>
              <a:tr h="817196">
                <a:tc>
                  <a:txBody>
                    <a:bodyPr/>
                    <a:lstStyle/>
                    <a:p>
                      <a:pPr algn="ctr"/>
                      <a:r>
                        <a:rPr lang="en-US" sz="2000" dirty="0">
                          <a:latin typeface="Arial" panose="020B0604020202020204" pitchFamily="34" charset="0"/>
                          <a:cs typeface="Arial" panose="020B0604020202020204" pitchFamily="34" charset="0"/>
                        </a:rPr>
                        <a:t>Section</a:t>
                      </a:r>
                    </a:p>
                  </a:txBody>
                  <a:tcPr anchor="ctr">
                    <a:lnB w="38100" cmpd="sng">
                      <a:noFill/>
                    </a:lnB>
                  </a:tcPr>
                </a:tc>
                <a:tc>
                  <a:txBody>
                    <a:bodyPr/>
                    <a:lstStyle/>
                    <a:p>
                      <a:pPr algn="ctr"/>
                      <a:r>
                        <a:rPr lang="en-US" sz="2000" dirty="0">
                          <a:latin typeface="Arial" panose="020B0604020202020204" pitchFamily="34" charset="0"/>
                          <a:cs typeface="Arial" panose="020B0604020202020204" pitchFamily="34" charset="0"/>
                        </a:rPr>
                        <a:t>Page</a:t>
                      </a:r>
                    </a:p>
                  </a:txBody>
                  <a:tcPr anchor="ctr">
                    <a:lnB w="38100" cmpd="sng">
                      <a:noFill/>
                    </a:lnB>
                  </a:tcPr>
                </a:tc>
                <a:extLst>
                  <a:ext uri="{0D108BD9-81ED-4DB2-BD59-A6C34878D82A}">
                    <a16:rowId xmlns:a16="http://schemas.microsoft.com/office/drawing/2014/main" xmlns="" val="2556128142"/>
                  </a:ext>
                </a:extLst>
              </a:tr>
              <a:tr h="1079628">
                <a:tc>
                  <a:txBody>
                    <a:bodyPr/>
                    <a:lstStyle/>
                    <a:p>
                      <a:pPr marL="0" indent="0">
                        <a:lnSpc>
                          <a:spcPct val="100000"/>
                        </a:lnSpc>
                        <a:buFont typeface="+mj-lt"/>
                        <a:buNone/>
                      </a:pPr>
                      <a:r>
                        <a:rPr lang="en-US" dirty="0">
                          <a:latin typeface="Arial" panose="020B0604020202020204" pitchFamily="34" charset="0"/>
                          <a:cs typeface="Arial" panose="020B0604020202020204" pitchFamily="34" charset="0"/>
                          <a:hlinkClick r:id="rId4" action="ppaction://hlinksldjump"/>
                        </a:rPr>
                        <a:t>Utilizing Contract Management functionality</a:t>
                      </a:r>
                      <a:endParaRPr lang="en-US" dirty="0">
                        <a:latin typeface="Arial" panose="020B0604020202020204" pitchFamily="34" charset="0"/>
                        <a:cs typeface="Arial" panose="020B0604020202020204" pitchFamily="34" charset="0"/>
                      </a:endParaRPr>
                    </a:p>
                    <a:p>
                      <a:pPr marL="1085850" marR="0" lvl="1"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atin typeface="Arial" panose="020B0604020202020204" pitchFamily="34" charset="0"/>
                          <a:cs typeface="Arial" panose="020B0604020202020204" pitchFamily="34" charset="0"/>
                        </a:rPr>
                        <a:t>Create Contract</a:t>
                      </a:r>
                      <a:endParaRPr lang="en-US" dirty="0">
                        <a:latin typeface="Arial" panose="020B0604020202020204" pitchFamily="34" charset="0"/>
                        <a:cs typeface="Arial" panose="020B0604020202020204" pitchFamily="34" charset="0"/>
                      </a:endParaRPr>
                    </a:p>
                    <a:p>
                      <a:pPr marL="1085850" marR="0" lvl="1"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latin typeface="Arial" panose="020B0604020202020204" pitchFamily="34" charset="0"/>
                          <a:cs typeface="Arial" panose="020B0604020202020204" pitchFamily="34" charset="0"/>
                        </a:rPr>
                        <a:t>Contract Notifications/Reminders</a:t>
                      </a:r>
                    </a:p>
                    <a:p>
                      <a:pPr marL="1085850" marR="0" lvl="1" indent="-5143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a:latin typeface="Arial" panose="020B0604020202020204" pitchFamily="34" charset="0"/>
                          <a:cs typeface="Arial" panose="020B0604020202020204" pitchFamily="34" charset="0"/>
                        </a:rPr>
                        <a:t>Attach Documents</a:t>
                      </a:r>
                    </a:p>
                    <a:p>
                      <a:pPr marL="1085850" lvl="1" indent="-514350">
                        <a:lnSpc>
                          <a:spcPct val="100000"/>
                        </a:lnSpc>
                        <a:buFont typeface="Wingdings" panose="05000000000000000000" pitchFamily="2" charset="2"/>
                        <a:buChar char="§"/>
                      </a:pPr>
                      <a:r>
                        <a:rPr lang="en-US" dirty="0">
                          <a:latin typeface="Arial" panose="020B0604020202020204" pitchFamily="34" charset="0"/>
                          <a:cs typeface="Arial" panose="020B0604020202020204" pitchFamily="34" charset="0"/>
                        </a:rPr>
                        <a:t>Amendments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algn="ctr"/>
                      <a:r>
                        <a:rPr lang="en-US" sz="2000" dirty="0">
                          <a:latin typeface="Arial" panose="020B0604020202020204" pitchFamily="34" charset="0"/>
                          <a:cs typeface="Arial" panose="020B0604020202020204" pitchFamily="34" charset="0"/>
                        </a:rPr>
                        <a:t>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662615485"/>
                  </a:ext>
                </a:extLst>
              </a:tr>
              <a:tr h="817699">
                <a:tc>
                  <a:txBody>
                    <a:bodyPr/>
                    <a:lstStyle/>
                    <a:p>
                      <a:pPr marL="0" indent="0">
                        <a:lnSpc>
                          <a:spcPct val="100000"/>
                        </a:lnSpc>
                        <a:buFont typeface="+mj-lt"/>
                        <a:buNone/>
                      </a:pPr>
                      <a:r>
                        <a:rPr lang="en-US" dirty="0">
                          <a:latin typeface="Arial" panose="020B0604020202020204" pitchFamily="34" charset="0"/>
                          <a:cs typeface="Arial" panose="020B0604020202020204" pitchFamily="34" charset="0"/>
                          <a:hlinkClick r:id="rId5" action="ppaction://hlinksldjump"/>
                        </a:rPr>
                        <a:t>Utilizing Master Agreements</a:t>
                      </a:r>
                      <a:endParaRPr lang="en-US" dirty="0">
                        <a:latin typeface="Arial" panose="020B0604020202020204" pitchFamily="34" charset="0"/>
                        <a:cs typeface="Arial" panose="020B0604020202020204" pitchFamily="34" charset="0"/>
                      </a:endParaRPr>
                    </a:p>
                    <a:p>
                      <a:pPr marL="1085850" lvl="1" indent="-514350">
                        <a:lnSpc>
                          <a:spcPct val="100000"/>
                        </a:lnSpc>
                        <a:buFont typeface="Wingdings" panose="05000000000000000000" pitchFamily="2" charset="2"/>
                        <a:buChar char="§"/>
                      </a:pPr>
                      <a:r>
                        <a:rPr lang="en-US" dirty="0">
                          <a:latin typeface="Arial" panose="020B0604020202020204" pitchFamily="34" charset="0"/>
                          <a:cs typeface="Arial" panose="020B0604020202020204" pitchFamily="34" charset="0"/>
                        </a:rPr>
                        <a:t>Generate Solicitation from Master Agreement</a:t>
                      </a:r>
                    </a:p>
                    <a:p>
                      <a:pPr marL="571500" lvl="1" indent="0">
                        <a:lnSpc>
                          <a:spcPct val="100000"/>
                        </a:lnSpc>
                        <a:buFont typeface="Wingdings" panose="05000000000000000000" pitchFamily="2" charset="2"/>
                        <a:buNone/>
                      </a:pPr>
                      <a:endParaRPr lang="en-US"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dirty="0">
                          <a:latin typeface="Arial" panose="020B0604020202020204" pitchFamily="34" charset="0"/>
                          <a:cs typeface="Arial" panose="020B0604020202020204" pitchFamily="34" charset="0"/>
                        </a:rPr>
                        <a:t>43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080813562"/>
                  </a:ext>
                </a:extLst>
              </a:tr>
            </a:tbl>
          </a:graphicData>
        </a:graphic>
      </p:graphicFrame>
    </p:spTree>
    <p:extLst>
      <p:ext uri="{BB962C8B-B14F-4D97-AF65-F5344CB8AC3E}">
        <p14:creationId xmlns:p14="http://schemas.microsoft.com/office/powerpoint/2010/main" val="403719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20</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D0EA50A3-27E0-4EE1-9A21-23319329F6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983" y="1679859"/>
            <a:ext cx="6869352" cy="264826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87AF1125-0353-4AC6-B7F9-0182B4292F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8654" y="4113191"/>
            <a:ext cx="8797549" cy="1973918"/>
          </a:xfrm>
          <a:prstGeom prst="rect">
            <a:avLst/>
          </a:prstGeom>
          <a:ln>
            <a:solidFill>
              <a:schemeClr val="tx1"/>
            </a:solidFill>
          </a:ln>
          <a:effectLst>
            <a:outerShdw blurRad="50800" dist="38100" dir="2700000" algn="tl" rotWithShape="0">
              <a:prstClr val="black">
                <a:alpha val="40000"/>
              </a:prstClr>
            </a:outerShdw>
          </a:effectLst>
        </p:spPr>
      </p:pic>
      <p:cxnSp>
        <p:nvCxnSpPr>
          <p:cNvPr id="9" name="Straight Arrow Connector 8">
            <a:extLst>
              <a:ext uri="{FF2B5EF4-FFF2-40B4-BE49-F238E27FC236}">
                <a16:creationId xmlns:a16="http://schemas.microsoft.com/office/drawing/2014/main" xmlns="" id="{32547378-7275-4D8C-A11D-F908B3744110}"/>
              </a:ext>
            </a:extLst>
          </p:cNvPr>
          <p:cNvCxnSpPr>
            <a:cxnSpLocks/>
          </p:cNvCxnSpPr>
          <p:nvPr/>
        </p:nvCxnSpPr>
        <p:spPr>
          <a:xfrm>
            <a:off x="1078887" y="5541484"/>
            <a:ext cx="112976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D345A1E3-D393-4259-975C-3A39DA46E21F}"/>
              </a:ext>
            </a:extLst>
          </p:cNvPr>
          <p:cNvCxnSpPr>
            <a:cxnSpLocks/>
          </p:cNvCxnSpPr>
          <p:nvPr/>
        </p:nvCxnSpPr>
        <p:spPr>
          <a:xfrm>
            <a:off x="2101619" y="4328122"/>
            <a:ext cx="112976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471BDEF4-E445-4246-B3BD-04F5855FBE46}"/>
              </a:ext>
            </a:extLst>
          </p:cNvPr>
          <p:cNvCxnSpPr>
            <a:cxnSpLocks/>
          </p:cNvCxnSpPr>
          <p:nvPr/>
        </p:nvCxnSpPr>
        <p:spPr>
          <a:xfrm>
            <a:off x="3026494" y="4634758"/>
            <a:ext cx="35729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E734251C-C192-4771-8005-0B8A14300C9F}"/>
              </a:ext>
            </a:extLst>
          </p:cNvPr>
          <p:cNvCxnSpPr>
            <a:cxnSpLocks/>
          </p:cNvCxnSpPr>
          <p:nvPr/>
        </p:nvCxnSpPr>
        <p:spPr>
          <a:xfrm>
            <a:off x="8260049" y="5925238"/>
            <a:ext cx="112976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xmlns="" id="{1140E1EF-B9AA-4404-8DBD-05888176A4C7}"/>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14" name="Rectangle: Rounded Corners 13">
            <a:extLst>
              <a:ext uri="{FF2B5EF4-FFF2-40B4-BE49-F238E27FC236}">
                <a16:creationId xmlns:a16="http://schemas.microsoft.com/office/drawing/2014/main" xmlns="" id="{BBB73E3B-C399-4E6E-90C4-481FF3C2E85E}"/>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4072485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21</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B704CC56-5386-4485-8060-1483368504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387" y="1928603"/>
            <a:ext cx="10031225" cy="3000794"/>
          </a:xfrm>
          <a:prstGeom prst="rect">
            <a:avLst/>
          </a:prstGeom>
          <a:effectLst>
            <a:outerShdw blurRad="50800" dist="38100" dir="2700000" algn="tl" rotWithShape="0">
              <a:prstClr val="black">
                <a:alpha val="40000"/>
              </a:prstClr>
            </a:outerShdw>
          </a:effectLst>
        </p:spPr>
      </p:pic>
      <p:cxnSp>
        <p:nvCxnSpPr>
          <p:cNvPr id="9" name="Straight Arrow Connector 8">
            <a:extLst>
              <a:ext uri="{FF2B5EF4-FFF2-40B4-BE49-F238E27FC236}">
                <a16:creationId xmlns:a16="http://schemas.microsoft.com/office/drawing/2014/main" xmlns="" id="{C16DF9BC-FD6C-4034-8D18-566071D96F1E}"/>
              </a:ext>
            </a:extLst>
          </p:cNvPr>
          <p:cNvCxnSpPr>
            <a:cxnSpLocks/>
          </p:cNvCxnSpPr>
          <p:nvPr/>
        </p:nvCxnSpPr>
        <p:spPr>
          <a:xfrm>
            <a:off x="8135039" y="4639020"/>
            <a:ext cx="112976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4628D1E0-4260-44DE-89A8-F259E7D868B1}"/>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7" name="Rectangle: Rounded Corners 6">
            <a:extLst>
              <a:ext uri="{FF2B5EF4-FFF2-40B4-BE49-F238E27FC236}">
                <a16:creationId xmlns:a16="http://schemas.microsoft.com/office/drawing/2014/main" xmlns="" id="{751A9B2B-E6B1-4396-99E8-EF3276049038}"/>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4173983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22</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245473EA-1597-4779-B8FE-DB821FDA5C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150" y="2142945"/>
            <a:ext cx="10021699" cy="2572109"/>
          </a:xfrm>
          <a:prstGeom prst="rect">
            <a:avLst/>
          </a:prstGeom>
          <a:effectLst>
            <a:outerShdw blurRad="50800" dist="38100" dir="2700000" algn="tl" rotWithShape="0">
              <a:prstClr val="black">
                <a:alpha val="40000"/>
              </a:prstClr>
            </a:outerShdw>
          </a:effectLst>
        </p:spPr>
      </p:pic>
      <p:cxnSp>
        <p:nvCxnSpPr>
          <p:cNvPr id="8" name="Straight Arrow Connector 7">
            <a:extLst>
              <a:ext uri="{FF2B5EF4-FFF2-40B4-BE49-F238E27FC236}">
                <a16:creationId xmlns:a16="http://schemas.microsoft.com/office/drawing/2014/main" xmlns="" id="{07F12904-C880-484A-833C-98B1076E859E}"/>
              </a:ext>
            </a:extLst>
          </p:cNvPr>
          <p:cNvCxnSpPr>
            <a:cxnSpLocks/>
          </p:cNvCxnSpPr>
          <p:nvPr/>
        </p:nvCxnSpPr>
        <p:spPr>
          <a:xfrm>
            <a:off x="6295222" y="3151743"/>
            <a:ext cx="112976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CE98C3B2-F175-4502-9C0B-7CC4481BAECF}"/>
              </a:ext>
            </a:extLst>
          </p:cNvPr>
          <p:cNvCxnSpPr>
            <a:cxnSpLocks/>
          </p:cNvCxnSpPr>
          <p:nvPr/>
        </p:nvCxnSpPr>
        <p:spPr>
          <a:xfrm>
            <a:off x="8144219" y="4141425"/>
            <a:ext cx="112976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556A7422-526F-44B3-8714-3523AE403E85}"/>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7" name="Rectangle: Rounded Corners 6">
            <a:extLst>
              <a:ext uri="{FF2B5EF4-FFF2-40B4-BE49-F238E27FC236}">
                <a16:creationId xmlns:a16="http://schemas.microsoft.com/office/drawing/2014/main" xmlns="" id="{D207FDB0-9319-4FBE-BBBF-DB40EA443D6E}"/>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4074881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23</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8" name="Picture 7">
            <a:extLst>
              <a:ext uri="{FF2B5EF4-FFF2-40B4-BE49-F238E27FC236}">
                <a16:creationId xmlns:a16="http://schemas.microsoft.com/office/drawing/2014/main" xmlns="" id="{6F54655F-8518-4D7A-90B6-E50EA92084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446" y="1819765"/>
            <a:ext cx="5941236" cy="3401358"/>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xmlns="" id="{375D4BFD-31CD-412F-9B4D-B27FAF1849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8479" y="3248714"/>
            <a:ext cx="5220429" cy="2934109"/>
          </a:xfrm>
          <a:prstGeom prst="rect">
            <a:avLst/>
          </a:prstGeom>
          <a:ln>
            <a:solidFill>
              <a:schemeClr val="tx1"/>
            </a:solidFill>
          </a:ln>
          <a:effectLst>
            <a:outerShdw blurRad="50800" dist="38100" dir="2700000" algn="tl" rotWithShape="0">
              <a:prstClr val="black">
                <a:alpha val="40000"/>
              </a:prstClr>
            </a:outerShdw>
          </a:effectLst>
        </p:spPr>
      </p:pic>
      <p:cxnSp>
        <p:nvCxnSpPr>
          <p:cNvPr id="9" name="Straight Arrow Connector 8">
            <a:extLst>
              <a:ext uri="{FF2B5EF4-FFF2-40B4-BE49-F238E27FC236}">
                <a16:creationId xmlns:a16="http://schemas.microsoft.com/office/drawing/2014/main" xmlns="" id="{A2D1AB01-0688-4E56-9459-C20A6517BA87}"/>
              </a:ext>
            </a:extLst>
          </p:cNvPr>
          <p:cNvCxnSpPr>
            <a:cxnSpLocks/>
          </p:cNvCxnSpPr>
          <p:nvPr/>
        </p:nvCxnSpPr>
        <p:spPr>
          <a:xfrm>
            <a:off x="382446" y="2435647"/>
            <a:ext cx="59032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E7CE4611-B461-4CF1-8B0D-4E9DB4A48C9A}"/>
              </a:ext>
            </a:extLst>
          </p:cNvPr>
          <p:cNvCxnSpPr>
            <a:cxnSpLocks/>
          </p:cNvCxnSpPr>
          <p:nvPr/>
        </p:nvCxnSpPr>
        <p:spPr>
          <a:xfrm>
            <a:off x="400432" y="3888038"/>
            <a:ext cx="59032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63DE6337-4CF8-47A9-A7F1-E036572ACCE8}"/>
              </a:ext>
            </a:extLst>
          </p:cNvPr>
          <p:cNvCxnSpPr>
            <a:cxnSpLocks/>
          </p:cNvCxnSpPr>
          <p:nvPr/>
        </p:nvCxnSpPr>
        <p:spPr>
          <a:xfrm flipV="1">
            <a:off x="1632485" y="3624549"/>
            <a:ext cx="4463515" cy="2634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28523B0D-7A23-45FB-87A2-5890543F72D1}"/>
              </a:ext>
            </a:extLst>
          </p:cNvPr>
          <p:cNvCxnSpPr>
            <a:cxnSpLocks/>
          </p:cNvCxnSpPr>
          <p:nvPr/>
        </p:nvCxnSpPr>
        <p:spPr>
          <a:xfrm>
            <a:off x="6874525" y="6003276"/>
            <a:ext cx="138957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xmlns="" id="{26D5165F-F91D-48CD-B1D8-9EE2BD58015D}"/>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15" name="Rectangle: Rounded Corners 14">
            <a:extLst>
              <a:ext uri="{FF2B5EF4-FFF2-40B4-BE49-F238E27FC236}">
                <a16:creationId xmlns:a16="http://schemas.microsoft.com/office/drawing/2014/main" xmlns="" id="{B3465248-52BF-4A78-B647-70810A8B3085}"/>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3084041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24</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cxnSp>
        <p:nvCxnSpPr>
          <p:cNvPr id="14" name="Straight Arrow Connector 13">
            <a:extLst>
              <a:ext uri="{FF2B5EF4-FFF2-40B4-BE49-F238E27FC236}">
                <a16:creationId xmlns:a16="http://schemas.microsoft.com/office/drawing/2014/main" xmlns="" id="{11758B24-F083-447B-A97D-91A82BAC753C}"/>
              </a:ext>
            </a:extLst>
          </p:cNvPr>
          <p:cNvCxnSpPr>
            <a:cxnSpLocks/>
          </p:cNvCxnSpPr>
          <p:nvPr/>
        </p:nvCxnSpPr>
        <p:spPr>
          <a:xfrm>
            <a:off x="7925328" y="4519372"/>
            <a:ext cx="114155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xmlns="" id="{E00551B4-FA8C-4E37-8AAB-4AD8C2ED2B1D}"/>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17" name="Rectangle: Rounded Corners 16">
            <a:extLst>
              <a:ext uri="{FF2B5EF4-FFF2-40B4-BE49-F238E27FC236}">
                <a16:creationId xmlns:a16="http://schemas.microsoft.com/office/drawing/2014/main" xmlns="" id="{C29D09F0-84FE-4F36-B577-0DF78F3E6879}"/>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pic>
        <p:nvPicPr>
          <p:cNvPr id="3" name="Picture 2"/>
          <p:cNvPicPr>
            <a:picLocks noChangeAspect="1"/>
          </p:cNvPicPr>
          <p:nvPr/>
        </p:nvPicPr>
        <p:blipFill>
          <a:blip r:embed="rId4"/>
          <a:stretch>
            <a:fillRect/>
          </a:stretch>
        </p:blipFill>
        <p:spPr>
          <a:xfrm>
            <a:off x="1170887" y="2504578"/>
            <a:ext cx="9850225" cy="2891574"/>
          </a:xfrm>
          <a:prstGeom prst="rect">
            <a:avLst/>
          </a:prstGeom>
        </p:spPr>
      </p:pic>
      <p:cxnSp>
        <p:nvCxnSpPr>
          <p:cNvPr id="18" name="Straight Arrow Connector 17">
            <a:extLst>
              <a:ext uri="{FF2B5EF4-FFF2-40B4-BE49-F238E27FC236}">
                <a16:creationId xmlns:a16="http://schemas.microsoft.com/office/drawing/2014/main" xmlns="" id="{1F904994-6654-4106-BE54-4D9A4B380861}"/>
              </a:ext>
            </a:extLst>
          </p:cNvPr>
          <p:cNvCxnSpPr>
            <a:cxnSpLocks/>
          </p:cNvCxnSpPr>
          <p:nvPr/>
        </p:nvCxnSpPr>
        <p:spPr>
          <a:xfrm flipV="1">
            <a:off x="1654894" y="4519372"/>
            <a:ext cx="593454" cy="2892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8D74F45B-1C3C-4361-8046-0B3675E56DDD}"/>
              </a:ext>
            </a:extLst>
          </p:cNvPr>
          <p:cNvCxnSpPr>
            <a:cxnSpLocks/>
          </p:cNvCxnSpPr>
          <p:nvPr/>
        </p:nvCxnSpPr>
        <p:spPr>
          <a:xfrm flipH="1">
            <a:off x="10875859" y="3827146"/>
            <a:ext cx="475209" cy="2751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C0EFB6CB-A94A-454B-97A5-A5A3D1FD3425}"/>
              </a:ext>
            </a:extLst>
          </p:cNvPr>
          <p:cNvCxnSpPr>
            <a:cxnSpLocks/>
          </p:cNvCxnSpPr>
          <p:nvPr/>
        </p:nvCxnSpPr>
        <p:spPr>
          <a:xfrm flipH="1">
            <a:off x="3026495" y="3887084"/>
            <a:ext cx="566559" cy="2258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417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25</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3" name="Picture 2">
            <a:extLst>
              <a:ext uri="{FF2B5EF4-FFF2-40B4-BE49-F238E27FC236}">
                <a16:creationId xmlns:a16="http://schemas.microsoft.com/office/drawing/2014/main" xmlns="" id="{D0722658-BE3B-44D1-9D15-AB37E6078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7176" y="5403410"/>
            <a:ext cx="8630854" cy="571580"/>
          </a:xfrm>
          <a:prstGeom prst="rect">
            <a:avLst/>
          </a:prstGeom>
          <a:effectLst>
            <a:outerShdw blurRad="50800" dist="38100" dir="2700000" algn="tl" rotWithShape="0">
              <a:prstClr val="black">
                <a:alpha val="40000"/>
              </a:prstClr>
            </a:outerShdw>
          </a:effectLst>
        </p:spPr>
      </p:pic>
      <p:cxnSp>
        <p:nvCxnSpPr>
          <p:cNvPr id="9" name="Straight Arrow Connector 8">
            <a:extLst>
              <a:ext uri="{FF2B5EF4-FFF2-40B4-BE49-F238E27FC236}">
                <a16:creationId xmlns:a16="http://schemas.microsoft.com/office/drawing/2014/main" xmlns="" id="{536B4C9A-EC1E-4DBC-AB64-3AFCD7D91507}"/>
              </a:ext>
            </a:extLst>
          </p:cNvPr>
          <p:cNvCxnSpPr>
            <a:cxnSpLocks/>
          </p:cNvCxnSpPr>
          <p:nvPr/>
        </p:nvCxnSpPr>
        <p:spPr>
          <a:xfrm>
            <a:off x="283294" y="3726420"/>
            <a:ext cx="57785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A5D4BA1B-4FC9-425C-8AD3-CC3D97998B07}"/>
              </a:ext>
            </a:extLst>
          </p:cNvPr>
          <p:cNvCxnSpPr>
            <a:cxnSpLocks/>
          </p:cNvCxnSpPr>
          <p:nvPr/>
        </p:nvCxnSpPr>
        <p:spPr>
          <a:xfrm>
            <a:off x="6327881" y="5711948"/>
            <a:ext cx="138392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xmlns="" id="{F7F2E8B0-4256-480E-98C6-D576B8A46A0A}"/>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12" name="Rectangle: Rounded Corners 11">
            <a:extLst>
              <a:ext uri="{FF2B5EF4-FFF2-40B4-BE49-F238E27FC236}">
                <a16:creationId xmlns:a16="http://schemas.microsoft.com/office/drawing/2014/main" xmlns="" id="{8E0B0C3A-6AE8-4C8D-8FA7-2A08EAA6592A}"/>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cxnSp>
        <p:nvCxnSpPr>
          <p:cNvPr id="13" name="Straight Arrow Connector 12">
            <a:extLst>
              <a:ext uri="{FF2B5EF4-FFF2-40B4-BE49-F238E27FC236}">
                <a16:creationId xmlns:a16="http://schemas.microsoft.com/office/drawing/2014/main" xmlns="" id="{B716C3A8-34E0-4156-B728-3DF82FF79423}"/>
              </a:ext>
            </a:extLst>
          </p:cNvPr>
          <p:cNvCxnSpPr>
            <a:cxnSpLocks/>
          </p:cNvCxnSpPr>
          <p:nvPr/>
        </p:nvCxnSpPr>
        <p:spPr>
          <a:xfrm>
            <a:off x="283294" y="4042106"/>
            <a:ext cx="57785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5"/>
          <a:stretch>
            <a:fillRect/>
          </a:stretch>
        </p:blipFill>
        <p:spPr>
          <a:xfrm>
            <a:off x="990752" y="1849953"/>
            <a:ext cx="7029669" cy="331059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33596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26</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3" name="Picture 12">
            <a:extLst>
              <a:ext uri="{FF2B5EF4-FFF2-40B4-BE49-F238E27FC236}">
                <a16:creationId xmlns:a16="http://schemas.microsoft.com/office/drawing/2014/main" xmlns="" id="{97E81536-DC09-4B11-A5A8-8B8151337E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6087" y="1732189"/>
            <a:ext cx="8594094" cy="4120016"/>
          </a:xfrm>
          <a:prstGeom prst="rect">
            <a:avLst/>
          </a:prstGeom>
          <a:effectLst>
            <a:outerShdw blurRad="50800" dist="38100" dir="2700000" algn="tl" rotWithShape="0">
              <a:prstClr val="black">
                <a:alpha val="40000"/>
              </a:prstClr>
            </a:outerShdw>
          </a:effectLst>
        </p:spPr>
      </p:pic>
      <p:cxnSp>
        <p:nvCxnSpPr>
          <p:cNvPr id="8" name="Straight Arrow Connector 7">
            <a:extLst>
              <a:ext uri="{FF2B5EF4-FFF2-40B4-BE49-F238E27FC236}">
                <a16:creationId xmlns:a16="http://schemas.microsoft.com/office/drawing/2014/main" xmlns="" id="{0D6DC280-EA14-4AB2-A4FE-7BD308E2818C}"/>
              </a:ext>
            </a:extLst>
          </p:cNvPr>
          <p:cNvCxnSpPr>
            <a:cxnSpLocks/>
          </p:cNvCxnSpPr>
          <p:nvPr/>
        </p:nvCxnSpPr>
        <p:spPr>
          <a:xfrm>
            <a:off x="1085689" y="3135836"/>
            <a:ext cx="109565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B93BA265-EF85-4637-9C02-453DCA9C74AE}"/>
              </a:ext>
            </a:extLst>
          </p:cNvPr>
          <p:cNvCxnSpPr>
            <a:cxnSpLocks/>
          </p:cNvCxnSpPr>
          <p:nvPr/>
        </p:nvCxnSpPr>
        <p:spPr>
          <a:xfrm>
            <a:off x="3650783" y="2450954"/>
            <a:ext cx="109565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xmlns="" id="{BA903D56-066C-4451-82A3-BC09F0DD547A}"/>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7" name="Rectangle: Rounded Corners 6">
            <a:extLst>
              <a:ext uri="{FF2B5EF4-FFF2-40B4-BE49-F238E27FC236}">
                <a16:creationId xmlns:a16="http://schemas.microsoft.com/office/drawing/2014/main" xmlns="" id="{71042A19-1AC4-4704-8C1A-D62EE21D3314}"/>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55297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27</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EA2DFFBC-7396-4158-9930-D1D008A7B4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5212" y="1679988"/>
            <a:ext cx="8361575" cy="4389827"/>
          </a:xfrm>
          <a:prstGeom prst="rect">
            <a:avLst/>
          </a:prstGeom>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xmlns="" id="{1F98616D-B3F0-4B0B-A813-96FDBB22DE3F}"/>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7" name="Rectangle: Rounded Corners 6">
            <a:extLst>
              <a:ext uri="{FF2B5EF4-FFF2-40B4-BE49-F238E27FC236}">
                <a16:creationId xmlns:a16="http://schemas.microsoft.com/office/drawing/2014/main" xmlns="" id="{DE8C82F1-FF82-4A8F-B45C-A8AF08CE35DA}"/>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2407898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28</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7" name="Picture 6">
            <a:extLst>
              <a:ext uri="{FF2B5EF4-FFF2-40B4-BE49-F238E27FC236}">
                <a16:creationId xmlns:a16="http://schemas.microsoft.com/office/drawing/2014/main" xmlns="" id="{6FEE3CED-E44E-46DF-9609-AE31E4FD82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0135" y="1719241"/>
            <a:ext cx="8131729" cy="4492188"/>
          </a:xfrm>
          <a:prstGeom prst="rect">
            <a:avLst/>
          </a:prstGeom>
          <a:effectLst>
            <a:outerShdw blurRad="50800" dist="38100" dir="2700000" algn="tl" rotWithShape="0">
              <a:prstClr val="black">
                <a:alpha val="40000"/>
              </a:prstClr>
            </a:outerShdw>
          </a:effectLst>
        </p:spPr>
      </p:pic>
      <p:cxnSp>
        <p:nvCxnSpPr>
          <p:cNvPr id="8" name="Straight Arrow Connector 7">
            <a:extLst>
              <a:ext uri="{FF2B5EF4-FFF2-40B4-BE49-F238E27FC236}">
                <a16:creationId xmlns:a16="http://schemas.microsoft.com/office/drawing/2014/main" xmlns="" id="{60C29D73-4634-4038-ADDB-7671A17B6133}"/>
              </a:ext>
            </a:extLst>
          </p:cNvPr>
          <p:cNvCxnSpPr>
            <a:cxnSpLocks/>
          </p:cNvCxnSpPr>
          <p:nvPr/>
        </p:nvCxnSpPr>
        <p:spPr>
          <a:xfrm>
            <a:off x="9061901" y="5989206"/>
            <a:ext cx="57785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A08F40EB-FE62-494D-8F3B-18313416F73A}"/>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6" name="Rectangle: Rounded Corners 5">
            <a:extLst>
              <a:ext uri="{FF2B5EF4-FFF2-40B4-BE49-F238E27FC236}">
                <a16:creationId xmlns:a16="http://schemas.microsoft.com/office/drawing/2014/main" xmlns="" id="{863B5B2F-A7ED-4E9A-8EB1-12BE69EF84D2}"/>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3331798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29</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915A52AE-2981-44C2-BCB2-9315D7CDED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9120" y="1820134"/>
            <a:ext cx="7793759" cy="4484803"/>
          </a:xfrm>
          <a:prstGeom prst="rect">
            <a:avLst/>
          </a:prstGeom>
          <a:effectLst>
            <a:outerShdw blurRad="50800" dist="38100" dir="2700000" algn="tl" rotWithShape="0">
              <a:prstClr val="black">
                <a:alpha val="40000"/>
              </a:prstClr>
            </a:outerShdw>
          </a:effectLst>
        </p:spPr>
      </p:pic>
      <p:cxnSp>
        <p:nvCxnSpPr>
          <p:cNvPr id="8" name="Straight Arrow Connector 7">
            <a:extLst>
              <a:ext uri="{FF2B5EF4-FFF2-40B4-BE49-F238E27FC236}">
                <a16:creationId xmlns:a16="http://schemas.microsoft.com/office/drawing/2014/main" xmlns="" id="{4015FF40-0EFD-427D-892B-7918BD530945}"/>
              </a:ext>
            </a:extLst>
          </p:cNvPr>
          <p:cNvCxnSpPr>
            <a:cxnSpLocks/>
          </p:cNvCxnSpPr>
          <p:nvPr/>
        </p:nvCxnSpPr>
        <p:spPr>
          <a:xfrm>
            <a:off x="8323771" y="6011239"/>
            <a:ext cx="109565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FCA2A7BB-1CE0-4CFD-B3AE-10281948C9F9}"/>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7" name="Rectangle: Rounded Corners 6">
            <a:extLst>
              <a:ext uri="{FF2B5EF4-FFF2-40B4-BE49-F238E27FC236}">
                <a16:creationId xmlns:a16="http://schemas.microsoft.com/office/drawing/2014/main" xmlns="" id="{30846DCD-F978-432E-8FD4-4A91BC2CEE71}"/>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3446169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3</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DE171185-D750-4D7F-A3F8-0443AEA5A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256" y="1966951"/>
            <a:ext cx="9945488" cy="3924848"/>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xmlns="" id="{43391455-B7D3-4FE1-B420-32C06E856B6F}"/>
              </a:ext>
            </a:extLst>
          </p:cNvPr>
          <p:cNvSpPr/>
          <p:nvPr/>
        </p:nvSpPr>
        <p:spPr>
          <a:xfrm>
            <a:off x="2853369" y="2875402"/>
            <a:ext cx="2115238" cy="14872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8304AD86-5AD3-4A3A-B872-4F18A6B61485}"/>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9" name="Rectangle: Rounded Corners 8">
            <a:extLst>
              <a:ext uri="{FF2B5EF4-FFF2-40B4-BE49-F238E27FC236}">
                <a16:creationId xmlns:a16="http://schemas.microsoft.com/office/drawing/2014/main" xmlns="" id="{CB08D971-D441-4E71-A2BF-99B9898DBC6F}"/>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164856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30</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7" name="Picture 6">
            <a:extLst>
              <a:ext uri="{FF2B5EF4-FFF2-40B4-BE49-F238E27FC236}">
                <a16:creationId xmlns:a16="http://schemas.microsoft.com/office/drawing/2014/main" xmlns="" id="{DE07007E-14F9-4C82-94E5-AE6B636C5A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5748" y="1758221"/>
            <a:ext cx="8393474" cy="4414227"/>
          </a:xfrm>
          <a:prstGeom prst="rect">
            <a:avLst/>
          </a:prstGeom>
          <a:effectLst>
            <a:outerShdw blurRad="50800" dist="38100" dir="2700000" algn="tl" rotWithShape="0">
              <a:prstClr val="black">
                <a:alpha val="40000"/>
              </a:prstClr>
            </a:outerShdw>
          </a:effectLst>
        </p:spPr>
      </p:pic>
      <p:cxnSp>
        <p:nvCxnSpPr>
          <p:cNvPr id="8" name="Straight Arrow Connector 7">
            <a:extLst>
              <a:ext uri="{FF2B5EF4-FFF2-40B4-BE49-F238E27FC236}">
                <a16:creationId xmlns:a16="http://schemas.microsoft.com/office/drawing/2014/main" xmlns="" id="{CC0A9143-DDA7-49AF-A071-CD21CAFFC50D}"/>
              </a:ext>
            </a:extLst>
          </p:cNvPr>
          <p:cNvCxnSpPr>
            <a:cxnSpLocks/>
          </p:cNvCxnSpPr>
          <p:nvPr/>
        </p:nvCxnSpPr>
        <p:spPr>
          <a:xfrm>
            <a:off x="8731395" y="2860415"/>
            <a:ext cx="109565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8ECA6065-52F7-4AC8-B650-C34EE45E7C87}"/>
              </a:ext>
            </a:extLst>
          </p:cNvPr>
          <p:cNvCxnSpPr>
            <a:cxnSpLocks/>
          </p:cNvCxnSpPr>
          <p:nvPr/>
        </p:nvCxnSpPr>
        <p:spPr>
          <a:xfrm>
            <a:off x="8731395" y="4290772"/>
            <a:ext cx="109565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C810216F-9F33-4CCC-9C31-6FF86CB5F533}"/>
              </a:ext>
            </a:extLst>
          </p:cNvPr>
          <p:cNvCxnSpPr>
            <a:cxnSpLocks/>
          </p:cNvCxnSpPr>
          <p:nvPr/>
        </p:nvCxnSpPr>
        <p:spPr>
          <a:xfrm>
            <a:off x="8731395" y="5853331"/>
            <a:ext cx="109565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1BEF9A15-8814-4B52-949E-BAD3A4ABFFA9}"/>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6" name="Rectangle: Rounded Corners 5">
            <a:extLst>
              <a:ext uri="{FF2B5EF4-FFF2-40B4-BE49-F238E27FC236}">
                <a16:creationId xmlns:a16="http://schemas.microsoft.com/office/drawing/2014/main" xmlns="" id="{7792AAFB-48A8-4B1D-8E78-8C2CD2E77834}"/>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18780923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31</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D4A45C56-91E9-4FBC-9990-039FD59572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719" y="1918559"/>
            <a:ext cx="10029209" cy="3909364"/>
          </a:xfrm>
          <a:prstGeom prst="rect">
            <a:avLst/>
          </a:prstGeom>
          <a:effectLst>
            <a:outerShdw blurRad="50800" dist="38100" dir="2700000" algn="tl" rotWithShape="0">
              <a:prstClr val="black">
                <a:alpha val="40000"/>
              </a:prstClr>
            </a:outerShdw>
          </a:effectLst>
        </p:spPr>
      </p:pic>
      <p:cxnSp>
        <p:nvCxnSpPr>
          <p:cNvPr id="8" name="Straight Arrow Connector 7">
            <a:extLst>
              <a:ext uri="{FF2B5EF4-FFF2-40B4-BE49-F238E27FC236}">
                <a16:creationId xmlns:a16="http://schemas.microsoft.com/office/drawing/2014/main" xmlns="" id="{069769E3-AD3A-4F3E-B4A2-6F5470369EE7}"/>
              </a:ext>
            </a:extLst>
          </p:cNvPr>
          <p:cNvCxnSpPr>
            <a:cxnSpLocks/>
          </p:cNvCxnSpPr>
          <p:nvPr/>
        </p:nvCxnSpPr>
        <p:spPr>
          <a:xfrm>
            <a:off x="5596569" y="5626642"/>
            <a:ext cx="195360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9D562F6E-27C0-4132-A0E4-60F0F2423E76}"/>
              </a:ext>
            </a:extLst>
          </p:cNvPr>
          <p:cNvCxnSpPr>
            <a:cxnSpLocks/>
          </p:cNvCxnSpPr>
          <p:nvPr/>
        </p:nvCxnSpPr>
        <p:spPr>
          <a:xfrm>
            <a:off x="9260204" y="4028203"/>
            <a:ext cx="109565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xmlns="" id="{44ECB2A0-58B5-47D1-82D3-9147A559DE1F}"/>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9" name="Rectangle: Rounded Corners 8">
            <a:extLst>
              <a:ext uri="{FF2B5EF4-FFF2-40B4-BE49-F238E27FC236}">
                <a16:creationId xmlns:a16="http://schemas.microsoft.com/office/drawing/2014/main" xmlns="" id="{F691F2A8-C355-453F-8CAA-E59F8031431B}"/>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1263232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32</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11" name="Rectangle: Rounded Corners 10">
            <a:extLst>
              <a:ext uri="{FF2B5EF4-FFF2-40B4-BE49-F238E27FC236}">
                <a16:creationId xmlns:a16="http://schemas.microsoft.com/office/drawing/2014/main" xmlns="" id="{CCC44CDF-5AD1-4D3B-848D-218CC1E2915B}"/>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14" name="Rectangle: Rounded Corners 13">
            <a:extLst>
              <a:ext uri="{FF2B5EF4-FFF2-40B4-BE49-F238E27FC236}">
                <a16:creationId xmlns:a16="http://schemas.microsoft.com/office/drawing/2014/main" xmlns="" id="{7A27AB5E-2235-40E8-B8AC-73D85D309C60}"/>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pic>
        <p:nvPicPr>
          <p:cNvPr id="13" name="Picture 12">
            <a:extLst>
              <a:ext uri="{FF2B5EF4-FFF2-40B4-BE49-F238E27FC236}">
                <a16:creationId xmlns:a16="http://schemas.microsoft.com/office/drawing/2014/main" xmlns="" id="{5CE5CAA5-B870-4911-BCE5-C84320C58AFC}"/>
              </a:ext>
            </a:extLst>
          </p:cNvPr>
          <p:cNvPicPr>
            <a:picLocks noChangeAspect="1"/>
          </p:cNvPicPr>
          <p:nvPr/>
        </p:nvPicPr>
        <p:blipFill>
          <a:blip r:embed="rId4"/>
          <a:stretch>
            <a:fillRect/>
          </a:stretch>
        </p:blipFill>
        <p:spPr>
          <a:xfrm>
            <a:off x="2042752" y="1745115"/>
            <a:ext cx="8106496" cy="4268638"/>
          </a:xfrm>
          <a:prstGeom prst="rect">
            <a:avLst/>
          </a:prstGeom>
          <a:effectLst>
            <a:outerShdw blurRad="50800" dist="38100" dir="2700000" algn="tl" rotWithShape="0">
              <a:prstClr val="black">
                <a:alpha val="40000"/>
              </a:prstClr>
            </a:outerShdw>
          </a:effectLst>
        </p:spPr>
      </p:pic>
      <p:sp>
        <p:nvSpPr>
          <p:cNvPr id="16" name="Oval 15">
            <a:extLst>
              <a:ext uri="{FF2B5EF4-FFF2-40B4-BE49-F238E27FC236}">
                <a16:creationId xmlns:a16="http://schemas.microsoft.com/office/drawing/2014/main" xmlns="" id="{D2CD5B83-5E99-4D3A-9AB4-BAB36F10F8A0}"/>
              </a:ext>
            </a:extLst>
          </p:cNvPr>
          <p:cNvSpPr/>
          <p:nvPr/>
        </p:nvSpPr>
        <p:spPr>
          <a:xfrm>
            <a:off x="2610390" y="4506572"/>
            <a:ext cx="1158380" cy="2699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2559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33</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11" name="Rectangle: Rounded Corners 10">
            <a:extLst>
              <a:ext uri="{FF2B5EF4-FFF2-40B4-BE49-F238E27FC236}">
                <a16:creationId xmlns:a16="http://schemas.microsoft.com/office/drawing/2014/main" xmlns="" id="{CCC44CDF-5AD1-4D3B-848D-218CC1E2915B}"/>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14" name="Rectangle: Rounded Corners 13">
            <a:extLst>
              <a:ext uri="{FF2B5EF4-FFF2-40B4-BE49-F238E27FC236}">
                <a16:creationId xmlns:a16="http://schemas.microsoft.com/office/drawing/2014/main" xmlns="" id="{7A27AB5E-2235-40E8-B8AC-73D85D309C60}"/>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pic>
        <p:nvPicPr>
          <p:cNvPr id="6" name="Picture 5">
            <a:extLst>
              <a:ext uri="{FF2B5EF4-FFF2-40B4-BE49-F238E27FC236}">
                <a16:creationId xmlns:a16="http://schemas.microsoft.com/office/drawing/2014/main" xmlns="" id="{ABA0FEE5-9427-450C-9346-ECC1CEEC23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361" y="1952661"/>
            <a:ext cx="10593278" cy="3953427"/>
          </a:xfrm>
          <a:prstGeom prst="rect">
            <a:avLst/>
          </a:prstGeom>
          <a:effectLst>
            <a:outerShdw blurRad="50800" dist="38100" dir="2700000" algn="tl" rotWithShape="0">
              <a:prstClr val="black">
                <a:alpha val="40000"/>
              </a:prstClr>
            </a:outerShdw>
          </a:effectLst>
        </p:spPr>
      </p:pic>
      <p:cxnSp>
        <p:nvCxnSpPr>
          <p:cNvPr id="15" name="Straight Arrow Connector 14">
            <a:extLst>
              <a:ext uri="{FF2B5EF4-FFF2-40B4-BE49-F238E27FC236}">
                <a16:creationId xmlns:a16="http://schemas.microsoft.com/office/drawing/2014/main" xmlns="" id="{BD86F84B-3A0B-4F0C-A80F-D53FD7BB5EC1}"/>
              </a:ext>
            </a:extLst>
          </p:cNvPr>
          <p:cNvCxnSpPr>
            <a:cxnSpLocks/>
          </p:cNvCxnSpPr>
          <p:nvPr/>
        </p:nvCxnSpPr>
        <p:spPr>
          <a:xfrm>
            <a:off x="216571" y="5658835"/>
            <a:ext cx="79130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7DEEC990-F6D6-4492-88C9-957F84297590}"/>
              </a:ext>
            </a:extLst>
          </p:cNvPr>
          <p:cNvCxnSpPr>
            <a:cxnSpLocks/>
          </p:cNvCxnSpPr>
          <p:nvPr/>
        </p:nvCxnSpPr>
        <p:spPr>
          <a:xfrm>
            <a:off x="372979" y="2285984"/>
            <a:ext cx="7524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6257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34</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11" name="Rectangle: Rounded Corners 10">
            <a:extLst>
              <a:ext uri="{FF2B5EF4-FFF2-40B4-BE49-F238E27FC236}">
                <a16:creationId xmlns:a16="http://schemas.microsoft.com/office/drawing/2014/main" xmlns="" id="{CCC44CDF-5AD1-4D3B-848D-218CC1E2915B}"/>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14" name="Rectangle: Rounded Corners 13">
            <a:extLst>
              <a:ext uri="{FF2B5EF4-FFF2-40B4-BE49-F238E27FC236}">
                <a16:creationId xmlns:a16="http://schemas.microsoft.com/office/drawing/2014/main" xmlns="" id="{7A27AB5E-2235-40E8-B8AC-73D85D309C60}"/>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pic>
        <p:nvPicPr>
          <p:cNvPr id="7" name="Picture 6">
            <a:extLst>
              <a:ext uri="{FF2B5EF4-FFF2-40B4-BE49-F238E27FC236}">
                <a16:creationId xmlns:a16="http://schemas.microsoft.com/office/drawing/2014/main" xmlns="" id="{DDEA7CAE-3E8C-47BA-8023-F89C418BF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057" y="1783912"/>
            <a:ext cx="6559426" cy="3708312"/>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xmlns="" id="{3F3102D5-E84B-4817-B6D0-156221229C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54894" y="5556716"/>
            <a:ext cx="9878804" cy="562053"/>
          </a:xfrm>
          <a:prstGeom prst="rect">
            <a:avLst/>
          </a:prstGeom>
          <a:effectLst>
            <a:outerShdw blurRad="50800" dist="38100" dir="2700000" algn="tl" rotWithShape="0">
              <a:prstClr val="black">
                <a:alpha val="40000"/>
              </a:prstClr>
            </a:outerShdw>
          </a:effectLst>
        </p:spPr>
      </p:pic>
      <p:cxnSp>
        <p:nvCxnSpPr>
          <p:cNvPr id="16" name="Straight Arrow Connector 15">
            <a:extLst>
              <a:ext uri="{FF2B5EF4-FFF2-40B4-BE49-F238E27FC236}">
                <a16:creationId xmlns:a16="http://schemas.microsoft.com/office/drawing/2014/main" xmlns="" id="{5517E3AD-F08A-40B9-AE01-CBD45B8BB437}"/>
              </a:ext>
            </a:extLst>
          </p:cNvPr>
          <p:cNvCxnSpPr>
            <a:cxnSpLocks/>
          </p:cNvCxnSpPr>
          <p:nvPr/>
        </p:nvCxnSpPr>
        <p:spPr>
          <a:xfrm>
            <a:off x="7387389" y="5041230"/>
            <a:ext cx="457200" cy="6015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098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35</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11" name="Rectangle: Rounded Corners 10">
            <a:extLst>
              <a:ext uri="{FF2B5EF4-FFF2-40B4-BE49-F238E27FC236}">
                <a16:creationId xmlns:a16="http://schemas.microsoft.com/office/drawing/2014/main" xmlns="" id="{CCC44CDF-5AD1-4D3B-848D-218CC1E2915B}"/>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14" name="Rectangle: Rounded Corners 13">
            <a:extLst>
              <a:ext uri="{FF2B5EF4-FFF2-40B4-BE49-F238E27FC236}">
                <a16:creationId xmlns:a16="http://schemas.microsoft.com/office/drawing/2014/main" xmlns="" id="{7A27AB5E-2235-40E8-B8AC-73D85D309C60}"/>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pic>
        <p:nvPicPr>
          <p:cNvPr id="6" name="Picture 5">
            <a:extLst>
              <a:ext uri="{FF2B5EF4-FFF2-40B4-BE49-F238E27FC236}">
                <a16:creationId xmlns:a16="http://schemas.microsoft.com/office/drawing/2014/main" xmlns="" id="{083B233E-AF2C-426D-8E7B-608E783274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1883" y="1740889"/>
            <a:ext cx="6971815" cy="1325563"/>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xmlns="" id="{FC9E2B89-6469-4A1A-9E30-5DD8156AF3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1883" y="3105622"/>
            <a:ext cx="6968234" cy="1743722"/>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xmlns="" id="{00F1B6ED-1F19-4078-8724-B51168C0B6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1883" y="5021804"/>
            <a:ext cx="6968234" cy="1125221"/>
          </a:xfrm>
          <a:prstGeom prst="rect">
            <a:avLst/>
          </a:prstGeom>
          <a:effectLst>
            <a:outerShdw blurRad="50800" dist="38100" dir="2700000" algn="tl" rotWithShape="0">
              <a:prstClr val="black">
                <a:alpha val="40000"/>
              </a:prstClr>
            </a:outerShdw>
          </a:effectLst>
        </p:spPr>
      </p:pic>
      <p:cxnSp>
        <p:nvCxnSpPr>
          <p:cNvPr id="9" name="Connector: Curved 8">
            <a:extLst>
              <a:ext uri="{FF2B5EF4-FFF2-40B4-BE49-F238E27FC236}">
                <a16:creationId xmlns:a16="http://schemas.microsoft.com/office/drawing/2014/main" xmlns="" id="{19210CC1-3D1F-4511-924F-CC4B08EC9EF0}"/>
              </a:ext>
            </a:extLst>
          </p:cNvPr>
          <p:cNvCxnSpPr>
            <a:cxnSpLocks/>
          </p:cNvCxnSpPr>
          <p:nvPr/>
        </p:nvCxnSpPr>
        <p:spPr>
          <a:xfrm flipH="1">
            <a:off x="9576536" y="2340644"/>
            <a:ext cx="3581" cy="1573812"/>
          </a:xfrm>
          <a:prstGeom prst="curvedConnector3">
            <a:avLst>
              <a:gd name="adj1" fmla="val -15455264"/>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xmlns="" id="{8C702F0F-227D-418C-97C9-AF4C02D8BA04}"/>
              </a:ext>
            </a:extLst>
          </p:cNvPr>
          <p:cNvCxnSpPr>
            <a:cxnSpLocks/>
          </p:cNvCxnSpPr>
          <p:nvPr/>
        </p:nvCxnSpPr>
        <p:spPr>
          <a:xfrm>
            <a:off x="9622887" y="4045878"/>
            <a:ext cx="12700" cy="1606932"/>
          </a:xfrm>
          <a:prstGeom prst="curvedConnector3">
            <a:avLst>
              <a:gd name="adj1" fmla="val 6063157"/>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521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36</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11" name="Rectangle: Rounded Corners 10">
            <a:extLst>
              <a:ext uri="{FF2B5EF4-FFF2-40B4-BE49-F238E27FC236}">
                <a16:creationId xmlns:a16="http://schemas.microsoft.com/office/drawing/2014/main" xmlns="" id="{CCC44CDF-5AD1-4D3B-848D-218CC1E2915B}"/>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14" name="Rectangle: Rounded Corners 13">
            <a:extLst>
              <a:ext uri="{FF2B5EF4-FFF2-40B4-BE49-F238E27FC236}">
                <a16:creationId xmlns:a16="http://schemas.microsoft.com/office/drawing/2014/main" xmlns="" id="{7A27AB5E-2235-40E8-B8AC-73D85D309C60}"/>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pic>
        <p:nvPicPr>
          <p:cNvPr id="8" name="Picture 7">
            <a:extLst>
              <a:ext uri="{FF2B5EF4-FFF2-40B4-BE49-F238E27FC236}">
                <a16:creationId xmlns:a16="http://schemas.microsoft.com/office/drawing/2014/main" xmlns="" id="{16DF6FB3-1D63-4778-A1C9-075C576634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0504" y="1936333"/>
            <a:ext cx="10288436" cy="35628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58810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37</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8" name="Rectangle: Rounded Corners 7">
            <a:extLst>
              <a:ext uri="{FF2B5EF4-FFF2-40B4-BE49-F238E27FC236}">
                <a16:creationId xmlns:a16="http://schemas.microsoft.com/office/drawing/2014/main" xmlns="" id="{8304AD86-5AD3-4A3A-B872-4F18A6B61485}"/>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9" name="Rectangle: Rounded Corners 8">
            <a:extLst>
              <a:ext uri="{FF2B5EF4-FFF2-40B4-BE49-F238E27FC236}">
                <a16:creationId xmlns:a16="http://schemas.microsoft.com/office/drawing/2014/main" xmlns="" id="{CB08D971-D441-4E71-A2BF-99B9898DBC6F}"/>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pic>
        <p:nvPicPr>
          <p:cNvPr id="3" name="Picture 2"/>
          <p:cNvPicPr>
            <a:picLocks noChangeAspect="1"/>
          </p:cNvPicPr>
          <p:nvPr/>
        </p:nvPicPr>
        <p:blipFill>
          <a:blip r:embed="rId4"/>
          <a:stretch>
            <a:fillRect/>
          </a:stretch>
        </p:blipFill>
        <p:spPr>
          <a:xfrm>
            <a:off x="623123" y="1866682"/>
            <a:ext cx="9194433" cy="262469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5"/>
          <a:stretch>
            <a:fillRect/>
          </a:stretch>
        </p:blipFill>
        <p:spPr>
          <a:xfrm>
            <a:off x="7655395" y="4362876"/>
            <a:ext cx="1910410" cy="1839915"/>
          </a:xfrm>
          <a:prstGeom prst="rect">
            <a:avLst/>
          </a:prstGeom>
          <a:effectLst>
            <a:outerShdw blurRad="50800" dist="38100" dir="2700000" algn="tl" rotWithShape="0">
              <a:prstClr val="black">
                <a:alpha val="40000"/>
              </a:prstClr>
            </a:outerShdw>
          </a:effectLst>
        </p:spPr>
      </p:pic>
      <p:cxnSp>
        <p:nvCxnSpPr>
          <p:cNvPr id="14" name="Straight Arrow Connector 13"/>
          <p:cNvCxnSpPr/>
          <p:nvPr/>
        </p:nvCxnSpPr>
        <p:spPr>
          <a:xfrm flipH="1">
            <a:off x="9607782" y="3991087"/>
            <a:ext cx="419548" cy="1936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2180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38</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90532F54-6A6D-4746-9F9B-507E98D82D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925" y="2169162"/>
            <a:ext cx="9356325" cy="1832132"/>
          </a:xfrm>
          <a:prstGeom prst="rect">
            <a:avLst/>
          </a:prstGeom>
          <a:effectLst>
            <a:outerShdw blurRad="50800" dist="38100" dir="2700000" algn="tl" rotWithShape="0">
              <a:prstClr val="black">
                <a:alpha val="40000"/>
              </a:prstClr>
            </a:outerShdw>
          </a:effectLst>
        </p:spPr>
      </p:pic>
      <p:cxnSp>
        <p:nvCxnSpPr>
          <p:cNvPr id="12" name="Straight Arrow Connector 11">
            <a:extLst>
              <a:ext uri="{FF2B5EF4-FFF2-40B4-BE49-F238E27FC236}">
                <a16:creationId xmlns:a16="http://schemas.microsoft.com/office/drawing/2014/main" xmlns="" id="{AE5F2185-6C3C-4DED-96F6-BC9E945043F0}"/>
              </a:ext>
            </a:extLst>
          </p:cNvPr>
          <p:cNvCxnSpPr>
            <a:cxnSpLocks/>
          </p:cNvCxnSpPr>
          <p:nvPr/>
        </p:nvCxnSpPr>
        <p:spPr>
          <a:xfrm>
            <a:off x="2254632" y="2927510"/>
            <a:ext cx="112541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xmlns="" id="{03FB60A0-D799-4EA5-9830-3E743416CD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1535" y="4686966"/>
            <a:ext cx="10050278" cy="981212"/>
          </a:xfrm>
          <a:prstGeom prst="rect">
            <a:avLst/>
          </a:prstGeom>
          <a:effectLst>
            <a:outerShdw blurRad="50800" dist="38100" dir="2700000" algn="tl" rotWithShape="0">
              <a:prstClr val="black">
                <a:alpha val="40000"/>
              </a:prstClr>
            </a:outerShdw>
          </a:effectLst>
        </p:spPr>
      </p:pic>
      <p:cxnSp>
        <p:nvCxnSpPr>
          <p:cNvPr id="15" name="Straight Arrow Connector 14">
            <a:extLst>
              <a:ext uri="{FF2B5EF4-FFF2-40B4-BE49-F238E27FC236}">
                <a16:creationId xmlns:a16="http://schemas.microsoft.com/office/drawing/2014/main" xmlns="" id="{D9219659-2E5F-4BDA-9F53-3D3EAB285C66}"/>
              </a:ext>
            </a:extLst>
          </p:cNvPr>
          <p:cNvCxnSpPr>
            <a:cxnSpLocks/>
          </p:cNvCxnSpPr>
          <p:nvPr/>
        </p:nvCxnSpPr>
        <p:spPr>
          <a:xfrm>
            <a:off x="9062292" y="5177572"/>
            <a:ext cx="112541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xmlns="" id="{CCC44CDF-5AD1-4D3B-848D-218CC1E2915B}"/>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14" name="Rectangle: Rounded Corners 13">
            <a:extLst>
              <a:ext uri="{FF2B5EF4-FFF2-40B4-BE49-F238E27FC236}">
                <a16:creationId xmlns:a16="http://schemas.microsoft.com/office/drawing/2014/main" xmlns="" id="{7A27AB5E-2235-40E8-B8AC-73D85D309C60}"/>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
        <p:nvSpPr>
          <p:cNvPr id="3" name="TextBox 2"/>
          <p:cNvSpPr txBox="1"/>
          <p:nvPr/>
        </p:nvSpPr>
        <p:spPr>
          <a:xfrm>
            <a:off x="9303800" y="4465404"/>
            <a:ext cx="1994647"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962742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39</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8" name="Rectangle: Rounded Corners 7">
            <a:extLst>
              <a:ext uri="{FF2B5EF4-FFF2-40B4-BE49-F238E27FC236}">
                <a16:creationId xmlns:a16="http://schemas.microsoft.com/office/drawing/2014/main" xmlns="" id="{8304AD86-5AD3-4A3A-B872-4F18A6B61485}"/>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9" name="Rectangle: Rounded Corners 8">
            <a:extLst>
              <a:ext uri="{FF2B5EF4-FFF2-40B4-BE49-F238E27FC236}">
                <a16:creationId xmlns:a16="http://schemas.microsoft.com/office/drawing/2014/main" xmlns="" id="{CB08D971-D441-4E71-A2BF-99B9898DBC6F}"/>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pic>
        <p:nvPicPr>
          <p:cNvPr id="18" name="Picture 17">
            <a:extLst>
              <a:ext uri="{FF2B5EF4-FFF2-40B4-BE49-F238E27FC236}">
                <a16:creationId xmlns:a16="http://schemas.microsoft.com/office/drawing/2014/main" xmlns="" id="{BBB649DB-F14A-4E0F-B8F9-36C36F9A25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2400" y="1685902"/>
            <a:ext cx="7447199" cy="45386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4467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4</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DE171185-D750-4D7F-A3F8-0443AEA5A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256" y="1966951"/>
            <a:ext cx="9945488" cy="3924848"/>
          </a:xfrm>
          <a:prstGeom prst="rect">
            <a:avLst/>
          </a:prstGeom>
          <a:effectLst>
            <a:outerShdw blurRad="50800" dist="38100" dir="2700000" algn="tl" rotWithShape="0">
              <a:prstClr val="black">
                <a:alpha val="40000"/>
              </a:prstClr>
            </a:outerShdw>
          </a:effectLst>
        </p:spPr>
      </p:pic>
      <p:cxnSp>
        <p:nvCxnSpPr>
          <p:cNvPr id="11" name="Straight Arrow Connector 10">
            <a:extLst>
              <a:ext uri="{FF2B5EF4-FFF2-40B4-BE49-F238E27FC236}">
                <a16:creationId xmlns:a16="http://schemas.microsoft.com/office/drawing/2014/main" xmlns="" id="{59ED21B9-8A11-44B7-BAC0-39F732A16B8C}"/>
              </a:ext>
            </a:extLst>
          </p:cNvPr>
          <p:cNvCxnSpPr>
            <a:cxnSpLocks/>
          </p:cNvCxnSpPr>
          <p:nvPr/>
        </p:nvCxnSpPr>
        <p:spPr>
          <a:xfrm>
            <a:off x="2048454" y="3379201"/>
            <a:ext cx="112541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09072208-5FF1-4A4C-B6E8-F746C00951F0}"/>
              </a:ext>
            </a:extLst>
          </p:cNvPr>
          <p:cNvCxnSpPr>
            <a:cxnSpLocks/>
          </p:cNvCxnSpPr>
          <p:nvPr/>
        </p:nvCxnSpPr>
        <p:spPr>
          <a:xfrm>
            <a:off x="2048454" y="4064558"/>
            <a:ext cx="112541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3F74F14F-F7D7-45BF-AFA2-F905A54451CC}"/>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7" name="Rectangle: Rounded Corners 6">
            <a:extLst>
              <a:ext uri="{FF2B5EF4-FFF2-40B4-BE49-F238E27FC236}">
                <a16:creationId xmlns:a16="http://schemas.microsoft.com/office/drawing/2014/main" xmlns="" id="{89696F79-0C13-43DF-9C83-88BDA7C36C50}"/>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107502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Master Agreements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40</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8" name="Rectangle 7">
            <a:extLst>
              <a:ext uri="{FF2B5EF4-FFF2-40B4-BE49-F238E27FC236}">
                <a16:creationId xmlns:a16="http://schemas.microsoft.com/office/drawing/2014/main" xmlns="" id="{4A6A2253-1533-4982-8556-E0C616F0086C}"/>
              </a:ext>
            </a:extLst>
          </p:cNvPr>
          <p:cNvSpPr/>
          <p:nvPr/>
        </p:nvSpPr>
        <p:spPr>
          <a:xfrm>
            <a:off x="930058" y="2146578"/>
            <a:ext cx="1815010" cy="1282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Public Solicitation</a:t>
            </a:r>
          </a:p>
        </p:txBody>
      </p:sp>
      <p:sp>
        <p:nvSpPr>
          <p:cNvPr id="9" name="Rectangle 8">
            <a:extLst>
              <a:ext uri="{FF2B5EF4-FFF2-40B4-BE49-F238E27FC236}">
                <a16:creationId xmlns:a16="http://schemas.microsoft.com/office/drawing/2014/main" xmlns="" id="{A7361BF1-49C2-4119-9CBE-1F9CE5636BFA}"/>
              </a:ext>
            </a:extLst>
          </p:cNvPr>
          <p:cNvSpPr/>
          <p:nvPr/>
        </p:nvSpPr>
        <p:spPr>
          <a:xfrm>
            <a:off x="3243047" y="2146578"/>
            <a:ext cx="1889090" cy="1282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Solicitation Awarded</a:t>
            </a:r>
          </a:p>
        </p:txBody>
      </p:sp>
      <p:sp>
        <p:nvSpPr>
          <p:cNvPr id="10" name="Rectangle 9">
            <a:extLst>
              <a:ext uri="{FF2B5EF4-FFF2-40B4-BE49-F238E27FC236}">
                <a16:creationId xmlns:a16="http://schemas.microsoft.com/office/drawing/2014/main" xmlns="" id="{4B4EA986-75D4-477B-B46D-25935A2AE6CE}"/>
              </a:ext>
            </a:extLst>
          </p:cNvPr>
          <p:cNvSpPr/>
          <p:nvPr/>
        </p:nvSpPr>
        <p:spPr>
          <a:xfrm>
            <a:off x="2782106" y="4035523"/>
            <a:ext cx="2810971" cy="156645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Contract Created</a:t>
            </a:r>
          </a:p>
        </p:txBody>
      </p:sp>
      <p:sp>
        <p:nvSpPr>
          <p:cNvPr id="11" name="Rectangle 10">
            <a:extLst>
              <a:ext uri="{FF2B5EF4-FFF2-40B4-BE49-F238E27FC236}">
                <a16:creationId xmlns:a16="http://schemas.microsoft.com/office/drawing/2014/main" xmlns="" id="{08650F70-1E8C-4A00-856B-15C85003A5BD}"/>
              </a:ext>
            </a:extLst>
          </p:cNvPr>
          <p:cNvSpPr/>
          <p:nvPr/>
        </p:nvSpPr>
        <p:spPr>
          <a:xfrm>
            <a:off x="6220095" y="4252812"/>
            <a:ext cx="2090058" cy="114433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Solicitation Created from Master Contract (Private)</a:t>
            </a:r>
          </a:p>
        </p:txBody>
      </p:sp>
      <p:sp>
        <p:nvSpPr>
          <p:cNvPr id="12" name="Rectangle 11">
            <a:extLst>
              <a:ext uri="{FF2B5EF4-FFF2-40B4-BE49-F238E27FC236}">
                <a16:creationId xmlns:a16="http://schemas.microsoft.com/office/drawing/2014/main" xmlns="" id="{ED33F9A1-2819-4E8B-A1B7-97088AE31EFD}"/>
              </a:ext>
            </a:extLst>
          </p:cNvPr>
          <p:cNvSpPr/>
          <p:nvPr/>
        </p:nvSpPr>
        <p:spPr>
          <a:xfrm>
            <a:off x="8937171" y="4246581"/>
            <a:ext cx="2090057" cy="114433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Solicitation Awarded</a:t>
            </a:r>
          </a:p>
        </p:txBody>
      </p:sp>
      <p:cxnSp>
        <p:nvCxnSpPr>
          <p:cNvPr id="27" name="Straight Arrow Connector 26">
            <a:extLst>
              <a:ext uri="{FF2B5EF4-FFF2-40B4-BE49-F238E27FC236}">
                <a16:creationId xmlns:a16="http://schemas.microsoft.com/office/drawing/2014/main" xmlns="" id="{CBEFFBD6-A245-43C4-B39C-2A8DAF38EB82}"/>
              </a:ext>
            </a:extLst>
          </p:cNvPr>
          <p:cNvCxnSpPr>
            <a:cxnSpLocks/>
            <a:stCxn id="8" idx="3"/>
            <a:endCxn id="9" idx="1"/>
          </p:cNvCxnSpPr>
          <p:nvPr/>
        </p:nvCxnSpPr>
        <p:spPr>
          <a:xfrm>
            <a:off x="2745068" y="2787789"/>
            <a:ext cx="49797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0F03E8F2-E665-4099-95C0-C0145FF44EE6}"/>
              </a:ext>
            </a:extLst>
          </p:cNvPr>
          <p:cNvCxnSpPr>
            <a:cxnSpLocks/>
            <a:stCxn id="9" idx="2"/>
            <a:endCxn id="10" idx="0"/>
          </p:cNvCxnSpPr>
          <p:nvPr/>
        </p:nvCxnSpPr>
        <p:spPr>
          <a:xfrm>
            <a:off x="4187592" y="3429000"/>
            <a:ext cx="0" cy="6065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55BA90F2-408B-4782-84EE-60712E9E1AD6}"/>
              </a:ext>
            </a:extLst>
          </p:cNvPr>
          <p:cNvCxnSpPr>
            <a:cxnSpLocks/>
            <a:stCxn id="10" idx="3"/>
            <a:endCxn id="11" idx="1"/>
          </p:cNvCxnSpPr>
          <p:nvPr/>
        </p:nvCxnSpPr>
        <p:spPr>
          <a:xfrm>
            <a:off x="5593077" y="4818752"/>
            <a:ext cx="627018" cy="623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xmlns="" id="{ADB7708F-FD8A-41DC-9EAD-5F953465AF2A}"/>
              </a:ext>
            </a:extLst>
          </p:cNvPr>
          <p:cNvCxnSpPr>
            <a:cxnSpLocks/>
            <a:stCxn id="11" idx="3"/>
            <a:endCxn id="12" idx="1"/>
          </p:cNvCxnSpPr>
          <p:nvPr/>
        </p:nvCxnSpPr>
        <p:spPr>
          <a:xfrm flipV="1">
            <a:off x="8310153" y="4818751"/>
            <a:ext cx="627018" cy="62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00084914-9131-4FD7-87FD-51AA6C26D4A8}"/>
              </a:ext>
            </a:extLst>
          </p:cNvPr>
          <p:cNvSpPr/>
          <p:nvPr/>
        </p:nvSpPr>
        <p:spPr>
          <a:xfrm>
            <a:off x="3768770" y="6460433"/>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6" name="Rectangle: Rounded Corners 5">
            <a:extLst>
              <a:ext uri="{FF2B5EF4-FFF2-40B4-BE49-F238E27FC236}">
                <a16:creationId xmlns:a16="http://schemas.microsoft.com/office/drawing/2014/main" xmlns="" id="{AADB9E4E-5179-444C-8306-5332D0A84FC6}"/>
              </a:ext>
            </a:extLst>
          </p:cNvPr>
          <p:cNvSpPr/>
          <p:nvPr/>
        </p:nvSpPr>
        <p:spPr>
          <a:xfrm>
            <a:off x="6304722" y="6460274"/>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25781232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Master Agreements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41</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1" name="Picture 10">
            <a:extLst>
              <a:ext uri="{FF2B5EF4-FFF2-40B4-BE49-F238E27FC236}">
                <a16:creationId xmlns:a16="http://schemas.microsoft.com/office/drawing/2014/main" xmlns="" id="{1B309735-6848-4BB7-A7CB-8512384BA1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9705" y="1776182"/>
            <a:ext cx="7992590" cy="3305636"/>
          </a:xfrm>
          <a:prstGeom prst="rect">
            <a:avLst/>
          </a:prstGeom>
          <a:effectLst>
            <a:outerShdw blurRad="50800" dist="38100" dir="2700000" algn="tl" rotWithShape="0">
              <a:prstClr val="black">
                <a:alpha val="40000"/>
              </a:prstClr>
            </a:outerShdw>
          </a:effectLst>
        </p:spPr>
      </p:pic>
      <p:sp>
        <p:nvSpPr>
          <p:cNvPr id="12" name="Oval 11">
            <a:extLst>
              <a:ext uri="{FF2B5EF4-FFF2-40B4-BE49-F238E27FC236}">
                <a16:creationId xmlns:a16="http://schemas.microsoft.com/office/drawing/2014/main" xmlns="" id="{D9B80AEB-AD28-440E-BAA1-A098E1C3A899}"/>
              </a:ext>
            </a:extLst>
          </p:cNvPr>
          <p:cNvSpPr/>
          <p:nvPr/>
        </p:nvSpPr>
        <p:spPr>
          <a:xfrm>
            <a:off x="3627455" y="2793443"/>
            <a:ext cx="1045029" cy="2411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C0DEC3BC-8238-4E1F-89B4-AB03207F7D8B}"/>
              </a:ext>
            </a:extLst>
          </p:cNvPr>
          <p:cNvSpPr/>
          <p:nvPr/>
        </p:nvSpPr>
        <p:spPr>
          <a:xfrm>
            <a:off x="3768770" y="6460433"/>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6" name="Rectangle: Rounded Corners 5">
            <a:extLst>
              <a:ext uri="{FF2B5EF4-FFF2-40B4-BE49-F238E27FC236}">
                <a16:creationId xmlns:a16="http://schemas.microsoft.com/office/drawing/2014/main" xmlns="" id="{70C0ECB6-F2C8-45FC-B61D-17E3E27095B2}"/>
              </a:ext>
            </a:extLst>
          </p:cNvPr>
          <p:cNvSpPr/>
          <p:nvPr/>
        </p:nvSpPr>
        <p:spPr>
          <a:xfrm>
            <a:off x="6304722" y="6460274"/>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31710648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Master Agreements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42</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0" name="Picture 9">
            <a:extLst>
              <a:ext uri="{FF2B5EF4-FFF2-40B4-BE49-F238E27FC236}">
                <a16:creationId xmlns:a16="http://schemas.microsoft.com/office/drawing/2014/main" xmlns="" id="{4642CB9A-72EE-4429-9E4D-EDEF6A0D33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362" y="1855981"/>
            <a:ext cx="9145276" cy="3467584"/>
          </a:xfrm>
          <a:prstGeom prst="rect">
            <a:avLst/>
          </a:prstGeom>
          <a:effectLst>
            <a:outerShdw blurRad="50800" dist="38100" dir="2700000" algn="tl" rotWithShape="0">
              <a:prstClr val="black">
                <a:alpha val="40000"/>
              </a:prstClr>
            </a:outerShdw>
          </a:effectLst>
        </p:spPr>
      </p:pic>
      <p:sp>
        <p:nvSpPr>
          <p:cNvPr id="11" name="Oval 10">
            <a:extLst>
              <a:ext uri="{FF2B5EF4-FFF2-40B4-BE49-F238E27FC236}">
                <a16:creationId xmlns:a16="http://schemas.microsoft.com/office/drawing/2014/main" xmlns="" id="{0CA990E3-9910-46DF-8FF7-B771FE4EED5B}"/>
              </a:ext>
            </a:extLst>
          </p:cNvPr>
          <p:cNvSpPr/>
          <p:nvPr/>
        </p:nvSpPr>
        <p:spPr>
          <a:xfrm>
            <a:off x="8802358" y="2656757"/>
            <a:ext cx="1715557" cy="7220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xmlns="" id="{7283F446-32F9-41F4-B720-9CA791D29E9B}"/>
              </a:ext>
            </a:extLst>
          </p:cNvPr>
          <p:cNvCxnSpPr/>
          <p:nvPr/>
        </p:nvCxnSpPr>
        <p:spPr>
          <a:xfrm>
            <a:off x="8199455" y="3758082"/>
            <a:ext cx="105507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F49A2DE8-3794-4D7D-88BA-4EB0D2A57544}"/>
              </a:ext>
            </a:extLst>
          </p:cNvPr>
          <p:cNvSpPr/>
          <p:nvPr/>
        </p:nvSpPr>
        <p:spPr>
          <a:xfrm>
            <a:off x="3768770" y="6460433"/>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6" name="Rectangle: Rounded Corners 5">
            <a:extLst>
              <a:ext uri="{FF2B5EF4-FFF2-40B4-BE49-F238E27FC236}">
                <a16:creationId xmlns:a16="http://schemas.microsoft.com/office/drawing/2014/main" xmlns="" id="{3B72E50F-6788-40A9-B9D6-49DD1E701C61}"/>
              </a:ext>
            </a:extLst>
          </p:cNvPr>
          <p:cNvSpPr/>
          <p:nvPr/>
        </p:nvSpPr>
        <p:spPr>
          <a:xfrm>
            <a:off x="6304722" y="6460274"/>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31023901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Master Agreements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43</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8" name="Picture 7">
            <a:extLst>
              <a:ext uri="{FF2B5EF4-FFF2-40B4-BE49-F238E27FC236}">
                <a16:creationId xmlns:a16="http://schemas.microsoft.com/office/drawing/2014/main" xmlns="" id="{F157DE7B-D4E8-422A-B123-13DCA00D18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397" y="1732189"/>
            <a:ext cx="4339389" cy="4434576"/>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xmlns="" id="{D3F5709E-E7F0-429D-A5B8-D1DCECAEF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296" y="2237984"/>
            <a:ext cx="5586658" cy="1132714"/>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xmlns="" id="{1E4921D4-A353-4AC6-B55B-E2675CCFE6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59626" y="4230141"/>
            <a:ext cx="6501948" cy="756621"/>
          </a:xfrm>
          <a:prstGeom prst="rect">
            <a:avLst/>
          </a:prstGeom>
          <a:ln>
            <a:solidFill>
              <a:schemeClr val="tx1"/>
            </a:solidFill>
          </a:ln>
          <a:effectLst>
            <a:outerShdw blurRad="50800" dist="38100" dir="2700000" algn="tl" rotWithShape="0">
              <a:prstClr val="black">
                <a:alpha val="40000"/>
              </a:prstClr>
            </a:outerShdw>
          </a:effectLst>
        </p:spPr>
      </p:pic>
      <p:cxnSp>
        <p:nvCxnSpPr>
          <p:cNvPr id="14" name="Straight Arrow Connector 13">
            <a:extLst>
              <a:ext uri="{FF2B5EF4-FFF2-40B4-BE49-F238E27FC236}">
                <a16:creationId xmlns:a16="http://schemas.microsoft.com/office/drawing/2014/main" xmlns="" id="{D02BD102-AAAE-4C7D-804C-1A436B8EA782}"/>
              </a:ext>
            </a:extLst>
          </p:cNvPr>
          <p:cNvCxnSpPr>
            <a:cxnSpLocks/>
          </p:cNvCxnSpPr>
          <p:nvPr/>
        </p:nvCxnSpPr>
        <p:spPr>
          <a:xfrm>
            <a:off x="5030122" y="2461846"/>
            <a:ext cx="489495" cy="1406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623ACB85-D004-4BCF-8BA5-2CA80A98C411}"/>
              </a:ext>
            </a:extLst>
          </p:cNvPr>
          <p:cNvCxnSpPr>
            <a:cxnSpLocks/>
            <a:stCxn id="19" idx="3"/>
          </p:cNvCxnSpPr>
          <p:nvPr/>
        </p:nvCxnSpPr>
        <p:spPr>
          <a:xfrm flipV="1">
            <a:off x="5071994" y="4803113"/>
            <a:ext cx="5549114" cy="12086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xmlns="" id="{6A889E9C-7E6E-4F93-B5FF-136A20CF5C2D}"/>
              </a:ext>
            </a:extLst>
          </p:cNvPr>
          <p:cNvSpPr/>
          <p:nvPr/>
        </p:nvSpPr>
        <p:spPr>
          <a:xfrm>
            <a:off x="572754" y="1691359"/>
            <a:ext cx="4457368" cy="77048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30AD7FA5-0FB5-47F1-8F67-85F5900EFEF8}"/>
              </a:ext>
            </a:extLst>
          </p:cNvPr>
          <p:cNvSpPr/>
          <p:nvPr/>
        </p:nvSpPr>
        <p:spPr>
          <a:xfrm>
            <a:off x="542610" y="5752512"/>
            <a:ext cx="4529384" cy="5185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344B103F-4BD8-47C2-9D1A-A966B5A22A86}"/>
              </a:ext>
            </a:extLst>
          </p:cNvPr>
          <p:cNvSpPr/>
          <p:nvPr/>
        </p:nvSpPr>
        <p:spPr>
          <a:xfrm>
            <a:off x="3768770" y="6460433"/>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6" name="Rectangle: Rounded Corners 5">
            <a:extLst>
              <a:ext uri="{FF2B5EF4-FFF2-40B4-BE49-F238E27FC236}">
                <a16:creationId xmlns:a16="http://schemas.microsoft.com/office/drawing/2014/main" xmlns="" id="{8CC9CAE6-2780-4A8E-97A8-ED18305D180A}"/>
              </a:ext>
            </a:extLst>
          </p:cNvPr>
          <p:cNvSpPr/>
          <p:nvPr/>
        </p:nvSpPr>
        <p:spPr>
          <a:xfrm>
            <a:off x="6304722" y="6460274"/>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76157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Master Agreements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44</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8" name="Picture 7">
            <a:extLst>
              <a:ext uri="{FF2B5EF4-FFF2-40B4-BE49-F238E27FC236}">
                <a16:creationId xmlns:a16="http://schemas.microsoft.com/office/drawing/2014/main" xmlns="" id="{A9CB6575-BB3D-4E7C-A5EF-9B0ACE61EB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2626" y="2123893"/>
            <a:ext cx="7506748" cy="2610214"/>
          </a:xfrm>
          <a:prstGeom prst="rect">
            <a:avLst/>
          </a:prstGeom>
          <a:effectLst>
            <a:outerShdw blurRad="50800" dist="38100" dir="2700000" algn="tl" rotWithShape="0">
              <a:prstClr val="black">
                <a:alpha val="40000"/>
              </a:prstClr>
            </a:outerShdw>
          </a:effectLst>
        </p:spPr>
      </p:pic>
      <p:cxnSp>
        <p:nvCxnSpPr>
          <p:cNvPr id="13" name="Straight Arrow Connector 12">
            <a:extLst>
              <a:ext uri="{FF2B5EF4-FFF2-40B4-BE49-F238E27FC236}">
                <a16:creationId xmlns:a16="http://schemas.microsoft.com/office/drawing/2014/main" xmlns="" id="{A293A8DA-D4E8-48A9-B190-7AABE611958D}"/>
              </a:ext>
            </a:extLst>
          </p:cNvPr>
          <p:cNvCxnSpPr>
            <a:cxnSpLocks/>
          </p:cNvCxnSpPr>
          <p:nvPr/>
        </p:nvCxnSpPr>
        <p:spPr>
          <a:xfrm>
            <a:off x="5492347" y="3054699"/>
            <a:ext cx="69408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7DC26314-F321-4754-9971-5BD27B8D127A}"/>
              </a:ext>
            </a:extLst>
          </p:cNvPr>
          <p:cNvCxnSpPr>
            <a:cxnSpLocks/>
          </p:cNvCxnSpPr>
          <p:nvPr/>
        </p:nvCxnSpPr>
        <p:spPr>
          <a:xfrm>
            <a:off x="7646796" y="3277438"/>
            <a:ext cx="117398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D61E0E0D-18DA-4B1C-A36D-08F7CD91FB14}"/>
              </a:ext>
            </a:extLst>
          </p:cNvPr>
          <p:cNvSpPr/>
          <p:nvPr/>
        </p:nvSpPr>
        <p:spPr>
          <a:xfrm>
            <a:off x="2421653" y="3429000"/>
            <a:ext cx="723480" cy="8716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00B24369-C880-4346-9DBA-DC49D4D3F9A7}"/>
              </a:ext>
            </a:extLst>
          </p:cNvPr>
          <p:cNvSpPr/>
          <p:nvPr/>
        </p:nvSpPr>
        <p:spPr>
          <a:xfrm>
            <a:off x="3768770" y="6460433"/>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6" name="Rectangle: Rounded Corners 5">
            <a:extLst>
              <a:ext uri="{FF2B5EF4-FFF2-40B4-BE49-F238E27FC236}">
                <a16:creationId xmlns:a16="http://schemas.microsoft.com/office/drawing/2014/main" xmlns="" id="{A9D351A3-2CE4-4378-B443-A06511386AF5}"/>
              </a:ext>
            </a:extLst>
          </p:cNvPr>
          <p:cNvSpPr/>
          <p:nvPr/>
        </p:nvSpPr>
        <p:spPr>
          <a:xfrm>
            <a:off x="6304722" y="6460274"/>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12415873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Master Agreements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45</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6" name="Picture 15">
            <a:extLst>
              <a:ext uri="{FF2B5EF4-FFF2-40B4-BE49-F238E27FC236}">
                <a16:creationId xmlns:a16="http://schemas.microsoft.com/office/drawing/2014/main" xmlns="" id="{3237300F-8B9D-44B1-BBCC-6B05CCE3D8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8972" y="1732189"/>
            <a:ext cx="6031628" cy="4418607"/>
          </a:xfrm>
          <a:prstGeom prst="rect">
            <a:avLst/>
          </a:prstGeom>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xmlns="" id="{13F9772A-BF7C-4CE5-8CC2-C8BEF65D730D}"/>
              </a:ext>
            </a:extLst>
          </p:cNvPr>
          <p:cNvSpPr/>
          <p:nvPr/>
        </p:nvSpPr>
        <p:spPr>
          <a:xfrm>
            <a:off x="3768770" y="6460433"/>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6" name="Rectangle: Rounded Corners 5">
            <a:extLst>
              <a:ext uri="{FF2B5EF4-FFF2-40B4-BE49-F238E27FC236}">
                <a16:creationId xmlns:a16="http://schemas.microsoft.com/office/drawing/2014/main" xmlns="" id="{7B222759-DDFA-47A4-8638-CABD6E1AC25B}"/>
              </a:ext>
            </a:extLst>
          </p:cNvPr>
          <p:cNvSpPr/>
          <p:nvPr/>
        </p:nvSpPr>
        <p:spPr>
          <a:xfrm>
            <a:off x="6304722" y="6460274"/>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10623382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Master Agreements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46</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AA2624F4-34CA-4EF3-AEE9-E5964E6440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8363" y="1994570"/>
            <a:ext cx="7335274" cy="3391373"/>
          </a:xfrm>
          <a:prstGeom prst="rect">
            <a:avLst/>
          </a:prstGeom>
          <a:effectLst>
            <a:outerShdw blurRad="50800" dist="38100" dir="2700000" algn="tl" rotWithShape="0">
              <a:prstClr val="black">
                <a:alpha val="40000"/>
              </a:prstClr>
            </a:outerShdw>
          </a:effectLst>
        </p:spPr>
      </p:pic>
      <p:sp>
        <p:nvSpPr>
          <p:cNvPr id="3" name="Rectangle: Rounded Corners 2">
            <a:extLst>
              <a:ext uri="{FF2B5EF4-FFF2-40B4-BE49-F238E27FC236}">
                <a16:creationId xmlns:a16="http://schemas.microsoft.com/office/drawing/2014/main" xmlns="" id="{B3E6CF27-1C72-4301-924A-4BE8B017802D}"/>
              </a:ext>
            </a:extLst>
          </p:cNvPr>
          <p:cNvSpPr/>
          <p:nvPr/>
        </p:nvSpPr>
        <p:spPr>
          <a:xfrm>
            <a:off x="3768770" y="6460433"/>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7" name="Rectangle: Rounded Corners 6">
            <a:extLst>
              <a:ext uri="{FF2B5EF4-FFF2-40B4-BE49-F238E27FC236}">
                <a16:creationId xmlns:a16="http://schemas.microsoft.com/office/drawing/2014/main" xmlns="" id="{AB924F1D-7E87-48CC-B08A-310FD3736F31}"/>
              </a:ext>
            </a:extLst>
          </p:cNvPr>
          <p:cNvSpPr/>
          <p:nvPr/>
        </p:nvSpPr>
        <p:spPr>
          <a:xfrm>
            <a:off x="6304722" y="6460274"/>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15782730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Master Agreements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47</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2BA93374-B0B3-4F82-B15D-6190E9AC525E}"/>
              </a:ext>
            </a:extLst>
          </p:cNvPr>
          <p:cNvSpPr/>
          <p:nvPr/>
        </p:nvSpPr>
        <p:spPr>
          <a:xfrm>
            <a:off x="3768770" y="6460433"/>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7" name="Rectangle: Rounded Corners 6">
            <a:extLst>
              <a:ext uri="{FF2B5EF4-FFF2-40B4-BE49-F238E27FC236}">
                <a16:creationId xmlns:a16="http://schemas.microsoft.com/office/drawing/2014/main" xmlns="" id="{65E7FED9-17E7-47B7-BE5E-9AB6B6359889}"/>
              </a:ext>
            </a:extLst>
          </p:cNvPr>
          <p:cNvSpPr/>
          <p:nvPr/>
        </p:nvSpPr>
        <p:spPr>
          <a:xfrm>
            <a:off x="6304722" y="6460274"/>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pic>
        <p:nvPicPr>
          <p:cNvPr id="9" name="Picture 8"/>
          <p:cNvPicPr>
            <a:picLocks noChangeAspect="1"/>
          </p:cNvPicPr>
          <p:nvPr/>
        </p:nvPicPr>
        <p:blipFill>
          <a:blip r:embed="rId4"/>
          <a:stretch>
            <a:fillRect/>
          </a:stretch>
        </p:blipFill>
        <p:spPr>
          <a:xfrm>
            <a:off x="1966866" y="1728266"/>
            <a:ext cx="7263195" cy="45603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881518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Master Agreements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48</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1" name="Picture 10">
            <a:extLst>
              <a:ext uri="{FF2B5EF4-FFF2-40B4-BE49-F238E27FC236}">
                <a16:creationId xmlns:a16="http://schemas.microsoft.com/office/drawing/2014/main" xmlns="" id="{419AE407-BFDA-4CAC-B53A-CDE8A9DB30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1314" y="1695697"/>
            <a:ext cx="7125344" cy="4555396"/>
          </a:xfrm>
          <a:prstGeom prst="rect">
            <a:avLst/>
          </a:prstGeom>
          <a:effectLst>
            <a:outerShdw blurRad="50800" dist="38100" dir="2700000" algn="tl" rotWithShape="0">
              <a:prstClr val="black">
                <a:alpha val="40000"/>
              </a:prstClr>
            </a:outerShdw>
          </a:effectLst>
        </p:spPr>
      </p:pic>
      <p:sp>
        <p:nvSpPr>
          <p:cNvPr id="7" name="Rectangle 6">
            <a:extLst>
              <a:ext uri="{FF2B5EF4-FFF2-40B4-BE49-F238E27FC236}">
                <a16:creationId xmlns:a16="http://schemas.microsoft.com/office/drawing/2014/main" xmlns="" id="{3F8F4673-81F7-4DFE-96D8-81470AC6F4C1}"/>
              </a:ext>
            </a:extLst>
          </p:cNvPr>
          <p:cNvSpPr/>
          <p:nvPr/>
        </p:nvSpPr>
        <p:spPr>
          <a:xfrm>
            <a:off x="7550178" y="5918478"/>
            <a:ext cx="2042036" cy="3627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FEA3D169-20E4-495E-88C7-A5640054E5E8}"/>
              </a:ext>
            </a:extLst>
          </p:cNvPr>
          <p:cNvSpPr/>
          <p:nvPr/>
        </p:nvSpPr>
        <p:spPr>
          <a:xfrm>
            <a:off x="3768770" y="6460433"/>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6" name="Rectangle: Rounded Corners 5">
            <a:extLst>
              <a:ext uri="{FF2B5EF4-FFF2-40B4-BE49-F238E27FC236}">
                <a16:creationId xmlns:a16="http://schemas.microsoft.com/office/drawing/2014/main" xmlns="" id="{AF2D9504-4D7A-4DBE-ACDF-04A86C8190BF}"/>
              </a:ext>
            </a:extLst>
          </p:cNvPr>
          <p:cNvSpPr/>
          <p:nvPr/>
        </p:nvSpPr>
        <p:spPr>
          <a:xfrm>
            <a:off x="6304722" y="6460274"/>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2764722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Master Agreements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49</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15" name="Picture 14">
            <a:extLst>
              <a:ext uri="{FF2B5EF4-FFF2-40B4-BE49-F238E27FC236}">
                <a16:creationId xmlns:a16="http://schemas.microsoft.com/office/drawing/2014/main" xmlns="" id="{9AC48379-FA36-4992-9B1B-906C66EEB5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6427" y="2042538"/>
            <a:ext cx="5846304" cy="3578468"/>
          </a:xfrm>
          <a:prstGeom prst="rect">
            <a:avLst/>
          </a:prstGeom>
        </p:spPr>
      </p:pic>
      <p:cxnSp>
        <p:nvCxnSpPr>
          <p:cNvPr id="8" name="Straight Arrow Connector 7">
            <a:extLst>
              <a:ext uri="{FF2B5EF4-FFF2-40B4-BE49-F238E27FC236}">
                <a16:creationId xmlns:a16="http://schemas.microsoft.com/office/drawing/2014/main" xmlns="" id="{0BE079B4-6E03-46B2-9DE5-5BD5415248FB}"/>
              </a:ext>
            </a:extLst>
          </p:cNvPr>
          <p:cNvCxnSpPr>
            <a:cxnSpLocks/>
          </p:cNvCxnSpPr>
          <p:nvPr/>
        </p:nvCxnSpPr>
        <p:spPr>
          <a:xfrm>
            <a:off x="2495925" y="2542233"/>
            <a:ext cx="69789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4F360255-583D-4626-8DCA-E3F1DD95D1AD}"/>
              </a:ext>
            </a:extLst>
          </p:cNvPr>
          <p:cNvCxnSpPr>
            <a:cxnSpLocks/>
          </p:cNvCxnSpPr>
          <p:nvPr/>
        </p:nvCxnSpPr>
        <p:spPr>
          <a:xfrm>
            <a:off x="2495925" y="2775023"/>
            <a:ext cx="69789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9432D81F-C2F5-44E9-86C0-19A40DD3AE1C}"/>
              </a:ext>
            </a:extLst>
          </p:cNvPr>
          <p:cNvCxnSpPr>
            <a:cxnSpLocks/>
          </p:cNvCxnSpPr>
          <p:nvPr/>
        </p:nvCxnSpPr>
        <p:spPr>
          <a:xfrm>
            <a:off x="4533481" y="3299209"/>
            <a:ext cx="112541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CFC57E55-10CD-4A17-B9A7-FF132193D0B0}"/>
              </a:ext>
            </a:extLst>
          </p:cNvPr>
          <p:cNvSpPr/>
          <p:nvPr/>
        </p:nvSpPr>
        <p:spPr>
          <a:xfrm>
            <a:off x="3768770" y="6460433"/>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6" name="Rectangle: Rounded Corners 5">
            <a:extLst>
              <a:ext uri="{FF2B5EF4-FFF2-40B4-BE49-F238E27FC236}">
                <a16:creationId xmlns:a16="http://schemas.microsoft.com/office/drawing/2014/main" xmlns="" id="{7774FAD2-9DD2-47DA-A9B2-67DB0A498E3B}"/>
              </a:ext>
            </a:extLst>
          </p:cNvPr>
          <p:cNvSpPr/>
          <p:nvPr/>
        </p:nvSpPr>
        <p:spPr>
          <a:xfrm>
            <a:off x="6304722" y="6460274"/>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3602898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1A699E1A-C324-424B-B762-B195E43BC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9990" y="1662357"/>
            <a:ext cx="9678253" cy="4467600"/>
          </a:xfrm>
          <a:prstGeom prst="rect">
            <a:avLst/>
          </a:prstGeom>
          <a:effectLst>
            <a:outerShdw blurRad="50800" dist="38100" dir="2700000" algn="tl" rotWithShape="0">
              <a:prstClr val="black">
                <a:alpha val="40000"/>
              </a:prstClr>
            </a:outerShdw>
          </a:effectLst>
        </p:spPr>
      </p:pic>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5</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4"/>
          <a:stretch>
            <a:fillRect/>
          </a:stretch>
        </p:blipFill>
        <p:spPr>
          <a:xfrm>
            <a:off x="10301124" y="265631"/>
            <a:ext cx="1890876" cy="1325563"/>
          </a:xfrm>
          <a:prstGeom prst="rect">
            <a:avLst/>
          </a:prstGeom>
        </p:spPr>
      </p:pic>
      <p:sp>
        <p:nvSpPr>
          <p:cNvPr id="8" name="Rectangle 7">
            <a:extLst>
              <a:ext uri="{FF2B5EF4-FFF2-40B4-BE49-F238E27FC236}">
                <a16:creationId xmlns:a16="http://schemas.microsoft.com/office/drawing/2014/main" xmlns="" id="{6B1E4E5F-C74C-4A2E-BC2B-EF50CD399B02}"/>
              </a:ext>
            </a:extLst>
          </p:cNvPr>
          <p:cNvSpPr/>
          <p:nvPr/>
        </p:nvSpPr>
        <p:spPr>
          <a:xfrm>
            <a:off x="1279858" y="3117631"/>
            <a:ext cx="2421810" cy="30123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1F50AE4E-B5BB-4CEF-A572-C4BAC21D2899}"/>
              </a:ext>
            </a:extLst>
          </p:cNvPr>
          <p:cNvSpPr/>
          <p:nvPr/>
        </p:nvSpPr>
        <p:spPr>
          <a:xfrm>
            <a:off x="1279857" y="1800713"/>
            <a:ext cx="9764488" cy="12325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F48CF961-87BD-4F0C-8F01-6BC38100C686}"/>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15" name="Rectangle: Rounded Corners 14">
            <a:extLst>
              <a:ext uri="{FF2B5EF4-FFF2-40B4-BE49-F238E27FC236}">
                <a16:creationId xmlns:a16="http://schemas.microsoft.com/office/drawing/2014/main" xmlns="" id="{A2693AF3-2AEB-4C9B-B6A9-140E722D23D3}"/>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32420163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60991"/>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Master Agreements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50</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7" name="Picture 6">
            <a:extLst>
              <a:ext uri="{FF2B5EF4-FFF2-40B4-BE49-F238E27FC236}">
                <a16:creationId xmlns:a16="http://schemas.microsoft.com/office/drawing/2014/main" xmlns="" id="{ECB32754-A1AE-4221-A5A2-7504B1F572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4221" y="1771029"/>
            <a:ext cx="7602011" cy="4448796"/>
          </a:xfrm>
          <a:prstGeom prst="rect">
            <a:avLst/>
          </a:prstGeom>
          <a:effectLst>
            <a:outerShdw blurRad="50800" dist="38100" dir="2700000" algn="tl" rotWithShape="0">
              <a:prstClr val="black">
                <a:alpha val="40000"/>
              </a:prstClr>
            </a:outerShdw>
          </a:effectLst>
        </p:spPr>
      </p:pic>
      <p:cxnSp>
        <p:nvCxnSpPr>
          <p:cNvPr id="12" name="Straight Arrow Connector 11">
            <a:extLst>
              <a:ext uri="{FF2B5EF4-FFF2-40B4-BE49-F238E27FC236}">
                <a16:creationId xmlns:a16="http://schemas.microsoft.com/office/drawing/2014/main" xmlns="" id="{9432D81F-C2F5-44E9-86C0-19A40DD3AE1C}"/>
              </a:ext>
            </a:extLst>
          </p:cNvPr>
          <p:cNvCxnSpPr>
            <a:cxnSpLocks/>
          </p:cNvCxnSpPr>
          <p:nvPr/>
        </p:nvCxnSpPr>
        <p:spPr>
          <a:xfrm>
            <a:off x="1212766" y="2354663"/>
            <a:ext cx="112541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869F141B-F411-4B73-8493-EFB7AEF5181F}"/>
              </a:ext>
            </a:extLst>
          </p:cNvPr>
          <p:cNvCxnSpPr>
            <a:cxnSpLocks/>
          </p:cNvCxnSpPr>
          <p:nvPr/>
        </p:nvCxnSpPr>
        <p:spPr>
          <a:xfrm>
            <a:off x="1959429" y="3059722"/>
            <a:ext cx="37875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680350F4-42B0-4C0A-8E63-032B0958EE9A}"/>
              </a:ext>
            </a:extLst>
          </p:cNvPr>
          <p:cNvSpPr/>
          <p:nvPr/>
        </p:nvSpPr>
        <p:spPr>
          <a:xfrm>
            <a:off x="3768770" y="6460433"/>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6" name="Rectangle: Rounded Corners 5">
            <a:extLst>
              <a:ext uri="{FF2B5EF4-FFF2-40B4-BE49-F238E27FC236}">
                <a16:creationId xmlns:a16="http://schemas.microsoft.com/office/drawing/2014/main" xmlns="" id="{9A9158C2-1252-450B-BDD1-9F01C6F78F92}"/>
              </a:ext>
            </a:extLst>
          </p:cNvPr>
          <p:cNvSpPr/>
          <p:nvPr/>
        </p:nvSpPr>
        <p:spPr>
          <a:xfrm>
            <a:off x="6304722" y="6460274"/>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39771956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 Agreements</a:t>
            </a:r>
          </a:p>
        </p:txBody>
      </p:sp>
      <p:pic>
        <p:nvPicPr>
          <p:cNvPr id="6" name="Content Placeholder 5"/>
          <p:cNvPicPr>
            <a:picLocks noGrp="1" noChangeAspect="1"/>
          </p:cNvPicPr>
          <p:nvPr>
            <p:ph idx="1"/>
          </p:nvPr>
        </p:nvPicPr>
        <p:blipFill>
          <a:blip r:embed="rId3"/>
          <a:stretch>
            <a:fillRect/>
          </a:stretch>
        </p:blipFill>
        <p:spPr>
          <a:xfrm>
            <a:off x="3452610" y="1825625"/>
            <a:ext cx="5337580" cy="4351338"/>
          </a:xfrm>
          <a:prstGeom prst="rect">
            <a:avLst/>
          </a:prstGeom>
          <a:effectLst>
            <a:outerShdw blurRad="50800" dist="38100" dir="2700000" algn="tl" rotWithShape="0">
              <a:prstClr val="black">
                <a:alpha val="40000"/>
              </a:prstClr>
            </a:outerShdw>
          </a:effectLst>
        </p:spPr>
      </p:pic>
      <p:sp>
        <p:nvSpPr>
          <p:cNvPr id="4" name="Footer Placeholder 3"/>
          <p:cNvSpPr>
            <a:spLocks noGrp="1"/>
          </p:cNvSpPr>
          <p:nvPr>
            <p:ph type="ftr" sz="quarter" idx="11"/>
          </p:nvPr>
        </p:nvSpPr>
        <p:spPr/>
        <p:txBody>
          <a:bodyPr/>
          <a:lstStyle/>
          <a:p>
            <a:r>
              <a:rPr lang="en-US"/>
              <a:t>DAS – Procurement Services| CTsource Training</a:t>
            </a:r>
            <a:endParaRPr lang="en-US" dirty="0"/>
          </a:p>
        </p:txBody>
      </p:sp>
      <p:sp>
        <p:nvSpPr>
          <p:cNvPr id="5" name="Slide Number Placeholder 4"/>
          <p:cNvSpPr>
            <a:spLocks noGrp="1"/>
          </p:cNvSpPr>
          <p:nvPr>
            <p:ph type="sldNum" sz="quarter" idx="12"/>
          </p:nvPr>
        </p:nvSpPr>
        <p:spPr/>
        <p:txBody>
          <a:bodyPr/>
          <a:lstStyle/>
          <a:p>
            <a:fld id="{F4167D66-2636-48FB-B355-A2612EA16291}" type="slidenum">
              <a:rPr lang="en-US" smtClean="0"/>
              <a:t>51</a:t>
            </a:fld>
            <a:endParaRPr lang="en-US" dirty="0"/>
          </a:p>
        </p:txBody>
      </p:sp>
      <p:sp>
        <p:nvSpPr>
          <p:cNvPr id="7" name="Rectangle 6">
            <a:extLst>
              <a:ext uri="{FF2B5EF4-FFF2-40B4-BE49-F238E27FC236}">
                <a16:creationId xmlns:a16="http://schemas.microsoft.com/office/drawing/2014/main" xmlns="" id="{BD29A563-0981-4ACD-8A34-02FBB193D2B0}"/>
              </a:ext>
            </a:extLst>
          </p:cNvPr>
          <p:cNvSpPr/>
          <p:nvPr/>
        </p:nvSpPr>
        <p:spPr>
          <a:xfrm>
            <a:off x="0" y="6360991"/>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sp>
        <p:nvSpPr>
          <p:cNvPr id="9" name="Rectangle: Rounded Corners 2">
            <a:extLst>
              <a:ext uri="{FF2B5EF4-FFF2-40B4-BE49-F238E27FC236}">
                <a16:creationId xmlns:a16="http://schemas.microsoft.com/office/drawing/2014/main" xmlns="" id="{680350F4-42B0-4C0A-8E63-032B0958EE9A}"/>
              </a:ext>
            </a:extLst>
          </p:cNvPr>
          <p:cNvSpPr/>
          <p:nvPr/>
        </p:nvSpPr>
        <p:spPr>
          <a:xfrm>
            <a:off x="3768770" y="6460433"/>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10" name="Rectangle: Rounded Corners 5">
            <a:extLst>
              <a:ext uri="{FF2B5EF4-FFF2-40B4-BE49-F238E27FC236}">
                <a16:creationId xmlns:a16="http://schemas.microsoft.com/office/drawing/2014/main" xmlns="" id="{9A9158C2-1252-450B-BDD1-9F01C6F78F92}"/>
              </a:ext>
            </a:extLst>
          </p:cNvPr>
          <p:cNvSpPr/>
          <p:nvPr/>
        </p:nvSpPr>
        <p:spPr>
          <a:xfrm>
            <a:off x="6304722" y="6460274"/>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21597992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60990"/>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Master Agreements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52</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sp>
        <p:nvSpPr>
          <p:cNvPr id="3" name="Rectangle: Rounded Corners 2">
            <a:extLst>
              <a:ext uri="{FF2B5EF4-FFF2-40B4-BE49-F238E27FC236}">
                <a16:creationId xmlns:a16="http://schemas.microsoft.com/office/drawing/2014/main" xmlns="" id="{00084914-9131-4FD7-87FD-51AA6C26D4A8}"/>
              </a:ext>
            </a:extLst>
          </p:cNvPr>
          <p:cNvSpPr/>
          <p:nvPr/>
        </p:nvSpPr>
        <p:spPr>
          <a:xfrm>
            <a:off x="3768770" y="6460433"/>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6" name="Rectangle: Rounded Corners 5">
            <a:extLst>
              <a:ext uri="{FF2B5EF4-FFF2-40B4-BE49-F238E27FC236}">
                <a16:creationId xmlns:a16="http://schemas.microsoft.com/office/drawing/2014/main" xmlns="" id="{AADB9E4E-5179-444C-8306-5332D0A84FC6}"/>
              </a:ext>
            </a:extLst>
          </p:cNvPr>
          <p:cNvSpPr/>
          <p:nvPr/>
        </p:nvSpPr>
        <p:spPr>
          <a:xfrm>
            <a:off x="6304722" y="6460274"/>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pic>
        <p:nvPicPr>
          <p:cNvPr id="7" name="Picture 6"/>
          <p:cNvPicPr>
            <a:picLocks noChangeAspect="1"/>
          </p:cNvPicPr>
          <p:nvPr/>
        </p:nvPicPr>
        <p:blipFill>
          <a:blip r:embed="rId4"/>
          <a:stretch>
            <a:fillRect/>
          </a:stretch>
        </p:blipFill>
        <p:spPr>
          <a:xfrm>
            <a:off x="2118146" y="1716966"/>
            <a:ext cx="7613443" cy="44811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27011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 Agreements</a:t>
            </a:r>
          </a:p>
        </p:txBody>
      </p:sp>
      <p:sp>
        <p:nvSpPr>
          <p:cNvPr id="4" name="Footer Placeholder 3"/>
          <p:cNvSpPr>
            <a:spLocks noGrp="1"/>
          </p:cNvSpPr>
          <p:nvPr>
            <p:ph type="ftr" sz="quarter" idx="11"/>
          </p:nvPr>
        </p:nvSpPr>
        <p:spPr/>
        <p:txBody>
          <a:bodyPr/>
          <a:lstStyle/>
          <a:p>
            <a:r>
              <a:rPr lang="en-US"/>
              <a:t>DAS – Procurement Services| CTsource Training</a:t>
            </a:r>
            <a:endParaRPr lang="en-US" dirty="0"/>
          </a:p>
        </p:txBody>
      </p:sp>
      <p:sp>
        <p:nvSpPr>
          <p:cNvPr id="5" name="Slide Number Placeholder 4"/>
          <p:cNvSpPr>
            <a:spLocks noGrp="1"/>
          </p:cNvSpPr>
          <p:nvPr>
            <p:ph type="sldNum" sz="quarter" idx="12"/>
          </p:nvPr>
        </p:nvSpPr>
        <p:spPr/>
        <p:txBody>
          <a:bodyPr/>
          <a:lstStyle/>
          <a:p>
            <a:fld id="{F4167D66-2636-48FB-B355-A2612EA16291}" type="slidenum">
              <a:rPr lang="en-US" smtClean="0"/>
              <a:t>53</a:t>
            </a:fld>
            <a:endParaRPr lang="en-US" dirty="0"/>
          </a:p>
        </p:txBody>
      </p:sp>
      <p:sp>
        <p:nvSpPr>
          <p:cNvPr id="7" name="Rectangle 6">
            <a:extLst>
              <a:ext uri="{FF2B5EF4-FFF2-40B4-BE49-F238E27FC236}">
                <a16:creationId xmlns:a16="http://schemas.microsoft.com/office/drawing/2014/main" xmlns="" id="{BD29A563-0981-4ACD-8A34-02FBB193D2B0}"/>
              </a:ext>
            </a:extLst>
          </p:cNvPr>
          <p:cNvSpPr/>
          <p:nvPr/>
        </p:nvSpPr>
        <p:spPr>
          <a:xfrm>
            <a:off x="0" y="638250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sp>
        <p:nvSpPr>
          <p:cNvPr id="9" name="Rectangle: Rounded Corners 2">
            <a:extLst>
              <a:ext uri="{FF2B5EF4-FFF2-40B4-BE49-F238E27FC236}">
                <a16:creationId xmlns:a16="http://schemas.microsoft.com/office/drawing/2014/main" xmlns="" id="{00084914-9131-4FD7-87FD-51AA6C26D4A8}"/>
              </a:ext>
            </a:extLst>
          </p:cNvPr>
          <p:cNvSpPr/>
          <p:nvPr/>
        </p:nvSpPr>
        <p:spPr>
          <a:xfrm>
            <a:off x="3768770" y="6460433"/>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10" name="Rectangle: Rounded Corners 5">
            <a:extLst>
              <a:ext uri="{FF2B5EF4-FFF2-40B4-BE49-F238E27FC236}">
                <a16:creationId xmlns:a16="http://schemas.microsoft.com/office/drawing/2014/main" xmlns="" id="{AADB9E4E-5179-444C-8306-5332D0A84FC6}"/>
              </a:ext>
            </a:extLst>
          </p:cNvPr>
          <p:cNvSpPr/>
          <p:nvPr/>
        </p:nvSpPr>
        <p:spPr>
          <a:xfrm>
            <a:off x="6304722" y="6460274"/>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pic>
        <p:nvPicPr>
          <p:cNvPr id="11" name="Picture 10"/>
          <p:cNvPicPr>
            <a:picLocks noChangeAspect="1"/>
          </p:cNvPicPr>
          <p:nvPr/>
        </p:nvPicPr>
        <p:blipFill>
          <a:blip r:embed="rId3"/>
          <a:stretch>
            <a:fillRect/>
          </a:stretch>
        </p:blipFill>
        <p:spPr>
          <a:xfrm>
            <a:off x="863600" y="1683733"/>
            <a:ext cx="10283371" cy="45814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12785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Questions &amp; Answers</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54</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sp>
        <p:nvSpPr>
          <p:cNvPr id="9" name="Content Placeholder 2">
            <a:extLst>
              <a:ext uri="{FF2B5EF4-FFF2-40B4-BE49-F238E27FC236}">
                <a16:creationId xmlns:a16="http://schemas.microsoft.com/office/drawing/2014/main" xmlns="" id="{034D2D31-5819-4B8F-A391-58CB545908C5}"/>
              </a:ext>
            </a:extLst>
          </p:cNvPr>
          <p:cNvSpPr txBox="1">
            <a:spLocks/>
          </p:cNvSpPr>
          <p:nvPr/>
        </p:nvSpPr>
        <p:spPr>
          <a:xfrm>
            <a:off x="990752"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65C"/>
                </a:solidFill>
                <a:latin typeface="+mn-lt"/>
                <a:ea typeface="+mn-ea"/>
                <a:cs typeface="+mn-cs"/>
              </a:defRPr>
            </a:lvl1pPr>
            <a:lvl2pPr marL="800100" indent="-342900" algn="l" defTabSz="914400" rtl="0" eaLnBrk="1" latinLnBrk="0" hangingPunct="1">
              <a:lnSpc>
                <a:spcPct val="90000"/>
              </a:lnSpc>
              <a:spcBef>
                <a:spcPts val="500"/>
              </a:spcBef>
              <a:buFont typeface="Wingdings" panose="05000000000000000000" pitchFamily="2" charset="2"/>
              <a:buChar char="Ø"/>
              <a:defRPr sz="2400" kern="1200">
                <a:solidFill>
                  <a:srgbClr val="24365C"/>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rgbClr val="24365C"/>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1800" kern="1200">
                <a:solidFill>
                  <a:srgbClr val="2436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6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use the Q&amp;A function at the bottom of the screen to ask questions during the training webinar.</a:t>
            </a:r>
          </a:p>
          <a:p>
            <a:r>
              <a:rPr lang="en-US" dirty="0"/>
              <a:t>We will answer as many questions as we can.  </a:t>
            </a:r>
          </a:p>
          <a:p>
            <a:r>
              <a:rPr lang="en-US" dirty="0"/>
              <a:t>All questions and answers will be posted on our website for future reference, so please be sure to go to </a:t>
            </a:r>
            <a:r>
              <a:rPr lang="en-US" b="1" dirty="0">
                <a:solidFill>
                  <a:schemeClr val="bg1"/>
                </a:solidFill>
                <a:cs typeface="Lato" panose="020F0502020204030203" pitchFamily="34" charset="0"/>
                <a:hlinkClick r:id="rId3"/>
              </a:rPr>
              <a:t>https://portal.ct.gov/DAS/CTSource/CTSource</a:t>
            </a:r>
            <a:endParaRPr lang="en-US" b="1" dirty="0">
              <a:solidFill>
                <a:schemeClr val="bg1"/>
              </a:solidFill>
              <a:cs typeface="Lato" panose="020F0502020204030203" pitchFamily="34" charset="0"/>
            </a:endParaRPr>
          </a:p>
          <a:p>
            <a:endParaRPr lang="en-US" dirty="0"/>
          </a:p>
        </p:txBody>
      </p:sp>
    </p:spTree>
    <p:extLst>
      <p:ext uri="{BB962C8B-B14F-4D97-AF65-F5344CB8AC3E}">
        <p14:creationId xmlns:p14="http://schemas.microsoft.com/office/powerpoint/2010/main" val="19534947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CTsource Training 3 </a:t>
            </a:r>
          </a:p>
        </p:txBody>
      </p:sp>
      <p:sp>
        <p:nvSpPr>
          <p:cNvPr id="3" name="Content Placeholder 2"/>
          <p:cNvSpPr>
            <a:spLocks noGrp="1"/>
          </p:cNvSpPr>
          <p:nvPr>
            <p:ph idx="1"/>
          </p:nvPr>
        </p:nvSpPr>
        <p:spPr>
          <a:xfrm>
            <a:off x="863599" y="1825625"/>
            <a:ext cx="10626993" cy="4351338"/>
          </a:xfrm>
        </p:spPr>
        <p:txBody>
          <a:bodyPr>
            <a:normAutofit fontScale="92500" lnSpcReduction="20000"/>
          </a:bodyPr>
          <a:lstStyle/>
          <a:p>
            <a:pPr marL="0" indent="0">
              <a:lnSpc>
                <a:spcPct val="100000"/>
              </a:lnSpc>
              <a:buNone/>
            </a:pPr>
            <a:r>
              <a:rPr lang="en-US" dirty="0"/>
              <a:t>This concludes Training 3. </a:t>
            </a:r>
          </a:p>
          <a:p>
            <a:pPr marL="0" indent="0">
              <a:lnSpc>
                <a:spcPct val="100000"/>
              </a:lnSpc>
              <a:buNone/>
            </a:pPr>
            <a:endParaRPr lang="en-US" dirty="0"/>
          </a:p>
          <a:p>
            <a:pPr marL="0" indent="0">
              <a:lnSpc>
                <a:spcPct val="120000"/>
              </a:lnSpc>
              <a:spcBef>
                <a:spcPts val="0"/>
              </a:spcBef>
              <a:buNone/>
            </a:pPr>
            <a:r>
              <a:rPr lang="en-US" dirty="0"/>
              <a:t>Please be sure to go to </a:t>
            </a:r>
            <a:r>
              <a:rPr lang="en-US" b="1" dirty="0">
                <a:solidFill>
                  <a:schemeClr val="bg1"/>
                </a:solidFill>
                <a:cs typeface="Lato" panose="020F0502020204030203" pitchFamily="34" charset="0"/>
                <a:hlinkClick r:id="rId3"/>
              </a:rPr>
              <a:t>https://portal.ct.gov/DAS/CTSource/CTSource</a:t>
            </a:r>
            <a:endParaRPr lang="en-US" b="1" dirty="0">
              <a:solidFill>
                <a:schemeClr val="bg1"/>
              </a:solidFill>
              <a:cs typeface="Lato" panose="020F0502020204030203" pitchFamily="34" charset="0"/>
            </a:endParaRPr>
          </a:p>
          <a:p>
            <a:pPr marL="0" indent="0">
              <a:lnSpc>
                <a:spcPct val="120000"/>
              </a:lnSpc>
              <a:spcBef>
                <a:spcPts val="0"/>
              </a:spcBef>
              <a:buNone/>
            </a:pPr>
            <a:r>
              <a:rPr lang="en-US" dirty="0"/>
              <a:t>to find recordings of all training videos.</a:t>
            </a:r>
          </a:p>
          <a:p>
            <a:pPr marL="0" indent="0">
              <a:lnSpc>
                <a:spcPct val="120000"/>
              </a:lnSpc>
              <a:spcBef>
                <a:spcPts val="0"/>
              </a:spcBef>
              <a:buNone/>
            </a:pPr>
            <a:endParaRPr lang="en-US" dirty="0"/>
          </a:p>
          <a:p>
            <a:pPr marL="0" indent="0">
              <a:lnSpc>
                <a:spcPct val="120000"/>
              </a:lnSpc>
              <a:spcBef>
                <a:spcPts val="0"/>
              </a:spcBef>
              <a:buNone/>
            </a:pPr>
            <a:r>
              <a:rPr lang="en-US" dirty="0"/>
              <a:t>For any questions after the webinar or to request a username and password to the Stage Environment contact DAS Procurement Services by emailing: </a:t>
            </a:r>
            <a:r>
              <a:rPr lang="en-US" dirty="0">
                <a:hlinkClick r:id="rId4"/>
              </a:rPr>
              <a:t>das.ctsource@ct.gov</a:t>
            </a:r>
            <a:r>
              <a:rPr lang="en-US" dirty="0"/>
              <a:t> </a:t>
            </a:r>
            <a:endParaRPr lang="en-US" dirty="0">
              <a:solidFill>
                <a:sysClr val="windowText" lastClr="000000"/>
              </a:solidFill>
            </a:endParaRPr>
          </a:p>
          <a:p>
            <a:pPr marL="0" indent="0">
              <a:lnSpc>
                <a:spcPct val="120000"/>
              </a:lnSpc>
              <a:spcBef>
                <a:spcPts val="0"/>
              </a:spcBef>
              <a:buNone/>
            </a:pPr>
            <a:r>
              <a:rPr lang="en-US" b="1" dirty="0">
                <a:solidFill>
                  <a:schemeClr val="bg1"/>
                </a:solidFill>
              </a:rPr>
              <a:t>You w</a:t>
            </a:r>
            <a:endParaRPr lang="en-US" dirty="0">
              <a:solidFill>
                <a:schemeClr val="tx1"/>
              </a:solidFill>
            </a:endParaRPr>
          </a:p>
          <a:p>
            <a:pPr marL="0" indent="0" algn="ctr">
              <a:lnSpc>
                <a:spcPct val="100000"/>
              </a:lnSpc>
              <a:buNone/>
            </a:pPr>
            <a:r>
              <a:rPr lang="en-US" sz="4000" b="1" dirty="0"/>
              <a:t>Thank you!</a:t>
            </a:r>
            <a:endParaRPr lang="en-US" dirty="0"/>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55</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spTree>
    <p:extLst>
      <p:ext uri="{BB962C8B-B14F-4D97-AF65-F5344CB8AC3E}">
        <p14:creationId xmlns:p14="http://schemas.microsoft.com/office/powerpoint/2010/main" val="2594804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6</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DE171185-D750-4D7F-A3F8-0443AEA5A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256" y="1966951"/>
            <a:ext cx="9945488" cy="3924848"/>
          </a:xfrm>
          <a:prstGeom prst="rect">
            <a:avLst/>
          </a:prstGeom>
          <a:effectLst>
            <a:outerShdw blurRad="50800" dist="38100" dir="2700000" algn="tl" rotWithShape="0">
              <a:prstClr val="black">
                <a:alpha val="40000"/>
              </a:prstClr>
            </a:outerShdw>
          </a:effectLst>
        </p:spPr>
      </p:pic>
      <p:sp>
        <p:nvSpPr>
          <p:cNvPr id="3" name="Oval 2">
            <a:extLst>
              <a:ext uri="{FF2B5EF4-FFF2-40B4-BE49-F238E27FC236}">
                <a16:creationId xmlns:a16="http://schemas.microsoft.com/office/drawing/2014/main" xmlns="" id="{238597C8-B4E5-4825-ADEC-EF362202504C}"/>
              </a:ext>
            </a:extLst>
          </p:cNvPr>
          <p:cNvSpPr/>
          <p:nvPr/>
        </p:nvSpPr>
        <p:spPr>
          <a:xfrm>
            <a:off x="3026494" y="3024670"/>
            <a:ext cx="1045029" cy="2411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5387F4EA-E347-452E-AFA5-167C3B4A1F8E}"/>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9" name="Rectangle: Rounded Corners 8">
            <a:extLst>
              <a:ext uri="{FF2B5EF4-FFF2-40B4-BE49-F238E27FC236}">
                <a16:creationId xmlns:a16="http://schemas.microsoft.com/office/drawing/2014/main" xmlns="" id="{52333E9C-1717-4E70-B999-DD7E61D3FC25}"/>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4216207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7</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8" name="Picture 7">
            <a:extLst>
              <a:ext uri="{FF2B5EF4-FFF2-40B4-BE49-F238E27FC236}">
                <a16:creationId xmlns:a16="http://schemas.microsoft.com/office/drawing/2014/main" xmlns="" id="{EBBEACA7-213B-4FCB-A939-34E3369F8D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6226" y="1732189"/>
            <a:ext cx="8139548" cy="4347025"/>
          </a:xfrm>
          <a:prstGeom prst="rect">
            <a:avLst/>
          </a:prstGeom>
          <a:effectLst>
            <a:outerShdw blurRad="50800" dist="38100" dir="2700000" algn="tl" rotWithShape="0">
              <a:prstClr val="black">
                <a:alpha val="40000"/>
              </a:prstClr>
            </a:outerShdw>
          </a:effectLst>
        </p:spPr>
      </p:pic>
      <p:cxnSp>
        <p:nvCxnSpPr>
          <p:cNvPr id="11" name="Straight Arrow Connector 10">
            <a:extLst>
              <a:ext uri="{FF2B5EF4-FFF2-40B4-BE49-F238E27FC236}">
                <a16:creationId xmlns:a16="http://schemas.microsoft.com/office/drawing/2014/main" xmlns="" id="{20E3611B-3042-40E8-8C8D-D05AF8822D17}"/>
              </a:ext>
            </a:extLst>
          </p:cNvPr>
          <p:cNvCxnSpPr>
            <a:cxnSpLocks/>
          </p:cNvCxnSpPr>
          <p:nvPr/>
        </p:nvCxnSpPr>
        <p:spPr>
          <a:xfrm>
            <a:off x="1212766" y="2764567"/>
            <a:ext cx="112541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3E080B8A-B2D8-4B86-828D-A3AF593B86CE}"/>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6" name="Rectangle: Rounded Corners 5">
            <a:extLst>
              <a:ext uri="{FF2B5EF4-FFF2-40B4-BE49-F238E27FC236}">
                <a16:creationId xmlns:a16="http://schemas.microsoft.com/office/drawing/2014/main" xmlns="" id="{12BF24AB-94A6-493B-94FC-72F92AD3F269}"/>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1271229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D75D1FD7-2E9C-4168-8C87-283A6899B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217" y="1693901"/>
            <a:ext cx="6559427" cy="4431282"/>
          </a:xfrm>
          <a:prstGeom prst="rect">
            <a:avLst/>
          </a:prstGeom>
          <a:effectLst>
            <a:outerShdw blurRad="50800" dist="38100" dir="2700000" algn="tl" rotWithShape="0">
              <a:prstClr val="black">
                <a:alpha val="40000"/>
              </a:prstClr>
            </a:outerShdw>
          </a:effectLst>
        </p:spPr>
      </p:pic>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8</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4"/>
          <a:stretch>
            <a:fillRect/>
          </a:stretch>
        </p:blipFill>
        <p:spPr>
          <a:xfrm>
            <a:off x="10301124" y="265631"/>
            <a:ext cx="1890876" cy="1325563"/>
          </a:xfrm>
          <a:prstGeom prst="rect">
            <a:avLst/>
          </a:prstGeom>
        </p:spPr>
      </p:pic>
      <p:cxnSp>
        <p:nvCxnSpPr>
          <p:cNvPr id="10" name="Straight Arrow Connector 9">
            <a:extLst>
              <a:ext uri="{FF2B5EF4-FFF2-40B4-BE49-F238E27FC236}">
                <a16:creationId xmlns:a16="http://schemas.microsoft.com/office/drawing/2014/main" xmlns="" id="{59DE92B1-F741-429A-B23E-9836E47044F3}"/>
              </a:ext>
            </a:extLst>
          </p:cNvPr>
          <p:cNvCxnSpPr>
            <a:cxnSpLocks/>
          </p:cNvCxnSpPr>
          <p:nvPr/>
        </p:nvCxnSpPr>
        <p:spPr>
          <a:xfrm>
            <a:off x="1663657" y="3184980"/>
            <a:ext cx="63420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FB10560E-0AD2-4E2C-B152-FEFF6A5A2BE7}"/>
              </a:ext>
            </a:extLst>
          </p:cNvPr>
          <p:cNvCxnSpPr>
            <a:cxnSpLocks/>
          </p:cNvCxnSpPr>
          <p:nvPr/>
        </p:nvCxnSpPr>
        <p:spPr>
          <a:xfrm>
            <a:off x="4917047" y="3526913"/>
            <a:ext cx="63420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xmlns="" id="{2CB7D19B-C603-4E28-B896-933A3ED84E06}"/>
              </a:ext>
            </a:extLst>
          </p:cNvPr>
          <p:cNvCxnSpPr>
            <a:cxnSpLocks/>
          </p:cNvCxnSpPr>
          <p:nvPr/>
        </p:nvCxnSpPr>
        <p:spPr>
          <a:xfrm>
            <a:off x="4917047" y="3184980"/>
            <a:ext cx="63420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362B24B7-4FB7-4EA2-A12D-B0978885B3A1}"/>
              </a:ext>
            </a:extLst>
          </p:cNvPr>
          <p:cNvCxnSpPr>
            <a:cxnSpLocks/>
          </p:cNvCxnSpPr>
          <p:nvPr/>
        </p:nvCxnSpPr>
        <p:spPr>
          <a:xfrm>
            <a:off x="1654894" y="3495729"/>
            <a:ext cx="63420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82B19374-2AE9-48A7-A136-AFCC23842957}"/>
              </a:ext>
            </a:extLst>
          </p:cNvPr>
          <p:cNvCxnSpPr>
            <a:cxnSpLocks/>
          </p:cNvCxnSpPr>
          <p:nvPr/>
        </p:nvCxnSpPr>
        <p:spPr>
          <a:xfrm>
            <a:off x="1663657" y="4188721"/>
            <a:ext cx="63420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C3B1C2C3-F17C-46EC-9504-7976528C654C}"/>
              </a:ext>
            </a:extLst>
          </p:cNvPr>
          <p:cNvCxnSpPr>
            <a:cxnSpLocks/>
          </p:cNvCxnSpPr>
          <p:nvPr/>
        </p:nvCxnSpPr>
        <p:spPr>
          <a:xfrm>
            <a:off x="1663657" y="5402665"/>
            <a:ext cx="63420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9DF72353-A03C-4FC0-8710-8FAC183FB871}"/>
              </a:ext>
            </a:extLst>
          </p:cNvPr>
          <p:cNvCxnSpPr>
            <a:cxnSpLocks/>
          </p:cNvCxnSpPr>
          <p:nvPr/>
        </p:nvCxnSpPr>
        <p:spPr>
          <a:xfrm>
            <a:off x="3164843" y="4966485"/>
            <a:ext cx="69727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E5D515F0-044B-4CCC-A0FC-09A42A30EC61}"/>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6" name="Rectangle: Rounded Corners 5">
            <a:extLst>
              <a:ext uri="{FF2B5EF4-FFF2-40B4-BE49-F238E27FC236}">
                <a16:creationId xmlns:a16="http://schemas.microsoft.com/office/drawing/2014/main" xmlns="" id="{0E0AE592-3A5E-42A6-BBFF-EB1CA25FBA0C}"/>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3622447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BD29A563-0981-4ACD-8A34-02FBB193D2B0}"/>
              </a:ext>
            </a:extLst>
          </p:cNvPr>
          <p:cNvSpPr/>
          <p:nvPr/>
        </p:nvSpPr>
        <p:spPr>
          <a:xfrm>
            <a:off x="0" y="6339475"/>
            <a:ext cx="12192000" cy="518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990752" y="337550"/>
            <a:ext cx="6559426" cy="1325563"/>
          </a:xfrm>
        </p:spPr>
        <p:txBody>
          <a:bodyPr/>
          <a:lstStyle/>
          <a:p>
            <a:r>
              <a:rPr lang="en-US" dirty="0"/>
              <a:t>Contract Management</a:t>
            </a:r>
          </a:p>
        </p:txBody>
      </p:sp>
      <p:sp>
        <p:nvSpPr>
          <p:cNvPr id="4" name="Slide Number Placeholder 3"/>
          <p:cNvSpPr>
            <a:spLocks noGrp="1"/>
          </p:cNvSpPr>
          <p:nvPr>
            <p:ph type="sldNum" sz="quarter" idx="12"/>
          </p:nvPr>
        </p:nvSpPr>
        <p:spPr/>
        <p:txBody>
          <a:bodyPr/>
          <a:lstStyle/>
          <a:p>
            <a:fld id="{40C67D73-A3ED-4595-ABA1-A5E004156587}" type="slidenum">
              <a:rPr lang="en-CA" b="1" smtClean="0">
                <a:solidFill>
                  <a:schemeClr val="bg1"/>
                </a:solidFill>
              </a:rPr>
              <a:pPr/>
              <a:t>9</a:t>
            </a:fld>
            <a:endParaRPr lang="en-CA" b="1" dirty="0">
              <a:solidFill>
                <a:schemeClr val="bg1"/>
              </a:solidFill>
            </a:endParaRPr>
          </a:p>
        </p:txBody>
      </p:sp>
      <p:sp>
        <p:nvSpPr>
          <p:cNvPr id="23" name="Slide Number Placeholder 3">
            <a:extLst>
              <a:ext uri="{FF2B5EF4-FFF2-40B4-BE49-F238E27FC236}">
                <a16:creationId xmlns:a16="http://schemas.microsoft.com/office/drawing/2014/main" xmlns="" id="{43B95D43-9FA3-4816-B840-53FFD0A06FBB}"/>
              </a:ext>
            </a:extLst>
          </p:cNvPr>
          <p:cNvSpPr txBox="1">
            <a:spLocks/>
          </p:cNvSpPr>
          <p:nvPr/>
        </p:nvSpPr>
        <p:spPr>
          <a:xfrm>
            <a:off x="283294" y="64085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rPr>
              <a:t>CTsource Training 3</a:t>
            </a:r>
            <a:endParaRPr lang="en-CA" b="1" dirty="0">
              <a:solidFill>
                <a:schemeClr val="bg1"/>
              </a:solidFill>
            </a:endParaRPr>
          </a:p>
        </p:txBody>
      </p:sp>
      <p:pic>
        <p:nvPicPr>
          <p:cNvPr id="5" name="Picture 4">
            <a:extLst>
              <a:ext uri="{FF2B5EF4-FFF2-40B4-BE49-F238E27FC236}">
                <a16:creationId xmlns:a16="http://schemas.microsoft.com/office/drawing/2014/main" xmlns="" id="{8814B8C3-570D-4AAB-92B0-C16D6871862B}"/>
              </a:ext>
            </a:extLst>
          </p:cNvPr>
          <p:cNvPicPr>
            <a:picLocks noChangeAspect="1"/>
          </p:cNvPicPr>
          <p:nvPr/>
        </p:nvPicPr>
        <p:blipFill>
          <a:blip r:embed="rId3"/>
          <a:stretch>
            <a:fillRect/>
          </a:stretch>
        </p:blipFill>
        <p:spPr>
          <a:xfrm>
            <a:off x="10301124" y="265631"/>
            <a:ext cx="1890876" cy="1325563"/>
          </a:xfrm>
          <a:prstGeom prst="rect">
            <a:avLst/>
          </a:prstGeom>
        </p:spPr>
      </p:pic>
      <p:pic>
        <p:nvPicPr>
          <p:cNvPr id="6" name="Picture 5">
            <a:extLst>
              <a:ext uri="{FF2B5EF4-FFF2-40B4-BE49-F238E27FC236}">
                <a16:creationId xmlns:a16="http://schemas.microsoft.com/office/drawing/2014/main" xmlns="" id="{B15DD897-5B42-4AEA-9D42-314742E2CE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672" y="1876028"/>
            <a:ext cx="8204928" cy="968976"/>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F323DDE7-7608-4A14-9D4D-E302472408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4617" y="1804109"/>
            <a:ext cx="4890947" cy="2956323"/>
          </a:xfrm>
          <a:prstGeom prst="rect">
            <a:avLst/>
          </a:prstGeom>
        </p:spPr>
      </p:pic>
      <p:pic>
        <p:nvPicPr>
          <p:cNvPr id="10" name="Picture 9">
            <a:extLst>
              <a:ext uri="{FF2B5EF4-FFF2-40B4-BE49-F238E27FC236}">
                <a16:creationId xmlns:a16="http://schemas.microsoft.com/office/drawing/2014/main" xmlns="" id="{731A7EA0-F3DB-405A-A6BC-EF32BEBD79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1070" y="4492532"/>
            <a:ext cx="8655542" cy="1681563"/>
          </a:xfrm>
          <a:prstGeom prst="rect">
            <a:avLst/>
          </a:prstGeom>
          <a:ln>
            <a:solidFill>
              <a:schemeClr val="tx1"/>
            </a:solidFill>
          </a:ln>
          <a:effectLst>
            <a:outerShdw blurRad="50800" dist="38100" dir="2700000" algn="tl" rotWithShape="0">
              <a:prstClr val="black">
                <a:alpha val="40000"/>
              </a:prstClr>
            </a:outerShdw>
          </a:effectLst>
        </p:spPr>
      </p:pic>
      <p:cxnSp>
        <p:nvCxnSpPr>
          <p:cNvPr id="12" name="Straight Arrow Connector 11">
            <a:extLst>
              <a:ext uri="{FF2B5EF4-FFF2-40B4-BE49-F238E27FC236}">
                <a16:creationId xmlns:a16="http://schemas.microsoft.com/office/drawing/2014/main" xmlns="" id="{D04E81B7-B6B7-45AD-8C34-D2275A9A96B8}"/>
              </a:ext>
            </a:extLst>
          </p:cNvPr>
          <p:cNvCxnSpPr>
            <a:cxnSpLocks/>
          </p:cNvCxnSpPr>
          <p:nvPr/>
        </p:nvCxnSpPr>
        <p:spPr>
          <a:xfrm>
            <a:off x="1933101" y="2448910"/>
            <a:ext cx="390014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01050197-9008-49DA-9C41-3101FA03AC58}"/>
              </a:ext>
            </a:extLst>
          </p:cNvPr>
          <p:cNvCxnSpPr>
            <a:cxnSpLocks/>
          </p:cNvCxnSpPr>
          <p:nvPr/>
        </p:nvCxnSpPr>
        <p:spPr>
          <a:xfrm>
            <a:off x="5181600" y="4146331"/>
            <a:ext cx="107006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9E30A65D-4B39-42F3-AE38-91A15679A06D}"/>
              </a:ext>
            </a:extLst>
          </p:cNvPr>
          <p:cNvCxnSpPr>
            <a:cxnSpLocks/>
          </p:cNvCxnSpPr>
          <p:nvPr/>
        </p:nvCxnSpPr>
        <p:spPr>
          <a:xfrm flipV="1">
            <a:off x="7895058" y="2845004"/>
            <a:ext cx="715542" cy="12908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xmlns="" id="{B938D371-6EED-4D9D-AED9-0145B779F395}"/>
              </a:ext>
            </a:extLst>
          </p:cNvPr>
          <p:cNvCxnSpPr>
            <a:cxnSpLocks/>
          </p:cNvCxnSpPr>
          <p:nvPr/>
        </p:nvCxnSpPr>
        <p:spPr>
          <a:xfrm>
            <a:off x="10003220" y="4614041"/>
            <a:ext cx="50548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7C950AD3-62EF-445E-AE46-3A72796505C9}"/>
              </a:ext>
            </a:extLst>
          </p:cNvPr>
          <p:cNvCxnSpPr>
            <a:cxnSpLocks/>
          </p:cNvCxnSpPr>
          <p:nvPr/>
        </p:nvCxnSpPr>
        <p:spPr>
          <a:xfrm flipH="1">
            <a:off x="5097518" y="4777307"/>
            <a:ext cx="5486399" cy="9480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xmlns="" id="{02F49480-AB7A-4F48-A5E9-B93C043D02A6}"/>
              </a:ext>
            </a:extLst>
          </p:cNvPr>
          <p:cNvSpPr/>
          <p:nvPr/>
        </p:nvSpPr>
        <p:spPr>
          <a:xfrm>
            <a:off x="3768770" y="6460433"/>
            <a:ext cx="2305878" cy="261042"/>
          </a:xfrm>
          <a:prstGeom prst="roundRect">
            <a:avLst/>
          </a:prstGeom>
          <a:solidFill>
            <a:srgbClr val="2C76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Contract Management</a:t>
            </a:r>
          </a:p>
        </p:txBody>
      </p:sp>
      <p:sp>
        <p:nvSpPr>
          <p:cNvPr id="7" name="Rectangle: Rounded Corners 6">
            <a:extLst>
              <a:ext uri="{FF2B5EF4-FFF2-40B4-BE49-F238E27FC236}">
                <a16:creationId xmlns:a16="http://schemas.microsoft.com/office/drawing/2014/main" xmlns="" id="{39E8D20C-A4B8-4B89-80A1-9EA9E4698538}"/>
              </a:ext>
            </a:extLst>
          </p:cNvPr>
          <p:cNvSpPr/>
          <p:nvPr/>
        </p:nvSpPr>
        <p:spPr>
          <a:xfrm>
            <a:off x="6304722" y="6460274"/>
            <a:ext cx="2305878" cy="261042"/>
          </a:xfrm>
          <a:prstGeom prst="round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Master Agreements</a:t>
            </a:r>
          </a:p>
        </p:txBody>
      </p:sp>
    </p:spTree>
    <p:extLst>
      <p:ext uri="{BB962C8B-B14F-4D97-AF65-F5344CB8AC3E}">
        <p14:creationId xmlns:p14="http://schemas.microsoft.com/office/powerpoint/2010/main" val="2695493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0NTxq6gM"/>
  <p:tag name="ARTICULATE_SLIDE_THUMBNAIL_REFRESH" val="1"/>
  <p:tag name="ARTICULATE_PROJECT_OPEN" val="0"/>
  <p:tag name="ARTICULATE_SLIDE_COUNT" val="2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OT PM Template - Kickoff Meeting Presentation.potx" id="{8587ABB8-746A-48A3-9DBD-D451A7C461B4}" vid="{73D94410-91F4-4CE2-9BF2-75FC098E27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ct:contentTypeSchema ct:_="" ma:_="" ma:contentTypeName="Document" ma:contentTypeID="0x0101000B69A12940F4554DBC29F6287223FD92" ma:contentTypeVersion="" ma:contentTypeDescription="Create a new document." ma:contentTypeScope="" ma:versionID="41c5b1b204e11f75708724b08d0d7916" xmlns:ct="http://schemas.microsoft.com/office/2006/metadata/contentType" xmlns:ma="http://schemas.microsoft.com/office/2006/metadata/properties/metaAttributes">
<xsd:schema targetNamespace="http://schemas.microsoft.com/office/2006/metadata/properties" ma:root="true" ma:fieldsID="1c2184e985341c8676ccc2b8997c7d1c" ns2:_="" ns3:_="" xmlns:xsd="http://www.w3.org/2001/XMLSchema" xmlns:xs="http://www.w3.org/2001/XMLSchema" xmlns:p="http://schemas.microsoft.com/office/2006/metadata/properties" xmlns:ns2="$ListId:Shared Documents;" xmlns:ns3="http://schemas.microsoft.com/sharepoint/v3/fields">
<xsd:import namespace="$ListId:Shared Documents;"/>
<xsd:import namespace="http://schemas.microsoft.com/sharepoint/v3/fields"/>
<xsd:element name="properties">
<xsd:complexType>
<xsd:sequence>
<xsd:element name="documentManagement">
<xsd:complexType>
<xsd:all>
<xsd:element ref="ns2:Document_x0020_Type" minOccurs="0"/>
<xsd:element ref="ns2:Phase" minOccurs="0"/>
<xsd:element ref="ns2:Document_x0020_Subtype" minOccurs="0"/>
<xsd:element ref="ns2:Project_x0020_Milestone" minOccurs="0"/>
<xsd:element ref="ns3:_Status" minOccurs="0"/>
</xsd:all>
</xsd:complexType>
</xsd:element>
</xsd:sequence>
</xsd:complexType>
</xsd:element>
</xsd:schema>
<xsd:schema targetNamespace="$ListId:Shared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Document_x0020_Type" ma:index="8" nillable="true" ma:displayName="Document Type" ma:internalName="Document_x0020_Type">
<xsd:complexType>
<xsd:complexContent>
<xsd:extension base="dms:MultiChoice">
<xsd:sequence>
<xsd:element name="Value" maxOccurs="unbounded" minOccurs="0" nillable="true">
<xsd:simpleType>
<xsd:restriction base="dms:Choice">
<xsd:enumeration value="Acquisition"/>
<xsd:enumeration value="Change Request"/>
<xsd:enumeration value="Classification Assessment"/>
<xsd:enumeration value="Deliverable"/>
<xsd:enumeration value="Design"/>
<xsd:enumeration value="Communications"/>
<xsd:enumeration value="Implementation"/>
<xsd:enumeration value="Meeting"/>
<xsd:enumeration value="Planning"/>
<xsd:enumeration value="Support"/>
<xsd:enumeration value="Requirements"/>
<xsd:enumeration value="Risk"/>
<xsd:enumeration value="Testing"/>
<xsd:enumeration value="Training"/>
</xsd:restriction>
</xsd:simpleType>
</xsd:element>
</xsd:sequence>
</xsd:extension>
</xsd:complexContent>
</xsd:complexType>
</xsd:element>
<xsd:element name="Phase" ma:index="9" nillable="true" ma:displayName="Phase" ma:format="Dropdown" ma:internalName="Phase">
<xsd:simpleType>
<xsd:restriction base="dms:Choice">
<xsd:enumeration value="Initiation"/>
<xsd:enumeration value="Planning"/>
<xsd:enumeration value="Execution"/>
<xsd:enumeration value="Closing"/>
<xsd:enumeration value="N/A"/>
</xsd:restriction>
</xsd:simpleType>
</xsd:element>
<xsd:element name="Document_x0020_Subtype" ma:index="10" nillable="true" ma:displayName="Document Subtype" ma:format="Dropdown" ma:internalName="Document_x0020_Subtype">
<xsd:simpleType>
<xsd:restriction base="dms:Choice">
<xsd:enumeration value="Bill of Materials"/>
<xsd:enumeration value="Charter"/>
<xsd:enumeration value="Concept of Operations"/>
<xsd:enumeration value="Correspondence"/>
<xsd:enumeration value="Customer Acceptance"/>
<xsd:enumeration value="Design Document"/>
<xsd:enumeration value="Diagrams"/>
<xsd:enumeration value="Issues Management Log"/>
<xsd:enumeration value="Meeting Minutes"/>
<xsd:enumeration value="Plan"/>
<xsd:enumeration value="Presentation"/>
<xsd:enumeration value="Purchase Order"/>
<xsd:enumeration value="Purchase Request"/>
<xsd:enumeration value="Requirements Document"/>
<xsd:enumeration value="Scope Statement"/>
<xsd:enumeration value="Status Update"/>
<xsd:enumeration value="Statement of Work"/>
<xsd:enumeration value="Team Template"/>
<xsd:enumeration value="Test Plan"/>
<xsd:enumeration value="Test Cases"/>
<xsd:enumeration value="Test Report"/>
<xsd:enumeration value="Vendor"/>
</xsd:restriction>
</xsd:simpleType>
</xsd:element>
<xsd:element name="Project_x0020_Milestone" ma:index="11" nillable="true" ma:displayName="Project Milestone" ma:format="Dropdown" ma:internalName="Project_x0020_Milestone">
<xsd:simpleType>
<xsd:restriction base="dms:Choice">
<xsd:enumeration value="Prelim Design Review"/>
<xsd:enumeration value="Final Design Review"/>
<xsd:enumeration value="Pilot Test"/>
<xsd:enumeration value="Implementation"/>
<xsd:enumeration value="Document Turn Over"/>
</xsd:restriction>
</xsd:simpleType>
</xsd:element>
</xsd:schema>
<xsd:schema targetNamespace="http://schemas.microsoft.com/sharepoint/v3/field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_Status" ma:index="12" nillable="true" ma:displayName="Status" ma:default="Draft" ma:format="Dropdown" ma:internalName="_Status">
<xsd:simpleType>
<xsd:union memberTypes="dms:Text">
<xsd:simpleType>
<xsd:restriction base="dms:Choice">
<xsd:enumeration value="Draft"/>
<xsd:enumeration value="Ready for Review"/>
<xsd:enumeration value="Final"/>
<xsd:enumeration value="Expired"/>
</xsd:restriction>
</xsd:simpleType>
</xsd:union>
</xsd:simple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2.xml><?xml version="1.0" encoding="utf-8"?><p:properties xmlns:p="http://schemas.microsoft.com/office/2006/metadata/properties" xmlns:xsi="http://www.w3.org/2001/XMLSchema-instance" xmlns:pc="http://schemas.microsoft.com/office/infopath/2007/PartnerControls"><documentManagement><Document_x0020_Type xmlns="$ListId:Shared Documents;"><Value>Deliverable</Value></Document_x0020_Type><_Status xmlns="http://schemas.microsoft.com/sharepoint/v3/fields">Draft</_Status><Project_x0020_Milestone xmlns="$ListId:Shared Documents;">Document Turn Over</Project_x0020_Milestone><Document_x0020_Subtype xmlns="$ListId:Shared Documents;">Presentation</Document_x0020_Subtype><Phase xmlns="$ListId:Shared Documents;">Execution</Phase></documentManagement></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E9BBA3-C35F-43DD-970A-8F3E525E5A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Shared Document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72B02D-F8A5-460D-AEE3-F3B4F8E38541}">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ListId:Shared Documents;"/>
    <ds:schemaRef ds:uri="http://purl.org/dc/elements/1.1/"/>
    <ds:schemaRef ds:uri="http://schemas.microsoft.com/office/2006/metadata/properties"/>
    <ds:schemaRef ds:uri="http://schemas.microsoft.com/sharepoint/v3/fields"/>
    <ds:schemaRef ds:uri="http://www.w3.org/XML/1998/namespace"/>
  </ds:schemaRefs>
</ds:datastoreItem>
</file>

<file path=customXml/itemProps3.xml><?xml version="1.0" encoding="utf-8"?>
<ds:datastoreItem xmlns:ds="http://schemas.openxmlformats.org/officeDocument/2006/customXml" ds:itemID="{EF2C5B67-0D7D-4B56-889D-0CD5BEB945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TM10001104[[fn=Feathered]]</Template>
  <TotalTime>80741</TotalTime>
  <Words>4175</Words>
  <Application>Microsoft Office PowerPoint</Application>
  <PresentationFormat>Widescreen</PresentationFormat>
  <Paragraphs>607</Paragraphs>
  <Slides>55</Slides>
  <Notes>55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Calibri</vt:lpstr>
      <vt:lpstr>Calibri Light</vt:lpstr>
      <vt:lpstr>Cambria</vt:lpstr>
      <vt:lpstr>Courier New</vt:lpstr>
      <vt:lpstr>Lato</vt:lpstr>
      <vt:lpstr>Wingdings</vt:lpstr>
      <vt:lpstr>Office Theme</vt:lpstr>
      <vt:lpstr>CTsource Training 3 Contracts/Master Agreements </vt:lpstr>
      <vt:lpstr>CTsource Training 3 </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Contract Management</vt:lpstr>
      <vt:lpstr>Master Agreements</vt:lpstr>
      <vt:lpstr>Master Agreements</vt:lpstr>
      <vt:lpstr>Master Agreements</vt:lpstr>
      <vt:lpstr>Master Agreements</vt:lpstr>
      <vt:lpstr>Master Agreements</vt:lpstr>
      <vt:lpstr>Master Agreements</vt:lpstr>
      <vt:lpstr>Master Agreements</vt:lpstr>
      <vt:lpstr>Master Agreements</vt:lpstr>
      <vt:lpstr>Master Agreements</vt:lpstr>
      <vt:lpstr>Master Agreements</vt:lpstr>
      <vt:lpstr>Master Agreements</vt:lpstr>
      <vt:lpstr>Master Agreements</vt:lpstr>
      <vt:lpstr>Master Agreements</vt:lpstr>
      <vt:lpstr>Master Agreements</vt:lpstr>
      <vt:lpstr>Questions &amp; Answers</vt:lpstr>
      <vt:lpstr>CTsource Training 3 </vt:lpstr>
    </vt:vector>
  </TitlesOfParts>
  <Manager/>
  <Company>Civic Initiatives</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Missouri OA Purchasing Training</dc:title>
  <dc:subject/>
  <dc:creator>Dustin Lanier</dc:creator>
  <cp:keywords/>
  <dc:description/>
  <cp:lastModifiedBy>John Mckay</cp:lastModifiedBy>
  <cp:revision>1133</cp:revision>
  <cp:lastPrinted>2021-01-21T17:05:47Z</cp:lastPrinted>
  <dcterms:created xsi:type="dcterms:W3CDTF">2015-08-31T15:32:17Z</dcterms:created>
  <dcterms:modified xsi:type="dcterms:W3CDTF">2021-01-22T14:20:24Z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0x0101000B69A12940F4554DBC29F6287223FD92</vt:lpwstr>
  </property>
  <property fmtid="{D5CDD505-2E9C-101B-9397-08002B2CF9AE}" pid="3" name="ArticulateGUID">
    <vt:lpwstr>A5AA2656-918F-4990-A825-83C4F0AA2134</vt:lpwstr>
  </property>
  <property fmtid="{D5CDD505-2E9C-101B-9397-08002B2CF9AE}" pid="4" name="ArticulatePath">
    <vt:lpwstr>IOT CFPP Training_11062017</vt:lpwstr>
  </property>
</Properties>
</file>