
<file path=[Content_Types].xml><?xml version="1.0" encoding="utf-8"?>
<Types xmlns="http://schemas.openxmlformats.org/package/2006/content-types">
  <Default Extension="png" ContentType="image/png"/>
  <Default Extension="tmp"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09"/>
  </p:notesMasterIdLst>
  <p:handoutMasterIdLst>
    <p:handoutMasterId r:id="rId110"/>
  </p:handoutMasterIdLst>
  <p:sldIdLst>
    <p:sldId id="2484" r:id="rId5"/>
    <p:sldId id="2509" r:id="rId6"/>
    <p:sldId id="2534" r:id="rId7"/>
    <p:sldId id="2538" r:id="rId8"/>
    <p:sldId id="2540" r:id="rId9"/>
    <p:sldId id="2541" r:id="rId10"/>
    <p:sldId id="2542" r:id="rId11"/>
    <p:sldId id="2544" r:id="rId12"/>
    <p:sldId id="2545" r:id="rId13"/>
    <p:sldId id="2546" r:id="rId14"/>
    <p:sldId id="2547" r:id="rId15"/>
    <p:sldId id="2548" r:id="rId16"/>
    <p:sldId id="2550" r:id="rId17"/>
    <p:sldId id="2549" r:id="rId18"/>
    <p:sldId id="2551" r:id="rId19"/>
    <p:sldId id="2552" r:id="rId20"/>
    <p:sldId id="2554" r:id="rId21"/>
    <p:sldId id="2556" r:id="rId22"/>
    <p:sldId id="2559" r:id="rId23"/>
    <p:sldId id="2560" r:id="rId24"/>
    <p:sldId id="2562" r:id="rId25"/>
    <p:sldId id="2563" r:id="rId26"/>
    <p:sldId id="2564" r:id="rId27"/>
    <p:sldId id="2565" r:id="rId28"/>
    <p:sldId id="2566" r:id="rId29"/>
    <p:sldId id="2568" r:id="rId30"/>
    <p:sldId id="2573" r:id="rId31"/>
    <p:sldId id="2658" r:id="rId32"/>
    <p:sldId id="2576" r:id="rId33"/>
    <p:sldId id="2659" r:id="rId34"/>
    <p:sldId id="2557" r:id="rId35"/>
    <p:sldId id="2577" r:id="rId36"/>
    <p:sldId id="2584" r:id="rId37"/>
    <p:sldId id="2558" r:id="rId38"/>
    <p:sldId id="2599" r:id="rId39"/>
    <p:sldId id="2618" r:id="rId40"/>
    <p:sldId id="2583" r:id="rId41"/>
    <p:sldId id="2662" r:id="rId42"/>
    <p:sldId id="2667" r:id="rId43"/>
    <p:sldId id="2580" r:id="rId44"/>
    <p:sldId id="2582" r:id="rId45"/>
    <p:sldId id="2660" r:id="rId46"/>
    <p:sldId id="2661" r:id="rId47"/>
    <p:sldId id="2535" r:id="rId48"/>
    <p:sldId id="2579" r:id="rId49"/>
    <p:sldId id="2585" r:id="rId50"/>
    <p:sldId id="2586" r:id="rId51"/>
    <p:sldId id="2587" r:id="rId52"/>
    <p:sldId id="2588" r:id="rId53"/>
    <p:sldId id="2590" r:id="rId54"/>
    <p:sldId id="2596" r:id="rId55"/>
    <p:sldId id="2621" r:id="rId56"/>
    <p:sldId id="2622" r:id="rId57"/>
    <p:sldId id="2627" r:id="rId58"/>
    <p:sldId id="2623" r:id="rId59"/>
    <p:sldId id="2624" r:id="rId60"/>
    <p:sldId id="2591" r:id="rId61"/>
    <p:sldId id="2619" r:id="rId62"/>
    <p:sldId id="2620" r:id="rId63"/>
    <p:sldId id="2597" r:id="rId64"/>
    <p:sldId id="2594" r:id="rId65"/>
    <p:sldId id="2595" r:id="rId66"/>
    <p:sldId id="2598" r:id="rId67"/>
    <p:sldId id="2668" r:id="rId68"/>
    <p:sldId id="2602" r:id="rId69"/>
    <p:sldId id="2604" r:id="rId70"/>
    <p:sldId id="2670" r:id="rId71"/>
    <p:sldId id="2631" r:id="rId72"/>
    <p:sldId id="2632" r:id="rId73"/>
    <p:sldId id="2605" r:id="rId74"/>
    <p:sldId id="2603" r:id="rId75"/>
    <p:sldId id="2600" r:id="rId76"/>
    <p:sldId id="2606" r:id="rId77"/>
    <p:sldId id="2607" r:id="rId78"/>
    <p:sldId id="2608" r:id="rId79"/>
    <p:sldId id="2609" r:id="rId80"/>
    <p:sldId id="2610" r:id="rId81"/>
    <p:sldId id="2611" r:id="rId82"/>
    <p:sldId id="2612" r:id="rId83"/>
    <p:sldId id="2613" r:id="rId84"/>
    <p:sldId id="2614" r:id="rId85"/>
    <p:sldId id="2615" r:id="rId86"/>
    <p:sldId id="2616" r:id="rId87"/>
    <p:sldId id="2617" r:id="rId88"/>
    <p:sldId id="2664" r:id="rId89"/>
    <p:sldId id="2666" r:id="rId90"/>
    <p:sldId id="2637" r:id="rId91"/>
    <p:sldId id="2665" r:id="rId92"/>
    <p:sldId id="2669" r:id="rId93"/>
    <p:sldId id="2638" r:id="rId94"/>
    <p:sldId id="2639" r:id="rId95"/>
    <p:sldId id="2646" r:id="rId96"/>
    <p:sldId id="2642" r:id="rId97"/>
    <p:sldId id="2643" r:id="rId98"/>
    <p:sldId id="2644" r:id="rId99"/>
    <p:sldId id="2645" r:id="rId100"/>
    <p:sldId id="2647" r:id="rId101"/>
    <p:sldId id="2648" r:id="rId102"/>
    <p:sldId id="2649" r:id="rId103"/>
    <p:sldId id="2650" r:id="rId104"/>
    <p:sldId id="2651" r:id="rId105"/>
    <p:sldId id="2655" r:id="rId106"/>
    <p:sldId id="2657" r:id="rId107"/>
    <p:sldId id="2532" r:id="rId108"/>
  </p:sldIdLst>
  <p:sldSz cx="12192000" cy="6858000"/>
  <p:notesSz cx="6858000" cy="9144000"/>
  <p:custDataLst>
    <p:tags r:id="rId11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BD6EA182-B414-4D4E-BA1A-BDEB47985195}">
          <p14:sldIdLst>
            <p14:sldId id="2484"/>
            <p14:sldId id="2509"/>
          </p14:sldIdLst>
        </p14:section>
        <p14:section name="Formal/Informal" id="{02F33292-3790-4186-9227-77AD390603BC}">
          <p14:sldIdLst>
            <p14:sldId id="2534"/>
            <p14:sldId id="2538"/>
            <p14:sldId id="2540"/>
            <p14:sldId id="2541"/>
            <p14:sldId id="2542"/>
            <p14:sldId id="2544"/>
            <p14:sldId id="2545"/>
            <p14:sldId id="2546"/>
            <p14:sldId id="2547"/>
            <p14:sldId id="2548"/>
            <p14:sldId id="2550"/>
            <p14:sldId id="2549"/>
            <p14:sldId id="2551"/>
            <p14:sldId id="2552"/>
            <p14:sldId id="2554"/>
            <p14:sldId id="2556"/>
            <p14:sldId id="2559"/>
            <p14:sldId id="2560"/>
            <p14:sldId id="2562"/>
            <p14:sldId id="2563"/>
            <p14:sldId id="2564"/>
            <p14:sldId id="2565"/>
            <p14:sldId id="2566"/>
            <p14:sldId id="2568"/>
            <p14:sldId id="2573"/>
            <p14:sldId id="2658"/>
            <p14:sldId id="2576"/>
            <p14:sldId id="2659"/>
            <p14:sldId id="2557"/>
            <p14:sldId id="2577"/>
            <p14:sldId id="2584"/>
            <p14:sldId id="2558"/>
            <p14:sldId id="2599"/>
            <p14:sldId id="2618"/>
            <p14:sldId id="2583"/>
            <p14:sldId id="2662"/>
            <p14:sldId id="2667"/>
          </p14:sldIdLst>
        </p14:section>
        <p14:section name="Manage Solicitations" id="{03C219A7-E822-46E4-9F59-D6D0EF8E89C5}">
          <p14:sldIdLst>
            <p14:sldId id="2580"/>
            <p14:sldId id="2582"/>
            <p14:sldId id="2660"/>
            <p14:sldId id="2661"/>
            <p14:sldId id="2535"/>
            <p14:sldId id="2579"/>
            <p14:sldId id="2585"/>
            <p14:sldId id="2586"/>
            <p14:sldId id="2587"/>
            <p14:sldId id="2588"/>
            <p14:sldId id="2590"/>
            <p14:sldId id="2596"/>
            <p14:sldId id="2621"/>
            <p14:sldId id="2622"/>
            <p14:sldId id="2627"/>
            <p14:sldId id="2623"/>
            <p14:sldId id="2624"/>
            <p14:sldId id="2591"/>
            <p14:sldId id="2619"/>
            <p14:sldId id="2620"/>
            <p14:sldId id="2597"/>
            <p14:sldId id="2594"/>
            <p14:sldId id="2595"/>
            <p14:sldId id="2598"/>
            <p14:sldId id="2668"/>
          </p14:sldIdLst>
        </p14:section>
        <p14:section name="Evaluate Responses" id="{72F44123-DA06-47BC-B5DF-3C0E18B93329}">
          <p14:sldIdLst>
            <p14:sldId id="2602"/>
            <p14:sldId id="2604"/>
            <p14:sldId id="2670"/>
            <p14:sldId id="2631"/>
            <p14:sldId id="2632"/>
            <p14:sldId id="2605"/>
            <p14:sldId id="2603"/>
            <p14:sldId id="2600"/>
            <p14:sldId id="2606"/>
            <p14:sldId id="2607"/>
            <p14:sldId id="2608"/>
            <p14:sldId id="2609"/>
            <p14:sldId id="2610"/>
            <p14:sldId id="2611"/>
            <p14:sldId id="2612"/>
            <p14:sldId id="2613"/>
            <p14:sldId id="2614"/>
            <p14:sldId id="2615"/>
            <p14:sldId id="2616"/>
            <p14:sldId id="2617"/>
            <p14:sldId id="2664"/>
            <p14:sldId id="2666"/>
            <p14:sldId id="2637"/>
            <p14:sldId id="2665"/>
            <p14:sldId id="2669"/>
          </p14:sldIdLst>
        </p14:section>
        <p14:section name="Award" id="{E6F52F91-D6D4-4A02-9182-C63C29E56963}">
          <p14:sldIdLst>
            <p14:sldId id="2638"/>
            <p14:sldId id="2639"/>
            <p14:sldId id="2646"/>
            <p14:sldId id="2642"/>
            <p14:sldId id="2643"/>
            <p14:sldId id="2644"/>
            <p14:sldId id="2645"/>
            <p14:sldId id="2647"/>
            <p14:sldId id="2648"/>
            <p14:sldId id="2649"/>
            <p14:sldId id="2650"/>
            <p14:sldId id="2651"/>
            <p14:sldId id="2655"/>
            <p14:sldId id="2657"/>
            <p14:sldId id="2532"/>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gina Rousseau" initials="" lastIdx="1" clrIdx="0"/>
  <p:cmAuthor id="1" name="Lisa Rolik" initials="LR" lastIdx="27" clrIdx="1">
    <p:extLst>
      <p:ext uri="{19B8F6BF-5375-455C-9EA6-DF929625EA0E}">
        <p15:presenceInfo xmlns:p15="http://schemas.microsoft.com/office/powerpoint/2012/main" userId="27c1c8121a5d3f9e" providerId="Windows Live"/>
      </p:ext>
    </p:extLst>
  </p:cmAuthor>
  <p:cmAuthor id="2" name="Gagne, Geri-Lynne" initials="GG" lastIdx="6" clrIdx="2">
    <p:extLst>
      <p:ext uri="{19B8F6BF-5375-455C-9EA6-DF929625EA0E}">
        <p15:presenceInfo xmlns:p15="http://schemas.microsoft.com/office/powerpoint/2012/main" userId="S-1-5-21-746137067-854245398-682003330-5594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7653"/>
    <a:srgbClr val="000000"/>
    <a:srgbClr val="24365C"/>
    <a:srgbClr val="1111AD"/>
    <a:srgbClr val="3CA5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78830" autoAdjust="0"/>
  </p:normalViewPr>
  <p:slideViewPr>
    <p:cSldViewPr snapToGrid="0">
      <p:cViewPr varScale="1">
        <p:scale>
          <a:sx n="81" d="100"/>
          <a:sy n="81" d="100"/>
        </p:scale>
        <p:origin x="126" y="19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105" d="100"/>
          <a:sy n="105" d="100"/>
        </p:scale>
        <p:origin x="2792" y="20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commentAuthors" Target="commentAuthor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slide" Target="slides/slide98.xml"/><Relationship Id="rId110" Type="http://schemas.openxmlformats.org/officeDocument/2006/relationships/handoutMaster" Target="handoutMasters/handoutMaster1.xml"/><Relationship Id="rId115"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4290EED8-F281-ED4B-834F-8D418DFB5F3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E2718CED-D93E-2548-AE93-3447DAD1D45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344300C-BBE9-0646-B8AA-13F0747D405C}" type="datetimeFigureOut">
              <a:rPr lang="en-US" smtClean="0"/>
              <a:t>1/14/2021</a:t>
            </a:fld>
            <a:endParaRPr lang="en-US"/>
          </a:p>
        </p:txBody>
      </p:sp>
      <p:sp>
        <p:nvSpPr>
          <p:cNvPr id="4" name="Footer Placeholder 3">
            <a:extLst>
              <a:ext uri="{FF2B5EF4-FFF2-40B4-BE49-F238E27FC236}">
                <a16:creationId xmlns:a16="http://schemas.microsoft.com/office/drawing/2014/main" xmlns="" id="{19A2BEB7-C56A-8E46-BDE0-67E52E7F0F0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C30F076E-F2E8-A742-A182-3CDBEBD4D21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AC5E36F-34A2-7C49-9253-DA97233145D6}" type="slidenum">
              <a:rPr lang="en-US" smtClean="0"/>
              <a:t>‹#›</a:t>
            </a:fld>
            <a:endParaRPr lang="en-US"/>
          </a:p>
        </p:txBody>
      </p:sp>
    </p:spTree>
    <p:extLst>
      <p:ext uri="{BB962C8B-B14F-4D97-AF65-F5344CB8AC3E}">
        <p14:creationId xmlns:p14="http://schemas.microsoft.com/office/powerpoint/2010/main" val="20807201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390985-7863-5341-A518-461C148125DB}" type="datetimeFigureOut">
              <a:rPr lang="en-US" smtClean="0"/>
              <a:t>1/14/2021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8FED80-5DE1-3E49-AADB-6B56BBE43344}" type="slidenum">
              <a:rPr lang="en-US" smtClean="0"/>
              <a:t>‹#›</a:t>
            </a:fld>
            <a:endParaRPr lang="en-US"/>
          </a:p>
        </p:txBody>
      </p:sp>
    </p:spTree>
    <p:extLst>
      <p:ext uri="{BB962C8B-B14F-4D97-AF65-F5344CB8AC3E}">
        <p14:creationId xmlns:p14="http://schemas.microsoft.com/office/powerpoint/2010/main" val="22805928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CTsource Training 2:  Solicitations.  This is the second of three trainings provided to you by the State of Connecticut – </a:t>
            </a:r>
            <a:r>
              <a:rPr lang="en-US" sz="1200" i="0" kern="1200" dirty="0">
                <a:solidFill>
                  <a:schemeClr val="tx1"/>
                </a:solidFill>
                <a:effectLst/>
                <a:latin typeface="+mn-lt"/>
                <a:ea typeface="+mn-ea"/>
                <a:cs typeface="+mn-cs"/>
              </a:rPr>
              <a:t>DAS Procurement Services CTsource Training Team</a:t>
            </a:r>
            <a:r>
              <a:rPr lang="en-US" dirty="0"/>
              <a:t>.  This webinar is</a:t>
            </a:r>
            <a:r>
              <a:rPr lang="en-US" baseline="0" dirty="0"/>
              <a:t> being recorded and will be available on the DAS website.  </a:t>
            </a:r>
            <a:r>
              <a:rPr lang="en-US" dirty="0"/>
              <a:t>The Team is live and</a:t>
            </a:r>
            <a:r>
              <a:rPr lang="en-US" baseline="0" dirty="0"/>
              <a:t> ready to answer any questions you may have after each video demonstration.  We encourage you to enter questions in the Q&amp;A section of this webinar and we will answer as many as time allows.  All questions will be answered and posted on our website along with this recorded training session.</a:t>
            </a:r>
          </a:p>
          <a:p>
            <a:endParaRPr lang="en-US" baseline="0" dirty="0"/>
          </a:p>
        </p:txBody>
      </p:sp>
      <p:sp>
        <p:nvSpPr>
          <p:cNvPr id="4" name="Slide Number Placeholder 3"/>
          <p:cNvSpPr>
            <a:spLocks noGrp="1"/>
          </p:cNvSpPr>
          <p:nvPr>
            <p:ph type="sldNum" sz="quarter" idx="5"/>
          </p:nvPr>
        </p:nvSpPr>
        <p:spPr/>
        <p:txBody>
          <a:bodyPr/>
          <a:lstStyle/>
          <a:p>
            <a:fld id="{848FED80-5DE1-3E49-AADB-6B56BBE43344}" type="slidenum">
              <a:rPr lang="en-US" smtClean="0"/>
              <a:t>1</a:t>
            </a:fld>
            <a:endParaRPr lang="en-US"/>
          </a:p>
        </p:txBody>
      </p:sp>
    </p:spTree>
    <p:extLst>
      <p:ext uri="{BB962C8B-B14F-4D97-AF65-F5344CB8AC3E}">
        <p14:creationId xmlns:p14="http://schemas.microsoft.com/office/powerpoint/2010/main" val="2503153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The </a:t>
            </a:r>
            <a:r>
              <a:rPr lang="en-US" sz="1200" i="1" dirty="0"/>
              <a:t>Solicitation Contact</a:t>
            </a:r>
            <a:r>
              <a:rPr lang="en-US" sz="1200" dirty="0"/>
              <a:t> will default to the user creating the document.  You can search and update to add additional contacts or modify or delete what is there or replace with a different person. Type another</a:t>
            </a:r>
            <a:r>
              <a:rPr lang="en-US" sz="1200" baseline="0" dirty="0"/>
              <a:t> CTsource user</a:t>
            </a:r>
            <a:r>
              <a:rPr lang="en-US" sz="1200" dirty="0"/>
              <a:t> name in the </a:t>
            </a:r>
            <a:r>
              <a:rPr lang="en-US" sz="1200" i="1" dirty="0"/>
              <a:t>Find a Contact </a:t>
            </a:r>
            <a:r>
              <a:rPr lang="en-US" sz="1200" dirty="0"/>
              <a:t>box and select from offered choices;</a:t>
            </a:r>
            <a:r>
              <a:rPr lang="en-US" sz="1200" baseline="0" dirty="0"/>
              <a:t> i</a:t>
            </a:r>
            <a:r>
              <a:rPr lang="en-US" sz="1200" dirty="0"/>
              <a:t>f not a CTsource user you must type the information in the tex</a:t>
            </a:r>
            <a:r>
              <a:rPr lang="en-US" sz="1200" baseline="0" dirty="0"/>
              <a:t>t box provided</a:t>
            </a:r>
            <a:r>
              <a:rPr lang="en-US" sz="1200" dirty="0"/>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The </a:t>
            </a:r>
            <a:r>
              <a:rPr lang="en-US" sz="1200" i="1" dirty="0"/>
              <a:t>Restricted Access </a:t>
            </a:r>
            <a:r>
              <a:rPr lang="en-US" sz="1200" dirty="0"/>
              <a:t>will default to </a:t>
            </a:r>
            <a:r>
              <a:rPr lang="en-US" sz="1200" i="1" dirty="0"/>
              <a:t>No</a:t>
            </a:r>
            <a:r>
              <a:rPr lang="en-US" sz="1200" dirty="0"/>
              <a:t>. Any</a:t>
            </a:r>
            <a:r>
              <a:rPr lang="en-US" sz="1200" baseline="0" dirty="0"/>
              <a:t> individual with the buyer role in your organization will have the ability to edit your solicitation in your absence if needed.</a:t>
            </a:r>
            <a:r>
              <a:rPr lang="en-US" sz="1200" dirty="0"/>
              <a:t> If you are to be the ONLY user (or small group of specific users) to have access to this solicitation, you may change this to </a:t>
            </a:r>
            <a:r>
              <a:rPr lang="en-US" sz="1200" i="1" dirty="0"/>
              <a:t>Yes</a:t>
            </a:r>
            <a:r>
              <a:rPr lang="en-US" sz="1200" dirty="0"/>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The check box for </a:t>
            </a:r>
            <a:r>
              <a:rPr lang="en-US" sz="1200" i="1" dirty="0"/>
              <a:t>This Solicitation will not contain any line items </a:t>
            </a:r>
            <a:r>
              <a:rPr lang="en-US" sz="1200" i="0" dirty="0"/>
              <a:t>is not checked by default. </a:t>
            </a:r>
            <a:r>
              <a:rPr lang="en-US" sz="1200" b="0" i="0" kern="1200" dirty="0">
                <a:solidFill>
                  <a:schemeClr val="tx1"/>
                </a:solidFill>
                <a:effectLst/>
                <a:latin typeface="+mn-lt"/>
                <a:ea typeface="+mn-ea"/>
                <a:cs typeface="+mn-cs"/>
              </a:rPr>
              <a:t>If a solicitation is not going to contain any line items but rather be used as a document passing vehicle between buyer and supplier, then check the box must be checked. The bid process will occur based on submitted documents by the suppliers.  If this box is checked, then header level categories </a:t>
            </a:r>
            <a:r>
              <a:rPr lang="en-US" sz="1200" b="0" i="0" u="none" kern="1200" dirty="0">
                <a:solidFill>
                  <a:schemeClr val="tx1"/>
                </a:solidFill>
                <a:effectLst/>
                <a:latin typeface="+mn-lt"/>
                <a:ea typeface="+mn-ea"/>
                <a:cs typeface="+mn-cs"/>
              </a:rPr>
              <a:t>are required. </a:t>
            </a:r>
            <a:r>
              <a:rPr lang="en-US" sz="1200" dirty="0"/>
              <a:t>At this time we are recommending</a:t>
            </a:r>
            <a:r>
              <a:rPr lang="en-US" sz="1200" baseline="0" dirty="0"/>
              <a:t> to always check this box to post solicitations without line items to the Bid Board.  Item Spec functionality may be used by your organization in the future and you may request additional training or resources at a later date.</a:t>
            </a:r>
            <a:endParaRPr lang="en-US" sz="120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t>[DEMO]</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p>
          <a:p>
            <a:pPr lvl="0"/>
            <a:endParaRPr lang="en-US" b="0" i="0" dirty="0">
              <a:solidFill>
                <a:srgbClr val="000000"/>
              </a:solidFill>
              <a:effectLst/>
              <a:latin typeface="+mn-lt"/>
            </a:endParaRPr>
          </a:p>
        </p:txBody>
      </p:sp>
      <p:sp>
        <p:nvSpPr>
          <p:cNvPr id="4" name="Slide Number Placeholder 3"/>
          <p:cNvSpPr>
            <a:spLocks noGrp="1"/>
          </p:cNvSpPr>
          <p:nvPr>
            <p:ph type="sldNum" sz="quarter" idx="10"/>
          </p:nvPr>
        </p:nvSpPr>
        <p:spPr/>
        <p:txBody>
          <a:bodyPr/>
          <a:lstStyle/>
          <a:p>
            <a:fld id="{8D4B8E19-EC55-474C-97D2-422B8B34210F}" type="slidenum">
              <a:rPr lang="en-CA" smtClean="0"/>
              <a:t>10</a:t>
            </a:fld>
            <a:endParaRPr lang="en-CA"/>
          </a:p>
        </p:txBody>
      </p:sp>
    </p:spTree>
    <p:extLst>
      <p:ext uri="{BB962C8B-B14F-4D97-AF65-F5344CB8AC3E}">
        <p14:creationId xmlns:p14="http://schemas.microsoft.com/office/powerpoint/2010/main" val="300982258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Now the </a:t>
            </a:r>
            <a:r>
              <a:rPr lang="en-US" i="1" dirty="0"/>
              <a:t>Show me how it looks </a:t>
            </a:r>
            <a:r>
              <a:rPr lang="en-US" i="0" dirty="0"/>
              <a:t>button is activated.  Click to see.</a:t>
            </a:r>
          </a:p>
          <a:p>
            <a:endParaRPr lang="en-US" i="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t>[DEMO]</a:t>
            </a:r>
            <a:endParaRPr lang="en-US" i="0" dirty="0">
              <a:latin typeface="+mn-lt"/>
            </a:endParaRPr>
          </a:p>
          <a:p>
            <a:endParaRPr lang="en-US" dirty="0"/>
          </a:p>
        </p:txBody>
      </p:sp>
      <p:sp>
        <p:nvSpPr>
          <p:cNvPr id="4" name="Slide Number Placeholder 3"/>
          <p:cNvSpPr>
            <a:spLocks noGrp="1"/>
          </p:cNvSpPr>
          <p:nvPr>
            <p:ph type="sldNum" sz="quarter" idx="10"/>
          </p:nvPr>
        </p:nvSpPr>
        <p:spPr/>
        <p:txBody>
          <a:bodyPr/>
          <a:lstStyle/>
          <a:p>
            <a:fld id="{8D4B8E19-EC55-474C-97D2-422B8B34210F}" type="slidenum">
              <a:rPr lang="en-CA" smtClean="0"/>
              <a:t>100</a:t>
            </a:fld>
            <a:endParaRPr lang="en-CA"/>
          </a:p>
        </p:txBody>
      </p:sp>
    </p:spTree>
    <p:extLst>
      <p:ext uri="{BB962C8B-B14F-4D97-AF65-F5344CB8AC3E}">
        <p14:creationId xmlns:p14="http://schemas.microsoft.com/office/powerpoint/2010/main" val="43220308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The summary of the information published will display.  You may change the information if necessary.  This is your opportunity to revise information before it is publicly displayed on the Bid Board. Click </a:t>
            </a:r>
            <a:r>
              <a:rPr lang="en-US" i="1" dirty="0"/>
              <a:t>Close</a:t>
            </a:r>
            <a:r>
              <a:rPr lang="en-US" i="0" dirty="0"/>
              <a:t> and </a:t>
            </a:r>
            <a:r>
              <a:rPr lang="en-US" i="1" dirty="0"/>
              <a:t>Close</a:t>
            </a:r>
            <a:r>
              <a:rPr lang="en-US" i="0" dirty="0"/>
              <a:t> again.</a:t>
            </a:r>
          </a:p>
          <a:p>
            <a:endParaRPr lang="en-US" i="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t>[DEMO]</a:t>
            </a:r>
            <a:endParaRPr lang="en-US" i="0" dirty="0">
              <a:latin typeface="+mn-lt"/>
            </a:endParaRPr>
          </a:p>
          <a:p>
            <a:endParaRPr lang="en-US" dirty="0"/>
          </a:p>
        </p:txBody>
      </p:sp>
      <p:sp>
        <p:nvSpPr>
          <p:cNvPr id="4" name="Slide Number Placeholder 3"/>
          <p:cNvSpPr>
            <a:spLocks noGrp="1"/>
          </p:cNvSpPr>
          <p:nvPr>
            <p:ph type="sldNum" sz="quarter" idx="10"/>
          </p:nvPr>
        </p:nvSpPr>
        <p:spPr/>
        <p:txBody>
          <a:bodyPr/>
          <a:lstStyle/>
          <a:p>
            <a:fld id="{8D4B8E19-EC55-474C-97D2-422B8B34210F}" type="slidenum">
              <a:rPr lang="en-CA" smtClean="0"/>
              <a:t>101</a:t>
            </a:fld>
            <a:endParaRPr lang="en-CA"/>
          </a:p>
        </p:txBody>
      </p:sp>
    </p:spTree>
    <p:extLst>
      <p:ext uri="{BB962C8B-B14F-4D97-AF65-F5344CB8AC3E}">
        <p14:creationId xmlns:p14="http://schemas.microsoft.com/office/powerpoint/2010/main" val="386618984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Go to the Bid Board to see your published award.  Note the status</a:t>
            </a:r>
            <a:r>
              <a:rPr lang="en-US" i="0" baseline="0" dirty="0"/>
              <a:t> is flagged as awarded.  You may view your published award information in the “</a:t>
            </a:r>
            <a:r>
              <a:rPr lang="en-US" i="1" baseline="0" dirty="0"/>
              <a:t>View award report</a:t>
            </a:r>
            <a:r>
              <a:rPr lang="en-US" i="0" baseline="0" dirty="0"/>
              <a:t>” in the top right corner. </a:t>
            </a:r>
            <a:r>
              <a:rPr lang="en-US" b="1" i="0" dirty="0"/>
              <a:t>[DEMO]</a:t>
            </a:r>
            <a:endParaRPr lang="en-US" i="0" dirty="0">
              <a:latin typeface="+mn-lt"/>
            </a:endParaRPr>
          </a:p>
          <a:p>
            <a:endParaRPr lang="en-US" dirty="0"/>
          </a:p>
          <a:p>
            <a:r>
              <a:rPr lang="en-US" dirty="0"/>
              <a:t>The</a:t>
            </a:r>
            <a:r>
              <a:rPr lang="en-US" baseline="0" dirty="0"/>
              <a:t> information displayed should mirror the report under “</a:t>
            </a:r>
            <a:r>
              <a:rPr lang="en-US" i="1" baseline="0" dirty="0"/>
              <a:t>Show me how it looks</a:t>
            </a:r>
            <a:r>
              <a:rPr lang="en-US" baseline="0" dirty="0"/>
              <a:t>”.</a:t>
            </a:r>
            <a:endParaRPr lang="en-US" dirty="0"/>
          </a:p>
        </p:txBody>
      </p:sp>
      <p:sp>
        <p:nvSpPr>
          <p:cNvPr id="4" name="Slide Number Placeholder 3"/>
          <p:cNvSpPr>
            <a:spLocks noGrp="1"/>
          </p:cNvSpPr>
          <p:nvPr>
            <p:ph type="sldNum" sz="quarter" idx="10"/>
          </p:nvPr>
        </p:nvSpPr>
        <p:spPr/>
        <p:txBody>
          <a:bodyPr/>
          <a:lstStyle/>
          <a:p>
            <a:fld id="{8D4B8E19-EC55-474C-97D2-422B8B34210F}" type="slidenum">
              <a:rPr lang="en-CA" smtClean="0"/>
              <a:t>102</a:t>
            </a:fld>
            <a:endParaRPr lang="en-CA"/>
          </a:p>
        </p:txBody>
      </p:sp>
    </p:spTree>
    <p:extLst>
      <p:ext uri="{BB962C8B-B14F-4D97-AF65-F5344CB8AC3E}">
        <p14:creationId xmlns:p14="http://schemas.microsoft.com/office/powerpoint/2010/main" val="272641526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4B8E19-EC55-474C-97D2-422B8B34210F}" type="slidenum">
              <a:rPr lang="en-CA" smtClean="0"/>
              <a:t>103</a:t>
            </a:fld>
            <a:endParaRPr lang="en-CA"/>
          </a:p>
        </p:txBody>
      </p:sp>
    </p:spTree>
    <p:extLst>
      <p:ext uri="{BB962C8B-B14F-4D97-AF65-F5344CB8AC3E}">
        <p14:creationId xmlns:p14="http://schemas.microsoft.com/office/powerpoint/2010/main" val="27884699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4B8E19-EC55-474C-97D2-422B8B34210F}" type="slidenum">
              <a:rPr lang="en-CA" smtClean="0"/>
              <a:t>104</a:t>
            </a:fld>
            <a:endParaRPr lang="en-CA"/>
          </a:p>
        </p:txBody>
      </p:sp>
    </p:spTree>
    <p:extLst>
      <p:ext uri="{BB962C8B-B14F-4D97-AF65-F5344CB8AC3E}">
        <p14:creationId xmlns:p14="http://schemas.microsoft.com/office/powerpoint/2010/main" val="4273992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Solicitation Categories</a:t>
            </a:r>
            <a:r>
              <a:rPr lang="en-US" sz="1200" baseline="0" dirty="0"/>
              <a:t> are required in order to save your solicitation and invite suppliers to view the opportunity. Suppliers that have registered with matching categories will receive an email invitation.  </a:t>
            </a:r>
            <a:r>
              <a:rPr lang="en-US" b="0" dirty="0" err="1"/>
              <a:t>BizNet</a:t>
            </a:r>
            <a:r>
              <a:rPr lang="en-US" b="0" dirty="0"/>
              <a:t> used commodity codes that were developed in-house and are only applicable to the State and not applicable in other states.  In CTsource, UNSPSC codes are used.  UNSPSC stands for United Nations Standard Products and Services Codes.  </a:t>
            </a:r>
          </a:p>
          <a:p>
            <a:endParaRPr lang="en-US" sz="1200" baseline="0" dirty="0"/>
          </a:p>
          <a:p>
            <a:r>
              <a:rPr lang="en-US" sz="1200" dirty="0"/>
              <a:t>To enter a category for the solicitation, click on </a:t>
            </a:r>
            <a:r>
              <a:rPr lang="en-US" sz="1200" i="1" dirty="0"/>
              <a:t>Select Categories </a:t>
            </a:r>
            <a:r>
              <a:rPr lang="en-US" sz="1200" dirty="0"/>
              <a:t>and the </a:t>
            </a:r>
            <a:r>
              <a:rPr lang="en-US" sz="1200" i="1" dirty="0"/>
              <a:t>Select Solicitation Categories </a:t>
            </a:r>
            <a:r>
              <a:rPr lang="en-US" sz="1200" dirty="0"/>
              <a:t>window opens. You can search for specific categories and clear that search. </a:t>
            </a:r>
            <a:r>
              <a:rPr lang="en-US" b="0" dirty="0"/>
              <a:t>Select the highest level of the category that pertains to the solicitation.  By doing so, all vendors that have selected lower-level categories in their supplier profile will be included in the solicitation invite. </a:t>
            </a:r>
            <a:r>
              <a:rPr lang="en-US" sz="1200" b="1" dirty="0"/>
              <a:t>[DEMO]</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p>
          <a:p>
            <a:endParaRPr lang="en-US" sz="1200" dirty="0"/>
          </a:p>
          <a:p>
            <a:pPr lvl="0"/>
            <a:endParaRPr lang="en-US" b="0" i="0" dirty="0">
              <a:solidFill>
                <a:srgbClr val="000000"/>
              </a:solidFill>
              <a:effectLst/>
              <a:latin typeface="+mn-lt"/>
            </a:endParaRPr>
          </a:p>
        </p:txBody>
      </p:sp>
      <p:sp>
        <p:nvSpPr>
          <p:cNvPr id="4" name="Slide Number Placeholder 3"/>
          <p:cNvSpPr>
            <a:spLocks noGrp="1"/>
          </p:cNvSpPr>
          <p:nvPr>
            <p:ph type="sldNum" sz="quarter" idx="10"/>
          </p:nvPr>
        </p:nvSpPr>
        <p:spPr/>
        <p:txBody>
          <a:bodyPr/>
          <a:lstStyle/>
          <a:p>
            <a:fld id="{8D4B8E19-EC55-474C-97D2-422B8B34210F}" type="slidenum">
              <a:rPr lang="en-CA" smtClean="0"/>
              <a:t>11</a:t>
            </a:fld>
            <a:endParaRPr lang="en-CA"/>
          </a:p>
        </p:txBody>
      </p:sp>
    </p:spTree>
    <p:extLst>
      <p:ext uri="{BB962C8B-B14F-4D97-AF65-F5344CB8AC3E}">
        <p14:creationId xmlns:p14="http://schemas.microsoft.com/office/powerpoint/2010/main" val="3303716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Click the arrow before the box for the highest level category and you may view the subcategories. You may continue to drilldown to view</a:t>
            </a:r>
            <a:r>
              <a:rPr lang="en-US" sz="1200" baseline="0" dirty="0"/>
              <a:t> subcategories if you so desire by clicking the arrows.</a:t>
            </a:r>
            <a:r>
              <a:rPr lang="en-US" sz="1200" dirty="0"/>
              <a:t>  </a:t>
            </a:r>
          </a:p>
          <a:p>
            <a:endParaRPr lang="en-US" sz="1200" dirty="0"/>
          </a:p>
          <a:p>
            <a:r>
              <a:rPr lang="en-US" sz="1200" dirty="0"/>
              <a:t>Click</a:t>
            </a:r>
            <a:r>
              <a:rPr lang="en-US" sz="1200" baseline="0" dirty="0"/>
              <a:t> in the box next to the highest level category or categories to </a:t>
            </a:r>
            <a:r>
              <a:rPr lang="en-US" sz="1200" dirty="0"/>
              <a:t>select</a:t>
            </a:r>
            <a:r>
              <a:rPr lang="en-US" sz="1200" baseline="0" dirty="0"/>
              <a:t> </a:t>
            </a:r>
            <a:r>
              <a:rPr lang="en-US" b="0" dirty="0"/>
              <a:t>those</a:t>
            </a:r>
            <a:r>
              <a:rPr lang="en-US" b="0" baseline="0" dirty="0"/>
              <a:t> that </a:t>
            </a:r>
            <a:r>
              <a:rPr lang="en-US" b="0" dirty="0"/>
              <a:t>pertain to the solicitation</a:t>
            </a:r>
            <a:r>
              <a:rPr lang="en-US" sz="1200" dirty="0"/>
              <a:t>, the categories populate in the right window. </a:t>
            </a:r>
            <a:r>
              <a:rPr lang="en-US" b="0" dirty="0"/>
              <a:t>By doing so, all vendors that have selected lower-level categories in their supplier profile will be included in the solicitation invite. Selecting multiple header categories will include and invite as many suppliers in the solicitation as possible.</a:t>
            </a:r>
            <a:r>
              <a:rPr lang="en-US" b="0" baseline="0" dirty="0"/>
              <a:t> </a:t>
            </a:r>
            <a:r>
              <a:rPr lang="en-US" sz="1200" b="1" dirty="0"/>
              <a:t>[DEMO]</a:t>
            </a:r>
          </a:p>
          <a:p>
            <a:endParaRPr lang="en-US" sz="1200" dirty="0"/>
          </a:p>
          <a:p>
            <a:endParaRPr lang="en-US" sz="1200" dirty="0"/>
          </a:p>
          <a:p>
            <a:pPr lvl="0"/>
            <a:endParaRPr lang="en-US" b="0" i="0" dirty="0">
              <a:solidFill>
                <a:srgbClr val="000000"/>
              </a:solidFill>
              <a:effectLst/>
              <a:latin typeface="+mn-lt"/>
            </a:endParaRPr>
          </a:p>
        </p:txBody>
      </p:sp>
      <p:sp>
        <p:nvSpPr>
          <p:cNvPr id="4" name="Slide Number Placeholder 3"/>
          <p:cNvSpPr>
            <a:spLocks noGrp="1"/>
          </p:cNvSpPr>
          <p:nvPr>
            <p:ph type="sldNum" sz="quarter" idx="10"/>
          </p:nvPr>
        </p:nvSpPr>
        <p:spPr/>
        <p:txBody>
          <a:bodyPr/>
          <a:lstStyle/>
          <a:p>
            <a:fld id="{8D4B8E19-EC55-474C-97D2-422B8B34210F}" type="slidenum">
              <a:rPr lang="en-CA" smtClean="0"/>
              <a:t>12</a:t>
            </a:fld>
            <a:endParaRPr lang="en-CA"/>
          </a:p>
        </p:txBody>
      </p:sp>
    </p:spTree>
    <p:extLst>
      <p:ext uri="{BB962C8B-B14F-4D97-AF65-F5344CB8AC3E}">
        <p14:creationId xmlns:p14="http://schemas.microsoft.com/office/powerpoint/2010/main" val="24876917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Once you have selected the appropriate category, click </a:t>
            </a:r>
            <a:r>
              <a:rPr lang="en-US" sz="1200" i="1" dirty="0"/>
              <a:t>Close</a:t>
            </a:r>
            <a:r>
              <a:rPr lang="en-US" sz="1200" dirty="0"/>
              <a:t>; the categories will populate and return you to the previous screen. </a:t>
            </a:r>
            <a:r>
              <a:rPr lang="en-US" sz="1200" b="1" dirty="0"/>
              <a:t>[DEMO]</a:t>
            </a:r>
          </a:p>
          <a:p>
            <a:endParaRPr lang="en-US" sz="1200" b="1"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To remove a header category</a:t>
            </a:r>
            <a:r>
              <a:rPr lang="en-US" sz="1200" baseline="0" dirty="0"/>
              <a:t> simply uncheck the appropriate check box under the Selected Categories column.</a:t>
            </a:r>
            <a:endParaRPr lang="en-US" sz="1200" dirty="0"/>
          </a:p>
          <a:p>
            <a:endParaRPr lang="en-US" sz="1200" b="1" dirty="0"/>
          </a:p>
          <a:p>
            <a:pPr lvl="0"/>
            <a:endParaRPr lang="en-US" b="0" i="0" dirty="0">
              <a:solidFill>
                <a:srgbClr val="000000"/>
              </a:solidFill>
              <a:effectLst/>
              <a:latin typeface="+mn-lt"/>
            </a:endParaRPr>
          </a:p>
        </p:txBody>
      </p:sp>
      <p:sp>
        <p:nvSpPr>
          <p:cNvPr id="4" name="Slide Number Placeholder 3"/>
          <p:cNvSpPr>
            <a:spLocks noGrp="1"/>
          </p:cNvSpPr>
          <p:nvPr>
            <p:ph type="sldNum" sz="quarter" idx="10"/>
          </p:nvPr>
        </p:nvSpPr>
        <p:spPr/>
        <p:txBody>
          <a:bodyPr/>
          <a:lstStyle/>
          <a:p>
            <a:fld id="{8D4B8E19-EC55-474C-97D2-422B8B34210F}" type="slidenum">
              <a:rPr lang="en-CA" smtClean="0"/>
              <a:t>13</a:t>
            </a:fld>
            <a:endParaRPr lang="en-CA"/>
          </a:p>
        </p:txBody>
      </p:sp>
    </p:spTree>
    <p:extLst>
      <p:ext uri="{BB962C8B-B14F-4D97-AF65-F5344CB8AC3E}">
        <p14:creationId xmlns:p14="http://schemas.microsoft.com/office/powerpoint/2010/main" val="1995984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Arial" panose="020B0604020202020204" pitchFamily="34" charset="0"/>
              </a:rPr>
              <a:t>All UNSPSC entities are identified with an 8-digit structured numeric code which both indicates its location in the taxonomy and uniquely classifies it.  An additional 2-digit suffix indicates the business function identifier. </a:t>
            </a:r>
            <a:r>
              <a:rPr lang="en-US" b="0" i="0" dirty="0">
                <a:solidFill>
                  <a:srgbClr val="333333"/>
                </a:solidFill>
                <a:effectLst/>
                <a:latin typeface="Helvetica" panose="020B0604020202020204" pitchFamily="34" charset="0"/>
              </a:rPr>
              <a:t>For more information on how the UNSPSC hierarchy is set up and how UNSPSC works, go to https://www.unspsc.org/ or the DAS Contracting Portal for a PDF</a:t>
            </a:r>
            <a:r>
              <a:rPr lang="en-US" b="0" i="0" baseline="0" dirty="0">
                <a:solidFill>
                  <a:srgbClr val="333333"/>
                </a:solidFill>
                <a:effectLst/>
                <a:latin typeface="Helvetica" panose="020B0604020202020204" pitchFamily="34" charset="0"/>
              </a:rPr>
              <a:t> </a:t>
            </a:r>
            <a:r>
              <a:rPr lang="en-US" b="0" i="0" dirty="0">
                <a:solidFill>
                  <a:srgbClr val="333333"/>
                </a:solidFill>
                <a:effectLst/>
                <a:latin typeface="Helvetica" panose="020B0604020202020204" pitchFamily="34" charset="0"/>
              </a:rPr>
              <a:t>reference guide.</a:t>
            </a:r>
            <a:endParaRPr lang="en-US" dirty="0"/>
          </a:p>
          <a:p>
            <a:r>
              <a:rPr lang="en-US" b="0" i="0" dirty="0">
                <a:solidFill>
                  <a:srgbClr val="333333"/>
                </a:solidFill>
                <a:effectLst/>
                <a:latin typeface="Helvetica" panose="020B0604020202020204" pitchFamily="34" charset="0"/>
              </a:rPr>
              <a:t> </a:t>
            </a:r>
            <a:endParaRPr lang="en-US" sz="1200" dirty="0"/>
          </a:p>
          <a:p>
            <a:endParaRPr lang="en-US" sz="1200" dirty="0"/>
          </a:p>
          <a:p>
            <a:pPr lvl="0"/>
            <a:endParaRPr lang="en-US" b="0" i="0" dirty="0">
              <a:solidFill>
                <a:srgbClr val="000000"/>
              </a:solidFill>
              <a:effectLst/>
              <a:latin typeface="+mn-lt"/>
            </a:endParaRPr>
          </a:p>
        </p:txBody>
      </p:sp>
      <p:sp>
        <p:nvSpPr>
          <p:cNvPr id="4" name="Slide Number Placeholder 3"/>
          <p:cNvSpPr>
            <a:spLocks noGrp="1"/>
          </p:cNvSpPr>
          <p:nvPr>
            <p:ph type="sldNum" sz="quarter" idx="10"/>
          </p:nvPr>
        </p:nvSpPr>
        <p:spPr/>
        <p:txBody>
          <a:bodyPr/>
          <a:lstStyle/>
          <a:p>
            <a:fld id="{8D4B8E19-EC55-474C-97D2-422B8B34210F}" type="slidenum">
              <a:rPr lang="en-CA" smtClean="0"/>
              <a:t>14</a:t>
            </a:fld>
            <a:endParaRPr lang="en-CA"/>
          </a:p>
        </p:txBody>
      </p:sp>
    </p:spTree>
    <p:extLst>
      <p:ext uri="{BB962C8B-B14F-4D97-AF65-F5344CB8AC3E}">
        <p14:creationId xmlns:p14="http://schemas.microsoft.com/office/powerpoint/2010/main" val="136006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In the </a:t>
            </a:r>
            <a:r>
              <a:rPr lang="en-US" sz="1200" i="1" dirty="0"/>
              <a:t>Additional Information </a:t>
            </a:r>
            <a:r>
              <a:rPr lang="en-US" sz="1200" dirty="0"/>
              <a:t>box, select </a:t>
            </a:r>
            <a:r>
              <a:rPr lang="en-US" sz="1200" i="1" dirty="0"/>
              <a:t>Delivery Terms </a:t>
            </a:r>
            <a:r>
              <a:rPr lang="en-US" sz="1200" dirty="0"/>
              <a:t>and </a:t>
            </a:r>
            <a:r>
              <a:rPr lang="en-US" sz="1200" i="1" dirty="0"/>
              <a:t>Payment Terms </a:t>
            </a:r>
            <a:r>
              <a:rPr lang="en-US" sz="1200" dirty="0"/>
              <a:t>from the dropdown menus. Enter any notes pertaining to each </a:t>
            </a:r>
            <a:r>
              <a:rPr lang="en-US" sz="1200" i="1" dirty="0"/>
              <a:t>Delivery Notes </a:t>
            </a:r>
            <a:r>
              <a:rPr lang="en-US" sz="1200" dirty="0"/>
              <a:t>and </a:t>
            </a:r>
            <a:r>
              <a:rPr lang="en-US" sz="1200" i="1" dirty="0"/>
              <a:t>Payment Notes as </a:t>
            </a:r>
            <a:r>
              <a:rPr lang="en-US" sz="1200" dirty="0"/>
              <a:t>necessary.</a:t>
            </a:r>
          </a:p>
          <a:p>
            <a:endParaRPr lang="en-US" sz="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Please note:  Additional delivery</a:t>
            </a:r>
            <a:r>
              <a:rPr lang="en-US" sz="1200" baseline="0" dirty="0"/>
              <a:t> and payment terms cannot be added to the dropdown options.  Select the field option: “See Delivery Notes” or “See Payment Notes” and enter the pertinent data that applies in the text box. </a:t>
            </a:r>
            <a:r>
              <a:rPr lang="en-US" sz="1200" b="1" dirty="0"/>
              <a:t>[DEMO]</a:t>
            </a:r>
          </a:p>
          <a:p>
            <a:pPr lvl="0"/>
            <a:endParaRPr lang="en-US" b="0" i="0" dirty="0">
              <a:solidFill>
                <a:srgbClr val="000000"/>
              </a:solidFill>
              <a:effectLst/>
              <a:latin typeface="+mn-lt"/>
            </a:endParaRPr>
          </a:p>
        </p:txBody>
      </p:sp>
      <p:sp>
        <p:nvSpPr>
          <p:cNvPr id="4" name="Slide Number Placeholder 3"/>
          <p:cNvSpPr>
            <a:spLocks noGrp="1"/>
          </p:cNvSpPr>
          <p:nvPr>
            <p:ph type="sldNum" sz="quarter" idx="10"/>
          </p:nvPr>
        </p:nvSpPr>
        <p:spPr/>
        <p:txBody>
          <a:bodyPr/>
          <a:lstStyle/>
          <a:p>
            <a:fld id="{8D4B8E19-EC55-474C-97D2-422B8B34210F}" type="slidenum">
              <a:rPr lang="en-CA" smtClean="0"/>
              <a:t>15</a:t>
            </a:fld>
            <a:endParaRPr lang="en-CA"/>
          </a:p>
        </p:txBody>
      </p:sp>
    </p:spTree>
    <p:extLst>
      <p:ext uri="{BB962C8B-B14F-4D97-AF65-F5344CB8AC3E}">
        <p14:creationId xmlns:p14="http://schemas.microsoft.com/office/powerpoint/2010/main" val="2611197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i="1" dirty="0"/>
              <a:t>Custom Fields </a:t>
            </a:r>
            <a:r>
              <a:rPr lang="en-US" sz="1200" dirty="0"/>
              <a:t>can be created for your organization at the </a:t>
            </a:r>
            <a:r>
              <a:rPr lang="en-US" sz="1200" i="1" dirty="0"/>
              <a:t>Header </a:t>
            </a:r>
            <a:r>
              <a:rPr lang="en-US" sz="1200" i="0" dirty="0"/>
              <a:t>level for your organization by your Administrator.  Your organization may determine whether or not to use this functionality. </a:t>
            </a:r>
            <a:r>
              <a:rPr lang="en-US" sz="1200" b="1" dirty="0"/>
              <a:t>[DEMO]</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i="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i="0" dirty="0"/>
              <a:t>This is an example of a custom field DAS Procurement Services is utilizing for their solicitations.</a:t>
            </a:r>
            <a:endParaRPr lang="en-US" sz="1200" dirty="0"/>
          </a:p>
          <a:p>
            <a:pPr lvl="0"/>
            <a:endParaRPr lang="en-US" b="0" i="0" dirty="0">
              <a:solidFill>
                <a:srgbClr val="000000"/>
              </a:solidFill>
              <a:effectLst/>
              <a:latin typeface="+mn-lt"/>
            </a:endParaRPr>
          </a:p>
          <a:p>
            <a:pPr lvl="0"/>
            <a:endParaRPr lang="en-US" b="0" i="0" dirty="0">
              <a:solidFill>
                <a:srgbClr val="000000"/>
              </a:solidFill>
              <a:effectLst/>
              <a:latin typeface="+mn-lt"/>
            </a:endParaRPr>
          </a:p>
        </p:txBody>
      </p:sp>
      <p:sp>
        <p:nvSpPr>
          <p:cNvPr id="4" name="Slide Number Placeholder 3"/>
          <p:cNvSpPr>
            <a:spLocks noGrp="1"/>
          </p:cNvSpPr>
          <p:nvPr>
            <p:ph type="sldNum" sz="quarter" idx="10"/>
          </p:nvPr>
        </p:nvSpPr>
        <p:spPr/>
        <p:txBody>
          <a:bodyPr/>
          <a:lstStyle/>
          <a:p>
            <a:fld id="{8D4B8E19-EC55-474C-97D2-422B8B34210F}" type="slidenum">
              <a:rPr lang="en-CA" smtClean="0"/>
              <a:t>16</a:t>
            </a:fld>
            <a:endParaRPr lang="en-CA"/>
          </a:p>
        </p:txBody>
      </p:sp>
    </p:spTree>
    <p:extLst>
      <p:ext uri="{BB962C8B-B14F-4D97-AF65-F5344CB8AC3E}">
        <p14:creationId xmlns:p14="http://schemas.microsoft.com/office/powerpoint/2010/main" val="34672233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dirty="0">
                <a:solidFill>
                  <a:srgbClr val="000000"/>
                </a:solidFill>
                <a:effectLst/>
                <a:latin typeface="+mn-lt"/>
              </a:rPr>
              <a:t>Solicitation Duration</a:t>
            </a:r>
            <a:r>
              <a:rPr lang="en-US" sz="1200" b="0" i="0" dirty="0">
                <a:solidFill>
                  <a:srgbClr val="000000"/>
                </a:solidFill>
                <a:effectLst/>
                <a:latin typeface="+mn-lt"/>
              </a:rPr>
              <a:t> - </a:t>
            </a:r>
            <a:r>
              <a:rPr lang="en-US" sz="1200" dirty="0"/>
              <a:t>Select the start and end dates and times from the drop-down boxes. Default times are defined but may be changed accordingly. Click Next Step</a:t>
            </a:r>
            <a:r>
              <a:rPr lang="en-US" sz="1200" baseline="0" dirty="0"/>
              <a:t> to save entries on this page. </a:t>
            </a:r>
            <a:r>
              <a:rPr lang="en-US" sz="1200" b="1" dirty="0"/>
              <a:t>[DEMO]</a:t>
            </a:r>
          </a:p>
          <a:p>
            <a:endParaRPr lang="en-US" sz="1200" b="0" i="1" dirty="0">
              <a:solidFill>
                <a:srgbClr val="000000"/>
              </a:solidFill>
              <a:effectLst/>
              <a:latin typeface="+mn-lt"/>
            </a:endParaRPr>
          </a:p>
          <a:p>
            <a:r>
              <a:rPr lang="en-US" sz="1200" b="0" i="1" dirty="0">
                <a:solidFill>
                  <a:srgbClr val="000000"/>
                </a:solidFill>
                <a:effectLst/>
                <a:latin typeface="+mn-lt"/>
              </a:rPr>
              <a:t>Vendor Q&amp;A Duration</a:t>
            </a:r>
            <a:r>
              <a:rPr lang="en-US" sz="1200" b="0" i="0" dirty="0">
                <a:solidFill>
                  <a:srgbClr val="000000"/>
                </a:solidFill>
                <a:effectLst/>
                <a:latin typeface="+mn-lt"/>
              </a:rPr>
              <a:t> – To enable this feature, s</a:t>
            </a:r>
            <a:r>
              <a:rPr lang="en-US" sz="1200" dirty="0"/>
              <a:t>elect </a:t>
            </a:r>
            <a:r>
              <a:rPr lang="en-US" sz="1200" i="1" dirty="0"/>
              <a:t>Specify Vendor Q&amp;A Duration </a:t>
            </a:r>
            <a:r>
              <a:rPr lang="en-US" sz="1200" dirty="0"/>
              <a:t>checkbox should this solicitation require a Q&amp;A period.  Select the appropriate start and end dates/times from the available drop-down boxes.  The duration for the solicitation must start at least 15 minutes after the </a:t>
            </a:r>
            <a:r>
              <a:rPr lang="en-US" sz="1200" i="1" dirty="0"/>
              <a:t>Solicitation</a:t>
            </a:r>
            <a:r>
              <a:rPr lang="en-US" sz="1200" dirty="0"/>
              <a:t> </a:t>
            </a:r>
            <a:r>
              <a:rPr lang="en-US" sz="1200" i="1" dirty="0"/>
              <a:t>Duration</a:t>
            </a:r>
            <a:r>
              <a:rPr lang="en-US" sz="1200" dirty="0"/>
              <a:t> </a:t>
            </a:r>
            <a:r>
              <a:rPr lang="en-US" sz="1200" i="1" dirty="0"/>
              <a:t>Start</a:t>
            </a:r>
            <a:r>
              <a:rPr lang="en-US" sz="1200" dirty="0"/>
              <a:t> and end at least 15 minutes before the </a:t>
            </a:r>
            <a:r>
              <a:rPr lang="en-US" sz="1200" i="1" dirty="0"/>
              <a:t>Solicitation</a:t>
            </a:r>
            <a:r>
              <a:rPr lang="en-US" sz="1200" dirty="0"/>
              <a:t> </a:t>
            </a:r>
            <a:r>
              <a:rPr lang="en-US" sz="1200" i="1" dirty="0"/>
              <a:t>End</a:t>
            </a:r>
            <a:r>
              <a:rPr lang="en-US" sz="1200" dirty="0"/>
              <a:t> date and time, but may be shorter.</a:t>
            </a:r>
          </a:p>
          <a:p>
            <a:endParaRPr lang="en-US" sz="1200" dirty="0"/>
          </a:p>
          <a:p>
            <a:r>
              <a:rPr lang="en-US" sz="1200" dirty="0"/>
              <a:t>This provides two-way communication between buyers and suppliers for the solicitation.  Vendors may submit questions relating to the active solicitation and buyers may respond directly or via addendum.  Note this feature only works for CTsource registered suppliers, an addendum of the Q&amp;A should</a:t>
            </a:r>
            <a:r>
              <a:rPr lang="en-US" sz="1200" baseline="0" dirty="0"/>
              <a:t> be posted for transparency.</a:t>
            </a:r>
            <a:r>
              <a:rPr lang="en-US" sz="1200" dirty="0"/>
              <a:t> </a:t>
            </a:r>
            <a:endParaRPr lang="en-US" b="0" i="0" dirty="0">
              <a:solidFill>
                <a:srgbClr val="000000"/>
              </a:solidFill>
              <a:effectLst/>
              <a:latin typeface="+mn-lt"/>
            </a:endParaRPr>
          </a:p>
        </p:txBody>
      </p:sp>
      <p:sp>
        <p:nvSpPr>
          <p:cNvPr id="4" name="Slide Number Placeholder 3"/>
          <p:cNvSpPr>
            <a:spLocks noGrp="1"/>
          </p:cNvSpPr>
          <p:nvPr>
            <p:ph type="sldNum" sz="quarter" idx="10"/>
          </p:nvPr>
        </p:nvSpPr>
        <p:spPr/>
        <p:txBody>
          <a:bodyPr/>
          <a:lstStyle/>
          <a:p>
            <a:fld id="{8D4B8E19-EC55-474C-97D2-422B8B34210F}" type="slidenum">
              <a:rPr lang="en-CA" smtClean="0"/>
              <a:t>17</a:t>
            </a:fld>
            <a:endParaRPr lang="en-CA"/>
          </a:p>
        </p:txBody>
      </p:sp>
    </p:spTree>
    <p:extLst>
      <p:ext uri="{BB962C8B-B14F-4D97-AF65-F5344CB8AC3E}">
        <p14:creationId xmlns:p14="http://schemas.microsoft.com/office/powerpoint/2010/main" val="36801169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Select </a:t>
            </a:r>
            <a:r>
              <a:rPr lang="en-US" sz="1200" i="1" dirty="0"/>
              <a:t>Exit</a:t>
            </a:r>
            <a:r>
              <a:rPr lang="en-US" sz="1200" dirty="0"/>
              <a:t> or </a:t>
            </a:r>
            <a:r>
              <a:rPr lang="en-US" sz="1200" i="1" dirty="0"/>
              <a:t>Next</a:t>
            </a:r>
            <a:r>
              <a:rPr lang="en-US" sz="1200" dirty="0"/>
              <a:t> </a:t>
            </a:r>
            <a:r>
              <a:rPr lang="en-US" sz="1200" i="1" dirty="0"/>
              <a:t>Step</a:t>
            </a:r>
            <a:r>
              <a:rPr lang="en-US" sz="1200" dirty="0"/>
              <a:t>.  If you select </a:t>
            </a:r>
            <a:r>
              <a:rPr lang="en-US" sz="1200" i="1" dirty="0"/>
              <a:t>Exit</a:t>
            </a:r>
            <a:r>
              <a:rPr lang="en-US" sz="1200" dirty="0"/>
              <a:t>, you may lose the information you have entered thus far.  Click </a:t>
            </a:r>
            <a:r>
              <a:rPr lang="en-US" sz="1200" i="1" dirty="0"/>
              <a:t>Next Step. </a:t>
            </a:r>
            <a:r>
              <a:rPr lang="en-US" sz="1200" b="1" dirty="0"/>
              <a:t>[DEMO]</a:t>
            </a:r>
          </a:p>
          <a:p>
            <a:endParaRPr lang="en-US" sz="1200" dirty="0"/>
          </a:p>
        </p:txBody>
      </p:sp>
      <p:sp>
        <p:nvSpPr>
          <p:cNvPr id="4" name="Slide Number Placeholder 3"/>
          <p:cNvSpPr>
            <a:spLocks noGrp="1"/>
          </p:cNvSpPr>
          <p:nvPr>
            <p:ph type="sldNum" sz="quarter" idx="10"/>
          </p:nvPr>
        </p:nvSpPr>
        <p:spPr/>
        <p:txBody>
          <a:bodyPr/>
          <a:lstStyle/>
          <a:p>
            <a:fld id="{8D4B8E19-EC55-474C-97D2-422B8B34210F}" type="slidenum">
              <a:rPr lang="en-CA" smtClean="0"/>
              <a:t>18</a:t>
            </a:fld>
            <a:endParaRPr lang="en-CA"/>
          </a:p>
        </p:txBody>
      </p:sp>
    </p:spTree>
    <p:extLst>
      <p:ext uri="{BB962C8B-B14F-4D97-AF65-F5344CB8AC3E}">
        <p14:creationId xmlns:p14="http://schemas.microsoft.com/office/powerpoint/2010/main" val="37335059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By selecting </a:t>
            </a:r>
            <a:r>
              <a:rPr lang="en-US" sz="1200" i="1" dirty="0"/>
              <a:t>Next Step</a:t>
            </a:r>
            <a:r>
              <a:rPr lang="en-US" sz="1200" dirty="0"/>
              <a:t>, you will move forward in the create solicitation process to the next section:  </a:t>
            </a:r>
            <a:r>
              <a:rPr lang="en-US" sz="1200" i="1" dirty="0"/>
              <a:t>Requirements</a:t>
            </a:r>
            <a:r>
              <a:rPr lang="en-US" sz="1200" dirty="0"/>
              <a:t>.  Notice that </a:t>
            </a:r>
            <a:r>
              <a:rPr lang="en-US" sz="1200" i="1" dirty="0"/>
              <a:t>Requirements</a:t>
            </a:r>
            <a:r>
              <a:rPr lang="en-US" sz="1200" dirty="0"/>
              <a:t> is now highlighted.</a:t>
            </a:r>
          </a:p>
          <a:p>
            <a:endParaRPr lang="en-US" sz="1200" dirty="0"/>
          </a:p>
          <a:p>
            <a:r>
              <a:rPr lang="en-US" sz="1200" dirty="0"/>
              <a:t>Additional Fields could be defined at the Administrative Level for use.  Functionality will become available at a later date for state agencies to use. </a:t>
            </a:r>
          </a:p>
          <a:p>
            <a:endParaRPr lang="en-US" sz="1200" dirty="0"/>
          </a:p>
          <a:p>
            <a:endParaRPr lang="en-US" sz="1200" b="1" dirty="0"/>
          </a:p>
          <a:p>
            <a:r>
              <a:rPr lang="en-US" sz="1200" b="1" dirty="0"/>
              <a:t>[DEMO]</a:t>
            </a:r>
          </a:p>
          <a:p>
            <a:endParaRPr lang="en-US" sz="1200" dirty="0"/>
          </a:p>
          <a:p>
            <a:endParaRPr lang="en-US" sz="1200" dirty="0"/>
          </a:p>
          <a:p>
            <a:endParaRPr lang="en-US" sz="1200" dirty="0"/>
          </a:p>
        </p:txBody>
      </p:sp>
      <p:sp>
        <p:nvSpPr>
          <p:cNvPr id="4" name="Slide Number Placeholder 3"/>
          <p:cNvSpPr>
            <a:spLocks noGrp="1"/>
          </p:cNvSpPr>
          <p:nvPr>
            <p:ph type="sldNum" sz="quarter" idx="10"/>
          </p:nvPr>
        </p:nvSpPr>
        <p:spPr/>
        <p:txBody>
          <a:bodyPr/>
          <a:lstStyle/>
          <a:p>
            <a:fld id="{8D4B8E19-EC55-474C-97D2-422B8B34210F}" type="slidenum">
              <a:rPr lang="en-CA" smtClean="0"/>
              <a:t>19</a:t>
            </a:fld>
            <a:endParaRPr lang="en-CA"/>
          </a:p>
        </p:txBody>
      </p:sp>
    </p:spTree>
    <p:extLst>
      <p:ext uri="{BB962C8B-B14F-4D97-AF65-F5344CB8AC3E}">
        <p14:creationId xmlns:p14="http://schemas.microsoft.com/office/powerpoint/2010/main" val="2761217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this training, we will cover functionality for formal and informal solicitations, building solicitations using attachments, and how </a:t>
            </a:r>
            <a:r>
              <a:rPr lang="en-US" b="0" dirty="0"/>
              <a:t>posting to the Bid Board </a:t>
            </a:r>
            <a:r>
              <a:rPr lang="en-US" dirty="0"/>
              <a:t>works within CTsource.  We will also cover managing the solicitation </a:t>
            </a:r>
            <a:r>
              <a:rPr lang="en-US" b="0" baseline="0" dirty="0"/>
              <a:t>which </a:t>
            </a:r>
            <a:r>
              <a:rPr lang="en-US" b="0" dirty="0"/>
              <a:t>includes posting</a:t>
            </a:r>
            <a:r>
              <a:rPr lang="en-US" b="0" baseline="0" dirty="0"/>
              <a:t> </a:t>
            </a:r>
            <a:r>
              <a:rPr lang="en-US" b="0" dirty="0">
                <a:solidFill>
                  <a:srgbClr val="FF0000"/>
                </a:solidFill>
              </a:rPr>
              <a:t>addenda and the </a:t>
            </a:r>
            <a:r>
              <a:rPr lang="en-US" b="0" dirty="0"/>
              <a:t>Q&amp;A Center.</a:t>
            </a:r>
            <a:r>
              <a:rPr lang="en-US" b="0" baseline="0" dirty="0"/>
              <a:t> After the solicitation closes we will show you how to </a:t>
            </a:r>
            <a:r>
              <a:rPr lang="en-US" b="0" dirty="0"/>
              <a:t>evaluate supplier responses and award to supplier(s). </a:t>
            </a:r>
            <a:r>
              <a:rPr lang="en-US" b="0" baseline="0" dirty="0"/>
              <a:t>Some of the functionality discussed today is not required and it is up to your organization as to whether or not you choose to take advantage of it. For example, it is not required to use the Q&amp;A Center or complete the award process. These processes may be performed outside of CTsource as you may currently complete them today. We will highlight this information when we discuss those sections.</a:t>
            </a:r>
            <a:endParaRPr lang="en-US" b="0" dirty="0"/>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You may follow along with the PowerPoint slides.  Each of the sections </a:t>
            </a:r>
            <a:r>
              <a:rPr lang="en-US" b="0" dirty="0"/>
              <a:t>are</a:t>
            </a:r>
            <a:r>
              <a:rPr lang="en-US" b="1" dirty="0"/>
              <a:t> </a:t>
            </a:r>
            <a:r>
              <a:rPr lang="en-US" dirty="0"/>
              <a:t>hyperlinked.  Simply hover over the link,</a:t>
            </a:r>
            <a:r>
              <a:rPr lang="en-US" baseline="0" dirty="0"/>
              <a:t> </a:t>
            </a:r>
            <a:r>
              <a:rPr lang="en-US" dirty="0"/>
              <a:t>press the Ctrl button</a:t>
            </a:r>
            <a:r>
              <a:rPr lang="en-US" baseline="0" dirty="0"/>
              <a:t> and </a:t>
            </a:r>
            <a:r>
              <a:rPr lang="en-US" dirty="0"/>
              <a:t>click your mouse to follow</a:t>
            </a:r>
            <a:r>
              <a:rPr lang="en-US" baseline="0" dirty="0"/>
              <a:t> the</a:t>
            </a:r>
            <a:r>
              <a:rPr lang="en-US" dirty="0"/>
              <a:t> link.  The page </a:t>
            </a:r>
            <a:r>
              <a:rPr lang="en-US" b="0" dirty="0"/>
              <a:t>numbers or slide numbers are listed in the bottom right corner.  Also at the bottom of the screen you will find “breadcrumb” tabs in the ribbon:  Formal/Informal, Manage, Evaluate, and Award.  When a new section begins, the color of the tab will change and will indicate which section you are i</a:t>
            </a:r>
            <a:r>
              <a:rPr lang="en-US" dirty="0"/>
              <a:t>n. </a:t>
            </a:r>
          </a:p>
          <a:p>
            <a:endParaRPr lang="en-US" dirty="0"/>
          </a:p>
        </p:txBody>
      </p:sp>
      <p:sp>
        <p:nvSpPr>
          <p:cNvPr id="4" name="Slide Number Placeholder 3"/>
          <p:cNvSpPr>
            <a:spLocks noGrp="1"/>
          </p:cNvSpPr>
          <p:nvPr>
            <p:ph type="sldNum" sz="quarter" idx="10"/>
          </p:nvPr>
        </p:nvSpPr>
        <p:spPr/>
        <p:txBody>
          <a:bodyPr/>
          <a:lstStyle/>
          <a:p>
            <a:fld id="{8D4B8E19-EC55-474C-97D2-422B8B34210F}" type="slidenum">
              <a:rPr lang="en-CA" smtClean="0"/>
              <a:t>2</a:t>
            </a:fld>
            <a:endParaRPr lang="en-CA"/>
          </a:p>
        </p:txBody>
      </p:sp>
    </p:spTree>
    <p:extLst>
      <p:ext uri="{BB962C8B-B14F-4D97-AF65-F5344CB8AC3E}">
        <p14:creationId xmlns:p14="http://schemas.microsoft.com/office/powerpoint/2010/main" val="41940850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If so desired, you may establish a requirement through the </a:t>
            </a:r>
            <a:r>
              <a:rPr lang="en-US" sz="1200" i="1" dirty="0"/>
              <a:t>Add New Section </a:t>
            </a:r>
            <a:r>
              <a:rPr lang="en-US" sz="1200" i="0" dirty="0"/>
              <a:t>feature.</a:t>
            </a:r>
            <a:r>
              <a:rPr lang="en-US" sz="1200" dirty="0"/>
              <a:t> </a:t>
            </a:r>
            <a:r>
              <a:rPr lang="en-US" sz="1200" b="1" dirty="0"/>
              <a:t>[DEMO]</a:t>
            </a:r>
          </a:p>
          <a:p>
            <a:endParaRPr lang="en-US" sz="1200" dirty="0"/>
          </a:p>
          <a:p>
            <a:r>
              <a:rPr lang="en-US" sz="1200" dirty="0"/>
              <a:t>Choose </a:t>
            </a:r>
            <a:r>
              <a:rPr lang="en-US" sz="1200" i="1" dirty="0"/>
              <a:t>Next Step</a:t>
            </a:r>
            <a:r>
              <a:rPr lang="en-US" sz="1200" i="0" dirty="0"/>
              <a:t> to move forward to the </a:t>
            </a:r>
            <a:r>
              <a:rPr lang="en-US" sz="1200" i="1" dirty="0"/>
              <a:t>Questionnaire</a:t>
            </a:r>
            <a:r>
              <a:rPr lang="en-US" sz="1200" i="0" dirty="0"/>
              <a:t> section</a:t>
            </a:r>
            <a:r>
              <a:rPr lang="en-US" sz="1200" dirty="0"/>
              <a:t>.  (You may also go back to </a:t>
            </a:r>
            <a:r>
              <a:rPr lang="en-US" sz="1200" i="1" dirty="0"/>
              <a:t>Previous Step </a:t>
            </a:r>
            <a:r>
              <a:rPr lang="en-US" sz="1200" dirty="0"/>
              <a:t>and </a:t>
            </a:r>
            <a:r>
              <a:rPr lang="en-US" sz="1200" i="1" dirty="0"/>
              <a:t>Exit</a:t>
            </a:r>
            <a:r>
              <a:rPr lang="en-US" sz="1200" dirty="0"/>
              <a:t>.)</a:t>
            </a:r>
          </a:p>
          <a:p>
            <a:endParaRPr lang="en-US" sz="1200" b="1" dirty="0"/>
          </a:p>
          <a:p>
            <a:endParaRPr lang="en-US" sz="1200" dirty="0"/>
          </a:p>
          <a:p>
            <a:endParaRPr lang="en-US" sz="1200" dirty="0"/>
          </a:p>
          <a:p>
            <a:endParaRPr lang="en-US" sz="1200" dirty="0"/>
          </a:p>
        </p:txBody>
      </p:sp>
      <p:sp>
        <p:nvSpPr>
          <p:cNvPr id="4" name="Slide Number Placeholder 3"/>
          <p:cNvSpPr>
            <a:spLocks noGrp="1"/>
          </p:cNvSpPr>
          <p:nvPr>
            <p:ph type="sldNum" sz="quarter" idx="10"/>
          </p:nvPr>
        </p:nvSpPr>
        <p:spPr/>
        <p:txBody>
          <a:bodyPr/>
          <a:lstStyle/>
          <a:p>
            <a:fld id="{8D4B8E19-EC55-474C-97D2-422B8B34210F}" type="slidenum">
              <a:rPr lang="en-CA" smtClean="0"/>
              <a:t>20</a:t>
            </a:fld>
            <a:endParaRPr lang="en-CA"/>
          </a:p>
        </p:txBody>
      </p:sp>
    </p:spTree>
    <p:extLst>
      <p:ext uri="{BB962C8B-B14F-4D97-AF65-F5344CB8AC3E}">
        <p14:creationId xmlns:p14="http://schemas.microsoft.com/office/powerpoint/2010/main" val="23130981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a:t>Questionnaire</a:t>
            </a:r>
            <a:r>
              <a:rPr lang="en-US" sz="1200" dirty="0"/>
              <a:t>, when enabled, allows for you to include section containers with questions that may be scored and weighted.  Effective questions can provide insight into a supplier's capabilities and combined with the supplier responses, can simplify the scoring and review process, as well as contribute greatly to the awarding decision. </a:t>
            </a:r>
          </a:p>
          <a:p>
            <a:endParaRPr lang="en-US" sz="1200" dirty="0"/>
          </a:p>
          <a:p>
            <a:r>
              <a:rPr lang="en-US" sz="1200" dirty="0"/>
              <a:t>Scoring allows sections to be weighted and questions within those sections to have point values.  Combined, these values become a weighted score and are used in the evaluation and awarding process. Or you can build questions without scoring.</a:t>
            </a:r>
          </a:p>
          <a:p>
            <a:endParaRPr lang="en-US" sz="1200" dirty="0"/>
          </a:p>
          <a:p>
            <a:r>
              <a:rPr lang="en-US" sz="1200" dirty="0"/>
              <a:t>Select </a:t>
            </a:r>
            <a:r>
              <a:rPr lang="en-US" sz="1200" i="1" dirty="0"/>
              <a:t>Next Step </a:t>
            </a:r>
            <a:r>
              <a:rPr lang="en-US" sz="1200" dirty="0"/>
              <a:t>when ready to proceed to the </a:t>
            </a:r>
            <a:r>
              <a:rPr lang="en-US" sz="1200" i="1" dirty="0"/>
              <a:t>Attachments</a:t>
            </a:r>
            <a:r>
              <a:rPr lang="en-US" sz="1200" dirty="0"/>
              <a:t> section. </a:t>
            </a:r>
            <a:r>
              <a:rPr lang="en-US" sz="1200" b="1" dirty="0"/>
              <a:t>[DEMO]</a:t>
            </a:r>
          </a:p>
          <a:p>
            <a:endParaRPr lang="en-US" sz="1200" dirty="0"/>
          </a:p>
          <a:p>
            <a:endParaRPr lang="en-US" sz="1200" dirty="0"/>
          </a:p>
          <a:p>
            <a:endParaRPr lang="en-US" sz="1200" dirty="0"/>
          </a:p>
        </p:txBody>
      </p:sp>
      <p:sp>
        <p:nvSpPr>
          <p:cNvPr id="4" name="Slide Number Placeholder 3"/>
          <p:cNvSpPr>
            <a:spLocks noGrp="1"/>
          </p:cNvSpPr>
          <p:nvPr>
            <p:ph type="sldNum" sz="quarter" idx="10"/>
          </p:nvPr>
        </p:nvSpPr>
        <p:spPr/>
        <p:txBody>
          <a:bodyPr/>
          <a:lstStyle/>
          <a:p>
            <a:fld id="{8D4B8E19-EC55-474C-97D2-422B8B34210F}" type="slidenum">
              <a:rPr lang="en-CA" smtClean="0"/>
              <a:t>21</a:t>
            </a:fld>
            <a:endParaRPr lang="en-CA"/>
          </a:p>
        </p:txBody>
      </p:sp>
    </p:spTree>
    <p:extLst>
      <p:ext uri="{BB962C8B-B14F-4D97-AF65-F5344CB8AC3E}">
        <p14:creationId xmlns:p14="http://schemas.microsoft.com/office/powerpoint/2010/main" val="16129306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To select a document from the Library for your bid, select the </a:t>
            </a:r>
            <a:r>
              <a:rPr lang="en-US" sz="1200" i="1" dirty="0"/>
              <a:t>Upload Documents from Library </a:t>
            </a:r>
            <a:r>
              <a:rPr lang="en-US" sz="1200" i="0" dirty="0"/>
              <a:t>or </a:t>
            </a:r>
            <a:r>
              <a:rPr lang="en-US" sz="1200" i="1" dirty="0"/>
              <a:t>Add</a:t>
            </a:r>
            <a:r>
              <a:rPr lang="en-US" sz="1200" i="1" baseline="0" dirty="0"/>
              <a:t> new document</a:t>
            </a:r>
            <a:r>
              <a:rPr lang="en-US" sz="1200" dirty="0"/>
              <a:t>.  Document Library management - add and delete capability - is accessible to users with appropriate permissions. </a:t>
            </a:r>
          </a:p>
          <a:p>
            <a:endParaRPr lang="en-US" sz="1200" dirty="0"/>
          </a:p>
          <a:p>
            <a:r>
              <a:rPr lang="en-US" sz="1200" b="1" dirty="0"/>
              <a:t>[DEMO]</a:t>
            </a:r>
          </a:p>
          <a:p>
            <a:endParaRPr lang="en-US" sz="1200" dirty="0"/>
          </a:p>
          <a:p>
            <a:endParaRPr lang="en-US" sz="1200" dirty="0"/>
          </a:p>
          <a:p>
            <a:endParaRPr lang="en-US" sz="1200" dirty="0"/>
          </a:p>
        </p:txBody>
      </p:sp>
      <p:sp>
        <p:nvSpPr>
          <p:cNvPr id="4" name="Slide Number Placeholder 3"/>
          <p:cNvSpPr>
            <a:spLocks noGrp="1"/>
          </p:cNvSpPr>
          <p:nvPr>
            <p:ph type="sldNum" sz="quarter" idx="10"/>
          </p:nvPr>
        </p:nvSpPr>
        <p:spPr/>
        <p:txBody>
          <a:bodyPr/>
          <a:lstStyle/>
          <a:p>
            <a:fld id="{8D4B8E19-EC55-474C-97D2-422B8B34210F}" type="slidenum">
              <a:rPr lang="en-CA" smtClean="0"/>
              <a:t>22</a:t>
            </a:fld>
            <a:endParaRPr lang="en-CA"/>
          </a:p>
        </p:txBody>
      </p:sp>
    </p:spTree>
    <p:extLst>
      <p:ext uri="{BB962C8B-B14F-4D97-AF65-F5344CB8AC3E}">
        <p14:creationId xmlns:p14="http://schemas.microsoft.com/office/powerpoint/2010/main" val="25296138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To select a document(s) from the Library for your bid, select the </a:t>
            </a:r>
            <a:r>
              <a:rPr lang="en-US" sz="1200" i="1" dirty="0"/>
              <a:t>Upload Documents from Library </a:t>
            </a:r>
            <a:r>
              <a:rPr lang="en-US" sz="1200" i="0" dirty="0"/>
              <a:t>button</a:t>
            </a:r>
            <a:r>
              <a:rPr lang="en-US" sz="1200" dirty="0"/>
              <a:t>.  Scroll through the list and</a:t>
            </a:r>
            <a:r>
              <a:rPr lang="en-US" sz="1200" baseline="0" dirty="0"/>
              <a:t> click the check box for any document (up to five) to add to your solicitation</a:t>
            </a:r>
            <a:r>
              <a:rPr lang="en-US" sz="1200" dirty="0"/>
              <a:t>. You may sort</a:t>
            </a:r>
            <a:r>
              <a:rPr lang="en-US" sz="1200" baseline="0" dirty="0"/>
              <a:t> list by clicking on the column heading (Type, Document Name, Upload Date). At the bottom of the page select Save. </a:t>
            </a:r>
            <a:r>
              <a:rPr lang="en-US" sz="1200" b="1" dirty="0"/>
              <a:t>[DEMO]</a:t>
            </a:r>
          </a:p>
          <a:p>
            <a:endParaRPr lang="en-US" sz="1200" dirty="0"/>
          </a:p>
          <a:p>
            <a:endParaRPr lang="en-US" sz="1200" dirty="0"/>
          </a:p>
          <a:p>
            <a:endParaRPr lang="en-US" sz="1200" dirty="0"/>
          </a:p>
        </p:txBody>
      </p:sp>
      <p:sp>
        <p:nvSpPr>
          <p:cNvPr id="4" name="Slide Number Placeholder 3"/>
          <p:cNvSpPr>
            <a:spLocks noGrp="1"/>
          </p:cNvSpPr>
          <p:nvPr>
            <p:ph type="sldNum" sz="quarter" idx="10"/>
          </p:nvPr>
        </p:nvSpPr>
        <p:spPr/>
        <p:txBody>
          <a:bodyPr/>
          <a:lstStyle/>
          <a:p>
            <a:fld id="{8D4B8E19-EC55-474C-97D2-422B8B34210F}" type="slidenum">
              <a:rPr lang="en-CA" smtClean="0"/>
              <a:t>23</a:t>
            </a:fld>
            <a:endParaRPr lang="en-CA"/>
          </a:p>
        </p:txBody>
      </p:sp>
    </p:spTree>
    <p:extLst>
      <p:ext uri="{BB962C8B-B14F-4D97-AF65-F5344CB8AC3E}">
        <p14:creationId xmlns:p14="http://schemas.microsoft.com/office/powerpoint/2010/main" val="29308591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Or select </a:t>
            </a:r>
            <a:r>
              <a:rPr lang="en-US" sz="1200" i="1" dirty="0"/>
              <a:t>Add New Document </a:t>
            </a:r>
            <a:r>
              <a:rPr lang="en-US" sz="1200" i="0" dirty="0"/>
              <a:t>and the </a:t>
            </a:r>
            <a:r>
              <a:rPr lang="en-US" sz="1200" i="1" dirty="0"/>
              <a:t>Upload Document </a:t>
            </a:r>
            <a:r>
              <a:rPr lang="en-US" sz="1200" i="0" dirty="0"/>
              <a:t>window will open for you to browse and find those documents you wish to attach</a:t>
            </a:r>
            <a:r>
              <a:rPr lang="en-US" sz="1200" i="1" dirty="0"/>
              <a:t>.  </a:t>
            </a:r>
            <a:r>
              <a:rPr lang="en-US" sz="1200" i="0" dirty="0"/>
              <a:t>After attaching all necessary documents, select </a:t>
            </a:r>
            <a:r>
              <a:rPr lang="en-US" sz="1200" i="1" dirty="0"/>
              <a:t>Next Step </a:t>
            </a:r>
            <a:r>
              <a:rPr lang="en-US" sz="1200" i="0" dirty="0"/>
              <a:t>to move forward to the </a:t>
            </a:r>
            <a:r>
              <a:rPr lang="en-US" sz="1200" i="1" dirty="0"/>
              <a:t>Item Specs </a:t>
            </a:r>
            <a:r>
              <a:rPr lang="en-US" sz="1200" i="0" dirty="0"/>
              <a:t>section.</a:t>
            </a:r>
            <a:endParaRPr lang="en-US" sz="1200" dirty="0"/>
          </a:p>
          <a:p>
            <a:endParaRPr lang="en-US" sz="1200" dirty="0"/>
          </a:p>
          <a:p>
            <a:r>
              <a:rPr lang="en-US" sz="1200" dirty="0"/>
              <a:t>To remove a document</a:t>
            </a:r>
            <a:r>
              <a:rPr lang="en-US" sz="1200" baseline="0" dirty="0"/>
              <a:t> for an unissued solicitation, simply uncheck the box under the </a:t>
            </a:r>
            <a:r>
              <a:rPr lang="en-US" sz="1200" i="1" baseline="0" dirty="0"/>
              <a:t>Select</a:t>
            </a:r>
            <a:r>
              <a:rPr lang="en-US" sz="1200" baseline="0" dirty="0"/>
              <a:t> column for the document to remove.</a:t>
            </a:r>
            <a:endParaRPr lang="en-US" sz="1200" dirty="0"/>
          </a:p>
          <a:p>
            <a:endParaRPr lang="en-US" sz="1200" dirty="0"/>
          </a:p>
          <a:p>
            <a:r>
              <a:rPr lang="en-US" sz="1200" b="1" dirty="0"/>
              <a:t>[DEMO]</a:t>
            </a:r>
          </a:p>
          <a:p>
            <a:endParaRPr lang="en-US" sz="1200" dirty="0"/>
          </a:p>
          <a:p>
            <a:endParaRPr lang="en-US" sz="1200" dirty="0"/>
          </a:p>
          <a:p>
            <a:endParaRPr lang="en-US" sz="1200" dirty="0"/>
          </a:p>
        </p:txBody>
      </p:sp>
      <p:sp>
        <p:nvSpPr>
          <p:cNvPr id="4" name="Slide Number Placeholder 3"/>
          <p:cNvSpPr>
            <a:spLocks noGrp="1"/>
          </p:cNvSpPr>
          <p:nvPr>
            <p:ph type="sldNum" sz="quarter" idx="10"/>
          </p:nvPr>
        </p:nvSpPr>
        <p:spPr/>
        <p:txBody>
          <a:bodyPr/>
          <a:lstStyle/>
          <a:p>
            <a:fld id="{8D4B8E19-EC55-474C-97D2-422B8B34210F}" type="slidenum">
              <a:rPr lang="en-CA" smtClean="0"/>
              <a:t>24</a:t>
            </a:fld>
            <a:endParaRPr lang="en-CA"/>
          </a:p>
        </p:txBody>
      </p:sp>
    </p:spTree>
    <p:extLst>
      <p:ext uri="{BB962C8B-B14F-4D97-AF65-F5344CB8AC3E}">
        <p14:creationId xmlns:p14="http://schemas.microsoft.com/office/powerpoint/2010/main" val="6159595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a:t>Item Specs </a:t>
            </a:r>
            <a:r>
              <a:rPr lang="en-US" sz="1200" i="0" dirty="0"/>
              <a:t>functionality </a:t>
            </a:r>
            <a:r>
              <a:rPr lang="en-US" sz="1200" dirty="0"/>
              <a:t>will be available at a future date.  Please note that this current solicitation contains 0 line items.  Item Spec Library functionality is system-wide functionality and will not be utilized until an enhancement is in place to separate organizations so that their items specs may be unique to their orgs.</a:t>
            </a:r>
          </a:p>
          <a:p>
            <a:endParaRPr lang="en-US" sz="1200" dirty="0"/>
          </a:p>
          <a:p>
            <a:r>
              <a:rPr lang="en-US" sz="1200" dirty="0"/>
              <a:t>Once finished, select </a:t>
            </a:r>
            <a:r>
              <a:rPr lang="en-US" sz="1200" i="1" dirty="0"/>
              <a:t>Next Step </a:t>
            </a:r>
            <a:r>
              <a:rPr lang="en-US" sz="1200" dirty="0"/>
              <a:t>to move to the </a:t>
            </a:r>
            <a:r>
              <a:rPr lang="en-US" sz="1200" i="1" dirty="0"/>
              <a:t>Suppliers</a:t>
            </a:r>
            <a:r>
              <a:rPr lang="en-US" sz="1200" dirty="0"/>
              <a:t> section. </a:t>
            </a:r>
            <a:r>
              <a:rPr lang="en-US" sz="1200" b="1" dirty="0"/>
              <a:t>[DEMO]</a:t>
            </a:r>
          </a:p>
          <a:p>
            <a:endParaRPr lang="en-US" sz="1200" dirty="0"/>
          </a:p>
          <a:p>
            <a:endParaRPr lang="en-US" sz="1200" dirty="0"/>
          </a:p>
          <a:p>
            <a:endParaRPr lang="en-US" sz="1200" dirty="0"/>
          </a:p>
        </p:txBody>
      </p:sp>
      <p:sp>
        <p:nvSpPr>
          <p:cNvPr id="4" name="Slide Number Placeholder 3"/>
          <p:cNvSpPr>
            <a:spLocks noGrp="1"/>
          </p:cNvSpPr>
          <p:nvPr>
            <p:ph type="sldNum" sz="quarter" idx="10"/>
          </p:nvPr>
        </p:nvSpPr>
        <p:spPr/>
        <p:txBody>
          <a:bodyPr/>
          <a:lstStyle/>
          <a:p>
            <a:fld id="{8D4B8E19-EC55-474C-97D2-422B8B34210F}" type="slidenum">
              <a:rPr lang="en-CA" smtClean="0"/>
              <a:t>25</a:t>
            </a:fld>
            <a:endParaRPr lang="en-CA"/>
          </a:p>
        </p:txBody>
      </p:sp>
    </p:spTree>
    <p:extLst>
      <p:ext uri="{BB962C8B-B14F-4D97-AF65-F5344CB8AC3E}">
        <p14:creationId xmlns:p14="http://schemas.microsoft.com/office/powerpoint/2010/main" val="28400194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a:t>
            </a:r>
            <a:r>
              <a:rPr lang="en-US" sz="1200" i="1" dirty="0"/>
              <a:t>Suppliers</a:t>
            </a:r>
            <a:r>
              <a:rPr lang="en-US" sz="1200" dirty="0"/>
              <a:t> section will default to </a:t>
            </a:r>
            <a:r>
              <a:rPr lang="en-US" sz="1200" i="1" dirty="0"/>
              <a:t>Selected Suppliers</a:t>
            </a:r>
            <a:r>
              <a:rPr lang="en-US" sz="1200" dirty="0"/>
              <a:t>.  Supplier</a:t>
            </a:r>
            <a:r>
              <a:rPr lang="en-US" sz="1200" baseline="0" dirty="0"/>
              <a:t> names are hyperlinks to their vendor profile, n</a:t>
            </a:r>
            <a:r>
              <a:rPr lang="en-US" sz="1200" dirty="0"/>
              <a:t>otice that some suppliers have icons next to their names;</a:t>
            </a:r>
            <a:r>
              <a:rPr lang="en-US" sz="1200" baseline="0" dirty="0"/>
              <a:t> hover over the icon to see a description or menu of options.</a:t>
            </a:r>
            <a:endParaRPr lang="en-US" sz="1200" dirty="0"/>
          </a:p>
          <a:p>
            <a:endParaRPr lang="en-US" sz="1200" dirty="0"/>
          </a:p>
          <a:p>
            <a:r>
              <a:rPr lang="en-US" sz="1200" dirty="0"/>
              <a:t>If you do not see a supplier that you would like to include in the invitation, click on </a:t>
            </a:r>
            <a:r>
              <a:rPr lang="en-US" sz="1200" i="1" dirty="0"/>
              <a:t>Add Suppliers</a:t>
            </a:r>
            <a:r>
              <a:rPr lang="en-US" sz="1200" i="0" dirty="0"/>
              <a:t>, perform a search, add the supplier</a:t>
            </a:r>
            <a:r>
              <a:rPr lang="en-US" sz="1200" i="0" baseline="0" dirty="0"/>
              <a:t> by clicking the check box next to name and select </a:t>
            </a:r>
            <a:r>
              <a:rPr lang="en-US" sz="1200" i="1" baseline="0" dirty="0"/>
              <a:t>Save</a:t>
            </a:r>
            <a:r>
              <a:rPr lang="en-US" sz="1200" i="0" baseline="0" dirty="0"/>
              <a:t> </a:t>
            </a:r>
            <a:r>
              <a:rPr lang="en-US" sz="1200" i="1" baseline="0" dirty="0"/>
              <a:t>Selections</a:t>
            </a:r>
            <a:r>
              <a:rPr lang="en-US" sz="1200" i="0" dirty="0"/>
              <a:t>. </a:t>
            </a:r>
          </a:p>
          <a:p>
            <a:endParaRPr lang="en-US" sz="1200" dirty="0"/>
          </a:p>
          <a:p>
            <a:r>
              <a:rPr lang="en-US" sz="1200" dirty="0"/>
              <a:t>Use the [</a:t>
            </a:r>
            <a:r>
              <a:rPr lang="en-US" sz="1200" i="1" dirty="0"/>
              <a:t>Check All</a:t>
            </a:r>
            <a:r>
              <a:rPr lang="en-US" sz="1200" dirty="0"/>
              <a:t>] or [</a:t>
            </a:r>
            <a:r>
              <a:rPr lang="en-US" sz="1200" i="1" dirty="0"/>
              <a:t>Uncheck all</a:t>
            </a:r>
            <a:r>
              <a:rPr lang="en-US" sz="1200" dirty="0"/>
              <a:t>] link to select/add all the suppliers to select suppliers or deselect them for the email invite. Suppliers</a:t>
            </a:r>
            <a:r>
              <a:rPr lang="en-US" sz="1200" baseline="0" dirty="0"/>
              <a:t> not invited will still be able to respond to the solicitation.</a:t>
            </a:r>
            <a:endParaRPr lang="en-US" sz="1200" dirty="0"/>
          </a:p>
          <a:p>
            <a:endParaRPr lang="en-US" sz="1200" dirty="0"/>
          </a:p>
          <a:p>
            <a:r>
              <a:rPr lang="en-US" sz="1200" dirty="0"/>
              <a:t>Use the scroll bar to navigate to the bottom of the screen or use the </a:t>
            </a:r>
            <a:r>
              <a:rPr lang="en-US" sz="1200" i="1" dirty="0"/>
              <a:t>END</a:t>
            </a:r>
            <a:r>
              <a:rPr lang="en-US" sz="1200" dirty="0"/>
              <a:t> key.  Click </a:t>
            </a:r>
            <a:r>
              <a:rPr lang="en-US" sz="1200" i="1" dirty="0"/>
              <a:t>Next Step </a:t>
            </a:r>
            <a:r>
              <a:rPr lang="en-US" sz="1200" i="0" dirty="0"/>
              <a:t>to move to the </a:t>
            </a:r>
            <a:r>
              <a:rPr lang="en-US" sz="1200" i="1" u="none" dirty="0"/>
              <a:t>Summary </a:t>
            </a:r>
            <a:r>
              <a:rPr lang="en-US" sz="1200" i="0" u="none" dirty="0"/>
              <a:t>section. </a:t>
            </a:r>
            <a:r>
              <a:rPr lang="en-US" sz="1200" b="1" dirty="0"/>
              <a:t>[DEMO]</a:t>
            </a:r>
          </a:p>
          <a:p>
            <a:endParaRPr lang="en-US" sz="1200" dirty="0"/>
          </a:p>
          <a:p>
            <a:endParaRPr lang="en-US" sz="1200" dirty="0"/>
          </a:p>
          <a:p>
            <a:endParaRPr lang="en-US" sz="1200" dirty="0"/>
          </a:p>
        </p:txBody>
      </p:sp>
      <p:sp>
        <p:nvSpPr>
          <p:cNvPr id="4" name="Slide Number Placeholder 3"/>
          <p:cNvSpPr>
            <a:spLocks noGrp="1"/>
          </p:cNvSpPr>
          <p:nvPr>
            <p:ph type="sldNum" sz="quarter" idx="10"/>
          </p:nvPr>
        </p:nvSpPr>
        <p:spPr/>
        <p:txBody>
          <a:bodyPr/>
          <a:lstStyle/>
          <a:p>
            <a:fld id="{8D4B8E19-EC55-474C-97D2-422B8B34210F}" type="slidenum">
              <a:rPr lang="en-CA" smtClean="0"/>
              <a:t>26</a:t>
            </a:fld>
            <a:endParaRPr lang="en-CA"/>
          </a:p>
        </p:txBody>
      </p:sp>
    </p:spTree>
    <p:extLst>
      <p:ext uri="{BB962C8B-B14F-4D97-AF65-F5344CB8AC3E}">
        <p14:creationId xmlns:p14="http://schemas.microsoft.com/office/powerpoint/2010/main" val="550211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t>The </a:t>
            </a:r>
            <a:r>
              <a:rPr lang="en-US" sz="1200" b="0" i="1" dirty="0"/>
              <a:t>Summary</a:t>
            </a:r>
            <a:r>
              <a:rPr lang="en-US" sz="1200" b="0" i="0" dirty="0"/>
              <a:t> provides the opportunity to review your solicitation entries. If the information is correct, you may select </a:t>
            </a:r>
            <a:r>
              <a:rPr lang="en-US" sz="1200" b="0" i="1" dirty="0"/>
              <a:t>Submit</a:t>
            </a:r>
            <a:r>
              <a:rPr lang="en-US" sz="1200" b="0" i="0" baseline="0" dirty="0"/>
              <a:t> to post to the bid board at the start date and time you entered on the header. If your organization has established approval workflow, </a:t>
            </a:r>
            <a:r>
              <a:rPr lang="en-US" sz="1200" b="0" i="1" baseline="0" dirty="0"/>
              <a:t>Submit</a:t>
            </a:r>
            <a:r>
              <a:rPr lang="en-US" sz="1200" b="0" i="0" baseline="0" dirty="0"/>
              <a:t> will send the solicitation for review and approval. </a:t>
            </a:r>
          </a:p>
          <a:p>
            <a:endParaRPr lang="en-US" sz="1200" b="0" i="0" baseline="0" dirty="0"/>
          </a:p>
          <a:p>
            <a:r>
              <a:rPr lang="en-US" sz="1200" b="0" i="0" baseline="0" dirty="0"/>
              <a:t>If the information requires a change you must select </a:t>
            </a:r>
            <a:r>
              <a:rPr lang="en-US" sz="1200" b="0" i="1" baseline="0" dirty="0"/>
              <a:t>Previous</a:t>
            </a:r>
            <a:r>
              <a:rPr lang="en-US" sz="1200" b="0" i="0" baseline="0" dirty="0"/>
              <a:t> </a:t>
            </a:r>
            <a:r>
              <a:rPr lang="en-US" sz="1200" b="0" i="1" baseline="0" dirty="0"/>
              <a:t>Step</a:t>
            </a:r>
            <a:r>
              <a:rPr lang="en-US" sz="1200" b="0" i="0" baseline="0" dirty="0"/>
              <a:t> to move backwards through each section until you get to the page you want, you will then have to click </a:t>
            </a:r>
            <a:r>
              <a:rPr lang="en-US" sz="1200" b="0" i="1" baseline="0" dirty="0"/>
              <a:t>Next</a:t>
            </a:r>
            <a:r>
              <a:rPr lang="en-US" sz="1200" b="0" i="0" baseline="0" dirty="0"/>
              <a:t> </a:t>
            </a:r>
            <a:r>
              <a:rPr lang="en-US" sz="1200" b="0" i="1" baseline="0" dirty="0"/>
              <a:t>Step</a:t>
            </a:r>
            <a:r>
              <a:rPr lang="en-US" sz="1200" b="0" i="0" baseline="0" dirty="0"/>
              <a:t> on each page to return to the Summary page to select </a:t>
            </a:r>
            <a:r>
              <a:rPr lang="en-US" sz="1200" b="0" i="1" baseline="0" dirty="0"/>
              <a:t>Submit</a:t>
            </a:r>
            <a:r>
              <a:rPr lang="en-US" sz="1200" b="0" i="0" baseline="0" dirty="0"/>
              <a:t>. </a:t>
            </a:r>
          </a:p>
          <a:p>
            <a:endParaRPr lang="en-US" sz="1200" b="0" i="0" baseline="0" dirty="0"/>
          </a:p>
          <a:p>
            <a:r>
              <a:rPr lang="en-US" sz="1200" b="0" i="0" baseline="0" dirty="0"/>
              <a:t>It is more efficient to select the </a:t>
            </a:r>
            <a:r>
              <a:rPr lang="en-US" sz="1200" b="0" i="1" baseline="0" dirty="0"/>
              <a:t>Done</a:t>
            </a:r>
            <a:r>
              <a:rPr lang="en-US" sz="1200" b="0" i="0" baseline="0" dirty="0"/>
              <a:t> button when you finish your entries.  This will save the solicitation and allow you more freedom through the Edit functionality to move to any section in any order</a:t>
            </a:r>
            <a:r>
              <a:rPr lang="en-US" sz="1200" b="0" i="0" dirty="0"/>
              <a:t>.  After completing your change to a section you will select </a:t>
            </a:r>
            <a:r>
              <a:rPr lang="en-US" sz="1200" b="0" i="1" dirty="0"/>
              <a:t>Save</a:t>
            </a:r>
            <a:r>
              <a:rPr lang="en-US" sz="1200" b="0" i="0" dirty="0"/>
              <a:t> and</a:t>
            </a:r>
            <a:r>
              <a:rPr lang="en-US" sz="1200" b="0" i="0" baseline="0" dirty="0"/>
              <a:t> must click the </a:t>
            </a:r>
            <a:r>
              <a:rPr lang="en-US" sz="1200" b="0" i="1" baseline="0" dirty="0"/>
              <a:t>Summary</a:t>
            </a:r>
            <a:r>
              <a:rPr lang="en-US" sz="1200" b="0" i="0" baseline="0" dirty="0"/>
              <a:t> page in the top ribbon to access that page to then select </a:t>
            </a:r>
            <a:r>
              <a:rPr lang="en-US" sz="1200" b="0" i="1" baseline="0" dirty="0"/>
              <a:t>Submit</a:t>
            </a:r>
            <a:r>
              <a:rPr lang="en-US" sz="1200" b="0" i="0" baseline="0" dirty="0"/>
              <a:t>. </a:t>
            </a:r>
            <a:r>
              <a:rPr lang="en-US" sz="1200" b="1" dirty="0"/>
              <a:t>[DEMO]</a:t>
            </a:r>
          </a:p>
          <a:p>
            <a:endParaRPr lang="en-US" sz="1200" dirty="0"/>
          </a:p>
          <a:p>
            <a:endParaRPr lang="en-US" sz="1200" dirty="0"/>
          </a:p>
          <a:p>
            <a:endParaRPr lang="en-US" sz="1200" dirty="0"/>
          </a:p>
        </p:txBody>
      </p:sp>
      <p:sp>
        <p:nvSpPr>
          <p:cNvPr id="4" name="Slide Number Placeholder 3"/>
          <p:cNvSpPr>
            <a:spLocks noGrp="1"/>
          </p:cNvSpPr>
          <p:nvPr>
            <p:ph type="sldNum" sz="quarter" idx="10"/>
          </p:nvPr>
        </p:nvSpPr>
        <p:spPr/>
        <p:txBody>
          <a:bodyPr/>
          <a:lstStyle/>
          <a:p>
            <a:fld id="{8D4B8E19-EC55-474C-97D2-422B8B34210F}" type="slidenum">
              <a:rPr lang="en-CA" smtClean="0"/>
              <a:t>27</a:t>
            </a:fld>
            <a:endParaRPr lang="en-CA"/>
          </a:p>
        </p:txBody>
      </p:sp>
    </p:spTree>
    <p:extLst>
      <p:ext uri="{BB962C8B-B14F-4D97-AF65-F5344CB8AC3E}">
        <p14:creationId xmlns:p14="http://schemas.microsoft.com/office/powerpoint/2010/main" val="21185437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t>On the </a:t>
            </a:r>
            <a:r>
              <a:rPr lang="en-US" sz="1200" b="0" i="1" dirty="0"/>
              <a:t>Summary</a:t>
            </a:r>
            <a:r>
              <a:rPr lang="en-US" sz="1200" b="0" dirty="0"/>
              <a:t> page,</a:t>
            </a:r>
            <a:r>
              <a:rPr lang="en-US" sz="1200" b="0" baseline="0" dirty="0"/>
              <a:t> the </a:t>
            </a:r>
            <a:r>
              <a:rPr lang="en-US" sz="1200" b="0" i="1" baseline="0" dirty="0"/>
              <a:t>S</a:t>
            </a:r>
            <a:r>
              <a:rPr lang="en-US" sz="1200" b="0" i="1" dirty="0"/>
              <a:t>upplier Invitation List </a:t>
            </a:r>
            <a:r>
              <a:rPr lang="en-US" sz="1200" b="0" dirty="0"/>
              <a:t>displays</a:t>
            </a:r>
            <a:r>
              <a:rPr lang="en-US" sz="1200" b="0" baseline="0" dirty="0"/>
              <a:t> t</a:t>
            </a:r>
            <a:r>
              <a:rPr lang="en-US" sz="1200" b="0" dirty="0"/>
              <a:t>he</a:t>
            </a:r>
            <a:r>
              <a:rPr lang="en-US" sz="1200" b="0" baseline="0" dirty="0"/>
              <a:t> suppliers’ status. </a:t>
            </a:r>
            <a:r>
              <a:rPr lang="en-US" sz="1200" b="0" dirty="0"/>
              <a:t>The green check mark indicates that the supplier has been vetted and approved to do business with the State of Connecticut.  The purple question mark indicates the vendor has not been approved and cannot be awarded until the supplier is in approved status. It also allows</a:t>
            </a:r>
            <a:r>
              <a:rPr lang="en-US" sz="1200" b="0" baseline="0" dirty="0"/>
              <a:t> for one more opportunity to view other details on the supplier’s profile. </a:t>
            </a:r>
            <a:r>
              <a:rPr lang="en-US" sz="1200" b="1" dirty="0"/>
              <a:t>[DEMO]</a:t>
            </a:r>
          </a:p>
          <a:p>
            <a:endParaRPr lang="en-US" sz="1200" dirty="0"/>
          </a:p>
          <a:p>
            <a:endParaRPr lang="en-US" sz="1200" dirty="0"/>
          </a:p>
          <a:p>
            <a:endParaRPr lang="en-US" sz="1200" dirty="0"/>
          </a:p>
        </p:txBody>
      </p:sp>
      <p:sp>
        <p:nvSpPr>
          <p:cNvPr id="4" name="Slide Number Placeholder 3"/>
          <p:cNvSpPr>
            <a:spLocks noGrp="1"/>
          </p:cNvSpPr>
          <p:nvPr>
            <p:ph type="sldNum" sz="quarter" idx="10"/>
          </p:nvPr>
        </p:nvSpPr>
        <p:spPr/>
        <p:txBody>
          <a:bodyPr/>
          <a:lstStyle/>
          <a:p>
            <a:fld id="{8D4B8E19-EC55-474C-97D2-422B8B34210F}" type="slidenum">
              <a:rPr lang="en-CA" smtClean="0"/>
              <a:t>28</a:t>
            </a:fld>
            <a:endParaRPr lang="en-CA"/>
          </a:p>
        </p:txBody>
      </p:sp>
    </p:spTree>
    <p:extLst>
      <p:ext uri="{BB962C8B-B14F-4D97-AF65-F5344CB8AC3E}">
        <p14:creationId xmlns:p14="http://schemas.microsoft.com/office/powerpoint/2010/main" val="13686181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t>When ready to submit the solicitation, click </a:t>
            </a:r>
            <a:r>
              <a:rPr lang="en-US" sz="1200" b="0" i="1" dirty="0"/>
              <a:t>Submit</a:t>
            </a:r>
            <a:r>
              <a:rPr lang="en-US" sz="1200" b="0" dirty="0"/>
              <a:t>.  Click </a:t>
            </a:r>
            <a:r>
              <a:rPr lang="en-US" sz="1200" b="0" i="1" dirty="0"/>
              <a:t>OK</a:t>
            </a:r>
            <a:r>
              <a:rPr lang="en-US" sz="1200" b="0" dirty="0"/>
              <a:t> or </a:t>
            </a:r>
            <a:r>
              <a:rPr lang="en-US" sz="1200" b="0" i="1" dirty="0"/>
              <a:t>Cancel</a:t>
            </a:r>
            <a:r>
              <a:rPr lang="en-US" sz="1200" b="0" dirty="0"/>
              <a:t>. The solicitation will either be sent to approval workflow or to the bid board</a:t>
            </a:r>
            <a:r>
              <a:rPr lang="en-US" sz="1200" b="0" baseline="0" dirty="0"/>
              <a:t>. </a:t>
            </a:r>
            <a:r>
              <a:rPr lang="en-US" sz="1200" b="1" dirty="0"/>
              <a:t>[DEMO]</a:t>
            </a:r>
          </a:p>
          <a:p>
            <a:endParaRPr lang="en-US" sz="1200" dirty="0"/>
          </a:p>
          <a:p>
            <a:endParaRPr lang="en-US" sz="1200" dirty="0"/>
          </a:p>
          <a:p>
            <a:endParaRPr lang="en-US" sz="1200" dirty="0"/>
          </a:p>
        </p:txBody>
      </p:sp>
      <p:sp>
        <p:nvSpPr>
          <p:cNvPr id="4" name="Slide Number Placeholder 3"/>
          <p:cNvSpPr>
            <a:spLocks noGrp="1"/>
          </p:cNvSpPr>
          <p:nvPr>
            <p:ph type="sldNum" sz="quarter" idx="10"/>
          </p:nvPr>
        </p:nvSpPr>
        <p:spPr/>
        <p:txBody>
          <a:bodyPr/>
          <a:lstStyle/>
          <a:p>
            <a:fld id="{8D4B8E19-EC55-474C-97D2-422B8B34210F}" type="slidenum">
              <a:rPr lang="en-CA" smtClean="0"/>
              <a:t>29</a:t>
            </a:fld>
            <a:endParaRPr lang="en-CA"/>
          </a:p>
        </p:txBody>
      </p:sp>
    </p:spTree>
    <p:extLst>
      <p:ext uri="{BB962C8B-B14F-4D97-AF65-F5344CB8AC3E}">
        <p14:creationId xmlns:p14="http://schemas.microsoft.com/office/powerpoint/2010/main" val="3600185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note that b</a:t>
            </a:r>
            <a:r>
              <a:rPr lang="en-US" i="0" dirty="0"/>
              <a:t>ased on your organization’s procurement rules, your organization will determine how to use the functionality we are about to demonstrate.  We will be demonstrating the buyer role;</a:t>
            </a:r>
            <a:r>
              <a:rPr lang="en-US" i="0" baseline="0" dirty="0"/>
              <a:t> not everyone viewing this training will have access to complete these functions, however, all other roles have the ability to view the results.  This will be highlighted throughout the presentation.</a:t>
            </a:r>
            <a:endParaRPr lang="en-US" dirty="0"/>
          </a:p>
          <a:p>
            <a:endParaRPr lang="en-US" dirty="0"/>
          </a:p>
          <a:p>
            <a:r>
              <a:rPr lang="en-US" dirty="0"/>
              <a:t>There are two solicitation types from which to choose:  Formal and Informal.  These are the same with one exception:  the formal solicitation has functionality to enforce the Sealed Bid requirement.  This means that a solicitation cannot be awarded and supplier responses cannot be viewed prior to the End Date and Time set up for that solicitation.</a:t>
            </a:r>
          </a:p>
        </p:txBody>
      </p:sp>
      <p:sp>
        <p:nvSpPr>
          <p:cNvPr id="4" name="Slide Number Placeholder 3"/>
          <p:cNvSpPr>
            <a:spLocks noGrp="1"/>
          </p:cNvSpPr>
          <p:nvPr>
            <p:ph type="sldNum" sz="quarter" idx="10"/>
          </p:nvPr>
        </p:nvSpPr>
        <p:spPr/>
        <p:txBody>
          <a:bodyPr/>
          <a:lstStyle/>
          <a:p>
            <a:fld id="{8D4B8E19-EC55-474C-97D2-422B8B34210F}" type="slidenum">
              <a:rPr lang="en-CA" smtClean="0"/>
              <a:t>3</a:t>
            </a:fld>
            <a:endParaRPr lang="en-CA"/>
          </a:p>
        </p:txBody>
      </p:sp>
    </p:spTree>
    <p:extLst>
      <p:ext uri="{BB962C8B-B14F-4D97-AF65-F5344CB8AC3E}">
        <p14:creationId xmlns:p14="http://schemas.microsoft.com/office/powerpoint/2010/main" val="22353407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Hitting </a:t>
            </a:r>
            <a:r>
              <a:rPr lang="en-US" i="1" dirty="0"/>
              <a:t>Submit, </a:t>
            </a:r>
            <a:r>
              <a:rPr lang="en-US" i="0" dirty="0"/>
              <a:t>changes the solicitation status to </a:t>
            </a:r>
            <a:r>
              <a:rPr lang="en-US" i="1" dirty="0"/>
              <a:t>Approved</a:t>
            </a:r>
            <a:r>
              <a:rPr lang="en-US" i="0" dirty="0"/>
              <a:t>.  Based on the solicitation’s start date and time, the solicitation will post and email invitations will be sent to the suppliers. </a:t>
            </a:r>
            <a:r>
              <a:rPr lang="en-US" sz="1200" b="1" dirty="0"/>
              <a:t>[DEMO]</a:t>
            </a:r>
          </a:p>
          <a:p>
            <a:endParaRPr lang="en-US" dirty="0"/>
          </a:p>
        </p:txBody>
      </p:sp>
      <p:sp>
        <p:nvSpPr>
          <p:cNvPr id="4" name="Slide Number Placeholder 3"/>
          <p:cNvSpPr>
            <a:spLocks noGrp="1"/>
          </p:cNvSpPr>
          <p:nvPr>
            <p:ph type="sldNum" sz="quarter" idx="5"/>
          </p:nvPr>
        </p:nvSpPr>
        <p:spPr/>
        <p:txBody>
          <a:bodyPr/>
          <a:lstStyle/>
          <a:p>
            <a:fld id="{848FED80-5DE1-3E49-AADB-6B56BBE43344}" type="slidenum">
              <a:rPr lang="en-US" smtClean="0"/>
              <a:t>30</a:t>
            </a:fld>
            <a:endParaRPr lang="en-US"/>
          </a:p>
        </p:txBody>
      </p:sp>
    </p:spTree>
    <p:extLst>
      <p:ext uri="{BB962C8B-B14F-4D97-AF65-F5344CB8AC3E}">
        <p14:creationId xmlns:p14="http://schemas.microsoft.com/office/powerpoint/2010/main" val="24461323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Should you have exited the solicitation</a:t>
            </a:r>
            <a:r>
              <a:rPr lang="en-US" sz="1200" baseline="0" dirty="0"/>
              <a:t> (</a:t>
            </a:r>
            <a:r>
              <a:rPr lang="en-US" sz="1200" dirty="0"/>
              <a:t>clicked</a:t>
            </a:r>
            <a:r>
              <a:rPr lang="en-US" sz="1200" baseline="0" dirty="0"/>
              <a:t> </a:t>
            </a:r>
            <a:r>
              <a:rPr lang="en-US" sz="1200" i="1" baseline="0" dirty="0"/>
              <a:t>Done</a:t>
            </a:r>
            <a:r>
              <a:rPr lang="en-US" sz="1200" baseline="0" dirty="0"/>
              <a:t> or </a:t>
            </a:r>
            <a:r>
              <a:rPr lang="en-US" sz="1200" i="1" dirty="0"/>
              <a:t>Save</a:t>
            </a:r>
            <a:r>
              <a:rPr lang="en-US" sz="1200" dirty="0"/>
              <a:t> or </a:t>
            </a:r>
            <a:r>
              <a:rPr lang="en-US" sz="1200" i="1" dirty="0"/>
              <a:t>Close</a:t>
            </a:r>
            <a:r>
              <a:rPr lang="en-US" sz="1200" dirty="0"/>
              <a:t>) so that you can continue at a later time, locate the solicitation from the </a:t>
            </a:r>
            <a:r>
              <a:rPr lang="en-US" sz="1200" i="1" dirty="0"/>
              <a:t>View Current </a:t>
            </a:r>
            <a:r>
              <a:rPr lang="en-US" sz="1200" dirty="0"/>
              <a:t>Formal Solicitation screen.</a:t>
            </a:r>
          </a:p>
          <a:p>
            <a:endParaRPr lang="en-US" sz="1200" dirty="0"/>
          </a:p>
          <a:p>
            <a:r>
              <a:rPr lang="en-US" sz="1200" dirty="0"/>
              <a:t>From the Solicitation dropdown menu, select </a:t>
            </a:r>
            <a:r>
              <a:rPr lang="en-US" sz="1200" i="1" dirty="0"/>
              <a:t>View Current</a:t>
            </a:r>
            <a:r>
              <a:rPr lang="en-US" sz="1200" dirty="0"/>
              <a:t>.  The Current Formal Solicitation screen will populate.</a:t>
            </a:r>
          </a:p>
          <a:p>
            <a:endParaRPr lang="en-US" sz="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t>[DEMO]</a:t>
            </a:r>
          </a:p>
          <a:p>
            <a:endParaRPr lang="en-US" sz="1200" dirty="0"/>
          </a:p>
        </p:txBody>
      </p:sp>
      <p:sp>
        <p:nvSpPr>
          <p:cNvPr id="4" name="Slide Number Placeholder 3"/>
          <p:cNvSpPr>
            <a:spLocks noGrp="1"/>
          </p:cNvSpPr>
          <p:nvPr>
            <p:ph type="sldNum" sz="quarter" idx="10"/>
          </p:nvPr>
        </p:nvSpPr>
        <p:spPr/>
        <p:txBody>
          <a:bodyPr/>
          <a:lstStyle/>
          <a:p>
            <a:fld id="{8D4B8E19-EC55-474C-97D2-422B8B34210F}" type="slidenum">
              <a:rPr lang="en-CA" smtClean="0"/>
              <a:t>31</a:t>
            </a:fld>
            <a:endParaRPr lang="en-CA"/>
          </a:p>
        </p:txBody>
      </p:sp>
    </p:spTree>
    <p:extLst>
      <p:ext uri="{BB962C8B-B14F-4D97-AF65-F5344CB8AC3E}">
        <p14:creationId xmlns:p14="http://schemas.microsoft.com/office/powerpoint/2010/main" val="6713544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Enter search criteria and click </a:t>
            </a:r>
            <a:r>
              <a:rPr lang="en-US" sz="1200" i="1" dirty="0"/>
              <a:t>Filter Solicitation.  </a:t>
            </a:r>
            <a:r>
              <a:rPr lang="en-US" sz="1200" i="0" dirty="0"/>
              <a:t>Under </a:t>
            </a:r>
            <a:r>
              <a:rPr lang="en-US" sz="1200" i="1" dirty="0"/>
              <a:t>Un-Issued Solicitations, </a:t>
            </a:r>
            <a:r>
              <a:rPr lang="en-US" sz="1200" i="0" dirty="0"/>
              <a:t>f</a:t>
            </a:r>
            <a:r>
              <a:rPr lang="en-US" sz="1200" dirty="0"/>
              <a:t>ind the solicitation for which you would like to edit.  Click in the </a:t>
            </a:r>
            <a:r>
              <a:rPr lang="en-US" sz="1200" i="1" dirty="0"/>
              <a:t>Actions </a:t>
            </a:r>
            <a:r>
              <a:rPr lang="en-US" sz="1200" i="0" dirty="0"/>
              <a:t>column (</a:t>
            </a:r>
            <a:r>
              <a:rPr lang="en-US" sz="1200" dirty="0"/>
              <a:t>three vertical dots) at the far right of the solicitation line.  Select </a:t>
            </a:r>
            <a:r>
              <a:rPr lang="en-US" sz="1200" i="1" dirty="0"/>
              <a:t>Edit</a:t>
            </a:r>
            <a:r>
              <a:rPr lang="en-US" sz="1200" dirty="0"/>
              <a:t> from the </a:t>
            </a:r>
            <a:r>
              <a:rPr lang="en-US" sz="1200" i="1" dirty="0"/>
              <a:t>Actions</a:t>
            </a:r>
            <a:r>
              <a:rPr lang="en-US" sz="1200" dirty="0"/>
              <a:t> pop-up. </a:t>
            </a:r>
            <a:r>
              <a:rPr lang="en-US" sz="1200" b="1" dirty="0"/>
              <a:t>[DEMO]</a:t>
            </a:r>
          </a:p>
          <a:p>
            <a:endParaRPr lang="en-US" sz="1200" dirty="0"/>
          </a:p>
          <a:p>
            <a:endParaRPr lang="en-US" sz="1200" dirty="0"/>
          </a:p>
        </p:txBody>
      </p:sp>
      <p:sp>
        <p:nvSpPr>
          <p:cNvPr id="4" name="Slide Number Placeholder 3"/>
          <p:cNvSpPr>
            <a:spLocks noGrp="1"/>
          </p:cNvSpPr>
          <p:nvPr>
            <p:ph type="sldNum" sz="quarter" idx="10"/>
          </p:nvPr>
        </p:nvSpPr>
        <p:spPr/>
        <p:txBody>
          <a:bodyPr/>
          <a:lstStyle/>
          <a:p>
            <a:fld id="{8D4B8E19-EC55-474C-97D2-422B8B34210F}" type="slidenum">
              <a:rPr lang="en-CA" smtClean="0"/>
              <a:t>32</a:t>
            </a:fld>
            <a:endParaRPr lang="en-CA"/>
          </a:p>
        </p:txBody>
      </p:sp>
    </p:spTree>
    <p:extLst>
      <p:ext uri="{BB962C8B-B14F-4D97-AF65-F5344CB8AC3E}">
        <p14:creationId xmlns:p14="http://schemas.microsoft.com/office/powerpoint/2010/main" val="11670993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NOTE:  If the solicitation has already been approved, you will be notified that changing an approved solicitation will require you to re-submit the solicitation through the pre-issue workflow.  </a:t>
            </a:r>
            <a:r>
              <a:rPr lang="en-US" sz="1200" i="0" dirty="0"/>
              <a:t>If the solicitation has already posted, any change made will result in an addendum to the solicitation. Posted</a:t>
            </a:r>
            <a:r>
              <a:rPr lang="en-US" sz="1200" i="0" baseline="0" dirty="0"/>
              <a:t> </a:t>
            </a:r>
            <a:r>
              <a:rPr lang="en-US" sz="1200" i="0" dirty="0"/>
              <a:t>solicitations will not be found under the </a:t>
            </a:r>
            <a:r>
              <a:rPr lang="en-US" sz="1200" i="1" dirty="0"/>
              <a:t>Un-Issued Solicitation </a:t>
            </a:r>
            <a:r>
              <a:rPr lang="en-US" sz="1200" i="0" dirty="0"/>
              <a:t>section.</a:t>
            </a:r>
          </a:p>
        </p:txBody>
      </p:sp>
      <p:sp>
        <p:nvSpPr>
          <p:cNvPr id="4" name="Slide Number Placeholder 3"/>
          <p:cNvSpPr>
            <a:spLocks noGrp="1"/>
          </p:cNvSpPr>
          <p:nvPr>
            <p:ph type="sldNum" sz="quarter" idx="10"/>
          </p:nvPr>
        </p:nvSpPr>
        <p:spPr/>
        <p:txBody>
          <a:bodyPr/>
          <a:lstStyle/>
          <a:p>
            <a:fld id="{8D4B8E19-EC55-474C-97D2-422B8B34210F}" type="slidenum">
              <a:rPr lang="en-CA" smtClean="0"/>
              <a:t>33</a:t>
            </a:fld>
            <a:endParaRPr lang="en-CA"/>
          </a:p>
        </p:txBody>
      </p:sp>
    </p:spTree>
    <p:extLst>
      <p:ext uri="{BB962C8B-B14F-4D97-AF65-F5344CB8AC3E}">
        <p14:creationId xmlns:p14="http://schemas.microsoft.com/office/powerpoint/2010/main" val="20335114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Notice how in the solicitation navigation bar, </a:t>
            </a:r>
            <a:r>
              <a:rPr lang="en-US" sz="1200" i="1" dirty="0"/>
              <a:t>Summary</a:t>
            </a:r>
            <a:r>
              <a:rPr lang="en-US" sz="1200" dirty="0"/>
              <a:t> is highlighted.  You may return to any section within the solicitation to edit the information whether that is to </a:t>
            </a:r>
            <a:r>
              <a:rPr lang="en-US" sz="1200" i="1" dirty="0"/>
              <a:t>Edit Header, Edit Requirements, Edit Questionnaire, Edit Documents, Edit Item Specs</a:t>
            </a:r>
            <a:r>
              <a:rPr lang="en-US" sz="1200" i="0" dirty="0"/>
              <a:t>, or </a:t>
            </a:r>
            <a:r>
              <a:rPr lang="en-US" sz="1200" i="1" dirty="0"/>
              <a:t>Edit Suppliers.</a:t>
            </a:r>
          </a:p>
          <a:p>
            <a:endParaRPr lang="en-US" sz="1200" i="1" dirty="0"/>
          </a:p>
          <a:p>
            <a:r>
              <a:rPr lang="en-US" sz="1200" i="0" dirty="0"/>
              <a:t>The </a:t>
            </a:r>
            <a:r>
              <a:rPr lang="en-US" sz="1200" i="1" dirty="0"/>
              <a:t>Summary</a:t>
            </a:r>
            <a:r>
              <a:rPr lang="en-US" sz="1200" i="0" dirty="0"/>
              <a:t> page options also change under </a:t>
            </a:r>
            <a:r>
              <a:rPr lang="en-US" sz="1200" i="1" dirty="0"/>
              <a:t>Edit</a:t>
            </a:r>
            <a:r>
              <a:rPr lang="en-US" sz="1200" i="0" dirty="0"/>
              <a:t> mode.</a:t>
            </a:r>
            <a:r>
              <a:rPr lang="en-US" sz="1200" i="0" baseline="0" dirty="0"/>
              <a:t> Notice the </a:t>
            </a:r>
            <a:r>
              <a:rPr lang="en-US" sz="1200" i="1" baseline="0" dirty="0"/>
              <a:t>Delete</a:t>
            </a:r>
            <a:r>
              <a:rPr lang="en-US" sz="1200" i="0" baseline="0" dirty="0"/>
              <a:t>, </a:t>
            </a:r>
            <a:r>
              <a:rPr lang="en-US" sz="1200" i="1" baseline="0" dirty="0"/>
              <a:t>Copy and Print</a:t>
            </a:r>
            <a:r>
              <a:rPr lang="en-US" sz="1200" i="0" baseline="0" dirty="0"/>
              <a:t> buttons are now available if needed.</a:t>
            </a:r>
            <a:endParaRPr lang="en-US" sz="1200" i="0" dirty="0"/>
          </a:p>
        </p:txBody>
      </p:sp>
      <p:sp>
        <p:nvSpPr>
          <p:cNvPr id="4" name="Slide Number Placeholder 3"/>
          <p:cNvSpPr>
            <a:spLocks noGrp="1"/>
          </p:cNvSpPr>
          <p:nvPr>
            <p:ph type="sldNum" sz="quarter" idx="10"/>
          </p:nvPr>
        </p:nvSpPr>
        <p:spPr/>
        <p:txBody>
          <a:bodyPr/>
          <a:lstStyle/>
          <a:p>
            <a:fld id="{8D4B8E19-EC55-474C-97D2-422B8B34210F}" type="slidenum">
              <a:rPr lang="en-CA" smtClean="0"/>
              <a:t>34</a:t>
            </a:fld>
            <a:endParaRPr lang="en-CA"/>
          </a:p>
        </p:txBody>
      </p:sp>
    </p:spTree>
    <p:extLst>
      <p:ext uri="{BB962C8B-B14F-4D97-AF65-F5344CB8AC3E}">
        <p14:creationId xmlns:p14="http://schemas.microsoft.com/office/powerpoint/2010/main" val="20297488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For </a:t>
            </a:r>
            <a:r>
              <a:rPr lang="en-US" sz="1200" i="1" dirty="0"/>
              <a:t>Informal Solicitations</a:t>
            </a:r>
            <a:r>
              <a:rPr lang="en-US" sz="1200" dirty="0"/>
              <a:t>.</a:t>
            </a:r>
          </a:p>
          <a:p>
            <a:endParaRPr lang="en-US" sz="1200" dirty="0"/>
          </a:p>
          <a:p>
            <a:r>
              <a:rPr lang="en-US" sz="1200" dirty="0"/>
              <a:t>We can follow the same process as when we created the Formal Solicitation.  Remember, </a:t>
            </a:r>
            <a:r>
              <a:rPr lang="en-US" dirty="0"/>
              <a:t>the formal solicitation has functionality to enforce the Sealed Bid requirement.  This means that a solicitation cannot be awarded and supplier responses cannot be viewed prior to the End Date and Time set up for that solicitation.</a:t>
            </a:r>
          </a:p>
          <a:p>
            <a:endParaRPr lang="en-US" sz="1200" dirty="0"/>
          </a:p>
          <a:p>
            <a:r>
              <a:rPr lang="en-US" sz="1200" dirty="0"/>
              <a:t>From the </a:t>
            </a:r>
            <a:r>
              <a:rPr lang="en-US" sz="1200" i="1" dirty="0"/>
              <a:t>Solicitations</a:t>
            </a:r>
            <a:r>
              <a:rPr lang="en-US" sz="1200" dirty="0"/>
              <a:t> dropdown menu, find and select </a:t>
            </a:r>
            <a:r>
              <a:rPr lang="en-US" sz="1200" i="1" dirty="0"/>
              <a:t>Create</a:t>
            </a:r>
            <a:r>
              <a:rPr lang="en-US" sz="1200" dirty="0"/>
              <a:t>.</a:t>
            </a:r>
          </a:p>
          <a:p>
            <a:endParaRPr lang="en-US" sz="1200" i="1" dirty="0"/>
          </a:p>
          <a:p>
            <a:r>
              <a:rPr lang="en-US" sz="1200" b="1" i="0" dirty="0"/>
              <a:t>[DEMO] </a:t>
            </a:r>
          </a:p>
        </p:txBody>
      </p:sp>
      <p:sp>
        <p:nvSpPr>
          <p:cNvPr id="4" name="Slide Number Placeholder 3"/>
          <p:cNvSpPr>
            <a:spLocks noGrp="1"/>
          </p:cNvSpPr>
          <p:nvPr>
            <p:ph type="sldNum" sz="quarter" idx="10"/>
          </p:nvPr>
        </p:nvSpPr>
        <p:spPr/>
        <p:txBody>
          <a:bodyPr/>
          <a:lstStyle/>
          <a:p>
            <a:fld id="{8D4B8E19-EC55-474C-97D2-422B8B34210F}" type="slidenum">
              <a:rPr lang="en-CA" smtClean="0"/>
              <a:t>35</a:t>
            </a:fld>
            <a:endParaRPr lang="en-CA"/>
          </a:p>
        </p:txBody>
      </p:sp>
    </p:spTree>
    <p:extLst>
      <p:ext uri="{BB962C8B-B14F-4D97-AF65-F5344CB8AC3E}">
        <p14:creationId xmlns:p14="http://schemas.microsoft.com/office/powerpoint/2010/main" val="40352851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a:t>
            </a:r>
            <a:r>
              <a:rPr lang="en-US" sz="1200" i="1" dirty="0"/>
              <a:t>Informal Solicitation Header Information </a:t>
            </a:r>
            <a:r>
              <a:rPr lang="en-US" sz="1200" dirty="0"/>
              <a:t>window opens.</a:t>
            </a:r>
          </a:p>
          <a:p>
            <a:endParaRPr lang="en-US" sz="1200" dirty="0"/>
          </a:p>
          <a:p>
            <a:r>
              <a:rPr lang="en-US" sz="1200" dirty="0"/>
              <a:t>NOTE:  If you wanted to do a quick informal solicitation Request for Quotation, you can quickly ask suppliers to respond and not “publicly” invite them.  This is an invite only process. </a:t>
            </a:r>
            <a:r>
              <a:rPr lang="en-US" sz="1200" b="1" i="0" dirty="0"/>
              <a:t>[DEMO]</a:t>
            </a:r>
          </a:p>
          <a:p>
            <a:endParaRPr lang="en-US" sz="1200" b="1" i="0" dirty="0"/>
          </a:p>
          <a:p>
            <a:r>
              <a:rPr lang="en-US" sz="1200" kern="1200" dirty="0">
                <a:solidFill>
                  <a:schemeClr val="tx1"/>
                </a:solidFill>
                <a:latin typeface="+mn-lt"/>
                <a:ea typeface="+mn-ea"/>
                <a:cs typeface="+mn-cs"/>
              </a:rPr>
              <a:t>This is also the process used when creating a quotation off of a master contract which will be demonstrated in Training #3. </a:t>
            </a:r>
          </a:p>
        </p:txBody>
      </p:sp>
      <p:sp>
        <p:nvSpPr>
          <p:cNvPr id="4" name="Slide Number Placeholder 3"/>
          <p:cNvSpPr>
            <a:spLocks noGrp="1"/>
          </p:cNvSpPr>
          <p:nvPr>
            <p:ph type="sldNum" sz="quarter" idx="10"/>
          </p:nvPr>
        </p:nvSpPr>
        <p:spPr/>
        <p:txBody>
          <a:bodyPr/>
          <a:lstStyle/>
          <a:p>
            <a:fld id="{8D4B8E19-EC55-474C-97D2-422B8B34210F}" type="slidenum">
              <a:rPr lang="en-CA" smtClean="0"/>
              <a:t>36</a:t>
            </a:fld>
            <a:endParaRPr lang="en-CA"/>
          </a:p>
        </p:txBody>
      </p:sp>
    </p:spTree>
    <p:extLst>
      <p:ext uri="{BB962C8B-B14F-4D97-AF65-F5344CB8AC3E}">
        <p14:creationId xmlns:p14="http://schemas.microsoft.com/office/powerpoint/2010/main" val="37474580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t>Once all of information for the solicitation have been made and any edits have been completed, click </a:t>
            </a:r>
            <a:r>
              <a:rPr lang="en-US" sz="1200" b="0" i="1" dirty="0"/>
              <a:t>Submit</a:t>
            </a:r>
            <a:r>
              <a:rPr lang="en-US" sz="1200" b="0" dirty="0"/>
              <a:t>.  </a:t>
            </a:r>
            <a:r>
              <a:rPr lang="en-US" sz="1200" b="0" dirty="0" err="1"/>
              <a:t>WebProcure</a:t>
            </a:r>
            <a:r>
              <a:rPr lang="en-US" sz="1200" b="0" dirty="0"/>
              <a:t> will ask you to confirm:  click </a:t>
            </a:r>
            <a:r>
              <a:rPr lang="en-US" sz="1200" b="0" i="1" dirty="0"/>
              <a:t>OK.</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1"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dirty="0"/>
              <a:t>If there is an approval workflow, the solicitation will go through the approval process.  The solicitation will automatically post and become active based on the start date/time you selected for the </a:t>
            </a:r>
            <a:r>
              <a:rPr lang="en-US" sz="1200" b="0" i="1" dirty="0"/>
              <a:t>Solicitation Duration. </a:t>
            </a:r>
            <a:r>
              <a:rPr lang="en-US" sz="1200" b="1" dirty="0"/>
              <a:t>[DEMO]</a:t>
            </a:r>
          </a:p>
          <a:p>
            <a:endParaRPr lang="en-US" sz="1200" dirty="0"/>
          </a:p>
          <a:p>
            <a:endParaRPr lang="en-US" sz="1200" dirty="0"/>
          </a:p>
          <a:p>
            <a:endParaRPr lang="en-US" sz="1200" dirty="0"/>
          </a:p>
        </p:txBody>
      </p:sp>
      <p:sp>
        <p:nvSpPr>
          <p:cNvPr id="4" name="Slide Number Placeholder 3"/>
          <p:cNvSpPr>
            <a:spLocks noGrp="1"/>
          </p:cNvSpPr>
          <p:nvPr>
            <p:ph type="sldNum" sz="quarter" idx="10"/>
          </p:nvPr>
        </p:nvSpPr>
        <p:spPr/>
        <p:txBody>
          <a:bodyPr/>
          <a:lstStyle/>
          <a:p>
            <a:fld id="{8D4B8E19-EC55-474C-97D2-422B8B34210F}" type="slidenum">
              <a:rPr lang="en-CA" smtClean="0"/>
              <a:t>37</a:t>
            </a:fld>
            <a:endParaRPr lang="en-CA"/>
          </a:p>
        </p:txBody>
      </p:sp>
    </p:spTree>
    <p:extLst>
      <p:ext uri="{BB962C8B-B14F-4D97-AF65-F5344CB8AC3E}">
        <p14:creationId xmlns:p14="http://schemas.microsoft.com/office/powerpoint/2010/main" val="5364359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create a solicitation, follow the process steps as captured in this process flow. </a:t>
            </a:r>
          </a:p>
        </p:txBody>
      </p:sp>
      <p:sp>
        <p:nvSpPr>
          <p:cNvPr id="4" name="Slide Number Placeholder 3"/>
          <p:cNvSpPr>
            <a:spLocks noGrp="1"/>
          </p:cNvSpPr>
          <p:nvPr>
            <p:ph type="sldNum" sz="quarter" idx="10"/>
          </p:nvPr>
        </p:nvSpPr>
        <p:spPr/>
        <p:txBody>
          <a:bodyPr/>
          <a:lstStyle/>
          <a:p>
            <a:fld id="{8D4B8E19-EC55-474C-97D2-422B8B34210F}" type="slidenum">
              <a:rPr lang="en-CA" smtClean="0"/>
              <a:t>38</a:t>
            </a:fld>
            <a:endParaRPr lang="en-CA"/>
          </a:p>
        </p:txBody>
      </p:sp>
    </p:spTree>
    <p:extLst>
      <p:ext uri="{BB962C8B-B14F-4D97-AF65-F5344CB8AC3E}">
        <p14:creationId xmlns:p14="http://schemas.microsoft.com/office/powerpoint/2010/main" val="1264562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a:p>
          <a:p>
            <a:endParaRPr lang="en-US" b="1" dirty="0"/>
          </a:p>
        </p:txBody>
      </p:sp>
      <p:sp>
        <p:nvSpPr>
          <p:cNvPr id="4" name="Slide Number Placeholder 3"/>
          <p:cNvSpPr>
            <a:spLocks noGrp="1"/>
          </p:cNvSpPr>
          <p:nvPr>
            <p:ph type="sldNum" sz="quarter" idx="10"/>
          </p:nvPr>
        </p:nvSpPr>
        <p:spPr/>
        <p:txBody>
          <a:bodyPr/>
          <a:lstStyle/>
          <a:p>
            <a:fld id="{8D4B8E19-EC55-474C-97D2-422B8B34210F}" type="slidenum">
              <a:rPr lang="en-CA" smtClean="0"/>
              <a:t>39</a:t>
            </a:fld>
            <a:endParaRPr lang="en-CA"/>
          </a:p>
        </p:txBody>
      </p:sp>
    </p:spTree>
    <p:extLst>
      <p:ext uri="{BB962C8B-B14F-4D97-AF65-F5344CB8AC3E}">
        <p14:creationId xmlns:p14="http://schemas.microsoft.com/office/powerpoint/2010/main" val="715923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create a Formal Solicitation, select </a:t>
            </a:r>
            <a:r>
              <a:rPr lang="en-US" i="1" dirty="0"/>
              <a:t>Create</a:t>
            </a:r>
            <a:r>
              <a:rPr lang="en-US" dirty="0"/>
              <a:t> from the </a:t>
            </a:r>
            <a:r>
              <a:rPr lang="en-US" i="1" dirty="0"/>
              <a:t>Solicitations</a:t>
            </a:r>
            <a:r>
              <a:rPr lang="en-US" dirty="0"/>
              <a:t> dropdown menu. </a:t>
            </a:r>
            <a:r>
              <a:rPr lang="en-US" b="1" dirty="0"/>
              <a:t>[DEMO]</a:t>
            </a:r>
          </a:p>
        </p:txBody>
      </p:sp>
      <p:sp>
        <p:nvSpPr>
          <p:cNvPr id="4" name="Slide Number Placeholder 3"/>
          <p:cNvSpPr>
            <a:spLocks noGrp="1"/>
          </p:cNvSpPr>
          <p:nvPr>
            <p:ph type="sldNum" sz="quarter" idx="10"/>
          </p:nvPr>
        </p:nvSpPr>
        <p:spPr/>
        <p:txBody>
          <a:bodyPr/>
          <a:lstStyle/>
          <a:p>
            <a:fld id="{8D4B8E19-EC55-474C-97D2-422B8B34210F}" type="slidenum">
              <a:rPr lang="en-CA" smtClean="0"/>
              <a:t>4</a:t>
            </a:fld>
            <a:endParaRPr lang="en-CA"/>
          </a:p>
        </p:txBody>
      </p:sp>
    </p:spTree>
    <p:extLst>
      <p:ext uri="{BB962C8B-B14F-4D97-AF65-F5344CB8AC3E}">
        <p14:creationId xmlns:p14="http://schemas.microsoft.com/office/powerpoint/2010/main" val="15222829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latin typeface="+mn-lt"/>
              </a:rPr>
              <a:t>To ensure the solicitation has posted, return to the home screen, and click the link to </a:t>
            </a:r>
            <a:r>
              <a:rPr lang="en-US" dirty="0"/>
              <a:t>the State of CT Bid Board Stage Link (In the production environment, this is the Solicitation Public Board). </a:t>
            </a:r>
            <a:r>
              <a:rPr lang="en-US" sz="1200" b="1" dirty="0"/>
              <a:t>[DEMO]</a:t>
            </a:r>
          </a:p>
          <a:p>
            <a:endParaRPr lang="en-US" i="0" dirty="0">
              <a:latin typeface="+mn-lt"/>
            </a:endParaRPr>
          </a:p>
        </p:txBody>
      </p:sp>
      <p:sp>
        <p:nvSpPr>
          <p:cNvPr id="4" name="Slide Number Placeholder 3"/>
          <p:cNvSpPr>
            <a:spLocks noGrp="1"/>
          </p:cNvSpPr>
          <p:nvPr>
            <p:ph type="sldNum" sz="quarter" idx="10"/>
          </p:nvPr>
        </p:nvSpPr>
        <p:spPr/>
        <p:txBody>
          <a:bodyPr/>
          <a:lstStyle/>
          <a:p>
            <a:fld id="{8D4B8E19-EC55-474C-97D2-422B8B34210F}" type="slidenum">
              <a:rPr lang="en-CA" smtClean="0"/>
              <a:t>40</a:t>
            </a:fld>
            <a:endParaRPr lang="en-CA"/>
          </a:p>
        </p:txBody>
      </p:sp>
    </p:spTree>
    <p:extLst>
      <p:ext uri="{BB962C8B-B14F-4D97-AF65-F5344CB8AC3E}">
        <p14:creationId xmlns:p14="http://schemas.microsoft.com/office/powerpoint/2010/main" val="9629939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t>The Bid Board will open and you may search for a solicitation filtering by the following:  Status, Bid Types, Organization or Commodities.  Use the </a:t>
            </a:r>
            <a:r>
              <a:rPr lang="en-US" b="1" i="1" dirty="0"/>
              <a:t>filters</a:t>
            </a:r>
            <a:r>
              <a:rPr lang="en-US" b="0" i="0" dirty="0"/>
              <a:t> on the left panel to assist you in your search OR if you know the name of the solicitation, you may enter it in the </a:t>
            </a:r>
            <a:r>
              <a:rPr lang="en-US" b="0" i="1" dirty="0"/>
              <a:t>Search</a:t>
            </a:r>
            <a:r>
              <a:rPr lang="en-US" b="0" i="0" dirty="0"/>
              <a:t> field.  You may also search by </a:t>
            </a:r>
            <a:r>
              <a:rPr lang="en-US" b="0" i="1" dirty="0"/>
              <a:t>Relevance</a:t>
            </a:r>
            <a:r>
              <a:rPr lang="en-US" b="0" i="0" dirty="0"/>
              <a:t>.  You may </a:t>
            </a:r>
            <a:r>
              <a:rPr lang="en-US" b="0" i="1" dirty="0"/>
              <a:t>Clear filter </a:t>
            </a:r>
            <a:r>
              <a:rPr lang="en-US" b="0" i="0" dirty="0"/>
              <a:t>when you would like to start filtering anew. </a:t>
            </a:r>
            <a:r>
              <a:rPr lang="en-US" b="1" i="0" dirty="0"/>
              <a:t>[DEMO]</a:t>
            </a:r>
            <a:endParaRPr lang="en-US" i="0" dirty="0">
              <a:latin typeface="+mn-lt"/>
            </a:endParaRPr>
          </a:p>
        </p:txBody>
      </p:sp>
      <p:sp>
        <p:nvSpPr>
          <p:cNvPr id="4" name="Slide Number Placeholder 3"/>
          <p:cNvSpPr>
            <a:spLocks noGrp="1"/>
          </p:cNvSpPr>
          <p:nvPr>
            <p:ph type="sldNum" sz="quarter" idx="10"/>
          </p:nvPr>
        </p:nvSpPr>
        <p:spPr/>
        <p:txBody>
          <a:bodyPr/>
          <a:lstStyle/>
          <a:p>
            <a:fld id="{8D4B8E19-EC55-474C-97D2-422B8B34210F}" type="slidenum">
              <a:rPr lang="en-CA" smtClean="0"/>
              <a:t>41</a:t>
            </a:fld>
            <a:endParaRPr lang="en-CA"/>
          </a:p>
        </p:txBody>
      </p:sp>
    </p:spTree>
    <p:extLst>
      <p:ext uri="{BB962C8B-B14F-4D97-AF65-F5344CB8AC3E}">
        <p14:creationId xmlns:p14="http://schemas.microsoft.com/office/powerpoint/2010/main" val="8737253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way to search is by utilizing the </a:t>
            </a:r>
            <a:r>
              <a:rPr lang="en-US" i="1" dirty="0"/>
              <a:t>Solicitation Search (New). </a:t>
            </a:r>
            <a:r>
              <a:rPr lang="en-US" i="0" dirty="0"/>
              <a:t>This may be a more efficient</a:t>
            </a:r>
            <a:r>
              <a:rPr lang="en-US" i="0" baseline="0" dirty="0"/>
              <a:t> way to search if you are uncertain the status of the solicitation or if you are an Inquiry Only User. </a:t>
            </a:r>
            <a:r>
              <a:rPr lang="en-US" sz="1200" b="1" dirty="0"/>
              <a:t>[DEMO]</a:t>
            </a:r>
          </a:p>
          <a:p>
            <a:endParaRPr lang="en-US" dirty="0"/>
          </a:p>
        </p:txBody>
      </p:sp>
      <p:sp>
        <p:nvSpPr>
          <p:cNvPr id="4" name="Slide Number Placeholder 3"/>
          <p:cNvSpPr>
            <a:spLocks noGrp="1"/>
          </p:cNvSpPr>
          <p:nvPr>
            <p:ph type="sldNum" sz="quarter" idx="5"/>
          </p:nvPr>
        </p:nvSpPr>
        <p:spPr/>
        <p:txBody>
          <a:bodyPr/>
          <a:lstStyle/>
          <a:p>
            <a:fld id="{848FED80-5DE1-3E49-AADB-6B56BBE43344}" type="slidenum">
              <a:rPr lang="en-US" smtClean="0"/>
              <a:t>42</a:t>
            </a:fld>
            <a:endParaRPr lang="en-US"/>
          </a:p>
        </p:txBody>
      </p:sp>
    </p:spTree>
    <p:extLst>
      <p:ext uri="{BB962C8B-B14F-4D97-AF65-F5344CB8AC3E}">
        <p14:creationId xmlns:p14="http://schemas.microsoft.com/office/powerpoint/2010/main" val="5357600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i="1" dirty="0"/>
              <a:t>Solicitation Search </a:t>
            </a:r>
            <a:r>
              <a:rPr lang="en-US" i="0" dirty="0"/>
              <a:t>page will open.  Apply filters in the left panel and or apply search criteria and click </a:t>
            </a:r>
            <a:r>
              <a:rPr lang="en-US" i="1" dirty="0"/>
              <a:t>Search. </a:t>
            </a:r>
            <a:r>
              <a:rPr lang="en-US" i="0" dirty="0"/>
              <a:t>You may start your search anew by clicking on </a:t>
            </a:r>
            <a:r>
              <a:rPr lang="en-US" i="1" dirty="0"/>
              <a:t>Reset. </a:t>
            </a:r>
            <a:r>
              <a:rPr lang="en-US" sz="1200" b="1" dirty="0"/>
              <a:t>[DEMO]</a:t>
            </a:r>
          </a:p>
          <a:p>
            <a:endParaRPr lang="en-US" sz="1200" b="1" dirty="0"/>
          </a:p>
          <a:p>
            <a:r>
              <a:rPr lang="en-US" sz="1200" i="0" kern="1200" dirty="0">
                <a:solidFill>
                  <a:schemeClr val="tx1"/>
                </a:solidFill>
                <a:latin typeface="+mn-lt"/>
                <a:ea typeface="+mn-ea"/>
                <a:cs typeface="+mn-cs"/>
              </a:rPr>
              <a:t>Hover over icons and symbols to identify their meaning.  Click on the appropriate icon in lieu of using the action button;</a:t>
            </a:r>
            <a:r>
              <a:rPr lang="en-US" sz="1200" i="0" kern="1200" baseline="0" dirty="0">
                <a:solidFill>
                  <a:schemeClr val="tx1"/>
                </a:solidFill>
                <a:latin typeface="+mn-lt"/>
                <a:ea typeface="+mn-ea"/>
                <a:cs typeface="+mn-cs"/>
              </a:rPr>
              <a:t> icons appear above the solicitation number and title when your cursor hovers the area.</a:t>
            </a:r>
          </a:p>
          <a:p>
            <a:endParaRPr lang="en-US" sz="1200" i="0" kern="1200" baseline="0" dirty="0">
              <a:solidFill>
                <a:schemeClr val="tx1"/>
              </a:solidFill>
              <a:latin typeface="+mn-lt"/>
              <a:ea typeface="+mn-ea"/>
              <a:cs typeface="+mn-cs"/>
            </a:endParaRPr>
          </a:p>
          <a:p>
            <a:r>
              <a:rPr lang="en-US" b="0" dirty="0"/>
              <a:t>The options</a:t>
            </a:r>
            <a:r>
              <a:rPr lang="en-US" b="0" baseline="0" dirty="0"/>
              <a:t> available are subject to role permissions.</a:t>
            </a:r>
            <a:endParaRPr lang="en-US" sz="1200" b="0" i="0" kern="1200" dirty="0">
              <a:solidFill>
                <a:schemeClr val="tx1"/>
              </a:solidFill>
              <a:latin typeface="+mn-lt"/>
              <a:ea typeface="+mn-ea"/>
              <a:cs typeface="+mn-cs"/>
            </a:endParaRPr>
          </a:p>
          <a:p>
            <a:endParaRPr lang="en-US" sz="1200" i="0" kern="1200" dirty="0">
              <a:solidFill>
                <a:schemeClr val="tx1"/>
              </a:solidFill>
              <a:latin typeface="+mn-lt"/>
              <a:ea typeface="+mn-ea"/>
              <a:cs typeface="+mn-cs"/>
            </a:endParaRPr>
          </a:p>
          <a:p>
            <a:endParaRPr lang="en-US" i="1" dirty="0"/>
          </a:p>
          <a:p>
            <a:endParaRPr lang="en-US" i="0" dirty="0"/>
          </a:p>
        </p:txBody>
      </p:sp>
      <p:sp>
        <p:nvSpPr>
          <p:cNvPr id="4" name="Slide Number Placeholder 3"/>
          <p:cNvSpPr>
            <a:spLocks noGrp="1"/>
          </p:cNvSpPr>
          <p:nvPr>
            <p:ph type="sldNum" sz="quarter" idx="5"/>
          </p:nvPr>
        </p:nvSpPr>
        <p:spPr/>
        <p:txBody>
          <a:bodyPr/>
          <a:lstStyle/>
          <a:p>
            <a:fld id="{848FED80-5DE1-3E49-AADB-6B56BBE43344}" type="slidenum">
              <a:rPr lang="en-US" smtClean="0"/>
              <a:t>43</a:t>
            </a:fld>
            <a:endParaRPr lang="en-US"/>
          </a:p>
        </p:txBody>
      </p:sp>
    </p:spTree>
    <p:extLst>
      <p:ext uri="{BB962C8B-B14F-4D97-AF65-F5344CB8AC3E}">
        <p14:creationId xmlns:p14="http://schemas.microsoft.com/office/powerpoint/2010/main" val="30285789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latin typeface="+mn-lt"/>
              </a:rPr>
              <a:t>As mentioned, solicitations will post once they are approved and as the date/time is specified in the </a:t>
            </a:r>
            <a:r>
              <a:rPr lang="en-US" i="1" dirty="0">
                <a:latin typeface="+mn-lt"/>
              </a:rPr>
              <a:t>Solicitation Duration</a:t>
            </a:r>
            <a:r>
              <a:rPr lang="en-US" i="0" dirty="0">
                <a:latin typeface="+mn-lt"/>
              </a:rPr>
              <a:t>.  At the home screen, to select </a:t>
            </a:r>
            <a:r>
              <a:rPr lang="en-US" i="1" dirty="0">
                <a:latin typeface="+mn-lt"/>
              </a:rPr>
              <a:t>View Current </a:t>
            </a:r>
            <a:r>
              <a:rPr lang="en-US" i="0" dirty="0">
                <a:latin typeface="+mn-lt"/>
              </a:rPr>
              <a:t>from the </a:t>
            </a:r>
            <a:r>
              <a:rPr lang="en-US" i="1" dirty="0">
                <a:latin typeface="+mn-lt"/>
              </a:rPr>
              <a:t>Solicitations</a:t>
            </a:r>
            <a:r>
              <a:rPr lang="en-US" i="0" dirty="0">
                <a:latin typeface="+mn-lt"/>
              </a:rPr>
              <a:t> dropdown menu.</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t>[DEMO]</a:t>
            </a:r>
          </a:p>
          <a:p>
            <a:endParaRPr lang="en-US" i="0" dirty="0">
              <a:latin typeface="+mn-lt"/>
            </a:endParaRPr>
          </a:p>
        </p:txBody>
      </p:sp>
      <p:sp>
        <p:nvSpPr>
          <p:cNvPr id="4" name="Slide Number Placeholder 3"/>
          <p:cNvSpPr>
            <a:spLocks noGrp="1"/>
          </p:cNvSpPr>
          <p:nvPr>
            <p:ph type="sldNum" sz="quarter" idx="10"/>
          </p:nvPr>
        </p:nvSpPr>
        <p:spPr/>
        <p:txBody>
          <a:bodyPr/>
          <a:lstStyle/>
          <a:p>
            <a:fld id="{8D4B8E19-EC55-474C-97D2-422B8B34210F}" type="slidenum">
              <a:rPr lang="en-CA" smtClean="0"/>
              <a:t>44</a:t>
            </a:fld>
            <a:endParaRPr lang="en-CA"/>
          </a:p>
        </p:txBody>
      </p:sp>
    </p:spTree>
    <p:extLst>
      <p:ext uri="{BB962C8B-B14F-4D97-AF65-F5344CB8AC3E}">
        <p14:creationId xmlns:p14="http://schemas.microsoft.com/office/powerpoint/2010/main" val="3416987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i="0" dirty="0">
                <a:latin typeface="+mn-lt"/>
              </a:rPr>
              <a:t>The </a:t>
            </a:r>
            <a:r>
              <a:rPr lang="en-US" i="1" dirty="0">
                <a:latin typeface="+mn-lt"/>
              </a:rPr>
              <a:t>Current Formal Solicitation </a:t>
            </a:r>
            <a:r>
              <a:rPr lang="en-US" i="0" dirty="0">
                <a:latin typeface="+mn-lt"/>
              </a:rPr>
              <a:t>screen opens.  Search for a solicitation by entering the appropriate information in the search fields.  You will see solicitations that are not submitted, approved</a:t>
            </a:r>
            <a:r>
              <a:rPr lang="en-US" i="0" baseline="0" dirty="0">
                <a:latin typeface="+mn-lt"/>
              </a:rPr>
              <a:t> or (if using approval workflow)</a:t>
            </a:r>
            <a:r>
              <a:rPr lang="en-US" i="0" dirty="0">
                <a:latin typeface="+mn-lt"/>
              </a:rPr>
              <a:t> awaiting approval, rejected.  You will also see the solicitations that have posted and are active.  </a:t>
            </a:r>
            <a:r>
              <a:rPr lang="en-US" i="0" dirty="0" err="1">
                <a:latin typeface="+mn-lt"/>
              </a:rPr>
              <a:t>WebProcure</a:t>
            </a:r>
            <a:r>
              <a:rPr lang="en-US" i="0" dirty="0">
                <a:latin typeface="+mn-lt"/>
              </a:rPr>
              <a:t> defaults to showing the user </a:t>
            </a:r>
            <a:r>
              <a:rPr lang="en-US" i="1" dirty="0">
                <a:latin typeface="+mn-lt"/>
              </a:rPr>
              <a:t>Un-issued Solicitations</a:t>
            </a:r>
            <a:r>
              <a:rPr lang="en-US" i="0" dirty="0">
                <a:latin typeface="+mn-lt"/>
              </a:rPr>
              <a:t>.  If you wanted to search for an active solicitations, click on </a:t>
            </a:r>
            <a:r>
              <a:rPr lang="en-US" i="1" dirty="0">
                <a:latin typeface="+mn-lt"/>
              </a:rPr>
              <a:t>Active Solicitations.</a:t>
            </a:r>
            <a:r>
              <a:rPr lang="en-US" i="0" dirty="0">
                <a:latin typeface="+mn-lt"/>
              </a:rPr>
              <a:t>  </a:t>
            </a:r>
          </a:p>
          <a:p>
            <a:endParaRPr lang="en-US" sz="1200" dirty="0"/>
          </a:p>
          <a:p>
            <a:r>
              <a:rPr lang="en-US" sz="1200" dirty="0"/>
              <a:t>Once you locate the solicitation for which you are searching, you may </a:t>
            </a:r>
            <a:r>
              <a:rPr lang="en-US" sz="1200" i="0" dirty="0"/>
              <a:t>select certain actions by</a:t>
            </a:r>
            <a:r>
              <a:rPr lang="en-US" sz="1200" i="1" dirty="0"/>
              <a:t> </a:t>
            </a:r>
            <a:r>
              <a:rPr lang="en-US" sz="1200" i="0" dirty="0"/>
              <a:t>clicking in the </a:t>
            </a:r>
            <a:r>
              <a:rPr lang="en-US" sz="1200" i="1" dirty="0"/>
              <a:t>Actions </a:t>
            </a:r>
            <a:r>
              <a:rPr lang="en-US" sz="1200" i="0" dirty="0"/>
              <a:t>column (the three vertical dots to the far right of the solicitation), and selecting from the options that populate in the Solicitation # window.</a:t>
            </a:r>
          </a:p>
          <a:p>
            <a:endParaRPr lang="en-US" sz="1200" i="0" dirty="0"/>
          </a:p>
          <a:p>
            <a:r>
              <a:rPr lang="en-US" sz="1200" i="0" dirty="0"/>
              <a:t>NOTE:  </a:t>
            </a:r>
            <a:r>
              <a:rPr lang="en-US" sz="1200" i="1" dirty="0"/>
              <a:t>Copy Solicitation</a:t>
            </a:r>
            <a:r>
              <a:rPr lang="en-US" sz="1200" i="0" dirty="0"/>
              <a:t> is a great feature to use in the event you have a very similar solicitation to issue in the future.  This functionality allows for you to copy the entire solicitation, making only those revisions for your solicitation, except it will not copy any modification</a:t>
            </a:r>
            <a:r>
              <a:rPr lang="en-US" sz="1200" i="0" baseline="0" dirty="0"/>
              <a:t>s made to the </a:t>
            </a:r>
            <a:r>
              <a:rPr lang="en-US" sz="1200" i="1" dirty="0"/>
              <a:t>Requirements </a:t>
            </a:r>
            <a:r>
              <a:rPr lang="en-US" sz="1200" i="0" dirty="0"/>
              <a:t>page.</a:t>
            </a:r>
            <a:endParaRPr lang="en-US" sz="1200" i="1" dirty="0"/>
          </a:p>
          <a:p>
            <a:endParaRPr lang="en-US" i="0" dirty="0">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t>[DEMO]</a:t>
            </a:r>
          </a:p>
          <a:p>
            <a:endParaRPr lang="en-US" i="0" dirty="0">
              <a:latin typeface="+mn-lt"/>
            </a:endParaRPr>
          </a:p>
        </p:txBody>
      </p:sp>
      <p:sp>
        <p:nvSpPr>
          <p:cNvPr id="4" name="Slide Number Placeholder 3"/>
          <p:cNvSpPr>
            <a:spLocks noGrp="1"/>
          </p:cNvSpPr>
          <p:nvPr>
            <p:ph type="sldNum" sz="quarter" idx="10"/>
          </p:nvPr>
        </p:nvSpPr>
        <p:spPr/>
        <p:txBody>
          <a:bodyPr/>
          <a:lstStyle/>
          <a:p>
            <a:fld id="{8D4B8E19-EC55-474C-97D2-422B8B34210F}" type="slidenum">
              <a:rPr lang="en-CA" smtClean="0"/>
              <a:t>45</a:t>
            </a:fld>
            <a:endParaRPr lang="en-CA"/>
          </a:p>
        </p:txBody>
      </p:sp>
    </p:spTree>
    <p:extLst>
      <p:ext uri="{BB962C8B-B14F-4D97-AF65-F5344CB8AC3E}">
        <p14:creationId xmlns:p14="http://schemas.microsoft.com/office/powerpoint/2010/main" val="28111098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Managing solicitations may include creating addenda, managing the Questions and Answers, etc.  To create an addendum, locate the solicitation and select </a:t>
            </a:r>
            <a:r>
              <a:rPr lang="en-US" i="1" dirty="0"/>
              <a:t>Create Addendum </a:t>
            </a:r>
            <a:r>
              <a:rPr lang="en-US" dirty="0"/>
              <a:t>from the </a:t>
            </a:r>
            <a:r>
              <a:rPr lang="en-US" i="1" dirty="0"/>
              <a:t>Actions</a:t>
            </a:r>
            <a:r>
              <a:rPr lang="en-US" dirty="0"/>
              <a:t> menu for the solicitation.  </a:t>
            </a:r>
            <a:r>
              <a:rPr lang="en-US" b="1" i="0" dirty="0"/>
              <a:t>[DEMO]</a:t>
            </a:r>
            <a:endParaRPr lang="en-US" i="0" dirty="0">
              <a:latin typeface="+mn-lt"/>
            </a:endParaRPr>
          </a:p>
          <a:p>
            <a:endParaRPr lang="en-US" dirty="0"/>
          </a:p>
        </p:txBody>
      </p:sp>
      <p:sp>
        <p:nvSpPr>
          <p:cNvPr id="4" name="Slide Number Placeholder 3"/>
          <p:cNvSpPr>
            <a:spLocks noGrp="1"/>
          </p:cNvSpPr>
          <p:nvPr>
            <p:ph type="sldNum" sz="quarter" idx="10"/>
          </p:nvPr>
        </p:nvSpPr>
        <p:spPr/>
        <p:txBody>
          <a:bodyPr/>
          <a:lstStyle/>
          <a:p>
            <a:fld id="{8D4B8E19-EC55-474C-97D2-422B8B34210F}" type="slidenum">
              <a:rPr lang="en-CA" smtClean="0"/>
              <a:t>46</a:t>
            </a:fld>
            <a:endParaRPr lang="en-CA"/>
          </a:p>
        </p:txBody>
      </p:sp>
    </p:spTree>
    <p:extLst>
      <p:ext uri="{BB962C8B-B14F-4D97-AF65-F5344CB8AC3E}">
        <p14:creationId xmlns:p14="http://schemas.microsoft.com/office/powerpoint/2010/main" val="41029890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create an addendum, locate the solicitation and select </a:t>
            </a:r>
            <a:r>
              <a:rPr lang="en-US" i="1" dirty="0"/>
              <a:t>Create Addendum </a:t>
            </a:r>
            <a:r>
              <a:rPr lang="en-US" dirty="0"/>
              <a:t>from the </a:t>
            </a:r>
            <a:r>
              <a:rPr lang="en-US" i="1" dirty="0"/>
              <a:t>Actions</a:t>
            </a:r>
            <a:r>
              <a:rPr lang="en-US" dirty="0"/>
              <a:t> for the solicitation.   Click </a:t>
            </a:r>
            <a:r>
              <a:rPr lang="en-US" i="1" dirty="0"/>
              <a:t>OK</a:t>
            </a:r>
            <a:r>
              <a:rPr lang="en-US" dirty="0"/>
              <a:t>.</a:t>
            </a:r>
          </a:p>
        </p:txBody>
      </p:sp>
      <p:sp>
        <p:nvSpPr>
          <p:cNvPr id="4" name="Slide Number Placeholder 3"/>
          <p:cNvSpPr>
            <a:spLocks noGrp="1"/>
          </p:cNvSpPr>
          <p:nvPr>
            <p:ph type="sldNum" sz="quarter" idx="10"/>
          </p:nvPr>
        </p:nvSpPr>
        <p:spPr/>
        <p:txBody>
          <a:bodyPr/>
          <a:lstStyle/>
          <a:p>
            <a:fld id="{8D4B8E19-EC55-474C-97D2-422B8B34210F}" type="slidenum">
              <a:rPr lang="en-CA" smtClean="0"/>
              <a:t>47</a:t>
            </a:fld>
            <a:endParaRPr lang="en-CA"/>
          </a:p>
        </p:txBody>
      </p:sp>
    </p:spTree>
    <p:extLst>
      <p:ext uri="{BB962C8B-B14F-4D97-AF65-F5344CB8AC3E}">
        <p14:creationId xmlns:p14="http://schemas.microsoft.com/office/powerpoint/2010/main" val="27208716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Navigate to the solicitation section you wish to change.  Once you have made appropriate changes, click </a:t>
            </a:r>
            <a:r>
              <a:rPr lang="en-US" i="1" dirty="0"/>
              <a:t>Save </a:t>
            </a:r>
            <a:r>
              <a:rPr lang="en-US" i="0" dirty="0"/>
              <a:t>at the bottom of the section</a:t>
            </a:r>
            <a:r>
              <a:rPr lang="en-US" dirty="0"/>
              <a:t>.  Return to </a:t>
            </a:r>
            <a:r>
              <a:rPr lang="en-US" i="1" dirty="0"/>
              <a:t>Summary</a:t>
            </a:r>
            <a:r>
              <a:rPr lang="en-US" dirty="0"/>
              <a:t>, and click </a:t>
            </a:r>
            <a:r>
              <a:rPr lang="en-US" i="1" dirty="0"/>
              <a:t>Submit</a:t>
            </a:r>
            <a:r>
              <a:rPr lang="en-US" dirty="0"/>
              <a:t>.</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t>[DEMO]</a:t>
            </a:r>
            <a:endParaRPr lang="en-US" i="0" dirty="0">
              <a:latin typeface="+mn-lt"/>
            </a:endParaRPr>
          </a:p>
          <a:p>
            <a:endParaRPr lang="en-US" dirty="0"/>
          </a:p>
        </p:txBody>
      </p:sp>
      <p:sp>
        <p:nvSpPr>
          <p:cNvPr id="4" name="Slide Number Placeholder 3"/>
          <p:cNvSpPr>
            <a:spLocks noGrp="1"/>
          </p:cNvSpPr>
          <p:nvPr>
            <p:ph type="sldNum" sz="quarter" idx="10"/>
          </p:nvPr>
        </p:nvSpPr>
        <p:spPr/>
        <p:txBody>
          <a:bodyPr/>
          <a:lstStyle/>
          <a:p>
            <a:fld id="{8D4B8E19-EC55-474C-97D2-422B8B34210F}" type="slidenum">
              <a:rPr lang="en-CA" smtClean="0"/>
              <a:t>48</a:t>
            </a:fld>
            <a:endParaRPr lang="en-CA"/>
          </a:p>
        </p:txBody>
      </p:sp>
    </p:spTree>
    <p:extLst>
      <p:ext uri="{BB962C8B-B14F-4D97-AF65-F5344CB8AC3E}">
        <p14:creationId xmlns:p14="http://schemas.microsoft.com/office/powerpoint/2010/main" val="1322030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WebProcure</a:t>
            </a:r>
            <a:r>
              <a:rPr lang="en-US" dirty="0"/>
              <a:t> will prompt you to accept or cancel the addendum.  Click </a:t>
            </a:r>
            <a:r>
              <a:rPr lang="en-US" i="1" dirty="0"/>
              <a:t>OK</a:t>
            </a:r>
            <a:r>
              <a:rPr lang="en-US" dirty="0"/>
              <a:t>.</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t>[DEMO]</a:t>
            </a:r>
            <a:endParaRPr lang="en-US" i="0" dirty="0">
              <a:latin typeface="+mn-lt"/>
            </a:endParaRPr>
          </a:p>
          <a:p>
            <a:endParaRPr lang="en-US" dirty="0"/>
          </a:p>
        </p:txBody>
      </p:sp>
      <p:sp>
        <p:nvSpPr>
          <p:cNvPr id="4" name="Slide Number Placeholder 3"/>
          <p:cNvSpPr>
            <a:spLocks noGrp="1"/>
          </p:cNvSpPr>
          <p:nvPr>
            <p:ph type="sldNum" sz="quarter" idx="10"/>
          </p:nvPr>
        </p:nvSpPr>
        <p:spPr/>
        <p:txBody>
          <a:bodyPr/>
          <a:lstStyle/>
          <a:p>
            <a:fld id="{8D4B8E19-EC55-474C-97D2-422B8B34210F}" type="slidenum">
              <a:rPr lang="en-CA" smtClean="0"/>
              <a:t>49</a:t>
            </a:fld>
            <a:endParaRPr lang="en-CA"/>
          </a:p>
        </p:txBody>
      </p:sp>
    </p:spTree>
    <p:extLst>
      <p:ext uri="{BB962C8B-B14F-4D97-AF65-F5344CB8AC3E}">
        <p14:creationId xmlns:p14="http://schemas.microsoft.com/office/powerpoint/2010/main" val="2016960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solicitation window (</a:t>
            </a:r>
            <a:r>
              <a:rPr lang="en-US" dirty="0" err="1"/>
              <a:t>WebProcure</a:t>
            </a:r>
            <a:r>
              <a:rPr lang="en-US" dirty="0"/>
              <a:t>: Create Bid Form) opens.  Just below the main tool bar is the solicitation navigation bar with </a:t>
            </a:r>
            <a:r>
              <a:rPr lang="en-US" b="0" i="1" dirty="0"/>
              <a:t>Header</a:t>
            </a:r>
            <a:r>
              <a:rPr lang="en-US" dirty="0"/>
              <a:t> highlighted.  The solicitation navigation bar indicates the current step the user is in during the solicitation creation process. </a:t>
            </a:r>
          </a:p>
          <a:p>
            <a:endParaRPr lang="en-US" dirty="0"/>
          </a:p>
          <a:p>
            <a:r>
              <a:rPr lang="en-US" dirty="0"/>
              <a:t>The system requires you to go through each step in the solicitation navigation bar as you build the solicitation.  All fields with an * (asterisk) are required.</a:t>
            </a:r>
          </a:p>
          <a:p>
            <a:endParaRPr lang="en-US" b="1" dirty="0"/>
          </a:p>
          <a:p>
            <a:r>
              <a:rPr lang="en-US" b="1" dirty="0"/>
              <a:t>[DEMO]</a:t>
            </a:r>
          </a:p>
        </p:txBody>
      </p:sp>
      <p:sp>
        <p:nvSpPr>
          <p:cNvPr id="4" name="Slide Number Placeholder 3"/>
          <p:cNvSpPr>
            <a:spLocks noGrp="1"/>
          </p:cNvSpPr>
          <p:nvPr>
            <p:ph type="sldNum" sz="quarter" idx="10"/>
          </p:nvPr>
        </p:nvSpPr>
        <p:spPr/>
        <p:txBody>
          <a:bodyPr/>
          <a:lstStyle/>
          <a:p>
            <a:fld id="{8D4B8E19-EC55-474C-97D2-422B8B34210F}" type="slidenum">
              <a:rPr lang="en-CA" smtClean="0"/>
              <a:t>5</a:t>
            </a:fld>
            <a:endParaRPr lang="en-CA"/>
          </a:p>
        </p:txBody>
      </p:sp>
    </p:spTree>
    <p:extLst>
      <p:ext uri="{BB962C8B-B14F-4D97-AF65-F5344CB8AC3E}">
        <p14:creationId xmlns:p14="http://schemas.microsoft.com/office/powerpoint/2010/main" val="31760688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select </a:t>
            </a:r>
            <a:r>
              <a:rPr lang="en-US" i="1" dirty="0"/>
              <a:t>Cancel</a:t>
            </a:r>
            <a:r>
              <a:rPr lang="en-US" dirty="0"/>
              <a:t>, </a:t>
            </a:r>
            <a:r>
              <a:rPr lang="en-US" dirty="0" err="1"/>
              <a:t>WebProcure</a:t>
            </a:r>
            <a:r>
              <a:rPr lang="en-US" dirty="0"/>
              <a:t> will prompt you to confirm.  </a:t>
            </a:r>
          </a:p>
        </p:txBody>
      </p:sp>
      <p:sp>
        <p:nvSpPr>
          <p:cNvPr id="4" name="Slide Number Placeholder 3"/>
          <p:cNvSpPr>
            <a:spLocks noGrp="1"/>
          </p:cNvSpPr>
          <p:nvPr>
            <p:ph type="sldNum" sz="quarter" idx="10"/>
          </p:nvPr>
        </p:nvSpPr>
        <p:spPr/>
        <p:txBody>
          <a:bodyPr/>
          <a:lstStyle/>
          <a:p>
            <a:fld id="{8D4B8E19-EC55-474C-97D2-422B8B34210F}" type="slidenum">
              <a:rPr lang="en-CA" smtClean="0"/>
              <a:t>50</a:t>
            </a:fld>
            <a:endParaRPr lang="en-CA"/>
          </a:p>
        </p:txBody>
      </p:sp>
    </p:spTree>
    <p:extLst>
      <p:ext uri="{BB962C8B-B14F-4D97-AF65-F5344CB8AC3E}">
        <p14:creationId xmlns:p14="http://schemas.microsoft.com/office/powerpoint/2010/main" val="201471016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view Questions received from suppliers, you may enter the </a:t>
            </a:r>
            <a:r>
              <a:rPr lang="en-US" i="1" dirty="0"/>
              <a:t>Q&amp;A Center</a:t>
            </a:r>
            <a:r>
              <a:rPr lang="en-US" dirty="0"/>
              <a:t>. </a:t>
            </a:r>
          </a:p>
          <a:p>
            <a:endParaRPr lang="en-US" i="0" dirty="0"/>
          </a:p>
          <a:p>
            <a:r>
              <a:rPr lang="en-US" i="0" dirty="0"/>
              <a:t>NOTE:  Based on your organization’s procurement rules, you may determine for your organization how to use the Q&amp;A functionality.</a:t>
            </a:r>
          </a:p>
          <a:p>
            <a:endParaRPr lang="en-US" i="1"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t>[DEMO]</a:t>
            </a:r>
            <a:endParaRPr lang="en-US" i="0" dirty="0">
              <a:latin typeface="+mn-lt"/>
            </a:endParaRPr>
          </a:p>
          <a:p>
            <a:endParaRPr lang="en-US" i="1" dirty="0"/>
          </a:p>
          <a:p>
            <a:endParaRPr lang="en-US" i="1" dirty="0"/>
          </a:p>
          <a:p>
            <a:endParaRPr lang="en-US" i="1" dirty="0"/>
          </a:p>
        </p:txBody>
      </p:sp>
      <p:sp>
        <p:nvSpPr>
          <p:cNvPr id="4" name="Slide Number Placeholder 3"/>
          <p:cNvSpPr>
            <a:spLocks noGrp="1"/>
          </p:cNvSpPr>
          <p:nvPr>
            <p:ph type="sldNum" sz="quarter" idx="10"/>
          </p:nvPr>
        </p:nvSpPr>
        <p:spPr/>
        <p:txBody>
          <a:bodyPr/>
          <a:lstStyle/>
          <a:p>
            <a:fld id="{8D4B8E19-EC55-474C-97D2-422B8B34210F}" type="slidenum">
              <a:rPr lang="en-CA" smtClean="0"/>
              <a:t>51</a:t>
            </a:fld>
            <a:endParaRPr lang="en-CA"/>
          </a:p>
        </p:txBody>
      </p:sp>
    </p:spTree>
    <p:extLst>
      <p:ext uri="{BB962C8B-B14F-4D97-AF65-F5344CB8AC3E}">
        <p14:creationId xmlns:p14="http://schemas.microsoft.com/office/powerpoint/2010/main" val="308341108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find the questions submitted by the suppliers.  You may answer questions and answers on a rolling basis or you may save answers and publish all questions and answers at one time.</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t>[DEMO]</a:t>
            </a:r>
            <a:endParaRPr lang="en-US" i="0" dirty="0">
              <a:latin typeface="+mn-lt"/>
            </a:endParaRPr>
          </a:p>
          <a:p>
            <a:endParaRPr lang="en-US" dirty="0"/>
          </a:p>
        </p:txBody>
      </p:sp>
      <p:sp>
        <p:nvSpPr>
          <p:cNvPr id="4" name="Slide Number Placeholder 3"/>
          <p:cNvSpPr>
            <a:spLocks noGrp="1"/>
          </p:cNvSpPr>
          <p:nvPr>
            <p:ph type="sldNum" sz="quarter" idx="10"/>
          </p:nvPr>
        </p:nvSpPr>
        <p:spPr/>
        <p:txBody>
          <a:bodyPr/>
          <a:lstStyle/>
          <a:p>
            <a:fld id="{8D4B8E19-EC55-474C-97D2-422B8B34210F}" type="slidenum">
              <a:rPr lang="en-CA" smtClean="0"/>
              <a:t>52</a:t>
            </a:fld>
            <a:endParaRPr lang="en-CA"/>
          </a:p>
        </p:txBody>
      </p:sp>
    </p:spTree>
    <p:extLst>
      <p:ext uri="{BB962C8B-B14F-4D97-AF65-F5344CB8AC3E}">
        <p14:creationId xmlns:p14="http://schemas.microsoft.com/office/powerpoint/2010/main" val="11271259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the three vertical dots and select </a:t>
            </a:r>
            <a:r>
              <a:rPr lang="en-US" i="1" dirty="0"/>
              <a:t>Add Reply, Attachments, Send Mail to Vendor</a:t>
            </a:r>
            <a:r>
              <a:rPr lang="en-US" dirty="0"/>
              <a:t>.</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t>[DEMO]</a:t>
            </a:r>
            <a:endParaRPr lang="en-US" i="0" dirty="0">
              <a:latin typeface="+mn-lt"/>
            </a:endParaRPr>
          </a:p>
          <a:p>
            <a:endParaRPr lang="en-US" dirty="0"/>
          </a:p>
        </p:txBody>
      </p:sp>
      <p:sp>
        <p:nvSpPr>
          <p:cNvPr id="4" name="Slide Number Placeholder 3"/>
          <p:cNvSpPr>
            <a:spLocks noGrp="1"/>
          </p:cNvSpPr>
          <p:nvPr>
            <p:ph type="sldNum" sz="quarter" idx="10"/>
          </p:nvPr>
        </p:nvSpPr>
        <p:spPr/>
        <p:txBody>
          <a:bodyPr/>
          <a:lstStyle/>
          <a:p>
            <a:fld id="{8D4B8E19-EC55-474C-97D2-422B8B34210F}" type="slidenum">
              <a:rPr lang="en-CA" smtClean="0"/>
              <a:t>53</a:t>
            </a:fld>
            <a:endParaRPr lang="en-CA"/>
          </a:p>
        </p:txBody>
      </p:sp>
    </p:spTree>
    <p:extLst>
      <p:ext uri="{BB962C8B-B14F-4D97-AF65-F5344CB8AC3E}">
        <p14:creationId xmlns:p14="http://schemas.microsoft.com/office/powerpoint/2010/main" val="347990913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select </a:t>
            </a:r>
            <a:r>
              <a:rPr lang="en-US" i="1" dirty="0"/>
              <a:t>Send Mail to Vendor</a:t>
            </a:r>
            <a:r>
              <a:rPr lang="en-US" dirty="0"/>
              <a:t>, a </a:t>
            </a:r>
            <a:r>
              <a:rPr lang="en-US" i="1" dirty="0"/>
              <a:t>Send Email </a:t>
            </a:r>
            <a:r>
              <a:rPr lang="en-US" dirty="0"/>
              <a:t>box will open.  Enter information and click </a:t>
            </a:r>
            <a:r>
              <a:rPr lang="en-US" i="1" dirty="0"/>
              <a:t>Send</a:t>
            </a:r>
            <a:r>
              <a:rPr lang="en-US" dirty="0"/>
              <a:t>.</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t>[DEMO]</a:t>
            </a:r>
            <a:endParaRPr lang="en-US" i="0" dirty="0">
              <a:latin typeface="+mn-lt"/>
            </a:endParaRPr>
          </a:p>
          <a:p>
            <a:endParaRPr lang="en-US" dirty="0"/>
          </a:p>
        </p:txBody>
      </p:sp>
      <p:sp>
        <p:nvSpPr>
          <p:cNvPr id="4" name="Slide Number Placeholder 3"/>
          <p:cNvSpPr>
            <a:spLocks noGrp="1"/>
          </p:cNvSpPr>
          <p:nvPr>
            <p:ph type="sldNum" sz="quarter" idx="10"/>
          </p:nvPr>
        </p:nvSpPr>
        <p:spPr/>
        <p:txBody>
          <a:bodyPr/>
          <a:lstStyle/>
          <a:p>
            <a:fld id="{8D4B8E19-EC55-474C-97D2-422B8B34210F}" type="slidenum">
              <a:rPr lang="en-CA" smtClean="0"/>
              <a:t>54</a:t>
            </a:fld>
            <a:endParaRPr lang="en-CA"/>
          </a:p>
        </p:txBody>
      </p:sp>
    </p:spTree>
    <p:extLst>
      <p:ext uri="{BB962C8B-B14F-4D97-AF65-F5344CB8AC3E}">
        <p14:creationId xmlns:p14="http://schemas.microsoft.com/office/powerpoint/2010/main" val="343896350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Respond to the question you would like to publish.  Click </a:t>
            </a:r>
            <a:r>
              <a:rPr lang="en-US" i="1" dirty="0"/>
              <a:t>Save</a:t>
            </a:r>
            <a:r>
              <a:rPr lang="en-US" dirty="0"/>
              <a:t>.  Notice the response in the </a:t>
            </a:r>
            <a:r>
              <a:rPr lang="en-US" i="1" dirty="0"/>
              <a:t>Reply</a:t>
            </a:r>
            <a:r>
              <a:rPr lang="en-US" dirty="0"/>
              <a:t> window.  The response will not publish unless you proceed.</a:t>
            </a:r>
          </a:p>
          <a:p>
            <a:endParaRPr lang="en-US" dirty="0"/>
          </a:p>
          <a:p>
            <a:r>
              <a:rPr lang="en-US" dirty="0"/>
              <a:t>Click </a:t>
            </a:r>
            <a:r>
              <a:rPr lang="en-US" i="1" dirty="0"/>
              <a:t>Publish</a:t>
            </a:r>
            <a:r>
              <a:rPr lang="en-US" dirty="0"/>
              <a:t> and the </a:t>
            </a:r>
            <a:r>
              <a:rPr lang="en-US" i="1" dirty="0"/>
              <a:t>Publishing Questions </a:t>
            </a:r>
            <a:r>
              <a:rPr lang="en-US" dirty="0"/>
              <a:t>window opens.  Select what you would like to publish and click </a:t>
            </a:r>
            <a:r>
              <a:rPr lang="en-US" i="1" dirty="0"/>
              <a:t>Next</a:t>
            </a:r>
            <a:r>
              <a:rPr lang="en-US" dirty="0"/>
              <a:t>.</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t>[DEMO]</a:t>
            </a:r>
            <a:endParaRPr lang="en-US" i="0" dirty="0">
              <a:latin typeface="+mn-lt"/>
            </a:endParaRPr>
          </a:p>
          <a:p>
            <a:endParaRPr lang="en-US" dirty="0"/>
          </a:p>
        </p:txBody>
      </p:sp>
      <p:sp>
        <p:nvSpPr>
          <p:cNvPr id="4" name="Slide Number Placeholder 3"/>
          <p:cNvSpPr>
            <a:spLocks noGrp="1"/>
          </p:cNvSpPr>
          <p:nvPr>
            <p:ph type="sldNum" sz="quarter" idx="10"/>
          </p:nvPr>
        </p:nvSpPr>
        <p:spPr/>
        <p:txBody>
          <a:bodyPr/>
          <a:lstStyle/>
          <a:p>
            <a:fld id="{8D4B8E19-EC55-474C-97D2-422B8B34210F}" type="slidenum">
              <a:rPr lang="en-CA" smtClean="0"/>
              <a:t>55</a:t>
            </a:fld>
            <a:endParaRPr lang="en-CA"/>
          </a:p>
        </p:txBody>
      </p:sp>
    </p:spTree>
    <p:extLst>
      <p:ext uri="{BB962C8B-B14F-4D97-AF65-F5344CB8AC3E}">
        <p14:creationId xmlns:p14="http://schemas.microsoft.com/office/powerpoint/2010/main" val="338934743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WebProcure</a:t>
            </a:r>
            <a:r>
              <a:rPr lang="en-US" dirty="0"/>
              <a:t> will prompt you to answer.  Answer and click </a:t>
            </a:r>
            <a:r>
              <a:rPr lang="en-US" i="1" dirty="0"/>
              <a:t>Publish Now</a:t>
            </a:r>
            <a:r>
              <a:rPr lang="en-US" dirty="0"/>
              <a:t>.  </a:t>
            </a:r>
          </a:p>
          <a:p>
            <a:endParaRPr lang="en-US" dirty="0"/>
          </a:p>
          <a:p>
            <a:r>
              <a:rPr lang="en-US" dirty="0" err="1"/>
              <a:t>WebProcure</a:t>
            </a:r>
            <a:r>
              <a:rPr lang="en-US" dirty="0"/>
              <a:t> will ask you if you are sure you want to proceed.  Click </a:t>
            </a:r>
            <a:r>
              <a:rPr lang="en-US" i="1" dirty="0"/>
              <a:t>Yes</a:t>
            </a:r>
            <a:r>
              <a:rPr lang="en-US" dirty="0"/>
              <a:t>.</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t>[DEMO]</a:t>
            </a:r>
            <a:endParaRPr lang="en-US" i="0" dirty="0">
              <a:latin typeface="+mn-lt"/>
            </a:endParaRPr>
          </a:p>
          <a:p>
            <a:endParaRPr lang="en-US" dirty="0"/>
          </a:p>
        </p:txBody>
      </p:sp>
      <p:sp>
        <p:nvSpPr>
          <p:cNvPr id="4" name="Slide Number Placeholder 3"/>
          <p:cNvSpPr>
            <a:spLocks noGrp="1"/>
          </p:cNvSpPr>
          <p:nvPr>
            <p:ph type="sldNum" sz="quarter" idx="10"/>
          </p:nvPr>
        </p:nvSpPr>
        <p:spPr/>
        <p:txBody>
          <a:bodyPr/>
          <a:lstStyle/>
          <a:p>
            <a:fld id="{8D4B8E19-EC55-474C-97D2-422B8B34210F}" type="slidenum">
              <a:rPr lang="en-CA" smtClean="0"/>
              <a:t>56</a:t>
            </a:fld>
            <a:endParaRPr lang="en-CA"/>
          </a:p>
        </p:txBody>
      </p:sp>
    </p:spTree>
    <p:extLst>
      <p:ext uri="{BB962C8B-B14F-4D97-AF65-F5344CB8AC3E}">
        <p14:creationId xmlns:p14="http://schemas.microsoft.com/office/powerpoint/2010/main" val="99320603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Inside the Q&amp;A Center, you may also post information on the Bulletin Board for all CTsource suppliers to view.  Click </a:t>
            </a:r>
            <a:r>
              <a:rPr lang="en-US" i="1" dirty="0"/>
              <a:t>Bulletin Board</a:t>
            </a:r>
            <a:r>
              <a:rPr lang="en-US" dirty="0"/>
              <a:t>.  Type a message up to 1,000 characters in the box.  Select </a:t>
            </a:r>
            <a:r>
              <a:rPr lang="en-US" i="1" dirty="0"/>
              <a:t>Post</a:t>
            </a:r>
            <a:r>
              <a:rPr lang="en-US" dirty="0"/>
              <a:t>.</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t>[DEMO]</a:t>
            </a:r>
            <a:endParaRPr lang="en-US" i="0" dirty="0">
              <a:latin typeface="+mn-lt"/>
            </a:endParaRPr>
          </a:p>
          <a:p>
            <a:endParaRPr lang="en-US" dirty="0"/>
          </a:p>
        </p:txBody>
      </p:sp>
      <p:sp>
        <p:nvSpPr>
          <p:cNvPr id="4" name="Slide Number Placeholder 3"/>
          <p:cNvSpPr>
            <a:spLocks noGrp="1"/>
          </p:cNvSpPr>
          <p:nvPr>
            <p:ph type="sldNum" sz="quarter" idx="10"/>
          </p:nvPr>
        </p:nvSpPr>
        <p:spPr/>
        <p:txBody>
          <a:bodyPr/>
          <a:lstStyle/>
          <a:p>
            <a:fld id="{8D4B8E19-EC55-474C-97D2-422B8B34210F}" type="slidenum">
              <a:rPr lang="en-CA" smtClean="0"/>
              <a:t>57</a:t>
            </a:fld>
            <a:endParaRPr lang="en-CA"/>
          </a:p>
        </p:txBody>
      </p:sp>
    </p:spTree>
    <p:extLst>
      <p:ext uri="{BB962C8B-B14F-4D97-AF65-F5344CB8AC3E}">
        <p14:creationId xmlns:p14="http://schemas.microsoft.com/office/powerpoint/2010/main" val="28572168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If you do not select the message to post, </a:t>
            </a:r>
            <a:r>
              <a:rPr lang="en-US" dirty="0" err="1"/>
              <a:t>WebProcure</a:t>
            </a:r>
            <a:r>
              <a:rPr lang="en-US" dirty="0"/>
              <a:t> will ask you to select at least one post before you click </a:t>
            </a:r>
            <a:r>
              <a:rPr lang="en-US" i="1" dirty="0"/>
              <a:t>Publish</a:t>
            </a:r>
            <a:r>
              <a:rPr lang="en-US" dirty="0"/>
              <a:t>.  </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t>[DEMO]</a:t>
            </a:r>
            <a:endParaRPr lang="en-US" i="0" dirty="0">
              <a:latin typeface="+mn-lt"/>
            </a:endParaRPr>
          </a:p>
          <a:p>
            <a:endParaRPr lang="en-US" dirty="0"/>
          </a:p>
        </p:txBody>
      </p:sp>
      <p:sp>
        <p:nvSpPr>
          <p:cNvPr id="4" name="Slide Number Placeholder 3"/>
          <p:cNvSpPr>
            <a:spLocks noGrp="1"/>
          </p:cNvSpPr>
          <p:nvPr>
            <p:ph type="sldNum" sz="quarter" idx="10"/>
          </p:nvPr>
        </p:nvSpPr>
        <p:spPr/>
        <p:txBody>
          <a:bodyPr/>
          <a:lstStyle/>
          <a:p>
            <a:fld id="{8D4B8E19-EC55-474C-97D2-422B8B34210F}" type="slidenum">
              <a:rPr lang="en-CA" smtClean="0"/>
              <a:t>58</a:t>
            </a:fld>
            <a:endParaRPr lang="en-CA"/>
          </a:p>
        </p:txBody>
      </p:sp>
    </p:spTree>
    <p:extLst>
      <p:ext uri="{BB962C8B-B14F-4D97-AF65-F5344CB8AC3E}">
        <p14:creationId xmlns:p14="http://schemas.microsoft.com/office/powerpoint/2010/main" val="38185530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t>WebProcure</a:t>
            </a:r>
            <a:r>
              <a:rPr lang="en-US" dirty="0"/>
              <a:t> then asks you if you would like to </a:t>
            </a:r>
            <a:r>
              <a:rPr lang="en-US" i="1" dirty="0"/>
              <a:t>Notify Vendor via Email/Fax </a:t>
            </a:r>
            <a:r>
              <a:rPr lang="en-US" dirty="0"/>
              <a:t>or </a:t>
            </a:r>
            <a:r>
              <a:rPr lang="en-US" i="1" dirty="0"/>
              <a:t>Create an Addendum</a:t>
            </a:r>
            <a:r>
              <a:rPr lang="en-US" dirty="0"/>
              <a:t>.  Click the appropriate method.  Select </a:t>
            </a:r>
            <a:r>
              <a:rPr lang="en-US" i="1" dirty="0"/>
              <a:t>Publish Now</a:t>
            </a:r>
            <a:r>
              <a:rPr lang="en-US" dirty="0"/>
              <a:t>.  </a:t>
            </a:r>
            <a:r>
              <a:rPr lang="en-US" dirty="0" err="1"/>
              <a:t>WebProcure</a:t>
            </a:r>
            <a:r>
              <a:rPr lang="en-US" dirty="0"/>
              <a:t> asks if you are sure you want to proceed.  Click </a:t>
            </a:r>
            <a:r>
              <a:rPr lang="en-US" i="1" dirty="0"/>
              <a:t>Yes</a:t>
            </a:r>
            <a:r>
              <a:rPr lang="en-US" dirty="0"/>
              <a:t>.  </a:t>
            </a:r>
            <a:r>
              <a:rPr lang="en-US" dirty="0" err="1"/>
              <a:t>WebProcure</a:t>
            </a:r>
            <a:r>
              <a:rPr lang="en-US" dirty="0"/>
              <a:t> will publish the message.</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t>[DEMO]</a:t>
            </a:r>
            <a:endParaRPr lang="en-US" i="0" dirty="0">
              <a:latin typeface="+mn-lt"/>
            </a:endParaRPr>
          </a:p>
          <a:p>
            <a:endParaRPr lang="en-US" dirty="0"/>
          </a:p>
        </p:txBody>
      </p:sp>
      <p:sp>
        <p:nvSpPr>
          <p:cNvPr id="4" name="Slide Number Placeholder 3"/>
          <p:cNvSpPr>
            <a:spLocks noGrp="1"/>
          </p:cNvSpPr>
          <p:nvPr>
            <p:ph type="sldNum" sz="quarter" idx="10"/>
          </p:nvPr>
        </p:nvSpPr>
        <p:spPr/>
        <p:txBody>
          <a:bodyPr/>
          <a:lstStyle/>
          <a:p>
            <a:fld id="{8D4B8E19-EC55-474C-97D2-422B8B34210F}" type="slidenum">
              <a:rPr lang="en-CA" smtClean="0"/>
              <a:t>59</a:t>
            </a:fld>
            <a:endParaRPr lang="en-CA"/>
          </a:p>
        </p:txBody>
      </p:sp>
    </p:spTree>
    <p:extLst>
      <p:ext uri="{BB962C8B-B14F-4D97-AF65-F5344CB8AC3E}">
        <p14:creationId xmlns:p14="http://schemas.microsoft.com/office/powerpoint/2010/main" val="1669683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solicitation number automatically populates.  This may be overridden to reflect a unique solicitation number.</a:t>
            </a:r>
          </a:p>
          <a:p>
            <a:endParaRPr lang="en-US" dirty="0"/>
          </a:p>
          <a:p>
            <a:r>
              <a:rPr lang="en-US" dirty="0"/>
              <a:t>Enter the name of the solicitation in the </a:t>
            </a:r>
            <a:r>
              <a:rPr lang="en-US" i="1" dirty="0"/>
              <a:t>Title</a:t>
            </a:r>
            <a:r>
              <a:rPr lang="en-US" dirty="0"/>
              <a:t> field.  Select the type of formal solicitation from the </a:t>
            </a:r>
            <a:r>
              <a:rPr lang="en-US" i="1" dirty="0"/>
              <a:t>Solicitation Type </a:t>
            </a:r>
            <a:r>
              <a:rPr lang="en-US" dirty="0"/>
              <a:t>dropdown menu.  </a:t>
            </a:r>
          </a:p>
          <a:p>
            <a:endParaRPr lang="en-US" dirty="0"/>
          </a:p>
          <a:p>
            <a:r>
              <a:rPr lang="en-US" dirty="0"/>
              <a:t>Select either </a:t>
            </a:r>
            <a:r>
              <a:rPr lang="en-US" i="1" dirty="0"/>
              <a:t>Single Envelope </a:t>
            </a:r>
            <a:r>
              <a:rPr lang="en-US" dirty="0"/>
              <a:t>or </a:t>
            </a:r>
            <a:r>
              <a:rPr lang="en-US" i="1" dirty="0"/>
              <a:t>Two Envelope</a:t>
            </a:r>
            <a:r>
              <a:rPr lang="en-US" dirty="0"/>
              <a:t> in the Evaluation Type field.</a:t>
            </a:r>
          </a:p>
          <a:p>
            <a:endParaRPr lang="en-US" b="0" i="0" dirty="0">
              <a:solidFill>
                <a:schemeClr val="tx1"/>
              </a:solidFill>
              <a:effectLst/>
              <a:latin typeface="+mn-lt"/>
            </a:endParaRPr>
          </a:p>
          <a:p>
            <a:pPr lvl="1"/>
            <a:r>
              <a:rPr lang="en-US" b="0" i="0" dirty="0">
                <a:solidFill>
                  <a:srgbClr val="000000"/>
                </a:solidFill>
                <a:effectLst/>
                <a:latin typeface="+mn-lt"/>
              </a:rPr>
              <a:t>A </a:t>
            </a:r>
            <a:r>
              <a:rPr lang="en-US" b="1" i="0" dirty="0">
                <a:solidFill>
                  <a:srgbClr val="000000"/>
                </a:solidFill>
                <a:effectLst/>
                <a:latin typeface="+mn-lt"/>
              </a:rPr>
              <a:t>Two Envelope System</a:t>
            </a:r>
            <a:r>
              <a:rPr lang="en-US" b="0" i="0" dirty="0">
                <a:solidFill>
                  <a:srgbClr val="000000"/>
                </a:solidFill>
                <a:effectLst/>
                <a:latin typeface="+mn-lt"/>
              </a:rPr>
              <a:t> separates vendor responses to </a:t>
            </a:r>
            <a:r>
              <a:rPr lang="en-US" b="1" i="0" dirty="0">
                <a:solidFill>
                  <a:srgbClr val="000000"/>
                </a:solidFill>
                <a:effectLst/>
                <a:latin typeface="+mn-lt"/>
              </a:rPr>
              <a:t>Formal Solicitations</a:t>
            </a:r>
            <a:r>
              <a:rPr lang="en-US" b="0" i="0" dirty="0">
                <a:solidFill>
                  <a:srgbClr val="000000"/>
                </a:solidFill>
                <a:effectLst/>
                <a:latin typeface="+mn-lt"/>
              </a:rPr>
              <a:t> into two sealed bids, or envelopes:  a technical proposal and a price proposal. The envelopes are evaluated independently to ensure procurement integrity and reduce the risk of pricing criteria unfairly influencing the evaluation process. This process is typically associated with</a:t>
            </a:r>
            <a:r>
              <a:rPr lang="en-US" b="1" i="0" dirty="0">
                <a:solidFill>
                  <a:srgbClr val="000000"/>
                </a:solidFill>
                <a:effectLst/>
                <a:latin typeface="+mn-lt"/>
              </a:rPr>
              <a:t> Formal Solicitations </a:t>
            </a:r>
            <a:r>
              <a:rPr lang="en-US" b="0" i="0" dirty="0">
                <a:solidFill>
                  <a:srgbClr val="000000"/>
                </a:solidFill>
                <a:effectLst/>
                <a:latin typeface="+mn-lt"/>
              </a:rPr>
              <a:t>of the </a:t>
            </a:r>
            <a:r>
              <a:rPr lang="en-US" b="1" i="0" dirty="0">
                <a:solidFill>
                  <a:srgbClr val="000000"/>
                </a:solidFill>
                <a:effectLst/>
                <a:latin typeface="+mn-lt"/>
              </a:rPr>
              <a:t>Request for Proposal</a:t>
            </a:r>
            <a:r>
              <a:rPr lang="en-US" b="0" i="0" dirty="0">
                <a:solidFill>
                  <a:srgbClr val="000000"/>
                </a:solidFill>
                <a:effectLst/>
                <a:latin typeface="+mn-lt"/>
              </a:rPr>
              <a:t> (</a:t>
            </a:r>
            <a:r>
              <a:rPr lang="en-US" b="1" i="0" dirty="0">
                <a:solidFill>
                  <a:srgbClr val="000000"/>
                </a:solidFill>
                <a:effectLst/>
                <a:latin typeface="+mn-lt"/>
              </a:rPr>
              <a:t>RFP</a:t>
            </a:r>
            <a:r>
              <a:rPr lang="en-US" b="0" i="0" dirty="0">
                <a:solidFill>
                  <a:srgbClr val="000000"/>
                </a:solidFill>
                <a:effectLst/>
                <a:latin typeface="+mn-lt"/>
              </a:rPr>
              <a:t>) type.)</a:t>
            </a:r>
          </a:p>
          <a:p>
            <a:pPr lvl="0"/>
            <a:endParaRPr lang="en-US" b="0" i="0" dirty="0">
              <a:solidFill>
                <a:srgbClr val="000000"/>
              </a:solidFill>
              <a:effectLst/>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t>[DEMO]</a:t>
            </a:r>
          </a:p>
          <a:p>
            <a:pPr lvl="0"/>
            <a:endParaRPr lang="en-US" b="0" i="0" dirty="0">
              <a:solidFill>
                <a:srgbClr val="000000"/>
              </a:solidFill>
              <a:effectLst/>
              <a:latin typeface="+mn-lt"/>
            </a:endParaRPr>
          </a:p>
        </p:txBody>
      </p:sp>
      <p:sp>
        <p:nvSpPr>
          <p:cNvPr id="4" name="Slide Number Placeholder 3"/>
          <p:cNvSpPr>
            <a:spLocks noGrp="1"/>
          </p:cNvSpPr>
          <p:nvPr>
            <p:ph type="sldNum" sz="quarter" idx="10"/>
          </p:nvPr>
        </p:nvSpPr>
        <p:spPr/>
        <p:txBody>
          <a:bodyPr/>
          <a:lstStyle/>
          <a:p>
            <a:fld id="{8D4B8E19-EC55-474C-97D2-422B8B34210F}" type="slidenum">
              <a:rPr lang="en-CA" smtClean="0"/>
              <a:t>6</a:t>
            </a:fld>
            <a:endParaRPr lang="en-CA"/>
          </a:p>
        </p:txBody>
      </p:sp>
    </p:spTree>
    <p:extLst>
      <p:ext uri="{BB962C8B-B14F-4D97-AF65-F5344CB8AC3E}">
        <p14:creationId xmlns:p14="http://schemas.microsoft.com/office/powerpoint/2010/main" val="36965752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view the history of the solicitation, select </a:t>
            </a:r>
            <a:r>
              <a:rPr lang="en-US" i="1" dirty="0"/>
              <a:t>Solicitation History</a:t>
            </a:r>
            <a:r>
              <a:rPr lang="en-US" dirty="0"/>
              <a:t>. </a:t>
            </a:r>
            <a:r>
              <a:rPr lang="en-US" b="1" i="0" dirty="0"/>
              <a:t>[DEMO]</a:t>
            </a:r>
            <a:endParaRPr lang="en-US" i="0" dirty="0">
              <a:latin typeface="+mn-lt"/>
            </a:endParaRPr>
          </a:p>
          <a:p>
            <a:endParaRPr lang="en-US" dirty="0"/>
          </a:p>
        </p:txBody>
      </p:sp>
      <p:sp>
        <p:nvSpPr>
          <p:cNvPr id="4" name="Slide Number Placeholder 3"/>
          <p:cNvSpPr>
            <a:spLocks noGrp="1"/>
          </p:cNvSpPr>
          <p:nvPr>
            <p:ph type="sldNum" sz="quarter" idx="10"/>
          </p:nvPr>
        </p:nvSpPr>
        <p:spPr/>
        <p:txBody>
          <a:bodyPr/>
          <a:lstStyle/>
          <a:p>
            <a:fld id="{8D4B8E19-EC55-474C-97D2-422B8B34210F}" type="slidenum">
              <a:rPr lang="en-CA" smtClean="0"/>
              <a:t>60</a:t>
            </a:fld>
            <a:endParaRPr lang="en-CA"/>
          </a:p>
        </p:txBody>
      </p:sp>
    </p:spTree>
    <p:extLst>
      <p:ext uri="{BB962C8B-B14F-4D97-AF65-F5344CB8AC3E}">
        <p14:creationId xmlns:p14="http://schemas.microsoft.com/office/powerpoint/2010/main" val="247373578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Solicitation History screen appears and you can see activities in the solicitation.  If you would like to compare versions, you may select and click </a:t>
            </a:r>
            <a:r>
              <a:rPr lang="en-US" i="1" dirty="0"/>
              <a:t>Compare Versions.</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t>[DEMO]</a:t>
            </a:r>
            <a:endParaRPr lang="en-US" i="0" dirty="0">
              <a:latin typeface="+mn-lt"/>
            </a:endParaRPr>
          </a:p>
          <a:p>
            <a:endParaRPr lang="en-US" dirty="0"/>
          </a:p>
        </p:txBody>
      </p:sp>
      <p:sp>
        <p:nvSpPr>
          <p:cNvPr id="4" name="Slide Number Placeholder 3"/>
          <p:cNvSpPr>
            <a:spLocks noGrp="1"/>
          </p:cNvSpPr>
          <p:nvPr>
            <p:ph type="sldNum" sz="quarter" idx="10"/>
          </p:nvPr>
        </p:nvSpPr>
        <p:spPr/>
        <p:txBody>
          <a:bodyPr/>
          <a:lstStyle/>
          <a:p>
            <a:fld id="{8D4B8E19-EC55-474C-97D2-422B8B34210F}" type="slidenum">
              <a:rPr lang="en-CA" smtClean="0"/>
              <a:t>61</a:t>
            </a:fld>
            <a:endParaRPr lang="en-CA"/>
          </a:p>
        </p:txBody>
      </p:sp>
    </p:spTree>
    <p:extLst>
      <p:ext uri="{BB962C8B-B14F-4D97-AF65-F5344CB8AC3E}">
        <p14:creationId xmlns:p14="http://schemas.microsoft.com/office/powerpoint/2010/main" val="361046860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view specifics within a revision to the solicitation, click in the </a:t>
            </a:r>
            <a:r>
              <a:rPr lang="en-US" i="1" dirty="0"/>
              <a:t>Actions</a:t>
            </a:r>
            <a:r>
              <a:rPr lang="en-US" i="0" dirty="0"/>
              <a:t> column (the </a:t>
            </a:r>
            <a:r>
              <a:rPr lang="en-US" dirty="0"/>
              <a:t>three vertical dots).  Select </a:t>
            </a:r>
            <a:r>
              <a:rPr lang="en-US" i="1" dirty="0"/>
              <a:t>Addendum Details Report</a:t>
            </a:r>
            <a:r>
              <a:rPr lang="en-US" dirty="0"/>
              <a:t>.</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t>[DEMO]</a:t>
            </a:r>
            <a:endParaRPr lang="en-US" i="0" dirty="0">
              <a:latin typeface="+mn-lt"/>
            </a:endParaRPr>
          </a:p>
          <a:p>
            <a:endParaRPr lang="en-US" dirty="0"/>
          </a:p>
        </p:txBody>
      </p:sp>
      <p:sp>
        <p:nvSpPr>
          <p:cNvPr id="4" name="Slide Number Placeholder 3"/>
          <p:cNvSpPr>
            <a:spLocks noGrp="1"/>
          </p:cNvSpPr>
          <p:nvPr>
            <p:ph type="sldNum" sz="quarter" idx="10"/>
          </p:nvPr>
        </p:nvSpPr>
        <p:spPr/>
        <p:txBody>
          <a:bodyPr/>
          <a:lstStyle/>
          <a:p>
            <a:fld id="{8D4B8E19-EC55-474C-97D2-422B8B34210F}" type="slidenum">
              <a:rPr lang="en-CA" smtClean="0"/>
              <a:t>62</a:t>
            </a:fld>
            <a:endParaRPr lang="en-CA"/>
          </a:p>
        </p:txBody>
      </p:sp>
    </p:spTree>
    <p:extLst>
      <p:ext uri="{BB962C8B-B14F-4D97-AF65-F5344CB8AC3E}">
        <p14:creationId xmlns:p14="http://schemas.microsoft.com/office/powerpoint/2010/main" val="18389231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i="1" dirty="0"/>
              <a:t>Addendum Details Report </a:t>
            </a:r>
            <a:r>
              <a:rPr lang="en-US" i="0" dirty="0"/>
              <a:t>provides information regarding that revision. </a:t>
            </a:r>
            <a:r>
              <a:rPr lang="en-US" b="0" i="0" dirty="0"/>
              <a:t>Suppliers have a similar feature on their side of the </a:t>
            </a:r>
            <a:r>
              <a:rPr lang="en-US" b="0" i="0" dirty="0" err="1"/>
              <a:t>WebProcure</a:t>
            </a:r>
            <a:r>
              <a:rPr lang="en-US" b="0" i="0" baseline="0" dirty="0"/>
              <a:t> application.</a:t>
            </a:r>
            <a:endParaRPr lang="en-US" b="0" i="0" dirty="0"/>
          </a:p>
          <a:p>
            <a:endParaRPr lang="en-US" i="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t>[DEMO]</a:t>
            </a:r>
            <a:endParaRPr lang="en-US" i="0" dirty="0">
              <a:latin typeface="+mn-lt"/>
            </a:endParaRPr>
          </a:p>
          <a:p>
            <a:endParaRPr lang="en-US" dirty="0"/>
          </a:p>
        </p:txBody>
      </p:sp>
      <p:sp>
        <p:nvSpPr>
          <p:cNvPr id="4" name="Slide Number Placeholder 3"/>
          <p:cNvSpPr>
            <a:spLocks noGrp="1"/>
          </p:cNvSpPr>
          <p:nvPr>
            <p:ph type="sldNum" sz="quarter" idx="10"/>
          </p:nvPr>
        </p:nvSpPr>
        <p:spPr/>
        <p:txBody>
          <a:bodyPr/>
          <a:lstStyle/>
          <a:p>
            <a:fld id="{8D4B8E19-EC55-474C-97D2-422B8B34210F}" type="slidenum">
              <a:rPr lang="en-CA" smtClean="0"/>
              <a:t>63</a:t>
            </a:fld>
            <a:endParaRPr lang="en-CA"/>
          </a:p>
        </p:txBody>
      </p:sp>
    </p:spTree>
    <p:extLst>
      <p:ext uri="{BB962C8B-B14F-4D97-AF65-F5344CB8AC3E}">
        <p14:creationId xmlns:p14="http://schemas.microsoft.com/office/powerpoint/2010/main" val="108719814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4B8E19-EC55-474C-97D2-422B8B34210F}" type="slidenum">
              <a:rPr lang="en-CA" smtClean="0"/>
              <a:t>64</a:t>
            </a:fld>
            <a:endParaRPr lang="en-CA"/>
          </a:p>
        </p:txBody>
      </p:sp>
    </p:spTree>
    <p:extLst>
      <p:ext uri="{BB962C8B-B14F-4D97-AF65-F5344CB8AC3E}">
        <p14:creationId xmlns:p14="http://schemas.microsoft.com/office/powerpoint/2010/main" val="154028918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t>The evaluation process is only available after the bid has closed. You may begin</a:t>
            </a:r>
            <a:r>
              <a:rPr lang="en-US" b="0" i="0" baseline="0" dirty="0"/>
              <a:t> the process</a:t>
            </a:r>
            <a:r>
              <a:rPr lang="en-US" b="0" i="0" dirty="0"/>
              <a:t> from the Solicitations dropdown menu, select </a:t>
            </a:r>
            <a:r>
              <a:rPr lang="en-US" b="0" i="1" dirty="0"/>
              <a:t>Review/Award. </a:t>
            </a:r>
            <a:r>
              <a:rPr lang="en-US" b="0" i="0" dirty="0"/>
              <a:t>This option</a:t>
            </a:r>
            <a:r>
              <a:rPr lang="en-US" b="0" i="0" baseline="0" dirty="0"/>
              <a:t> is also available under the </a:t>
            </a:r>
            <a:r>
              <a:rPr lang="en-US" b="0" i="1" baseline="0" dirty="0"/>
              <a:t>Solicitation Search (New) </a:t>
            </a:r>
            <a:r>
              <a:rPr lang="en-US" b="0" i="0" baseline="0" dirty="0"/>
              <a:t>feature.</a:t>
            </a:r>
            <a:endParaRPr lang="en-US" b="0" i="1" dirty="0"/>
          </a:p>
          <a:p>
            <a:endParaRPr lang="en-US" b="0" i="1"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t>[DEMO]</a:t>
            </a:r>
            <a:endParaRPr lang="en-US" i="0" dirty="0">
              <a:latin typeface="+mn-lt"/>
            </a:endParaRPr>
          </a:p>
          <a:p>
            <a:endParaRPr lang="en-US" dirty="0"/>
          </a:p>
        </p:txBody>
      </p:sp>
      <p:sp>
        <p:nvSpPr>
          <p:cNvPr id="4" name="Slide Number Placeholder 3"/>
          <p:cNvSpPr>
            <a:spLocks noGrp="1"/>
          </p:cNvSpPr>
          <p:nvPr>
            <p:ph type="sldNum" sz="quarter" idx="10"/>
          </p:nvPr>
        </p:nvSpPr>
        <p:spPr/>
        <p:txBody>
          <a:bodyPr/>
          <a:lstStyle/>
          <a:p>
            <a:fld id="{8D4B8E19-EC55-474C-97D2-422B8B34210F}" type="slidenum">
              <a:rPr lang="en-CA" smtClean="0"/>
              <a:t>65</a:t>
            </a:fld>
            <a:endParaRPr lang="en-CA"/>
          </a:p>
        </p:txBody>
      </p:sp>
    </p:spTree>
    <p:extLst>
      <p:ext uri="{BB962C8B-B14F-4D97-AF65-F5344CB8AC3E}">
        <p14:creationId xmlns:p14="http://schemas.microsoft.com/office/powerpoint/2010/main" val="118786462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i="0" dirty="0"/>
              <a:t>Search for and locate the solicitation to evaluate.  Select </a:t>
            </a:r>
            <a:r>
              <a:rPr lang="en-US" i="1" dirty="0"/>
              <a:t>Evaluate Supplier Responses</a:t>
            </a:r>
            <a:r>
              <a:rPr lang="en-US" i="0" dirty="0"/>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i="0" dirty="0"/>
              <a:t>You may elect at this time to produce bid opening results to post on the website if required by your organization’s procurement rules. </a:t>
            </a:r>
            <a:r>
              <a:rPr lang="en-US" b="0" i="0" dirty="0"/>
              <a:t>D</a:t>
            </a:r>
            <a:r>
              <a:rPr lang="en-US" b="0" i="0" baseline="0" dirty="0"/>
              <a:t>ifferent steps are necessary to complete this process depending whether or not your solicitation contains line items. See slides 85-87 for more details.</a:t>
            </a:r>
            <a:endParaRPr lang="en-US" b="0" i="0" dirty="0"/>
          </a:p>
          <a:p>
            <a:endParaRPr lang="en-US" i="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t>[DEMO]</a:t>
            </a:r>
            <a:endParaRPr lang="en-US" i="0" dirty="0">
              <a:latin typeface="+mn-lt"/>
            </a:endParaRPr>
          </a:p>
          <a:p>
            <a:endParaRPr lang="en-US" dirty="0"/>
          </a:p>
        </p:txBody>
      </p:sp>
      <p:sp>
        <p:nvSpPr>
          <p:cNvPr id="4" name="Slide Number Placeholder 3"/>
          <p:cNvSpPr>
            <a:spLocks noGrp="1"/>
          </p:cNvSpPr>
          <p:nvPr>
            <p:ph type="sldNum" sz="quarter" idx="10"/>
          </p:nvPr>
        </p:nvSpPr>
        <p:spPr/>
        <p:txBody>
          <a:bodyPr/>
          <a:lstStyle/>
          <a:p>
            <a:fld id="{8D4B8E19-EC55-474C-97D2-422B8B34210F}" type="slidenum">
              <a:rPr lang="en-CA" smtClean="0"/>
              <a:t>66</a:t>
            </a:fld>
            <a:endParaRPr lang="en-CA"/>
          </a:p>
        </p:txBody>
      </p:sp>
    </p:spTree>
    <p:extLst>
      <p:ext uri="{BB962C8B-B14F-4D97-AF65-F5344CB8AC3E}">
        <p14:creationId xmlns:p14="http://schemas.microsoft.com/office/powerpoint/2010/main" val="139833192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For </a:t>
            </a:r>
            <a:r>
              <a:rPr lang="en-US" i="1" dirty="0"/>
              <a:t>Evaluate and Award</a:t>
            </a:r>
            <a:r>
              <a:rPr lang="en-US" i="0" dirty="0"/>
              <a:t>, you have the opportunity to review the summary of suppliers’ responses under </a:t>
            </a:r>
            <a:r>
              <a:rPr lang="en-US" i="1" dirty="0"/>
              <a:t>Questionnaire</a:t>
            </a:r>
            <a:r>
              <a:rPr lang="en-US" i="0" dirty="0"/>
              <a:t> and </a:t>
            </a:r>
            <a:r>
              <a:rPr lang="en-US" i="1" dirty="0"/>
              <a:t>Requirements</a:t>
            </a:r>
            <a:r>
              <a:rPr lang="en-US" i="0" dirty="0"/>
              <a:t> sections, and review submitted suppliers’ documents. </a:t>
            </a:r>
            <a:endParaRPr lang="en-US" dirty="0"/>
          </a:p>
        </p:txBody>
      </p:sp>
      <p:sp>
        <p:nvSpPr>
          <p:cNvPr id="4" name="Slide Number Placeholder 3"/>
          <p:cNvSpPr>
            <a:spLocks noGrp="1"/>
          </p:cNvSpPr>
          <p:nvPr>
            <p:ph type="sldNum" sz="quarter" idx="10"/>
          </p:nvPr>
        </p:nvSpPr>
        <p:spPr/>
        <p:txBody>
          <a:bodyPr/>
          <a:lstStyle/>
          <a:p>
            <a:fld id="{848FED80-5DE1-3E49-AADB-6B56BBE43344}" type="slidenum">
              <a:rPr lang="en-US" smtClean="0"/>
              <a:t>67</a:t>
            </a:fld>
            <a:endParaRPr lang="en-US"/>
          </a:p>
        </p:txBody>
      </p:sp>
    </p:spTree>
    <p:extLst>
      <p:ext uri="{BB962C8B-B14F-4D97-AF65-F5344CB8AC3E}">
        <p14:creationId xmlns:p14="http://schemas.microsoft.com/office/powerpoint/2010/main" val="317021080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t>You may review and download documents submitted by suppliers by selecting </a:t>
            </a:r>
            <a:r>
              <a:rPr lang="en-US" b="0" i="1" dirty="0"/>
              <a:t>Review Vendor Documents</a:t>
            </a:r>
            <a:r>
              <a:rPr lang="en-US" b="0" i="0" dirty="0"/>
              <a:t>.  Click </a:t>
            </a:r>
            <a:r>
              <a:rPr lang="en-US" b="0" i="1" dirty="0"/>
              <a:t>Continue</a:t>
            </a:r>
            <a:r>
              <a:rPr lang="en-US" b="0" i="0" dirty="0"/>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i="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t>[DEMO]</a:t>
            </a:r>
            <a:endParaRPr lang="en-US" i="0" dirty="0">
              <a:latin typeface="+mn-lt"/>
            </a:endParaRPr>
          </a:p>
          <a:p>
            <a:endParaRPr lang="en-US" dirty="0"/>
          </a:p>
        </p:txBody>
      </p:sp>
      <p:sp>
        <p:nvSpPr>
          <p:cNvPr id="4" name="Slide Number Placeholder 3"/>
          <p:cNvSpPr>
            <a:spLocks noGrp="1"/>
          </p:cNvSpPr>
          <p:nvPr>
            <p:ph type="sldNum" sz="quarter" idx="10"/>
          </p:nvPr>
        </p:nvSpPr>
        <p:spPr/>
        <p:txBody>
          <a:bodyPr/>
          <a:lstStyle/>
          <a:p>
            <a:fld id="{8D4B8E19-EC55-474C-97D2-422B8B34210F}" type="slidenum">
              <a:rPr lang="en-CA" smtClean="0"/>
              <a:t>68</a:t>
            </a:fld>
            <a:endParaRPr lang="en-CA"/>
          </a:p>
        </p:txBody>
      </p:sp>
    </p:spTree>
    <p:extLst>
      <p:ext uri="{BB962C8B-B14F-4D97-AF65-F5344CB8AC3E}">
        <p14:creationId xmlns:p14="http://schemas.microsoft.com/office/powerpoint/2010/main" val="282146234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t>The </a:t>
            </a:r>
            <a:r>
              <a:rPr lang="en-US" b="0" i="1" dirty="0"/>
              <a:t>View Suppliers and Documents</a:t>
            </a:r>
            <a:r>
              <a:rPr lang="en-US" b="0" i="0" dirty="0"/>
              <a:t> window opens. View each</a:t>
            </a:r>
            <a:r>
              <a:rPr lang="en-US" b="0" i="0" baseline="0" dirty="0"/>
              <a:t> suppliers attached response to determine award, then click </a:t>
            </a:r>
            <a:r>
              <a:rPr lang="en-US" b="0" i="1" baseline="0" dirty="0"/>
              <a:t>Close</a:t>
            </a:r>
            <a:r>
              <a:rPr lang="en-US" b="0" i="0" baseline="0" dirty="0"/>
              <a:t>. </a:t>
            </a:r>
            <a:r>
              <a:rPr lang="en-US" b="0" i="0" dirty="0"/>
              <a:t>At this time, you may enter </a:t>
            </a:r>
            <a:r>
              <a:rPr lang="en-US" b="0" i="1" dirty="0"/>
              <a:t>Evaluation Notes</a:t>
            </a:r>
            <a:r>
              <a:rPr lang="en-US" b="0" i="0" dirty="0"/>
              <a:t>, however these notes</a:t>
            </a:r>
            <a:r>
              <a:rPr lang="en-US" b="0" i="1" dirty="0"/>
              <a:t> </a:t>
            </a:r>
            <a:r>
              <a:rPr lang="en-US" b="0" i="0" dirty="0"/>
              <a:t>are not editable and are permanent.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i="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baseline="0" dirty="0"/>
              <a:t>Under actions you may select </a:t>
            </a:r>
            <a:r>
              <a:rPr lang="en-US" b="0" i="1" baseline="0" dirty="0"/>
              <a:t>Recommend as Finalist</a:t>
            </a:r>
            <a:r>
              <a:rPr lang="en-US" b="0" i="0" baseline="0" dirty="0"/>
              <a:t>, this only applies if </a:t>
            </a:r>
            <a:r>
              <a:rPr lang="en-US" sz="1200" b="0" i="0" kern="1200" dirty="0">
                <a:solidFill>
                  <a:schemeClr val="tx1"/>
                </a:solidFill>
                <a:effectLst/>
                <a:latin typeface="+mn-lt"/>
                <a:ea typeface="+mn-ea"/>
                <a:cs typeface="+mn-cs"/>
              </a:rPr>
              <a:t>your organization has enabled the ability to create solicitation rounds</a:t>
            </a:r>
            <a:r>
              <a:rPr lang="en-US" sz="1200" b="0" i="0" kern="1200" baseline="0" dirty="0">
                <a:solidFill>
                  <a:schemeClr val="tx1"/>
                </a:solidFill>
                <a:effectLst/>
                <a:latin typeface="+mn-lt"/>
                <a:ea typeface="+mn-ea"/>
                <a:cs typeface="+mn-cs"/>
              </a:rPr>
              <a:t> (multi-round solicitations). This topic can be discussed at a later date if your organization would like to take advantage of this advanced functionality. </a:t>
            </a:r>
            <a:endParaRPr lang="en-US" b="0" i="0" baseline="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i="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t>[DEMO]</a:t>
            </a:r>
            <a:endParaRPr lang="en-US" i="0" dirty="0">
              <a:latin typeface="+mn-lt"/>
            </a:endParaRPr>
          </a:p>
          <a:p>
            <a:endParaRPr lang="en-US" dirty="0"/>
          </a:p>
        </p:txBody>
      </p:sp>
      <p:sp>
        <p:nvSpPr>
          <p:cNvPr id="4" name="Slide Number Placeholder 3"/>
          <p:cNvSpPr>
            <a:spLocks noGrp="1"/>
          </p:cNvSpPr>
          <p:nvPr>
            <p:ph type="sldNum" sz="quarter" idx="10"/>
          </p:nvPr>
        </p:nvSpPr>
        <p:spPr/>
        <p:txBody>
          <a:bodyPr/>
          <a:lstStyle/>
          <a:p>
            <a:fld id="{8D4B8E19-EC55-474C-97D2-422B8B34210F}" type="slidenum">
              <a:rPr lang="en-CA" smtClean="0"/>
              <a:t>69</a:t>
            </a:fld>
            <a:endParaRPr lang="en-CA"/>
          </a:p>
        </p:txBody>
      </p:sp>
    </p:spTree>
    <p:extLst>
      <p:ext uri="{BB962C8B-B14F-4D97-AF65-F5344CB8AC3E}">
        <p14:creationId xmlns:p14="http://schemas.microsoft.com/office/powerpoint/2010/main" val="3435211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i="0" dirty="0"/>
              <a:t>For solicitations</a:t>
            </a:r>
            <a:r>
              <a:rPr lang="en-US" sz="1200" i="0" baseline="0" dirty="0"/>
              <a:t> posted to the public bid board (typically formal solicitation), s</a:t>
            </a:r>
            <a:r>
              <a:rPr lang="en-US" b="0" i="0" dirty="0">
                <a:solidFill>
                  <a:srgbClr val="000000"/>
                </a:solidFill>
                <a:effectLst/>
                <a:latin typeface="+mn-lt"/>
              </a:rPr>
              <a:t>elect “Everyone” from the dropdown menu of the </a:t>
            </a:r>
            <a:r>
              <a:rPr lang="en-US" b="0" i="1" dirty="0">
                <a:solidFill>
                  <a:srgbClr val="000000"/>
                </a:solidFill>
                <a:effectLst/>
                <a:latin typeface="+mn-lt"/>
              </a:rPr>
              <a:t>Who can see this bid? </a:t>
            </a:r>
            <a:r>
              <a:rPr lang="en-US" b="0" i="0" dirty="0">
                <a:solidFill>
                  <a:srgbClr val="000000"/>
                </a:solidFill>
                <a:effectLst/>
                <a:latin typeface="+mn-lt"/>
              </a:rPr>
              <a:t>and “All Vendors” from the </a:t>
            </a:r>
            <a:r>
              <a:rPr lang="en-US" b="0" i="1" dirty="0">
                <a:solidFill>
                  <a:srgbClr val="000000"/>
                </a:solidFill>
                <a:effectLst/>
                <a:latin typeface="+mn-lt"/>
              </a:rPr>
              <a:t>Who can respond to this bid? </a:t>
            </a:r>
            <a:r>
              <a:rPr lang="en-US" sz="1200" b="1" dirty="0"/>
              <a:t>[DEMO]</a:t>
            </a:r>
          </a:p>
          <a:p>
            <a:pPr lvl="0"/>
            <a:endParaRPr lang="en-US" sz="1200" b="0" i="1" dirty="0">
              <a:solidFill>
                <a:srgbClr val="000000"/>
              </a:solidFill>
              <a:effectLst/>
              <a:latin typeface="+mn-lt"/>
            </a:endParaRPr>
          </a:p>
          <a:p>
            <a:pPr lvl="0"/>
            <a:r>
              <a:rPr lang="en-US" sz="1200" dirty="0"/>
              <a:t>For solicitations not posted to the public</a:t>
            </a:r>
            <a:r>
              <a:rPr lang="en-US" sz="1200" baseline="0" dirty="0"/>
              <a:t> bid board (typically informal solicitation), select “</a:t>
            </a:r>
            <a:r>
              <a:rPr lang="en-US" sz="1200" i="0" dirty="0"/>
              <a:t>Invited Vendors Only”</a:t>
            </a:r>
            <a:r>
              <a:rPr lang="en-US" sz="1200" baseline="0" dirty="0"/>
              <a:t> </a:t>
            </a:r>
            <a:r>
              <a:rPr lang="en-US" sz="1200" i="0" dirty="0"/>
              <a:t>from the dropdown</a:t>
            </a:r>
            <a:r>
              <a:rPr lang="en-US" sz="1200" i="0" baseline="0" dirty="0"/>
              <a:t> menu of the </a:t>
            </a:r>
            <a:r>
              <a:rPr lang="en-US" sz="1200" i="1" dirty="0"/>
              <a:t>Who can see the bid? </a:t>
            </a:r>
            <a:r>
              <a:rPr lang="en-US" b="0" i="0" dirty="0">
                <a:solidFill>
                  <a:srgbClr val="000000"/>
                </a:solidFill>
                <a:effectLst/>
                <a:latin typeface="+mn-lt"/>
              </a:rPr>
              <a:t>and</a:t>
            </a:r>
            <a:r>
              <a:rPr lang="en-US" sz="1200" i="1" dirty="0"/>
              <a:t> </a:t>
            </a:r>
            <a:r>
              <a:rPr lang="en-US" sz="1200" baseline="0" dirty="0"/>
              <a:t>“</a:t>
            </a:r>
            <a:r>
              <a:rPr lang="en-US" sz="1200" i="0" dirty="0"/>
              <a:t>Invited Vendors Only”</a:t>
            </a:r>
            <a:r>
              <a:rPr lang="en-US" sz="1200" baseline="0" dirty="0"/>
              <a:t> </a:t>
            </a:r>
            <a:r>
              <a:rPr lang="en-US" sz="1200" i="0" dirty="0"/>
              <a:t>from the dropdown</a:t>
            </a:r>
            <a:r>
              <a:rPr lang="en-US" sz="1200" i="0" baseline="0" dirty="0"/>
              <a:t> menu of the </a:t>
            </a:r>
            <a:r>
              <a:rPr lang="en-US" sz="1200" i="1" dirty="0"/>
              <a:t>Who can respond to the bid?</a:t>
            </a:r>
            <a:r>
              <a:rPr lang="en-US" sz="1200" dirty="0"/>
              <a:t> </a:t>
            </a:r>
            <a:endParaRPr lang="en-US" b="0" i="1" dirty="0">
              <a:solidFill>
                <a:srgbClr val="000000"/>
              </a:solidFill>
              <a:effectLst/>
              <a:latin typeface="+mn-lt"/>
            </a:endParaRPr>
          </a:p>
          <a:p>
            <a:pPr lvl="0"/>
            <a:endParaRPr lang="en-US" i="1" dirty="0">
              <a:latin typeface="+mn-lt"/>
            </a:endParaRPr>
          </a:p>
        </p:txBody>
      </p:sp>
      <p:sp>
        <p:nvSpPr>
          <p:cNvPr id="4" name="Slide Number Placeholder 3"/>
          <p:cNvSpPr>
            <a:spLocks noGrp="1"/>
          </p:cNvSpPr>
          <p:nvPr>
            <p:ph type="sldNum" sz="quarter" idx="10"/>
          </p:nvPr>
        </p:nvSpPr>
        <p:spPr/>
        <p:txBody>
          <a:bodyPr/>
          <a:lstStyle/>
          <a:p>
            <a:fld id="{8D4B8E19-EC55-474C-97D2-422B8B34210F}" type="slidenum">
              <a:rPr lang="en-CA" smtClean="0"/>
              <a:t>7</a:t>
            </a:fld>
            <a:endParaRPr lang="en-CA"/>
          </a:p>
        </p:txBody>
      </p:sp>
    </p:spTree>
    <p:extLst>
      <p:ext uri="{BB962C8B-B14F-4D97-AF65-F5344CB8AC3E}">
        <p14:creationId xmlns:p14="http://schemas.microsoft.com/office/powerpoint/2010/main" val="274555568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You may select </a:t>
            </a:r>
            <a:r>
              <a:rPr lang="en-US" i="1" dirty="0"/>
              <a:t>Manage Evaluation Committee</a:t>
            </a:r>
            <a:r>
              <a:rPr lang="en-US" i="0" dirty="0"/>
              <a:t> to establish your team, if applicable.</a:t>
            </a:r>
          </a:p>
          <a:p>
            <a:endParaRPr lang="en-US" i="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t>[DEMO]</a:t>
            </a:r>
            <a:endParaRPr lang="en-US" i="0" dirty="0">
              <a:latin typeface="+mn-lt"/>
            </a:endParaRPr>
          </a:p>
          <a:p>
            <a:endParaRPr lang="en-US" dirty="0"/>
          </a:p>
        </p:txBody>
      </p:sp>
      <p:sp>
        <p:nvSpPr>
          <p:cNvPr id="4" name="Slide Number Placeholder 3"/>
          <p:cNvSpPr>
            <a:spLocks noGrp="1"/>
          </p:cNvSpPr>
          <p:nvPr>
            <p:ph type="sldNum" sz="quarter" idx="10"/>
          </p:nvPr>
        </p:nvSpPr>
        <p:spPr/>
        <p:txBody>
          <a:bodyPr/>
          <a:lstStyle/>
          <a:p>
            <a:fld id="{8D4B8E19-EC55-474C-97D2-422B8B34210F}" type="slidenum">
              <a:rPr lang="en-CA" smtClean="0"/>
              <a:t>70</a:t>
            </a:fld>
            <a:endParaRPr lang="en-CA"/>
          </a:p>
        </p:txBody>
      </p:sp>
    </p:spTree>
    <p:extLst>
      <p:ext uri="{BB962C8B-B14F-4D97-AF65-F5344CB8AC3E}">
        <p14:creationId xmlns:p14="http://schemas.microsoft.com/office/powerpoint/2010/main" val="399598549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t>You have the option of creating an Evaluation Team.  You may add a </a:t>
            </a:r>
            <a:r>
              <a:rPr lang="en-US" b="0" i="1" dirty="0"/>
              <a:t>Team Name </a:t>
            </a:r>
            <a:r>
              <a:rPr lang="en-US" b="0" i="0" dirty="0"/>
              <a:t>and </a:t>
            </a:r>
            <a:r>
              <a:rPr lang="en-US" b="0" i="1" dirty="0"/>
              <a:t>Team Members</a:t>
            </a:r>
            <a:r>
              <a:rPr lang="en-US" b="0" i="0" dirty="0"/>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i="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t>[DEMO]</a:t>
            </a:r>
            <a:endParaRPr lang="en-US" i="0" dirty="0">
              <a:latin typeface="+mn-lt"/>
            </a:endParaRPr>
          </a:p>
          <a:p>
            <a:endParaRPr lang="en-US" dirty="0"/>
          </a:p>
        </p:txBody>
      </p:sp>
      <p:sp>
        <p:nvSpPr>
          <p:cNvPr id="4" name="Slide Number Placeholder 3"/>
          <p:cNvSpPr>
            <a:spLocks noGrp="1"/>
          </p:cNvSpPr>
          <p:nvPr>
            <p:ph type="sldNum" sz="quarter" idx="10"/>
          </p:nvPr>
        </p:nvSpPr>
        <p:spPr/>
        <p:txBody>
          <a:bodyPr/>
          <a:lstStyle/>
          <a:p>
            <a:fld id="{8D4B8E19-EC55-474C-97D2-422B8B34210F}" type="slidenum">
              <a:rPr lang="en-CA" smtClean="0"/>
              <a:t>71</a:t>
            </a:fld>
            <a:endParaRPr lang="en-CA"/>
          </a:p>
        </p:txBody>
      </p:sp>
    </p:spTree>
    <p:extLst>
      <p:ext uri="{BB962C8B-B14F-4D97-AF65-F5344CB8AC3E}">
        <p14:creationId xmlns:p14="http://schemas.microsoft.com/office/powerpoint/2010/main" val="425806607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t>Enter the name of the evaluation team.  Click on </a:t>
            </a:r>
            <a:r>
              <a:rPr lang="en-US" b="0" i="1" dirty="0"/>
              <a:t>Add Team</a:t>
            </a:r>
            <a:r>
              <a:rPr lang="en-US" b="0" i="0" dirty="0"/>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i="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t>[DEMO]</a:t>
            </a:r>
            <a:endParaRPr lang="en-US" i="0" dirty="0">
              <a:latin typeface="+mn-lt"/>
            </a:endParaRPr>
          </a:p>
          <a:p>
            <a:endParaRPr lang="en-US" dirty="0"/>
          </a:p>
        </p:txBody>
      </p:sp>
      <p:sp>
        <p:nvSpPr>
          <p:cNvPr id="4" name="Slide Number Placeholder 3"/>
          <p:cNvSpPr>
            <a:spLocks noGrp="1"/>
          </p:cNvSpPr>
          <p:nvPr>
            <p:ph type="sldNum" sz="quarter" idx="10"/>
          </p:nvPr>
        </p:nvSpPr>
        <p:spPr/>
        <p:txBody>
          <a:bodyPr/>
          <a:lstStyle/>
          <a:p>
            <a:fld id="{8D4B8E19-EC55-474C-97D2-422B8B34210F}" type="slidenum">
              <a:rPr lang="en-CA" smtClean="0"/>
              <a:t>72</a:t>
            </a:fld>
            <a:endParaRPr lang="en-CA"/>
          </a:p>
        </p:txBody>
      </p:sp>
    </p:spTree>
    <p:extLst>
      <p:ext uri="{BB962C8B-B14F-4D97-AF65-F5344CB8AC3E}">
        <p14:creationId xmlns:p14="http://schemas.microsoft.com/office/powerpoint/2010/main" val="13743549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t>“Training Evaluation Team” appears below </a:t>
            </a:r>
            <a:r>
              <a:rPr lang="en-US" b="0" i="1" dirty="0"/>
              <a:t>Solicitation Teams</a:t>
            </a:r>
            <a:r>
              <a:rPr lang="en-US" b="0" i="0" dirty="0"/>
              <a:t>.  Click on the icon to add people.  You will now be able to enter team members in the </a:t>
            </a:r>
            <a:r>
              <a:rPr lang="en-US" b="0" i="1" dirty="0"/>
              <a:t>Team Members</a:t>
            </a:r>
            <a:r>
              <a:rPr lang="en-US" b="0" i="0" dirty="0"/>
              <a:t> field.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i="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t>[DEMO]</a:t>
            </a:r>
            <a:endParaRPr lang="en-US" i="0" dirty="0">
              <a:latin typeface="+mn-lt"/>
            </a:endParaRPr>
          </a:p>
          <a:p>
            <a:endParaRPr lang="en-US" dirty="0"/>
          </a:p>
        </p:txBody>
      </p:sp>
      <p:sp>
        <p:nvSpPr>
          <p:cNvPr id="4" name="Slide Number Placeholder 3"/>
          <p:cNvSpPr>
            <a:spLocks noGrp="1"/>
          </p:cNvSpPr>
          <p:nvPr>
            <p:ph type="sldNum" sz="quarter" idx="10"/>
          </p:nvPr>
        </p:nvSpPr>
        <p:spPr/>
        <p:txBody>
          <a:bodyPr/>
          <a:lstStyle/>
          <a:p>
            <a:fld id="{8D4B8E19-EC55-474C-97D2-422B8B34210F}" type="slidenum">
              <a:rPr lang="en-CA" smtClean="0"/>
              <a:t>73</a:t>
            </a:fld>
            <a:endParaRPr lang="en-CA"/>
          </a:p>
        </p:txBody>
      </p:sp>
    </p:spTree>
    <p:extLst>
      <p:ext uri="{BB962C8B-B14F-4D97-AF65-F5344CB8AC3E}">
        <p14:creationId xmlns:p14="http://schemas.microsoft.com/office/powerpoint/2010/main" val="399751372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t>Enter team members in the </a:t>
            </a:r>
            <a:r>
              <a:rPr lang="en-US" b="0" i="1" dirty="0"/>
              <a:t>Team Members</a:t>
            </a:r>
            <a:r>
              <a:rPr lang="en-US" b="0" i="0" dirty="0"/>
              <a:t> field</a:t>
            </a:r>
            <a:r>
              <a:rPr lang="en-US" b="0" i="0" baseline="0" dirty="0"/>
              <a:t> (only for CTsource users if the individual is not a user you must add an external user).</a:t>
            </a:r>
            <a:endParaRPr lang="en-US" b="0" i="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i="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t>Enter a name and click </a:t>
            </a:r>
            <a:r>
              <a:rPr lang="en-US" b="0" i="1" dirty="0"/>
              <a:t>Add External User</a:t>
            </a:r>
            <a:r>
              <a:rPr lang="en-US" b="0" i="0" dirty="0"/>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i="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t>[DEMO]</a:t>
            </a:r>
            <a:endParaRPr lang="en-US" i="0" dirty="0">
              <a:latin typeface="+mn-lt"/>
            </a:endParaRPr>
          </a:p>
          <a:p>
            <a:endParaRPr lang="en-US" dirty="0"/>
          </a:p>
        </p:txBody>
      </p:sp>
      <p:sp>
        <p:nvSpPr>
          <p:cNvPr id="4" name="Slide Number Placeholder 3"/>
          <p:cNvSpPr>
            <a:spLocks noGrp="1"/>
          </p:cNvSpPr>
          <p:nvPr>
            <p:ph type="sldNum" sz="quarter" idx="10"/>
          </p:nvPr>
        </p:nvSpPr>
        <p:spPr/>
        <p:txBody>
          <a:bodyPr/>
          <a:lstStyle/>
          <a:p>
            <a:fld id="{8D4B8E19-EC55-474C-97D2-422B8B34210F}" type="slidenum">
              <a:rPr lang="en-CA" smtClean="0"/>
              <a:t>74</a:t>
            </a:fld>
            <a:endParaRPr lang="en-CA"/>
          </a:p>
        </p:txBody>
      </p:sp>
    </p:spTree>
    <p:extLst>
      <p:ext uri="{BB962C8B-B14F-4D97-AF65-F5344CB8AC3E}">
        <p14:creationId xmlns:p14="http://schemas.microsoft.com/office/powerpoint/2010/main" val="218522361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i="1" dirty="0"/>
              <a:t>External Team Member </a:t>
            </a:r>
            <a:r>
              <a:rPr lang="en-US" b="0" i="0" dirty="0"/>
              <a:t>Information window opens.  Enter member’s information and click </a:t>
            </a:r>
            <a:r>
              <a:rPr lang="en-US" b="0" i="1" dirty="0"/>
              <a:t>Save</a:t>
            </a:r>
            <a:r>
              <a:rPr lang="en-US" b="0" i="0" dirty="0"/>
              <a:t>. (Or </a:t>
            </a:r>
            <a:r>
              <a:rPr lang="en-US" b="0" i="1" dirty="0"/>
              <a:t>Close</a:t>
            </a:r>
            <a:r>
              <a:rPr lang="en-US" b="0" i="0" dirty="0"/>
              <a:t> if you wish to exit.)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i="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t>[DEMO]</a:t>
            </a:r>
            <a:endParaRPr lang="en-US" i="0" dirty="0">
              <a:latin typeface="+mn-lt"/>
            </a:endParaRPr>
          </a:p>
          <a:p>
            <a:endParaRPr lang="en-US" dirty="0"/>
          </a:p>
        </p:txBody>
      </p:sp>
      <p:sp>
        <p:nvSpPr>
          <p:cNvPr id="4" name="Slide Number Placeholder 3"/>
          <p:cNvSpPr>
            <a:spLocks noGrp="1"/>
          </p:cNvSpPr>
          <p:nvPr>
            <p:ph type="sldNum" sz="quarter" idx="10"/>
          </p:nvPr>
        </p:nvSpPr>
        <p:spPr/>
        <p:txBody>
          <a:bodyPr/>
          <a:lstStyle/>
          <a:p>
            <a:fld id="{8D4B8E19-EC55-474C-97D2-422B8B34210F}" type="slidenum">
              <a:rPr lang="en-CA" smtClean="0"/>
              <a:t>75</a:t>
            </a:fld>
            <a:endParaRPr lang="en-CA"/>
          </a:p>
        </p:txBody>
      </p:sp>
    </p:spTree>
    <p:extLst>
      <p:ext uri="{BB962C8B-B14F-4D97-AF65-F5344CB8AC3E}">
        <p14:creationId xmlns:p14="http://schemas.microsoft.com/office/powerpoint/2010/main" val="333671426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t>Continue entering all members.  When finished, click </a:t>
            </a:r>
            <a:r>
              <a:rPr lang="en-US" b="0" i="1" dirty="0"/>
              <a:t>Next.</a:t>
            </a:r>
            <a:endParaRPr lang="en-US" b="0" i="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i="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t>[DEMO]</a:t>
            </a:r>
            <a:endParaRPr lang="en-US" i="0" dirty="0">
              <a:latin typeface="+mn-lt"/>
            </a:endParaRPr>
          </a:p>
          <a:p>
            <a:endParaRPr lang="en-US" dirty="0"/>
          </a:p>
        </p:txBody>
      </p:sp>
      <p:sp>
        <p:nvSpPr>
          <p:cNvPr id="4" name="Slide Number Placeholder 3"/>
          <p:cNvSpPr>
            <a:spLocks noGrp="1"/>
          </p:cNvSpPr>
          <p:nvPr>
            <p:ph type="sldNum" sz="quarter" idx="10"/>
          </p:nvPr>
        </p:nvSpPr>
        <p:spPr/>
        <p:txBody>
          <a:bodyPr/>
          <a:lstStyle/>
          <a:p>
            <a:fld id="{8D4B8E19-EC55-474C-97D2-422B8B34210F}" type="slidenum">
              <a:rPr lang="en-CA" smtClean="0"/>
              <a:t>76</a:t>
            </a:fld>
            <a:endParaRPr lang="en-CA"/>
          </a:p>
        </p:txBody>
      </p:sp>
    </p:spTree>
    <p:extLst>
      <p:ext uri="{BB962C8B-B14F-4D97-AF65-F5344CB8AC3E}">
        <p14:creationId xmlns:p14="http://schemas.microsoft.com/office/powerpoint/2010/main" val="187619921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i="1" dirty="0"/>
              <a:t>Evaluation Materials </a:t>
            </a:r>
            <a:r>
              <a:rPr lang="en-US" b="0" i="0" dirty="0"/>
              <a:t>window opens.  Select all files for the team to evaluate.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i="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t>[DEMO]</a:t>
            </a:r>
            <a:endParaRPr lang="en-US" i="0" dirty="0">
              <a:latin typeface="+mn-lt"/>
            </a:endParaRPr>
          </a:p>
          <a:p>
            <a:endParaRPr lang="en-US" dirty="0"/>
          </a:p>
        </p:txBody>
      </p:sp>
      <p:sp>
        <p:nvSpPr>
          <p:cNvPr id="4" name="Slide Number Placeholder 3"/>
          <p:cNvSpPr>
            <a:spLocks noGrp="1"/>
          </p:cNvSpPr>
          <p:nvPr>
            <p:ph type="sldNum" sz="quarter" idx="10"/>
          </p:nvPr>
        </p:nvSpPr>
        <p:spPr/>
        <p:txBody>
          <a:bodyPr/>
          <a:lstStyle/>
          <a:p>
            <a:fld id="{8D4B8E19-EC55-474C-97D2-422B8B34210F}" type="slidenum">
              <a:rPr lang="en-CA" smtClean="0"/>
              <a:t>77</a:t>
            </a:fld>
            <a:endParaRPr lang="en-CA"/>
          </a:p>
        </p:txBody>
      </p:sp>
    </p:spTree>
    <p:extLst>
      <p:ext uri="{BB962C8B-B14F-4D97-AF65-F5344CB8AC3E}">
        <p14:creationId xmlns:p14="http://schemas.microsoft.com/office/powerpoint/2010/main" val="384499477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t>The files you select will populate in the </a:t>
            </a:r>
            <a:r>
              <a:rPr lang="en-US" b="0" i="1" dirty="0"/>
              <a:t>Selected Files </a:t>
            </a:r>
            <a:r>
              <a:rPr lang="en-US" b="0" i="0" dirty="0"/>
              <a:t>window on the right.  Unselect</a:t>
            </a:r>
            <a:r>
              <a:rPr lang="en-US" b="0" i="0" baseline="0" dirty="0"/>
              <a:t> check boxes under the </a:t>
            </a:r>
            <a:r>
              <a:rPr lang="en-US" b="0" i="1" baseline="0" dirty="0"/>
              <a:t>Selected Files </a:t>
            </a:r>
            <a:r>
              <a:rPr lang="en-US" b="0" i="0" baseline="0" dirty="0"/>
              <a:t>column for those files that do not need to be evaluated by the team.</a:t>
            </a:r>
            <a:endParaRPr lang="en-US" b="0" i="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i="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t>[DEMO]</a:t>
            </a:r>
            <a:endParaRPr lang="en-US" i="0" dirty="0">
              <a:latin typeface="+mn-lt"/>
            </a:endParaRPr>
          </a:p>
          <a:p>
            <a:endParaRPr lang="en-US" dirty="0"/>
          </a:p>
        </p:txBody>
      </p:sp>
      <p:sp>
        <p:nvSpPr>
          <p:cNvPr id="4" name="Slide Number Placeholder 3"/>
          <p:cNvSpPr>
            <a:spLocks noGrp="1"/>
          </p:cNvSpPr>
          <p:nvPr>
            <p:ph type="sldNum" sz="quarter" idx="10"/>
          </p:nvPr>
        </p:nvSpPr>
        <p:spPr/>
        <p:txBody>
          <a:bodyPr/>
          <a:lstStyle/>
          <a:p>
            <a:fld id="{8D4B8E19-EC55-474C-97D2-422B8B34210F}" type="slidenum">
              <a:rPr lang="en-CA" smtClean="0"/>
              <a:t>78</a:t>
            </a:fld>
            <a:endParaRPr lang="en-CA"/>
          </a:p>
        </p:txBody>
      </p:sp>
    </p:spTree>
    <p:extLst>
      <p:ext uri="{BB962C8B-B14F-4D97-AF65-F5344CB8AC3E}">
        <p14:creationId xmlns:p14="http://schemas.microsoft.com/office/powerpoint/2010/main" val="135232163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t>If there are any additional documents that must be added to include in the evaluation, you have the option to </a:t>
            </a:r>
            <a:r>
              <a:rPr lang="en-US" b="0" i="1" dirty="0"/>
              <a:t>Select Evaluation Documents</a:t>
            </a:r>
            <a:r>
              <a:rPr lang="en-US" b="0" i="0" dirty="0"/>
              <a:t> and </a:t>
            </a:r>
            <a:r>
              <a:rPr lang="en-US" b="0" i="1" dirty="0"/>
              <a:t>Upload</a:t>
            </a:r>
            <a:r>
              <a:rPr lang="en-US" b="0" i="0" dirty="0"/>
              <a:t>.  Click </a:t>
            </a:r>
            <a:r>
              <a:rPr lang="en-US" b="0" i="1" dirty="0"/>
              <a:t>Next</a:t>
            </a:r>
            <a:r>
              <a:rPr lang="en-US" b="0" i="0" dirty="0"/>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i="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t>[DEMO]</a:t>
            </a:r>
            <a:endParaRPr lang="en-US" i="0" dirty="0">
              <a:latin typeface="+mn-lt"/>
            </a:endParaRPr>
          </a:p>
          <a:p>
            <a:endParaRPr lang="en-US" dirty="0"/>
          </a:p>
        </p:txBody>
      </p:sp>
      <p:sp>
        <p:nvSpPr>
          <p:cNvPr id="4" name="Slide Number Placeholder 3"/>
          <p:cNvSpPr>
            <a:spLocks noGrp="1"/>
          </p:cNvSpPr>
          <p:nvPr>
            <p:ph type="sldNum" sz="quarter" idx="10"/>
          </p:nvPr>
        </p:nvSpPr>
        <p:spPr/>
        <p:txBody>
          <a:bodyPr/>
          <a:lstStyle/>
          <a:p>
            <a:fld id="{8D4B8E19-EC55-474C-97D2-422B8B34210F}" type="slidenum">
              <a:rPr lang="en-CA" smtClean="0"/>
              <a:t>79</a:t>
            </a:fld>
            <a:endParaRPr lang="en-CA"/>
          </a:p>
        </p:txBody>
      </p:sp>
    </p:spTree>
    <p:extLst>
      <p:ext uri="{BB962C8B-B14F-4D97-AF65-F5344CB8AC3E}">
        <p14:creationId xmlns:p14="http://schemas.microsoft.com/office/powerpoint/2010/main" val="3208344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0" i="1" dirty="0">
                <a:solidFill>
                  <a:srgbClr val="000000"/>
                </a:solidFill>
                <a:effectLst/>
                <a:latin typeface="+mn-lt"/>
              </a:rPr>
              <a:t>Calculate Estimated Total Value from Sum of Estimated Line Item Total Price </a:t>
            </a:r>
            <a:r>
              <a:rPr lang="en-US" b="0" i="0" dirty="0">
                <a:solidFill>
                  <a:srgbClr val="000000"/>
                </a:solidFill>
                <a:effectLst/>
                <a:latin typeface="+mn-lt"/>
              </a:rPr>
              <a:t>defaults to </a:t>
            </a:r>
            <a:r>
              <a:rPr lang="en-US" b="0" i="1" dirty="0">
                <a:solidFill>
                  <a:srgbClr val="000000"/>
                </a:solidFill>
                <a:effectLst/>
                <a:latin typeface="+mn-lt"/>
              </a:rPr>
              <a:t>No</a:t>
            </a:r>
            <a:r>
              <a:rPr lang="en-US" b="0" i="0" dirty="0">
                <a:solidFill>
                  <a:srgbClr val="000000"/>
                </a:solidFill>
                <a:effectLst/>
                <a:latin typeface="+mn-lt"/>
              </a:rPr>
              <a:t>.  This will not apply</a:t>
            </a:r>
            <a:r>
              <a:rPr lang="en-US" b="0" i="0" baseline="0" dirty="0">
                <a:solidFill>
                  <a:srgbClr val="000000"/>
                </a:solidFill>
                <a:effectLst/>
                <a:latin typeface="+mn-lt"/>
              </a:rPr>
              <a:t> for bids without line items entered on the Item Spec page.</a:t>
            </a:r>
            <a:endParaRPr lang="en-US" b="0" i="0" dirty="0">
              <a:solidFill>
                <a:srgbClr val="000000"/>
              </a:solidFill>
              <a:effectLst/>
              <a:latin typeface="+mn-lt"/>
            </a:endParaRPr>
          </a:p>
          <a:p>
            <a:pPr lvl="0"/>
            <a:endParaRPr lang="en-US" b="0" i="0" dirty="0">
              <a:solidFill>
                <a:srgbClr val="000000"/>
              </a:solidFill>
              <a:effectLst/>
              <a:latin typeface="+mn-lt"/>
            </a:endParaRPr>
          </a:p>
          <a:p>
            <a:pPr lvl="0"/>
            <a:r>
              <a:rPr lang="en-US" b="0" i="0" dirty="0">
                <a:solidFill>
                  <a:srgbClr val="000000"/>
                </a:solidFill>
                <a:effectLst/>
                <a:latin typeface="+mn-lt"/>
              </a:rPr>
              <a:t>Enter the estimated total value of the solicitation in the </a:t>
            </a:r>
            <a:r>
              <a:rPr lang="en-US" b="0" i="1" dirty="0">
                <a:solidFill>
                  <a:srgbClr val="000000"/>
                </a:solidFill>
                <a:effectLst/>
                <a:latin typeface="+mn-lt"/>
              </a:rPr>
              <a:t>Estimated Total Value </a:t>
            </a:r>
            <a:r>
              <a:rPr lang="en-US" b="0" i="0" dirty="0">
                <a:solidFill>
                  <a:srgbClr val="000000"/>
                </a:solidFill>
                <a:effectLst/>
                <a:latin typeface="+mn-lt"/>
              </a:rPr>
              <a:t>field.  This value will not be visible to the suppliers and is only used for Approval Workflow and Reporting.</a:t>
            </a:r>
          </a:p>
          <a:p>
            <a:pPr lvl="0"/>
            <a:endParaRPr lang="en-US" b="0" i="0" dirty="0">
              <a:solidFill>
                <a:srgbClr val="000000"/>
              </a:solidFill>
              <a:effectLst/>
              <a:latin typeface="+mn-lt"/>
            </a:endParaRPr>
          </a:p>
          <a:p>
            <a:pPr lvl="0"/>
            <a:r>
              <a:rPr lang="en-US" b="0" i="0" dirty="0">
                <a:solidFill>
                  <a:srgbClr val="000000"/>
                </a:solidFill>
                <a:effectLst/>
                <a:latin typeface="+mn-lt"/>
              </a:rPr>
              <a:t>Enter a description in the </a:t>
            </a:r>
            <a:r>
              <a:rPr lang="en-US" b="0" i="1" dirty="0">
                <a:solidFill>
                  <a:srgbClr val="000000"/>
                </a:solidFill>
                <a:effectLst/>
                <a:latin typeface="+mn-lt"/>
              </a:rPr>
              <a:t>Description</a:t>
            </a:r>
            <a:r>
              <a:rPr lang="en-US" b="0" i="0" dirty="0">
                <a:solidFill>
                  <a:srgbClr val="000000"/>
                </a:solidFill>
                <a:effectLst/>
                <a:latin typeface="+mn-lt"/>
              </a:rPr>
              <a:t> field.  This field is used to provide an overview of the products and services requested by your organization.  The description allows the suppliers to review for products and services at a quick glance so enough information should be provided so that it can capture the suppliers’ interest when viewing/participating in the solicitation.  Maximum of 2,000 characters.</a:t>
            </a:r>
          </a:p>
          <a:p>
            <a:pPr lvl="0"/>
            <a:endParaRPr lang="en-US" b="0" i="0" dirty="0">
              <a:solidFill>
                <a:srgbClr val="000000"/>
              </a:solidFill>
              <a:effectLst/>
              <a:latin typeface="+mn-lt"/>
            </a:endParaRPr>
          </a:p>
          <a:p>
            <a:pPr lvl="0"/>
            <a:r>
              <a:rPr lang="en-US" b="0" i="0" dirty="0">
                <a:solidFill>
                  <a:srgbClr val="000000"/>
                </a:solidFill>
                <a:effectLst/>
                <a:latin typeface="+mn-lt"/>
              </a:rPr>
              <a:t>Enter a justification for the solicitation in the </a:t>
            </a:r>
            <a:r>
              <a:rPr lang="en-US" b="0" i="1" dirty="0">
                <a:solidFill>
                  <a:srgbClr val="000000"/>
                </a:solidFill>
                <a:effectLst/>
                <a:latin typeface="+mn-lt"/>
              </a:rPr>
              <a:t>Justification</a:t>
            </a:r>
            <a:r>
              <a:rPr lang="en-US" b="0" i="0" dirty="0">
                <a:solidFill>
                  <a:srgbClr val="000000"/>
                </a:solidFill>
                <a:effectLst/>
                <a:latin typeface="+mn-lt"/>
              </a:rPr>
              <a:t> field and attach any necessary documents in the </a:t>
            </a:r>
            <a:r>
              <a:rPr lang="en-US" b="0" i="1" dirty="0">
                <a:solidFill>
                  <a:srgbClr val="000000"/>
                </a:solidFill>
                <a:effectLst/>
                <a:latin typeface="+mn-lt"/>
              </a:rPr>
              <a:t>Justification Attachments </a:t>
            </a:r>
            <a:r>
              <a:rPr lang="en-US" b="0" i="0" dirty="0">
                <a:solidFill>
                  <a:srgbClr val="000000"/>
                </a:solidFill>
                <a:effectLst/>
                <a:latin typeface="+mn-lt"/>
              </a:rPr>
              <a:t>field. These will not be visible to the suppliers and is only used for Approval</a:t>
            </a:r>
            <a:r>
              <a:rPr lang="en-US" b="0" i="0" baseline="0" dirty="0">
                <a:solidFill>
                  <a:srgbClr val="000000"/>
                </a:solidFill>
                <a:effectLst/>
                <a:latin typeface="+mn-lt"/>
              </a:rPr>
              <a:t> </a:t>
            </a:r>
            <a:r>
              <a:rPr lang="en-US" b="0" i="0" dirty="0">
                <a:solidFill>
                  <a:srgbClr val="000000"/>
                </a:solidFill>
                <a:effectLst/>
                <a:latin typeface="+mn-lt"/>
              </a:rPr>
              <a:t>Workflow and Reporting.</a:t>
            </a:r>
          </a:p>
          <a:p>
            <a:pPr lvl="0"/>
            <a:endParaRPr lang="en-US" b="0" i="0" dirty="0">
              <a:solidFill>
                <a:srgbClr val="000000"/>
              </a:solidFill>
              <a:effectLst/>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t>[DEMO]</a:t>
            </a:r>
          </a:p>
          <a:p>
            <a:pPr lvl="0"/>
            <a:endParaRPr lang="en-US" b="0" i="0" dirty="0">
              <a:solidFill>
                <a:srgbClr val="000000"/>
              </a:solidFill>
              <a:effectLst/>
              <a:latin typeface="+mn-lt"/>
            </a:endParaRPr>
          </a:p>
        </p:txBody>
      </p:sp>
      <p:sp>
        <p:nvSpPr>
          <p:cNvPr id="4" name="Slide Number Placeholder 3"/>
          <p:cNvSpPr>
            <a:spLocks noGrp="1"/>
          </p:cNvSpPr>
          <p:nvPr>
            <p:ph type="sldNum" sz="quarter" idx="10"/>
          </p:nvPr>
        </p:nvSpPr>
        <p:spPr/>
        <p:txBody>
          <a:bodyPr/>
          <a:lstStyle/>
          <a:p>
            <a:fld id="{8D4B8E19-EC55-474C-97D2-422B8B34210F}" type="slidenum">
              <a:rPr lang="en-CA" smtClean="0"/>
              <a:t>8</a:t>
            </a:fld>
            <a:endParaRPr lang="en-CA"/>
          </a:p>
        </p:txBody>
      </p:sp>
    </p:spTree>
    <p:extLst>
      <p:ext uri="{BB962C8B-B14F-4D97-AF65-F5344CB8AC3E}">
        <p14:creationId xmlns:p14="http://schemas.microsoft.com/office/powerpoint/2010/main" val="340807772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t>You may send a customized email to the evaluation team at this time.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i="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t>[DEMO]</a:t>
            </a:r>
            <a:endParaRPr lang="en-US" i="0" dirty="0">
              <a:latin typeface="+mn-lt"/>
            </a:endParaRPr>
          </a:p>
          <a:p>
            <a:endParaRPr lang="en-US" dirty="0"/>
          </a:p>
        </p:txBody>
      </p:sp>
      <p:sp>
        <p:nvSpPr>
          <p:cNvPr id="4" name="Slide Number Placeholder 3"/>
          <p:cNvSpPr>
            <a:spLocks noGrp="1"/>
          </p:cNvSpPr>
          <p:nvPr>
            <p:ph type="sldNum" sz="quarter" idx="10"/>
          </p:nvPr>
        </p:nvSpPr>
        <p:spPr/>
        <p:txBody>
          <a:bodyPr/>
          <a:lstStyle/>
          <a:p>
            <a:fld id="{8D4B8E19-EC55-474C-97D2-422B8B34210F}" type="slidenum">
              <a:rPr lang="en-CA" smtClean="0"/>
              <a:t>80</a:t>
            </a:fld>
            <a:endParaRPr lang="en-CA"/>
          </a:p>
        </p:txBody>
      </p:sp>
    </p:spTree>
    <p:extLst>
      <p:ext uri="{BB962C8B-B14F-4D97-AF65-F5344CB8AC3E}">
        <p14:creationId xmlns:p14="http://schemas.microsoft.com/office/powerpoint/2010/main" val="113243540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t>This is an</a:t>
            </a:r>
            <a:r>
              <a:rPr lang="en-US" b="0" i="0" baseline="0" dirty="0"/>
              <a:t> example of w</a:t>
            </a:r>
            <a:r>
              <a:rPr lang="en-US" b="0" i="0" dirty="0"/>
              <a:t>hat appears is the system-generated email that you may revise at this time.  Click </a:t>
            </a:r>
            <a:r>
              <a:rPr lang="en-US" b="0" i="1" dirty="0"/>
              <a:t>Save</a:t>
            </a:r>
            <a:r>
              <a:rPr lang="en-US" b="0" i="0" dirty="0"/>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i="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t>[DEMO]</a:t>
            </a:r>
            <a:endParaRPr lang="en-US" i="0" dirty="0">
              <a:latin typeface="+mn-lt"/>
            </a:endParaRPr>
          </a:p>
          <a:p>
            <a:endParaRPr lang="en-US" dirty="0"/>
          </a:p>
        </p:txBody>
      </p:sp>
      <p:sp>
        <p:nvSpPr>
          <p:cNvPr id="4" name="Slide Number Placeholder 3"/>
          <p:cNvSpPr>
            <a:spLocks noGrp="1"/>
          </p:cNvSpPr>
          <p:nvPr>
            <p:ph type="sldNum" sz="quarter" idx="10"/>
          </p:nvPr>
        </p:nvSpPr>
        <p:spPr/>
        <p:txBody>
          <a:bodyPr/>
          <a:lstStyle/>
          <a:p>
            <a:fld id="{8D4B8E19-EC55-474C-97D2-422B8B34210F}" type="slidenum">
              <a:rPr lang="en-CA" smtClean="0"/>
              <a:t>81</a:t>
            </a:fld>
            <a:endParaRPr lang="en-CA"/>
          </a:p>
        </p:txBody>
      </p:sp>
    </p:spTree>
    <p:extLst>
      <p:ext uri="{BB962C8B-B14F-4D97-AF65-F5344CB8AC3E}">
        <p14:creationId xmlns:p14="http://schemas.microsoft.com/office/powerpoint/2010/main" val="396180139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i="1" dirty="0"/>
              <a:t>Publishing Documents </a:t>
            </a:r>
            <a:r>
              <a:rPr lang="en-US" b="0" i="0" dirty="0"/>
              <a:t>occurs and this may take a while depending on the number/size of documents.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i="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t>The systems is flowing and compiling all the information into a zip file to be then emailed to the Evaluation Committee members.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i="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t>[DEMO]</a:t>
            </a:r>
            <a:endParaRPr lang="en-US" i="0" dirty="0">
              <a:latin typeface="+mn-lt"/>
            </a:endParaRPr>
          </a:p>
          <a:p>
            <a:endParaRPr lang="en-US" dirty="0"/>
          </a:p>
        </p:txBody>
      </p:sp>
      <p:sp>
        <p:nvSpPr>
          <p:cNvPr id="4" name="Slide Number Placeholder 3"/>
          <p:cNvSpPr>
            <a:spLocks noGrp="1"/>
          </p:cNvSpPr>
          <p:nvPr>
            <p:ph type="sldNum" sz="quarter" idx="10"/>
          </p:nvPr>
        </p:nvSpPr>
        <p:spPr/>
        <p:txBody>
          <a:bodyPr/>
          <a:lstStyle/>
          <a:p>
            <a:fld id="{8D4B8E19-EC55-474C-97D2-422B8B34210F}" type="slidenum">
              <a:rPr lang="en-CA" smtClean="0"/>
              <a:t>82</a:t>
            </a:fld>
            <a:endParaRPr lang="en-CA"/>
          </a:p>
        </p:txBody>
      </p:sp>
    </p:spTree>
    <p:extLst>
      <p:ext uri="{BB962C8B-B14F-4D97-AF65-F5344CB8AC3E}">
        <p14:creationId xmlns:p14="http://schemas.microsoft.com/office/powerpoint/2010/main" val="159471611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t>Once the document is published to the Evaluation Committee successfully, click </a:t>
            </a:r>
            <a:r>
              <a:rPr lang="en-US" b="0" i="1" dirty="0"/>
              <a:t>Proceed</a:t>
            </a:r>
            <a:r>
              <a:rPr lang="en-US" b="0" i="0" dirty="0"/>
              <a:t>.  Once you click </a:t>
            </a:r>
            <a:r>
              <a:rPr lang="en-US" b="0" i="1" dirty="0"/>
              <a:t>Proceed, </a:t>
            </a:r>
            <a:r>
              <a:rPr lang="en-US" b="0" i="0" dirty="0"/>
              <a:t>the system generates and sends the email.</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i="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t>You will be returned to the Summary, click </a:t>
            </a:r>
            <a:r>
              <a:rPr lang="en-US" b="0" i="1" dirty="0"/>
              <a:t>Close</a:t>
            </a:r>
            <a:r>
              <a:rPr lang="en-US" b="0" i="0" dirty="0"/>
              <a:t>.  Return home.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i="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t>[DEMO]</a:t>
            </a:r>
            <a:endParaRPr lang="en-US" i="0" dirty="0">
              <a:latin typeface="+mn-lt"/>
            </a:endParaRPr>
          </a:p>
          <a:p>
            <a:endParaRPr lang="en-US" dirty="0"/>
          </a:p>
        </p:txBody>
      </p:sp>
      <p:sp>
        <p:nvSpPr>
          <p:cNvPr id="4" name="Slide Number Placeholder 3"/>
          <p:cNvSpPr>
            <a:spLocks noGrp="1"/>
          </p:cNvSpPr>
          <p:nvPr>
            <p:ph type="sldNum" sz="quarter" idx="10"/>
          </p:nvPr>
        </p:nvSpPr>
        <p:spPr/>
        <p:txBody>
          <a:bodyPr/>
          <a:lstStyle/>
          <a:p>
            <a:fld id="{8D4B8E19-EC55-474C-97D2-422B8B34210F}" type="slidenum">
              <a:rPr lang="en-CA" smtClean="0"/>
              <a:t>83</a:t>
            </a:fld>
            <a:endParaRPr lang="en-CA"/>
          </a:p>
        </p:txBody>
      </p:sp>
    </p:spTree>
    <p:extLst>
      <p:ext uri="{BB962C8B-B14F-4D97-AF65-F5344CB8AC3E}">
        <p14:creationId xmlns:p14="http://schemas.microsoft.com/office/powerpoint/2010/main" val="304367976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t>The Evaluation Team member receives an email with a link to download documents.  View download and open zip file.  As you can see, the system summarizes the downloaded material for you into file folders.  Miscellaneous documents will be listed outside of the folders. </a:t>
            </a:r>
            <a:r>
              <a:rPr lang="en-US" b="1" i="0" dirty="0"/>
              <a:t>[DEMO]</a:t>
            </a:r>
            <a:endParaRPr lang="en-US" i="0" dirty="0">
              <a:latin typeface="+mn-lt"/>
            </a:endParaRPr>
          </a:p>
          <a:p>
            <a:endParaRPr lang="en-US" dirty="0"/>
          </a:p>
        </p:txBody>
      </p:sp>
      <p:sp>
        <p:nvSpPr>
          <p:cNvPr id="4" name="Slide Number Placeholder 3"/>
          <p:cNvSpPr>
            <a:spLocks noGrp="1"/>
          </p:cNvSpPr>
          <p:nvPr>
            <p:ph type="sldNum" sz="quarter" idx="10"/>
          </p:nvPr>
        </p:nvSpPr>
        <p:spPr/>
        <p:txBody>
          <a:bodyPr/>
          <a:lstStyle/>
          <a:p>
            <a:fld id="{8D4B8E19-EC55-474C-97D2-422B8B34210F}" type="slidenum">
              <a:rPr lang="en-CA" smtClean="0"/>
              <a:t>84</a:t>
            </a:fld>
            <a:endParaRPr lang="en-CA"/>
          </a:p>
        </p:txBody>
      </p:sp>
    </p:spTree>
    <p:extLst>
      <p:ext uri="{BB962C8B-B14F-4D97-AF65-F5344CB8AC3E}">
        <p14:creationId xmlns:p14="http://schemas.microsoft.com/office/powerpoint/2010/main" val="179682525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t>You</a:t>
            </a:r>
            <a:r>
              <a:rPr lang="en-US" b="0" i="0" baseline="0" dirty="0"/>
              <a:t> may post bid opening results for solicitations without line items by producing your own summary document and post (or publish) it to the Bid Board.  Follow the process steps in this flow chart to complete the task.</a:t>
            </a:r>
            <a:endParaRPr lang="en-US" b="0" dirty="0"/>
          </a:p>
        </p:txBody>
      </p:sp>
      <p:sp>
        <p:nvSpPr>
          <p:cNvPr id="4" name="Slide Number Placeholder 3"/>
          <p:cNvSpPr>
            <a:spLocks noGrp="1"/>
          </p:cNvSpPr>
          <p:nvPr>
            <p:ph type="sldNum" sz="quarter" idx="10"/>
          </p:nvPr>
        </p:nvSpPr>
        <p:spPr/>
        <p:txBody>
          <a:bodyPr/>
          <a:lstStyle/>
          <a:p>
            <a:fld id="{8D4B8E19-EC55-474C-97D2-422B8B34210F}" type="slidenum">
              <a:rPr lang="en-CA" smtClean="0"/>
              <a:t>85</a:t>
            </a:fld>
            <a:endParaRPr lang="en-CA"/>
          </a:p>
        </p:txBody>
      </p:sp>
    </p:spTree>
    <p:extLst>
      <p:ext uri="{BB962C8B-B14F-4D97-AF65-F5344CB8AC3E}">
        <p14:creationId xmlns:p14="http://schemas.microsoft.com/office/powerpoint/2010/main" val="22067661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latin typeface="+mn-lt"/>
                <a:ea typeface="+mn-ea"/>
                <a:cs typeface="+mn-cs"/>
              </a:rPr>
              <a:t>I</a:t>
            </a:r>
            <a:r>
              <a:rPr lang="en-US" sz="1200" b="0" i="0" kern="1200" dirty="0">
                <a:solidFill>
                  <a:schemeClr val="tx1"/>
                </a:solidFill>
                <a:latin typeface="+mn-lt"/>
                <a:ea typeface="+mn-ea"/>
                <a:cs typeface="+mn-cs"/>
              </a:rPr>
              <a:t>f a solicitation contains line items, an </a:t>
            </a:r>
            <a:r>
              <a:rPr lang="en-US" sz="1200" b="0" i="1" kern="1200" dirty="0">
                <a:solidFill>
                  <a:schemeClr val="tx1"/>
                </a:solidFill>
                <a:latin typeface="+mn-lt"/>
                <a:ea typeface="+mn-ea"/>
                <a:cs typeface="+mn-cs"/>
              </a:rPr>
              <a:t>Export Bid Tab </a:t>
            </a:r>
            <a:r>
              <a:rPr lang="en-US" sz="1200" b="0" i="0" kern="1200" dirty="0">
                <a:solidFill>
                  <a:schemeClr val="tx1"/>
                </a:solidFill>
                <a:latin typeface="+mn-lt"/>
                <a:ea typeface="+mn-ea"/>
                <a:cs typeface="+mn-cs"/>
              </a:rPr>
              <a:t>button is available on the Evaluate and Award page.</a:t>
            </a:r>
            <a:r>
              <a:rPr lang="en-US" sz="1200" b="0" i="0" kern="1200" baseline="0" dirty="0">
                <a:solidFill>
                  <a:schemeClr val="tx1"/>
                </a:solidFill>
                <a:latin typeface="+mn-lt"/>
                <a:ea typeface="+mn-ea"/>
                <a:cs typeface="+mn-cs"/>
              </a:rPr>
              <a:t> </a:t>
            </a:r>
            <a:r>
              <a:rPr lang="en-US" sz="1200" b="0" i="0" kern="1200" dirty="0">
                <a:solidFill>
                  <a:schemeClr val="tx1"/>
                </a:solidFill>
                <a:latin typeface="+mn-lt"/>
                <a:ea typeface="+mn-ea"/>
                <a:cs typeface="+mn-cs"/>
              </a:rPr>
              <a:t>CTsource will export the item response data</a:t>
            </a:r>
            <a:r>
              <a:rPr lang="en-US" sz="1200" b="0" i="0" kern="1200" baseline="0" dirty="0">
                <a:solidFill>
                  <a:schemeClr val="tx1"/>
                </a:solidFill>
                <a:latin typeface="+mn-lt"/>
                <a:ea typeface="+mn-ea"/>
                <a:cs typeface="+mn-cs"/>
              </a:rPr>
              <a:t> into </a:t>
            </a:r>
            <a:r>
              <a:rPr lang="en-US" sz="1200" b="0" i="0" kern="1200" dirty="0">
                <a:solidFill>
                  <a:schemeClr val="tx1"/>
                </a:solidFill>
                <a:latin typeface="+mn-lt"/>
                <a:ea typeface="+mn-ea"/>
                <a:cs typeface="+mn-cs"/>
              </a:rPr>
              <a:t>Excel to create a workbook to summarize</a:t>
            </a:r>
            <a:r>
              <a:rPr lang="en-US" sz="1200" b="0" i="0" kern="1200" baseline="0" dirty="0">
                <a:solidFill>
                  <a:schemeClr val="tx1"/>
                </a:solidFill>
                <a:latin typeface="+mn-lt"/>
                <a:ea typeface="+mn-ea"/>
                <a:cs typeface="+mn-cs"/>
              </a:rPr>
              <a:t> a</a:t>
            </a:r>
            <a:r>
              <a:rPr lang="en-US" sz="1200" b="0" i="0" kern="1200" dirty="0">
                <a:solidFill>
                  <a:schemeClr val="tx1"/>
                </a:solidFill>
                <a:latin typeface="+mn-lt"/>
                <a:ea typeface="+mn-ea"/>
                <a:cs typeface="+mn-cs"/>
              </a:rPr>
              <a:t> Bid Tab to be posted to the Bid Board. </a:t>
            </a:r>
            <a:endParaRPr lang="en-US" b="0" dirty="0"/>
          </a:p>
        </p:txBody>
      </p:sp>
      <p:sp>
        <p:nvSpPr>
          <p:cNvPr id="4" name="Slide Number Placeholder 3"/>
          <p:cNvSpPr>
            <a:spLocks noGrp="1"/>
          </p:cNvSpPr>
          <p:nvPr>
            <p:ph type="sldNum" sz="quarter" idx="10"/>
          </p:nvPr>
        </p:nvSpPr>
        <p:spPr/>
        <p:txBody>
          <a:bodyPr/>
          <a:lstStyle/>
          <a:p>
            <a:fld id="{8D4B8E19-EC55-474C-97D2-422B8B34210F}" type="slidenum">
              <a:rPr lang="en-CA" smtClean="0"/>
              <a:t>86</a:t>
            </a:fld>
            <a:endParaRPr lang="en-CA"/>
          </a:p>
        </p:txBody>
      </p:sp>
    </p:spTree>
    <p:extLst>
      <p:ext uri="{BB962C8B-B14F-4D97-AF65-F5344CB8AC3E}">
        <p14:creationId xmlns:p14="http://schemas.microsoft.com/office/powerpoint/2010/main" val="330805891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t>This slide </a:t>
            </a:r>
            <a:r>
              <a:rPr lang="en-US" b="0" i="0" baseline="0" dirty="0"/>
              <a:t>displays a s</a:t>
            </a:r>
            <a:r>
              <a:rPr lang="en-US" b="0" i="0" dirty="0"/>
              <a:t>ample of </a:t>
            </a:r>
            <a:r>
              <a:rPr lang="en-US" b="0" i="1" dirty="0"/>
              <a:t>Export Bid Tab </a:t>
            </a:r>
            <a:r>
              <a:rPr lang="en-US" b="0" i="0" dirty="0"/>
              <a:t>results.  If you choose to utilize the Item spec functionality in the future, this bid tab report provides various summarizes of the vendors’ responses for you to choose from or use all of them. This is a great</a:t>
            </a:r>
            <a:r>
              <a:rPr lang="en-US" b="0" i="0" baseline="0" dirty="0"/>
              <a:t> feature if your organization is required to provide this level of detail. </a:t>
            </a:r>
            <a:endParaRPr lang="en-US" b="0" i="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i="0" dirty="0"/>
          </a:p>
        </p:txBody>
      </p:sp>
      <p:sp>
        <p:nvSpPr>
          <p:cNvPr id="4" name="Slide Number Placeholder 3"/>
          <p:cNvSpPr>
            <a:spLocks noGrp="1"/>
          </p:cNvSpPr>
          <p:nvPr>
            <p:ph type="sldNum" sz="quarter" idx="10"/>
          </p:nvPr>
        </p:nvSpPr>
        <p:spPr/>
        <p:txBody>
          <a:bodyPr/>
          <a:lstStyle/>
          <a:p>
            <a:fld id="{8D4B8E19-EC55-474C-97D2-422B8B34210F}" type="slidenum">
              <a:rPr lang="en-CA" smtClean="0"/>
              <a:t>87</a:t>
            </a:fld>
            <a:endParaRPr lang="en-CA"/>
          </a:p>
        </p:txBody>
      </p:sp>
    </p:spTree>
    <p:extLst>
      <p:ext uri="{BB962C8B-B14F-4D97-AF65-F5344CB8AC3E}">
        <p14:creationId xmlns:p14="http://schemas.microsoft.com/office/powerpoint/2010/main" val="129906136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The slide above details the process steps</a:t>
            </a:r>
            <a:r>
              <a:rPr lang="en-US" i="0" baseline="0" dirty="0"/>
              <a:t> </a:t>
            </a:r>
            <a:r>
              <a:rPr lang="en-US" i="0" dirty="0"/>
              <a:t>to evaluate</a:t>
            </a:r>
            <a:r>
              <a:rPr lang="en-US" i="0" baseline="0" dirty="0"/>
              <a:t> and award </a:t>
            </a:r>
            <a:r>
              <a:rPr lang="en-US" i="0" dirty="0"/>
              <a:t>solicitation responses.</a:t>
            </a:r>
          </a:p>
        </p:txBody>
      </p:sp>
      <p:sp>
        <p:nvSpPr>
          <p:cNvPr id="4" name="Slide Number Placeholder 3"/>
          <p:cNvSpPr>
            <a:spLocks noGrp="1"/>
          </p:cNvSpPr>
          <p:nvPr>
            <p:ph type="sldNum" sz="quarter" idx="10"/>
          </p:nvPr>
        </p:nvSpPr>
        <p:spPr/>
        <p:txBody>
          <a:bodyPr/>
          <a:lstStyle/>
          <a:p>
            <a:fld id="{8D4B8E19-EC55-474C-97D2-422B8B34210F}" type="slidenum">
              <a:rPr lang="en-CA" smtClean="0"/>
              <a:t>88</a:t>
            </a:fld>
            <a:endParaRPr lang="en-CA"/>
          </a:p>
        </p:txBody>
      </p:sp>
    </p:spTree>
    <p:extLst>
      <p:ext uri="{BB962C8B-B14F-4D97-AF65-F5344CB8AC3E}">
        <p14:creationId xmlns:p14="http://schemas.microsoft.com/office/powerpoint/2010/main" val="210112758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4B8E19-EC55-474C-97D2-422B8B34210F}" type="slidenum">
              <a:rPr lang="en-CA" smtClean="0"/>
              <a:t>89</a:t>
            </a:fld>
            <a:endParaRPr lang="en-CA"/>
          </a:p>
        </p:txBody>
      </p:sp>
    </p:spTree>
    <p:extLst>
      <p:ext uri="{BB962C8B-B14F-4D97-AF65-F5344CB8AC3E}">
        <p14:creationId xmlns:p14="http://schemas.microsoft.com/office/powerpoint/2010/main" val="1584303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0" i="0" dirty="0">
                <a:solidFill>
                  <a:srgbClr val="000000"/>
                </a:solidFill>
                <a:effectLst/>
                <a:latin typeface="+mn-lt"/>
              </a:rPr>
              <a:t>PLEASE NOTE:  The </a:t>
            </a:r>
            <a:r>
              <a:rPr lang="en-US" b="0" i="1" dirty="0">
                <a:solidFill>
                  <a:srgbClr val="000000"/>
                </a:solidFill>
                <a:effectLst/>
                <a:latin typeface="+mn-lt"/>
              </a:rPr>
              <a:t>Add New Document </a:t>
            </a:r>
            <a:r>
              <a:rPr lang="en-US" b="0" i="0" dirty="0">
                <a:solidFill>
                  <a:srgbClr val="000000"/>
                </a:solidFill>
                <a:effectLst/>
                <a:latin typeface="+mn-lt"/>
              </a:rPr>
              <a:t>functionality is the same throughout this application.  Should you click on the button, </a:t>
            </a:r>
            <a:r>
              <a:rPr lang="en-US" b="0" i="0" dirty="0" err="1">
                <a:solidFill>
                  <a:srgbClr val="000000"/>
                </a:solidFill>
                <a:effectLst/>
                <a:latin typeface="+mn-lt"/>
              </a:rPr>
              <a:t>WebProcure</a:t>
            </a:r>
            <a:r>
              <a:rPr lang="en-US" b="0" i="0" dirty="0">
                <a:solidFill>
                  <a:srgbClr val="000000"/>
                </a:solidFill>
                <a:effectLst/>
                <a:latin typeface="+mn-lt"/>
              </a:rPr>
              <a:t> will open the </a:t>
            </a:r>
            <a:r>
              <a:rPr lang="en-US" b="0" i="1" dirty="0">
                <a:solidFill>
                  <a:srgbClr val="000000"/>
                </a:solidFill>
                <a:effectLst/>
                <a:latin typeface="+mn-lt"/>
              </a:rPr>
              <a:t>Upload Document </a:t>
            </a:r>
            <a:r>
              <a:rPr lang="en-US" b="0" i="0" dirty="0">
                <a:solidFill>
                  <a:srgbClr val="000000"/>
                </a:solidFill>
                <a:effectLst/>
                <a:latin typeface="+mn-lt"/>
              </a:rPr>
              <a:t>window for you to browse through documents available to you on your computer or shared drive for uploading purposes.  </a:t>
            </a:r>
          </a:p>
          <a:p>
            <a:pPr lvl="0"/>
            <a:endParaRPr lang="en-US" b="0" i="0" dirty="0">
              <a:solidFill>
                <a:srgbClr val="000000"/>
              </a:solidFill>
              <a:effectLst/>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t>[DEMO]</a:t>
            </a:r>
          </a:p>
          <a:p>
            <a:pPr lvl="0"/>
            <a:endParaRPr lang="en-US" b="0" i="0" dirty="0">
              <a:solidFill>
                <a:srgbClr val="000000"/>
              </a:solidFill>
              <a:effectLst/>
              <a:latin typeface="+mn-lt"/>
            </a:endParaRPr>
          </a:p>
        </p:txBody>
      </p:sp>
      <p:sp>
        <p:nvSpPr>
          <p:cNvPr id="4" name="Slide Number Placeholder 3"/>
          <p:cNvSpPr>
            <a:spLocks noGrp="1"/>
          </p:cNvSpPr>
          <p:nvPr>
            <p:ph type="sldNum" sz="quarter" idx="10"/>
          </p:nvPr>
        </p:nvSpPr>
        <p:spPr/>
        <p:txBody>
          <a:bodyPr/>
          <a:lstStyle/>
          <a:p>
            <a:fld id="{8D4B8E19-EC55-474C-97D2-422B8B34210F}" type="slidenum">
              <a:rPr lang="en-CA" smtClean="0"/>
              <a:t>9</a:t>
            </a:fld>
            <a:endParaRPr lang="en-CA"/>
          </a:p>
        </p:txBody>
      </p:sp>
    </p:spTree>
    <p:extLst>
      <p:ext uri="{BB962C8B-B14F-4D97-AF65-F5344CB8AC3E}">
        <p14:creationId xmlns:p14="http://schemas.microsoft.com/office/powerpoint/2010/main" val="110156651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To </a:t>
            </a:r>
            <a:r>
              <a:rPr lang="en-US" i="1" dirty="0"/>
              <a:t>Award </a:t>
            </a:r>
            <a:r>
              <a:rPr lang="en-US" i="0" dirty="0"/>
              <a:t>select radio</a:t>
            </a:r>
            <a:r>
              <a:rPr lang="en-US" i="0" baseline="0" dirty="0"/>
              <a:t> button</a:t>
            </a:r>
            <a:r>
              <a:rPr lang="en-US" i="0" dirty="0"/>
              <a:t> and click </a:t>
            </a:r>
            <a:r>
              <a:rPr lang="en-US" i="1" dirty="0"/>
              <a:t>Continue. </a:t>
            </a:r>
            <a:r>
              <a:rPr lang="en-US" b="1" i="0" dirty="0"/>
              <a:t>[DEMO]</a:t>
            </a:r>
            <a:endParaRPr lang="en-US" i="0" dirty="0">
              <a:latin typeface="+mn-lt"/>
            </a:endParaRPr>
          </a:p>
          <a:p>
            <a:endParaRPr lang="en-US" dirty="0"/>
          </a:p>
        </p:txBody>
      </p:sp>
      <p:sp>
        <p:nvSpPr>
          <p:cNvPr id="4" name="Slide Number Placeholder 3"/>
          <p:cNvSpPr>
            <a:spLocks noGrp="1"/>
          </p:cNvSpPr>
          <p:nvPr>
            <p:ph type="sldNum" sz="quarter" idx="10"/>
          </p:nvPr>
        </p:nvSpPr>
        <p:spPr/>
        <p:txBody>
          <a:bodyPr/>
          <a:lstStyle/>
          <a:p>
            <a:fld id="{8D4B8E19-EC55-474C-97D2-422B8B34210F}" type="slidenum">
              <a:rPr lang="en-CA" smtClean="0"/>
              <a:t>90</a:t>
            </a:fld>
            <a:endParaRPr lang="en-CA"/>
          </a:p>
        </p:txBody>
      </p:sp>
    </p:spTree>
    <p:extLst>
      <p:ext uri="{BB962C8B-B14F-4D97-AF65-F5344CB8AC3E}">
        <p14:creationId xmlns:p14="http://schemas.microsoft.com/office/powerpoint/2010/main" val="29616316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t>Select the check box for the</a:t>
            </a:r>
            <a:r>
              <a:rPr lang="en-US" b="0" i="0" baseline="0" dirty="0"/>
              <a:t> supplier to award. If awarding to more than one supplier, select check box </a:t>
            </a:r>
            <a:r>
              <a:rPr lang="en-US" b="0" i="1" baseline="0" dirty="0"/>
              <a:t>Award to Multiple Suppliers</a:t>
            </a:r>
            <a:r>
              <a:rPr lang="en-US" b="0" i="0" baseline="0" dirty="0"/>
              <a:t>, then select the suppliers to award.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i="0"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baseline="0" dirty="0"/>
              <a:t>Then click </a:t>
            </a:r>
            <a:r>
              <a:rPr lang="en-US" b="0" i="1" baseline="0" dirty="0"/>
              <a:t>Done</a:t>
            </a:r>
            <a:r>
              <a:rPr lang="en-US" b="0" i="0" baseline="0" dirty="0"/>
              <a:t>.</a:t>
            </a:r>
            <a:endParaRPr lang="en-US" b="0" i="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i="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t>[DEMO]</a:t>
            </a:r>
            <a:endParaRPr lang="en-US" i="0" dirty="0">
              <a:latin typeface="+mn-lt"/>
            </a:endParaRPr>
          </a:p>
          <a:p>
            <a:endParaRPr lang="en-US" dirty="0"/>
          </a:p>
        </p:txBody>
      </p:sp>
      <p:sp>
        <p:nvSpPr>
          <p:cNvPr id="4" name="Slide Number Placeholder 3"/>
          <p:cNvSpPr>
            <a:spLocks noGrp="1"/>
          </p:cNvSpPr>
          <p:nvPr>
            <p:ph type="sldNum" sz="quarter" idx="10"/>
          </p:nvPr>
        </p:nvSpPr>
        <p:spPr/>
        <p:txBody>
          <a:bodyPr/>
          <a:lstStyle/>
          <a:p>
            <a:fld id="{8D4B8E19-EC55-474C-97D2-422B8B34210F}" type="slidenum">
              <a:rPr lang="en-CA" smtClean="0"/>
              <a:t>91</a:t>
            </a:fld>
            <a:endParaRPr lang="en-CA"/>
          </a:p>
        </p:txBody>
      </p:sp>
    </p:spTree>
    <p:extLst>
      <p:ext uri="{BB962C8B-B14F-4D97-AF65-F5344CB8AC3E}">
        <p14:creationId xmlns:p14="http://schemas.microsoft.com/office/powerpoint/2010/main" val="34609341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Click </a:t>
            </a:r>
            <a:r>
              <a:rPr lang="en-US" i="1" dirty="0"/>
              <a:t>Done </a:t>
            </a:r>
            <a:r>
              <a:rPr lang="en-US" i="0" dirty="0"/>
              <a:t>when ready to move forward and finalize the award.</a:t>
            </a:r>
          </a:p>
          <a:p>
            <a:endParaRPr lang="en-US" i="0" dirty="0"/>
          </a:p>
          <a:p>
            <a:r>
              <a:rPr lang="en-US" i="0" dirty="0"/>
              <a:t>Finalizing the award will change the solicitation status on the bid board to </a:t>
            </a:r>
            <a:r>
              <a:rPr lang="en-US" i="1" dirty="0"/>
              <a:t>Awarded</a:t>
            </a:r>
            <a:r>
              <a:rPr lang="en-US" i="0" dirty="0"/>
              <a:t>.  You can elect to send notifications to all suppliers if you choose. You may also post award information if you choose.</a:t>
            </a:r>
          </a:p>
          <a:p>
            <a:endParaRPr lang="en-US" i="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t>[DEMO]</a:t>
            </a:r>
            <a:endParaRPr lang="en-US" i="0" dirty="0">
              <a:latin typeface="+mn-lt"/>
            </a:endParaRPr>
          </a:p>
          <a:p>
            <a:endParaRPr lang="en-US" dirty="0"/>
          </a:p>
        </p:txBody>
      </p:sp>
      <p:sp>
        <p:nvSpPr>
          <p:cNvPr id="4" name="Slide Number Placeholder 3"/>
          <p:cNvSpPr>
            <a:spLocks noGrp="1"/>
          </p:cNvSpPr>
          <p:nvPr>
            <p:ph type="sldNum" sz="quarter" idx="10"/>
          </p:nvPr>
        </p:nvSpPr>
        <p:spPr/>
        <p:txBody>
          <a:bodyPr/>
          <a:lstStyle/>
          <a:p>
            <a:fld id="{8D4B8E19-EC55-474C-97D2-422B8B34210F}" type="slidenum">
              <a:rPr lang="en-CA" smtClean="0"/>
              <a:t>92</a:t>
            </a:fld>
            <a:endParaRPr lang="en-CA"/>
          </a:p>
        </p:txBody>
      </p:sp>
    </p:spTree>
    <p:extLst>
      <p:ext uri="{BB962C8B-B14F-4D97-AF65-F5344CB8AC3E}">
        <p14:creationId xmlns:p14="http://schemas.microsoft.com/office/powerpoint/2010/main" val="32633700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Select </a:t>
            </a:r>
            <a:r>
              <a:rPr lang="en-US" i="1" dirty="0"/>
              <a:t>Finalize Award </a:t>
            </a:r>
            <a:r>
              <a:rPr lang="en-US" i="0" dirty="0"/>
              <a:t>from the actions window of the solicitation.</a:t>
            </a:r>
          </a:p>
          <a:p>
            <a:endParaRPr lang="en-US" i="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t>[DEMO]</a:t>
            </a:r>
            <a:endParaRPr lang="en-US" i="0" dirty="0">
              <a:latin typeface="+mn-lt"/>
            </a:endParaRPr>
          </a:p>
          <a:p>
            <a:endParaRPr lang="en-US" dirty="0"/>
          </a:p>
        </p:txBody>
      </p:sp>
      <p:sp>
        <p:nvSpPr>
          <p:cNvPr id="4" name="Slide Number Placeholder 3"/>
          <p:cNvSpPr>
            <a:spLocks noGrp="1"/>
          </p:cNvSpPr>
          <p:nvPr>
            <p:ph type="sldNum" sz="quarter" idx="10"/>
          </p:nvPr>
        </p:nvSpPr>
        <p:spPr/>
        <p:txBody>
          <a:bodyPr/>
          <a:lstStyle/>
          <a:p>
            <a:fld id="{8D4B8E19-EC55-474C-97D2-422B8B34210F}" type="slidenum">
              <a:rPr lang="en-CA" smtClean="0"/>
              <a:t>93</a:t>
            </a:fld>
            <a:endParaRPr lang="en-CA"/>
          </a:p>
        </p:txBody>
      </p:sp>
    </p:spTree>
    <p:extLst>
      <p:ext uri="{BB962C8B-B14F-4D97-AF65-F5344CB8AC3E}">
        <p14:creationId xmlns:p14="http://schemas.microsoft.com/office/powerpoint/2010/main" val="359492910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Prior to finalizing this process, you may send a notification. The system</a:t>
            </a:r>
            <a:r>
              <a:rPr lang="en-US" i="0" baseline="0" dirty="0"/>
              <a:t> will automatically send a generic email stating the solicitation has been awarded or you can create a customized notification via the </a:t>
            </a:r>
            <a:r>
              <a:rPr lang="en-US" i="1" baseline="0" dirty="0"/>
              <a:t>Create Notification </a:t>
            </a:r>
            <a:r>
              <a:rPr lang="en-US" i="0" baseline="0" dirty="0"/>
              <a:t>button. </a:t>
            </a:r>
            <a:r>
              <a:rPr lang="en-US" i="0" dirty="0"/>
              <a:t>If you choose not to send a notification,</a:t>
            </a:r>
            <a:r>
              <a:rPr lang="en-US" i="0" baseline="0" dirty="0"/>
              <a:t> select </a:t>
            </a:r>
            <a:r>
              <a:rPr lang="en-US" i="1" baseline="0" dirty="0"/>
              <a:t>Uncheck All</a:t>
            </a:r>
            <a:r>
              <a:rPr lang="en-US" i="0" baseline="0" dirty="0"/>
              <a:t>. You may also choose to publish the information to the Bid Board via the </a:t>
            </a:r>
            <a:r>
              <a:rPr lang="en-US" i="1" baseline="0" dirty="0"/>
              <a:t>Publish</a:t>
            </a:r>
            <a:r>
              <a:rPr lang="en-US" i="0" baseline="0" dirty="0"/>
              <a:t> button.</a:t>
            </a:r>
            <a:endParaRPr lang="en-US" i="0" dirty="0"/>
          </a:p>
          <a:p>
            <a:endParaRPr lang="en-US" i="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i="0" dirty="0"/>
              <a:t>When</a:t>
            </a:r>
            <a:r>
              <a:rPr lang="en-US" i="0" baseline="0" dirty="0"/>
              <a:t> ready to finalize, e</a:t>
            </a:r>
            <a:r>
              <a:rPr lang="en-US" i="0" dirty="0"/>
              <a:t>nter </a:t>
            </a:r>
            <a:r>
              <a:rPr lang="en-US" i="1" dirty="0"/>
              <a:t>YES</a:t>
            </a:r>
            <a:r>
              <a:rPr lang="en-US" i="0" dirty="0"/>
              <a:t> in the </a:t>
            </a:r>
            <a:r>
              <a:rPr lang="en-US" i="1" dirty="0"/>
              <a:t>Confirmation</a:t>
            </a:r>
            <a:r>
              <a:rPr lang="en-US" i="0" dirty="0"/>
              <a:t> box.  Click </a:t>
            </a:r>
            <a:r>
              <a:rPr lang="en-US" i="1" dirty="0"/>
              <a:t>Submit</a:t>
            </a:r>
            <a:r>
              <a:rPr lang="en-US" i="0" dirty="0"/>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i="0" dirty="0"/>
              <a:t>This will move the solicitation to the Award status and the solicitation document can be found under </a:t>
            </a:r>
            <a:r>
              <a:rPr lang="en-US" i="1" dirty="0"/>
              <a:t>Solicitations – View Archived</a:t>
            </a:r>
            <a:endParaRPr lang="en-US" i="0" dirty="0"/>
          </a:p>
          <a:p>
            <a:endParaRPr lang="en-US" i="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t>[DEMO]</a:t>
            </a:r>
            <a:endParaRPr lang="en-US" i="0" dirty="0">
              <a:latin typeface="+mn-lt"/>
            </a:endParaRPr>
          </a:p>
          <a:p>
            <a:endParaRPr lang="en-US" dirty="0"/>
          </a:p>
        </p:txBody>
      </p:sp>
      <p:sp>
        <p:nvSpPr>
          <p:cNvPr id="4" name="Slide Number Placeholder 3"/>
          <p:cNvSpPr>
            <a:spLocks noGrp="1"/>
          </p:cNvSpPr>
          <p:nvPr>
            <p:ph type="sldNum" sz="quarter" idx="10"/>
          </p:nvPr>
        </p:nvSpPr>
        <p:spPr/>
        <p:txBody>
          <a:bodyPr/>
          <a:lstStyle/>
          <a:p>
            <a:fld id="{8D4B8E19-EC55-474C-97D2-422B8B34210F}" type="slidenum">
              <a:rPr lang="en-CA" smtClean="0"/>
              <a:t>94</a:t>
            </a:fld>
            <a:endParaRPr lang="en-CA"/>
          </a:p>
        </p:txBody>
      </p:sp>
    </p:spTree>
    <p:extLst>
      <p:ext uri="{BB962C8B-B14F-4D97-AF65-F5344CB8AC3E}">
        <p14:creationId xmlns:p14="http://schemas.microsoft.com/office/powerpoint/2010/main" val="104204386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i="0" dirty="0"/>
              <a:t>Click </a:t>
            </a:r>
            <a:r>
              <a:rPr lang="en-US" i="1" dirty="0"/>
              <a:t>Publish </a:t>
            </a:r>
            <a:r>
              <a:rPr lang="en-US" i="0" dirty="0"/>
              <a:t>or</a:t>
            </a:r>
            <a:r>
              <a:rPr lang="en-US" i="1" dirty="0"/>
              <a:t> Close. </a:t>
            </a:r>
            <a:r>
              <a:rPr lang="en-US" b="1" i="0" dirty="0"/>
              <a:t>[DEMO]</a:t>
            </a:r>
            <a:endParaRPr lang="en-US" i="0" dirty="0">
              <a:latin typeface="+mn-lt"/>
            </a:endParaRPr>
          </a:p>
          <a:p>
            <a:endParaRPr lang="en-US" i="1" dirty="0"/>
          </a:p>
          <a:p>
            <a:r>
              <a:rPr lang="en-US" i="0" dirty="0"/>
              <a:t>Note:</a:t>
            </a:r>
            <a:r>
              <a:rPr lang="en-US" i="0" baseline="0" dirty="0"/>
              <a:t>  DAS does not publish award information due to the fact that the fully executed published contract is considered the award.</a:t>
            </a:r>
            <a:endParaRPr lang="en-US" i="0" dirty="0"/>
          </a:p>
          <a:p>
            <a:endParaRPr lang="en-US" i="0" dirty="0"/>
          </a:p>
          <a:p>
            <a:endParaRPr lang="en-US" dirty="0"/>
          </a:p>
        </p:txBody>
      </p:sp>
      <p:sp>
        <p:nvSpPr>
          <p:cNvPr id="4" name="Slide Number Placeholder 3"/>
          <p:cNvSpPr>
            <a:spLocks noGrp="1"/>
          </p:cNvSpPr>
          <p:nvPr>
            <p:ph type="sldNum" sz="quarter" idx="10"/>
          </p:nvPr>
        </p:nvSpPr>
        <p:spPr/>
        <p:txBody>
          <a:bodyPr/>
          <a:lstStyle/>
          <a:p>
            <a:fld id="{8D4B8E19-EC55-474C-97D2-422B8B34210F}" type="slidenum">
              <a:rPr lang="en-CA" smtClean="0"/>
              <a:t>95</a:t>
            </a:fld>
            <a:endParaRPr lang="en-CA"/>
          </a:p>
        </p:txBody>
      </p:sp>
    </p:spTree>
    <p:extLst>
      <p:ext uri="{BB962C8B-B14F-4D97-AF65-F5344CB8AC3E}">
        <p14:creationId xmlns:p14="http://schemas.microsoft.com/office/powerpoint/2010/main" val="18194479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Posting some information</a:t>
            </a:r>
            <a:r>
              <a:rPr lang="en-US" i="0" baseline="0" dirty="0"/>
              <a:t> </a:t>
            </a:r>
            <a:r>
              <a:rPr lang="en-US" i="0" dirty="0"/>
              <a:t>on the Public Bid Board is at your organization’s discretion.  If you wish to publish the award or bid tab to the bid board, use this functionality.</a:t>
            </a:r>
          </a:p>
          <a:p>
            <a:endParaRPr lang="en-US" i="0" dirty="0"/>
          </a:p>
          <a:p>
            <a:r>
              <a:rPr lang="en-US" i="0" dirty="0"/>
              <a:t>Notice that the </a:t>
            </a:r>
            <a:r>
              <a:rPr lang="en-US" i="1" dirty="0"/>
              <a:t>Show me how it looks </a:t>
            </a:r>
            <a:r>
              <a:rPr lang="en-US" i="0" dirty="0"/>
              <a:t>button is not activated at this time.  You will need to go through the publishing process first.  </a:t>
            </a:r>
          </a:p>
          <a:p>
            <a:endParaRPr lang="en-US" i="0" dirty="0"/>
          </a:p>
          <a:p>
            <a:r>
              <a:rPr lang="en-US" i="0" dirty="0"/>
              <a:t>Choose from the </a:t>
            </a:r>
            <a:r>
              <a:rPr lang="en-US" i="1" dirty="0"/>
              <a:t>Publish </a:t>
            </a:r>
            <a:r>
              <a:rPr lang="en-US" i="0" dirty="0"/>
              <a:t>menu how you would like to proceed.  Click </a:t>
            </a:r>
            <a:r>
              <a:rPr lang="en-US" i="1" dirty="0"/>
              <a:t>Next.</a:t>
            </a:r>
          </a:p>
          <a:p>
            <a:endParaRPr lang="en-US" i="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t>[DEMO]</a:t>
            </a:r>
            <a:endParaRPr lang="en-US" i="0" dirty="0">
              <a:latin typeface="+mn-lt"/>
            </a:endParaRPr>
          </a:p>
          <a:p>
            <a:endParaRPr lang="en-US" dirty="0"/>
          </a:p>
        </p:txBody>
      </p:sp>
      <p:sp>
        <p:nvSpPr>
          <p:cNvPr id="4" name="Slide Number Placeholder 3"/>
          <p:cNvSpPr>
            <a:spLocks noGrp="1"/>
          </p:cNvSpPr>
          <p:nvPr>
            <p:ph type="sldNum" sz="quarter" idx="10"/>
          </p:nvPr>
        </p:nvSpPr>
        <p:spPr/>
        <p:txBody>
          <a:bodyPr/>
          <a:lstStyle/>
          <a:p>
            <a:fld id="{8D4B8E19-EC55-474C-97D2-422B8B34210F}" type="slidenum">
              <a:rPr lang="en-CA" smtClean="0"/>
              <a:t>96</a:t>
            </a:fld>
            <a:endParaRPr lang="en-CA"/>
          </a:p>
        </p:txBody>
      </p:sp>
    </p:spTree>
    <p:extLst>
      <p:ext uri="{BB962C8B-B14F-4D97-AF65-F5344CB8AC3E}">
        <p14:creationId xmlns:p14="http://schemas.microsoft.com/office/powerpoint/2010/main" val="71929907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Choose whether to </a:t>
            </a:r>
            <a:r>
              <a:rPr lang="en-US" i="1" dirty="0"/>
              <a:t>Display any attachments provided by the responding suppliers.  </a:t>
            </a:r>
            <a:r>
              <a:rPr lang="en-US" i="0" dirty="0"/>
              <a:t>Click </a:t>
            </a:r>
            <a:r>
              <a:rPr lang="en-US" i="1" dirty="0"/>
              <a:t>Next.  </a:t>
            </a:r>
          </a:p>
          <a:p>
            <a:endParaRPr lang="en-US" i="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t>[DEMO]</a:t>
            </a:r>
            <a:endParaRPr lang="en-US" i="0" dirty="0">
              <a:latin typeface="+mn-lt"/>
            </a:endParaRPr>
          </a:p>
          <a:p>
            <a:endParaRPr lang="en-US" dirty="0"/>
          </a:p>
        </p:txBody>
      </p:sp>
      <p:sp>
        <p:nvSpPr>
          <p:cNvPr id="4" name="Slide Number Placeholder 3"/>
          <p:cNvSpPr>
            <a:spLocks noGrp="1"/>
          </p:cNvSpPr>
          <p:nvPr>
            <p:ph type="sldNum" sz="quarter" idx="10"/>
          </p:nvPr>
        </p:nvSpPr>
        <p:spPr/>
        <p:txBody>
          <a:bodyPr/>
          <a:lstStyle/>
          <a:p>
            <a:fld id="{8D4B8E19-EC55-474C-97D2-422B8B34210F}" type="slidenum">
              <a:rPr lang="en-CA" smtClean="0"/>
              <a:t>97</a:t>
            </a:fld>
            <a:endParaRPr lang="en-CA"/>
          </a:p>
        </p:txBody>
      </p:sp>
    </p:spTree>
    <p:extLst>
      <p:ext uri="{BB962C8B-B14F-4D97-AF65-F5344CB8AC3E}">
        <p14:creationId xmlns:p14="http://schemas.microsoft.com/office/powerpoint/2010/main" val="161741245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It is recommended to include </a:t>
            </a:r>
            <a:r>
              <a:rPr lang="en-US" i="1" dirty="0"/>
              <a:t>Award Notes </a:t>
            </a:r>
            <a:r>
              <a:rPr lang="en-US" i="0" dirty="0"/>
              <a:t>based upon the information you choose to post.  The system</a:t>
            </a:r>
            <a:r>
              <a:rPr lang="en-US" i="0" baseline="0" dirty="0"/>
              <a:t> will provide notes but you may modify them or elect to delete them.</a:t>
            </a:r>
            <a:r>
              <a:rPr lang="en-US" i="0" dirty="0"/>
              <a:t>  Click </a:t>
            </a:r>
            <a:r>
              <a:rPr lang="en-US" i="1" dirty="0"/>
              <a:t>Next.</a:t>
            </a:r>
            <a:endParaRPr lang="en-US" i="0" dirty="0"/>
          </a:p>
          <a:p>
            <a:endParaRPr lang="en-US" i="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t>[DEMO]</a:t>
            </a:r>
            <a:endParaRPr lang="en-US" i="0" dirty="0">
              <a:latin typeface="+mn-lt"/>
            </a:endParaRPr>
          </a:p>
          <a:p>
            <a:endParaRPr lang="en-US" dirty="0"/>
          </a:p>
        </p:txBody>
      </p:sp>
      <p:sp>
        <p:nvSpPr>
          <p:cNvPr id="4" name="Slide Number Placeholder 3"/>
          <p:cNvSpPr>
            <a:spLocks noGrp="1"/>
          </p:cNvSpPr>
          <p:nvPr>
            <p:ph type="sldNum" sz="quarter" idx="10"/>
          </p:nvPr>
        </p:nvSpPr>
        <p:spPr/>
        <p:txBody>
          <a:bodyPr/>
          <a:lstStyle/>
          <a:p>
            <a:fld id="{8D4B8E19-EC55-474C-97D2-422B8B34210F}" type="slidenum">
              <a:rPr lang="en-CA" smtClean="0"/>
              <a:t>98</a:t>
            </a:fld>
            <a:endParaRPr lang="en-CA"/>
          </a:p>
        </p:txBody>
      </p:sp>
    </p:spTree>
    <p:extLst>
      <p:ext uri="{BB962C8B-B14F-4D97-AF65-F5344CB8AC3E}">
        <p14:creationId xmlns:p14="http://schemas.microsoft.com/office/powerpoint/2010/main" val="154735257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You may determine to attach</a:t>
            </a:r>
            <a:r>
              <a:rPr lang="en-US" i="0" baseline="0" dirty="0"/>
              <a:t> other related award documents by clicking the hyperlink and the upload documents window appears</a:t>
            </a:r>
            <a:r>
              <a:rPr lang="en-US" i="0" dirty="0"/>
              <a:t>.  Click </a:t>
            </a:r>
            <a:r>
              <a:rPr lang="en-US" i="1" dirty="0"/>
              <a:t>Save.</a:t>
            </a:r>
            <a:endParaRPr lang="en-US" i="0" dirty="0"/>
          </a:p>
          <a:p>
            <a:endParaRPr lang="en-US" i="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t>[DEMO]</a:t>
            </a:r>
            <a:endParaRPr lang="en-US" i="0" dirty="0">
              <a:latin typeface="+mn-lt"/>
            </a:endParaRPr>
          </a:p>
          <a:p>
            <a:endParaRPr lang="en-US" dirty="0"/>
          </a:p>
        </p:txBody>
      </p:sp>
      <p:sp>
        <p:nvSpPr>
          <p:cNvPr id="4" name="Slide Number Placeholder 3"/>
          <p:cNvSpPr>
            <a:spLocks noGrp="1"/>
          </p:cNvSpPr>
          <p:nvPr>
            <p:ph type="sldNum" sz="quarter" idx="10"/>
          </p:nvPr>
        </p:nvSpPr>
        <p:spPr/>
        <p:txBody>
          <a:bodyPr/>
          <a:lstStyle/>
          <a:p>
            <a:fld id="{8D4B8E19-EC55-474C-97D2-422B8B34210F}" type="slidenum">
              <a:rPr lang="en-CA" smtClean="0"/>
              <a:t>99</a:t>
            </a:fld>
            <a:endParaRPr lang="en-CA"/>
          </a:p>
        </p:txBody>
      </p:sp>
    </p:spTree>
    <p:extLst>
      <p:ext uri="{BB962C8B-B14F-4D97-AF65-F5344CB8AC3E}">
        <p14:creationId xmlns:p14="http://schemas.microsoft.com/office/powerpoint/2010/main" val="22951170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200400"/>
            <a:ext cx="9144000" cy="1098324"/>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4484914"/>
            <a:ext cx="9144000" cy="1469572"/>
          </a:xfrm>
        </p:spPr>
        <p:txBody>
          <a:bodyPr>
            <a:normAutofit/>
          </a:bodyPr>
          <a:lstStyle>
            <a:lvl1pPr marL="0" indent="0" algn="ctr">
              <a:buNone/>
              <a:defRPr sz="32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Slide Number Placeholder 8">
            <a:extLst>
              <a:ext uri="{FF2B5EF4-FFF2-40B4-BE49-F238E27FC236}">
                <a16:creationId xmlns:a16="http://schemas.microsoft.com/office/drawing/2014/main" xmlns="" id="{3E4821C0-7C0A-40CD-871F-1B1167C47B05}"/>
              </a:ext>
            </a:extLst>
          </p:cNvPr>
          <p:cNvSpPr>
            <a:spLocks noGrp="1"/>
          </p:cNvSpPr>
          <p:nvPr>
            <p:ph type="sldNum" sz="quarter" idx="12"/>
          </p:nvPr>
        </p:nvSpPr>
        <p:spPr>
          <a:xfrm>
            <a:off x="8610600" y="6389602"/>
            <a:ext cx="2743200" cy="365125"/>
          </a:xfrm>
        </p:spPr>
        <p:txBody>
          <a:bodyPr/>
          <a:lstStyle/>
          <a:p>
            <a:fld id="{F4167D66-2636-48FB-B355-A2612EA16291}" type="slidenum">
              <a:rPr lang="en-US" smtClean="0"/>
              <a:t>‹#›</a:t>
            </a:fld>
            <a:endParaRPr lang="en-US" dirty="0"/>
          </a:p>
        </p:txBody>
      </p:sp>
      <p:sp>
        <p:nvSpPr>
          <p:cNvPr id="14" name="Rectangle 13">
            <a:extLst>
              <a:ext uri="{FF2B5EF4-FFF2-40B4-BE49-F238E27FC236}">
                <a16:creationId xmlns:a16="http://schemas.microsoft.com/office/drawing/2014/main" xmlns="" id="{494E81E0-B6EE-4FC3-A040-0CAF361A04EA}"/>
              </a:ext>
            </a:extLst>
          </p:cNvPr>
          <p:cNvSpPr/>
          <p:nvPr userDrawn="1"/>
        </p:nvSpPr>
        <p:spPr>
          <a:xfrm>
            <a:off x="-2580" y="-5433"/>
            <a:ext cx="12192000" cy="27432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EA60B3CF-11F2-47AB-8066-F3EA94C9E65C}"/>
              </a:ext>
            </a:extLst>
          </p:cNvPr>
          <p:cNvSpPr/>
          <p:nvPr userDrawn="1"/>
        </p:nvSpPr>
        <p:spPr>
          <a:xfrm>
            <a:off x="0" y="1577974"/>
            <a:ext cx="12192000" cy="91440"/>
          </a:xfrm>
          <a:prstGeom prst="rect">
            <a:avLst/>
          </a:prstGeom>
          <a:solidFill>
            <a:schemeClr val="tx2">
              <a:lumMod val="60000"/>
              <a:lumOff val="4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xmlns="" id="{077DC2FE-57A9-9E40-B775-361B01B9F938}"/>
              </a:ext>
            </a:extLst>
          </p:cNvPr>
          <p:cNvSpPr/>
          <p:nvPr userDrawn="1"/>
        </p:nvSpPr>
        <p:spPr>
          <a:xfrm>
            <a:off x="349768" y="674165"/>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A9A9FD1C-BEFF-48C4-A585-63AFF42A25D1}"/>
              </a:ext>
            </a:extLst>
          </p:cNvPr>
          <p:cNvPicPr>
            <a:picLocks noChangeAspect="1"/>
          </p:cNvPicPr>
          <p:nvPr userDrawn="1"/>
        </p:nvPicPr>
        <p:blipFill>
          <a:blip r:embed="rId3"/>
          <a:stretch>
            <a:fillRect/>
          </a:stretch>
        </p:blipFill>
        <p:spPr>
          <a:xfrm>
            <a:off x="383105" y="758824"/>
            <a:ext cx="1762125" cy="1638300"/>
          </a:xfrm>
          <a:prstGeom prst="rect">
            <a:avLst/>
          </a:prstGeom>
        </p:spPr>
      </p:pic>
      <p:sp>
        <p:nvSpPr>
          <p:cNvPr id="11" name="Rectangle 10">
            <a:extLst>
              <a:ext uri="{FF2B5EF4-FFF2-40B4-BE49-F238E27FC236}">
                <a16:creationId xmlns:a16="http://schemas.microsoft.com/office/drawing/2014/main" xmlns="" id="{FBA199D8-FCA0-45A4-B3F9-C4EAA2E36CD2}"/>
              </a:ext>
            </a:extLst>
          </p:cNvPr>
          <p:cNvSpPr/>
          <p:nvPr userDrawn="1"/>
        </p:nvSpPr>
        <p:spPr>
          <a:xfrm>
            <a:off x="2053244" y="1577974"/>
            <a:ext cx="4995949" cy="91440"/>
          </a:xfrm>
          <a:prstGeom prst="rect">
            <a:avLst/>
          </a:prstGeom>
          <a:solidFill>
            <a:schemeClr val="tx2">
              <a:lumMod val="60000"/>
              <a:lumOff val="4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EC8101E4-FBA3-4E94-96E8-1F8AE2C550B8}"/>
              </a:ext>
            </a:extLst>
          </p:cNvPr>
          <p:cNvSpPr/>
          <p:nvPr userDrawn="1"/>
        </p:nvSpPr>
        <p:spPr>
          <a:xfrm>
            <a:off x="66504" y="1577974"/>
            <a:ext cx="383105" cy="91440"/>
          </a:xfrm>
          <a:prstGeom prst="rect">
            <a:avLst/>
          </a:prstGeom>
          <a:solidFill>
            <a:schemeClr val="tx2">
              <a:lumMod val="60000"/>
              <a:lumOff val="4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59515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Module 2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3573462"/>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5283200"/>
            <a:ext cx="10515600" cy="806450"/>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5BC0BCE7-CCB5-6F47-933B-D65A10744634}" type="datetime1">
              <a:rPr lang="en-US" smtClean="0"/>
              <a:t>1/14/2021</a:t>
            </a:fld>
            <a:endParaRPr lang="en-US" dirty="0"/>
          </a:p>
        </p:txBody>
      </p:sp>
      <p:sp>
        <p:nvSpPr>
          <p:cNvPr id="5" name="Footer Placeholder 4"/>
          <p:cNvSpPr>
            <a:spLocks noGrp="1"/>
          </p:cNvSpPr>
          <p:nvPr>
            <p:ph type="ftr" sz="quarter" idx="11"/>
          </p:nvPr>
        </p:nvSpPr>
        <p:spPr/>
        <p:txBody>
          <a:bodyPr/>
          <a:lstStyle/>
          <a:p>
            <a:r>
              <a:rPr lang="en-US"/>
              <a:t>OA Purchasing | Procurement Training</a:t>
            </a:r>
            <a:endParaRPr lang="en-US" dirty="0"/>
          </a:p>
        </p:txBody>
      </p:sp>
      <p:sp>
        <p:nvSpPr>
          <p:cNvPr id="6" name="Slide Number Placeholder 5"/>
          <p:cNvSpPr>
            <a:spLocks noGrp="1"/>
          </p:cNvSpPr>
          <p:nvPr>
            <p:ph type="sldNum" sz="quarter" idx="12"/>
          </p:nvPr>
        </p:nvSpPr>
        <p:spPr/>
        <p:txBody>
          <a:bodyPr/>
          <a:lstStyle/>
          <a:p>
            <a:fld id="{F4167D66-2636-48FB-B355-A2612EA16291}" type="slidenum">
              <a:rPr lang="en-US" smtClean="0"/>
              <a:t>‹#›</a:t>
            </a:fld>
            <a:endParaRPr lang="en-US" dirty="0"/>
          </a:p>
        </p:txBody>
      </p:sp>
      <p:pic>
        <p:nvPicPr>
          <p:cNvPr id="9" name="Picture 8">
            <a:extLst>
              <a:ext uri="{FF2B5EF4-FFF2-40B4-BE49-F238E27FC236}">
                <a16:creationId xmlns:a16="http://schemas.microsoft.com/office/drawing/2014/main" xmlns="" id="{0C0E42F6-25DE-494C-8327-4F7D146E8A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6032"/>
            <a:ext cx="12192000" cy="6611582"/>
          </a:xfrm>
          <a:prstGeom prst="rect">
            <a:avLst/>
          </a:prstGeom>
        </p:spPr>
      </p:pic>
    </p:spTree>
    <p:extLst>
      <p:ext uri="{BB962C8B-B14F-4D97-AF65-F5344CB8AC3E}">
        <p14:creationId xmlns:p14="http://schemas.microsoft.com/office/powerpoint/2010/main" val="1837911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Module 3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3573462"/>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5283200"/>
            <a:ext cx="10515600" cy="806450"/>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5BC0BCE7-CCB5-6F47-933B-D65A10744634}" type="datetime1">
              <a:rPr lang="en-US" smtClean="0"/>
              <a:t>1/14/2021</a:t>
            </a:fld>
            <a:endParaRPr lang="en-US" dirty="0"/>
          </a:p>
        </p:txBody>
      </p:sp>
      <p:sp>
        <p:nvSpPr>
          <p:cNvPr id="5" name="Footer Placeholder 4"/>
          <p:cNvSpPr>
            <a:spLocks noGrp="1"/>
          </p:cNvSpPr>
          <p:nvPr>
            <p:ph type="ftr" sz="quarter" idx="11"/>
          </p:nvPr>
        </p:nvSpPr>
        <p:spPr/>
        <p:txBody>
          <a:bodyPr/>
          <a:lstStyle/>
          <a:p>
            <a:r>
              <a:rPr lang="en-US"/>
              <a:t>OA Purchasing | Procurement Training</a:t>
            </a:r>
            <a:endParaRPr lang="en-US" dirty="0"/>
          </a:p>
        </p:txBody>
      </p:sp>
      <p:sp>
        <p:nvSpPr>
          <p:cNvPr id="6" name="Slide Number Placeholder 5"/>
          <p:cNvSpPr>
            <a:spLocks noGrp="1"/>
          </p:cNvSpPr>
          <p:nvPr>
            <p:ph type="sldNum" sz="quarter" idx="12"/>
          </p:nvPr>
        </p:nvSpPr>
        <p:spPr/>
        <p:txBody>
          <a:bodyPr/>
          <a:lstStyle/>
          <a:p>
            <a:fld id="{F4167D66-2636-48FB-B355-A2612EA16291}" type="slidenum">
              <a:rPr lang="en-US" smtClean="0"/>
              <a:t>‹#›</a:t>
            </a:fld>
            <a:endParaRPr lang="en-US" dirty="0"/>
          </a:p>
        </p:txBody>
      </p:sp>
      <p:pic>
        <p:nvPicPr>
          <p:cNvPr id="9" name="Picture 8">
            <a:extLst>
              <a:ext uri="{FF2B5EF4-FFF2-40B4-BE49-F238E27FC236}">
                <a16:creationId xmlns:a16="http://schemas.microsoft.com/office/drawing/2014/main" xmlns="" id="{71D76A2A-107B-5740-A202-24B4365CBA2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6032"/>
            <a:ext cx="12192000" cy="6611582"/>
          </a:xfrm>
          <a:prstGeom prst="rect">
            <a:avLst/>
          </a:prstGeom>
        </p:spPr>
      </p:pic>
    </p:spTree>
    <p:extLst>
      <p:ext uri="{BB962C8B-B14F-4D97-AF65-F5344CB8AC3E}">
        <p14:creationId xmlns:p14="http://schemas.microsoft.com/office/powerpoint/2010/main" val="829660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Module 4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3573462"/>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5283200"/>
            <a:ext cx="10515600" cy="806450"/>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5BC0BCE7-CCB5-6F47-933B-D65A10744634}" type="datetime1">
              <a:rPr lang="en-US" smtClean="0"/>
              <a:t>1/14/2021</a:t>
            </a:fld>
            <a:endParaRPr lang="en-US" dirty="0"/>
          </a:p>
        </p:txBody>
      </p:sp>
      <p:sp>
        <p:nvSpPr>
          <p:cNvPr id="5" name="Footer Placeholder 4"/>
          <p:cNvSpPr>
            <a:spLocks noGrp="1"/>
          </p:cNvSpPr>
          <p:nvPr>
            <p:ph type="ftr" sz="quarter" idx="11"/>
          </p:nvPr>
        </p:nvSpPr>
        <p:spPr/>
        <p:txBody>
          <a:bodyPr/>
          <a:lstStyle/>
          <a:p>
            <a:r>
              <a:rPr lang="en-US"/>
              <a:t>OA Purchasing | Procurement Training</a:t>
            </a:r>
            <a:endParaRPr lang="en-US" dirty="0"/>
          </a:p>
        </p:txBody>
      </p:sp>
      <p:sp>
        <p:nvSpPr>
          <p:cNvPr id="6" name="Slide Number Placeholder 5"/>
          <p:cNvSpPr>
            <a:spLocks noGrp="1"/>
          </p:cNvSpPr>
          <p:nvPr>
            <p:ph type="sldNum" sz="quarter" idx="12"/>
          </p:nvPr>
        </p:nvSpPr>
        <p:spPr/>
        <p:txBody>
          <a:bodyPr/>
          <a:lstStyle/>
          <a:p>
            <a:fld id="{F4167D66-2636-48FB-B355-A2612EA16291}" type="slidenum">
              <a:rPr lang="en-US" smtClean="0"/>
              <a:t>‹#›</a:t>
            </a:fld>
            <a:endParaRPr lang="en-US" dirty="0"/>
          </a:p>
        </p:txBody>
      </p:sp>
      <p:pic>
        <p:nvPicPr>
          <p:cNvPr id="9" name="Picture 8">
            <a:extLst>
              <a:ext uri="{FF2B5EF4-FFF2-40B4-BE49-F238E27FC236}">
                <a16:creationId xmlns:a16="http://schemas.microsoft.com/office/drawing/2014/main" xmlns="" id="{95E50D85-352A-0045-B699-D008818D41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6032"/>
            <a:ext cx="12192000" cy="6611582"/>
          </a:xfrm>
          <a:prstGeom prst="rect">
            <a:avLst/>
          </a:prstGeom>
        </p:spPr>
      </p:pic>
    </p:spTree>
    <p:extLst>
      <p:ext uri="{BB962C8B-B14F-4D97-AF65-F5344CB8AC3E}">
        <p14:creationId xmlns:p14="http://schemas.microsoft.com/office/powerpoint/2010/main" val="23628854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Module 1 Side by S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C9814D68-8946-6348-8D8F-5705970B6A8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6032"/>
            <a:ext cx="12192000" cy="6611582"/>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6426200" cy="4351338"/>
          </a:xfrm>
        </p:spPr>
        <p:txBody>
          <a:bodyPr/>
          <a:lstStyle>
            <a:lvl1pPr>
              <a:defRPr sz="2400"/>
            </a:lvl1pPr>
            <a:lvl2pPr marL="685800" indent="-228600">
              <a:buFont typeface="Wingdings" pitchFamily="2" charset="2"/>
              <a:buChar char="Ø"/>
              <a:defRPr sz="2000"/>
            </a:lvl2pPr>
            <a:lvl3pPr marL="1143000" indent="-228600">
              <a:buFont typeface="Courier New" panose="02070309020205020404" pitchFamily="49" charset="0"/>
              <a:buChar char="o"/>
              <a:defRPr sz="1800"/>
            </a:lvl3pPr>
            <a:lvl4pPr marL="1600200" indent="-228600">
              <a:buFont typeface="Cambria" panose="02040503050406030204" pitchFamily="18" charset="0"/>
              <a:buChar char="⎼"/>
              <a:defRPr lang="en-US" sz="1600" kern="1200" dirty="0" smtClean="0">
                <a:solidFill>
                  <a:srgbClr val="24365C"/>
                </a:solidFill>
                <a:latin typeface="+mn-lt"/>
                <a:ea typeface="+mn-ea"/>
                <a:cs typeface="+mn-cs"/>
              </a:defRPr>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7493000" y="1825625"/>
            <a:ext cx="4216400" cy="4351338"/>
          </a:xfrm>
          <a:solidFill>
            <a:schemeClr val="tx2">
              <a:lumMod val="40000"/>
              <a:lumOff val="60000"/>
              <a:alpha val="65000"/>
            </a:schemeClr>
          </a:solidFill>
          <a:ln cmpd="tri">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cene3d>
            <a:camera prst="orthographicFront"/>
            <a:lightRig rig="threePt" dir="t"/>
          </a:scene3d>
          <a:sp3d extrusionH="82550" contourW="12700">
            <a:bevelT w="88900"/>
            <a:bevelB w="82550"/>
            <a:contourClr>
              <a:schemeClr val="tx2">
                <a:lumMod val="40000"/>
                <a:lumOff val="60000"/>
              </a:schemeClr>
            </a:contourClr>
          </a:sp3d>
        </p:spPr>
        <p:txBody>
          <a:bodyPr/>
          <a:lstStyle>
            <a:lvl1pPr>
              <a:spcBef>
                <a:spcPts val="1000"/>
              </a:spcBef>
              <a:defRPr sz="2400"/>
            </a:lvl1pPr>
            <a:lvl2pPr marL="685800" indent="-228600">
              <a:buFont typeface="Wingdings" pitchFamily="2" charset="2"/>
              <a:buChar char="Ø"/>
              <a:defRPr sz="2000"/>
            </a:lvl2pPr>
            <a:lvl3pPr marL="1143000" indent="-228600">
              <a:buFont typeface="Courier New" panose="02070309020205020404" pitchFamily="49" charset="0"/>
              <a:buChar char="o"/>
              <a:defRPr sz="1800"/>
            </a:lvl3pPr>
            <a:lvl4pPr marL="1600200" indent="-228600">
              <a:buFont typeface="Cambria" panose="02040503050406030204" pitchFamily="18" charset="0"/>
              <a:buChar cha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D981A950-8485-C543-941B-FE299D252B63}" type="datetime1">
              <a:rPr lang="en-US" smtClean="0"/>
              <a:t>1/14/2021</a:t>
            </a:fld>
            <a:endParaRPr lang="en-US" dirty="0"/>
          </a:p>
        </p:txBody>
      </p:sp>
      <p:sp>
        <p:nvSpPr>
          <p:cNvPr id="6" name="Footer Placeholder 5"/>
          <p:cNvSpPr>
            <a:spLocks noGrp="1"/>
          </p:cNvSpPr>
          <p:nvPr>
            <p:ph type="ftr" sz="quarter" idx="11"/>
          </p:nvPr>
        </p:nvSpPr>
        <p:spPr/>
        <p:txBody>
          <a:bodyPr/>
          <a:lstStyle/>
          <a:p>
            <a:r>
              <a:rPr lang="en-US"/>
              <a:t>OA Purchasing | Procurement Training</a:t>
            </a:r>
            <a:endParaRPr lang="en-US" dirty="0"/>
          </a:p>
        </p:txBody>
      </p:sp>
      <p:sp>
        <p:nvSpPr>
          <p:cNvPr id="7" name="Slide Number Placeholder 6"/>
          <p:cNvSpPr>
            <a:spLocks noGrp="1"/>
          </p:cNvSpPr>
          <p:nvPr>
            <p:ph type="sldNum" sz="quarter" idx="12"/>
          </p:nvPr>
        </p:nvSpPr>
        <p:spPr/>
        <p:txBody>
          <a:bodyPr/>
          <a:lstStyle/>
          <a:p>
            <a:fld id="{F4167D66-2636-48FB-B355-A2612EA16291}" type="slidenum">
              <a:rPr lang="en-US" smtClean="0"/>
              <a:t>‹#›</a:t>
            </a:fld>
            <a:endParaRPr lang="en-US" dirty="0"/>
          </a:p>
        </p:txBody>
      </p:sp>
    </p:spTree>
    <p:extLst>
      <p:ext uri="{BB962C8B-B14F-4D97-AF65-F5344CB8AC3E}">
        <p14:creationId xmlns:p14="http://schemas.microsoft.com/office/powerpoint/2010/main" val="2663962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Module 2 Side by S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2F749EBC-6BC2-2C4A-84AA-62733281D59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0031"/>
            <a:ext cx="12192000" cy="6611582"/>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6426200" cy="4351338"/>
          </a:xfrm>
        </p:spPr>
        <p:txBody>
          <a:bodyPr/>
          <a:lstStyle>
            <a:lvl1pPr>
              <a:defRPr sz="2400"/>
            </a:lvl1pPr>
            <a:lvl2pPr marL="685800" indent="-228600">
              <a:buFont typeface="Wingdings" pitchFamily="2" charset="2"/>
              <a:buChar char="Ø"/>
              <a:defRPr sz="2000"/>
            </a:lvl2pPr>
            <a:lvl3pPr marL="1143000" indent="-228600">
              <a:buFont typeface="Courier New" panose="02070309020205020404" pitchFamily="49" charset="0"/>
              <a:buChar char="o"/>
              <a:defRPr sz="1800"/>
            </a:lvl3pPr>
            <a:lvl4pPr marL="1600200" indent="-228600">
              <a:buFont typeface="Cambria" panose="02040503050406030204" pitchFamily="18" charset="0"/>
              <a:buChar char="⎼"/>
              <a:defRPr lang="en-US" sz="1600" kern="1200" dirty="0" smtClean="0">
                <a:solidFill>
                  <a:srgbClr val="24365C"/>
                </a:solidFill>
                <a:latin typeface="+mn-lt"/>
                <a:ea typeface="+mn-ea"/>
                <a:cs typeface="+mn-cs"/>
              </a:defRPr>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7493000" y="1825625"/>
            <a:ext cx="4216400" cy="4351338"/>
          </a:xfrm>
          <a:solidFill>
            <a:schemeClr val="tx2">
              <a:lumMod val="40000"/>
              <a:lumOff val="60000"/>
              <a:alpha val="65000"/>
            </a:schemeClr>
          </a:solidFill>
          <a:ln cmpd="tri">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cene3d>
            <a:camera prst="orthographicFront"/>
            <a:lightRig rig="threePt" dir="t"/>
          </a:scene3d>
          <a:sp3d extrusionH="82550" contourW="12700">
            <a:bevelT w="88900"/>
            <a:bevelB w="82550"/>
            <a:contourClr>
              <a:schemeClr val="tx2">
                <a:lumMod val="40000"/>
                <a:lumOff val="60000"/>
              </a:schemeClr>
            </a:contourClr>
          </a:sp3d>
        </p:spPr>
        <p:txBody>
          <a:bodyPr/>
          <a:lstStyle>
            <a:lvl1pPr>
              <a:defRPr sz="2400"/>
            </a:lvl1pPr>
            <a:lvl2pPr marL="685800" indent="-228600">
              <a:buFont typeface="Wingdings" pitchFamily="2" charset="2"/>
              <a:buChar char="Ø"/>
              <a:defRPr sz="2000"/>
            </a:lvl2pPr>
            <a:lvl3pPr marL="1143000" indent="-228600">
              <a:buFont typeface="Courier New" panose="02070309020205020404" pitchFamily="49" charset="0"/>
              <a:buChar char="o"/>
              <a:defRPr sz="1800"/>
            </a:lvl3pPr>
            <a:lvl4pPr marL="1600200" indent="-228600">
              <a:buFont typeface="Cambria" panose="02040503050406030204" pitchFamily="18" charset="0"/>
              <a:buChar cha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D981A950-8485-C543-941B-FE299D252B63}" type="datetime1">
              <a:rPr lang="en-US" smtClean="0"/>
              <a:t>1/14/2021</a:t>
            </a:fld>
            <a:endParaRPr lang="en-US" dirty="0"/>
          </a:p>
        </p:txBody>
      </p:sp>
      <p:sp>
        <p:nvSpPr>
          <p:cNvPr id="6" name="Footer Placeholder 5"/>
          <p:cNvSpPr>
            <a:spLocks noGrp="1"/>
          </p:cNvSpPr>
          <p:nvPr>
            <p:ph type="ftr" sz="quarter" idx="11"/>
          </p:nvPr>
        </p:nvSpPr>
        <p:spPr/>
        <p:txBody>
          <a:bodyPr/>
          <a:lstStyle/>
          <a:p>
            <a:r>
              <a:rPr lang="en-US"/>
              <a:t>OA Purchasing | Procurement Training</a:t>
            </a:r>
            <a:endParaRPr lang="en-US" dirty="0"/>
          </a:p>
        </p:txBody>
      </p:sp>
      <p:sp>
        <p:nvSpPr>
          <p:cNvPr id="7" name="Slide Number Placeholder 6"/>
          <p:cNvSpPr>
            <a:spLocks noGrp="1"/>
          </p:cNvSpPr>
          <p:nvPr>
            <p:ph type="sldNum" sz="quarter" idx="12"/>
          </p:nvPr>
        </p:nvSpPr>
        <p:spPr/>
        <p:txBody>
          <a:bodyPr/>
          <a:lstStyle/>
          <a:p>
            <a:fld id="{F4167D66-2636-48FB-B355-A2612EA16291}" type="slidenum">
              <a:rPr lang="en-US" smtClean="0"/>
              <a:t>‹#›</a:t>
            </a:fld>
            <a:endParaRPr lang="en-US" dirty="0"/>
          </a:p>
        </p:txBody>
      </p:sp>
    </p:spTree>
    <p:extLst>
      <p:ext uri="{BB962C8B-B14F-4D97-AF65-F5344CB8AC3E}">
        <p14:creationId xmlns:p14="http://schemas.microsoft.com/office/powerpoint/2010/main" val="27971335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Module 3 Side by S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84BC9605-807B-BE4A-B957-98F8943C91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6032"/>
            <a:ext cx="12192000" cy="6611582"/>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6426200" cy="4351338"/>
          </a:xfrm>
        </p:spPr>
        <p:txBody>
          <a:bodyPr/>
          <a:lstStyle>
            <a:lvl1pPr>
              <a:defRPr sz="2400"/>
            </a:lvl1pPr>
            <a:lvl2pPr marL="685800" indent="-228600">
              <a:buFont typeface="Wingdings" pitchFamily="2" charset="2"/>
              <a:buChar char="Ø"/>
              <a:defRPr sz="2000"/>
            </a:lvl2pPr>
            <a:lvl3pPr marL="1143000" indent="-228600">
              <a:buFont typeface="Courier New" panose="02070309020205020404" pitchFamily="49" charset="0"/>
              <a:buChar char="o"/>
              <a:defRPr sz="1800"/>
            </a:lvl3pPr>
            <a:lvl4pPr marL="1600200" indent="-228600">
              <a:buFont typeface="Cambria" panose="02040503050406030204" pitchFamily="18" charset="0"/>
              <a:buChar char="⎼"/>
              <a:defRPr lang="en-US" sz="1600" kern="1200" dirty="0" smtClean="0">
                <a:solidFill>
                  <a:srgbClr val="24365C"/>
                </a:solidFill>
                <a:latin typeface="+mn-lt"/>
                <a:ea typeface="+mn-ea"/>
                <a:cs typeface="+mn-cs"/>
              </a:defRPr>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7493000" y="1825625"/>
            <a:ext cx="4216400" cy="4351338"/>
          </a:xfrm>
          <a:solidFill>
            <a:schemeClr val="tx2">
              <a:lumMod val="40000"/>
              <a:lumOff val="60000"/>
              <a:alpha val="65000"/>
            </a:schemeClr>
          </a:solidFill>
          <a:ln cmpd="tri">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cene3d>
            <a:camera prst="orthographicFront"/>
            <a:lightRig rig="threePt" dir="t"/>
          </a:scene3d>
          <a:sp3d extrusionH="82550" contourW="12700">
            <a:bevelT w="88900"/>
            <a:bevelB w="82550"/>
            <a:contourClr>
              <a:schemeClr val="tx2">
                <a:lumMod val="40000"/>
                <a:lumOff val="60000"/>
              </a:schemeClr>
            </a:contourClr>
          </a:sp3d>
        </p:spPr>
        <p:txBody>
          <a:bodyPr/>
          <a:lstStyle>
            <a:lvl1pPr>
              <a:defRPr sz="2400"/>
            </a:lvl1pPr>
            <a:lvl2pPr marL="685800" indent="-228600">
              <a:buFont typeface="Wingdings" pitchFamily="2" charset="2"/>
              <a:buChar char="Ø"/>
              <a:defRPr sz="2000"/>
            </a:lvl2pPr>
            <a:lvl3pPr marL="1143000" indent="-228600">
              <a:buFont typeface="Courier New" panose="02070309020205020404" pitchFamily="49" charset="0"/>
              <a:buChar char="o"/>
              <a:defRPr sz="1800"/>
            </a:lvl3pPr>
            <a:lvl4pPr marL="1600200" indent="-228600">
              <a:buFont typeface="Cambria" panose="02040503050406030204" pitchFamily="18" charset="0"/>
              <a:buChar cha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D981A950-8485-C543-941B-FE299D252B63}" type="datetime1">
              <a:rPr lang="en-US" smtClean="0"/>
              <a:t>1/14/2021</a:t>
            </a:fld>
            <a:endParaRPr lang="en-US" dirty="0"/>
          </a:p>
        </p:txBody>
      </p:sp>
      <p:sp>
        <p:nvSpPr>
          <p:cNvPr id="6" name="Footer Placeholder 5"/>
          <p:cNvSpPr>
            <a:spLocks noGrp="1"/>
          </p:cNvSpPr>
          <p:nvPr>
            <p:ph type="ftr" sz="quarter" idx="11"/>
          </p:nvPr>
        </p:nvSpPr>
        <p:spPr/>
        <p:txBody>
          <a:bodyPr/>
          <a:lstStyle/>
          <a:p>
            <a:r>
              <a:rPr lang="en-US"/>
              <a:t>OA Purchasing | Procurement Training</a:t>
            </a:r>
            <a:endParaRPr lang="en-US" dirty="0"/>
          </a:p>
        </p:txBody>
      </p:sp>
      <p:sp>
        <p:nvSpPr>
          <p:cNvPr id="7" name="Slide Number Placeholder 6"/>
          <p:cNvSpPr>
            <a:spLocks noGrp="1"/>
          </p:cNvSpPr>
          <p:nvPr>
            <p:ph type="sldNum" sz="quarter" idx="12"/>
          </p:nvPr>
        </p:nvSpPr>
        <p:spPr/>
        <p:txBody>
          <a:bodyPr/>
          <a:lstStyle/>
          <a:p>
            <a:fld id="{F4167D66-2636-48FB-B355-A2612EA16291}" type="slidenum">
              <a:rPr lang="en-US" smtClean="0"/>
              <a:t>‹#›</a:t>
            </a:fld>
            <a:endParaRPr lang="en-US" dirty="0"/>
          </a:p>
        </p:txBody>
      </p:sp>
    </p:spTree>
    <p:extLst>
      <p:ext uri="{BB962C8B-B14F-4D97-AF65-F5344CB8AC3E}">
        <p14:creationId xmlns:p14="http://schemas.microsoft.com/office/powerpoint/2010/main" val="2298224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Module 4 Side by S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3BBC364A-786F-8046-86EB-573AE7A3FF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6032"/>
            <a:ext cx="12192000" cy="6611582"/>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6426200" cy="4351338"/>
          </a:xfrm>
        </p:spPr>
        <p:txBody>
          <a:bodyPr/>
          <a:lstStyle>
            <a:lvl1pPr>
              <a:defRPr sz="2400"/>
            </a:lvl1pPr>
            <a:lvl2pPr marL="685800" indent="-228600">
              <a:buFont typeface="Wingdings" pitchFamily="2" charset="2"/>
              <a:buChar char="Ø"/>
              <a:defRPr sz="2000"/>
            </a:lvl2pPr>
            <a:lvl3pPr marL="1143000" indent="-228600">
              <a:buFont typeface="Courier New" panose="02070309020205020404" pitchFamily="49" charset="0"/>
              <a:buChar char="o"/>
              <a:defRPr sz="1800"/>
            </a:lvl3pPr>
            <a:lvl4pPr marL="1600200" indent="-228600">
              <a:buFont typeface="Cambria" panose="02040503050406030204" pitchFamily="18" charset="0"/>
              <a:buChar char="⎼"/>
              <a:defRPr lang="en-US" sz="1600" kern="1200" dirty="0" smtClean="0">
                <a:solidFill>
                  <a:srgbClr val="24365C"/>
                </a:solidFill>
                <a:latin typeface="+mn-lt"/>
                <a:ea typeface="+mn-ea"/>
                <a:cs typeface="+mn-cs"/>
              </a:defRPr>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7493000" y="1825625"/>
            <a:ext cx="4216400" cy="4351338"/>
          </a:xfrm>
          <a:solidFill>
            <a:schemeClr val="tx2">
              <a:lumMod val="40000"/>
              <a:lumOff val="60000"/>
              <a:alpha val="65000"/>
            </a:schemeClr>
          </a:solidFill>
          <a:ln cmpd="tri">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cene3d>
            <a:camera prst="orthographicFront"/>
            <a:lightRig rig="threePt" dir="t"/>
          </a:scene3d>
          <a:sp3d extrusionH="82550" contourW="12700">
            <a:bevelT w="88900"/>
            <a:bevelB w="82550"/>
            <a:contourClr>
              <a:schemeClr val="tx2">
                <a:lumMod val="40000"/>
                <a:lumOff val="60000"/>
              </a:schemeClr>
            </a:contourClr>
          </a:sp3d>
        </p:spPr>
        <p:txBody>
          <a:bodyPr/>
          <a:lstStyle>
            <a:lvl1pPr>
              <a:defRPr sz="2400"/>
            </a:lvl1pPr>
            <a:lvl2pPr marL="685800" indent="-228600">
              <a:buFont typeface="Wingdings" pitchFamily="2" charset="2"/>
              <a:buChar char="Ø"/>
              <a:defRPr sz="2000"/>
            </a:lvl2pPr>
            <a:lvl3pPr marL="1143000" indent="-228600">
              <a:buFont typeface="Courier New" panose="02070309020205020404" pitchFamily="49" charset="0"/>
              <a:buChar char="o"/>
              <a:defRPr sz="1800"/>
            </a:lvl3pPr>
            <a:lvl4pPr marL="1600200" indent="-228600">
              <a:buFont typeface="Cambria" panose="02040503050406030204" pitchFamily="18" charset="0"/>
              <a:buChar cha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D981A950-8485-C543-941B-FE299D252B63}" type="datetime1">
              <a:rPr lang="en-US" smtClean="0"/>
              <a:t>1/14/2021</a:t>
            </a:fld>
            <a:endParaRPr lang="en-US" dirty="0"/>
          </a:p>
        </p:txBody>
      </p:sp>
      <p:sp>
        <p:nvSpPr>
          <p:cNvPr id="6" name="Footer Placeholder 5"/>
          <p:cNvSpPr>
            <a:spLocks noGrp="1"/>
          </p:cNvSpPr>
          <p:nvPr>
            <p:ph type="ftr" sz="quarter" idx="11"/>
          </p:nvPr>
        </p:nvSpPr>
        <p:spPr/>
        <p:txBody>
          <a:bodyPr/>
          <a:lstStyle/>
          <a:p>
            <a:r>
              <a:rPr lang="en-US"/>
              <a:t>OA Purchasing | Procurement Training</a:t>
            </a:r>
            <a:endParaRPr lang="en-US" dirty="0"/>
          </a:p>
        </p:txBody>
      </p:sp>
      <p:sp>
        <p:nvSpPr>
          <p:cNvPr id="7" name="Slide Number Placeholder 6"/>
          <p:cNvSpPr>
            <a:spLocks noGrp="1"/>
          </p:cNvSpPr>
          <p:nvPr>
            <p:ph type="sldNum" sz="quarter" idx="12"/>
          </p:nvPr>
        </p:nvSpPr>
        <p:spPr/>
        <p:txBody>
          <a:bodyPr/>
          <a:lstStyle/>
          <a:p>
            <a:fld id="{F4167D66-2636-48FB-B355-A2612EA16291}" type="slidenum">
              <a:rPr lang="en-US" smtClean="0"/>
              <a:t>‹#›</a:t>
            </a:fld>
            <a:endParaRPr lang="en-US" dirty="0"/>
          </a:p>
        </p:txBody>
      </p:sp>
    </p:spTree>
    <p:extLst>
      <p:ext uri="{BB962C8B-B14F-4D97-AF65-F5344CB8AC3E}">
        <p14:creationId xmlns:p14="http://schemas.microsoft.com/office/powerpoint/2010/main" val="27568446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Module 1 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50CF006E-25ED-824E-9E80-614CE8DC9C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6032"/>
            <a:ext cx="12192000" cy="6611582"/>
          </a:xfrm>
          <a:prstGeom prst="rect">
            <a:avLst/>
          </a:prstGeom>
        </p:spPr>
      </p:pic>
      <p:sp>
        <p:nvSpPr>
          <p:cNvPr id="2" name="Title 1"/>
          <p:cNvSpPr>
            <a:spLocks noGrp="1"/>
          </p:cNvSpPr>
          <p:nvPr>
            <p:ph type="title"/>
          </p:nvPr>
        </p:nvSpPr>
        <p:spPr>
          <a:xfrm>
            <a:off x="859536" y="246888"/>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657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338388"/>
            <a:ext cx="5157787" cy="3851275"/>
          </a:xfrm>
        </p:spPr>
        <p:txBody>
          <a:bodyPr/>
          <a:lstStyle>
            <a:lvl1pPr>
              <a:defRPr sz="2600"/>
            </a:lvl1pPr>
            <a:lvl2pPr marL="685800" indent="-228600">
              <a:buFont typeface="Wingdings" pitchFamily="2" charset="2"/>
              <a:buChar char="Ø"/>
              <a:defRPr/>
            </a:lvl2pPr>
            <a:lvl3pPr marL="1143000" indent="-228600">
              <a:buFont typeface="Courier New" panose="02070309020205020404" pitchFamily="49" charset="0"/>
              <a:buChar char="o"/>
              <a:defRPr/>
            </a:lvl3pPr>
            <a:lvl4pPr marL="1600200" indent="-228600">
              <a:buFont typeface="Cambria" panose="02040503050406030204" pitchFamily="18" charset="0"/>
              <a:buChar cha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657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338388"/>
            <a:ext cx="5183188" cy="3851275"/>
          </a:xfrm>
        </p:spPr>
        <p:txBody>
          <a:bodyPr/>
          <a:lstStyle>
            <a:lvl1pPr>
              <a:defRPr sz="2600"/>
            </a:lvl1pPr>
            <a:lvl2pPr marL="685800" indent="-228600">
              <a:buFont typeface="Wingdings" pitchFamily="2" charset="2"/>
              <a:buChar char="Ø"/>
              <a:defRPr/>
            </a:lvl2pPr>
            <a:lvl3pPr marL="1143000" indent="-228600">
              <a:buFont typeface="Courier New" panose="02070309020205020404" pitchFamily="49" charset="0"/>
              <a:buChar char="o"/>
              <a:defRPr/>
            </a:lvl3pPr>
            <a:lvl4pPr marL="1600200" indent="-228600">
              <a:buFont typeface="Cambria" panose="02040503050406030204" pitchFamily="18" charset="0"/>
              <a:buChar cha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A71882B-5E38-6C4D-AFFB-B46DC4C265D7}" type="datetime1">
              <a:rPr lang="en-US" smtClean="0"/>
              <a:t>1/14/2021</a:t>
            </a:fld>
            <a:endParaRPr lang="en-US" dirty="0"/>
          </a:p>
        </p:txBody>
      </p:sp>
      <p:sp>
        <p:nvSpPr>
          <p:cNvPr id="8" name="Footer Placeholder 7"/>
          <p:cNvSpPr>
            <a:spLocks noGrp="1"/>
          </p:cNvSpPr>
          <p:nvPr>
            <p:ph type="ftr" sz="quarter" idx="11"/>
          </p:nvPr>
        </p:nvSpPr>
        <p:spPr/>
        <p:txBody>
          <a:bodyPr/>
          <a:lstStyle/>
          <a:p>
            <a:r>
              <a:rPr lang="en-US"/>
              <a:t>OA Purchasing | Procurement Training</a:t>
            </a:r>
            <a:endParaRPr lang="en-US" dirty="0"/>
          </a:p>
        </p:txBody>
      </p:sp>
      <p:sp>
        <p:nvSpPr>
          <p:cNvPr id="9" name="Slide Number Placeholder 8"/>
          <p:cNvSpPr>
            <a:spLocks noGrp="1"/>
          </p:cNvSpPr>
          <p:nvPr>
            <p:ph type="sldNum" sz="quarter" idx="12"/>
          </p:nvPr>
        </p:nvSpPr>
        <p:spPr/>
        <p:txBody>
          <a:bodyPr/>
          <a:lstStyle/>
          <a:p>
            <a:fld id="{F4167D66-2636-48FB-B355-A2612EA16291}" type="slidenum">
              <a:rPr lang="en-US" smtClean="0"/>
              <a:t>‹#›</a:t>
            </a:fld>
            <a:endParaRPr lang="en-US" dirty="0"/>
          </a:p>
        </p:txBody>
      </p:sp>
    </p:spTree>
    <p:extLst>
      <p:ext uri="{BB962C8B-B14F-4D97-AF65-F5344CB8AC3E}">
        <p14:creationId xmlns:p14="http://schemas.microsoft.com/office/powerpoint/2010/main" val="26395851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Module 2 Comparis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16B003FB-17C0-3D49-A90C-6DB36F1090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6032"/>
            <a:ext cx="12192000" cy="6611582"/>
          </a:xfrm>
          <a:prstGeom prst="rect">
            <a:avLst/>
          </a:prstGeom>
        </p:spPr>
      </p:pic>
      <p:sp>
        <p:nvSpPr>
          <p:cNvPr id="2" name="Title 1"/>
          <p:cNvSpPr>
            <a:spLocks noGrp="1"/>
          </p:cNvSpPr>
          <p:nvPr>
            <p:ph type="title"/>
          </p:nvPr>
        </p:nvSpPr>
        <p:spPr>
          <a:xfrm>
            <a:off x="859536" y="246888"/>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657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338388"/>
            <a:ext cx="5157787" cy="3851275"/>
          </a:xfrm>
        </p:spPr>
        <p:txBody>
          <a:bodyPr/>
          <a:lstStyle>
            <a:lvl1pPr>
              <a:defRPr sz="2600"/>
            </a:lvl1pPr>
            <a:lvl2pPr marL="685800" indent="-228600">
              <a:buFont typeface="Wingdings" pitchFamily="2" charset="2"/>
              <a:buChar char="Ø"/>
              <a:defRPr/>
            </a:lvl2pPr>
            <a:lvl3pPr marL="1143000" indent="-228600">
              <a:buFont typeface="Courier New" panose="02070309020205020404" pitchFamily="49" charset="0"/>
              <a:buChar char="o"/>
              <a:defRPr/>
            </a:lvl3pPr>
            <a:lvl4pPr marL="1600200" indent="-228600">
              <a:buFont typeface="Cambria" panose="02040503050406030204" pitchFamily="18" charset="0"/>
              <a:buChar cha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657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338388"/>
            <a:ext cx="5183188" cy="3851275"/>
          </a:xfrm>
        </p:spPr>
        <p:txBody>
          <a:bodyPr/>
          <a:lstStyle>
            <a:lvl1pPr>
              <a:defRPr sz="2600"/>
            </a:lvl1pPr>
            <a:lvl2pPr marL="685800" indent="-228600">
              <a:buFont typeface="Wingdings" pitchFamily="2" charset="2"/>
              <a:buChar char="Ø"/>
              <a:defRPr/>
            </a:lvl2pPr>
            <a:lvl3pPr marL="1143000" indent="-228600">
              <a:buFont typeface="Courier New" panose="02070309020205020404" pitchFamily="49" charset="0"/>
              <a:buChar char="o"/>
              <a:defRPr/>
            </a:lvl3pPr>
            <a:lvl4pPr marL="1600200" indent="-228600">
              <a:buFont typeface="Cambria" panose="02040503050406030204" pitchFamily="18" charset="0"/>
              <a:buChar cha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A71882B-5E38-6C4D-AFFB-B46DC4C265D7}" type="datetime1">
              <a:rPr lang="en-US" smtClean="0"/>
              <a:t>1/14/2021</a:t>
            </a:fld>
            <a:endParaRPr lang="en-US" dirty="0"/>
          </a:p>
        </p:txBody>
      </p:sp>
      <p:sp>
        <p:nvSpPr>
          <p:cNvPr id="8" name="Footer Placeholder 7"/>
          <p:cNvSpPr>
            <a:spLocks noGrp="1"/>
          </p:cNvSpPr>
          <p:nvPr>
            <p:ph type="ftr" sz="quarter" idx="11"/>
          </p:nvPr>
        </p:nvSpPr>
        <p:spPr/>
        <p:txBody>
          <a:bodyPr/>
          <a:lstStyle/>
          <a:p>
            <a:r>
              <a:rPr lang="en-US"/>
              <a:t>OA Purchasing | Procurement Training</a:t>
            </a:r>
            <a:endParaRPr lang="en-US" dirty="0"/>
          </a:p>
        </p:txBody>
      </p:sp>
      <p:sp>
        <p:nvSpPr>
          <p:cNvPr id="9" name="Slide Number Placeholder 8"/>
          <p:cNvSpPr>
            <a:spLocks noGrp="1"/>
          </p:cNvSpPr>
          <p:nvPr>
            <p:ph type="sldNum" sz="quarter" idx="12"/>
          </p:nvPr>
        </p:nvSpPr>
        <p:spPr/>
        <p:txBody>
          <a:bodyPr/>
          <a:lstStyle/>
          <a:p>
            <a:fld id="{F4167D66-2636-48FB-B355-A2612EA16291}" type="slidenum">
              <a:rPr lang="en-US" smtClean="0"/>
              <a:t>‹#›</a:t>
            </a:fld>
            <a:endParaRPr lang="en-US" dirty="0"/>
          </a:p>
        </p:txBody>
      </p:sp>
    </p:spTree>
    <p:extLst>
      <p:ext uri="{BB962C8B-B14F-4D97-AF65-F5344CB8AC3E}">
        <p14:creationId xmlns:p14="http://schemas.microsoft.com/office/powerpoint/2010/main" val="14022186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Module 3 Comparis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EE03F7EA-48DC-0944-8C98-42AB0251F6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6032"/>
            <a:ext cx="12192000" cy="6611582"/>
          </a:xfrm>
          <a:prstGeom prst="rect">
            <a:avLst/>
          </a:prstGeom>
        </p:spPr>
      </p:pic>
      <p:sp>
        <p:nvSpPr>
          <p:cNvPr id="2" name="Title 1"/>
          <p:cNvSpPr>
            <a:spLocks noGrp="1"/>
          </p:cNvSpPr>
          <p:nvPr>
            <p:ph type="title"/>
          </p:nvPr>
        </p:nvSpPr>
        <p:spPr>
          <a:xfrm>
            <a:off x="859536" y="246888"/>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657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338388"/>
            <a:ext cx="5157787" cy="3851275"/>
          </a:xfrm>
        </p:spPr>
        <p:txBody>
          <a:bodyPr/>
          <a:lstStyle>
            <a:lvl1pPr>
              <a:defRPr sz="2600"/>
            </a:lvl1pPr>
            <a:lvl2pPr marL="685800" indent="-228600">
              <a:buFont typeface="Wingdings" pitchFamily="2" charset="2"/>
              <a:buChar char="Ø"/>
              <a:defRPr/>
            </a:lvl2pPr>
            <a:lvl3pPr marL="1143000" indent="-228600">
              <a:buFont typeface="Courier New" panose="02070309020205020404" pitchFamily="49" charset="0"/>
              <a:buChar char="o"/>
              <a:defRPr/>
            </a:lvl3pPr>
            <a:lvl4pPr marL="1600200" indent="-228600">
              <a:buFont typeface="Cambria" panose="02040503050406030204" pitchFamily="18" charset="0"/>
              <a:buChar cha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657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338388"/>
            <a:ext cx="5183188" cy="3851275"/>
          </a:xfrm>
        </p:spPr>
        <p:txBody>
          <a:bodyPr/>
          <a:lstStyle>
            <a:lvl1pPr>
              <a:defRPr sz="2600"/>
            </a:lvl1pPr>
            <a:lvl2pPr marL="685800" indent="-228600">
              <a:buFont typeface="Wingdings" pitchFamily="2" charset="2"/>
              <a:buChar char="Ø"/>
              <a:defRPr/>
            </a:lvl2pPr>
            <a:lvl3pPr marL="1143000" indent="-228600">
              <a:buFont typeface="Courier New" panose="02070309020205020404" pitchFamily="49" charset="0"/>
              <a:buChar char="o"/>
              <a:defRPr/>
            </a:lvl3pPr>
            <a:lvl4pPr marL="1600200" indent="-228600">
              <a:buFont typeface="Cambria" panose="02040503050406030204" pitchFamily="18" charset="0"/>
              <a:buChar cha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A71882B-5E38-6C4D-AFFB-B46DC4C265D7}" type="datetime1">
              <a:rPr lang="en-US" smtClean="0"/>
              <a:t>1/14/2021</a:t>
            </a:fld>
            <a:endParaRPr lang="en-US" dirty="0"/>
          </a:p>
        </p:txBody>
      </p:sp>
      <p:sp>
        <p:nvSpPr>
          <p:cNvPr id="8" name="Footer Placeholder 7"/>
          <p:cNvSpPr>
            <a:spLocks noGrp="1"/>
          </p:cNvSpPr>
          <p:nvPr>
            <p:ph type="ftr" sz="quarter" idx="11"/>
          </p:nvPr>
        </p:nvSpPr>
        <p:spPr/>
        <p:txBody>
          <a:bodyPr/>
          <a:lstStyle/>
          <a:p>
            <a:r>
              <a:rPr lang="en-US"/>
              <a:t>OA Purchasing | Procurement Training</a:t>
            </a:r>
            <a:endParaRPr lang="en-US" dirty="0"/>
          </a:p>
        </p:txBody>
      </p:sp>
      <p:sp>
        <p:nvSpPr>
          <p:cNvPr id="9" name="Slide Number Placeholder 8"/>
          <p:cNvSpPr>
            <a:spLocks noGrp="1"/>
          </p:cNvSpPr>
          <p:nvPr>
            <p:ph type="sldNum" sz="quarter" idx="12"/>
          </p:nvPr>
        </p:nvSpPr>
        <p:spPr/>
        <p:txBody>
          <a:bodyPr/>
          <a:lstStyle/>
          <a:p>
            <a:fld id="{F4167D66-2636-48FB-B355-A2612EA16291}" type="slidenum">
              <a:rPr lang="en-US" smtClean="0"/>
              <a:t>‹#›</a:t>
            </a:fld>
            <a:endParaRPr lang="en-US" dirty="0"/>
          </a:p>
        </p:txBody>
      </p:sp>
    </p:spTree>
    <p:extLst>
      <p:ext uri="{BB962C8B-B14F-4D97-AF65-F5344CB8AC3E}">
        <p14:creationId xmlns:p14="http://schemas.microsoft.com/office/powerpoint/2010/main" val="3580423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87206" y="250031"/>
            <a:ext cx="8910234" cy="1325563"/>
          </a:xfrm>
        </p:spPr>
        <p:txBody>
          <a:bodyPr/>
          <a:lstStyle/>
          <a:p>
            <a:r>
              <a:rPr lang="en-US" dirty="0"/>
              <a:t>Click to edit Master title style</a:t>
            </a:r>
          </a:p>
        </p:txBody>
      </p:sp>
      <p:sp>
        <p:nvSpPr>
          <p:cNvPr id="3" name="Content Placeholder 2"/>
          <p:cNvSpPr>
            <a:spLocks noGrp="1"/>
          </p:cNvSpPr>
          <p:nvPr>
            <p:ph idx="1"/>
          </p:nvPr>
        </p:nvSpPr>
        <p:spPr>
          <a:xfrm>
            <a:off x="863600" y="1825625"/>
            <a:ext cx="10515600" cy="4351338"/>
          </a:xfrm>
        </p:spPr>
        <p:txBody>
          <a:bodyPr/>
          <a:lstStyle>
            <a:lvl2pPr marL="800100" indent="-342900">
              <a:buFont typeface="Wingdings" panose="05000000000000000000" pitchFamily="2" charset="2"/>
              <a:buChar char="Ø"/>
              <a:defRPr/>
            </a:lvl2pPr>
            <a:lvl3pPr marL="1143000" indent="-228600">
              <a:buFont typeface="Courier New" panose="02070309020205020404" pitchFamily="49" charset="0"/>
              <a:buChar char="o"/>
              <a:defRPr/>
            </a:lvl3pPr>
            <a:lvl4pPr marL="1600200" indent="-228600">
              <a:buFont typeface="Calibri" panose="020F0502020204030204" pitchFamily="34" charset="0"/>
              <a:buChar cha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xmlns="" id="{4FD57F0D-0877-C44D-A9CE-1F6F4884D17C}"/>
              </a:ext>
            </a:extLst>
          </p:cNvPr>
          <p:cNvSpPr>
            <a:spLocks noGrp="1"/>
          </p:cNvSpPr>
          <p:nvPr>
            <p:ph type="dt" sz="half" idx="10"/>
          </p:nvPr>
        </p:nvSpPr>
        <p:spPr/>
        <p:txBody>
          <a:bodyPr/>
          <a:lstStyle/>
          <a:p>
            <a:fld id="{530B7B55-88B0-864A-863C-65205F57AA19}" type="datetime1">
              <a:rPr lang="en-US" smtClean="0"/>
              <a:t>1/14/2021</a:t>
            </a:fld>
            <a:endParaRPr lang="en-US" dirty="0"/>
          </a:p>
        </p:txBody>
      </p:sp>
      <p:sp>
        <p:nvSpPr>
          <p:cNvPr id="8" name="Footer Placeholder 7">
            <a:extLst>
              <a:ext uri="{FF2B5EF4-FFF2-40B4-BE49-F238E27FC236}">
                <a16:creationId xmlns:a16="http://schemas.microsoft.com/office/drawing/2014/main" xmlns="" id="{48C48A43-FC73-B446-93DC-55E50EDF4760}"/>
              </a:ext>
            </a:extLst>
          </p:cNvPr>
          <p:cNvSpPr>
            <a:spLocks noGrp="1"/>
          </p:cNvSpPr>
          <p:nvPr>
            <p:ph type="ftr" sz="quarter" idx="11"/>
          </p:nvPr>
        </p:nvSpPr>
        <p:spPr/>
        <p:txBody>
          <a:bodyPr/>
          <a:lstStyle/>
          <a:p>
            <a:r>
              <a:rPr lang="en-US" dirty="0"/>
              <a:t>DAS – Procurement Services| CTsource Training</a:t>
            </a:r>
          </a:p>
        </p:txBody>
      </p:sp>
      <p:sp>
        <p:nvSpPr>
          <p:cNvPr id="9" name="Slide Number Placeholder 8">
            <a:extLst>
              <a:ext uri="{FF2B5EF4-FFF2-40B4-BE49-F238E27FC236}">
                <a16:creationId xmlns:a16="http://schemas.microsoft.com/office/drawing/2014/main" xmlns="" id="{A1F0269F-6E18-8D42-99D0-1580FABC1414}"/>
              </a:ext>
            </a:extLst>
          </p:cNvPr>
          <p:cNvSpPr>
            <a:spLocks noGrp="1"/>
          </p:cNvSpPr>
          <p:nvPr>
            <p:ph type="sldNum" sz="quarter" idx="12"/>
          </p:nvPr>
        </p:nvSpPr>
        <p:spPr>
          <a:xfrm>
            <a:off x="9063605" y="6356350"/>
            <a:ext cx="2743200" cy="365125"/>
          </a:xfrm>
        </p:spPr>
        <p:txBody>
          <a:bodyPr/>
          <a:lstStyle/>
          <a:p>
            <a:fld id="{F4167D66-2636-48FB-B355-A2612EA16291}" type="slidenum">
              <a:rPr lang="en-US" smtClean="0"/>
              <a:t>‹#›</a:t>
            </a:fld>
            <a:endParaRPr lang="en-US" dirty="0"/>
          </a:p>
        </p:txBody>
      </p:sp>
      <p:pic>
        <p:nvPicPr>
          <p:cNvPr id="4" name="Picture 3">
            <a:extLst>
              <a:ext uri="{FF2B5EF4-FFF2-40B4-BE49-F238E27FC236}">
                <a16:creationId xmlns:a16="http://schemas.microsoft.com/office/drawing/2014/main" xmlns="" id="{DD0D0C27-489E-4D53-BF9B-D87849949FD4}"/>
              </a:ext>
            </a:extLst>
          </p:cNvPr>
          <p:cNvPicPr>
            <a:picLocks noChangeAspect="1"/>
          </p:cNvPicPr>
          <p:nvPr userDrawn="1"/>
        </p:nvPicPr>
        <p:blipFill>
          <a:blip r:embed="rId3"/>
          <a:stretch>
            <a:fillRect/>
          </a:stretch>
        </p:blipFill>
        <p:spPr>
          <a:xfrm>
            <a:off x="10301124" y="265631"/>
            <a:ext cx="1890876" cy="1325563"/>
          </a:xfrm>
          <a:prstGeom prst="rect">
            <a:avLst/>
          </a:prstGeom>
        </p:spPr>
      </p:pic>
      <p:pic>
        <p:nvPicPr>
          <p:cNvPr id="11" name="Picture 10">
            <a:extLst>
              <a:ext uri="{FF2B5EF4-FFF2-40B4-BE49-F238E27FC236}">
                <a16:creationId xmlns:a16="http://schemas.microsoft.com/office/drawing/2014/main" xmlns="" id="{9BBB5B0B-698C-4C78-996E-EB4BC52294F5}"/>
              </a:ext>
            </a:extLst>
          </p:cNvPr>
          <p:cNvPicPr>
            <a:picLocks noChangeAspect="1"/>
          </p:cNvPicPr>
          <p:nvPr userDrawn="1"/>
        </p:nvPicPr>
        <p:blipFill>
          <a:blip r:embed="rId4"/>
          <a:stretch>
            <a:fillRect/>
          </a:stretch>
        </p:blipFill>
        <p:spPr>
          <a:xfrm>
            <a:off x="65460" y="445567"/>
            <a:ext cx="1005120" cy="934490"/>
          </a:xfrm>
          <a:prstGeom prst="rect">
            <a:avLst/>
          </a:prstGeom>
        </p:spPr>
      </p:pic>
    </p:spTree>
    <p:custDataLst>
      <p:tags r:id="rId1"/>
    </p:custDataLst>
    <p:extLst>
      <p:ext uri="{BB962C8B-B14F-4D97-AF65-F5344CB8AC3E}">
        <p14:creationId xmlns:p14="http://schemas.microsoft.com/office/powerpoint/2010/main" val="6759791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3_Comparis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28D8D98D-2F96-704A-A4B9-6C47411B6E7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6032"/>
            <a:ext cx="12192000" cy="6611582"/>
          </a:xfrm>
          <a:prstGeom prst="rect">
            <a:avLst/>
          </a:prstGeom>
        </p:spPr>
      </p:pic>
      <p:sp>
        <p:nvSpPr>
          <p:cNvPr id="2" name="Title 1"/>
          <p:cNvSpPr>
            <a:spLocks noGrp="1"/>
          </p:cNvSpPr>
          <p:nvPr>
            <p:ph type="title"/>
          </p:nvPr>
        </p:nvSpPr>
        <p:spPr>
          <a:xfrm>
            <a:off x="859536" y="246888"/>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657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338388"/>
            <a:ext cx="5157787" cy="3851275"/>
          </a:xfrm>
        </p:spPr>
        <p:txBody>
          <a:bodyPr/>
          <a:lstStyle>
            <a:lvl1pPr>
              <a:defRPr sz="2600"/>
            </a:lvl1pPr>
            <a:lvl2pPr marL="685800" indent="-228600">
              <a:buFont typeface="Wingdings" pitchFamily="2" charset="2"/>
              <a:buChar char="Ø"/>
              <a:defRPr/>
            </a:lvl2pPr>
            <a:lvl3pPr marL="1143000" indent="-228600">
              <a:buFont typeface="Courier New" panose="02070309020205020404" pitchFamily="49" charset="0"/>
              <a:buChar char="o"/>
              <a:defRPr/>
            </a:lvl3pPr>
            <a:lvl4pPr marL="1600200" indent="-228600">
              <a:buFont typeface="Cambria" panose="02040503050406030204" pitchFamily="18" charset="0"/>
              <a:buChar cha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657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338388"/>
            <a:ext cx="5183188" cy="3851275"/>
          </a:xfrm>
        </p:spPr>
        <p:txBody>
          <a:bodyPr/>
          <a:lstStyle>
            <a:lvl1pPr>
              <a:defRPr sz="2600"/>
            </a:lvl1pPr>
            <a:lvl2pPr marL="685800" indent="-228600">
              <a:buFont typeface="Wingdings" pitchFamily="2" charset="2"/>
              <a:buChar char="Ø"/>
              <a:defRPr/>
            </a:lvl2pPr>
            <a:lvl3pPr marL="1143000" indent="-228600">
              <a:buFont typeface="Courier New" panose="02070309020205020404" pitchFamily="49" charset="0"/>
              <a:buChar char="o"/>
              <a:defRPr/>
            </a:lvl3pPr>
            <a:lvl4pPr marL="1600200" indent="-228600">
              <a:buFont typeface="Cambria" panose="02040503050406030204" pitchFamily="18" charset="0"/>
              <a:buChar cha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A71882B-5E38-6C4D-AFFB-B46DC4C265D7}" type="datetime1">
              <a:rPr lang="en-US" smtClean="0"/>
              <a:t>1/14/2021</a:t>
            </a:fld>
            <a:endParaRPr lang="en-US" dirty="0"/>
          </a:p>
        </p:txBody>
      </p:sp>
      <p:sp>
        <p:nvSpPr>
          <p:cNvPr id="8" name="Footer Placeholder 7"/>
          <p:cNvSpPr>
            <a:spLocks noGrp="1"/>
          </p:cNvSpPr>
          <p:nvPr>
            <p:ph type="ftr" sz="quarter" idx="11"/>
          </p:nvPr>
        </p:nvSpPr>
        <p:spPr/>
        <p:txBody>
          <a:bodyPr/>
          <a:lstStyle/>
          <a:p>
            <a:r>
              <a:rPr lang="en-US"/>
              <a:t>OA Purchasing | Procurement Training</a:t>
            </a:r>
            <a:endParaRPr lang="en-US" dirty="0"/>
          </a:p>
        </p:txBody>
      </p:sp>
      <p:sp>
        <p:nvSpPr>
          <p:cNvPr id="9" name="Slide Number Placeholder 8"/>
          <p:cNvSpPr>
            <a:spLocks noGrp="1"/>
          </p:cNvSpPr>
          <p:nvPr>
            <p:ph type="sldNum" sz="quarter" idx="12"/>
          </p:nvPr>
        </p:nvSpPr>
        <p:spPr/>
        <p:txBody>
          <a:bodyPr/>
          <a:lstStyle/>
          <a:p>
            <a:fld id="{F4167D66-2636-48FB-B355-A2612EA16291}" type="slidenum">
              <a:rPr lang="en-US" smtClean="0"/>
              <a:t>‹#›</a:t>
            </a:fld>
            <a:endParaRPr lang="en-US" dirty="0"/>
          </a:p>
        </p:txBody>
      </p:sp>
    </p:spTree>
    <p:extLst>
      <p:ext uri="{BB962C8B-B14F-4D97-AF65-F5344CB8AC3E}">
        <p14:creationId xmlns:p14="http://schemas.microsoft.com/office/powerpoint/2010/main" val="18586120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Module 1 TOC">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xmlns="" id="{70A862FF-E02A-FF4C-832B-BDC2B60B2B5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56032"/>
            <a:ext cx="12192000" cy="6611582"/>
          </a:xfrm>
          <a:prstGeom prst="rect">
            <a:avLst/>
          </a:prstGeom>
        </p:spPr>
      </p:pic>
      <p:sp>
        <p:nvSpPr>
          <p:cNvPr id="2" name="Title 1"/>
          <p:cNvSpPr>
            <a:spLocks noGrp="1"/>
          </p:cNvSpPr>
          <p:nvPr>
            <p:ph type="title"/>
          </p:nvPr>
        </p:nvSpPr>
        <p:spPr>
          <a:xfrm>
            <a:off x="863600" y="250031"/>
            <a:ext cx="9612086" cy="1325563"/>
          </a:xfrm>
        </p:spPr>
        <p:txBody>
          <a:bodyPr/>
          <a:lstStyle/>
          <a:p>
            <a:r>
              <a:rPr lang="en-US" dirty="0"/>
              <a:t>Click to edit Master title style</a:t>
            </a:r>
          </a:p>
        </p:txBody>
      </p:sp>
      <p:sp>
        <p:nvSpPr>
          <p:cNvPr id="3" name="Content Placeholder 2"/>
          <p:cNvSpPr>
            <a:spLocks noGrp="1"/>
          </p:cNvSpPr>
          <p:nvPr>
            <p:ph idx="1"/>
          </p:nvPr>
        </p:nvSpPr>
        <p:spPr>
          <a:xfrm>
            <a:off x="863600" y="1825625"/>
            <a:ext cx="10309412" cy="4351338"/>
          </a:xfrm>
        </p:spPr>
        <p:txBody>
          <a:bodyPr/>
          <a:lstStyle>
            <a:lvl2pPr marL="800100" indent="-342900">
              <a:buFont typeface="Wingdings" panose="05000000000000000000" pitchFamily="2" charset="2"/>
              <a:buChar char="Ø"/>
              <a:defRPr>
                <a:solidFill>
                  <a:schemeClr val="accent1"/>
                </a:solidFill>
              </a:defRPr>
            </a:lvl2pPr>
            <a:lvl3pPr marL="1143000" indent="-228600">
              <a:buFont typeface="Courier New" panose="02070309020205020404" pitchFamily="49" charset="0"/>
              <a:buChar char="o"/>
              <a:defRPr/>
            </a:lvl3pPr>
            <a:lvl4pPr marL="1600200" indent="-228600">
              <a:buFont typeface="Calibri" panose="020F0502020204030204" pitchFamily="34" charset="0"/>
              <a:buChar char="̶"/>
              <a:defRPr/>
            </a:lvl4pPr>
          </a:lstStyle>
          <a:p>
            <a:pPr lvl="0"/>
            <a:r>
              <a:rPr lang="en-US" dirty="0"/>
              <a:t>Click to edit Master text styles</a:t>
            </a:r>
          </a:p>
          <a:p>
            <a:pPr lvl="1"/>
            <a:r>
              <a:rPr lang="en-US" dirty="0"/>
              <a:t>Second level</a:t>
            </a:r>
          </a:p>
        </p:txBody>
      </p:sp>
      <p:sp>
        <p:nvSpPr>
          <p:cNvPr id="7" name="Date Placeholder 6">
            <a:extLst>
              <a:ext uri="{FF2B5EF4-FFF2-40B4-BE49-F238E27FC236}">
                <a16:creationId xmlns:a16="http://schemas.microsoft.com/office/drawing/2014/main" xmlns="" id="{4FD57F0D-0877-C44D-A9CE-1F6F4884D17C}"/>
              </a:ext>
            </a:extLst>
          </p:cNvPr>
          <p:cNvSpPr>
            <a:spLocks noGrp="1"/>
          </p:cNvSpPr>
          <p:nvPr>
            <p:ph type="dt" sz="half" idx="10"/>
          </p:nvPr>
        </p:nvSpPr>
        <p:spPr/>
        <p:txBody>
          <a:bodyPr/>
          <a:lstStyle/>
          <a:p>
            <a:fld id="{1DD3FFE1-B093-5844-9E46-F7F7E6877C4D}" type="datetime1">
              <a:rPr lang="en-US" smtClean="0"/>
              <a:t>1/14/2021</a:t>
            </a:fld>
            <a:endParaRPr lang="en-US" dirty="0"/>
          </a:p>
        </p:txBody>
      </p:sp>
      <p:sp>
        <p:nvSpPr>
          <p:cNvPr id="8" name="Footer Placeholder 7">
            <a:extLst>
              <a:ext uri="{FF2B5EF4-FFF2-40B4-BE49-F238E27FC236}">
                <a16:creationId xmlns:a16="http://schemas.microsoft.com/office/drawing/2014/main" xmlns="" id="{48C48A43-FC73-B446-93DC-55E50EDF4760}"/>
              </a:ext>
            </a:extLst>
          </p:cNvPr>
          <p:cNvSpPr>
            <a:spLocks noGrp="1"/>
          </p:cNvSpPr>
          <p:nvPr>
            <p:ph type="ftr" sz="quarter" idx="11"/>
          </p:nvPr>
        </p:nvSpPr>
        <p:spPr/>
        <p:txBody>
          <a:bodyPr/>
          <a:lstStyle/>
          <a:p>
            <a:r>
              <a:rPr lang="en-US" dirty="0"/>
              <a:t>OA Purchasing | Procurement Training</a:t>
            </a:r>
          </a:p>
        </p:txBody>
      </p:sp>
      <p:sp>
        <p:nvSpPr>
          <p:cNvPr id="9" name="Slide Number Placeholder 8">
            <a:extLst>
              <a:ext uri="{FF2B5EF4-FFF2-40B4-BE49-F238E27FC236}">
                <a16:creationId xmlns:a16="http://schemas.microsoft.com/office/drawing/2014/main" xmlns="" id="{A1F0269F-6E18-8D42-99D0-1580FABC1414}"/>
              </a:ext>
            </a:extLst>
          </p:cNvPr>
          <p:cNvSpPr>
            <a:spLocks noGrp="1"/>
          </p:cNvSpPr>
          <p:nvPr>
            <p:ph type="sldNum" sz="quarter" idx="12"/>
          </p:nvPr>
        </p:nvSpPr>
        <p:spPr/>
        <p:txBody>
          <a:bodyPr/>
          <a:lstStyle/>
          <a:p>
            <a:fld id="{F4167D66-2636-48FB-B355-A2612EA16291}" type="slidenum">
              <a:rPr lang="en-US" smtClean="0"/>
              <a:t>‹#›</a:t>
            </a:fld>
            <a:endParaRPr lang="en-US" dirty="0"/>
          </a:p>
        </p:txBody>
      </p:sp>
    </p:spTree>
    <p:custDataLst>
      <p:tags r:id="rId1"/>
    </p:custDataLst>
    <p:extLst>
      <p:ext uri="{BB962C8B-B14F-4D97-AF65-F5344CB8AC3E}">
        <p14:creationId xmlns:p14="http://schemas.microsoft.com/office/powerpoint/2010/main" val="26739980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Module 2 TOC">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CF80166-14E4-8943-8A5C-03A78858338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56032"/>
            <a:ext cx="12192000" cy="6611582"/>
          </a:xfrm>
          <a:prstGeom prst="rect">
            <a:avLst/>
          </a:prstGeom>
        </p:spPr>
      </p:pic>
      <p:sp>
        <p:nvSpPr>
          <p:cNvPr id="2" name="Title 1"/>
          <p:cNvSpPr>
            <a:spLocks noGrp="1"/>
          </p:cNvSpPr>
          <p:nvPr>
            <p:ph type="title"/>
          </p:nvPr>
        </p:nvSpPr>
        <p:spPr>
          <a:xfrm>
            <a:off x="863600" y="250031"/>
            <a:ext cx="9612086" cy="1325563"/>
          </a:xfrm>
        </p:spPr>
        <p:txBody>
          <a:bodyPr/>
          <a:lstStyle/>
          <a:p>
            <a:r>
              <a:rPr lang="en-US" dirty="0"/>
              <a:t>Click to edit Master title style</a:t>
            </a:r>
          </a:p>
        </p:txBody>
      </p:sp>
      <p:sp>
        <p:nvSpPr>
          <p:cNvPr id="3" name="Content Placeholder 2"/>
          <p:cNvSpPr>
            <a:spLocks noGrp="1"/>
          </p:cNvSpPr>
          <p:nvPr>
            <p:ph idx="1"/>
          </p:nvPr>
        </p:nvSpPr>
        <p:spPr>
          <a:xfrm>
            <a:off x="863600" y="1825625"/>
            <a:ext cx="10309412" cy="4351338"/>
          </a:xfrm>
        </p:spPr>
        <p:txBody>
          <a:bodyPr/>
          <a:lstStyle>
            <a:lvl2pPr marL="800100" indent="-342900">
              <a:buFont typeface="Wingdings" panose="05000000000000000000" pitchFamily="2" charset="2"/>
              <a:buChar char="Ø"/>
              <a:defRPr>
                <a:solidFill>
                  <a:schemeClr val="accent1"/>
                </a:solidFill>
              </a:defRPr>
            </a:lvl2pPr>
            <a:lvl3pPr marL="1143000" indent="-228600">
              <a:buFont typeface="Courier New" panose="02070309020205020404" pitchFamily="49" charset="0"/>
              <a:buChar char="o"/>
              <a:defRPr/>
            </a:lvl3pPr>
            <a:lvl4pPr marL="1600200" indent="-228600">
              <a:buFont typeface="Calibri" panose="020F0502020204030204" pitchFamily="34" charset="0"/>
              <a:buChar char="̶"/>
              <a:defRPr/>
            </a:lvl4pPr>
          </a:lstStyle>
          <a:p>
            <a:pPr lvl="0"/>
            <a:r>
              <a:rPr lang="en-US" dirty="0"/>
              <a:t>Click to edit Master text styles</a:t>
            </a:r>
          </a:p>
          <a:p>
            <a:pPr lvl="1"/>
            <a:r>
              <a:rPr lang="en-US" dirty="0"/>
              <a:t>Second level</a:t>
            </a:r>
          </a:p>
        </p:txBody>
      </p:sp>
      <p:sp>
        <p:nvSpPr>
          <p:cNvPr id="7" name="Date Placeholder 6">
            <a:extLst>
              <a:ext uri="{FF2B5EF4-FFF2-40B4-BE49-F238E27FC236}">
                <a16:creationId xmlns:a16="http://schemas.microsoft.com/office/drawing/2014/main" xmlns="" id="{4FD57F0D-0877-C44D-A9CE-1F6F4884D17C}"/>
              </a:ext>
            </a:extLst>
          </p:cNvPr>
          <p:cNvSpPr>
            <a:spLocks noGrp="1"/>
          </p:cNvSpPr>
          <p:nvPr>
            <p:ph type="dt" sz="half" idx="10"/>
          </p:nvPr>
        </p:nvSpPr>
        <p:spPr/>
        <p:txBody>
          <a:bodyPr/>
          <a:lstStyle/>
          <a:p>
            <a:fld id="{1DD3FFE1-B093-5844-9E46-F7F7E6877C4D}" type="datetime1">
              <a:rPr lang="en-US" smtClean="0"/>
              <a:t>1/14/2021</a:t>
            </a:fld>
            <a:endParaRPr lang="en-US" dirty="0"/>
          </a:p>
        </p:txBody>
      </p:sp>
      <p:sp>
        <p:nvSpPr>
          <p:cNvPr id="8" name="Footer Placeholder 7">
            <a:extLst>
              <a:ext uri="{FF2B5EF4-FFF2-40B4-BE49-F238E27FC236}">
                <a16:creationId xmlns:a16="http://schemas.microsoft.com/office/drawing/2014/main" xmlns="" id="{48C48A43-FC73-B446-93DC-55E50EDF4760}"/>
              </a:ext>
            </a:extLst>
          </p:cNvPr>
          <p:cNvSpPr>
            <a:spLocks noGrp="1"/>
          </p:cNvSpPr>
          <p:nvPr>
            <p:ph type="ftr" sz="quarter" idx="11"/>
          </p:nvPr>
        </p:nvSpPr>
        <p:spPr/>
        <p:txBody>
          <a:bodyPr/>
          <a:lstStyle/>
          <a:p>
            <a:r>
              <a:rPr lang="en-US" dirty="0"/>
              <a:t>OA Purchasing | Procurement Training</a:t>
            </a:r>
          </a:p>
        </p:txBody>
      </p:sp>
      <p:sp>
        <p:nvSpPr>
          <p:cNvPr id="9" name="Slide Number Placeholder 8">
            <a:extLst>
              <a:ext uri="{FF2B5EF4-FFF2-40B4-BE49-F238E27FC236}">
                <a16:creationId xmlns:a16="http://schemas.microsoft.com/office/drawing/2014/main" xmlns="" id="{A1F0269F-6E18-8D42-99D0-1580FABC1414}"/>
              </a:ext>
            </a:extLst>
          </p:cNvPr>
          <p:cNvSpPr>
            <a:spLocks noGrp="1"/>
          </p:cNvSpPr>
          <p:nvPr>
            <p:ph type="sldNum" sz="quarter" idx="12"/>
          </p:nvPr>
        </p:nvSpPr>
        <p:spPr/>
        <p:txBody>
          <a:bodyPr/>
          <a:lstStyle/>
          <a:p>
            <a:fld id="{F4167D66-2636-48FB-B355-A2612EA16291}" type="slidenum">
              <a:rPr lang="en-US" smtClean="0"/>
              <a:t>‹#›</a:t>
            </a:fld>
            <a:endParaRPr lang="en-US" dirty="0"/>
          </a:p>
        </p:txBody>
      </p:sp>
    </p:spTree>
    <p:custDataLst>
      <p:tags r:id="rId1"/>
    </p:custDataLst>
    <p:extLst>
      <p:ext uri="{BB962C8B-B14F-4D97-AF65-F5344CB8AC3E}">
        <p14:creationId xmlns:p14="http://schemas.microsoft.com/office/powerpoint/2010/main" val="25115376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Module 3 TOC">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175061F3-348D-1E43-AEF0-AB44A5B4411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56032"/>
            <a:ext cx="12192000" cy="6611582"/>
          </a:xfrm>
          <a:prstGeom prst="rect">
            <a:avLst/>
          </a:prstGeom>
        </p:spPr>
      </p:pic>
      <p:sp>
        <p:nvSpPr>
          <p:cNvPr id="2" name="Title 1"/>
          <p:cNvSpPr>
            <a:spLocks noGrp="1"/>
          </p:cNvSpPr>
          <p:nvPr>
            <p:ph type="title"/>
          </p:nvPr>
        </p:nvSpPr>
        <p:spPr>
          <a:xfrm>
            <a:off x="863600" y="250031"/>
            <a:ext cx="9612086" cy="1325563"/>
          </a:xfrm>
        </p:spPr>
        <p:txBody>
          <a:bodyPr/>
          <a:lstStyle/>
          <a:p>
            <a:r>
              <a:rPr lang="en-US" dirty="0"/>
              <a:t>Click to edit Master title style</a:t>
            </a:r>
          </a:p>
        </p:txBody>
      </p:sp>
      <p:sp>
        <p:nvSpPr>
          <p:cNvPr id="3" name="Content Placeholder 2"/>
          <p:cNvSpPr>
            <a:spLocks noGrp="1"/>
          </p:cNvSpPr>
          <p:nvPr>
            <p:ph idx="1"/>
          </p:nvPr>
        </p:nvSpPr>
        <p:spPr>
          <a:xfrm>
            <a:off x="863600" y="1825625"/>
            <a:ext cx="10309412" cy="4351338"/>
          </a:xfrm>
        </p:spPr>
        <p:txBody>
          <a:bodyPr/>
          <a:lstStyle>
            <a:lvl2pPr marL="800100" indent="-342900">
              <a:buFont typeface="Wingdings" panose="05000000000000000000" pitchFamily="2" charset="2"/>
              <a:buChar char="Ø"/>
              <a:defRPr>
                <a:solidFill>
                  <a:schemeClr val="accent1"/>
                </a:solidFill>
              </a:defRPr>
            </a:lvl2pPr>
            <a:lvl3pPr marL="1143000" indent="-228600">
              <a:buFont typeface="Courier New" panose="02070309020205020404" pitchFamily="49" charset="0"/>
              <a:buChar char="o"/>
              <a:defRPr/>
            </a:lvl3pPr>
            <a:lvl4pPr marL="1600200" indent="-228600">
              <a:buFont typeface="Calibri" panose="020F0502020204030204" pitchFamily="34" charset="0"/>
              <a:buChar char="̶"/>
              <a:defRPr/>
            </a:lvl4pPr>
          </a:lstStyle>
          <a:p>
            <a:pPr lvl="0"/>
            <a:r>
              <a:rPr lang="en-US" dirty="0"/>
              <a:t>Click to edit Master text styles</a:t>
            </a:r>
          </a:p>
          <a:p>
            <a:pPr lvl="1"/>
            <a:r>
              <a:rPr lang="en-US" dirty="0"/>
              <a:t>Second level</a:t>
            </a:r>
          </a:p>
        </p:txBody>
      </p:sp>
      <p:sp>
        <p:nvSpPr>
          <p:cNvPr id="7" name="Date Placeholder 6">
            <a:extLst>
              <a:ext uri="{FF2B5EF4-FFF2-40B4-BE49-F238E27FC236}">
                <a16:creationId xmlns:a16="http://schemas.microsoft.com/office/drawing/2014/main" xmlns="" id="{4FD57F0D-0877-C44D-A9CE-1F6F4884D17C}"/>
              </a:ext>
            </a:extLst>
          </p:cNvPr>
          <p:cNvSpPr>
            <a:spLocks noGrp="1"/>
          </p:cNvSpPr>
          <p:nvPr>
            <p:ph type="dt" sz="half" idx="10"/>
          </p:nvPr>
        </p:nvSpPr>
        <p:spPr/>
        <p:txBody>
          <a:bodyPr/>
          <a:lstStyle/>
          <a:p>
            <a:fld id="{1DD3FFE1-B093-5844-9E46-F7F7E6877C4D}" type="datetime1">
              <a:rPr lang="en-US" smtClean="0"/>
              <a:t>1/14/2021</a:t>
            </a:fld>
            <a:endParaRPr lang="en-US" dirty="0"/>
          </a:p>
        </p:txBody>
      </p:sp>
      <p:sp>
        <p:nvSpPr>
          <p:cNvPr id="8" name="Footer Placeholder 7">
            <a:extLst>
              <a:ext uri="{FF2B5EF4-FFF2-40B4-BE49-F238E27FC236}">
                <a16:creationId xmlns:a16="http://schemas.microsoft.com/office/drawing/2014/main" xmlns="" id="{48C48A43-FC73-B446-93DC-55E50EDF4760}"/>
              </a:ext>
            </a:extLst>
          </p:cNvPr>
          <p:cNvSpPr>
            <a:spLocks noGrp="1"/>
          </p:cNvSpPr>
          <p:nvPr>
            <p:ph type="ftr" sz="quarter" idx="11"/>
          </p:nvPr>
        </p:nvSpPr>
        <p:spPr/>
        <p:txBody>
          <a:bodyPr/>
          <a:lstStyle/>
          <a:p>
            <a:r>
              <a:rPr lang="en-US" dirty="0"/>
              <a:t>OA Purchasing | Procurement Training</a:t>
            </a:r>
          </a:p>
        </p:txBody>
      </p:sp>
      <p:sp>
        <p:nvSpPr>
          <p:cNvPr id="9" name="Slide Number Placeholder 8">
            <a:extLst>
              <a:ext uri="{FF2B5EF4-FFF2-40B4-BE49-F238E27FC236}">
                <a16:creationId xmlns:a16="http://schemas.microsoft.com/office/drawing/2014/main" xmlns="" id="{A1F0269F-6E18-8D42-99D0-1580FABC1414}"/>
              </a:ext>
            </a:extLst>
          </p:cNvPr>
          <p:cNvSpPr>
            <a:spLocks noGrp="1"/>
          </p:cNvSpPr>
          <p:nvPr>
            <p:ph type="sldNum" sz="quarter" idx="12"/>
          </p:nvPr>
        </p:nvSpPr>
        <p:spPr/>
        <p:txBody>
          <a:bodyPr/>
          <a:lstStyle/>
          <a:p>
            <a:fld id="{F4167D66-2636-48FB-B355-A2612EA16291}" type="slidenum">
              <a:rPr lang="en-US" smtClean="0"/>
              <a:t>‹#›</a:t>
            </a:fld>
            <a:endParaRPr lang="en-US" dirty="0"/>
          </a:p>
        </p:txBody>
      </p:sp>
    </p:spTree>
    <p:custDataLst>
      <p:tags r:id="rId1"/>
    </p:custDataLst>
    <p:extLst>
      <p:ext uri="{BB962C8B-B14F-4D97-AF65-F5344CB8AC3E}">
        <p14:creationId xmlns:p14="http://schemas.microsoft.com/office/powerpoint/2010/main" val="12036371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Module 4 TOC">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F2B64D17-016C-1149-ADA6-24BD5810B6F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56032"/>
            <a:ext cx="12192000" cy="6611582"/>
          </a:xfrm>
          <a:prstGeom prst="rect">
            <a:avLst/>
          </a:prstGeom>
        </p:spPr>
      </p:pic>
      <p:sp>
        <p:nvSpPr>
          <p:cNvPr id="2" name="Title 1"/>
          <p:cNvSpPr>
            <a:spLocks noGrp="1"/>
          </p:cNvSpPr>
          <p:nvPr>
            <p:ph type="title"/>
          </p:nvPr>
        </p:nvSpPr>
        <p:spPr>
          <a:xfrm>
            <a:off x="863600" y="250031"/>
            <a:ext cx="9612086" cy="1325563"/>
          </a:xfrm>
        </p:spPr>
        <p:txBody>
          <a:bodyPr/>
          <a:lstStyle/>
          <a:p>
            <a:r>
              <a:rPr lang="en-US" dirty="0"/>
              <a:t>Click to edit Master title style</a:t>
            </a:r>
          </a:p>
        </p:txBody>
      </p:sp>
      <p:sp>
        <p:nvSpPr>
          <p:cNvPr id="3" name="Content Placeholder 2"/>
          <p:cNvSpPr>
            <a:spLocks noGrp="1"/>
          </p:cNvSpPr>
          <p:nvPr>
            <p:ph idx="1"/>
          </p:nvPr>
        </p:nvSpPr>
        <p:spPr>
          <a:xfrm>
            <a:off x="863600" y="1825625"/>
            <a:ext cx="10309412" cy="4351338"/>
          </a:xfrm>
        </p:spPr>
        <p:txBody>
          <a:bodyPr/>
          <a:lstStyle>
            <a:lvl2pPr marL="800100" indent="-342900">
              <a:buFont typeface="Wingdings" panose="05000000000000000000" pitchFamily="2" charset="2"/>
              <a:buChar char="Ø"/>
              <a:defRPr>
                <a:solidFill>
                  <a:schemeClr val="accent1"/>
                </a:solidFill>
              </a:defRPr>
            </a:lvl2pPr>
            <a:lvl3pPr marL="1143000" indent="-228600">
              <a:buFont typeface="Courier New" panose="02070309020205020404" pitchFamily="49" charset="0"/>
              <a:buChar char="o"/>
              <a:defRPr/>
            </a:lvl3pPr>
            <a:lvl4pPr marL="1600200" indent="-228600">
              <a:buFont typeface="Calibri" panose="020F0502020204030204" pitchFamily="34" charset="0"/>
              <a:buChar char="̶"/>
              <a:defRPr/>
            </a:lvl4pPr>
          </a:lstStyle>
          <a:p>
            <a:pPr lvl="0"/>
            <a:r>
              <a:rPr lang="en-US" dirty="0"/>
              <a:t>Click to edit Master text styles</a:t>
            </a:r>
          </a:p>
          <a:p>
            <a:pPr lvl="1"/>
            <a:r>
              <a:rPr lang="en-US" dirty="0"/>
              <a:t>Second level</a:t>
            </a:r>
          </a:p>
        </p:txBody>
      </p:sp>
      <p:sp>
        <p:nvSpPr>
          <p:cNvPr id="7" name="Date Placeholder 6">
            <a:extLst>
              <a:ext uri="{FF2B5EF4-FFF2-40B4-BE49-F238E27FC236}">
                <a16:creationId xmlns:a16="http://schemas.microsoft.com/office/drawing/2014/main" xmlns="" id="{4FD57F0D-0877-C44D-A9CE-1F6F4884D17C}"/>
              </a:ext>
            </a:extLst>
          </p:cNvPr>
          <p:cNvSpPr>
            <a:spLocks noGrp="1"/>
          </p:cNvSpPr>
          <p:nvPr>
            <p:ph type="dt" sz="half" idx="10"/>
          </p:nvPr>
        </p:nvSpPr>
        <p:spPr/>
        <p:txBody>
          <a:bodyPr/>
          <a:lstStyle/>
          <a:p>
            <a:fld id="{1DD3FFE1-B093-5844-9E46-F7F7E6877C4D}" type="datetime1">
              <a:rPr lang="en-US" smtClean="0"/>
              <a:t>1/14/2021</a:t>
            </a:fld>
            <a:endParaRPr lang="en-US" dirty="0"/>
          </a:p>
        </p:txBody>
      </p:sp>
      <p:sp>
        <p:nvSpPr>
          <p:cNvPr id="8" name="Footer Placeholder 7">
            <a:extLst>
              <a:ext uri="{FF2B5EF4-FFF2-40B4-BE49-F238E27FC236}">
                <a16:creationId xmlns:a16="http://schemas.microsoft.com/office/drawing/2014/main" xmlns="" id="{48C48A43-FC73-B446-93DC-55E50EDF4760}"/>
              </a:ext>
            </a:extLst>
          </p:cNvPr>
          <p:cNvSpPr>
            <a:spLocks noGrp="1"/>
          </p:cNvSpPr>
          <p:nvPr>
            <p:ph type="ftr" sz="quarter" idx="11"/>
          </p:nvPr>
        </p:nvSpPr>
        <p:spPr/>
        <p:txBody>
          <a:bodyPr/>
          <a:lstStyle/>
          <a:p>
            <a:r>
              <a:rPr lang="en-US" dirty="0"/>
              <a:t>OA Purchasing | Procurement Training</a:t>
            </a:r>
          </a:p>
        </p:txBody>
      </p:sp>
      <p:sp>
        <p:nvSpPr>
          <p:cNvPr id="9" name="Slide Number Placeholder 8">
            <a:extLst>
              <a:ext uri="{FF2B5EF4-FFF2-40B4-BE49-F238E27FC236}">
                <a16:creationId xmlns:a16="http://schemas.microsoft.com/office/drawing/2014/main" xmlns="" id="{A1F0269F-6E18-8D42-99D0-1580FABC1414}"/>
              </a:ext>
            </a:extLst>
          </p:cNvPr>
          <p:cNvSpPr>
            <a:spLocks noGrp="1"/>
          </p:cNvSpPr>
          <p:nvPr>
            <p:ph type="sldNum" sz="quarter" idx="12"/>
          </p:nvPr>
        </p:nvSpPr>
        <p:spPr/>
        <p:txBody>
          <a:bodyPr/>
          <a:lstStyle/>
          <a:p>
            <a:fld id="{F4167D66-2636-48FB-B355-A2612EA16291}" type="slidenum">
              <a:rPr lang="en-US" smtClean="0"/>
              <a:t>‹#›</a:t>
            </a:fld>
            <a:endParaRPr lang="en-US" dirty="0"/>
          </a:p>
        </p:txBody>
      </p:sp>
    </p:spTree>
    <p:custDataLst>
      <p:tags r:id="rId1"/>
    </p:custDataLst>
    <p:extLst>
      <p:ext uri="{BB962C8B-B14F-4D97-AF65-F5344CB8AC3E}">
        <p14:creationId xmlns:p14="http://schemas.microsoft.com/office/powerpoint/2010/main" val="14343287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94576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FE75CA-E6B8-9A47-A34F-93AB117431FD}" type="datetime1">
              <a:rPr lang="en-US" smtClean="0"/>
              <a:t>1/14/2021</a:t>
            </a:fld>
            <a:endParaRPr lang="en-US" dirty="0"/>
          </a:p>
        </p:txBody>
      </p:sp>
      <p:sp>
        <p:nvSpPr>
          <p:cNvPr id="6" name="Footer Placeholder 5"/>
          <p:cNvSpPr>
            <a:spLocks noGrp="1"/>
          </p:cNvSpPr>
          <p:nvPr>
            <p:ph type="ftr" sz="quarter" idx="11"/>
          </p:nvPr>
        </p:nvSpPr>
        <p:spPr/>
        <p:txBody>
          <a:bodyPr/>
          <a:lstStyle/>
          <a:p>
            <a:r>
              <a:rPr lang="en-US"/>
              <a:t>OA Purchasing | Procurement Training</a:t>
            </a:r>
            <a:endParaRPr lang="en-US" dirty="0"/>
          </a:p>
        </p:txBody>
      </p:sp>
      <p:sp>
        <p:nvSpPr>
          <p:cNvPr id="7" name="Slide Number Placeholder 6"/>
          <p:cNvSpPr>
            <a:spLocks noGrp="1"/>
          </p:cNvSpPr>
          <p:nvPr>
            <p:ph type="sldNum" sz="quarter" idx="12"/>
          </p:nvPr>
        </p:nvSpPr>
        <p:spPr/>
        <p:txBody>
          <a:bodyPr/>
          <a:lstStyle/>
          <a:p>
            <a:fld id="{F4167D66-2636-48FB-B355-A2612EA16291}" type="slidenum">
              <a:rPr lang="en-US" smtClean="0"/>
              <a:t>‹#›</a:t>
            </a:fld>
            <a:endParaRPr lang="en-US" dirty="0"/>
          </a:p>
        </p:txBody>
      </p:sp>
    </p:spTree>
    <p:extLst>
      <p:ext uri="{BB962C8B-B14F-4D97-AF65-F5344CB8AC3E}">
        <p14:creationId xmlns:p14="http://schemas.microsoft.com/office/powerpoint/2010/main" val="9155463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942A61-A8B4-164F-90CA-5103C778737B}" type="datetime1">
              <a:rPr lang="en-US" smtClean="0"/>
              <a:t>1/14/2021</a:t>
            </a:fld>
            <a:endParaRPr lang="en-US" dirty="0"/>
          </a:p>
        </p:txBody>
      </p:sp>
      <p:sp>
        <p:nvSpPr>
          <p:cNvPr id="6" name="Footer Placeholder 5"/>
          <p:cNvSpPr>
            <a:spLocks noGrp="1"/>
          </p:cNvSpPr>
          <p:nvPr>
            <p:ph type="ftr" sz="quarter" idx="11"/>
          </p:nvPr>
        </p:nvSpPr>
        <p:spPr/>
        <p:txBody>
          <a:bodyPr/>
          <a:lstStyle/>
          <a:p>
            <a:r>
              <a:rPr lang="en-US"/>
              <a:t>OA Purchasing | Procurement Training</a:t>
            </a:r>
            <a:endParaRPr lang="en-US" dirty="0"/>
          </a:p>
        </p:txBody>
      </p:sp>
      <p:sp>
        <p:nvSpPr>
          <p:cNvPr id="7" name="Slide Number Placeholder 6"/>
          <p:cNvSpPr>
            <a:spLocks noGrp="1"/>
          </p:cNvSpPr>
          <p:nvPr>
            <p:ph type="sldNum" sz="quarter" idx="12"/>
          </p:nvPr>
        </p:nvSpPr>
        <p:spPr/>
        <p:txBody>
          <a:bodyPr/>
          <a:lstStyle/>
          <a:p>
            <a:fld id="{F4167D66-2636-48FB-B355-A2612EA16291}" type="slidenum">
              <a:rPr lang="en-US" smtClean="0"/>
              <a:t>‹#›</a:t>
            </a:fld>
            <a:endParaRPr lang="en-US" dirty="0"/>
          </a:p>
        </p:txBody>
      </p:sp>
    </p:spTree>
    <p:extLst>
      <p:ext uri="{BB962C8B-B14F-4D97-AF65-F5344CB8AC3E}">
        <p14:creationId xmlns:p14="http://schemas.microsoft.com/office/powerpoint/2010/main" val="1650575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9D562D-93E5-F848-AD36-C650F09A43DE}" type="datetime1">
              <a:rPr lang="en-US" smtClean="0"/>
              <a:t>1/14/2021</a:t>
            </a:fld>
            <a:endParaRPr lang="en-US" dirty="0"/>
          </a:p>
        </p:txBody>
      </p:sp>
      <p:sp>
        <p:nvSpPr>
          <p:cNvPr id="5" name="Footer Placeholder 4"/>
          <p:cNvSpPr>
            <a:spLocks noGrp="1"/>
          </p:cNvSpPr>
          <p:nvPr>
            <p:ph type="ftr" sz="quarter" idx="11"/>
          </p:nvPr>
        </p:nvSpPr>
        <p:spPr/>
        <p:txBody>
          <a:bodyPr/>
          <a:lstStyle/>
          <a:p>
            <a:r>
              <a:rPr lang="en-US"/>
              <a:t>OA Purchasing | Procurement Training</a:t>
            </a:r>
            <a:endParaRPr lang="en-US" dirty="0"/>
          </a:p>
        </p:txBody>
      </p:sp>
      <p:sp>
        <p:nvSpPr>
          <p:cNvPr id="6" name="Slide Number Placeholder 5"/>
          <p:cNvSpPr>
            <a:spLocks noGrp="1"/>
          </p:cNvSpPr>
          <p:nvPr>
            <p:ph type="sldNum" sz="quarter" idx="12"/>
          </p:nvPr>
        </p:nvSpPr>
        <p:spPr/>
        <p:txBody>
          <a:bodyPr/>
          <a:lstStyle/>
          <a:p>
            <a:fld id="{F4167D66-2636-48FB-B355-A2612EA16291}" type="slidenum">
              <a:rPr lang="en-US" smtClean="0"/>
              <a:t>‹#›</a:t>
            </a:fld>
            <a:endParaRPr lang="en-US" dirty="0"/>
          </a:p>
        </p:txBody>
      </p:sp>
    </p:spTree>
    <p:extLst>
      <p:ext uri="{BB962C8B-B14F-4D97-AF65-F5344CB8AC3E}">
        <p14:creationId xmlns:p14="http://schemas.microsoft.com/office/powerpoint/2010/main" val="5431621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5DB692-FB2E-DE4E-8961-D91C28E57754}" type="datetime1">
              <a:rPr lang="en-US" smtClean="0"/>
              <a:t>1/14/2021</a:t>
            </a:fld>
            <a:endParaRPr lang="en-US" dirty="0"/>
          </a:p>
        </p:txBody>
      </p:sp>
      <p:sp>
        <p:nvSpPr>
          <p:cNvPr id="5" name="Footer Placeholder 4"/>
          <p:cNvSpPr>
            <a:spLocks noGrp="1"/>
          </p:cNvSpPr>
          <p:nvPr>
            <p:ph type="ftr" sz="quarter" idx="11"/>
          </p:nvPr>
        </p:nvSpPr>
        <p:spPr/>
        <p:txBody>
          <a:bodyPr/>
          <a:lstStyle/>
          <a:p>
            <a:r>
              <a:rPr lang="en-US"/>
              <a:t>OA Purchasing | Procurement Training</a:t>
            </a:r>
            <a:endParaRPr lang="en-US" dirty="0"/>
          </a:p>
        </p:txBody>
      </p:sp>
      <p:sp>
        <p:nvSpPr>
          <p:cNvPr id="6" name="Slide Number Placeholder 5"/>
          <p:cNvSpPr>
            <a:spLocks noGrp="1"/>
          </p:cNvSpPr>
          <p:nvPr>
            <p:ph type="sldNum" sz="quarter" idx="12"/>
          </p:nvPr>
        </p:nvSpPr>
        <p:spPr/>
        <p:txBody>
          <a:bodyPr/>
          <a:lstStyle/>
          <a:p>
            <a:fld id="{F4167D66-2636-48FB-B355-A2612EA16291}" type="slidenum">
              <a:rPr lang="en-US" smtClean="0"/>
              <a:t>‹#›</a:t>
            </a:fld>
            <a:endParaRPr lang="en-US" dirty="0"/>
          </a:p>
        </p:txBody>
      </p:sp>
    </p:spTree>
    <p:extLst>
      <p:ext uri="{BB962C8B-B14F-4D97-AF65-F5344CB8AC3E}">
        <p14:creationId xmlns:p14="http://schemas.microsoft.com/office/powerpoint/2010/main" val="24740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Module 1">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xmlns="" id="{70A862FF-E02A-FF4C-832B-BDC2B60B2B5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56032"/>
            <a:ext cx="12192000" cy="6611582"/>
          </a:xfrm>
          <a:prstGeom prst="rect">
            <a:avLst/>
          </a:prstGeom>
        </p:spPr>
      </p:pic>
      <p:sp>
        <p:nvSpPr>
          <p:cNvPr id="2" name="Title 1"/>
          <p:cNvSpPr>
            <a:spLocks noGrp="1"/>
          </p:cNvSpPr>
          <p:nvPr>
            <p:ph type="title"/>
          </p:nvPr>
        </p:nvSpPr>
        <p:spPr>
          <a:xfrm>
            <a:off x="863600" y="250031"/>
            <a:ext cx="9612086" cy="1325563"/>
          </a:xfrm>
        </p:spPr>
        <p:txBody>
          <a:bodyPr/>
          <a:lstStyle/>
          <a:p>
            <a:r>
              <a:rPr lang="en-US" dirty="0"/>
              <a:t>Click to edit Master title style</a:t>
            </a:r>
          </a:p>
        </p:txBody>
      </p:sp>
      <p:sp>
        <p:nvSpPr>
          <p:cNvPr id="3" name="Content Placeholder 2"/>
          <p:cNvSpPr>
            <a:spLocks noGrp="1"/>
          </p:cNvSpPr>
          <p:nvPr>
            <p:ph idx="1"/>
          </p:nvPr>
        </p:nvSpPr>
        <p:spPr>
          <a:xfrm>
            <a:off x="863600" y="1825625"/>
            <a:ext cx="10309412" cy="4351338"/>
          </a:xfrm>
        </p:spPr>
        <p:txBody>
          <a:bodyPr/>
          <a:lstStyle>
            <a:lvl2pPr marL="800100" indent="-342900">
              <a:buFont typeface="Wingdings" panose="05000000000000000000" pitchFamily="2" charset="2"/>
              <a:buChar char="Ø"/>
              <a:defRPr/>
            </a:lvl2pPr>
            <a:lvl3pPr marL="1143000" indent="-228600">
              <a:buFont typeface="Courier New" panose="02070309020205020404" pitchFamily="49" charset="0"/>
              <a:buChar char="o"/>
              <a:defRPr/>
            </a:lvl3pPr>
            <a:lvl4pPr marL="1600200" indent="-228600">
              <a:buFont typeface="Calibri" panose="020F0502020204030204" pitchFamily="34" charset="0"/>
              <a:buChar cha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xmlns="" id="{4FD57F0D-0877-C44D-A9CE-1F6F4884D17C}"/>
              </a:ext>
            </a:extLst>
          </p:cNvPr>
          <p:cNvSpPr>
            <a:spLocks noGrp="1"/>
          </p:cNvSpPr>
          <p:nvPr>
            <p:ph type="dt" sz="half" idx="10"/>
          </p:nvPr>
        </p:nvSpPr>
        <p:spPr/>
        <p:txBody>
          <a:bodyPr/>
          <a:lstStyle/>
          <a:p>
            <a:fld id="{1DD3FFE1-B093-5844-9E46-F7F7E6877C4D}" type="datetime1">
              <a:rPr lang="en-US" smtClean="0"/>
              <a:t>1/14/2021</a:t>
            </a:fld>
            <a:endParaRPr lang="en-US" dirty="0"/>
          </a:p>
        </p:txBody>
      </p:sp>
      <p:sp>
        <p:nvSpPr>
          <p:cNvPr id="8" name="Footer Placeholder 7">
            <a:extLst>
              <a:ext uri="{FF2B5EF4-FFF2-40B4-BE49-F238E27FC236}">
                <a16:creationId xmlns:a16="http://schemas.microsoft.com/office/drawing/2014/main" xmlns="" id="{48C48A43-FC73-B446-93DC-55E50EDF4760}"/>
              </a:ext>
            </a:extLst>
          </p:cNvPr>
          <p:cNvSpPr>
            <a:spLocks noGrp="1"/>
          </p:cNvSpPr>
          <p:nvPr>
            <p:ph type="ftr" sz="quarter" idx="11"/>
          </p:nvPr>
        </p:nvSpPr>
        <p:spPr/>
        <p:txBody>
          <a:bodyPr/>
          <a:lstStyle/>
          <a:p>
            <a:r>
              <a:rPr lang="en-US" dirty="0"/>
              <a:t>DAS – Procurement Services| CTsource Training</a:t>
            </a:r>
          </a:p>
        </p:txBody>
      </p:sp>
      <p:sp>
        <p:nvSpPr>
          <p:cNvPr id="9" name="Slide Number Placeholder 8">
            <a:extLst>
              <a:ext uri="{FF2B5EF4-FFF2-40B4-BE49-F238E27FC236}">
                <a16:creationId xmlns:a16="http://schemas.microsoft.com/office/drawing/2014/main" xmlns="" id="{A1F0269F-6E18-8D42-99D0-1580FABC1414}"/>
              </a:ext>
            </a:extLst>
          </p:cNvPr>
          <p:cNvSpPr>
            <a:spLocks noGrp="1"/>
          </p:cNvSpPr>
          <p:nvPr>
            <p:ph type="sldNum" sz="quarter" idx="12"/>
          </p:nvPr>
        </p:nvSpPr>
        <p:spPr/>
        <p:txBody>
          <a:bodyPr/>
          <a:lstStyle/>
          <a:p>
            <a:fld id="{F4167D66-2636-48FB-B355-A2612EA16291}" type="slidenum">
              <a:rPr lang="en-US" smtClean="0"/>
              <a:t>‹#›</a:t>
            </a:fld>
            <a:endParaRPr lang="en-US" dirty="0"/>
          </a:p>
        </p:txBody>
      </p:sp>
    </p:spTree>
    <p:custDataLst>
      <p:tags r:id="rId1"/>
    </p:custDataLst>
    <p:extLst>
      <p:ext uri="{BB962C8B-B14F-4D97-AF65-F5344CB8AC3E}">
        <p14:creationId xmlns:p14="http://schemas.microsoft.com/office/powerpoint/2010/main" val="360764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Module 2">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B93DDAEE-821D-C04E-8929-D9747E809EC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56032"/>
            <a:ext cx="12192000" cy="6611582"/>
          </a:xfrm>
          <a:prstGeom prst="rect">
            <a:avLst/>
          </a:prstGeom>
        </p:spPr>
      </p:pic>
      <p:sp>
        <p:nvSpPr>
          <p:cNvPr id="2" name="Title 1"/>
          <p:cNvSpPr>
            <a:spLocks noGrp="1"/>
          </p:cNvSpPr>
          <p:nvPr>
            <p:ph type="title"/>
          </p:nvPr>
        </p:nvSpPr>
        <p:spPr>
          <a:xfrm>
            <a:off x="863600" y="250031"/>
            <a:ext cx="9612086" cy="1325563"/>
          </a:xfrm>
        </p:spPr>
        <p:txBody>
          <a:bodyPr/>
          <a:lstStyle/>
          <a:p>
            <a:r>
              <a:rPr lang="en-US" dirty="0"/>
              <a:t>Click to edit Master title style</a:t>
            </a:r>
          </a:p>
        </p:txBody>
      </p:sp>
      <p:sp>
        <p:nvSpPr>
          <p:cNvPr id="3" name="Content Placeholder 2"/>
          <p:cNvSpPr>
            <a:spLocks noGrp="1"/>
          </p:cNvSpPr>
          <p:nvPr>
            <p:ph idx="1"/>
          </p:nvPr>
        </p:nvSpPr>
        <p:spPr>
          <a:xfrm>
            <a:off x="863600" y="1825625"/>
            <a:ext cx="10309412" cy="4351338"/>
          </a:xfrm>
        </p:spPr>
        <p:txBody>
          <a:bodyPr/>
          <a:lstStyle>
            <a:lvl2pPr marL="800100" indent="-342900">
              <a:buFont typeface="Wingdings" panose="05000000000000000000" pitchFamily="2" charset="2"/>
              <a:buChar char="Ø"/>
              <a:defRPr/>
            </a:lvl2pPr>
            <a:lvl3pPr marL="1143000" indent="-228600">
              <a:buFont typeface="Courier New" panose="02070309020205020404" pitchFamily="49" charset="0"/>
              <a:buChar char="o"/>
              <a:defRPr/>
            </a:lvl3pPr>
            <a:lvl4pPr marL="1600200" indent="-228600">
              <a:buFont typeface="Calibri" panose="020F0502020204030204" pitchFamily="34" charset="0"/>
              <a:buChar cha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xmlns="" id="{4FD57F0D-0877-C44D-A9CE-1F6F4884D17C}"/>
              </a:ext>
            </a:extLst>
          </p:cNvPr>
          <p:cNvSpPr>
            <a:spLocks noGrp="1"/>
          </p:cNvSpPr>
          <p:nvPr>
            <p:ph type="dt" sz="half" idx="10"/>
          </p:nvPr>
        </p:nvSpPr>
        <p:spPr/>
        <p:txBody>
          <a:bodyPr/>
          <a:lstStyle/>
          <a:p>
            <a:fld id="{03AF6789-F0F4-7046-A06B-EAB6A2A37798}" type="datetime1">
              <a:rPr lang="en-US" smtClean="0"/>
              <a:t>1/14/2021</a:t>
            </a:fld>
            <a:endParaRPr lang="en-US" dirty="0"/>
          </a:p>
        </p:txBody>
      </p:sp>
      <p:sp>
        <p:nvSpPr>
          <p:cNvPr id="8" name="Footer Placeholder 7">
            <a:extLst>
              <a:ext uri="{FF2B5EF4-FFF2-40B4-BE49-F238E27FC236}">
                <a16:creationId xmlns:a16="http://schemas.microsoft.com/office/drawing/2014/main" xmlns="" id="{48C48A43-FC73-B446-93DC-55E50EDF4760}"/>
              </a:ext>
            </a:extLst>
          </p:cNvPr>
          <p:cNvSpPr>
            <a:spLocks noGrp="1"/>
          </p:cNvSpPr>
          <p:nvPr>
            <p:ph type="ftr" sz="quarter" idx="11"/>
          </p:nvPr>
        </p:nvSpPr>
        <p:spPr/>
        <p:txBody>
          <a:bodyPr/>
          <a:lstStyle/>
          <a:p>
            <a:r>
              <a:rPr lang="en-US" dirty="0"/>
              <a:t>DAS – Procurement Services| CTsource Training</a:t>
            </a:r>
          </a:p>
        </p:txBody>
      </p:sp>
      <p:sp>
        <p:nvSpPr>
          <p:cNvPr id="9" name="Slide Number Placeholder 8">
            <a:extLst>
              <a:ext uri="{FF2B5EF4-FFF2-40B4-BE49-F238E27FC236}">
                <a16:creationId xmlns:a16="http://schemas.microsoft.com/office/drawing/2014/main" xmlns="" id="{A1F0269F-6E18-8D42-99D0-1580FABC1414}"/>
              </a:ext>
            </a:extLst>
          </p:cNvPr>
          <p:cNvSpPr>
            <a:spLocks noGrp="1"/>
          </p:cNvSpPr>
          <p:nvPr>
            <p:ph type="sldNum" sz="quarter" idx="12"/>
          </p:nvPr>
        </p:nvSpPr>
        <p:spPr/>
        <p:txBody>
          <a:bodyPr/>
          <a:lstStyle/>
          <a:p>
            <a:fld id="{F4167D66-2636-48FB-B355-A2612EA16291}" type="slidenum">
              <a:rPr lang="en-US" smtClean="0"/>
              <a:t>‹#›</a:t>
            </a:fld>
            <a:endParaRPr lang="en-US" dirty="0"/>
          </a:p>
        </p:txBody>
      </p:sp>
    </p:spTree>
    <p:custDataLst>
      <p:tags r:id="rId1"/>
    </p:custDataLst>
    <p:extLst>
      <p:ext uri="{BB962C8B-B14F-4D97-AF65-F5344CB8AC3E}">
        <p14:creationId xmlns:p14="http://schemas.microsoft.com/office/powerpoint/2010/main" val="3385275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Modul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F0E13E16-63DD-7148-8933-AB2B038A091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56032"/>
            <a:ext cx="12192000" cy="6611582"/>
          </a:xfrm>
          <a:prstGeom prst="rect">
            <a:avLst/>
          </a:prstGeom>
        </p:spPr>
      </p:pic>
      <p:sp>
        <p:nvSpPr>
          <p:cNvPr id="2" name="Title 1"/>
          <p:cNvSpPr>
            <a:spLocks noGrp="1"/>
          </p:cNvSpPr>
          <p:nvPr>
            <p:ph type="title"/>
          </p:nvPr>
        </p:nvSpPr>
        <p:spPr>
          <a:xfrm>
            <a:off x="863600" y="250031"/>
            <a:ext cx="9612086" cy="1325563"/>
          </a:xfrm>
        </p:spPr>
        <p:txBody>
          <a:bodyPr/>
          <a:lstStyle/>
          <a:p>
            <a:r>
              <a:rPr lang="en-US" dirty="0"/>
              <a:t>Click to edit Master title style</a:t>
            </a:r>
          </a:p>
        </p:txBody>
      </p:sp>
      <p:sp>
        <p:nvSpPr>
          <p:cNvPr id="3" name="Content Placeholder 2"/>
          <p:cNvSpPr>
            <a:spLocks noGrp="1"/>
          </p:cNvSpPr>
          <p:nvPr>
            <p:ph idx="1"/>
          </p:nvPr>
        </p:nvSpPr>
        <p:spPr>
          <a:xfrm>
            <a:off x="863600" y="1825625"/>
            <a:ext cx="10309412" cy="4351338"/>
          </a:xfrm>
        </p:spPr>
        <p:txBody>
          <a:bodyPr/>
          <a:lstStyle>
            <a:lvl2pPr marL="800100" indent="-342900">
              <a:buFont typeface="Wingdings" panose="05000000000000000000" pitchFamily="2" charset="2"/>
              <a:buChar char="Ø"/>
              <a:defRPr/>
            </a:lvl2pPr>
            <a:lvl3pPr marL="1143000" indent="-228600">
              <a:buFont typeface="Courier New" panose="02070309020205020404" pitchFamily="49" charset="0"/>
              <a:buChar char="o"/>
              <a:defRPr/>
            </a:lvl3pPr>
            <a:lvl4pPr marL="1600200" indent="-228600">
              <a:buFont typeface="Calibri" panose="020F0502020204030204" pitchFamily="34" charset="0"/>
              <a:buChar cha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xmlns="" id="{4FD57F0D-0877-C44D-A9CE-1F6F4884D17C}"/>
              </a:ext>
            </a:extLst>
          </p:cNvPr>
          <p:cNvSpPr>
            <a:spLocks noGrp="1"/>
          </p:cNvSpPr>
          <p:nvPr>
            <p:ph type="dt" sz="half" idx="10"/>
          </p:nvPr>
        </p:nvSpPr>
        <p:spPr/>
        <p:txBody>
          <a:bodyPr/>
          <a:lstStyle/>
          <a:p>
            <a:fld id="{9AA7B0E1-83FF-C24D-90DC-435F838353F4}" type="datetime1">
              <a:rPr lang="en-US" smtClean="0"/>
              <a:t>1/14/2021</a:t>
            </a:fld>
            <a:endParaRPr lang="en-US" dirty="0"/>
          </a:p>
        </p:txBody>
      </p:sp>
      <p:sp>
        <p:nvSpPr>
          <p:cNvPr id="8" name="Footer Placeholder 7">
            <a:extLst>
              <a:ext uri="{FF2B5EF4-FFF2-40B4-BE49-F238E27FC236}">
                <a16:creationId xmlns:a16="http://schemas.microsoft.com/office/drawing/2014/main" xmlns="" id="{48C48A43-FC73-B446-93DC-55E50EDF4760}"/>
              </a:ext>
            </a:extLst>
          </p:cNvPr>
          <p:cNvSpPr>
            <a:spLocks noGrp="1"/>
          </p:cNvSpPr>
          <p:nvPr>
            <p:ph type="ftr" sz="quarter" idx="11"/>
          </p:nvPr>
        </p:nvSpPr>
        <p:spPr/>
        <p:txBody>
          <a:bodyPr/>
          <a:lstStyle/>
          <a:p>
            <a:r>
              <a:rPr lang="en-US" dirty="0"/>
              <a:t>DAS – Procurement Services| CTsource Training</a:t>
            </a:r>
          </a:p>
        </p:txBody>
      </p:sp>
      <p:sp>
        <p:nvSpPr>
          <p:cNvPr id="9" name="Slide Number Placeholder 8">
            <a:extLst>
              <a:ext uri="{FF2B5EF4-FFF2-40B4-BE49-F238E27FC236}">
                <a16:creationId xmlns:a16="http://schemas.microsoft.com/office/drawing/2014/main" xmlns="" id="{A1F0269F-6E18-8D42-99D0-1580FABC1414}"/>
              </a:ext>
            </a:extLst>
          </p:cNvPr>
          <p:cNvSpPr>
            <a:spLocks noGrp="1"/>
          </p:cNvSpPr>
          <p:nvPr>
            <p:ph type="sldNum" sz="quarter" idx="12"/>
          </p:nvPr>
        </p:nvSpPr>
        <p:spPr/>
        <p:txBody>
          <a:bodyPr/>
          <a:lstStyle/>
          <a:p>
            <a:fld id="{F4167D66-2636-48FB-B355-A2612EA16291}" type="slidenum">
              <a:rPr lang="en-US" smtClean="0"/>
              <a:t>‹#›</a:t>
            </a:fld>
            <a:endParaRPr lang="en-US" dirty="0"/>
          </a:p>
        </p:txBody>
      </p:sp>
    </p:spTree>
    <p:custDataLst>
      <p:tags r:id="rId1"/>
    </p:custDataLst>
    <p:extLst>
      <p:ext uri="{BB962C8B-B14F-4D97-AF65-F5344CB8AC3E}">
        <p14:creationId xmlns:p14="http://schemas.microsoft.com/office/powerpoint/2010/main" val="574703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Module 4">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980C4EC0-CED7-9043-B525-6B96DE8AF22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56032"/>
            <a:ext cx="12192000" cy="6611582"/>
          </a:xfrm>
          <a:prstGeom prst="rect">
            <a:avLst/>
          </a:prstGeom>
        </p:spPr>
      </p:pic>
      <p:sp>
        <p:nvSpPr>
          <p:cNvPr id="2" name="Title 1"/>
          <p:cNvSpPr>
            <a:spLocks noGrp="1"/>
          </p:cNvSpPr>
          <p:nvPr>
            <p:ph type="title"/>
          </p:nvPr>
        </p:nvSpPr>
        <p:spPr>
          <a:xfrm>
            <a:off x="863600" y="250031"/>
            <a:ext cx="9612086" cy="1325563"/>
          </a:xfrm>
        </p:spPr>
        <p:txBody>
          <a:bodyPr/>
          <a:lstStyle/>
          <a:p>
            <a:r>
              <a:rPr lang="en-US" dirty="0"/>
              <a:t>Click to edit Master title style</a:t>
            </a:r>
          </a:p>
        </p:txBody>
      </p:sp>
      <p:sp>
        <p:nvSpPr>
          <p:cNvPr id="3" name="Content Placeholder 2"/>
          <p:cNvSpPr>
            <a:spLocks noGrp="1"/>
          </p:cNvSpPr>
          <p:nvPr>
            <p:ph idx="1"/>
          </p:nvPr>
        </p:nvSpPr>
        <p:spPr>
          <a:xfrm>
            <a:off x="863600" y="1825625"/>
            <a:ext cx="10309412" cy="4351338"/>
          </a:xfrm>
        </p:spPr>
        <p:txBody>
          <a:bodyPr/>
          <a:lstStyle>
            <a:lvl2pPr marL="800100" indent="-342900">
              <a:buFont typeface="Wingdings" panose="05000000000000000000" pitchFamily="2" charset="2"/>
              <a:buChar char="Ø"/>
              <a:defRPr/>
            </a:lvl2pPr>
            <a:lvl3pPr marL="1143000" indent="-228600">
              <a:buFont typeface="Courier New" panose="02070309020205020404" pitchFamily="49" charset="0"/>
              <a:buChar char="o"/>
              <a:defRPr/>
            </a:lvl3pPr>
            <a:lvl4pPr marL="1600200" indent="-228600">
              <a:buFont typeface="Calibri" panose="020F0502020204030204" pitchFamily="34" charset="0"/>
              <a:buChar cha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xmlns="" id="{4FD57F0D-0877-C44D-A9CE-1F6F4884D17C}"/>
              </a:ext>
            </a:extLst>
          </p:cNvPr>
          <p:cNvSpPr>
            <a:spLocks noGrp="1"/>
          </p:cNvSpPr>
          <p:nvPr>
            <p:ph type="dt" sz="half" idx="10"/>
          </p:nvPr>
        </p:nvSpPr>
        <p:spPr/>
        <p:txBody>
          <a:bodyPr/>
          <a:lstStyle/>
          <a:p>
            <a:fld id="{AF6B2F1E-110E-AE45-A2DD-36B3D6FF8DA5}" type="datetime1">
              <a:rPr lang="en-US" smtClean="0"/>
              <a:t>1/14/2021</a:t>
            </a:fld>
            <a:endParaRPr lang="en-US" dirty="0"/>
          </a:p>
        </p:txBody>
      </p:sp>
      <p:sp>
        <p:nvSpPr>
          <p:cNvPr id="8" name="Footer Placeholder 7">
            <a:extLst>
              <a:ext uri="{FF2B5EF4-FFF2-40B4-BE49-F238E27FC236}">
                <a16:creationId xmlns:a16="http://schemas.microsoft.com/office/drawing/2014/main" xmlns="" id="{48C48A43-FC73-B446-93DC-55E50EDF4760}"/>
              </a:ext>
            </a:extLst>
          </p:cNvPr>
          <p:cNvSpPr>
            <a:spLocks noGrp="1"/>
          </p:cNvSpPr>
          <p:nvPr>
            <p:ph type="ftr" sz="quarter" idx="11"/>
          </p:nvPr>
        </p:nvSpPr>
        <p:spPr/>
        <p:txBody>
          <a:bodyPr/>
          <a:lstStyle/>
          <a:p>
            <a:r>
              <a:rPr lang="en-US" dirty="0"/>
              <a:t>DAS – Procurement Services| CTsource Training</a:t>
            </a:r>
          </a:p>
        </p:txBody>
      </p:sp>
      <p:sp>
        <p:nvSpPr>
          <p:cNvPr id="9" name="Slide Number Placeholder 8">
            <a:extLst>
              <a:ext uri="{FF2B5EF4-FFF2-40B4-BE49-F238E27FC236}">
                <a16:creationId xmlns:a16="http://schemas.microsoft.com/office/drawing/2014/main" xmlns="" id="{A1F0269F-6E18-8D42-99D0-1580FABC1414}"/>
              </a:ext>
            </a:extLst>
          </p:cNvPr>
          <p:cNvSpPr>
            <a:spLocks noGrp="1"/>
          </p:cNvSpPr>
          <p:nvPr>
            <p:ph type="sldNum" sz="quarter" idx="12"/>
          </p:nvPr>
        </p:nvSpPr>
        <p:spPr/>
        <p:txBody>
          <a:bodyPr/>
          <a:lstStyle/>
          <a:p>
            <a:fld id="{F4167D66-2636-48FB-B355-A2612EA16291}" type="slidenum">
              <a:rPr lang="en-US" smtClean="0"/>
              <a:t>‹#›</a:t>
            </a:fld>
            <a:endParaRPr lang="en-US" dirty="0"/>
          </a:p>
        </p:txBody>
      </p:sp>
    </p:spTree>
    <p:custDataLst>
      <p:tags r:id="rId1"/>
    </p:custDataLst>
    <p:extLst>
      <p:ext uri="{BB962C8B-B14F-4D97-AF65-F5344CB8AC3E}">
        <p14:creationId xmlns:p14="http://schemas.microsoft.com/office/powerpoint/2010/main" val="2059272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3573462"/>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5283200"/>
            <a:ext cx="10515600" cy="806450"/>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5BC0BCE7-CCB5-6F47-933B-D65A10744634}" type="datetime1">
              <a:rPr lang="en-US" smtClean="0"/>
              <a:t>1/14/2021</a:t>
            </a:fld>
            <a:endParaRPr lang="en-US" dirty="0"/>
          </a:p>
        </p:txBody>
      </p:sp>
      <p:sp>
        <p:nvSpPr>
          <p:cNvPr id="5" name="Footer Placeholder 4"/>
          <p:cNvSpPr>
            <a:spLocks noGrp="1"/>
          </p:cNvSpPr>
          <p:nvPr>
            <p:ph type="ftr" sz="quarter" idx="11"/>
          </p:nvPr>
        </p:nvSpPr>
        <p:spPr/>
        <p:txBody>
          <a:bodyPr/>
          <a:lstStyle/>
          <a:p>
            <a:r>
              <a:rPr lang="en-US" dirty="0"/>
              <a:t>DAS – Procurement Services| CTsource Training</a:t>
            </a:r>
          </a:p>
        </p:txBody>
      </p:sp>
      <p:sp>
        <p:nvSpPr>
          <p:cNvPr id="6" name="Slide Number Placeholder 5"/>
          <p:cNvSpPr>
            <a:spLocks noGrp="1"/>
          </p:cNvSpPr>
          <p:nvPr>
            <p:ph type="sldNum" sz="quarter" idx="12"/>
          </p:nvPr>
        </p:nvSpPr>
        <p:spPr/>
        <p:txBody>
          <a:bodyPr/>
          <a:lstStyle/>
          <a:p>
            <a:fld id="{F4167D66-2636-48FB-B355-A2612EA16291}" type="slidenum">
              <a:rPr lang="en-US" smtClean="0"/>
              <a:t>‹#›</a:t>
            </a:fld>
            <a:endParaRPr lang="en-US" dirty="0"/>
          </a:p>
        </p:txBody>
      </p:sp>
    </p:spTree>
    <p:extLst>
      <p:ext uri="{BB962C8B-B14F-4D97-AF65-F5344CB8AC3E}">
        <p14:creationId xmlns:p14="http://schemas.microsoft.com/office/powerpoint/2010/main" val="2909843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xmlns="" id="{761EC391-5955-1F4E-9CDD-7AF44233254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6032"/>
            <a:ext cx="12192000" cy="6611582"/>
          </a:xfrm>
          <a:prstGeom prst="rect">
            <a:avLst/>
          </a:prstGeom>
        </p:spPr>
      </p:pic>
      <p:pic>
        <p:nvPicPr>
          <p:cNvPr id="27" name="Picture 26">
            <a:extLst>
              <a:ext uri="{FF2B5EF4-FFF2-40B4-BE49-F238E27FC236}">
                <a16:creationId xmlns:a16="http://schemas.microsoft.com/office/drawing/2014/main" xmlns="" id="{958C51F4-DE5D-F048-BDAC-5276713EA0F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4187" y="1670794"/>
            <a:ext cx="11105777" cy="4914900"/>
          </a:xfrm>
          <a:prstGeom prst="rect">
            <a:avLst/>
          </a:prstGeom>
        </p:spPr>
      </p:pic>
      <p:sp>
        <p:nvSpPr>
          <p:cNvPr id="3" name="Text Placeholder 2"/>
          <p:cNvSpPr>
            <a:spLocks noGrp="1"/>
          </p:cNvSpPr>
          <p:nvPr>
            <p:ph type="body" idx="1"/>
          </p:nvPr>
        </p:nvSpPr>
        <p:spPr>
          <a:xfrm>
            <a:off x="1041493" y="3494431"/>
            <a:ext cx="1809283" cy="1095492"/>
          </a:xfrm>
        </p:spPr>
        <p:txBody>
          <a:bodyPr anchor="ctr" anchorCtr="0">
            <a:noAutofit/>
          </a:bodyPr>
          <a:lstStyle>
            <a:lvl1pPr marL="0" indent="0">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3254186" y="1922930"/>
            <a:ext cx="8399931" cy="1340594"/>
          </a:xfrm>
        </p:spPr>
        <p:txBody>
          <a:bodyPr anchor="ctr" anchorCtr="0"/>
          <a:lstStyle>
            <a:lvl1pPr>
              <a:defRPr sz="2200"/>
            </a:lvl1pPr>
            <a:lvl2pPr marL="685800" indent="-228600">
              <a:buFont typeface="Wingdings" pitchFamily="2" charset="2"/>
              <a:buChar char="Ø"/>
              <a:defRPr sz="2000"/>
            </a:lvl2pPr>
            <a:lvl3pPr marL="1143000" indent="-228600">
              <a:buFont typeface="Courier New" panose="02070309020205020404" pitchFamily="49" charset="0"/>
              <a:buChar char="o"/>
              <a:defRPr sz="1800"/>
            </a:lvl3pPr>
            <a:lvl4pPr marL="1600200" indent="-228600">
              <a:buFont typeface="Cambria" panose="02040503050406030204" pitchFamily="18" charset="0"/>
              <a:buChar char="⎼"/>
              <a:defRPr lang="en-US" sz="1600" kern="1200" dirty="0">
                <a:solidFill>
                  <a:srgbClr val="24365C"/>
                </a:solidFill>
                <a:latin typeface="+mn-lt"/>
                <a:ea typeface="+mn-ea"/>
                <a:cs typeface="+mn-cs"/>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93C92D3-17CF-994C-9931-73A4F3BF74CD}" type="datetime1">
              <a:rPr lang="en-US" smtClean="0"/>
              <a:t>1/14/2021</a:t>
            </a:fld>
            <a:endParaRPr lang="en-US" dirty="0"/>
          </a:p>
        </p:txBody>
      </p:sp>
      <p:sp>
        <p:nvSpPr>
          <p:cNvPr id="8" name="Footer Placeholder 7"/>
          <p:cNvSpPr>
            <a:spLocks noGrp="1"/>
          </p:cNvSpPr>
          <p:nvPr>
            <p:ph type="ftr" sz="quarter" idx="11"/>
          </p:nvPr>
        </p:nvSpPr>
        <p:spPr/>
        <p:txBody>
          <a:bodyPr/>
          <a:lstStyle/>
          <a:p>
            <a:r>
              <a:rPr lang="en-US" dirty="0"/>
              <a:t>DAS – Procurement Services| CTsource Training</a:t>
            </a:r>
          </a:p>
        </p:txBody>
      </p:sp>
      <p:sp>
        <p:nvSpPr>
          <p:cNvPr id="9" name="Slide Number Placeholder 8"/>
          <p:cNvSpPr>
            <a:spLocks noGrp="1"/>
          </p:cNvSpPr>
          <p:nvPr>
            <p:ph type="sldNum" sz="quarter" idx="12"/>
          </p:nvPr>
        </p:nvSpPr>
        <p:spPr/>
        <p:txBody>
          <a:bodyPr/>
          <a:lstStyle/>
          <a:p>
            <a:fld id="{F4167D66-2636-48FB-B355-A2612EA16291}" type="slidenum">
              <a:rPr lang="en-US" smtClean="0"/>
              <a:t>‹#›</a:t>
            </a:fld>
            <a:endParaRPr lang="en-US" dirty="0"/>
          </a:p>
        </p:txBody>
      </p:sp>
      <p:sp>
        <p:nvSpPr>
          <p:cNvPr id="10" name="Text Placeholder 2">
            <a:extLst>
              <a:ext uri="{FF2B5EF4-FFF2-40B4-BE49-F238E27FC236}">
                <a16:creationId xmlns:a16="http://schemas.microsoft.com/office/drawing/2014/main" xmlns="" id="{5DF2D5AC-DFDD-8F4D-8C89-00DB6CD627A7}"/>
              </a:ext>
            </a:extLst>
          </p:cNvPr>
          <p:cNvSpPr>
            <a:spLocks noGrp="1"/>
          </p:cNvSpPr>
          <p:nvPr>
            <p:ph type="body" idx="13"/>
          </p:nvPr>
        </p:nvSpPr>
        <p:spPr>
          <a:xfrm>
            <a:off x="1041493" y="5054291"/>
            <a:ext cx="1809283" cy="1095492"/>
          </a:xfrm>
        </p:spPr>
        <p:txBody>
          <a:bodyPr anchor="ctr" anchorCtr="0">
            <a:noAutofit/>
          </a:bodyPr>
          <a:lstStyle>
            <a:lvl1pPr marL="0" indent="0">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Content Placeholder 5">
            <a:extLst>
              <a:ext uri="{FF2B5EF4-FFF2-40B4-BE49-F238E27FC236}">
                <a16:creationId xmlns:a16="http://schemas.microsoft.com/office/drawing/2014/main" xmlns="" id="{87AE2C94-E643-B64B-ACE4-C73F6970F89A}"/>
              </a:ext>
            </a:extLst>
          </p:cNvPr>
          <p:cNvSpPr>
            <a:spLocks noGrp="1"/>
          </p:cNvSpPr>
          <p:nvPr>
            <p:ph sz="quarter" idx="14"/>
          </p:nvPr>
        </p:nvSpPr>
        <p:spPr>
          <a:xfrm>
            <a:off x="3245222" y="3383609"/>
            <a:ext cx="8399931" cy="1427266"/>
          </a:xfrm>
        </p:spPr>
        <p:txBody>
          <a:bodyPr anchor="ctr" anchorCtr="0"/>
          <a:lstStyle>
            <a:lvl1pPr>
              <a:defRPr sz="2200"/>
            </a:lvl1pPr>
            <a:lvl2pPr marL="685800" indent="-228600">
              <a:buFont typeface="Wingdings" pitchFamily="2" charset="2"/>
              <a:buChar char="Ø"/>
              <a:defRPr sz="2000"/>
            </a:lvl2pPr>
            <a:lvl3pPr marL="1143000" indent="-228600">
              <a:buFont typeface="Courier New" panose="02070309020205020404" pitchFamily="49" charset="0"/>
              <a:buChar char="o"/>
              <a:defRPr sz="1800"/>
            </a:lvl3pPr>
            <a:lvl4pPr marL="1600200" indent="-228600">
              <a:buFont typeface="Cambria" panose="02040503050406030204" pitchFamily="18" charset="0"/>
              <a:buChar cha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5">
            <a:extLst>
              <a:ext uri="{FF2B5EF4-FFF2-40B4-BE49-F238E27FC236}">
                <a16:creationId xmlns:a16="http://schemas.microsoft.com/office/drawing/2014/main" xmlns="" id="{C69EF22A-7CC3-9C4D-8926-FC93DBD51995}"/>
              </a:ext>
            </a:extLst>
          </p:cNvPr>
          <p:cNvSpPr>
            <a:spLocks noGrp="1"/>
          </p:cNvSpPr>
          <p:nvPr>
            <p:ph sz="quarter" idx="15"/>
          </p:nvPr>
        </p:nvSpPr>
        <p:spPr>
          <a:xfrm>
            <a:off x="3245222" y="4969892"/>
            <a:ext cx="8399931" cy="1399905"/>
          </a:xfrm>
        </p:spPr>
        <p:txBody>
          <a:bodyPr anchor="ctr" anchorCtr="0"/>
          <a:lstStyle>
            <a:lvl1pPr>
              <a:defRPr sz="2200"/>
            </a:lvl1pPr>
            <a:lvl2pPr marL="685800" indent="-228600">
              <a:buFont typeface="Wingdings" pitchFamily="2" charset="2"/>
              <a:buChar char="Ø"/>
              <a:defRPr sz="2000"/>
            </a:lvl2pPr>
            <a:lvl3pPr marL="1143000" indent="-228600">
              <a:buFont typeface="Courier New" panose="02070309020205020404" pitchFamily="49" charset="0"/>
              <a:buChar char="o"/>
              <a:defRPr sz="1800"/>
            </a:lvl3pPr>
            <a:lvl4pPr marL="1600200" indent="-228600">
              <a:buFont typeface="Cambria" panose="02040503050406030204" pitchFamily="18" charset="0"/>
              <a:buChar cha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2">
            <a:extLst>
              <a:ext uri="{FF2B5EF4-FFF2-40B4-BE49-F238E27FC236}">
                <a16:creationId xmlns:a16="http://schemas.microsoft.com/office/drawing/2014/main" xmlns="" id="{21B315EA-18A3-754B-BB03-08DBC3825070}"/>
              </a:ext>
            </a:extLst>
          </p:cNvPr>
          <p:cNvSpPr>
            <a:spLocks noGrp="1"/>
          </p:cNvSpPr>
          <p:nvPr>
            <p:ph type="body" idx="16"/>
          </p:nvPr>
        </p:nvSpPr>
        <p:spPr>
          <a:xfrm>
            <a:off x="1026458" y="1949824"/>
            <a:ext cx="1809283" cy="1095492"/>
          </a:xfrm>
        </p:spPr>
        <p:txBody>
          <a:bodyPr anchor="ctr" anchorCtr="0">
            <a:noAutofit/>
          </a:bodyPr>
          <a:lstStyle>
            <a:lvl1pPr marL="0" indent="0">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Title 1">
            <a:extLst>
              <a:ext uri="{FF2B5EF4-FFF2-40B4-BE49-F238E27FC236}">
                <a16:creationId xmlns:a16="http://schemas.microsoft.com/office/drawing/2014/main" xmlns="" id="{12DA0E86-376F-3346-976F-D7BE9FD598A3}"/>
              </a:ext>
            </a:extLst>
          </p:cNvPr>
          <p:cNvSpPr>
            <a:spLocks noGrp="1"/>
          </p:cNvSpPr>
          <p:nvPr>
            <p:ph type="title"/>
          </p:nvPr>
        </p:nvSpPr>
        <p:spPr>
          <a:xfrm>
            <a:off x="838200" y="250031"/>
            <a:ext cx="9612086" cy="1325563"/>
          </a:xfrm>
        </p:spPr>
        <p:txBody>
          <a:bodyPr/>
          <a:lstStyle/>
          <a:p>
            <a:r>
              <a:rPr lang="en-US" dirty="0"/>
              <a:t>Click to edit Master title style</a:t>
            </a:r>
          </a:p>
        </p:txBody>
      </p:sp>
    </p:spTree>
    <p:extLst>
      <p:ext uri="{BB962C8B-B14F-4D97-AF65-F5344CB8AC3E}">
        <p14:creationId xmlns:p14="http://schemas.microsoft.com/office/powerpoint/2010/main" val="2811103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Module 1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3573462"/>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5283200"/>
            <a:ext cx="10515600" cy="806450"/>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5BC0BCE7-CCB5-6F47-933B-D65A10744634}" type="datetime1">
              <a:rPr lang="en-US" smtClean="0"/>
              <a:t>1/14/2021</a:t>
            </a:fld>
            <a:endParaRPr lang="en-US" dirty="0"/>
          </a:p>
        </p:txBody>
      </p:sp>
      <p:sp>
        <p:nvSpPr>
          <p:cNvPr id="5" name="Footer Placeholder 4"/>
          <p:cNvSpPr>
            <a:spLocks noGrp="1"/>
          </p:cNvSpPr>
          <p:nvPr>
            <p:ph type="ftr" sz="quarter" idx="11"/>
          </p:nvPr>
        </p:nvSpPr>
        <p:spPr/>
        <p:txBody>
          <a:bodyPr/>
          <a:lstStyle/>
          <a:p>
            <a:r>
              <a:rPr lang="en-US"/>
              <a:t>OA Purchasing | Procurement Training</a:t>
            </a:r>
            <a:endParaRPr lang="en-US" dirty="0"/>
          </a:p>
        </p:txBody>
      </p:sp>
      <p:sp>
        <p:nvSpPr>
          <p:cNvPr id="6" name="Slide Number Placeholder 5"/>
          <p:cNvSpPr>
            <a:spLocks noGrp="1"/>
          </p:cNvSpPr>
          <p:nvPr>
            <p:ph type="sldNum" sz="quarter" idx="12"/>
          </p:nvPr>
        </p:nvSpPr>
        <p:spPr/>
        <p:txBody>
          <a:bodyPr/>
          <a:lstStyle/>
          <a:p>
            <a:fld id="{F4167D66-2636-48FB-B355-A2612EA16291}" type="slidenum">
              <a:rPr lang="en-US" smtClean="0"/>
              <a:t>‹#›</a:t>
            </a:fld>
            <a:endParaRPr lang="en-US" dirty="0"/>
          </a:p>
        </p:txBody>
      </p:sp>
      <p:pic>
        <p:nvPicPr>
          <p:cNvPr id="9" name="Picture 8">
            <a:extLst>
              <a:ext uri="{FF2B5EF4-FFF2-40B4-BE49-F238E27FC236}">
                <a16:creationId xmlns:a16="http://schemas.microsoft.com/office/drawing/2014/main" xmlns="" id="{D568606D-5FE5-074D-ACC3-DEDDEEA018B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6032"/>
            <a:ext cx="12192000" cy="6611582"/>
          </a:xfrm>
          <a:prstGeom prst="rect">
            <a:avLst/>
          </a:prstGeom>
        </p:spPr>
      </p:pic>
    </p:spTree>
    <p:extLst>
      <p:ext uri="{BB962C8B-B14F-4D97-AF65-F5344CB8AC3E}">
        <p14:creationId xmlns:p14="http://schemas.microsoft.com/office/powerpoint/2010/main" val="369808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63600" y="250031"/>
            <a:ext cx="8910234"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636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F0F97C-75DA-004A-9907-29C42A42D851}" type="datetime1">
              <a:rPr lang="en-US" smtClean="0"/>
              <a:t>1/14/2021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OA Purchasing | Procurement Training</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167D66-2636-48FB-B355-A2612EA16291}" type="slidenum">
              <a:rPr lang="en-US" smtClean="0"/>
              <a:t>‹#›</a:t>
            </a:fld>
            <a:endParaRPr lang="en-US" dirty="0"/>
          </a:p>
        </p:txBody>
      </p:sp>
      <p:sp>
        <p:nvSpPr>
          <p:cNvPr id="7" name="Rectangle 6">
            <a:extLst>
              <a:ext uri="{FF2B5EF4-FFF2-40B4-BE49-F238E27FC236}">
                <a16:creationId xmlns:a16="http://schemas.microsoft.com/office/drawing/2014/main" xmlns="" id="{E6AE4BFA-07E5-466D-96A8-1C4F73B92492}"/>
              </a:ext>
            </a:extLst>
          </p:cNvPr>
          <p:cNvSpPr/>
          <p:nvPr userDrawn="1"/>
        </p:nvSpPr>
        <p:spPr>
          <a:xfrm>
            <a:off x="0" y="1577974"/>
            <a:ext cx="12192000" cy="91440"/>
          </a:xfrm>
          <a:prstGeom prst="rect">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0D4C8F48-5C26-4E86-A8DC-01395A506631}"/>
              </a:ext>
            </a:extLst>
          </p:cNvPr>
          <p:cNvSpPr/>
          <p:nvPr userDrawn="1"/>
        </p:nvSpPr>
        <p:spPr>
          <a:xfrm>
            <a:off x="-2580" y="-5433"/>
            <a:ext cx="12192000" cy="27432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0EB3C7B2-D68B-434F-BEEC-71D2A6AA4174}"/>
              </a:ext>
            </a:extLst>
          </p:cNvPr>
          <p:cNvPicPr>
            <a:picLocks noChangeAspect="1"/>
          </p:cNvPicPr>
          <p:nvPr userDrawn="1"/>
        </p:nvPicPr>
        <p:blipFill>
          <a:blip r:embed="rId32"/>
          <a:stretch>
            <a:fillRect/>
          </a:stretch>
        </p:blipFill>
        <p:spPr>
          <a:xfrm>
            <a:off x="66796" y="462561"/>
            <a:ext cx="885780" cy="844586"/>
          </a:xfrm>
          <a:prstGeom prst="rect">
            <a:avLst/>
          </a:prstGeom>
        </p:spPr>
      </p:pic>
    </p:spTree>
    <p:custDataLst>
      <p:tags r:id="rId31"/>
    </p:custDataLst>
    <p:extLst>
      <p:ext uri="{BB962C8B-B14F-4D97-AF65-F5344CB8AC3E}">
        <p14:creationId xmlns:p14="http://schemas.microsoft.com/office/powerpoint/2010/main" val="38722704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3" r:id="rId4"/>
    <p:sldLayoutId id="2147483664" r:id="rId5"/>
    <p:sldLayoutId id="2147483665" r:id="rId6"/>
    <p:sldLayoutId id="2147483668" r:id="rId7"/>
    <p:sldLayoutId id="2147483660" r:id="rId8"/>
    <p:sldLayoutId id="2147483651" r:id="rId9"/>
    <p:sldLayoutId id="2147483669" r:id="rId10"/>
    <p:sldLayoutId id="2147483670" r:id="rId11"/>
    <p:sldLayoutId id="2147483671" r:id="rId12"/>
    <p:sldLayoutId id="2147483652" r:id="rId13"/>
    <p:sldLayoutId id="2147483674" r:id="rId14"/>
    <p:sldLayoutId id="2147483675" r:id="rId15"/>
    <p:sldLayoutId id="2147483676" r:id="rId16"/>
    <p:sldLayoutId id="2147483653" r:id="rId17"/>
    <p:sldLayoutId id="2147483678" r:id="rId18"/>
    <p:sldLayoutId id="2147483677" r:id="rId19"/>
    <p:sldLayoutId id="2147483679" r:id="rId20"/>
    <p:sldLayoutId id="2147483680" r:id="rId21"/>
    <p:sldLayoutId id="2147483681" r:id="rId22"/>
    <p:sldLayoutId id="2147483682" r:id="rId23"/>
    <p:sldLayoutId id="2147483683" r:id="rId24"/>
    <p:sldLayoutId id="2147483655" r:id="rId25"/>
    <p:sldLayoutId id="2147483656" r:id="rId26"/>
    <p:sldLayoutId id="2147483657" r:id="rId27"/>
    <p:sldLayoutId id="2147483658" r:id="rId28"/>
    <p:sldLayoutId id="2147483659" r:id="rId29"/>
  </p:sldLayoutIdLst>
  <p:hf hdr="0" dt="0"/>
  <p:txStyles>
    <p:titleStyle>
      <a:lvl1pPr algn="l" defTabSz="914400" rtl="0" eaLnBrk="1" latinLnBrk="0" hangingPunct="1">
        <a:lnSpc>
          <a:spcPct val="90000"/>
        </a:lnSpc>
        <a:spcBef>
          <a:spcPct val="0"/>
        </a:spcBef>
        <a:buNone/>
        <a:defRPr sz="4400" kern="1200">
          <a:solidFill>
            <a:srgbClr val="24365C"/>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4365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4365C"/>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4365C"/>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4365C"/>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4365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tmp"/></Relationships>
</file>

<file path=ppt/slides/_rels/slide1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0.xml"/><Relationship Id="rId1" Type="http://schemas.openxmlformats.org/officeDocument/2006/relationships/slideLayout" Target="../slideLayouts/slideLayout2.xml"/><Relationship Id="rId4" Type="http://schemas.openxmlformats.org/officeDocument/2006/relationships/image" Target="../media/image122.tmp"/></Relationships>
</file>

<file path=ppt/slides/_rels/slide1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1.xml"/><Relationship Id="rId1" Type="http://schemas.openxmlformats.org/officeDocument/2006/relationships/slideLayout" Target="../slideLayouts/slideLayout2.xml"/><Relationship Id="rId6" Type="http://schemas.openxmlformats.org/officeDocument/2006/relationships/image" Target="../media/image125.png"/><Relationship Id="rId5" Type="http://schemas.openxmlformats.org/officeDocument/2006/relationships/image" Target="../media/image124.png"/><Relationship Id="rId4" Type="http://schemas.openxmlformats.org/officeDocument/2006/relationships/image" Target="../media/image123.png"/></Relationships>
</file>

<file path=ppt/slides/_rels/slide1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2.xml"/><Relationship Id="rId1" Type="http://schemas.openxmlformats.org/officeDocument/2006/relationships/slideLayout" Target="../slideLayouts/slideLayout2.xml"/><Relationship Id="rId4" Type="http://schemas.openxmlformats.org/officeDocument/2006/relationships/image" Target="../media/image126.png"/></Relationships>
</file>

<file path=ppt/slides/_rels/slide103.xml.rels><?xml version="1.0" encoding="UTF-8" standalone="yes"?>
<Relationships xmlns="http://schemas.openxmlformats.org/package/2006/relationships"><Relationship Id="rId3" Type="http://schemas.openxmlformats.org/officeDocument/2006/relationships/hyperlink" Target="https://portal.ct.gov/DAS/CTSource/CTSource" TargetMode="External"/><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hyperlink" Target="https://portal.ct.gov/DAS/CTSource/CTSource" TargetMode="External"/><Relationship Id="rId2" Type="http://schemas.openxmlformats.org/officeDocument/2006/relationships/notesSlide" Target="../notesSlides/notesSlide104.xml"/><Relationship Id="rId1" Type="http://schemas.openxmlformats.org/officeDocument/2006/relationships/slideLayout" Target="../slideLayouts/slideLayout2.xml"/><Relationship Id="rId4" Type="http://schemas.openxmlformats.org/officeDocument/2006/relationships/hyperlink" Target="mailto:das.ctsource@ct.gov"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9.tmp"/><Relationship Id="rId4" Type="http://schemas.openxmlformats.org/officeDocument/2006/relationships/image" Target="../media/image18.tmp"/></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tmp"/></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2.tmp"/><Relationship Id="rId4" Type="http://schemas.openxmlformats.org/officeDocument/2006/relationships/image" Target="../media/image21.tmp"/></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www.unspsc.org/faqs#How%20does%20UNSPSC%20work" TargetMode="External"/><Relationship Id="rId4" Type="http://schemas.openxmlformats.org/officeDocument/2006/relationships/image" Target="../media/image23.tmp"/></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tmp"/></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5.tmp"/></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slide" Target="slide90.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65.xml"/><Relationship Id="rId5" Type="http://schemas.openxmlformats.org/officeDocument/2006/relationships/slide" Target="slide40.xml"/><Relationship Id="rId4"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2.tmp"/></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4.tmp"/></Relationships>
</file>

<file path=ppt/slides/_rels/slide23.xml.rels><?xml version="1.0" encoding="UTF-8" standalone="yes"?>
<Relationships xmlns="http://schemas.openxmlformats.org/package/2006/relationships"><Relationship Id="rId3" Type="http://schemas.openxmlformats.org/officeDocument/2006/relationships/image" Target="../media/image35.tmp"/><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7.tmp"/><Relationship Id="rId4" Type="http://schemas.openxmlformats.org/officeDocument/2006/relationships/image" Target="../media/image36.tmp"/></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8.tmp"/></Relationships>
</file>

<file path=ppt/slides/_rels/slide26.xml.rels><?xml version="1.0" encoding="UTF-8" standalone="yes"?>
<Relationships xmlns="http://schemas.openxmlformats.org/package/2006/relationships"><Relationship Id="rId3" Type="http://schemas.openxmlformats.org/officeDocument/2006/relationships/image" Target="../media/image39.tmp"/><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42.tmp"/><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3.tmp"/></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44.tmp"/><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5.tmp"/></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47.tmp"/><Relationship Id="rId4" Type="http://schemas.openxmlformats.org/officeDocument/2006/relationships/image" Target="../media/image46.tmp"/></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8.tmp"/></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tmp"/></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51.tmp"/></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43.tmp"/></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53.tmp"/></Relationships>
</file>

<file path=ppt/slides/_rels/slide39.xml.rels><?xml version="1.0" encoding="UTF-8" standalone="yes"?>
<Relationships xmlns="http://schemas.openxmlformats.org/package/2006/relationships"><Relationship Id="rId3" Type="http://schemas.openxmlformats.org/officeDocument/2006/relationships/hyperlink" Target="https://portal.ct.gov/DAS/CTSource/CTSource"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tmp"/></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7.tmp"/><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5.tmp"/></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tmp"/></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60.tmp"/></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61.tmp"/></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62.tmp"/></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63.tm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tmp"/></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64.tmp"/></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60.tmp"/><Relationship Id="rId4" Type="http://schemas.openxmlformats.org/officeDocument/2006/relationships/image" Target="../media/image65.tmp"/></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66.tmp"/></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67.tmp"/></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68.tmp"/></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71.tmp"/><Relationship Id="rId5" Type="http://schemas.openxmlformats.org/officeDocument/2006/relationships/image" Target="../media/image70.tmp"/><Relationship Id="rId4" Type="http://schemas.openxmlformats.org/officeDocument/2006/relationships/image" Target="../media/image69.tmp"/></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73.tmp"/><Relationship Id="rId4" Type="http://schemas.openxmlformats.org/officeDocument/2006/relationships/image" Target="../media/image72.tmp"/></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75.tmp"/><Relationship Id="rId4" Type="http://schemas.openxmlformats.org/officeDocument/2006/relationships/image" Target="../media/image74.tmp"/></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77.tmp"/><Relationship Id="rId4" Type="http://schemas.openxmlformats.org/officeDocument/2006/relationships/image" Target="../media/image76.tmp"/></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80.tmp"/><Relationship Id="rId5" Type="http://schemas.openxmlformats.org/officeDocument/2006/relationships/image" Target="../media/image79.tmp"/><Relationship Id="rId4" Type="http://schemas.openxmlformats.org/officeDocument/2006/relationships/image" Target="../media/image78.tmp"/></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tmp"/></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60.tmp"/><Relationship Id="rId4" Type="http://schemas.openxmlformats.org/officeDocument/2006/relationships/image" Target="../media/image81.tmp"/></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82.tmp"/></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83.tmp"/></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84.tmp"/></Relationships>
</file>

<file path=ppt/slides/_rels/slide64.xml.rels><?xml version="1.0" encoding="UTF-8" standalone="yes"?>
<Relationships xmlns="http://schemas.openxmlformats.org/package/2006/relationships"><Relationship Id="rId3" Type="http://schemas.openxmlformats.org/officeDocument/2006/relationships/hyperlink" Target="https://portal.ct.gov/DAS/CTSource/CTSource"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85.tmp"/></Relationships>
</file>

<file path=ppt/slides/_rels/slide67.xml.rels><?xml version="1.0" encoding="UTF-8" standalone="yes"?>
<Relationships xmlns="http://schemas.openxmlformats.org/package/2006/relationships"><Relationship Id="rId3" Type="http://schemas.openxmlformats.org/officeDocument/2006/relationships/image" Target="../media/image86.tmp"/><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tmp"/></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0.xml"/><Relationship Id="rId1" Type="http://schemas.openxmlformats.org/officeDocument/2006/relationships/slideLayout" Target="../slideLayouts/slideLayout2.xml"/><Relationship Id="rId5" Type="http://schemas.openxmlformats.org/officeDocument/2006/relationships/image" Target="../media/image90.png"/><Relationship Id="rId4" Type="http://schemas.openxmlformats.org/officeDocument/2006/relationships/image" Target="../media/image89.png"/></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91.tmp"/></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92.tmp"/></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93.tmp"/></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94.tmp"/></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95.tmp"/></Relationships>
</file>

<file path=ppt/slides/_rels/slide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96.tmp"/></Relationships>
</file>

<file path=ppt/slides/_rels/slide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97.tmp"/></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98.tmp"/></Relationships>
</file>

<file path=ppt/slides/_rels/slide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99.tmp"/></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tmp"/></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100.tmp"/></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101.tmp"/></Relationships>
</file>

<file path=ppt/slides/_rels/slide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102.tmp"/></Relationships>
</file>

<file path=ppt/slides/_rels/slide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103.tmp"/></Relationships>
</file>

<file path=ppt/slides/_rels/slide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4.xml"/><Relationship Id="rId1" Type="http://schemas.openxmlformats.org/officeDocument/2006/relationships/slideLayout" Target="../slideLayouts/slideLayout2.xml"/><Relationship Id="rId6" Type="http://schemas.openxmlformats.org/officeDocument/2006/relationships/image" Target="../media/image106.tmp"/><Relationship Id="rId5" Type="http://schemas.openxmlformats.org/officeDocument/2006/relationships/image" Target="../media/image105.tmp"/><Relationship Id="rId4" Type="http://schemas.openxmlformats.org/officeDocument/2006/relationships/image" Target="../media/image104.tmp"/></Relationships>
</file>

<file path=ppt/slides/_rels/slide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107.png"/></Relationships>
</file>

<file path=ppt/slides/_rels/slide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image" Target="../media/image86.tmp"/></Relationships>
</file>

<file path=ppt/slides/_rels/slide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7.xml"/><Relationship Id="rId1" Type="http://schemas.openxmlformats.org/officeDocument/2006/relationships/slideLayout" Target="../slideLayouts/slideLayout2.xml"/><Relationship Id="rId5" Type="http://schemas.openxmlformats.org/officeDocument/2006/relationships/image" Target="../media/image109.tmp"/><Relationship Id="rId4" Type="http://schemas.openxmlformats.org/officeDocument/2006/relationships/image" Target="../media/image108.tmp"/></Relationships>
</file>

<file path=ppt/slides/_rels/slide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image" Target="../media/image110.png"/></Relationships>
</file>

<file path=ppt/slides/_rels/slide89.xml.rels><?xml version="1.0" encoding="UTF-8" standalone="yes"?>
<Relationships xmlns="http://schemas.openxmlformats.org/package/2006/relationships"><Relationship Id="rId3" Type="http://schemas.openxmlformats.org/officeDocument/2006/relationships/hyperlink" Target="https://portal.ct.gov/DAS/CTSource/CTSource" TargetMode="External"/><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tmp"/><Relationship Id="rId4" Type="http://schemas.openxmlformats.org/officeDocument/2006/relationships/image" Target="../media/image15.tmp"/></Relationships>
</file>

<file path=ppt/slides/_rels/slide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image" Target="../media/image111.png"/></Relationships>
</file>

<file path=ppt/slides/_rels/slide91.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91.xml"/><Relationship Id="rId1" Type="http://schemas.openxmlformats.org/officeDocument/2006/relationships/slideLayout" Target="../slideLayouts/slideLayout2.xml"/><Relationship Id="rId5" Type="http://schemas.openxmlformats.org/officeDocument/2006/relationships/image" Target="../media/image113.png"/><Relationship Id="rId4" Type="http://schemas.openxmlformats.org/officeDocument/2006/relationships/image" Target="../media/image3.png"/></Relationships>
</file>

<file path=ppt/slides/_rels/slide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image" Target="../media/image114.png"/></Relationships>
</file>

<file path=ppt/slides/_rels/slide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3.xml"/><Relationship Id="rId1" Type="http://schemas.openxmlformats.org/officeDocument/2006/relationships/slideLayout" Target="../slideLayouts/slideLayout2.xml"/><Relationship Id="rId4" Type="http://schemas.openxmlformats.org/officeDocument/2006/relationships/image" Target="../media/image115.png"/></Relationships>
</file>

<file path=ppt/slides/_rels/slide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4.xml"/><Relationship Id="rId1" Type="http://schemas.openxmlformats.org/officeDocument/2006/relationships/slideLayout" Target="../slideLayouts/slideLayout2.xml"/><Relationship Id="rId4" Type="http://schemas.openxmlformats.org/officeDocument/2006/relationships/image" Target="../media/image116.png"/></Relationships>
</file>

<file path=ppt/slides/_rels/slide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5.xml"/><Relationship Id="rId1" Type="http://schemas.openxmlformats.org/officeDocument/2006/relationships/slideLayout" Target="../slideLayouts/slideLayout2.xml"/><Relationship Id="rId4" Type="http://schemas.openxmlformats.org/officeDocument/2006/relationships/image" Target="../media/image117.png"/></Relationships>
</file>

<file path=ppt/slides/_rels/slide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6.xml"/><Relationship Id="rId1" Type="http://schemas.openxmlformats.org/officeDocument/2006/relationships/slideLayout" Target="../slideLayouts/slideLayout2.xml"/><Relationship Id="rId4" Type="http://schemas.openxmlformats.org/officeDocument/2006/relationships/image" Target="../media/image118.tmp"/></Relationships>
</file>

<file path=ppt/slides/_rels/slide9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7.xml"/><Relationship Id="rId1" Type="http://schemas.openxmlformats.org/officeDocument/2006/relationships/slideLayout" Target="../slideLayouts/slideLayout2.xml"/><Relationship Id="rId4" Type="http://schemas.openxmlformats.org/officeDocument/2006/relationships/image" Target="../media/image119.png"/></Relationships>
</file>

<file path=ppt/slides/_rels/slide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8.xml"/><Relationship Id="rId1" Type="http://schemas.openxmlformats.org/officeDocument/2006/relationships/slideLayout" Target="../slideLayouts/slideLayout2.xml"/><Relationship Id="rId4" Type="http://schemas.openxmlformats.org/officeDocument/2006/relationships/image" Target="../media/image120.png"/></Relationships>
</file>

<file path=ppt/slides/_rels/slide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9.xml"/><Relationship Id="rId1" Type="http://schemas.openxmlformats.org/officeDocument/2006/relationships/slideLayout" Target="../slideLayouts/slideLayout2.xml"/><Relationship Id="rId4" Type="http://schemas.openxmlformats.org/officeDocument/2006/relationships/image" Target="../media/image1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8024" y="2418740"/>
            <a:ext cx="10405872" cy="3290090"/>
          </a:xfrm>
        </p:spPr>
        <p:txBody>
          <a:bodyPr>
            <a:normAutofit/>
          </a:bodyPr>
          <a:lstStyle/>
          <a:p>
            <a:r>
              <a:rPr lang="en-US" b="1" dirty="0"/>
              <a:t>CTsource Training 2</a:t>
            </a:r>
            <a:r>
              <a:rPr lang="en-US" dirty="0"/>
              <a:t/>
            </a:r>
            <a:br>
              <a:rPr lang="en-US" dirty="0"/>
            </a:br>
            <a:r>
              <a:rPr lang="en-US" dirty="0"/>
              <a:t>Solicitations</a:t>
            </a:r>
            <a:br>
              <a:rPr lang="en-US" dirty="0"/>
            </a:br>
            <a:endParaRPr lang="en-US" sz="4900" dirty="0">
              <a:solidFill>
                <a:schemeClr val="tx1"/>
              </a:solidFill>
            </a:endParaRPr>
          </a:p>
        </p:txBody>
      </p:sp>
      <p:pic>
        <p:nvPicPr>
          <p:cNvPr id="8" name="Picture 7">
            <a:extLst>
              <a:ext uri="{FF2B5EF4-FFF2-40B4-BE49-F238E27FC236}">
                <a16:creationId xmlns:a16="http://schemas.microsoft.com/office/drawing/2014/main" xmlns="" id="{5696A9FE-7448-4E3A-BDA3-2ECEE5DA6A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7758" y="1751713"/>
            <a:ext cx="2301238" cy="1677287"/>
          </a:xfrm>
          <a:prstGeom prst="rect">
            <a:avLst/>
          </a:prstGeom>
        </p:spPr>
      </p:pic>
      <p:sp>
        <p:nvSpPr>
          <p:cNvPr id="5" name="Title 1">
            <a:extLst>
              <a:ext uri="{FF2B5EF4-FFF2-40B4-BE49-F238E27FC236}">
                <a16:creationId xmlns:a16="http://schemas.microsoft.com/office/drawing/2014/main" xmlns="" id="{8D3C6771-8035-4903-97CD-F634E9D07897}"/>
              </a:ext>
            </a:extLst>
          </p:cNvPr>
          <p:cNvSpPr txBox="1">
            <a:spLocks/>
          </p:cNvSpPr>
          <p:nvPr/>
        </p:nvSpPr>
        <p:spPr>
          <a:xfrm>
            <a:off x="2066460" y="585456"/>
            <a:ext cx="3363495" cy="854914"/>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rgbClr val="24365C"/>
                </a:solidFill>
                <a:latin typeface="+mj-lt"/>
                <a:ea typeface="+mj-ea"/>
                <a:cs typeface="+mj-cs"/>
              </a:defRPr>
            </a:lvl1pPr>
          </a:lstStyle>
          <a:p>
            <a:pPr algn="l"/>
            <a:r>
              <a:rPr lang="en-US" sz="2400" b="1" dirty="0"/>
              <a:t>State of Connecticut</a:t>
            </a:r>
            <a:r>
              <a:rPr lang="en-US" sz="1800" dirty="0"/>
              <a:t/>
            </a:r>
            <a:br>
              <a:rPr lang="en-US" sz="1800" dirty="0"/>
            </a:br>
            <a:r>
              <a:rPr lang="en-US" sz="1800" dirty="0"/>
              <a:t>  DAS – Procurement Services</a:t>
            </a:r>
          </a:p>
        </p:txBody>
      </p:sp>
      <p:sp>
        <p:nvSpPr>
          <p:cNvPr id="3" name="TextBox 2">
            <a:extLst>
              <a:ext uri="{FF2B5EF4-FFF2-40B4-BE49-F238E27FC236}">
                <a16:creationId xmlns:a16="http://schemas.microsoft.com/office/drawing/2014/main" xmlns="" id="{4F2933A1-256E-4B17-B748-8D6CD094E8FD}"/>
              </a:ext>
            </a:extLst>
          </p:cNvPr>
          <p:cNvSpPr txBox="1"/>
          <p:nvPr/>
        </p:nvSpPr>
        <p:spPr>
          <a:xfrm>
            <a:off x="9514730" y="6007259"/>
            <a:ext cx="2252411" cy="461665"/>
          </a:xfrm>
          <a:prstGeom prst="rect">
            <a:avLst/>
          </a:prstGeom>
          <a:noFill/>
        </p:spPr>
        <p:txBody>
          <a:bodyPr wrap="none" rtlCol="0">
            <a:spAutoFit/>
          </a:bodyPr>
          <a:lstStyle/>
          <a:p>
            <a:r>
              <a:rPr lang="en-US" sz="2400" b="1" dirty="0">
                <a:latin typeface="+mj-lt"/>
              </a:rPr>
              <a:t>January 20, 2021</a:t>
            </a:r>
          </a:p>
        </p:txBody>
      </p:sp>
    </p:spTree>
    <p:custDataLst>
      <p:tags r:id="rId1"/>
    </p:custDataLst>
    <p:extLst>
      <p:ext uri="{BB962C8B-B14F-4D97-AF65-F5344CB8AC3E}">
        <p14:creationId xmlns:p14="http://schemas.microsoft.com/office/powerpoint/2010/main" val="194934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1" y="337550"/>
            <a:ext cx="7369477" cy="1325563"/>
          </a:xfrm>
        </p:spPr>
        <p:txBody>
          <a:bodyPr/>
          <a:lstStyle/>
          <a:p>
            <a:r>
              <a:rPr lang="en-US" dirty="0"/>
              <a:t>Formal Solicitations</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10</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39510" y="641139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2</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pic>
        <p:nvPicPr>
          <p:cNvPr id="17" name="Picture 16">
            <a:extLst>
              <a:ext uri="{FF2B5EF4-FFF2-40B4-BE49-F238E27FC236}">
                <a16:creationId xmlns:a16="http://schemas.microsoft.com/office/drawing/2014/main" xmlns="" id="{6B8A89C9-23F2-4B5E-AC86-84DDEF01A4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1546" y="2047682"/>
            <a:ext cx="8468907" cy="2762636"/>
          </a:xfrm>
          <a:prstGeom prst="rect">
            <a:avLst/>
          </a:prstGeom>
          <a:effectLst>
            <a:outerShdw blurRad="50800" dist="38100" dir="2700000" algn="tl" rotWithShape="0">
              <a:prstClr val="black">
                <a:alpha val="40000"/>
              </a:prstClr>
            </a:outerShdw>
          </a:effectLst>
        </p:spPr>
      </p:pic>
      <p:cxnSp>
        <p:nvCxnSpPr>
          <p:cNvPr id="21" name="Straight Arrow Connector 20">
            <a:extLst>
              <a:ext uri="{FF2B5EF4-FFF2-40B4-BE49-F238E27FC236}">
                <a16:creationId xmlns:a16="http://schemas.microsoft.com/office/drawing/2014/main" xmlns="" id="{AB07FFF9-02CE-4B0F-802F-E08C61985FA7}"/>
              </a:ext>
            </a:extLst>
          </p:cNvPr>
          <p:cNvCxnSpPr>
            <a:cxnSpLocks/>
          </p:cNvCxnSpPr>
          <p:nvPr/>
        </p:nvCxnSpPr>
        <p:spPr>
          <a:xfrm>
            <a:off x="922868" y="2413000"/>
            <a:ext cx="928801"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xmlns="" id="{895778A1-A7EF-44D6-952D-453320971899}"/>
              </a:ext>
            </a:extLst>
          </p:cNvPr>
          <p:cNvCxnSpPr>
            <a:cxnSpLocks/>
          </p:cNvCxnSpPr>
          <p:nvPr/>
        </p:nvCxnSpPr>
        <p:spPr>
          <a:xfrm>
            <a:off x="922868" y="2692400"/>
            <a:ext cx="928801"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xmlns="" id="{96B51CA7-A22B-42B8-A186-A10672F0E39E}"/>
              </a:ext>
            </a:extLst>
          </p:cNvPr>
          <p:cNvCxnSpPr>
            <a:cxnSpLocks/>
          </p:cNvCxnSpPr>
          <p:nvPr/>
        </p:nvCxnSpPr>
        <p:spPr>
          <a:xfrm>
            <a:off x="922868" y="4165600"/>
            <a:ext cx="928801"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xmlns="" id="{765C1EF9-0E25-4D75-A849-3087FB3795CD}"/>
              </a:ext>
            </a:extLst>
          </p:cNvPr>
          <p:cNvCxnSpPr>
            <a:cxnSpLocks/>
          </p:cNvCxnSpPr>
          <p:nvPr/>
        </p:nvCxnSpPr>
        <p:spPr>
          <a:xfrm>
            <a:off x="922868" y="4521200"/>
            <a:ext cx="928801"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xmlns="" id="{32C6D61A-F2C5-46E4-AB54-D9BA0DC4931E}"/>
              </a:ext>
            </a:extLst>
          </p:cNvPr>
          <p:cNvSpPr/>
          <p:nvPr/>
        </p:nvSpPr>
        <p:spPr>
          <a:xfrm>
            <a:off x="1614601" y="6465069"/>
            <a:ext cx="2442395" cy="256406"/>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Formal/Informal</a:t>
            </a:r>
          </a:p>
        </p:txBody>
      </p:sp>
      <p:sp>
        <p:nvSpPr>
          <p:cNvPr id="6" name="Rectangle: Rounded Corners 5">
            <a:extLst>
              <a:ext uri="{FF2B5EF4-FFF2-40B4-BE49-F238E27FC236}">
                <a16:creationId xmlns:a16="http://schemas.microsoft.com/office/drawing/2014/main" xmlns="" id="{E64CFB09-2628-405F-BBF0-D024E5243BE8}"/>
              </a:ext>
            </a:extLst>
          </p:cNvPr>
          <p:cNvSpPr/>
          <p:nvPr/>
        </p:nvSpPr>
        <p:spPr>
          <a:xfrm>
            <a:off x="405699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a:t>
            </a:r>
          </a:p>
        </p:txBody>
      </p:sp>
      <p:sp>
        <p:nvSpPr>
          <p:cNvPr id="11" name="Rectangle: Rounded Corners 10">
            <a:extLst>
              <a:ext uri="{FF2B5EF4-FFF2-40B4-BE49-F238E27FC236}">
                <a16:creationId xmlns:a16="http://schemas.microsoft.com/office/drawing/2014/main" xmlns="" id="{C2A03A85-AC22-4793-9BC5-C9496B5D47F7}"/>
              </a:ext>
            </a:extLst>
          </p:cNvPr>
          <p:cNvSpPr/>
          <p:nvPr/>
        </p:nvSpPr>
        <p:spPr>
          <a:xfrm>
            <a:off x="894178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Award</a:t>
            </a:r>
          </a:p>
        </p:txBody>
      </p:sp>
      <p:sp>
        <p:nvSpPr>
          <p:cNvPr id="12" name="Rectangle: Rounded Corners 11">
            <a:extLst>
              <a:ext uri="{FF2B5EF4-FFF2-40B4-BE49-F238E27FC236}">
                <a16:creationId xmlns:a16="http://schemas.microsoft.com/office/drawing/2014/main" xmlns="" id="{B541AC82-AA09-4710-97F9-AFEAEF703E1A}"/>
              </a:ext>
            </a:extLst>
          </p:cNvPr>
          <p:cNvSpPr/>
          <p:nvPr/>
        </p:nvSpPr>
        <p:spPr>
          <a:xfrm>
            <a:off x="649939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Evaluate</a:t>
            </a:r>
          </a:p>
        </p:txBody>
      </p:sp>
    </p:spTree>
    <p:extLst>
      <p:ext uri="{BB962C8B-B14F-4D97-AF65-F5344CB8AC3E}">
        <p14:creationId xmlns:p14="http://schemas.microsoft.com/office/powerpoint/2010/main" val="73968145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1" y="337550"/>
            <a:ext cx="7369477" cy="1325563"/>
          </a:xfrm>
        </p:spPr>
        <p:txBody>
          <a:bodyPr/>
          <a:lstStyle/>
          <a:p>
            <a:r>
              <a:rPr lang="en-US" dirty="0"/>
              <a:t>Award </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100</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39510" y="641139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2</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sp>
        <p:nvSpPr>
          <p:cNvPr id="3" name="Rectangle: Rounded Corners 2">
            <a:extLst>
              <a:ext uri="{FF2B5EF4-FFF2-40B4-BE49-F238E27FC236}">
                <a16:creationId xmlns:a16="http://schemas.microsoft.com/office/drawing/2014/main" xmlns="" id="{5C831A4B-83DC-493F-A2C8-ED204049B175}"/>
              </a:ext>
            </a:extLst>
          </p:cNvPr>
          <p:cNvSpPr/>
          <p:nvPr/>
        </p:nvSpPr>
        <p:spPr>
          <a:xfrm>
            <a:off x="161460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Formal/Informal</a:t>
            </a:r>
          </a:p>
        </p:txBody>
      </p:sp>
      <p:sp>
        <p:nvSpPr>
          <p:cNvPr id="11" name="Rectangle: Rounded Corners 10">
            <a:extLst>
              <a:ext uri="{FF2B5EF4-FFF2-40B4-BE49-F238E27FC236}">
                <a16:creationId xmlns:a16="http://schemas.microsoft.com/office/drawing/2014/main" xmlns="" id="{056996F4-61AB-4A9C-A744-17AFDC312860}"/>
              </a:ext>
            </a:extLst>
          </p:cNvPr>
          <p:cNvSpPr/>
          <p:nvPr/>
        </p:nvSpPr>
        <p:spPr>
          <a:xfrm>
            <a:off x="405699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a:t>
            </a:r>
          </a:p>
        </p:txBody>
      </p:sp>
      <p:sp>
        <p:nvSpPr>
          <p:cNvPr id="13" name="Rectangle: Rounded Corners 12">
            <a:extLst>
              <a:ext uri="{FF2B5EF4-FFF2-40B4-BE49-F238E27FC236}">
                <a16:creationId xmlns:a16="http://schemas.microsoft.com/office/drawing/2014/main" xmlns="" id="{60C605F0-6336-46B2-8FFF-42520C081D42}"/>
              </a:ext>
            </a:extLst>
          </p:cNvPr>
          <p:cNvSpPr/>
          <p:nvPr/>
        </p:nvSpPr>
        <p:spPr>
          <a:xfrm>
            <a:off x="8941786" y="6465069"/>
            <a:ext cx="2442395" cy="256406"/>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Award</a:t>
            </a:r>
          </a:p>
        </p:txBody>
      </p:sp>
      <p:sp>
        <p:nvSpPr>
          <p:cNvPr id="14" name="Rectangle: Rounded Corners 13">
            <a:extLst>
              <a:ext uri="{FF2B5EF4-FFF2-40B4-BE49-F238E27FC236}">
                <a16:creationId xmlns:a16="http://schemas.microsoft.com/office/drawing/2014/main" xmlns="" id="{5868FDAD-F513-4706-A6B7-42766B1D3FC7}"/>
              </a:ext>
            </a:extLst>
          </p:cNvPr>
          <p:cNvSpPr/>
          <p:nvPr/>
        </p:nvSpPr>
        <p:spPr>
          <a:xfrm>
            <a:off x="649939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Evaluate</a:t>
            </a:r>
          </a:p>
        </p:txBody>
      </p:sp>
      <p:pic>
        <p:nvPicPr>
          <p:cNvPr id="7" name="Picture 6">
            <a:extLst>
              <a:ext uri="{FF2B5EF4-FFF2-40B4-BE49-F238E27FC236}">
                <a16:creationId xmlns:a16="http://schemas.microsoft.com/office/drawing/2014/main" xmlns="" id="{3CD257CA-59A7-4974-ACDF-F9FACD36AB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4601" y="2338477"/>
            <a:ext cx="8707065" cy="1590897"/>
          </a:xfrm>
          <a:prstGeom prst="rect">
            <a:avLst/>
          </a:prstGeom>
          <a:effectLst>
            <a:outerShdw blurRad="50800" dist="38100" dir="2700000" algn="tl" rotWithShape="0">
              <a:prstClr val="black">
                <a:alpha val="40000"/>
              </a:prstClr>
            </a:outerShdw>
          </a:effectLst>
        </p:spPr>
      </p:pic>
      <p:cxnSp>
        <p:nvCxnSpPr>
          <p:cNvPr id="17" name="Straight Arrow Connector 16">
            <a:extLst>
              <a:ext uri="{FF2B5EF4-FFF2-40B4-BE49-F238E27FC236}">
                <a16:creationId xmlns:a16="http://schemas.microsoft.com/office/drawing/2014/main" xmlns="" id="{7999484A-C7B3-4114-8735-16FCC279BD04}"/>
              </a:ext>
            </a:extLst>
          </p:cNvPr>
          <p:cNvCxnSpPr>
            <a:cxnSpLocks/>
          </p:cNvCxnSpPr>
          <p:nvPr/>
        </p:nvCxnSpPr>
        <p:spPr>
          <a:xfrm>
            <a:off x="7963786" y="3302000"/>
            <a:ext cx="73336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049285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1" y="337550"/>
            <a:ext cx="7369477" cy="1325563"/>
          </a:xfrm>
        </p:spPr>
        <p:txBody>
          <a:bodyPr/>
          <a:lstStyle/>
          <a:p>
            <a:r>
              <a:rPr lang="en-US" dirty="0"/>
              <a:t>Award </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101</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39510" y="641139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2</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sp>
        <p:nvSpPr>
          <p:cNvPr id="3" name="Rectangle: Rounded Corners 2">
            <a:extLst>
              <a:ext uri="{FF2B5EF4-FFF2-40B4-BE49-F238E27FC236}">
                <a16:creationId xmlns:a16="http://schemas.microsoft.com/office/drawing/2014/main" xmlns="" id="{5C831A4B-83DC-493F-A2C8-ED204049B175}"/>
              </a:ext>
            </a:extLst>
          </p:cNvPr>
          <p:cNvSpPr/>
          <p:nvPr/>
        </p:nvSpPr>
        <p:spPr>
          <a:xfrm>
            <a:off x="161460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Formal/Informal</a:t>
            </a:r>
          </a:p>
        </p:txBody>
      </p:sp>
      <p:sp>
        <p:nvSpPr>
          <p:cNvPr id="11" name="Rectangle: Rounded Corners 10">
            <a:extLst>
              <a:ext uri="{FF2B5EF4-FFF2-40B4-BE49-F238E27FC236}">
                <a16:creationId xmlns:a16="http://schemas.microsoft.com/office/drawing/2014/main" xmlns="" id="{056996F4-61AB-4A9C-A744-17AFDC312860}"/>
              </a:ext>
            </a:extLst>
          </p:cNvPr>
          <p:cNvSpPr/>
          <p:nvPr/>
        </p:nvSpPr>
        <p:spPr>
          <a:xfrm>
            <a:off x="405699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a:t>
            </a:r>
          </a:p>
        </p:txBody>
      </p:sp>
      <p:sp>
        <p:nvSpPr>
          <p:cNvPr id="13" name="Rectangle: Rounded Corners 12">
            <a:extLst>
              <a:ext uri="{FF2B5EF4-FFF2-40B4-BE49-F238E27FC236}">
                <a16:creationId xmlns:a16="http://schemas.microsoft.com/office/drawing/2014/main" xmlns="" id="{60C605F0-6336-46B2-8FFF-42520C081D42}"/>
              </a:ext>
            </a:extLst>
          </p:cNvPr>
          <p:cNvSpPr/>
          <p:nvPr/>
        </p:nvSpPr>
        <p:spPr>
          <a:xfrm>
            <a:off x="8941786" y="6465069"/>
            <a:ext cx="2442395" cy="256406"/>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Award</a:t>
            </a:r>
          </a:p>
        </p:txBody>
      </p:sp>
      <p:sp>
        <p:nvSpPr>
          <p:cNvPr id="14" name="Rectangle: Rounded Corners 13">
            <a:extLst>
              <a:ext uri="{FF2B5EF4-FFF2-40B4-BE49-F238E27FC236}">
                <a16:creationId xmlns:a16="http://schemas.microsoft.com/office/drawing/2014/main" xmlns="" id="{5868FDAD-F513-4706-A6B7-42766B1D3FC7}"/>
              </a:ext>
            </a:extLst>
          </p:cNvPr>
          <p:cNvSpPr/>
          <p:nvPr/>
        </p:nvSpPr>
        <p:spPr>
          <a:xfrm>
            <a:off x="649939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Evaluate</a:t>
            </a:r>
          </a:p>
        </p:txBody>
      </p:sp>
      <p:pic>
        <p:nvPicPr>
          <p:cNvPr id="6" name="Picture 5"/>
          <p:cNvPicPr>
            <a:picLocks noChangeAspect="1"/>
          </p:cNvPicPr>
          <p:nvPr/>
        </p:nvPicPr>
        <p:blipFill>
          <a:blip r:embed="rId4"/>
          <a:stretch>
            <a:fillRect/>
          </a:stretch>
        </p:blipFill>
        <p:spPr>
          <a:xfrm>
            <a:off x="616011" y="1897144"/>
            <a:ext cx="5013881" cy="3745467"/>
          </a:xfrm>
          <a:prstGeom prst="rect">
            <a:avLst/>
          </a:prstGeom>
          <a:effectLst>
            <a:outerShdw blurRad="50800" dist="38100" dir="2700000" algn="tl" rotWithShape="0">
              <a:prstClr val="black">
                <a:alpha val="40000"/>
              </a:prstClr>
            </a:outerShdw>
          </a:effectLst>
        </p:spPr>
      </p:pic>
      <p:grpSp>
        <p:nvGrpSpPr>
          <p:cNvPr id="7" name="Group 6">
            <a:extLst>
              <a:ext uri="{FF2B5EF4-FFF2-40B4-BE49-F238E27FC236}">
                <a16:creationId xmlns:a16="http://schemas.microsoft.com/office/drawing/2014/main" xmlns="" id="{43E8C0BA-17CD-45DB-87F0-B4966617FCCE}"/>
              </a:ext>
            </a:extLst>
          </p:cNvPr>
          <p:cNvGrpSpPr/>
          <p:nvPr/>
        </p:nvGrpSpPr>
        <p:grpSpPr>
          <a:xfrm>
            <a:off x="4352065" y="2844356"/>
            <a:ext cx="4589721" cy="3231748"/>
            <a:chOff x="6021572" y="2410863"/>
            <a:chExt cx="4855535" cy="3573872"/>
          </a:xfrm>
          <a:effectLst>
            <a:outerShdw blurRad="50800" dist="38100" dir="2700000" algn="tl" rotWithShape="0">
              <a:prstClr val="black">
                <a:alpha val="40000"/>
              </a:prstClr>
            </a:outerShdw>
          </a:effectLst>
        </p:grpSpPr>
        <p:pic>
          <p:nvPicPr>
            <p:cNvPr id="8" name="Picture 7"/>
            <p:cNvPicPr>
              <a:picLocks noChangeAspect="1"/>
            </p:cNvPicPr>
            <p:nvPr/>
          </p:nvPicPr>
          <p:blipFill>
            <a:blip r:embed="rId5"/>
            <a:stretch>
              <a:fillRect/>
            </a:stretch>
          </p:blipFill>
          <p:spPr>
            <a:xfrm>
              <a:off x="6021572" y="2410863"/>
              <a:ext cx="4855535" cy="3573872"/>
            </a:xfrm>
            <a:prstGeom prst="rect">
              <a:avLst/>
            </a:prstGeom>
          </p:spPr>
        </p:pic>
        <p:pic>
          <p:nvPicPr>
            <p:cNvPr id="10" name="Picture 9"/>
            <p:cNvPicPr>
              <a:picLocks noChangeAspect="1"/>
            </p:cNvPicPr>
            <p:nvPr/>
          </p:nvPicPr>
          <p:blipFill>
            <a:blip r:embed="rId6"/>
            <a:stretch>
              <a:fillRect/>
            </a:stretch>
          </p:blipFill>
          <p:spPr>
            <a:xfrm>
              <a:off x="10456471" y="5744344"/>
              <a:ext cx="370384" cy="205769"/>
            </a:xfrm>
            <a:prstGeom prst="rect">
              <a:avLst/>
            </a:prstGeom>
          </p:spPr>
        </p:pic>
      </p:grpSp>
      <p:cxnSp>
        <p:nvCxnSpPr>
          <p:cNvPr id="15" name="Straight Arrow Connector 14">
            <a:extLst>
              <a:ext uri="{FF2B5EF4-FFF2-40B4-BE49-F238E27FC236}">
                <a16:creationId xmlns:a16="http://schemas.microsoft.com/office/drawing/2014/main" xmlns="" id="{C966238D-626F-4D65-A9F8-5E86A9DC1339}"/>
              </a:ext>
            </a:extLst>
          </p:cNvPr>
          <p:cNvCxnSpPr>
            <a:cxnSpLocks/>
          </p:cNvCxnSpPr>
          <p:nvPr/>
        </p:nvCxnSpPr>
        <p:spPr>
          <a:xfrm>
            <a:off x="8202585" y="5766352"/>
            <a:ext cx="341593" cy="18474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861365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1" y="337550"/>
            <a:ext cx="7369477" cy="1325563"/>
          </a:xfrm>
        </p:spPr>
        <p:txBody>
          <a:bodyPr/>
          <a:lstStyle/>
          <a:p>
            <a:r>
              <a:rPr lang="en-US" dirty="0"/>
              <a:t>Award </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102</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39510" y="641139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2</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sp>
        <p:nvSpPr>
          <p:cNvPr id="3" name="Rectangle: Rounded Corners 2">
            <a:extLst>
              <a:ext uri="{FF2B5EF4-FFF2-40B4-BE49-F238E27FC236}">
                <a16:creationId xmlns:a16="http://schemas.microsoft.com/office/drawing/2014/main" xmlns="" id="{5C831A4B-83DC-493F-A2C8-ED204049B175}"/>
              </a:ext>
            </a:extLst>
          </p:cNvPr>
          <p:cNvSpPr/>
          <p:nvPr/>
        </p:nvSpPr>
        <p:spPr>
          <a:xfrm>
            <a:off x="161460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Formal/Informal</a:t>
            </a:r>
          </a:p>
        </p:txBody>
      </p:sp>
      <p:sp>
        <p:nvSpPr>
          <p:cNvPr id="11" name="Rectangle: Rounded Corners 10">
            <a:extLst>
              <a:ext uri="{FF2B5EF4-FFF2-40B4-BE49-F238E27FC236}">
                <a16:creationId xmlns:a16="http://schemas.microsoft.com/office/drawing/2014/main" xmlns="" id="{056996F4-61AB-4A9C-A744-17AFDC312860}"/>
              </a:ext>
            </a:extLst>
          </p:cNvPr>
          <p:cNvSpPr/>
          <p:nvPr/>
        </p:nvSpPr>
        <p:spPr>
          <a:xfrm>
            <a:off x="405699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a:t>
            </a:r>
          </a:p>
        </p:txBody>
      </p:sp>
      <p:sp>
        <p:nvSpPr>
          <p:cNvPr id="13" name="Rectangle: Rounded Corners 12">
            <a:extLst>
              <a:ext uri="{FF2B5EF4-FFF2-40B4-BE49-F238E27FC236}">
                <a16:creationId xmlns:a16="http://schemas.microsoft.com/office/drawing/2014/main" xmlns="" id="{60C605F0-6336-46B2-8FFF-42520C081D42}"/>
              </a:ext>
            </a:extLst>
          </p:cNvPr>
          <p:cNvSpPr/>
          <p:nvPr/>
        </p:nvSpPr>
        <p:spPr>
          <a:xfrm>
            <a:off x="8941786" y="6465069"/>
            <a:ext cx="2442395" cy="256406"/>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Award</a:t>
            </a:r>
          </a:p>
        </p:txBody>
      </p:sp>
      <p:sp>
        <p:nvSpPr>
          <p:cNvPr id="14" name="Rectangle: Rounded Corners 13">
            <a:extLst>
              <a:ext uri="{FF2B5EF4-FFF2-40B4-BE49-F238E27FC236}">
                <a16:creationId xmlns:a16="http://schemas.microsoft.com/office/drawing/2014/main" xmlns="" id="{5868FDAD-F513-4706-A6B7-42766B1D3FC7}"/>
              </a:ext>
            </a:extLst>
          </p:cNvPr>
          <p:cNvSpPr/>
          <p:nvPr/>
        </p:nvSpPr>
        <p:spPr>
          <a:xfrm>
            <a:off x="649939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Evaluate</a:t>
            </a:r>
          </a:p>
        </p:txBody>
      </p:sp>
      <p:pic>
        <p:nvPicPr>
          <p:cNvPr id="8" name="Picture 7"/>
          <p:cNvPicPr>
            <a:picLocks noChangeAspect="1"/>
          </p:cNvPicPr>
          <p:nvPr/>
        </p:nvPicPr>
        <p:blipFill>
          <a:blip r:embed="rId4"/>
          <a:stretch>
            <a:fillRect/>
          </a:stretch>
        </p:blipFill>
        <p:spPr>
          <a:xfrm>
            <a:off x="984074" y="1880638"/>
            <a:ext cx="10400107" cy="3096724"/>
          </a:xfrm>
          <a:prstGeom prst="rect">
            <a:avLst/>
          </a:prstGeom>
          <a:effectLst>
            <a:outerShdw blurRad="50800" dist="38100" dir="2700000" algn="tl" rotWithShape="0">
              <a:prstClr val="black">
                <a:alpha val="40000"/>
              </a:prstClr>
            </a:outerShdw>
          </a:effectLst>
        </p:spPr>
      </p:pic>
      <p:cxnSp>
        <p:nvCxnSpPr>
          <p:cNvPr id="16" name="Straight Arrow Connector 15">
            <a:extLst>
              <a:ext uri="{FF2B5EF4-FFF2-40B4-BE49-F238E27FC236}">
                <a16:creationId xmlns:a16="http://schemas.microsoft.com/office/drawing/2014/main" xmlns="" id="{7999484A-C7B3-4114-8735-16FCC279BD04}"/>
              </a:ext>
            </a:extLst>
          </p:cNvPr>
          <p:cNvCxnSpPr>
            <a:cxnSpLocks/>
          </p:cNvCxnSpPr>
          <p:nvPr/>
        </p:nvCxnSpPr>
        <p:spPr>
          <a:xfrm flipV="1">
            <a:off x="10301124" y="2029432"/>
            <a:ext cx="434386" cy="35226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803485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2" y="337550"/>
            <a:ext cx="6559426" cy="1325563"/>
          </a:xfrm>
        </p:spPr>
        <p:txBody>
          <a:bodyPr/>
          <a:lstStyle/>
          <a:p>
            <a:r>
              <a:rPr lang="en-US" dirty="0"/>
              <a:t>Questions &amp; Answers</a:t>
            </a:r>
          </a:p>
        </p:txBody>
      </p:sp>
      <p:sp>
        <p:nvSpPr>
          <p:cNvPr id="4" name="Slide Number Placeholder 3"/>
          <p:cNvSpPr>
            <a:spLocks noGrp="1"/>
          </p:cNvSpPr>
          <p:nvPr>
            <p:ph type="sldNum" sz="quarter" idx="12"/>
          </p:nvPr>
        </p:nvSpPr>
        <p:spPr>
          <a:xfrm>
            <a:off x="9159300" y="6345717"/>
            <a:ext cx="2743200" cy="365125"/>
          </a:xfrm>
        </p:spPr>
        <p:txBody>
          <a:bodyPr/>
          <a:lstStyle/>
          <a:p>
            <a:fld id="{40C67D73-A3ED-4595-ABA1-A5E004156587}" type="slidenum">
              <a:rPr lang="en-CA" b="1" smtClean="0">
                <a:solidFill>
                  <a:schemeClr val="bg1"/>
                </a:solidFill>
              </a:rPr>
              <a:pPr/>
              <a:t>103</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198231" y="640855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2</a:t>
            </a:r>
            <a:endParaRPr lang="en-CA" b="1" dirty="0">
              <a:solidFill>
                <a:schemeClr val="bg1"/>
              </a:solidFill>
            </a:endParaRPr>
          </a:p>
        </p:txBody>
      </p:sp>
      <p:sp>
        <p:nvSpPr>
          <p:cNvPr id="9" name="Content Placeholder 2">
            <a:extLst>
              <a:ext uri="{FF2B5EF4-FFF2-40B4-BE49-F238E27FC236}">
                <a16:creationId xmlns:a16="http://schemas.microsoft.com/office/drawing/2014/main" xmlns="" id="{034D2D31-5819-4B8F-A391-58CB545908C5}"/>
              </a:ext>
            </a:extLst>
          </p:cNvPr>
          <p:cNvSpPr txBox="1">
            <a:spLocks/>
          </p:cNvSpPr>
          <p:nvPr/>
        </p:nvSpPr>
        <p:spPr>
          <a:xfrm>
            <a:off x="990752"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4365C"/>
                </a:solidFill>
                <a:latin typeface="+mn-lt"/>
                <a:ea typeface="+mn-ea"/>
                <a:cs typeface="+mn-cs"/>
              </a:defRPr>
            </a:lvl1pPr>
            <a:lvl2pPr marL="800100" indent="-342900" algn="l" defTabSz="914400" rtl="0" eaLnBrk="1" latinLnBrk="0" hangingPunct="1">
              <a:lnSpc>
                <a:spcPct val="90000"/>
              </a:lnSpc>
              <a:spcBef>
                <a:spcPts val="500"/>
              </a:spcBef>
              <a:buFont typeface="Wingdings" panose="05000000000000000000" pitchFamily="2" charset="2"/>
              <a:buChar char="Ø"/>
              <a:defRPr sz="2400" kern="1200">
                <a:solidFill>
                  <a:srgbClr val="24365C"/>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rgbClr val="24365C"/>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rgbClr val="24365C"/>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4365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Please use the Q&amp;A function at the bottom of the screen to continue asking questions.</a:t>
            </a:r>
          </a:p>
          <a:p>
            <a:r>
              <a:rPr lang="en-US" dirty="0"/>
              <a:t>We will answer as many questions as we can during the time we have left.</a:t>
            </a:r>
          </a:p>
          <a:p>
            <a:r>
              <a:rPr lang="en-US" dirty="0"/>
              <a:t>All questions and answers will be posted on our website for future reference, so please be sure to go to </a:t>
            </a:r>
            <a:r>
              <a:rPr lang="en-US" b="1" dirty="0">
                <a:solidFill>
                  <a:schemeClr val="bg1"/>
                </a:solidFill>
                <a:cs typeface="Lato" panose="020F0502020204030203" pitchFamily="34" charset="0"/>
                <a:hlinkClick r:id="rId3"/>
              </a:rPr>
              <a:t>https://portal.ct.gov/DAS/CTSource/CTSource</a:t>
            </a:r>
            <a:endParaRPr lang="en-US" b="1" dirty="0">
              <a:solidFill>
                <a:schemeClr val="bg1"/>
              </a:solidFill>
              <a:cs typeface="Lato" panose="020F0502020204030203" pitchFamily="34" charset="0"/>
            </a:endParaRPr>
          </a:p>
          <a:p>
            <a:endParaRPr lang="en-US" dirty="0"/>
          </a:p>
        </p:txBody>
      </p:sp>
      <p:sp>
        <p:nvSpPr>
          <p:cNvPr id="7" name="Rectangle: Rounded Corners 6">
            <a:extLst>
              <a:ext uri="{FF2B5EF4-FFF2-40B4-BE49-F238E27FC236}">
                <a16:creationId xmlns:a16="http://schemas.microsoft.com/office/drawing/2014/main" xmlns="" id="{142DA604-48A5-465C-8DF5-BB83DB05AECC}"/>
              </a:ext>
            </a:extLst>
          </p:cNvPr>
          <p:cNvSpPr/>
          <p:nvPr/>
        </p:nvSpPr>
        <p:spPr>
          <a:xfrm>
            <a:off x="161460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Formal/Informal</a:t>
            </a:r>
          </a:p>
        </p:txBody>
      </p:sp>
      <p:sp>
        <p:nvSpPr>
          <p:cNvPr id="8" name="Rectangle: Rounded Corners 7">
            <a:extLst>
              <a:ext uri="{FF2B5EF4-FFF2-40B4-BE49-F238E27FC236}">
                <a16:creationId xmlns:a16="http://schemas.microsoft.com/office/drawing/2014/main" xmlns="" id="{4BB79D9A-F2EC-47E0-8CFF-386B0265C111}"/>
              </a:ext>
            </a:extLst>
          </p:cNvPr>
          <p:cNvSpPr/>
          <p:nvPr/>
        </p:nvSpPr>
        <p:spPr>
          <a:xfrm>
            <a:off x="405699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a:t>
            </a:r>
          </a:p>
        </p:txBody>
      </p:sp>
      <p:sp>
        <p:nvSpPr>
          <p:cNvPr id="10" name="Rectangle: Rounded Corners 9">
            <a:extLst>
              <a:ext uri="{FF2B5EF4-FFF2-40B4-BE49-F238E27FC236}">
                <a16:creationId xmlns:a16="http://schemas.microsoft.com/office/drawing/2014/main" xmlns="" id="{185CC419-5A4A-43E8-AA8E-200888F6B47E}"/>
              </a:ext>
            </a:extLst>
          </p:cNvPr>
          <p:cNvSpPr/>
          <p:nvPr/>
        </p:nvSpPr>
        <p:spPr>
          <a:xfrm>
            <a:off x="8941786" y="6465069"/>
            <a:ext cx="2442395" cy="256406"/>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Award</a:t>
            </a:r>
          </a:p>
        </p:txBody>
      </p:sp>
      <p:sp>
        <p:nvSpPr>
          <p:cNvPr id="11" name="Rectangle: Rounded Corners 10">
            <a:extLst>
              <a:ext uri="{FF2B5EF4-FFF2-40B4-BE49-F238E27FC236}">
                <a16:creationId xmlns:a16="http://schemas.microsoft.com/office/drawing/2014/main" xmlns="" id="{CB2BB2C9-7FF1-44B4-BE7C-69D19CC7D5E5}"/>
              </a:ext>
            </a:extLst>
          </p:cNvPr>
          <p:cNvSpPr/>
          <p:nvPr/>
        </p:nvSpPr>
        <p:spPr>
          <a:xfrm>
            <a:off x="649939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Evaluate</a:t>
            </a:r>
          </a:p>
        </p:txBody>
      </p:sp>
    </p:spTree>
    <p:extLst>
      <p:ext uri="{BB962C8B-B14F-4D97-AF65-F5344CB8AC3E}">
        <p14:creationId xmlns:p14="http://schemas.microsoft.com/office/powerpoint/2010/main" val="195349477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2" y="337550"/>
            <a:ext cx="6559426" cy="1325563"/>
          </a:xfrm>
        </p:spPr>
        <p:txBody>
          <a:bodyPr/>
          <a:lstStyle/>
          <a:p>
            <a:r>
              <a:rPr lang="en-US" dirty="0"/>
              <a:t>CTsource Training 2 </a:t>
            </a:r>
          </a:p>
        </p:txBody>
      </p:sp>
      <p:sp>
        <p:nvSpPr>
          <p:cNvPr id="3" name="Content Placeholder 2"/>
          <p:cNvSpPr>
            <a:spLocks noGrp="1"/>
          </p:cNvSpPr>
          <p:nvPr>
            <p:ph idx="1"/>
          </p:nvPr>
        </p:nvSpPr>
        <p:spPr>
          <a:xfrm>
            <a:off x="863600" y="1825625"/>
            <a:ext cx="10263312" cy="4351338"/>
          </a:xfrm>
        </p:spPr>
        <p:txBody>
          <a:bodyPr>
            <a:normAutofit fontScale="62500" lnSpcReduction="20000"/>
          </a:bodyPr>
          <a:lstStyle/>
          <a:p>
            <a:pPr marL="0" indent="0">
              <a:lnSpc>
                <a:spcPct val="100000"/>
              </a:lnSpc>
              <a:buNone/>
            </a:pPr>
            <a:r>
              <a:rPr lang="en-US" dirty="0"/>
              <a:t>This concludes Training 2. Training 3 will be </a:t>
            </a:r>
            <a:r>
              <a:rPr lang="en-US" b="1" i="1" dirty="0"/>
              <a:t>LIVE</a:t>
            </a:r>
            <a:r>
              <a:rPr lang="en-US" dirty="0"/>
              <a:t> (on-line) training events in </a:t>
            </a:r>
            <a:r>
              <a:rPr lang="en-US" b="1" i="1" dirty="0"/>
              <a:t>webinar</a:t>
            </a:r>
            <a:r>
              <a:rPr lang="en-US" dirty="0"/>
              <a:t> format with a </a:t>
            </a:r>
            <a:r>
              <a:rPr lang="en-US" b="1" i="1" dirty="0"/>
              <a:t>LIVE</a:t>
            </a:r>
            <a:r>
              <a:rPr lang="en-US" dirty="0"/>
              <a:t> Question &amp; Answer segment at the end of the training.  </a:t>
            </a:r>
          </a:p>
          <a:p>
            <a:pPr marL="0" indent="0">
              <a:lnSpc>
                <a:spcPct val="100000"/>
              </a:lnSpc>
              <a:buNone/>
            </a:pPr>
            <a:endParaRPr lang="en-US" dirty="0"/>
          </a:p>
          <a:p>
            <a:pPr marL="914400" lvl="2" indent="0">
              <a:lnSpc>
                <a:spcPct val="100000"/>
              </a:lnSpc>
              <a:buNone/>
            </a:pPr>
            <a:r>
              <a:rPr lang="en-US" sz="2600" b="1" i="1" dirty="0"/>
              <a:t>Training 3:  Contracts/Master Agreements </a:t>
            </a:r>
            <a:r>
              <a:rPr lang="en-US" sz="2600" dirty="0"/>
              <a:t>is scheduled for </a:t>
            </a:r>
            <a:r>
              <a:rPr lang="en-US" sz="2600" i="1" dirty="0"/>
              <a:t>January 27, 2021</a:t>
            </a:r>
          </a:p>
          <a:p>
            <a:pPr marL="0" indent="0">
              <a:lnSpc>
                <a:spcPct val="100000"/>
              </a:lnSpc>
              <a:buNone/>
            </a:pPr>
            <a:endParaRPr lang="en-US" dirty="0"/>
          </a:p>
          <a:p>
            <a:pPr marL="0" indent="0">
              <a:lnSpc>
                <a:spcPct val="100000"/>
              </a:lnSpc>
              <a:buNone/>
            </a:pPr>
            <a:r>
              <a:rPr lang="en-US" dirty="0"/>
              <a:t>Trainings 2 &amp; 3 are recorded for those who cannot attend the training events to view at a later date.  Questions and answers as well as links to the recordings will be posted @</a:t>
            </a:r>
          </a:p>
          <a:p>
            <a:pPr marL="0" indent="0">
              <a:lnSpc>
                <a:spcPct val="100000"/>
              </a:lnSpc>
              <a:buNone/>
            </a:pPr>
            <a:r>
              <a:rPr lang="en-US" sz="2800" b="1" dirty="0">
                <a:solidFill>
                  <a:schemeClr val="bg1"/>
                </a:solidFill>
                <a:cs typeface="Lato" panose="020F0502020204030203" pitchFamily="34" charset="0"/>
                <a:hlinkClick r:id="rId3"/>
              </a:rPr>
              <a:t>https://portal.ct.gov/DAS/CTSource/CTSource</a:t>
            </a:r>
            <a:endParaRPr lang="en-US" sz="2800" b="1" dirty="0">
              <a:solidFill>
                <a:schemeClr val="bg1"/>
              </a:solidFill>
              <a:cs typeface="Lato" panose="020F0502020204030203" pitchFamily="34" charset="0"/>
            </a:endParaRPr>
          </a:p>
          <a:p>
            <a:pPr marL="0" indent="0">
              <a:lnSpc>
                <a:spcPct val="100000"/>
              </a:lnSpc>
              <a:buNone/>
            </a:pPr>
            <a:endParaRPr lang="en-US" b="1" dirty="0">
              <a:solidFill>
                <a:schemeClr val="bg1"/>
              </a:solidFill>
              <a:cs typeface="Lato" panose="020F0502020204030203" pitchFamily="34" charset="0"/>
            </a:endParaRPr>
          </a:p>
          <a:p>
            <a:pPr marL="0" indent="0">
              <a:lnSpc>
                <a:spcPct val="100000"/>
              </a:lnSpc>
              <a:buNone/>
            </a:pPr>
            <a:r>
              <a:rPr lang="en-US" sz="2900" dirty="0"/>
              <a:t>For any questions after the webinar or to request a username and password to the </a:t>
            </a:r>
            <a:r>
              <a:rPr lang="en-US" b="1" i="1" dirty="0">
                <a:solidFill>
                  <a:srgbClr val="1F497D"/>
                </a:solidFill>
                <a:effectLst/>
                <a:latin typeface="Calibri" panose="020F0502020204030204" pitchFamily="34" charset="0"/>
              </a:rPr>
              <a:t>Stage Environment</a:t>
            </a:r>
            <a:r>
              <a:rPr lang="en-US" b="0" i="0" dirty="0">
                <a:solidFill>
                  <a:srgbClr val="1F497D"/>
                </a:solidFill>
                <a:effectLst/>
                <a:latin typeface="Calibri" panose="020F0502020204030204" pitchFamily="34" charset="0"/>
              </a:rPr>
              <a:t> </a:t>
            </a:r>
            <a:r>
              <a:rPr lang="en-US" sz="2900" dirty="0"/>
              <a:t>contact DAS Procurement Services by emailing:  </a:t>
            </a:r>
            <a:r>
              <a:rPr lang="en-US" b="1" i="0" dirty="0">
                <a:solidFill>
                  <a:srgbClr val="1155CC"/>
                </a:solidFill>
                <a:effectLst/>
                <a:latin typeface="Calibri" panose="020F0502020204030204" pitchFamily="34" charset="0"/>
                <a:hlinkClick r:id="rId4"/>
              </a:rPr>
              <a:t>das.ctsource@ct.gov</a:t>
            </a:r>
            <a:endParaRPr lang="en-US" sz="2800" b="1" dirty="0">
              <a:solidFill>
                <a:schemeClr val="bg1"/>
              </a:solidFill>
              <a:cs typeface="Lato" panose="020F0502020204030203" pitchFamily="34" charset="0"/>
            </a:endParaRPr>
          </a:p>
          <a:p>
            <a:pPr marL="0" indent="0">
              <a:lnSpc>
                <a:spcPct val="100000"/>
              </a:lnSpc>
              <a:buNone/>
            </a:pPr>
            <a:endParaRPr lang="en-US" dirty="0"/>
          </a:p>
          <a:p>
            <a:pPr marL="0" indent="0" algn="ctr">
              <a:lnSpc>
                <a:spcPct val="100000"/>
              </a:lnSpc>
              <a:buNone/>
            </a:pPr>
            <a:r>
              <a:rPr lang="en-US" sz="4000" b="1" dirty="0"/>
              <a:t>Thank you!</a:t>
            </a:r>
            <a:endParaRPr lang="en-US" dirty="0"/>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104</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283294" y="640855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2</a:t>
            </a:r>
            <a:endParaRPr lang="en-CA" b="1" dirty="0">
              <a:solidFill>
                <a:schemeClr val="bg1"/>
              </a:solidFill>
            </a:endParaRPr>
          </a:p>
        </p:txBody>
      </p:sp>
    </p:spTree>
    <p:extLst>
      <p:ext uri="{BB962C8B-B14F-4D97-AF65-F5344CB8AC3E}">
        <p14:creationId xmlns:p14="http://schemas.microsoft.com/office/powerpoint/2010/main" val="2594804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1" y="337550"/>
            <a:ext cx="7369477" cy="1325563"/>
          </a:xfrm>
        </p:spPr>
        <p:txBody>
          <a:bodyPr/>
          <a:lstStyle/>
          <a:p>
            <a:r>
              <a:rPr lang="en-US" dirty="0"/>
              <a:t>Formal Solicitations</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11</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39510" y="641139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2</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pic>
        <p:nvPicPr>
          <p:cNvPr id="12" name="Picture 11">
            <a:extLst>
              <a:ext uri="{FF2B5EF4-FFF2-40B4-BE49-F238E27FC236}">
                <a16:creationId xmlns:a16="http://schemas.microsoft.com/office/drawing/2014/main" xmlns="" id="{8C7DA3B3-64F8-4E58-9531-2DA54A4184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7038" y="1927162"/>
            <a:ext cx="8421275" cy="895475"/>
          </a:xfrm>
          <a:prstGeom prst="rect">
            <a:avLst/>
          </a:prstGeom>
          <a:effectLst>
            <a:outerShdw blurRad="50800" dist="38100" dir="2700000" algn="tl" rotWithShape="0">
              <a:prstClr val="black">
                <a:alpha val="40000"/>
              </a:prstClr>
            </a:outerShdw>
          </a:effectLst>
        </p:spPr>
      </p:pic>
      <p:cxnSp>
        <p:nvCxnSpPr>
          <p:cNvPr id="18" name="Straight Arrow Connector 17">
            <a:extLst>
              <a:ext uri="{FF2B5EF4-FFF2-40B4-BE49-F238E27FC236}">
                <a16:creationId xmlns:a16="http://schemas.microsoft.com/office/drawing/2014/main" xmlns="" id="{382BCA1B-766D-45AB-BDC5-FD75BA9A5990}"/>
              </a:ext>
            </a:extLst>
          </p:cNvPr>
          <p:cNvCxnSpPr>
            <a:cxnSpLocks/>
          </p:cNvCxnSpPr>
          <p:nvPr/>
        </p:nvCxnSpPr>
        <p:spPr>
          <a:xfrm>
            <a:off x="408237" y="2260600"/>
            <a:ext cx="928801"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xmlns="" id="{2C9DE82B-2B69-4A01-9872-337DC39ADF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87368" y="2374899"/>
            <a:ext cx="9304532" cy="3682918"/>
          </a:xfrm>
          <a:prstGeom prst="rect">
            <a:avLst/>
          </a:prstGeom>
          <a:effectLst>
            <a:outerShdw blurRad="50800" dist="38100" dir="2700000" algn="tl" rotWithShape="0">
              <a:prstClr val="black">
                <a:alpha val="40000"/>
              </a:prstClr>
            </a:outerShdw>
          </a:effectLst>
        </p:spPr>
      </p:pic>
      <p:cxnSp>
        <p:nvCxnSpPr>
          <p:cNvPr id="20" name="Straight Arrow Connector 19">
            <a:extLst>
              <a:ext uri="{FF2B5EF4-FFF2-40B4-BE49-F238E27FC236}">
                <a16:creationId xmlns:a16="http://schemas.microsoft.com/office/drawing/2014/main" xmlns="" id="{DBC169C5-9B50-42C8-B965-3BBF502AA362}"/>
              </a:ext>
            </a:extLst>
          </p:cNvPr>
          <p:cNvCxnSpPr>
            <a:cxnSpLocks/>
          </p:cNvCxnSpPr>
          <p:nvPr/>
        </p:nvCxnSpPr>
        <p:spPr>
          <a:xfrm>
            <a:off x="1324338" y="2822637"/>
            <a:ext cx="928801"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xmlns="" id="{4235C61E-0CDC-467A-8516-3DE1C6909BFC}"/>
              </a:ext>
            </a:extLst>
          </p:cNvPr>
          <p:cNvSpPr/>
          <p:nvPr/>
        </p:nvSpPr>
        <p:spPr>
          <a:xfrm>
            <a:off x="1614601" y="6465069"/>
            <a:ext cx="2442395" cy="256406"/>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Formal/Informal</a:t>
            </a:r>
          </a:p>
        </p:txBody>
      </p:sp>
      <p:sp>
        <p:nvSpPr>
          <p:cNvPr id="6" name="Rectangle: Rounded Corners 5">
            <a:extLst>
              <a:ext uri="{FF2B5EF4-FFF2-40B4-BE49-F238E27FC236}">
                <a16:creationId xmlns:a16="http://schemas.microsoft.com/office/drawing/2014/main" xmlns="" id="{6217DD5E-F22B-4747-9F9F-37AE8E8B6E73}"/>
              </a:ext>
            </a:extLst>
          </p:cNvPr>
          <p:cNvSpPr/>
          <p:nvPr/>
        </p:nvSpPr>
        <p:spPr>
          <a:xfrm>
            <a:off x="405699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a:t>
            </a:r>
          </a:p>
        </p:txBody>
      </p:sp>
      <p:sp>
        <p:nvSpPr>
          <p:cNvPr id="11" name="Rectangle: Rounded Corners 10">
            <a:extLst>
              <a:ext uri="{FF2B5EF4-FFF2-40B4-BE49-F238E27FC236}">
                <a16:creationId xmlns:a16="http://schemas.microsoft.com/office/drawing/2014/main" xmlns="" id="{C43D0456-EF66-4501-894F-5DF06CCEF925}"/>
              </a:ext>
            </a:extLst>
          </p:cNvPr>
          <p:cNvSpPr/>
          <p:nvPr/>
        </p:nvSpPr>
        <p:spPr>
          <a:xfrm>
            <a:off x="894178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Award</a:t>
            </a:r>
          </a:p>
        </p:txBody>
      </p:sp>
      <p:sp>
        <p:nvSpPr>
          <p:cNvPr id="13" name="Rectangle: Rounded Corners 12">
            <a:extLst>
              <a:ext uri="{FF2B5EF4-FFF2-40B4-BE49-F238E27FC236}">
                <a16:creationId xmlns:a16="http://schemas.microsoft.com/office/drawing/2014/main" xmlns="" id="{1403E06F-D31F-45EA-8ACE-AB62536B0950}"/>
              </a:ext>
            </a:extLst>
          </p:cNvPr>
          <p:cNvSpPr/>
          <p:nvPr/>
        </p:nvSpPr>
        <p:spPr>
          <a:xfrm>
            <a:off x="649939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Evaluate</a:t>
            </a:r>
          </a:p>
        </p:txBody>
      </p:sp>
    </p:spTree>
    <p:extLst>
      <p:ext uri="{BB962C8B-B14F-4D97-AF65-F5344CB8AC3E}">
        <p14:creationId xmlns:p14="http://schemas.microsoft.com/office/powerpoint/2010/main" val="3168789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1" y="337550"/>
            <a:ext cx="7369477" cy="1325563"/>
          </a:xfrm>
        </p:spPr>
        <p:txBody>
          <a:bodyPr/>
          <a:lstStyle/>
          <a:p>
            <a:r>
              <a:rPr lang="en-US" dirty="0"/>
              <a:t>Formal Solicitations</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12</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39510" y="641139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2</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pic>
        <p:nvPicPr>
          <p:cNvPr id="6" name="Picture 5">
            <a:extLst>
              <a:ext uri="{FF2B5EF4-FFF2-40B4-BE49-F238E27FC236}">
                <a16:creationId xmlns:a16="http://schemas.microsoft.com/office/drawing/2014/main" xmlns="" id="{ACD11252-521D-4298-810F-C74DD41C45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6663" y="1788707"/>
            <a:ext cx="10660142" cy="4195866"/>
          </a:xfrm>
          <a:prstGeom prst="rect">
            <a:avLst/>
          </a:prstGeom>
        </p:spPr>
      </p:pic>
      <p:cxnSp>
        <p:nvCxnSpPr>
          <p:cNvPr id="18" name="Straight Arrow Connector 17">
            <a:extLst>
              <a:ext uri="{FF2B5EF4-FFF2-40B4-BE49-F238E27FC236}">
                <a16:creationId xmlns:a16="http://schemas.microsoft.com/office/drawing/2014/main" xmlns="" id="{382BCA1B-766D-45AB-BDC5-FD75BA9A5990}"/>
              </a:ext>
            </a:extLst>
          </p:cNvPr>
          <p:cNvCxnSpPr>
            <a:cxnSpLocks/>
          </p:cNvCxnSpPr>
          <p:nvPr/>
        </p:nvCxnSpPr>
        <p:spPr>
          <a:xfrm>
            <a:off x="482309" y="3543300"/>
            <a:ext cx="928801"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xmlns="" id="{A8900A16-E936-48C8-A0BC-E74771083B72}"/>
              </a:ext>
            </a:extLst>
          </p:cNvPr>
          <p:cNvCxnSpPr>
            <a:cxnSpLocks/>
          </p:cNvCxnSpPr>
          <p:nvPr/>
        </p:nvCxnSpPr>
        <p:spPr>
          <a:xfrm>
            <a:off x="5749887" y="3327840"/>
            <a:ext cx="928801"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xmlns="" id="{16B22D7F-0393-41A6-B81F-C4203ACC9A0C}"/>
              </a:ext>
            </a:extLst>
          </p:cNvPr>
          <p:cNvSpPr/>
          <p:nvPr/>
        </p:nvSpPr>
        <p:spPr>
          <a:xfrm>
            <a:off x="1614601" y="6465069"/>
            <a:ext cx="2442395" cy="256406"/>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Formal/Informal</a:t>
            </a:r>
          </a:p>
        </p:txBody>
      </p:sp>
      <p:sp>
        <p:nvSpPr>
          <p:cNvPr id="11" name="Rectangle: Rounded Corners 10">
            <a:extLst>
              <a:ext uri="{FF2B5EF4-FFF2-40B4-BE49-F238E27FC236}">
                <a16:creationId xmlns:a16="http://schemas.microsoft.com/office/drawing/2014/main" xmlns="" id="{5F1306E2-C975-478D-88DB-2FDC49841523}"/>
              </a:ext>
            </a:extLst>
          </p:cNvPr>
          <p:cNvSpPr/>
          <p:nvPr/>
        </p:nvSpPr>
        <p:spPr>
          <a:xfrm>
            <a:off x="405699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a:t>
            </a:r>
          </a:p>
        </p:txBody>
      </p:sp>
      <p:sp>
        <p:nvSpPr>
          <p:cNvPr id="12" name="Rectangle: Rounded Corners 11">
            <a:extLst>
              <a:ext uri="{FF2B5EF4-FFF2-40B4-BE49-F238E27FC236}">
                <a16:creationId xmlns:a16="http://schemas.microsoft.com/office/drawing/2014/main" xmlns="" id="{7AF240DD-34A5-427D-B3E5-47144CED48B7}"/>
              </a:ext>
            </a:extLst>
          </p:cNvPr>
          <p:cNvSpPr/>
          <p:nvPr/>
        </p:nvSpPr>
        <p:spPr>
          <a:xfrm>
            <a:off x="894178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Award</a:t>
            </a:r>
          </a:p>
        </p:txBody>
      </p:sp>
      <p:sp>
        <p:nvSpPr>
          <p:cNvPr id="13" name="Rectangle: Rounded Corners 12">
            <a:extLst>
              <a:ext uri="{FF2B5EF4-FFF2-40B4-BE49-F238E27FC236}">
                <a16:creationId xmlns:a16="http://schemas.microsoft.com/office/drawing/2014/main" xmlns="" id="{FA89C1BF-B07D-4477-8C26-C9A50A2EACBD}"/>
              </a:ext>
            </a:extLst>
          </p:cNvPr>
          <p:cNvSpPr/>
          <p:nvPr/>
        </p:nvSpPr>
        <p:spPr>
          <a:xfrm>
            <a:off x="649939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Evaluate</a:t>
            </a:r>
          </a:p>
        </p:txBody>
      </p:sp>
    </p:spTree>
    <p:extLst>
      <p:ext uri="{BB962C8B-B14F-4D97-AF65-F5344CB8AC3E}">
        <p14:creationId xmlns:p14="http://schemas.microsoft.com/office/powerpoint/2010/main" val="310733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1" y="337550"/>
            <a:ext cx="7369477" cy="1325563"/>
          </a:xfrm>
        </p:spPr>
        <p:txBody>
          <a:bodyPr/>
          <a:lstStyle/>
          <a:p>
            <a:r>
              <a:rPr lang="en-US" dirty="0"/>
              <a:t>Formal Solicitations</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13</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39510" y="641139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2</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grpSp>
        <p:nvGrpSpPr>
          <p:cNvPr id="14" name="Group 13">
            <a:extLst>
              <a:ext uri="{FF2B5EF4-FFF2-40B4-BE49-F238E27FC236}">
                <a16:creationId xmlns:a16="http://schemas.microsoft.com/office/drawing/2014/main" xmlns="" id="{28BF5CE1-6BDE-490D-89F7-E2350152C5FE}"/>
              </a:ext>
            </a:extLst>
          </p:cNvPr>
          <p:cNvGrpSpPr/>
          <p:nvPr/>
        </p:nvGrpSpPr>
        <p:grpSpPr>
          <a:xfrm>
            <a:off x="365004" y="2173998"/>
            <a:ext cx="7597896" cy="3490201"/>
            <a:chOff x="368300" y="2687909"/>
            <a:chExt cx="6469241" cy="2571650"/>
          </a:xfrm>
        </p:grpSpPr>
        <p:pic>
          <p:nvPicPr>
            <p:cNvPr id="6" name="Picture 5">
              <a:extLst>
                <a:ext uri="{FF2B5EF4-FFF2-40B4-BE49-F238E27FC236}">
                  <a16:creationId xmlns:a16="http://schemas.microsoft.com/office/drawing/2014/main" xmlns="" id="{61BD1DDE-8FA7-4C0F-AC53-0141CC6030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300" y="2687909"/>
              <a:ext cx="6469241" cy="2571650"/>
            </a:xfrm>
            <a:prstGeom prst="rect">
              <a:avLst/>
            </a:prstGeom>
            <a:ln>
              <a:noFill/>
            </a:ln>
          </p:spPr>
        </p:pic>
        <p:cxnSp>
          <p:nvCxnSpPr>
            <p:cNvPr id="18" name="Straight Arrow Connector 17">
              <a:extLst>
                <a:ext uri="{FF2B5EF4-FFF2-40B4-BE49-F238E27FC236}">
                  <a16:creationId xmlns:a16="http://schemas.microsoft.com/office/drawing/2014/main" xmlns="" id="{1ABD3839-2B04-44F4-B387-8EDDA0B18F65}"/>
                </a:ext>
              </a:extLst>
            </p:cNvPr>
            <p:cNvCxnSpPr>
              <a:cxnSpLocks/>
            </p:cNvCxnSpPr>
            <p:nvPr/>
          </p:nvCxnSpPr>
          <p:spPr>
            <a:xfrm>
              <a:off x="5466123" y="5128742"/>
              <a:ext cx="928801" cy="0"/>
            </a:xfrm>
            <a:prstGeom prst="straightConnector1">
              <a:avLst/>
            </a:prstGeom>
            <a:ln w="38100">
              <a:noFill/>
              <a:tailEnd type="triangle"/>
            </a:ln>
          </p:spPr>
          <p:style>
            <a:lnRef idx="1">
              <a:schemeClr val="accent1"/>
            </a:lnRef>
            <a:fillRef idx="0">
              <a:schemeClr val="accent1"/>
            </a:fillRef>
            <a:effectRef idx="0">
              <a:schemeClr val="accent1"/>
            </a:effectRef>
            <a:fontRef idx="minor">
              <a:schemeClr val="tx1"/>
            </a:fontRef>
          </p:style>
        </p:cxnSp>
      </p:grpSp>
      <p:pic>
        <p:nvPicPr>
          <p:cNvPr id="13" name="Picture 12">
            <a:extLst>
              <a:ext uri="{FF2B5EF4-FFF2-40B4-BE49-F238E27FC236}">
                <a16:creationId xmlns:a16="http://schemas.microsoft.com/office/drawing/2014/main" xmlns="" id="{4216B5A7-1674-4AA4-969E-04821CAC72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89037" y="3072747"/>
            <a:ext cx="4922044" cy="1567408"/>
          </a:xfrm>
          <a:prstGeom prst="rect">
            <a:avLst/>
          </a:prstGeom>
          <a:ln>
            <a:solidFill>
              <a:schemeClr val="tx1"/>
            </a:solidFill>
          </a:ln>
          <a:effectLst>
            <a:outerShdw blurRad="50800" dist="38100" dir="2700000" algn="tl" rotWithShape="0">
              <a:prstClr val="black">
                <a:alpha val="40000"/>
              </a:prstClr>
            </a:outerShdw>
          </a:effectLst>
        </p:spPr>
      </p:pic>
      <p:sp>
        <p:nvSpPr>
          <p:cNvPr id="3" name="Rectangle: Rounded Corners 2">
            <a:extLst>
              <a:ext uri="{FF2B5EF4-FFF2-40B4-BE49-F238E27FC236}">
                <a16:creationId xmlns:a16="http://schemas.microsoft.com/office/drawing/2014/main" xmlns="" id="{EDE9EF9C-A6C5-41FE-8B5B-804DDD3A2315}"/>
              </a:ext>
            </a:extLst>
          </p:cNvPr>
          <p:cNvSpPr/>
          <p:nvPr/>
        </p:nvSpPr>
        <p:spPr>
          <a:xfrm>
            <a:off x="1614601" y="6465069"/>
            <a:ext cx="2442395" cy="256406"/>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Formal/Informal</a:t>
            </a:r>
          </a:p>
        </p:txBody>
      </p:sp>
      <p:sp>
        <p:nvSpPr>
          <p:cNvPr id="11" name="Rectangle: Rounded Corners 10">
            <a:extLst>
              <a:ext uri="{FF2B5EF4-FFF2-40B4-BE49-F238E27FC236}">
                <a16:creationId xmlns:a16="http://schemas.microsoft.com/office/drawing/2014/main" xmlns="" id="{4988FC0C-AC78-4089-BA0A-285E7D4E412C}"/>
              </a:ext>
            </a:extLst>
          </p:cNvPr>
          <p:cNvSpPr/>
          <p:nvPr/>
        </p:nvSpPr>
        <p:spPr>
          <a:xfrm>
            <a:off x="405699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a:t>
            </a:r>
          </a:p>
        </p:txBody>
      </p:sp>
      <p:sp>
        <p:nvSpPr>
          <p:cNvPr id="12" name="Rectangle: Rounded Corners 11">
            <a:extLst>
              <a:ext uri="{FF2B5EF4-FFF2-40B4-BE49-F238E27FC236}">
                <a16:creationId xmlns:a16="http://schemas.microsoft.com/office/drawing/2014/main" xmlns="" id="{CAD8CDCB-CC61-46A0-BA55-648B60AA86BD}"/>
              </a:ext>
            </a:extLst>
          </p:cNvPr>
          <p:cNvSpPr/>
          <p:nvPr/>
        </p:nvSpPr>
        <p:spPr>
          <a:xfrm>
            <a:off x="894178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Award</a:t>
            </a:r>
          </a:p>
        </p:txBody>
      </p:sp>
      <p:sp>
        <p:nvSpPr>
          <p:cNvPr id="15" name="Rectangle: Rounded Corners 14">
            <a:extLst>
              <a:ext uri="{FF2B5EF4-FFF2-40B4-BE49-F238E27FC236}">
                <a16:creationId xmlns:a16="http://schemas.microsoft.com/office/drawing/2014/main" xmlns="" id="{DC10BBF8-5D01-4E97-BB38-8852263B44B0}"/>
              </a:ext>
            </a:extLst>
          </p:cNvPr>
          <p:cNvSpPr/>
          <p:nvPr/>
        </p:nvSpPr>
        <p:spPr>
          <a:xfrm>
            <a:off x="649939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Evaluate</a:t>
            </a:r>
          </a:p>
        </p:txBody>
      </p:sp>
      <p:cxnSp>
        <p:nvCxnSpPr>
          <p:cNvPr id="25" name="Straight Arrow Connector 24">
            <a:extLst>
              <a:ext uri="{FF2B5EF4-FFF2-40B4-BE49-F238E27FC236}">
                <a16:creationId xmlns:a16="http://schemas.microsoft.com/office/drawing/2014/main" xmlns="" id="{F4B062B7-11FB-4EFF-B110-131D032E66C8}"/>
              </a:ext>
            </a:extLst>
          </p:cNvPr>
          <p:cNvCxnSpPr>
            <a:cxnSpLocks/>
          </p:cNvCxnSpPr>
          <p:nvPr/>
        </p:nvCxnSpPr>
        <p:spPr>
          <a:xfrm>
            <a:off x="6638887" y="5486656"/>
            <a:ext cx="928801"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5877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1" y="337550"/>
            <a:ext cx="7369477" cy="1325563"/>
          </a:xfrm>
        </p:spPr>
        <p:txBody>
          <a:bodyPr/>
          <a:lstStyle/>
          <a:p>
            <a:r>
              <a:rPr lang="en-US" dirty="0"/>
              <a:t>Formal Solicitations</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14</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39510" y="641139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2</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sp>
        <p:nvSpPr>
          <p:cNvPr id="12" name="TextBox 11">
            <a:extLst>
              <a:ext uri="{FF2B5EF4-FFF2-40B4-BE49-F238E27FC236}">
                <a16:creationId xmlns:a16="http://schemas.microsoft.com/office/drawing/2014/main" xmlns="" id="{815FAA64-EFF8-471A-9E94-8CD0EBEBE5A8}"/>
              </a:ext>
            </a:extLst>
          </p:cNvPr>
          <p:cNvSpPr txBox="1"/>
          <p:nvPr/>
        </p:nvSpPr>
        <p:spPr>
          <a:xfrm>
            <a:off x="451815" y="1898583"/>
            <a:ext cx="4661789" cy="369332"/>
          </a:xfrm>
          <a:prstGeom prst="rect">
            <a:avLst/>
          </a:prstGeom>
          <a:noFill/>
        </p:spPr>
        <p:txBody>
          <a:bodyPr wrap="none" rtlCol="0">
            <a:spAutoFit/>
          </a:bodyPr>
          <a:lstStyle/>
          <a:p>
            <a:r>
              <a:rPr lang="en-US" dirty="0"/>
              <a:t>Let’s break down the UNSPSC for 4320150114:  </a:t>
            </a:r>
          </a:p>
        </p:txBody>
      </p:sp>
      <p:pic>
        <p:nvPicPr>
          <p:cNvPr id="17" name="Picture 16">
            <a:extLst>
              <a:ext uri="{FF2B5EF4-FFF2-40B4-BE49-F238E27FC236}">
                <a16:creationId xmlns:a16="http://schemas.microsoft.com/office/drawing/2014/main" xmlns="" id="{A242009E-443B-4388-AA26-8109AB1583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1275" y="2503385"/>
            <a:ext cx="8132461" cy="2451228"/>
          </a:xfrm>
          <a:prstGeom prst="rect">
            <a:avLst/>
          </a:prstGeom>
          <a:effectLst>
            <a:outerShdw blurRad="50800" dist="38100" dir="2700000" algn="tl" rotWithShape="0">
              <a:prstClr val="black">
                <a:alpha val="40000"/>
              </a:prstClr>
            </a:outerShdw>
          </a:effectLst>
        </p:spPr>
      </p:pic>
      <p:sp>
        <p:nvSpPr>
          <p:cNvPr id="25" name="TextBox 24">
            <a:hlinkClick r:id="rId5"/>
            <a:extLst>
              <a:ext uri="{FF2B5EF4-FFF2-40B4-BE49-F238E27FC236}">
                <a16:creationId xmlns:a16="http://schemas.microsoft.com/office/drawing/2014/main" xmlns="" id="{179FCE75-202D-44C0-B80C-CCCEC31A9498}"/>
              </a:ext>
            </a:extLst>
          </p:cNvPr>
          <p:cNvSpPr txBox="1"/>
          <p:nvPr/>
        </p:nvSpPr>
        <p:spPr>
          <a:xfrm>
            <a:off x="5585744" y="5794885"/>
            <a:ext cx="6533811" cy="369332"/>
          </a:xfrm>
          <a:prstGeom prst="rect">
            <a:avLst/>
          </a:prstGeom>
          <a:noFill/>
        </p:spPr>
        <p:txBody>
          <a:bodyPr wrap="square">
            <a:spAutoFit/>
          </a:bodyPr>
          <a:lstStyle/>
          <a:p>
            <a:r>
              <a:rPr lang="en-US" dirty="0"/>
              <a:t>https://www.unspsc.org/faqs#How%20does%20UNSPSC%20work</a:t>
            </a:r>
          </a:p>
        </p:txBody>
      </p:sp>
      <p:sp>
        <p:nvSpPr>
          <p:cNvPr id="3" name="Rectangle: Rounded Corners 2">
            <a:extLst>
              <a:ext uri="{FF2B5EF4-FFF2-40B4-BE49-F238E27FC236}">
                <a16:creationId xmlns:a16="http://schemas.microsoft.com/office/drawing/2014/main" xmlns="" id="{F178D860-EEE1-44CD-A78F-5C13D10A14FD}"/>
              </a:ext>
            </a:extLst>
          </p:cNvPr>
          <p:cNvSpPr/>
          <p:nvPr/>
        </p:nvSpPr>
        <p:spPr>
          <a:xfrm>
            <a:off x="1614601" y="6465069"/>
            <a:ext cx="2442395" cy="256406"/>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Formal/Informal</a:t>
            </a:r>
          </a:p>
        </p:txBody>
      </p:sp>
      <p:sp>
        <p:nvSpPr>
          <p:cNvPr id="6" name="Rectangle: Rounded Corners 5">
            <a:extLst>
              <a:ext uri="{FF2B5EF4-FFF2-40B4-BE49-F238E27FC236}">
                <a16:creationId xmlns:a16="http://schemas.microsoft.com/office/drawing/2014/main" xmlns="" id="{433FA3AA-4DB8-4DA6-9CC1-4147127D63E0}"/>
              </a:ext>
            </a:extLst>
          </p:cNvPr>
          <p:cNvSpPr/>
          <p:nvPr/>
        </p:nvSpPr>
        <p:spPr>
          <a:xfrm>
            <a:off x="405699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a:t>
            </a:r>
          </a:p>
        </p:txBody>
      </p:sp>
      <p:sp>
        <p:nvSpPr>
          <p:cNvPr id="11" name="Rectangle: Rounded Corners 10">
            <a:extLst>
              <a:ext uri="{FF2B5EF4-FFF2-40B4-BE49-F238E27FC236}">
                <a16:creationId xmlns:a16="http://schemas.microsoft.com/office/drawing/2014/main" xmlns="" id="{EF30525C-898F-498C-B263-0394A702891F}"/>
              </a:ext>
            </a:extLst>
          </p:cNvPr>
          <p:cNvSpPr/>
          <p:nvPr/>
        </p:nvSpPr>
        <p:spPr>
          <a:xfrm>
            <a:off x="894178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Award</a:t>
            </a:r>
          </a:p>
        </p:txBody>
      </p:sp>
      <p:sp>
        <p:nvSpPr>
          <p:cNvPr id="13" name="Rectangle: Rounded Corners 12">
            <a:extLst>
              <a:ext uri="{FF2B5EF4-FFF2-40B4-BE49-F238E27FC236}">
                <a16:creationId xmlns:a16="http://schemas.microsoft.com/office/drawing/2014/main" xmlns="" id="{95697393-0C00-4E81-B558-F29414B0979E}"/>
              </a:ext>
            </a:extLst>
          </p:cNvPr>
          <p:cNvSpPr/>
          <p:nvPr/>
        </p:nvSpPr>
        <p:spPr>
          <a:xfrm>
            <a:off x="649939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Evaluate</a:t>
            </a:r>
          </a:p>
        </p:txBody>
      </p:sp>
    </p:spTree>
    <p:extLst>
      <p:ext uri="{BB962C8B-B14F-4D97-AF65-F5344CB8AC3E}">
        <p14:creationId xmlns:p14="http://schemas.microsoft.com/office/powerpoint/2010/main" val="4273541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1" y="337550"/>
            <a:ext cx="7369477" cy="1325563"/>
          </a:xfrm>
        </p:spPr>
        <p:txBody>
          <a:bodyPr/>
          <a:lstStyle/>
          <a:p>
            <a:r>
              <a:rPr lang="en-US" dirty="0"/>
              <a:t>Formal Solicitations</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15</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39510" y="641139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2</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pic>
        <p:nvPicPr>
          <p:cNvPr id="15" name="Picture 14">
            <a:extLst>
              <a:ext uri="{FF2B5EF4-FFF2-40B4-BE49-F238E27FC236}">
                <a16:creationId xmlns:a16="http://schemas.microsoft.com/office/drawing/2014/main" xmlns="" id="{F0014DD3-ECC6-4E5E-97B1-5CF1B19230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9599" y="2161998"/>
            <a:ext cx="8792802" cy="2534004"/>
          </a:xfrm>
          <a:prstGeom prst="rect">
            <a:avLst/>
          </a:prstGeom>
          <a:effectLst>
            <a:outerShdw blurRad="50800" dist="38100" dir="2700000" algn="tl" rotWithShape="0">
              <a:prstClr val="black">
                <a:alpha val="40000"/>
              </a:prstClr>
            </a:outerShdw>
          </a:effectLst>
        </p:spPr>
      </p:pic>
      <p:sp>
        <p:nvSpPr>
          <p:cNvPr id="3" name="Rectangle: Rounded Corners 2">
            <a:extLst>
              <a:ext uri="{FF2B5EF4-FFF2-40B4-BE49-F238E27FC236}">
                <a16:creationId xmlns:a16="http://schemas.microsoft.com/office/drawing/2014/main" xmlns="" id="{FAEA290D-8784-4C86-9654-BA45001D2BBE}"/>
              </a:ext>
            </a:extLst>
          </p:cNvPr>
          <p:cNvSpPr/>
          <p:nvPr/>
        </p:nvSpPr>
        <p:spPr>
          <a:xfrm>
            <a:off x="1614601" y="6465069"/>
            <a:ext cx="2442395" cy="256406"/>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Formal/Informal</a:t>
            </a:r>
          </a:p>
        </p:txBody>
      </p:sp>
      <p:sp>
        <p:nvSpPr>
          <p:cNvPr id="6" name="Rectangle: Rounded Corners 5">
            <a:extLst>
              <a:ext uri="{FF2B5EF4-FFF2-40B4-BE49-F238E27FC236}">
                <a16:creationId xmlns:a16="http://schemas.microsoft.com/office/drawing/2014/main" xmlns="" id="{1982888F-B752-4942-ACFA-C928AE76CB48}"/>
              </a:ext>
            </a:extLst>
          </p:cNvPr>
          <p:cNvSpPr/>
          <p:nvPr/>
        </p:nvSpPr>
        <p:spPr>
          <a:xfrm>
            <a:off x="405699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a:t>
            </a:r>
          </a:p>
        </p:txBody>
      </p:sp>
      <p:sp>
        <p:nvSpPr>
          <p:cNvPr id="11" name="Rectangle: Rounded Corners 10">
            <a:extLst>
              <a:ext uri="{FF2B5EF4-FFF2-40B4-BE49-F238E27FC236}">
                <a16:creationId xmlns:a16="http://schemas.microsoft.com/office/drawing/2014/main" xmlns="" id="{A7C54F9A-C9AD-4BDB-83FC-96A213420B6B}"/>
              </a:ext>
            </a:extLst>
          </p:cNvPr>
          <p:cNvSpPr/>
          <p:nvPr/>
        </p:nvSpPr>
        <p:spPr>
          <a:xfrm>
            <a:off x="894178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Award</a:t>
            </a:r>
          </a:p>
        </p:txBody>
      </p:sp>
      <p:sp>
        <p:nvSpPr>
          <p:cNvPr id="12" name="Rectangle: Rounded Corners 11">
            <a:extLst>
              <a:ext uri="{FF2B5EF4-FFF2-40B4-BE49-F238E27FC236}">
                <a16:creationId xmlns:a16="http://schemas.microsoft.com/office/drawing/2014/main" xmlns="" id="{F2CB7DA6-55F6-4102-847E-9F7A4866488C}"/>
              </a:ext>
            </a:extLst>
          </p:cNvPr>
          <p:cNvSpPr/>
          <p:nvPr/>
        </p:nvSpPr>
        <p:spPr>
          <a:xfrm>
            <a:off x="649939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Evaluate</a:t>
            </a:r>
          </a:p>
        </p:txBody>
      </p:sp>
      <p:cxnSp>
        <p:nvCxnSpPr>
          <p:cNvPr id="21" name="Straight Arrow Connector 20">
            <a:extLst>
              <a:ext uri="{FF2B5EF4-FFF2-40B4-BE49-F238E27FC236}">
                <a16:creationId xmlns:a16="http://schemas.microsoft.com/office/drawing/2014/main" xmlns="" id="{27C24AB9-376F-42EB-9F8A-9AD2BA13D4BB}"/>
              </a:ext>
            </a:extLst>
          </p:cNvPr>
          <p:cNvCxnSpPr>
            <a:cxnSpLocks/>
          </p:cNvCxnSpPr>
          <p:nvPr/>
        </p:nvCxnSpPr>
        <p:spPr>
          <a:xfrm>
            <a:off x="885098" y="2946656"/>
            <a:ext cx="928801"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xmlns="" id="{C3381E51-295F-480D-AEA5-284AACE2FDE4}"/>
              </a:ext>
            </a:extLst>
          </p:cNvPr>
          <p:cNvCxnSpPr>
            <a:cxnSpLocks/>
          </p:cNvCxnSpPr>
          <p:nvPr/>
        </p:nvCxnSpPr>
        <p:spPr>
          <a:xfrm>
            <a:off x="5281499" y="2946656"/>
            <a:ext cx="928801"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xmlns="" id="{988688FE-0DBE-4449-AFAE-8CB21D606ABB}"/>
              </a:ext>
            </a:extLst>
          </p:cNvPr>
          <p:cNvCxnSpPr>
            <a:cxnSpLocks/>
          </p:cNvCxnSpPr>
          <p:nvPr/>
        </p:nvCxnSpPr>
        <p:spPr>
          <a:xfrm>
            <a:off x="885098" y="3391156"/>
            <a:ext cx="928801"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xmlns="" id="{87347BAD-D5A1-41B8-B2D3-43ACA6B4067B}"/>
              </a:ext>
            </a:extLst>
          </p:cNvPr>
          <p:cNvCxnSpPr>
            <a:cxnSpLocks/>
          </p:cNvCxnSpPr>
          <p:nvPr/>
        </p:nvCxnSpPr>
        <p:spPr>
          <a:xfrm>
            <a:off x="5281499" y="3391156"/>
            <a:ext cx="928801"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6128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1" y="337550"/>
            <a:ext cx="7369477" cy="1325563"/>
          </a:xfrm>
        </p:spPr>
        <p:txBody>
          <a:bodyPr/>
          <a:lstStyle/>
          <a:p>
            <a:r>
              <a:rPr lang="en-US" dirty="0"/>
              <a:t>Formal Solicitations</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16</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39510" y="641139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2</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pic>
        <p:nvPicPr>
          <p:cNvPr id="6" name="Picture 5">
            <a:extLst>
              <a:ext uri="{FF2B5EF4-FFF2-40B4-BE49-F238E27FC236}">
                <a16:creationId xmlns:a16="http://schemas.microsoft.com/office/drawing/2014/main" xmlns="" id="{8721C6A2-6270-46DA-B044-97CEF8EF98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6100" y="1788707"/>
            <a:ext cx="5158757" cy="4327858"/>
          </a:xfrm>
          <a:prstGeom prst="rect">
            <a:avLst/>
          </a:prstGeom>
          <a:effectLst>
            <a:outerShdw blurRad="50800" dist="38100" dir="2700000" algn="tl" rotWithShape="0">
              <a:prstClr val="black">
                <a:alpha val="40000"/>
              </a:prstClr>
            </a:outerShdw>
          </a:effectLst>
        </p:spPr>
      </p:pic>
      <p:sp>
        <p:nvSpPr>
          <p:cNvPr id="3" name="Rectangle: Rounded Corners 2">
            <a:extLst>
              <a:ext uri="{FF2B5EF4-FFF2-40B4-BE49-F238E27FC236}">
                <a16:creationId xmlns:a16="http://schemas.microsoft.com/office/drawing/2014/main" xmlns="" id="{0F16BE35-B549-4353-ADBB-13188BF6A67B}"/>
              </a:ext>
            </a:extLst>
          </p:cNvPr>
          <p:cNvSpPr/>
          <p:nvPr/>
        </p:nvSpPr>
        <p:spPr>
          <a:xfrm>
            <a:off x="1614601" y="6465069"/>
            <a:ext cx="2442395" cy="256406"/>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Formal/Informal</a:t>
            </a:r>
          </a:p>
        </p:txBody>
      </p:sp>
      <p:sp>
        <p:nvSpPr>
          <p:cNvPr id="11" name="Rectangle: Rounded Corners 10">
            <a:extLst>
              <a:ext uri="{FF2B5EF4-FFF2-40B4-BE49-F238E27FC236}">
                <a16:creationId xmlns:a16="http://schemas.microsoft.com/office/drawing/2014/main" xmlns="" id="{AED33C79-CC31-446B-97E1-0A1C28468107}"/>
              </a:ext>
            </a:extLst>
          </p:cNvPr>
          <p:cNvSpPr/>
          <p:nvPr/>
        </p:nvSpPr>
        <p:spPr>
          <a:xfrm>
            <a:off x="405699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a:t>
            </a:r>
          </a:p>
        </p:txBody>
      </p:sp>
      <p:sp>
        <p:nvSpPr>
          <p:cNvPr id="12" name="Rectangle: Rounded Corners 11">
            <a:extLst>
              <a:ext uri="{FF2B5EF4-FFF2-40B4-BE49-F238E27FC236}">
                <a16:creationId xmlns:a16="http://schemas.microsoft.com/office/drawing/2014/main" xmlns="" id="{4B045B2A-C5C9-4B2D-A037-BDA4C0A404C7}"/>
              </a:ext>
            </a:extLst>
          </p:cNvPr>
          <p:cNvSpPr/>
          <p:nvPr/>
        </p:nvSpPr>
        <p:spPr>
          <a:xfrm>
            <a:off x="894178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Award</a:t>
            </a:r>
          </a:p>
        </p:txBody>
      </p:sp>
      <p:sp>
        <p:nvSpPr>
          <p:cNvPr id="14" name="Rectangle: Rounded Corners 13">
            <a:extLst>
              <a:ext uri="{FF2B5EF4-FFF2-40B4-BE49-F238E27FC236}">
                <a16:creationId xmlns:a16="http://schemas.microsoft.com/office/drawing/2014/main" xmlns="" id="{2DBCC8C3-E57A-4483-8805-3F355A3C020F}"/>
              </a:ext>
            </a:extLst>
          </p:cNvPr>
          <p:cNvSpPr/>
          <p:nvPr/>
        </p:nvSpPr>
        <p:spPr>
          <a:xfrm>
            <a:off x="649939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Evaluate</a:t>
            </a:r>
          </a:p>
        </p:txBody>
      </p:sp>
    </p:spTree>
    <p:extLst>
      <p:ext uri="{BB962C8B-B14F-4D97-AF65-F5344CB8AC3E}">
        <p14:creationId xmlns:p14="http://schemas.microsoft.com/office/powerpoint/2010/main" val="512244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1" y="337550"/>
            <a:ext cx="7369477" cy="1325563"/>
          </a:xfrm>
        </p:spPr>
        <p:txBody>
          <a:bodyPr/>
          <a:lstStyle/>
          <a:p>
            <a:r>
              <a:rPr lang="en-US" dirty="0"/>
              <a:t>Formal Solicitations</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17</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39510" y="641139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2</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sp>
        <p:nvSpPr>
          <p:cNvPr id="3" name="Rectangle: Rounded Corners 2">
            <a:extLst>
              <a:ext uri="{FF2B5EF4-FFF2-40B4-BE49-F238E27FC236}">
                <a16:creationId xmlns:a16="http://schemas.microsoft.com/office/drawing/2014/main" xmlns="" id="{ADAA206C-61CF-4EFE-952C-AF7E0E23192A}"/>
              </a:ext>
            </a:extLst>
          </p:cNvPr>
          <p:cNvSpPr/>
          <p:nvPr/>
        </p:nvSpPr>
        <p:spPr>
          <a:xfrm>
            <a:off x="1614601" y="6465069"/>
            <a:ext cx="2442395" cy="256406"/>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Formal/Informal</a:t>
            </a:r>
          </a:p>
        </p:txBody>
      </p:sp>
      <p:sp>
        <p:nvSpPr>
          <p:cNvPr id="6" name="Rectangle: Rounded Corners 5">
            <a:extLst>
              <a:ext uri="{FF2B5EF4-FFF2-40B4-BE49-F238E27FC236}">
                <a16:creationId xmlns:a16="http://schemas.microsoft.com/office/drawing/2014/main" xmlns="" id="{F2CE477F-B759-4D49-ACEE-BB7E351191F4}"/>
              </a:ext>
            </a:extLst>
          </p:cNvPr>
          <p:cNvSpPr/>
          <p:nvPr/>
        </p:nvSpPr>
        <p:spPr>
          <a:xfrm>
            <a:off x="405699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a:t>
            </a:r>
          </a:p>
        </p:txBody>
      </p:sp>
      <p:sp>
        <p:nvSpPr>
          <p:cNvPr id="11" name="Rectangle: Rounded Corners 10">
            <a:extLst>
              <a:ext uri="{FF2B5EF4-FFF2-40B4-BE49-F238E27FC236}">
                <a16:creationId xmlns:a16="http://schemas.microsoft.com/office/drawing/2014/main" xmlns="" id="{AB796E09-07CC-4591-AEE6-6234E08CC382}"/>
              </a:ext>
            </a:extLst>
          </p:cNvPr>
          <p:cNvSpPr/>
          <p:nvPr/>
        </p:nvSpPr>
        <p:spPr>
          <a:xfrm>
            <a:off x="894178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Award</a:t>
            </a:r>
          </a:p>
        </p:txBody>
      </p:sp>
      <p:sp>
        <p:nvSpPr>
          <p:cNvPr id="12" name="Rectangle: Rounded Corners 11">
            <a:extLst>
              <a:ext uri="{FF2B5EF4-FFF2-40B4-BE49-F238E27FC236}">
                <a16:creationId xmlns:a16="http://schemas.microsoft.com/office/drawing/2014/main" xmlns="" id="{208810EE-C257-4CCC-8900-316425A14E21}"/>
              </a:ext>
            </a:extLst>
          </p:cNvPr>
          <p:cNvSpPr/>
          <p:nvPr/>
        </p:nvSpPr>
        <p:spPr>
          <a:xfrm>
            <a:off x="649939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Evaluate</a:t>
            </a:r>
          </a:p>
        </p:txBody>
      </p:sp>
      <p:cxnSp>
        <p:nvCxnSpPr>
          <p:cNvPr id="27" name="Straight Arrow Connector 26"/>
          <p:cNvCxnSpPr>
            <a:cxnSpLocks/>
          </p:cNvCxnSpPr>
          <p:nvPr/>
        </p:nvCxnSpPr>
        <p:spPr>
          <a:xfrm flipH="1">
            <a:off x="6071723" y="2743078"/>
            <a:ext cx="903888" cy="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cxnSpLocks/>
          </p:cNvCxnSpPr>
          <p:nvPr/>
        </p:nvCxnSpPr>
        <p:spPr>
          <a:xfrm flipH="1">
            <a:off x="6071723" y="4720733"/>
            <a:ext cx="903888" cy="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xmlns="" id="{74877C79-D16E-42F3-BC73-2077E72A852F}"/>
              </a:ext>
            </a:extLst>
          </p:cNvPr>
          <p:cNvPicPr>
            <a:picLocks noChangeAspect="1"/>
          </p:cNvPicPr>
          <p:nvPr/>
        </p:nvPicPr>
        <p:blipFill>
          <a:blip r:embed="rId4"/>
          <a:stretch>
            <a:fillRect/>
          </a:stretch>
        </p:blipFill>
        <p:spPr>
          <a:xfrm>
            <a:off x="1561172" y="2093952"/>
            <a:ext cx="4486275" cy="3448050"/>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xmlns="" id="{7896C46C-E9E7-4AF1-BAE9-18382CE2ACFE}"/>
              </a:ext>
            </a:extLst>
          </p:cNvPr>
          <p:cNvPicPr>
            <a:picLocks noChangeAspect="1"/>
          </p:cNvPicPr>
          <p:nvPr/>
        </p:nvPicPr>
        <p:blipFill>
          <a:blip r:embed="rId5"/>
          <a:stretch>
            <a:fillRect/>
          </a:stretch>
        </p:blipFill>
        <p:spPr>
          <a:xfrm>
            <a:off x="7720588" y="5249117"/>
            <a:ext cx="1609725" cy="561975"/>
          </a:xfrm>
          <a:prstGeom prst="rect">
            <a:avLst/>
          </a:prstGeom>
          <a:ln w="3175">
            <a:solidFill>
              <a:schemeClr val="tx1"/>
            </a:solidFill>
          </a:ln>
          <a:effectLst>
            <a:outerShdw blurRad="50800" dist="38100" dir="2700000" algn="tl" rotWithShape="0">
              <a:prstClr val="black">
                <a:alpha val="40000"/>
              </a:prstClr>
            </a:outerShdw>
          </a:effectLst>
        </p:spPr>
      </p:pic>
      <p:cxnSp>
        <p:nvCxnSpPr>
          <p:cNvPr id="15" name="Straight Arrow Connector 14">
            <a:extLst>
              <a:ext uri="{FF2B5EF4-FFF2-40B4-BE49-F238E27FC236}">
                <a16:creationId xmlns:a16="http://schemas.microsoft.com/office/drawing/2014/main" xmlns="" id="{76224D17-1353-49CB-8958-F25AC5EBAA27}"/>
              </a:ext>
            </a:extLst>
          </p:cNvPr>
          <p:cNvCxnSpPr>
            <a:cxnSpLocks/>
          </p:cNvCxnSpPr>
          <p:nvPr/>
        </p:nvCxnSpPr>
        <p:spPr>
          <a:xfrm>
            <a:off x="8102008" y="4976039"/>
            <a:ext cx="531628" cy="36150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4547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1" y="337550"/>
            <a:ext cx="7369477" cy="1325563"/>
          </a:xfrm>
        </p:spPr>
        <p:txBody>
          <a:bodyPr/>
          <a:lstStyle/>
          <a:p>
            <a:r>
              <a:rPr lang="en-US" dirty="0"/>
              <a:t>Formal Solicitations</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18</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39510" y="641139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2</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sp>
        <p:nvSpPr>
          <p:cNvPr id="6" name="Rectangle: Rounded Corners 5">
            <a:extLst>
              <a:ext uri="{FF2B5EF4-FFF2-40B4-BE49-F238E27FC236}">
                <a16:creationId xmlns:a16="http://schemas.microsoft.com/office/drawing/2014/main" xmlns="" id="{D484AAB1-34A7-4B94-9EFB-79EA362353F5}"/>
              </a:ext>
            </a:extLst>
          </p:cNvPr>
          <p:cNvSpPr/>
          <p:nvPr/>
        </p:nvSpPr>
        <p:spPr>
          <a:xfrm>
            <a:off x="1614601" y="6465069"/>
            <a:ext cx="2442395" cy="256406"/>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Formal/Informal</a:t>
            </a:r>
          </a:p>
        </p:txBody>
      </p:sp>
      <p:sp>
        <p:nvSpPr>
          <p:cNvPr id="12" name="Rectangle: Rounded Corners 11">
            <a:extLst>
              <a:ext uri="{FF2B5EF4-FFF2-40B4-BE49-F238E27FC236}">
                <a16:creationId xmlns:a16="http://schemas.microsoft.com/office/drawing/2014/main" xmlns="" id="{56A91376-948F-4099-AC58-5BD9E5CA9A67}"/>
              </a:ext>
            </a:extLst>
          </p:cNvPr>
          <p:cNvSpPr/>
          <p:nvPr/>
        </p:nvSpPr>
        <p:spPr>
          <a:xfrm>
            <a:off x="405699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a:t>
            </a:r>
          </a:p>
        </p:txBody>
      </p:sp>
      <p:sp>
        <p:nvSpPr>
          <p:cNvPr id="18" name="Rectangle: Rounded Corners 17">
            <a:extLst>
              <a:ext uri="{FF2B5EF4-FFF2-40B4-BE49-F238E27FC236}">
                <a16:creationId xmlns:a16="http://schemas.microsoft.com/office/drawing/2014/main" xmlns="" id="{C00FEA78-01E0-44F2-8FDB-7CB2BE166589}"/>
              </a:ext>
            </a:extLst>
          </p:cNvPr>
          <p:cNvSpPr/>
          <p:nvPr/>
        </p:nvSpPr>
        <p:spPr>
          <a:xfrm>
            <a:off x="894178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Award</a:t>
            </a:r>
          </a:p>
        </p:txBody>
      </p:sp>
      <p:sp>
        <p:nvSpPr>
          <p:cNvPr id="20" name="Rectangle: Rounded Corners 19">
            <a:extLst>
              <a:ext uri="{FF2B5EF4-FFF2-40B4-BE49-F238E27FC236}">
                <a16:creationId xmlns:a16="http://schemas.microsoft.com/office/drawing/2014/main" xmlns="" id="{8C451A36-A88A-4334-9F26-878854EA1BF2}"/>
              </a:ext>
            </a:extLst>
          </p:cNvPr>
          <p:cNvSpPr/>
          <p:nvPr/>
        </p:nvSpPr>
        <p:spPr>
          <a:xfrm>
            <a:off x="649939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Evaluate</a:t>
            </a:r>
          </a:p>
        </p:txBody>
      </p:sp>
      <p:pic>
        <p:nvPicPr>
          <p:cNvPr id="21" name="Picture 20"/>
          <p:cNvPicPr>
            <a:picLocks noChangeAspect="1"/>
          </p:cNvPicPr>
          <p:nvPr/>
        </p:nvPicPr>
        <p:blipFill>
          <a:blip r:embed="rId4"/>
          <a:stretch>
            <a:fillRect/>
          </a:stretch>
        </p:blipFill>
        <p:spPr>
          <a:xfrm>
            <a:off x="6847555" y="5038357"/>
            <a:ext cx="3229426" cy="1009791"/>
          </a:xfrm>
          <a:prstGeom prst="rect">
            <a:avLst/>
          </a:prstGeom>
          <a:ln>
            <a:noFill/>
          </a:ln>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xmlns="" id="{4ED8BE6B-0221-4EA5-9ABC-FD27C84C0A00}"/>
              </a:ext>
            </a:extLst>
          </p:cNvPr>
          <p:cNvPicPr>
            <a:picLocks noChangeAspect="1"/>
          </p:cNvPicPr>
          <p:nvPr/>
        </p:nvPicPr>
        <p:blipFill>
          <a:blip r:embed="rId5"/>
          <a:stretch>
            <a:fillRect/>
          </a:stretch>
        </p:blipFill>
        <p:spPr>
          <a:xfrm>
            <a:off x="1868461" y="1930254"/>
            <a:ext cx="4191000" cy="3219450"/>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xmlns="" id="{4D109578-1AC2-4FF9-9862-784140FDEC9A}"/>
              </a:ext>
            </a:extLst>
          </p:cNvPr>
          <p:cNvPicPr>
            <a:picLocks noChangeAspect="1"/>
          </p:cNvPicPr>
          <p:nvPr/>
        </p:nvPicPr>
        <p:blipFill>
          <a:blip r:embed="rId6"/>
          <a:stretch>
            <a:fillRect/>
          </a:stretch>
        </p:blipFill>
        <p:spPr>
          <a:xfrm>
            <a:off x="3167327" y="5314770"/>
            <a:ext cx="3228975" cy="733425"/>
          </a:xfrm>
          <a:prstGeom prst="rect">
            <a:avLst/>
          </a:prstGeom>
          <a:ln w="3175">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4788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5D900C22-1060-410F-B547-E478C4B99E59}"/>
              </a:ext>
            </a:extLst>
          </p:cNvPr>
          <p:cNvGrpSpPr/>
          <p:nvPr/>
        </p:nvGrpSpPr>
        <p:grpSpPr>
          <a:xfrm>
            <a:off x="1256776" y="1806643"/>
            <a:ext cx="9178428" cy="4361154"/>
            <a:chOff x="1256776" y="1806643"/>
            <a:chExt cx="9178428" cy="4361154"/>
          </a:xfrm>
        </p:grpSpPr>
        <p:pic>
          <p:nvPicPr>
            <p:cNvPr id="7" name="Picture 6"/>
            <p:cNvPicPr>
              <a:picLocks noChangeAspect="1"/>
            </p:cNvPicPr>
            <p:nvPr/>
          </p:nvPicPr>
          <p:blipFill>
            <a:blip r:embed="rId3"/>
            <a:stretch>
              <a:fillRect/>
            </a:stretch>
          </p:blipFill>
          <p:spPr>
            <a:xfrm>
              <a:off x="1256776" y="1806643"/>
              <a:ext cx="9178428" cy="4361154"/>
            </a:xfrm>
            <a:prstGeom prst="rect">
              <a:avLst/>
            </a:prstGeom>
            <a:effectLst>
              <a:outerShdw blurRad="50800" dist="38100" dir="2700000" algn="tl" rotWithShape="0">
                <a:prstClr val="black">
                  <a:alpha val="40000"/>
                </a:prstClr>
              </a:outerShdw>
            </a:effectLst>
          </p:spPr>
        </p:pic>
        <p:sp>
          <p:nvSpPr>
            <p:cNvPr id="8" name="Rectangle 7"/>
            <p:cNvSpPr/>
            <p:nvPr/>
          </p:nvSpPr>
          <p:spPr>
            <a:xfrm>
              <a:off x="7848053" y="2412884"/>
              <a:ext cx="939108" cy="2193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1" y="337550"/>
            <a:ext cx="7369477" cy="1325563"/>
          </a:xfrm>
        </p:spPr>
        <p:txBody>
          <a:bodyPr/>
          <a:lstStyle/>
          <a:p>
            <a:r>
              <a:rPr lang="en-US" dirty="0"/>
              <a:t>Formal Solicitations</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19</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39510" y="641139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2</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4"/>
          <a:stretch>
            <a:fillRect/>
          </a:stretch>
        </p:blipFill>
        <p:spPr>
          <a:xfrm>
            <a:off x="10301124" y="265631"/>
            <a:ext cx="1890876" cy="1325563"/>
          </a:xfrm>
          <a:prstGeom prst="rect">
            <a:avLst/>
          </a:prstGeom>
        </p:spPr>
      </p:pic>
      <p:sp>
        <p:nvSpPr>
          <p:cNvPr id="3" name="Rectangle: Rounded Corners 2">
            <a:extLst>
              <a:ext uri="{FF2B5EF4-FFF2-40B4-BE49-F238E27FC236}">
                <a16:creationId xmlns:a16="http://schemas.microsoft.com/office/drawing/2014/main" xmlns="" id="{4503575D-282B-4464-B544-DECCD2455457}"/>
              </a:ext>
            </a:extLst>
          </p:cNvPr>
          <p:cNvSpPr/>
          <p:nvPr/>
        </p:nvSpPr>
        <p:spPr>
          <a:xfrm>
            <a:off x="1614601" y="6465069"/>
            <a:ext cx="2442395" cy="256406"/>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Formal/Informal</a:t>
            </a:r>
          </a:p>
        </p:txBody>
      </p:sp>
      <p:sp>
        <p:nvSpPr>
          <p:cNvPr id="6" name="Rectangle: Rounded Corners 5">
            <a:extLst>
              <a:ext uri="{FF2B5EF4-FFF2-40B4-BE49-F238E27FC236}">
                <a16:creationId xmlns:a16="http://schemas.microsoft.com/office/drawing/2014/main" xmlns="" id="{3F951F1A-2F3D-4C09-A807-A9481DE4E225}"/>
              </a:ext>
            </a:extLst>
          </p:cNvPr>
          <p:cNvSpPr/>
          <p:nvPr/>
        </p:nvSpPr>
        <p:spPr>
          <a:xfrm>
            <a:off x="405699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a:t>
            </a:r>
          </a:p>
        </p:txBody>
      </p:sp>
      <p:sp>
        <p:nvSpPr>
          <p:cNvPr id="11" name="Rectangle: Rounded Corners 10">
            <a:extLst>
              <a:ext uri="{FF2B5EF4-FFF2-40B4-BE49-F238E27FC236}">
                <a16:creationId xmlns:a16="http://schemas.microsoft.com/office/drawing/2014/main" xmlns="" id="{1FE9A650-EF54-4798-839A-840CF33F8C1E}"/>
              </a:ext>
            </a:extLst>
          </p:cNvPr>
          <p:cNvSpPr/>
          <p:nvPr/>
        </p:nvSpPr>
        <p:spPr>
          <a:xfrm>
            <a:off x="894178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Award</a:t>
            </a:r>
          </a:p>
        </p:txBody>
      </p:sp>
      <p:sp>
        <p:nvSpPr>
          <p:cNvPr id="13" name="Rectangle: Rounded Corners 12">
            <a:extLst>
              <a:ext uri="{FF2B5EF4-FFF2-40B4-BE49-F238E27FC236}">
                <a16:creationId xmlns:a16="http://schemas.microsoft.com/office/drawing/2014/main" xmlns="" id="{8A76AF25-3557-48C3-9A0B-4A26C1FA0944}"/>
              </a:ext>
            </a:extLst>
          </p:cNvPr>
          <p:cNvSpPr/>
          <p:nvPr/>
        </p:nvSpPr>
        <p:spPr>
          <a:xfrm>
            <a:off x="649939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Evaluate</a:t>
            </a:r>
          </a:p>
        </p:txBody>
      </p:sp>
      <p:sp>
        <p:nvSpPr>
          <p:cNvPr id="14" name="Rectangle 13">
            <a:extLst>
              <a:ext uri="{FF2B5EF4-FFF2-40B4-BE49-F238E27FC236}">
                <a16:creationId xmlns:a16="http://schemas.microsoft.com/office/drawing/2014/main" xmlns="" id="{09B316BF-4CC9-485A-AB5F-D33FF926C59C}"/>
              </a:ext>
            </a:extLst>
          </p:cNvPr>
          <p:cNvSpPr/>
          <p:nvPr/>
        </p:nvSpPr>
        <p:spPr>
          <a:xfrm>
            <a:off x="1182346" y="1806643"/>
            <a:ext cx="9178427" cy="4627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0576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2" y="337550"/>
            <a:ext cx="6559426" cy="1325563"/>
          </a:xfrm>
        </p:spPr>
        <p:txBody>
          <a:bodyPr/>
          <a:lstStyle/>
          <a:p>
            <a:r>
              <a:rPr lang="en-US" dirty="0"/>
              <a:t>CTsource Training 2 </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2</a:t>
            </a:fld>
            <a:endParaRPr lang="en-CA" b="1" dirty="0">
              <a:solidFill>
                <a:schemeClr val="bg1"/>
              </a:solidFill>
            </a:endParaRPr>
          </a:p>
        </p:txBody>
      </p:sp>
      <p:sp>
        <p:nvSpPr>
          <p:cNvPr id="16" name="Rectangle: Rounded Corners 15">
            <a:extLst>
              <a:ext uri="{FF2B5EF4-FFF2-40B4-BE49-F238E27FC236}">
                <a16:creationId xmlns:a16="http://schemas.microsoft.com/office/drawing/2014/main" xmlns="" id="{4F8F8956-AFC1-4D47-9461-0212B90A1F07}"/>
              </a:ext>
            </a:extLst>
          </p:cNvPr>
          <p:cNvSpPr/>
          <p:nvPr/>
        </p:nvSpPr>
        <p:spPr>
          <a:xfrm>
            <a:off x="161460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Formal/Informal</a:t>
            </a: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39510" y="641139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2</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sp>
        <p:nvSpPr>
          <p:cNvPr id="6" name="Rectangle: Rounded Corners 5">
            <a:extLst>
              <a:ext uri="{FF2B5EF4-FFF2-40B4-BE49-F238E27FC236}">
                <a16:creationId xmlns:a16="http://schemas.microsoft.com/office/drawing/2014/main" xmlns="" id="{FCC1A756-57EB-4C4D-8661-E9EAA5F5BFB3}"/>
              </a:ext>
            </a:extLst>
          </p:cNvPr>
          <p:cNvSpPr/>
          <p:nvPr/>
        </p:nvSpPr>
        <p:spPr>
          <a:xfrm>
            <a:off x="405699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a:t>
            </a:r>
          </a:p>
        </p:txBody>
      </p:sp>
      <p:sp>
        <p:nvSpPr>
          <p:cNvPr id="11" name="Rectangle: Rounded Corners 10">
            <a:extLst>
              <a:ext uri="{FF2B5EF4-FFF2-40B4-BE49-F238E27FC236}">
                <a16:creationId xmlns:a16="http://schemas.microsoft.com/office/drawing/2014/main" xmlns="" id="{0D164817-A60D-4761-A6B0-77C50DBCA6F9}"/>
              </a:ext>
            </a:extLst>
          </p:cNvPr>
          <p:cNvSpPr/>
          <p:nvPr/>
        </p:nvSpPr>
        <p:spPr>
          <a:xfrm>
            <a:off x="894178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Award</a:t>
            </a:r>
          </a:p>
        </p:txBody>
      </p:sp>
      <p:sp>
        <p:nvSpPr>
          <p:cNvPr id="12" name="Rectangle: Rounded Corners 11">
            <a:extLst>
              <a:ext uri="{FF2B5EF4-FFF2-40B4-BE49-F238E27FC236}">
                <a16:creationId xmlns:a16="http://schemas.microsoft.com/office/drawing/2014/main" xmlns="" id="{E88D90D4-DFEB-4409-8F7E-680D1326E015}"/>
              </a:ext>
            </a:extLst>
          </p:cNvPr>
          <p:cNvSpPr/>
          <p:nvPr/>
        </p:nvSpPr>
        <p:spPr>
          <a:xfrm>
            <a:off x="649939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Evaluate</a:t>
            </a:r>
          </a:p>
        </p:txBody>
      </p:sp>
      <p:graphicFrame>
        <p:nvGraphicFramePr>
          <p:cNvPr id="13" name="Table 6">
            <a:extLst>
              <a:ext uri="{FF2B5EF4-FFF2-40B4-BE49-F238E27FC236}">
                <a16:creationId xmlns:a16="http://schemas.microsoft.com/office/drawing/2014/main" xmlns="" id="{DBCE0D7B-3E99-443C-8BDC-54C070286FC2}"/>
              </a:ext>
            </a:extLst>
          </p:cNvPr>
          <p:cNvGraphicFramePr>
            <a:graphicFrameLocks noGrp="1"/>
          </p:cNvGraphicFramePr>
          <p:nvPr>
            <p:extLst>
              <p:ext uri="{D42A27DB-BD31-4B8C-83A1-F6EECF244321}">
                <p14:modId xmlns:p14="http://schemas.microsoft.com/office/powerpoint/2010/main" val="3037022870"/>
              </p:ext>
            </p:extLst>
          </p:nvPr>
        </p:nvGraphicFramePr>
        <p:xfrm>
          <a:off x="926691" y="1972324"/>
          <a:ext cx="10338618" cy="3914102"/>
        </p:xfrm>
        <a:graphic>
          <a:graphicData uri="http://schemas.openxmlformats.org/drawingml/2006/table">
            <a:tbl>
              <a:tblPr firstRow="1" bandRow="1">
                <a:tableStyleId>{5C22544A-7EE6-4342-B048-85BDC9FD1C3A}</a:tableStyleId>
              </a:tblPr>
              <a:tblGrid>
                <a:gridCol w="7714284">
                  <a:extLst>
                    <a:ext uri="{9D8B030D-6E8A-4147-A177-3AD203B41FA5}">
                      <a16:colId xmlns:a16="http://schemas.microsoft.com/office/drawing/2014/main" xmlns="" val="1316138637"/>
                    </a:ext>
                  </a:extLst>
                </a:gridCol>
                <a:gridCol w="2624334">
                  <a:extLst>
                    <a:ext uri="{9D8B030D-6E8A-4147-A177-3AD203B41FA5}">
                      <a16:colId xmlns:a16="http://schemas.microsoft.com/office/drawing/2014/main" xmlns="" val="2740445581"/>
                    </a:ext>
                  </a:extLst>
                </a:gridCol>
              </a:tblGrid>
              <a:tr h="692131">
                <a:tc>
                  <a:txBody>
                    <a:bodyPr/>
                    <a:lstStyle/>
                    <a:p>
                      <a:pPr algn="ctr"/>
                      <a:r>
                        <a:rPr lang="en-US" sz="2000" dirty="0">
                          <a:latin typeface="Arial" panose="020B0604020202020204" pitchFamily="34" charset="0"/>
                          <a:cs typeface="Arial" panose="020B0604020202020204" pitchFamily="34" charset="0"/>
                        </a:rPr>
                        <a:t>Section</a:t>
                      </a:r>
                    </a:p>
                  </a:txBody>
                  <a:tcPr anchor="ctr">
                    <a:lnB w="38100" cmpd="sng">
                      <a:noFill/>
                    </a:lnB>
                  </a:tcPr>
                </a:tc>
                <a:tc>
                  <a:txBody>
                    <a:bodyPr/>
                    <a:lstStyle/>
                    <a:p>
                      <a:pPr algn="ctr"/>
                      <a:r>
                        <a:rPr lang="en-US" sz="2000" dirty="0">
                          <a:latin typeface="Arial" panose="020B0604020202020204" pitchFamily="34" charset="0"/>
                          <a:cs typeface="Arial" panose="020B0604020202020204" pitchFamily="34" charset="0"/>
                        </a:rPr>
                        <a:t>Page</a:t>
                      </a:r>
                    </a:p>
                  </a:txBody>
                  <a:tcPr anchor="ctr">
                    <a:lnB w="38100" cmpd="sng">
                      <a:noFill/>
                    </a:lnB>
                  </a:tcPr>
                </a:tc>
                <a:extLst>
                  <a:ext uri="{0D108BD9-81ED-4DB2-BD59-A6C34878D82A}">
                    <a16:rowId xmlns:a16="http://schemas.microsoft.com/office/drawing/2014/main" xmlns="" val="2556128142"/>
                  </a:ext>
                </a:extLst>
              </a:tr>
              <a:tr h="692131">
                <a:tc>
                  <a:txBody>
                    <a:bodyPr/>
                    <a:lstStyle/>
                    <a:p>
                      <a:pPr marL="0" indent="0">
                        <a:lnSpc>
                          <a:spcPct val="100000"/>
                        </a:lnSpc>
                        <a:buFont typeface="+mj-lt"/>
                        <a:buNone/>
                      </a:pPr>
                      <a:r>
                        <a:rPr lang="en-US" dirty="0">
                          <a:latin typeface="Arial" panose="020B0604020202020204" pitchFamily="34" charset="0"/>
                          <a:cs typeface="Arial" panose="020B0604020202020204" pitchFamily="34" charset="0"/>
                          <a:hlinkClick r:id="rId4" action="ppaction://hlinksldjump"/>
                        </a:rPr>
                        <a:t>Formal and Informal Solicitations</a:t>
                      </a:r>
                      <a:endParaRPr lang="en-US" dirty="0">
                        <a:latin typeface="Arial" panose="020B0604020202020204" pitchFamily="34" charset="0"/>
                        <a:cs typeface="Arial" panose="020B0604020202020204" pitchFamily="34" charset="0"/>
                      </a:endParaRPr>
                    </a:p>
                    <a:p>
                      <a:pPr marL="1085850" lvl="1" indent="-514350">
                        <a:lnSpc>
                          <a:spcPct val="100000"/>
                        </a:lnSpc>
                        <a:buFont typeface="Wingdings" panose="05000000000000000000" pitchFamily="2" charset="2"/>
                        <a:buChar char="§"/>
                      </a:pPr>
                      <a:r>
                        <a:rPr lang="en-US" dirty="0">
                          <a:latin typeface="Arial" panose="020B0604020202020204" pitchFamily="34" charset="0"/>
                          <a:cs typeface="Arial" panose="020B0604020202020204" pitchFamily="34" charset="0"/>
                        </a:rPr>
                        <a:t>Building solicitations using solicitation attachments</a:t>
                      </a:r>
                    </a:p>
                    <a:p>
                      <a:pPr marL="1085850" lvl="1" indent="-514350">
                        <a:lnSpc>
                          <a:spcPct val="100000"/>
                        </a:lnSpc>
                        <a:buFont typeface="Wingdings" panose="05000000000000000000" pitchFamily="2" charset="2"/>
                        <a:buChar char="§"/>
                      </a:pPr>
                      <a:r>
                        <a:rPr lang="en-US" dirty="0">
                          <a:latin typeface="Arial" panose="020B0604020202020204" pitchFamily="34" charset="0"/>
                          <a:cs typeface="Arial" panose="020B0604020202020204" pitchFamily="34" charset="0"/>
                        </a:rPr>
                        <a:t>Posting Solicitations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US" sz="2000" dirty="0">
                          <a:latin typeface="Arial" panose="020B0604020202020204" pitchFamily="34" charset="0"/>
                          <a:cs typeface="Arial" panose="020B0604020202020204" pitchFamily="34" charset="0"/>
                        </a:rPr>
                        <a:t>3</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662615485"/>
                  </a:ext>
                </a:extLst>
              </a:tr>
              <a:tr h="692557">
                <a:tc>
                  <a:txBody>
                    <a:bodyPr/>
                    <a:lstStyle/>
                    <a:p>
                      <a:pPr marL="0" indent="0">
                        <a:lnSpc>
                          <a:spcPct val="100000"/>
                        </a:lnSpc>
                        <a:buFont typeface="+mj-lt"/>
                        <a:buNone/>
                      </a:pPr>
                      <a:r>
                        <a:rPr lang="en-US" dirty="0">
                          <a:latin typeface="Arial" panose="020B0604020202020204" pitchFamily="34" charset="0"/>
                          <a:cs typeface="Arial" panose="020B0604020202020204" pitchFamily="34" charset="0"/>
                          <a:hlinkClick r:id="rId5" action="ppaction://hlinksldjump"/>
                        </a:rPr>
                        <a:t>Managing Solicitations</a:t>
                      </a:r>
                      <a:endParaRPr lang="en-US" dirty="0">
                        <a:latin typeface="Arial" panose="020B0604020202020204" pitchFamily="34" charset="0"/>
                        <a:cs typeface="Arial" panose="020B0604020202020204" pitchFamily="34" charset="0"/>
                      </a:endParaRPr>
                    </a:p>
                    <a:p>
                      <a:pPr marL="1085850" lvl="1" indent="-514350">
                        <a:lnSpc>
                          <a:spcPct val="100000"/>
                        </a:lnSpc>
                        <a:buFont typeface="Wingdings" panose="05000000000000000000" pitchFamily="2" charset="2"/>
                        <a:buChar char="§"/>
                      </a:pPr>
                      <a:r>
                        <a:rPr lang="en-US" b="0" dirty="0">
                          <a:latin typeface="Arial" panose="020B0604020202020204" pitchFamily="34" charset="0"/>
                          <a:cs typeface="Arial" panose="020B0604020202020204" pitchFamily="34" charset="0"/>
                        </a:rPr>
                        <a:t>Addenda</a:t>
                      </a:r>
                    </a:p>
                    <a:p>
                      <a:pPr marL="1085850" lvl="1" indent="-514350">
                        <a:lnSpc>
                          <a:spcPct val="100000"/>
                        </a:lnSpc>
                        <a:buFont typeface="Wingdings" panose="05000000000000000000" pitchFamily="2" charset="2"/>
                        <a:buChar char="§"/>
                      </a:pPr>
                      <a:r>
                        <a:rPr lang="en-US" dirty="0">
                          <a:latin typeface="Arial" panose="020B0604020202020204" pitchFamily="34" charset="0"/>
                          <a:cs typeface="Arial" panose="020B0604020202020204" pitchFamily="34" charset="0"/>
                        </a:rPr>
                        <a:t>Questions and Answers</a:t>
                      </a:r>
                      <a:endParaRPr lang="en-US" sz="20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dirty="0">
                          <a:latin typeface="Arial" panose="020B0604020202020204" pitchFamily="34" charset="0"/>
                          <a:cs typeface="Arial" panose="020B0604020202020204" pitchFamily="34" charset="0"/>
                        </a:rPr>
                        <a:t>40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080813562"/>
                  </a:ext>
                </a:extLst>
              </a:tr>
              <a:tr h="692131">
                <a:tc>
                  <a:txBody>
                    <a:bodyPr/>
                    <a:lstStyle/>
                    <a:p>
                      <a:pPr marL="0" indent="0">
                        <a:lnSpc>
                          <a:spcPct val="100000"/>
                        </a:lnSpc>
                        <a:buFont typeface="+mj-lt"/>
                        <a:buNone/>
                      </a:pPr>
                      <a:r>
                        <a:rPr lang="en-US" sz="2000" dirty="0">
                          <a:latin typeface="Arial" panose="020B0604020202020204" pitchFamily="34" charset="0"/>
                          <a:cs typeface="Arial" panose="020B0604020202020204" pitchFamily="34" charset="0"/>
                          <a:hlinkClick r:id="rId6" action="ppaction://hlinksldjump"/>
                        </a:rPr>
                        <a:t>Evaluate</a:t>
                      </a:r>
                      <a:endParaRPr lang="en-US" sz="20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dirty="0">
                          <a:latin typeface="Arial" panose="020B0604020202020204" pitchFamily="34" charset="0"/>
                          <a:cs typeface="Arial" panose="020B0604020202020204" pitchFamily="34" charset="0"/>
                        </a:rPr>
                        <a:t>65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862794055"/>
                  </a:ext>
                </a:extLst>
              </a:tr>
              <a:tr h="69213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2000" dirty="0">
                          <a:latin typeface="Arial" panose="020B0604020202020204" pitchFamily="34" charset="0"/>
                          <a:cs typeface="Arial" panose="020B0604020202020204" pitchFamily="34" charset="0"/>
                          <a:hlinkClick r:id="rId7" action="ppaction://hlinksldjump"/>
                        </a:rPr>
                        <a:t>Award</a:t>
                      </a:r>
                      <a:endParaRPr lang="en-US" sz="2000" dirty="0">
                        <a:latin typeface="Arial" panose="020B0604020202020204" pitchFamily="34" charset="0"/>
                        <a:cs typeface="Arial" panose="020B0604020202020204" pitchFamily="34" charset="0"/>
                      </a:endParaRPr>
                    </a:p>
                    <a:p>
                      <a:pPr marL="0" indent="0">
                        <a:lnSpc>
                          <a:spcPct val="100000"/>
                        </a:lnSpc>
                        <a:buFont typeface="+mj-lt"/>
                        <a:buNone/>
                      </a:pPr>
                      <a:endParaRPr lang="en-US" sz="20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dirty="0">
                          <a:latin typeface="Arial" panose="020B0604020202020204" pitchFamily="34" charset="0"/>
                          <a:cs typeface="Arial" panose="020B0604020202020204" pitchFamily="34" charset="0"/>
                        </a:rPr>
                        <a:t>90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29894676"/>
                  </a:ext>
                </a:extLst>
              </a:tr>
            </a:tbl>
          </a:graphicData>
        </a:graphic>
      </p:graphicFrame>
    </p:spTree>
    <p:extLst>
      <p:ext uri="{BB962C8B-B14F-4D97-AF65-F5344CB8AC3E}">
        <p14:creationId xmlns:p14="http://schemas.microsoft.com/office/powerpoint/2010/main" val="4037194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1" y="337550"/>
            <a:ext cx="7369477" cy="1325563"/>
          </a:xfrm>
        </p:spPr>
        <p:txBody>
          <a:bodyPr/>
          <a:lstStyle/>
          <a:p>
            <a:r>
              <a:rPr lang="en-US" dirty="0"/>
              <a:t>Formal Solicitations</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20</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39510" y="641139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2</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pic>
        <p:nvPicPr>
          <p:cNvPr id="15" name="Picture 14">
            <a:extLst>
              <a:ext uri="{FF2B5EF4-FFF2-40B4-BE49-F238E27FC236}">
                <a16:creationId xmlns:a16="http://schemas.microsoft.com/office/drawing/2014/main" xmlns="" id="{CC7F91AD-51B7-4BC4-9D96-C251DAFF0E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5401" y="1961497"/>
            <a:ext cx="8211696" cy="3086531"/>
          </a:xfrm>
          <a:prstGeom prst="rect">
            <a:avLst/>
          </a:prstGeom>
          <a:effectLst>
            <a:outerShdw blurRad="50800" dist="38100" dir="2700000" algn="tl" rotWithShape="0">
              <a:prstClr val="black">
                <a:alpha val="40000"/>
              </a:prstClr>
            </a:outerShdw>
          </a:effectLst>
        </p:spPr>
      </p:pic>
      <p:sp>
        <p:nvSpPr>
          <p:cNvPr id="17" name="Rectangle 16">
            <a:extLst>
              <a:ext uri="{FF2B5EF4-FFF2-40B4-BE49-F238E27FC236}">
                <a16:creationId xmlns:a16="http://schemas.microsoft.com/office/drawing/2014/main" xmlns="" id="{09B316BF-4CC9-485A-AB5F-D33FF926C59C}"/>
              </a:ext>
            </a:extLst>
          </p:cNvPr>
          <p:cNvSpPr/>
          <p:nvPr/>
        </p:nvSpPr>
        <p:spPr>
          <a:xfrm>
            <a:off x="7751135" y="4640292"/>
            <a:ext cx="2125962" cy="4246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xmlns="" id="{BA0FD572-BEF3-4D81-8AA2-9EB139A5C40C}"/>
              </a:ext>
            </a:extLst>
          </p:cNvPr>
          <p:cNvSpPr/>
          <p:nvPr/>
        </p:nvSpPr>
        <p:spPr>
          <a:xfrm>
            <a:off x="1614601" y="6465069"/>
            <a:ext cx="2442395" cy="256406"/>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Formal/Informal</a:t>
            </a:r>
          </a:p>
        </p:txBody>
      </p:sp>
      <p:sp>
        <p:nvSpPr>
          <p:cNvPr id="6" name="Rectangle: Rounded Corners 5">
            <a:extLst>
              <a:ext uri="{FF2B5EF4-FFF2-40B4-BE49-F238E27FC236}">
                <a16:creationId xmlns:a16="http://schemas.microsoft.com/office/drawing/2014/main" xmlns="" id="{3B636B27-AA54-45BB-A42F-F3D3EBD7EBF8}"/>
              </a:ext>
            </a:extLst>
          </p:cNvPr>
          <p:cNvSpPr/>
          <p:nvPr/>
        </p:nvSpPr>
        <p:spPr>
          <a:xfrm>
            <a:off x="405699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a:t>
            </a:r>
          </a:p>
        </p:txBody>
      </p:sp>
      <p:sp>
        <p:nvSpPr>
          <p:cNvPr id="11" name="Rectangle: Rounded Corners 10">
            <a:extLst>
              <a:ext uri="{FF2B5EF4-FFF2-40B4-BE49-F238E27FC236}">
                <a16:creationId xmlns:a16="http://schemas.microsoft.com/office/drawing/2014/main" xmlns="" id="{4CF30D66-431B-45F2-ABD2-E51310AED230}"/>
              </a:ext>
            </a:extLst>
          </p:cNvPr>
          <p:cNvSpPr/>
          <p:nvPr/>
        </p:nvSpPr>
        <p:spPr>
          <a:xfrm>
            <a:off x="894178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Award</a:t>
            </a:r>
          </a:p>
        </p:txBody>
      </p:sp>
      <p:sp>
        <p:nvSpPr>
          <p:cNvPr id="12" name="Rectangle: Rounded Corners 11">
            <a:extLst>
              <a:ext uri="{FF2B5EF4-FFF2-40B4-BE49-F238E27FC236}">
                <a16:creationId xmlns:a16="http://schemas.microsoft.com/office/drawing/2014/main" xmlns="" id="{BB006CA5-F2C9-41B7-9AFC-760EDEC7A584}"/>
              </a:ext>
            </a:extLst>
          </p:cNvPr>
          <p:cNvSpPr/>
          <p:nvPr/>
        </p:nvSpPr>
        <p:spPr>
          <a:xfrm>
            <a:off x="649939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Evaluate</a:t>
            </a:r>
          </a:p>
        </p:txBody>
      </p:sp>
    </p:spTree>
    <p:extLst>
      <p:ext uri="{BB962C8B-B14F-4D97-AF65-F5344CB8AC3E}">
        <p14:creationId xmlns:p14="http://schemas.microsoft.com/office/powerpoint/2010/main" val="1331028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1" y="337550"/>
            <a:ext cx="7369477" cy="1325563"/>
          </a:xfrm>
        </p:spPr>
        <p:txBody>
          <a:bodyPr/>
          <a:lstStyle/>
          <a:p>
            <a:r>
              <a:rPr lang="en-US" dirty="0"/>
              <a:t>Formal Solicitations</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21</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39510" y="641139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2</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sp>
        <p:nvSpPr>
          <p:cNvPr id="11" name="Rectangle: Rounded Corners 10">
            <a:extLst>
              <a:ext uri="{FF2B5EF4-FFF2-40B4-BE49-F238E27FC236}">
                <a16:creationId xmlns:a16="http://schemas.microsoft.com/office/drawing/2014/main" xmlns="" id="{E858392F-8FDD-4185-A46C-386E29539A13}"/>
              </a:ext>
            </a:extLst>
          </p:cNvPr>
          <p:cNvSpPr/>
          <p:nvPr/>
        </p:nvSpPr>
        <p:spPr>
          <a:xfrm>
            <a:off x="1614601" y="6465069"/>
            <a:ext cx="2442395" cy="256406"/>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Formal/Informal</a:t>
            </a:r>
          </a:p>
        </p:txBody>
      </p:sp>
      <p:sp>
        <p:nvSpPr>
          <p:cNvPr id="12" name="Rectangle: Rounded Corners 11">
            <a:extLst>
              <a:ext uri="{FF2B5EF4-FFF2-40B4-BE49-F238E27FC236}">
                <a16:creationId xmlns:a16="http://schemas.microsoft.com/office/drawing/2014/main" xmlns="" id="{6EDEE00B-64C4-4474-AEA6-3475ABAB81A3}"/>
              </a:ext>
            </a:extLst>
          </p:cNvPr>
          <p:cNvSpPr/>
          <p:nvPr/>
        </p:nvSpPr>
        <p:spPr>
          <a:xfrm>
            <a:off x="405699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a:t>
            </a:r>
          </a:p>
        </p:txBody>
      </p:sp>
      <p:sp>
        <p:nvSpPr>
          <p:cNvPr id="13" name="Rectangle: Rounded Corners 12">
            <a:extLst>
              <a:ext uri="{FF2B5EF4-FFF2-40B4-BE49-F238E27FC236}">
                <a16:creationId xmlns:a16="http://schemas.microsoft.com/office/drawing/2014/main" xmlns="" id="{FBD83F65-98C2-4D5A-87C1-0ABE12998304}"/>
              </a:ext>
            </a:extLst>
          </p:cNvPr>
          <p:cNvSpPr/>
          <p:nvPr/>
        </p:nvSpPr>
        <p:spPr>
          <a:xfrm>
            <a:off x="894178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Award</a:t>
            </a:r>
          </a:p>
        </p:txBody>
      </p:sp>
      <p:sp>
        <p:nvSpPr>
          <p:cNvPr id="15" name="Rectangle: Rounded Corners 14">
            <a:extLst>
              <a:ext uri="{FF2B5EF4-FFF2-40B4-BE49-F238E27FC236}">
                <a16:creationId xmlns:a16="http://schemas.microsoft.com/office/drawing/2014/main" xmlns="" id="{E91F328C-F883-4924-B72F-0795962CBCE4}"/>
              </a:ext>
            </a:extLst>
          </p:cNvPr>
          <p:cNvSpPr/>
          <p:nvPr/>
        </p:nvSpPr>
        <p:spPr>
          <a:xfrm>
            <a:off x="649939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Evaluate</a:t>
            </a:r>
          </a:p>
        </p:txBody>
      </p:sp>
      <p:grpSp>
        <p:nvGrpSpPr>
          <p:cNvPr id="3" name="Group 2">
            <a:extLst>
              <a:ext uri="{FF2B5EF4-FFF2-40B4-BE49-F238E27FC236}">
                <a16:creationId xmlns:a16="http://schemas.microsoft.com/office/drawing/2014/main" xmlns="" id="{ED63A1CB-C7DF-486E-AAD6-A43F12780D24}"/>
              </a:ext>
            </a:extLst>
          </p:cNvPr>
          <p:cNvGrpSpPr/>
          <p:nvPr/>
        </p:nvGrpSpPr>
        <p:grpSpPr>
          <a:xfrm>
            <a:off x="713303" y="1710844"/>
            <a:ext cx="10955279" cy="3829584"/>
            <a:chOff x="0" y="1716788"/>
            <a:chExt cx="10955279" cy="3829584"/>
          </a:xfrm>
          <a:effectLst>
            <a:outerShdw blurRad="50800" dist="38100" dir="2700000" algn="tl" rotWithShape="0">
              <a:prstClr val="black">
                <a:alpha val="40000"/>
              </a:prstClr>
            </a:outerShdw>
          </a:effectLst>
        </p:grpSpPr>
        <p:pic>
          <p:nvPicPr>
            <p:cNvPr id="7" name="Picture 6"/>
            <p:cNvPicPr>
              <a:picLocks noChangeAspect="1"/>
            </p:cNvPicPr>
            <p:nvPr/>
          </p:nvPicPr>
          <p:blipFill>
            <a:blip r:embed="rId4"/>
            <a:stretch>
              <a:fillRect/>
            </a:stretch>
          </p:blipFill>
          <p:spPr>
            <a:xfrm>
              <a:off x="0" y="1716788"/>
              <a:ext cx="10955279" cy="3829584"/>
            </a:xfrm>
            <a:prstGeom prst="rect">
              <a:avLst/>
            </a:prstGeom>
          </p:spPr>
        </p:pic>
        <p:sp>
          <p:nvSpPr>
            <p:cNvPr id="8" name="Rectangle 7"/>
            <p:cNvSpPr/>
            <p:nvPr/>
          </p:nvSpPr>
          <p:spPr>
            <a:xfrm>
              <a:off x="7867194" y="2398270"/>
              <a:ext cx="1084498" cy="2977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xmlns="" id="{F9FD7F48-2E46-4E94-8334-00C231C078F1}"/>
              </a:ext>
            </a:extLst>
          </p:cNvPr>
          <p:cNvSpPr/>
          <p:nvPr/>
        </p:nvSpPr>
        <p:spPr>
          <a:xfrm>
            <a:off x="9063605" y="5070459"/>
            <a:ext cx="2631853" cy="4699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9772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1" y="337550"/>
            <a:ext cx="7369477" cy="1325563"/>
          </a:xfrm>
        </p:spPr>
        <p:txBody>
          <a:bodyPr/>
          <a:lstStyle/>
          <a:p>
            <a:r>
              <a:rPr lang="en-US" dirty="0"/>
              <a:t>Formal Solicitations</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22</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39510" y="641139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2</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pic>
        <p:nvPicPr>
          <p:cNvPr id="12" name="Picture 11">
            <a:extLst>
              <a:ext uri="{FF2B5EF4-FFF2-40B4-BE49-F238E27FC236}">
                <a16:creationId xmlns:a16="http://schemas.microsoft.com/office/drawing/2014/main" xmlns="" id="{FD838B32-8BF0-46E2-9ABE-D140EF0761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9178" y="1771418"/>
            <a:ext cx="8373644" cy="3315163"/>
          </a:xfrm>
          <a:prstGeom prst="rect">
            <a:avLst/>
          </a:prstGeom>
          <a:effectLst>
            <a:outerShdw blurRad="50800" dist="38100" dir="2700000" algn="tl" rotWithShape="0">
              <a:prstClr val="black">
                <a:alpha val="40000"/>
              </a:prstClr>
            </a:outerShdw>
          </a:effectLst>
        </p:spPr>
      </p:pic>
      <p:sp>
        <p:nvSpPr>
          <p:cNvPr id="3" name="Rectangle 2">
            <a:extLst>
              <a:ext uri="{FF2B5EF4-FFF2-40B4-BE49-F238E27FC236}">
                <a16:creationId xmlns:a16="http://schemas.microsoft.com/office/drawing/2014/main" xmlns="" id="{F9FD7F48-2E46-4E94-8334-00C231C078F1}"/>
              </a:ext>
            </a:extLst>
          </p:cNvPr>
          <p:cNvSpPr/>
          <p:nvPr/>
        </p:nvSpPr>
        <p:spPr>
          <a:xfrm>
            <a:off x="7112001" y="3191293"/>
            <a:ext cx="3189124" cy="4246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xmlns="" id="{ACC62430-D02C-4B5A-973B-F9689BD9296B}"/>
              </a:ext>
            </a:extLst>
          </p:cNvPr>
          <p:cNvSpPr/>
          <p:nvPr/>
        </p:nvSpPr>
        <p:spPr>
          <a:xfrm>
            <a:off x="1614601" y="6465069"/>
            <a:ext cx="2442395" cy="256406"/>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Formal/Informal</a:t>
            </a:r>
          </a:p>
        </p:txBody>
      </p:sp>
      <p:sp>
        <p:nvSpPr>
          <p:cNvPr id="11" name="Rectangle: Rounded Corners 10">
            <a:extLst>
              <a:ext uri="{FF2B5EF4-FFF2-40B4-BE49-F238E27FC236}">
                <a16:creationId xmlns:a16="http://schemas.microsoft.com/office/drawing/2014/main" xmlns="" id="{F585AAC7-2AEC-48E9-83DD-E2A9F350815E}"/>
              </a:ext>
            </a:extLst>
          </p:cNvPr>
          <p:cNvSpPr/>
          <p:nvPr/>
        </p:nvSpPr>
        <p:spPr>
          <a:xfrm>
            <a:off x="405699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a:t>
            </a:r>
          </a:p>
        </p:txBody>
      </p:sp>
      <p:sp>
        <p:nvSpPr>
          <p:cNvPr id="13" name="Rectangle: Rounded Corners 12">
            <a:extLst>
              <a:ext uri="{FF2B5EF4-FFF2-40B4-BE49-F238E27FC236}">
                <a16:creationId xmlns:a16="http://schemas.microsoft.com/office/drawing/2014/main" xmlns="" id="{0ADA192A-0C79-497B-A6C4-6E17A36676FF}"/>
              </a:ext>
            </a:extLst>
          </p:cNvPr>
          <p:cNvSpPr/>
          <p:nvPr/>
        </p:nvSpPr>
        <p:spPr>
          <a:xfrm>
            <a:off x="894178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Award</a:t>
            </a:r>
          </a:p>
        </p:txBody>
      </p:sp>
      <p:sp>
        <p:nvSpPr>
          <p:cNvPr id="15" name="Rectangle: Rounded Corners 14">
            <a:extLst>
              <a:ext uri="{FF2B5EF4-FFF2-40B4-BE49-F238E27FC236}">
                <a16:creationId xmlns:a16="http://schemas.microsoft.com/office/drawing/2014/main" xmlns="" id="{4EC6BDE6-2CD0-460B-8BBE-1282D83EFED9}"/>
              </a:ext>
            </a:extLst>
          </p:cNvPr>
          <p:cNvSpPr/>
          <p:nvPr/>
        </p:nvSpPr>
        <p:spPr>
          <a:xfrm>
            <a:off x="649939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Evaluate</a:t>
            </a:r>
          </a:p>
        </p:txBody>
      </p:sp>
    </p:spTree>
    <p:extLst>
      <p:ext uri="{BB962C8B-B14F-4D97-AF65-F5344CB8AC3E}">
        <p14:creationId xmlns:p14="http://schemas.microsoft.com/office/powerpoint/2010/main" val="18973887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3E822C65-14E1-4CDA-AAC6-890AADB69E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1110" y="1934654"/>
            <a:ext cx="9252867" cy="3964565"/>
          </a:xfrm>
          <a:prstGeom prst="rect">
            <a:avLst/>
          </a:prstGeom>
          <a:effectLst>
            <a:outerShdw blurRad="50800" dist="38100" dir="2700000" algn="tl" rotWithShape="0">
              <a:prstClr val="black">
                <a:alpha val="40000"/>
              </a:prstClr>
            </a:outerShdw>
          </a:effectLst>
        </p:spPr>
      </p:pic>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1" y="337550"/>
            <a:ext cx="7369477" cy="1325563"/>
          </a:xfrm>
        </p:spPr>
        <p:txBody>
          <a:bodyPr/>
          <a:lstStyle/>
          <a:p>
            <a:r>
              <a:rPr lang="en-US" dirty="0"/>
              <a:t>Formal Solicitations</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23</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39510" y="641139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2</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4"/>
          <a:stretch>
            <a:fillRect/>
          </a:stretch>
        </p:blipFill>
        <p:spPr>
          <a:xfrm>
            <a:off x="10301124" y="265631"/>
            <a:ext cx="1890876" cy="1325563"/>
          </a:xfrm>
          <a:prstGeom prst="rect">
            <a:avLst/>
          </a:prstGeom>
        </p:spPr>
      </p:pic>
      <p:sp>
        <p:nvSpPr>
          <p:cNvPr id="3" name="Rectangle: Rounded Corners 2">
            <a:extLst>
              <a:ext uri="{FF2B5EF4-FFF2-40B4-BE49-F238E27FC236}">
                <a16:creationId xmlns:a16="http://schemas.microsoft.com/office/drawing/2014/main" xmlns="" id="{3A598D69-B52C-48A2-ADC3-72D564DDFFAF}"/>
              </a:ext>
            </a:extLst>
          </p:cNvPr>
          <p:cNvSpPr/>
          <p:nvPr/>
        </p:nvSpPr>
        <p:spPr>
          <a:xfrm>
            <a:off x="1614601" y="6465069"/>
            <a:ext cx="2442395" cy="256406"/>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Formal/Informal</a:t>
            </a:r>
          </a:p>
        </p:txBody>
      </p:sp>
      <p:sp>
        <p:nvSpPr>
          <p:cNvPr id="6" name="Rectangle: Rounded Corners 5">
            <a:extLst>
              <a:ext uri="{FF2B5EF4-FFF2-40B4-BE49-F238E27FC236}">
                <a16:creationId xmlns:a16="http://schemas.microsoft.com/office/drawing/2014/main" xmlns="" id="{3B9DB7D4-4092-4B86-BCF6-E29F44B1C06C}"/>
              </a:ext>
            </a:extLst>
          </p:cNvPr>
          <p:cNvSpPr/>
          <p:nvPr/>
        </p:nvSpPr>
        <p:spPr>
          <a:xfrm>
            <a:off x="405699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a:t>
            </a:r>
          </a:p>
        </p:txBody>
      </p:sp>
      <p:sp>
        <p:nvSpPr>
          <p:cNvPr id="12" name="Rectangle: Rounded Corners 11">
            <a:extLst>
              <a:ext uri="{FF2B5EF4-FFF2-40B4-BE49-F238E27FC236}">
                <a16:creationId xmlns:a16="http://schemas.microsoft.com/office/drawing/2014/main" xmlns="" id="{ABC11D66-F504-42A0-93E2-3DC0157D6BB8}"/>
              </a:ext>
            </a:extLst>
          </p:cNvPr>
          <p:cNvSpPr/>
          <p:nvPr/>
        </p:nvSpPr>
        <p:spPr>
          <a:xfrm>
            <a:off x="894178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Award</a:t>
            </a:r>
          </a:p>
        </p:txBody>
      </p:sp>
      <p:sp>
        <p:nvSpPr>
          <p:cNvPr id="14" name="Rectangle: Rounded Corners 13">
            <a:extLst>
              <a:ext uri="{FF2B5EF4-FFF2-40B4-BE49-F238E27FC236}">
                <a16:creationId xmlns:a16="http://schemas.microsoft.com/office/drawing/2014/main" xmlns="" id="{F710EDBC-0201-476E-8E54-D93FFB51A5F6}"/>
              </a:ext>
            </a:extLst>
          </p:cNvPr>
          <p:cNvSpPr/>
          <p:nvPr/>
        </p:nvSpPr>
        <p:spPr>
          <a:xfrm>
            <a:off x="649939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Evaluate</a:t>
            </a:r>
          </a:p>
        </p:txBody>
      </p:sp>
    </p:spTree>
    <p:extLst>
      <p:ext uri="{BB962C8B-B14F-4D97-AF65-F5344CB8AC3E}">
        <p14:creationId xmlns:p14="http://schemas.microsoft.com/office/powerpoint/2010/main" val="4059319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1" y="337550"/>
            <a:ext cx="7369477" cy="1325563"/>
          </a:xfrm>
        </p:spPr>
        <p:txBody>
          <a:bodyPr/>
          <a:lstStyle/>
          <a:p>
            <a:r>
              <a:rPr lang="en-US" dirty="0"/>
              <a:t>Formal Solicitations</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24</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39510" y="641139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2</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pic>
        <p:nvPicPr>
          <p:cNvPr id="6" name="Picture 5">
            <a:extLst>
              <a:ext uri="{FF2B5EF4-FFF2-40B4-BE49-F238E27FC236}">
                <a16:creationId xmlns:a16="http://schemas.microsoft.com/office/drawing/2014/main" xmlns="" id="{213F163D-5CFA-4D68-BDCF-4AF7D41CF2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278" y="1735032"/>
            <a:ext cx="4402863" cy="4135777"/>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xmlns="" id="{4EEF6A6D-FCA9-41D0-9D3F-7E55EF1AD8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6023" y="3418117"/>
            <a:ext cx="7380782" cy="2849439"/>
          </a:xfrm>
          <a:prstGeom prst="rect">
            <a:avLst/>
          </a:prstGeom>
          <a:ln>
            <a:solidFill>
              <a:schemeClr val="tx1"/>
            </a:solidFill>
          </a:ln>
          <a:effectLst>
            <a:outerShdw blurRad="50800" dist="38100" dir="2700000" algn="tl" rotWithShape="0">
              <a:prstClr val="black">
                <a:alpha val="40000"/>
              </a:prstClr>
            </a:outerShdw>
          </a:effectLst>
        </p:spPr>
      </p:pic>
      <p:sp>
        <p:nvSpPr>
          <p:cNvPr id="14" name="Rectangle 13">
            <a:extLst>
              <a:ext uri="{FF2B5EF4-FFF2-40B4-BE49-F238E27FC236}">
                <a16:creationId xmlns:a16="http://schemas.microsoft.com/office/drawing/2014/main" xmlns="" id="{CB5C0771-1330-4B23-8096-F5A0C9F9AA47}"/>
              </a:ext>
            </a:extLst>
          </p:cNvPr>
          <p:cNvSpPr/>
          <p:nvPr/>
        </p:nvSpPr>
        <p:spPr>
          <a:xfrm>
            <a:off x="9715499" y="5795214"/>
            <a:ext cx="2119855" cy="4246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xmlns="" id="{CE146801-9C39-484B-8482-DA2FDA1F2452}"/>
              </a:ext>
            </a:extLst>
          </p:cNvPr>
          <p:cNvSpPr/>
          <p:nvPr/>
        </p:nvSpPr>
        <p:spPr>
          <a:xfrm>
            <a:off x="1614601" y="6465069"/>
            <a:ext cx="2442395" cy="256406"/>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Formal/Informal</a:t>
            </a:r>
          </a:p>
        </p:txBody>
      </p:sp>
      <p:sp>
        <p:nvSpPr>
          <p:cNvPr id="11" name="Rectangle: Rounded Corners 10">
            <a:extLst>
              <a:ext uri="{FF2B5EF4-FFF2-40B4-BE49-F238E27FC236}">
                <a16:creationId xmlns:a16="http://schemas.microsoft.com/office/drawing/2014/main" xmlns="" id="{FA0C550C-B707-4F9C-BC16-9E69B517F9FF}"/>
              </a:ext>
            </a:extLst>
          </p:cNvPr>
          <p:cNvSpPr/>
          <p:nvPr/>
        </p:nvSpPr>
        <p:spPr>
          <a:xfrm>
            <a:off x="405699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a:t>
            </a:r>
          </a:p>
        </p:txBody>
      </p:sp>
      <p:sp>
        <p:nvSpPr>
          <p:cNvPr id="12" name="Rectangle: Rounded Corners 11">
            <a:extLst>
              <a:ext uri="{FF2B5EF4-FFF2-40B4-BE49-F238E27FC236}">
                <a16:creationId xmlns:a16="http://schemas.microsoft.com/office/drawing/2014/main" xmlns="" id="{B893CBD8-1B62-4E6D-B18A-C67951F7CE2E}"/>
              </a:ext>
            </a:extLst>
          </p:cNvPr>
          <p:cNvSpPr/>
          <p:nvPr/>
        </p:nvSpPr>
        <p:spPr>
          <a:xfrm>
            <a:off x="894178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Award</a:t>
            </a:r>
          </a:p>
        </p:txBody>
      </p:sp>
      <p:sp>
        <p:nvSpPr>
          <p:cNvPr id="18" name="Rectangle: Rounded Corners 17">
            <a:extLst>
              <a:ext uri="{FF2B5EF4-FFF2-40B4-BE49-F238E27FC236}">
                <a16:creationId xmlns:a16="http://schemas.microsoft.com/office/drawing/2014/main" xmlns="" id="{6DAE8B74-27AD-47C4-9C5A-4920FC05A644}"/>
              </a:ext>
            </a:extLst>
          </p:cNvPr>
          <p:cNvSpPr/>
          <p:nvPr/>
        </p:nvSpPr>
        <p:spPr>
          <a:xfrm>
            <a:off x="649939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Evaluate</a:t>
            </a:r>
          </a:p>
        </p:txBody>
      </p:sp>
      <p:cxnSp>
        <p:nvCxnSpPr>
          <p:cNvPr id="25" name="Straight Arrow Connector 24">
            <a:extLst>
              <a:ext uri="{FF2B5EF4-FFF2-40B4-BE49-F238E27FC236}">
                <a16:creationId xmlns:a16="http://schemas.microsoft.com/office/drawing/2014/main" xmlns="" id="{31B90DBF-9BC9-4895-8229-675598D95DFA}"/>
              </a:ext>
            </a:extLst>
          </p:cNvPr>
          <p:cNvCxnSpPr>
            <a:cxnSpLocks/>
          </p:cNvCxnSpPr>
          <p:nvPr/>
        </p:nvCxnSpPr>
        <p:spPr>
          <a:xfrm>
            <a:off x="165100" y="4254756"/>
            <a:ext cx="58127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30852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1" y="337550"/>
            <a:ext cx="7369477" cy="1325563"/>
          </a:xfrm>
        </p:spPr>
        <p:txBody>
          <a:bodyPr/>
          <a:lstStyle/>
          <a:p>
            <a:r>
              <a:rPr lang="en-US" dirty="0"/>
              <a:t>Formal Solicitations</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25</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39510" y="641139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2</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sp>
        <p:nvSpPr>
          <p:cNvPr id="3" name="Rectangle: Rounded Corners 2">
            <a:extLst>
              <a:ext uri="{FF2B5EF4-FFF2-40B4-BE49-F238E27FC236}">
                <a16:creationId xmlns:a16="http://schemas.microsoft.com/office/drawing/2014/main" xmlns="" id="{AE57151F-8266-4B94-B308-0895F1F92C84}"/>
              </a:ext>
            </a:extLst>
          </p:cNvPr>
          <p:cNvSpPr/>
          <p:nvPr/>
        </p:nvSpPr>
        <p:spPr>
          <a:xfrm>
            <a:off x="1614601" y="6465069"/>
            <a:ext cx="2442395" cy="256406"/>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Formal/Informal</a:t>
            </a:r>
          </a:p>
        </p:txBody>
      </p:sp>
      <p:sp>
        <p:nvSpPr>
          <p:cNvPr id="6" name="Rectangle: Rounded Corners 5">
            <a:extLst>
              <a:ext uri="{FF2B5EF4-FFF2-40B4-BE49-F238E27FC236}">
                <a16:creationId xmlns:a16="http://schemas.microsoft.com/office/drawing/2014/main" xmlns="" id="{A18AC9ED-BEE4-416E-9C1C-17F4FF3EB01B}"/>
              </a:ext>
            </a:extLst>
          </p:cNvPr>
          <p:cNvSpPr/>
          <p:nvPr/>
        </p:nvSpPr>
        <p:spPr>
          <a:xfrm>
            <a:off x="405699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a:t>
            </a:r>
          </a:p>
        </p:txBody>
      </p:sp>
      <p:sp>
        <p:nvSpPr>
          <p:cNvPr id="13" name="Rectangle: Rounded Corners 12">
            <a:extLst>
              <a:ext uri="{FF2B5EF4-FFF2-40B4-BE49-F238E27FC236}">
                <a16:creationId xmlns:a16="http://schemas.microsoft.com/office/drawing/2014/main" xmlns="" id="{3B0CC22C-D922-43AD-8981-434CDA8EC619}"/>
              </a:ext>
            </a:extLst>
          </p:cNvPr>
          <p:cNvSpPr/>
          <p:nvPr/>
        </p:nvSpPr>
        <p:spPr>
          <a:xfrm>
            <a:off x="894178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Award</a:t>
            </a:r>
          </a:p>
        </p:txBody>
      </p:sp>
      <p:sp>
        <p:nvSpPr>
          <p:cNvPr id="20" name="Rectangle: Rounded Corners 19">
            <a:extLst>
              <a:ext uri="{FF2B5EF4-FFF2-40B4-BE49-F238E27FC236}">
                <a16:creationId xmlns:a16="http://schemas.microsoft.com/office/drawing/2014/main" xmlns="" id="{79CEC2C6-3E33-4C47-94F6-4B2303492549}"/>
              </a:ext>
            </a:extLst>
          </p:cNvPr>
          <p:cNvSpPr/>
          <p:nvPr/>
        </p:nvSpPr>
        <p:spPr>
          <a:xfrm>
            <a:off x="649939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Evaluate</a:t>
            </a:r>
          </a:p>
        </p:txBody>
      </p:sp>
      <p:pic>
        <p:nvPicPr>
          <p:cNvPr id="8" name="Picture 7">
            <a:extLst>
              <a:ext uri="{FF2B5EF4-FFF2-40B4-BE49-F238E27FC236}">
                <a16:creationId xmlns:a16="http://schemas.microsoft.com/office/drawing/2014/main" xmlns="" id="{6F2FCB72-8EB0-449D-8232-7C08691916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1375" y="1779195"/>
            <a:ext cx="8083861" cy="3437884"/>
          </a:xfrm>
          <a:prstGeom prst="rect">
            <a:avLst/>
          </a:prstGeom>
          <a:effectLst>
            <a:outerShdw blurRad="50800" dist="38100" dir="2700000" algn="tl" rotWithShape="0">
              <a:prstClr val="black">
                <a:alpha val="40000"/>
              </a:prstClr>
            </a:outerShdw>
          </a:effectLst>
        </p:spPr>
      </p:pic>
      <p:sp>
        <p:nvSpPr>
          <p:cNvPr id="18" name="Rectangle 17">
            <a:extLst>
              <a:ext uri="{FF2B5EF4-FFF2-40B4-BE49-F238E27FC236}">
                <a16:creationId xmlns:a16="http://schemas.microsoft.com/office/drawing/2014/main" xmlns="" id="{E3A08C6B-2D9B-4208-8223-EA9C3504F77C}"/>
              </a:ext>
            </a:extLst>
          </p:cNvPr>
          <p:cNvSpPr/>
          <p:nvPr/>
        </p:nvSpPr>
        <p:spPr>
          <a:xfrm>
            <a:off x="7357729" y="2138667"/>
            <a:ext cx="2647507" cy="7746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FAD3625F-9D8F-4BCB-8455-95C9B177AE6B}"/>
              </a:ext>
            </a:extLst>
          </p:cNvPr>
          <p:cNvSpPr/>
          <p:nvPr/>
        </p:nvSpPr>
        <p:spPr>
          <a:xfrm>
            <a:off x="8048848" y="4592010"/>
            <a:ext cx="1988288" cy="5185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27780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78C3DAE-F501-4E5A-ADB2-CE80575F2C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9395" y="1849019"/>
            <a:ext cx="8993210" cy="2975586"/>
          </a:xfrm>
          <a:prstGeom prst="rect">
            <a:avLst/>
          </a:prstGeom>
          <a:effectLst>
            <a:outerShdw blurRad="50800" dist="38100" dir="2700000" algn="tl" rotWithShape="0">
              <a:prstClr val="black">
                <a:alpha val="40000"/>
              </a:prstClr>
            </a:outerShdw>
          </a:effectLst>
        </p:spPr>
      </p:pic>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1" y="337550"/>
            <a:ext cx="7369477" cy="1325563"/>
          </a:xfrm>
        </p:spPr>
        <p:txBody>
          <a:bodyPr/>
          <a:lstStyle/>
          <a:p>
            <a:r>
              <a:rPr lang="en-US" dirty="0"/>
              <a:t>Formal Solicitations</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26</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39510" y="641139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2</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4"/>
          <a:stretch>
            <a:fillRect/>
          </a:stretch>
        </p:blipFill>
        <p:spPr>
          <a:xfrm>
            <a:off x="10301124" y="265631"/>
            <a:ext cx="1890876" cy="1325563"/>
          </a:xfrm>
          <a:prstGeom prst="rect">
            <a:avLst/>
          </a:prstGeom>
        </p:spPr>
      </p:pic>
      <p:sp>
        <p:nvSpPr>
          <p:cNvPr id="3" name="Rectangle: Rounded Corners 2">
            <a:extLst>
              <a:ext uri="{FF2B5EF4-FFF2-40B4-BE49-F238E27FC236}">
                <a16:creationId xmlns:a16="http://schemas.microsoft.com/office/drawing/2014/main" xmlns="" id="{F5477288-A08B-4C94-AB46-38DF3A0AF2BB}"/>
              </a:ext>
            </a:extLst>
          </p:cNvPr>
          <p:cNvSpPr/>
          <p:nvPr/>
        </p:nvSpPr>
        <p:spPr>
          <a:xfrm>
            <a:off x="1614601" y="6465069"/>
            <a:ext cx="2442395" cy="256406"/>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Formal/Informal</a:t>
            </a:r>
          </a:p>
        </p:txBody>
      </p:sp>
      <p:sp>
        <p:nvSpPr>
          <p:cNvPr id="6" name="Rectangle: Rounded Corners 5">
            <a:extLst>
              <a:ext uri="{FF2B5EF4-FFF2-40B4-BE49-F238E27FC236}">
                <a16:creationId xmlns:a16="http://schemas.microsoft.com/office/drawing/2014/main" xmlns="" id="{623A1105-DBA8-442C-9136-9DE9EDEE5345}"/>
              </a:ext>
            </a:extLst>
          </p:cNvPr>
          <p:cNvSpPr/>
          <p:nvPr/>
        </p:nvSpPr>
        <p:spPr>
          <a:xfrm>
            <a:off x="405699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a:t>
            </a:r>
          </a:p>
        </p:txBody>
      </p:sp>
      <p:sp>
        <p:nvSpPr>
          <p:cNvPr id="12" name="Rectangle: Rounded Corners 11">
            <a:extLst>
              <a:ext uri="{FF2B5EF4-FFF2-40B4-BE49-F238E27FC236}">
                <a16:creationId xmlns:a16="http://schemas.microsoft.com/office/drawing/2014/main" xmlns="" id="{759C8F3D-BDBF-4200-B54D-15E713EFB4EF}"/>
              </a:ext>
            </a:extLst>
          </p:cNvPr>
          <p:cNvSpPr/>
          <p:nvPr/>
        </p:nvSpPr>
        <p:spPr>
          <a:xfrm>
            <a:off x="894178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Award</a:t>
            </a:r>
          </a:p>
        </p:txBody>
      </p:sp>
      <p:sp>
        <p:nvSpPr>
          <p:cNvPr id="14" name="Rectangle: Rounded Corners 13">
            <a:extLst>
              <a:ext uri="{FF2B5EF4-FFF2-40B4-BE49-F238E27FC236}">
                <a16:creationId xmlns:a16="http://schemas.microsoft.com/office/drawing/2014/main" xmlns="" id="{925FCBFC-F0D9-4500-B343-A6DB363345AE}"/>
              </a:ext>
            </a:extLst>
          </p:cNvPr>
          <p:cNvSpPr/>
          <p:nvPr/>
        </p:nvSpPr>
        <p:spPr>
          <a:xfrm>
            <a:off x="649939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Evaluate</a:t>
            </a:r>
          </a:p>
        </p:txBody>
      </p:sp>
      <p:cxnSp>
        <p:nvCxnSpPr>
          <p:cNvPr id="21" name="Straight Arrow Connector 20">
            <a:extLst>
              <a:ext uri="{FF2B5EF4-FFF2-40B4-BE49-F238E27FC236}">
                <a16:creationId xmlns:a16="http://schemas.microsoft.com/office/drawing/2014/main" xmlns="" id="{595F97A8-9E7B-4368-9B69-5E8A62F0DD05}"/>
              </a:ext>
            </a:extLst>
          </p:cNvPr>
          <p:cNvCxnSpPr>
            <a:cxnSpLocks/>
          </p:cNvCxnSpPr>
          <p:nvPr/>
        </p:nvCxnSpPr>
        <p:spPr>
          <a:xfrm>
            <a:off x="2328531" y="2860815"/>
            <a:ext cx="581770" cy="25337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9063604" y="2606567"/>
            <a:ext cx="1373167" cy="4994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94734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1" y="337550"/>
            <a:ext cx="7369477" cy="1325563"/>
          </a:xfrm>
        </p:spPr>
        <p:txBody>
          <a:bodyPr/>
          <a:lstStyle/>
          <a:p>
            <a:r>
              <a:rPr lang="en-US" dirty="0"/>
              <a:t>Formal Solicitations</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27</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39510" y="641139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2</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sp>
        <p:nvSpPr>
          <p:cNvPr id="3" name="Rectangle: Rounded Corners 2">
            <a:extLst>
              <a:ext uri="{FF2B5EF4-FFF2-40B4-BE49-F238E27FC236}">
                <a16:creationId xmlns:a16="http://schemas.microsoft.com/office/drawing/2014/main" xmlns="" id="{E467DB8F-7FF8-40B9-A73B-1DBFD46C9819}"/>
              </a:ext>
            </a:extLst>
          </p:cNvPr>
          <p:cNvSpPr/>
          <p:nvPr/>
        </p:nvSpPr>
        <p:spPr>
          <a:xfrm>
            <a:off x="1614601" y="6465069"/>
            <a:ext cx="2442395" cy="256406"/>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Formal/Informal</a:t>
            </a:r>
          </a:p>
        </p:txBody>
      </p:sp>
      <p:sp>
        <p:nvSpPr>
          <p:cNvPr id="11" name="Rectangle: Rounded Corners 10">
            <a:extLst>
              <a:ext uri="{FF2B5EF4-FFF2-40B4-BE49-F238E27FC236}">
                <a16:creationId xmlns:a16="http://schemas.microsoft.com/office/drawing/2014/main" xmlns="" id="{A095B631-A7E1-4199-ADA4-70C781124C66}"/>
              </a:ext>
            </a:extLst>
          </p:cNvPr>
          <p:cNvSpPr/>
          <p:nvPr/>
        </p:nvSpPr>
        <p:spPr>
          <a:xfrm>
            <a:off x="405699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a:t>
            </a:r>
          </a:p>
        </p:txBody>
      </p:sp>
      <p:sp>
        <p:nvSpPr>
          <p:cNvPr id="12" name="Rectangle: Rounded Corners 11">
            <a:extLst>
              <a:ext uri="{FF2B5EF4-FFF2-40B4-BE49-F238E27FC236}">
                <a16:creationId xmlns:a16="http://schemas.microsoft.com/office/drawing/2014/main" xmlns="" id="{94C61BF7-91C6-4232-83FD-11F38D227629}"/>
              </a:ext>
            </a:extLst>
          </p:cNvPr>
          <p:cNvSpPr/>
          <p:nvPr/>
        </p:nvSpPr>
        <p:spPr>
          <a:xfrm>
            <a:off x="894178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Award</a:t>
            </a:r>
          </a:p>
        </p:txBody>
      </p:sp>
      <p:sp>
        <p:nvSpPr>
          <p:cNvPr id="14" name="Rectangle: Rounded Corners 13">
            <a:extLst>
              <a:ext uri="{FF2B5EF4-FFF2-40B4-BE49-F238E27FC236}">
                <a16:creationId xmlns:a16="http://schemas.microsoft.com/office/drawing/2014/main" xmlns="" id="{60FD20B8-FE9F-470B-927F-FE7326DC5149}"/>
              </a:ext>
            </a:extLst>
          </p:cNvPr>
          <p:cNvSpPr/>
          <p:nvPr/>
        </p:nvSpPr>
        <p:spPr>
          <a:xfrm>
            <a:off x="649939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Evaluate</a:t>
            </a:r>
          </a:p>
        </p:txBody>
      </p:sp>
      <p:pic>
        <p:nvPicPr>
          <p:cNvPr id="9" name="Picture 8"/>
          <p:cNvPicPr>
            <a:picLocks noChangeAspect="1"/>
          </p:cNvPicPr>
          <p:nvPr/>
        </p:nvPicPr>
        <p:blipFill>
          <a:blip r:embed="rId4"/>
          <a:stretch>
            <a:fillRect/>
          </a:stretch>
        </p:blipFill>
        <p:spPr>
          <a:xfrm>
            <a:off x="2679405" y="1716788"/>
            <a:ext cx="5923640" cy="4352565"/>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5"/>
          <a:stretch>
            <a:fillRect/>
          </a:stretch>
        </p:blipFill>
        <p:spPr>
          <a:xfrm>
            <a:off x="4835756" y="5806712"/>
            <a:ext cx="3697896" cy="257483"/>
          </a:xfrm>
          <a:prstGeom prst="rect">
            <a:avLst/>
          </a:prstGeom>
        </p:spPr>
      </p:pic>
    </p:spTree>
    <p:extLst>
      <p:ext uri="{BB962C8B-B14F-4D97-AF65-F5344CB8AC3E}">
        <p14:creationId xmlns:p14="http://schemas.microsoft.com/office/powerpoint/2010/main" val="9159728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4F591C5E-EF17-4FD2-9CC2-F1F428E74B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1409" y="1996603"/>
            <a:ext cx="7503140" cy="3359228"/>
          </a:xfrm>
          <a:prstGeom prst="rect">
            <a:avLst/>
          </a:prstGeom>
          <a:effectLst>
            <a:outerShdw blurRad="50800" dist="38100" dir="2700000" algn="tl" rotWithShape="0">
              <a:prstClr val="black">
                <a:alpha val="40000"/>
              </a:prstClr>
            </a:outerShdw>
          </a:effectLst>
        </p:spPr>
      </p:pic>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1" y="337550"/>
            <a:ext cx="7369477" cy="1325563"/>
          </a:xfrm>
        </p:spPr>
        <p:txBody>
          <a:bodyPr/>
          <a:lstStyle/>
          <a:p>
            <a:r>
              <a:rPr lang="en-US" dirty="0"/>
              <a:t>Formal Solicitations</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28</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39510" y="641139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2</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4"/>
          <a:stretch>
            <a:fillRect/>
          </a:stretch>
        </p:blipFill>
        <p:spPr>
          <a:xfrm>
            <a:off x="10301124" y="265631"/>
            <a:ext cx="1890876" cy="1325563"/>
          </a:xfrm>
          <a:prstGeom prst="rect">
            <a:avLst/>
          </a:prstGeom>
        </p:spPr>
      </p:pic>
      <p:sp>
        <p:nvSpPr>
          <p:cNvPr id="3" name="Rectangle: Rounded Corners 2">
            <a:extLst>
              <a:ext uri="{FF2B5EF4-FFF2-40B4-BE49-F238E27FC236}">
                <a16:creationId xmlns:a16="http://schemas.microsoft.com/office/drawing/2014/main" xmlns="" id="{4186EB81-6298-4733-8CAE-5DF2C94BF2F8}"/>
              </a:ext>
            </a:extLst>
          </p:cNvPr>
          <p:cNvSpPr/>
          <p:nvPr/>
        </p:nvSpPr>
        <p:spPr>
          <a:xfrm>
            <a:off x="1614601" y="6465069"/>
            <a:ext cx="2442395" cy="256406"/>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Formal/Informal</a:t>
            </a:r>
          </a:p>
        </p:txBody>
      </p:sp>
      <p:sp>
        <p:nvSpPr>
          <p:cNvPr id="6" name="Rectangle: Rounded Corners 5">
            <a:extLst>
              <a:ext uri="{FF2B5EF4-FFF2-40B4-BE49-F238E27FC236}">
                <a16:creationId xmlns:a16="http://schemas.microsoft.com/office/drawing/2014/main" xmlns="" id="{D7CB5FC0-10C4-4D01-ABA3-C2D56714C3FF}"/>
              </a:ext>
            </a:extLst>
          </p:cNvPr>
          <p:cNvSpPr/>
          <p:nvPr/>
        </p:nvSpPr>
        <p:spPr>
          <a:xfrm>
            <a:off x="405699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a:t>
            </a:r>
          </a:p>
        </p:txBody>
      </p:sp>
      <p:sp>
        <p:nvSpPr>
          <p:cNvPr id="11" name="Rectangle: Rounded Corners 10">
            <a:extLst>
              <a:ext uri="{FF2B5EF4-FFF2-40B4-BE49-F238E27FC236}">
                <a16:creationId xmlns:a16="http://schemas.microsoft.com/office/drawing/2014/main" xmlns="" id="{6A7F89D9-7B75-45B1-931F-6D2CDAAC2DCD}"/>
              </a:ext>
            </a:extLst>
          </p:cNvPr>
          <p:cNvSpPr/>
          <p:nvPr/>
        </p:nvSpPr>
        <p:spPr>
          <a:xfrm>
            <a:off x="894178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Award</a:t>
            </a:r>
          </a:p>
        </p:txBody>
      </p:sp>
      <p:sp>
        <p:nvSpPr>
          <p:cNvPr id="12" name="Rectangle: Rounded Corners 11">
            <a:extLst>
              <a:ext uri="{FF2B5EF4-FFF2-40B4-BE49-F238E27FC236}">
                <a16:creationId xmlns:a16="http://schemas.microsoft.com/office/drawing/2014/main" xmlns="" id="{3D4EF738-29D4-4824-8F13-5AB1BE086AFB}"/>
              </a:ext>
            </a:extLst>
          </p:cNvPr>
          <p:cNvSpPr/>
          <p:nvPr/>
        </p:nvSpPr>
        <p:spPr>
          <a:xfrm>
            <a:off x="649939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Evaluate</a:t>
            </a:r>
          </a:p>
        </p:txBody>
      </p:sp>
      <p:cxnSp>
        <p:nvCxnSpPr>
          <p:cNvPr id="13" name="Straight Arrow Connector 12">
            <a:extLst>
              <a:ext uri="{FF2B5EF4-FFF2-40B4-BE49-F238E27FC236}">
                <a16:creationId xmlns:a16="http://schemas.microsoft.com/office/drawing/2014/main" xmlns="" id="{73C35AED-90AC-488F-BEDF-ED18DC0BF59A}"/>
              </a:ext>
            </a:extLst>
          </p:cNvPr>
          <p:cNvCxnSpPr>
            <a:cxnSpLocks/>
          </p:cNvCxnSpPr>
          <p:nvPr/>
        </p:nvCxnSpPr>
        <p:spPr>
          <a:xfrm>
            <a:off x="2313442" y="2197290"/>
            <a:ext cx="328018" cy="28183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xmlns="" id="{DAC8E3A2-87EF-4758-9993-F0FA3221E8C8}"/>
              </a:ext>
            </a:extLst>
          </p:cNvPr>
          <p:cNvCxnSpPr>
            <a:cxnSpLocks/>
          </p:cNvCxnSpPr>
          <p:nvPr/>
        </p:nvCxnSpPr>
        <p:spPr>
          <a:xfrm>
            <a:off x="2313442" y="3202550"/>
            <a:ext cx="328018" cy="28183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62935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1" y="337550"/>
            <a:ext cx="7369477" cy="1325563"/>
          </a:xfrm>
        </p:spPr>
        <p:txBody>
          <a:bodyPr/>
          <a:lstStyle/>
          <a:p>
            <a:r>
              <a:rPr lang="en-US" dirty="0"/>
              <a:t>Formal Solicitations</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29</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39510" y="641139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2</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pic>
        <p:nvPicPr>
          <p:cNvPr id="6" name="Picture 5">
            <a:extLst>
              <a:ext uri="{FF2B5EF4-FFF2-40B4-BE49-F238E27FC236}">
                <a16:creationId xmlns:a16="http://schemas.microsoft.com/office/drawing/2014/main" xmlns="" id="{CDE5A069-9F98-47FC-A247-BC4CB3B1E9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3311" y="2276314"/>
            <a:ext cx="5925377" cy="2305372"/>
          </a:xfrm>
          <a:prstGeom prst="rect">
            <a:avLst/>
          </a:prstGeom>
          <a:effectLst>
            <a:outerShdw blurRad="50800" dist="38100" dir="2700000" algn="tl" rotWithShape="0">
              <a:prstClr val="black">
                <a:alpha val="40000"/>
              </a:prstClr>
            </a:outerShdw>
          </a:effectLst>
        </p:spPr>
      </p:pic>
      <p:sp>
        <p:nvSpPr>
          <p:cNvPr id="3" name="Rectangle: Rounded Corners 2">
            <a:extLst>
              <a:ext uri="{FF2B5EF4-FFF2-40B4-BE49-F238E27FC236}">
                <a16:creationId xmlns:a16="http://schemas.microsoft.com/office/drawing/2014/main" xmlns="" id="{56DB8A50-EAE9-417D-AD58-582E864D0832}"/>
              </a:ext>
            </a:extLst>
          </p:cNvPr>
          <p:cNvSpPr/>
          <p:nvPr/>
        </p:nvSpPr>
        <p:spPr>
          <a:xfrm>
            <a:off x="1614601" y="6465069"/>
            <a:ext cx="2442395" cy="256406"/>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Formal/Informal</a:t>
            </a:r>
          </a:p>
        </p:txBody>
      </p:sp>
      <p:sp>
        <p:nvSpPr>
          <p:cNvPr id="11" name="Rectangle: Rounded Corners 10">
            <a:extLst>
              <a:ext uri="{FF2B5EF4-FFF2-40B4-BE49-F238E27FC236}">
                <a16:creationId xmlns:a16="http://schemas.microsoft.com/office/drawing/2014/main" xmlns="" id="{E3132AEA-428E-4E92-AB34-A1C1110D2959}"/>
              </a:ext>
            </a:extLst>
          </p:cNvPr>
          <p:cNvSpPr/>
          <p:nvPr/>
        </p:nvSpPr>
        <p:spPr>
          <a:xfrm>
            <a:off x="405699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a:t>
            </a:r>
          </a:p>
        </p:txBody>
      </p:sp>
      <p:sp>
        <p:nvSpPr>
          <p:cNvPr id="12" name="Rectangle: Rounded Corners 11">
            <a:extLst>
              <a:ext uri="{FF2B5EF4-FFF2-40B4-BE49-F238E27FC236}">
                <a16:creationId xmlns:a16="http://schemas.microsoft.com/office/drawing/2014/main" xmlns="" id="{EB619964-CD1F-4881-8EAA-590650459DB2}"/>
              </a:ext>
            </a:extLst>
          </p:cNvPr>
          <p:cNvSpPr/>
          <p:nvPr/>
        </p:nvSpPr>
        <p:spPr>
          <a:xfrm>
            <a:off x="894178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Award</a:t>
            </a:r>
          </a:p>
        </p:txBody>
      </p:sp>
      <p:sp>
        <p:nvSpPr>
          <p:cNvPr id="14" name="Rectangle: Rounded Corners 13">
            <a:extLst>
              <a:ext uri="{FF2B5EF4-FFF2-40B4-BE49-F238E27FC236}">
                <a16:creationId xmlns:a16="http://schemas.microsoft.com/office/drawing/2014/main" xmlns="" id="{00A3596D-E16A-4DA1-BBEF-869A30BBD1A2}"/>
              </a:ext>
            </a:extLst>
          </p:cNvPr>
          <p:cNvSpPr/>
          <p:nvPr/>
        </p:nvSpPr>
        <p:spPr>
          <a:xfrm>
            <a:off x="649939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Evaluate</a:t>
            </a:r>
          </a:p>
        </p:txBody>
      </p:sp>
      <p:cxnSp>
        <p:nvCxnSpPr>
          <p:cNvPr id="21" name="Straight Arrow Connector 20">
            <a:extLst>
              <a:ext uri="{FF2B5EF4-FFF2-40B4-BE49-F238E27FC236}">
                <a16:creationId xmlns:a16="http://schemas.microsoft.com/office/drawing/2014/main" xmlns="" id="{CA3D0CBA-653A-46D4-87BE-02C8318C2C30}"/>
              </a:ext>
            </a:extLst>
          </p:cNvPr>
          <p:cNvCxnSpPr>
            <a:cxnSpLocks/>
          </p:cNvCxnSpPr>
          <p:nvPr/>
        </p:nvCxnSpPr>
        <p:spPr>
          <a:xfrm>
            <a:off x="5570590" y="3657856"/>
            <a:ext cx="928801"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1767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1" y="337550"/>
            <a:ext cx="7369477" cy="1325563"/>
          </a:xfrm>
        </p:spPr>
        <p:txBody>
          <a:bodyPr/>
          <a:lstStyle/>
          <a:p>
            <a:r>
              <a:rPr lang="en-US" dirty="0"/>
              <a:t>Formal/Informal Solicitations</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3</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39510" y="641139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2</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pic>
        <p:nvPicPr>
          <p:cNvPr id="6" name="Picture 5">
            <a:extLst>
              <a:ext uri="{FF2B5EF4-FFF2-40B4-BE49-F238E27FC236}">
                <a16:creationId xmlns:a16="http://schemas.microsoft.com/office/drawing/2014/main" xmlns="" id="{EFED691B-3108-4FF8-8BFF-CDB64DE3DA41}"/>
              </a:ext>
            </a:extLst>
          </p:cNvPr>
          <p:cNvPicPr>
            <a:picLocks noChangeAspect="1"/>
          </p:cNvPicPr>
          <p:nvPr/>
        </p:nvPicPr>
        <p:blipFill>
          <a:blip r:embed="rId4"/>
          <a:stretch>
            <a:fillRect/>
          </a:stretch>
        </p:blipFill>
        <p:spPr>
          <a:xfrm>
            <a:off x="2042752" y="1745115"/>
            <a:ext cx="8106496" cy="4268638"/>
          </a:xfrm>
          <a:prstGeom prst="rect">
            <a:avLst/>
          </a:prstGeom>
          <a:effectLst>
            <a:outerShdw blurRad="50800" dist="38100" dir="2700000" algn="tl" rotWithShape="0">
              <a:prstClr val="black">
                <a:alpha val="40000"/>
              </a:prstClr>
            </a:outerShdw>
          </a:effectLst>
        </p:spPr>
      </p:pic>
      <p:sp>
        <p:nvSpPr>
          <p:cNvPr id="3" name="Rectangle: Rounded Corners 2">
            <a:extLst>
              <a:ext uri="{FF2B5EF4-FFF2-40B4-BE49-F238E27FC236}">
                <a16:creationId xmlns:a16="http://schemas.microsoft.com/office/drawing/2014/main" xmlns="" id="{F7D71E35-92F7-49EE-852B-FD19D142FAB7}"/>
              </a:ext>
            </a:extLst>
          </p:cNvPr>
          <p:cNvSpPr/>
          <p:nvPr/>
        </p:nvSpPr>
        <p:spPr>
          <a:xfrm>
            <a:off x="1614601" y="6465069"/>
            <a:ext cx="2442395" cy="256406"/>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Formal/Informal</a:t>
            </a:r>
          </a:p>
        </p:txBody>
      </p:sp>
      <p:sp>
        <p:nvSpPr>
          <p:cNvPr id="11" name="Rectangle: Rounded Corners 10">
            <a:extLst>
              <a:ext uri="{FF2B5EF4-FFF2-40B4-BE49-F238E27FC236}">
                <a16:creationId xmlns:a16="http://schemas.microsoft.com/office/drawing/2014/main" xmlns="" id="{D28B459A-6470-42FE-B3F5-A95AD6A30915}"/>
              </a:ext>
            </a:extLst>
          </p:cNvPr>
          <p:cNvSpPr/>
          <p:nvPr/>
        </p:nvSpPr>
        <p:spPr>
          <a:xfrm>
            <a:off x="405699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a:t>
            </a:r>
          </a:p>
        </p:txBody>
      </p:sp>
      <p:sp>
        <p:nvSpPr>
          <p:cNvPr id="12" name="Rectangle: Rounded Corners 11">
            <a:extLst>
              <a:ext uri="{FF2B5EF4-FFF2-40B4-BE49-F238E27FC236}">
                <a16:creationId xmlns:a16="http://schemas.microsoft.com/office/drawing/2014/main" xmlns="" id="{78F39F52-3A46-4E1D-8764-9D29BEC4E0FC}"/>
              </a:ext>
            </a:extLst>
          </p:cNvPr>
          <p:cNvSpPr/>
          <p:nvPr/>
        </p:nvSpPr>
        <p:spPr>
          <a:xfrm>
            <a:off x="894178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Award</a:t>
            </a:r>
          </a:p>
        </p:txBody>
      </p:sp>
      <p:sp>
        <p:nvSpPr>
          <p:cNvPr id="14" name="Rectangle: Rounded Corners 13">
            <a:extLst>
              <a:ext uri="{FF2B5EF4-FFF2-40B4-BE49-F238E27FC236}">
                <a16:creationId xmlns:a16="http://schemas.microsoft.com/office/drawing/2014/main" xmlns="" id="{3035D9CD-0A5C-4B15-9BBC-19A2CBE659B0}"/>
              </a:ext>
            </a:extLst>
          </p:cNvPr>
          <p:cNvSpPr/>
          <p:nvPr/>
        </p:nvSpPr>
        <p:spPr>
          <a:xfrm>
            <a:off x="649939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Evaluate</a:t>
            </a:r>
          </a:p>
        </p:txBody>
      </p:sp>
    </p:spTree>
    <p:extLst>
      <p:ext uri="{BB962C8B-B14F-4D97-AF65-F5344CB8AC3E}">
        <p14:creationId xmlns:p14="http://schemas.microsoft.com/office/powerpoint/2010/main" val="41645198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9E315CF5-31ED-47E2-8FE4-54E0D32D9598}"/>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xmlns="" id="{C1E53529-790E-4A52-AED2-4C6E071B6523}"/>
              </a:ext>
            </a:extLst>
          </p:cNvPr>
          <p:cNvSpPr>
            <a:spLocks noGrp="1"/>
          </p:cNvSpPr>
          <p:nvPr>
            <p:ph type="ftr" sz="quarter" idx="11"/>
          </p:nvPr>
        </p:nvSpPr>
        <p:spPr/>
        <p:txBody>
          <a:bodyPr/>
          <a:lstStyle/>
          <a:p>
            <a:r>
              <a:rPr lang="en-US"/>
              <a:t>DAS – Procurement Services| CTsource Training</a:t>
            </a:r>
            <a:endParaRPr lang="en-US" dirty="0"/>
          </a:p>
        </p:txBody>
      </p:sp>
      <p:sp>
        <p:nvSpPr>
          <p:cNvPr id="5" name="Slide Number Placeholder 4">
            <a:extLst>
              <a:ext uri="{FF2B5EF4-FFF2-40B4-BE49-F238E27FC236}">
                <a16:creationId xmlns:a16="http://schemas.microsoft.com/office/drawing/2014/main" xmlns="" id="{B73B904A-4FAE-4492-8C82-E26223A499A0}"/>
              </a:ext>
            </a:extLst>
          </p:cNvPr>
          <p:cNvSpPr>
            <a:spLocks noGrp="1"/>
          </p:cNvSpPr>
          <p:nvPr>
            <p:ph type="sldNum" sz="quarter" idx="12"/>
          </p:nvPr>
        </p:nvSpPr>
        <p:spPr/>
        <p:txBody>
          <a:bodyPr/>
          <a:lstStyle/>
          <a:p>
            <a:fld id="{F4167D66-2636-48FB-B355-A2612EA16291}" type="slidenum">
              <a:rPr lang="en-US" smtClean="0">
                <a:solidFill>
                  <a:schemeClr val="bg1"/>
                </a:solidFill>
              </a:rPr>
              <a:t>30</a:t>
            </a:fld>
            <a:endParaRPr lang="en-US" dirty="0">
              <a:solidFill>
                <a:schemeClr val="bg1"/>
              </a:solidFill>
            </a:endParaRPr>
          </a:p>
        </p:txBody>
      </p:sp>
      <p:pic>
        <p:nvPicPr>
          <p:cNvPr id="7" name="Picture 6">
            <a:extLst>
              <a:ext uri="{FF2B5EF4-FFF2-40B4-BE49-F238E27FC236}">
                <a16:creationId xmlns:a16="http://schemas.microsoft.com/office/drawing/2014/main" xmlns="" id="{3E7C9971-001F-4C42-B78F-76CCAFECE6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206" y="2368891"/>
            <a:ext cx="9030401" cy="1826789"/>
          </a:xfrm>
          <a:prstGeom prst="rect">
            <a:avLst/>
          </a:prstGeom>
          <a:effectLst>
            <a:outerShdw blurRad="50800" dist="38100" dir="2700000" algn="tl" rotWithShape="0">
              <a:prstClr val="black">
                <a:alpha val="40000"/>
              </a:prstClr>
            </a:outerShdw>
          </a:effectLst>
        </p:spPr>
      </p:pic>
      <p:sp>
        <p:nvSpPr>
          <p:cNvPr id="6" name="Title 1">
            <a:extLst>
              <a:ext uri="{FF2B5EF4-FFF2-40B4-BE49-F238E27FC236}">
                <a16:creationId xmlns:a16="http://schemas.microsoft.com/office/drawing/2014/main" xmlns="" id="{E5304F99-3E5D-41CC-9A09-DF4BFA33B9E0}"/>
              </a:ext>
            </a:extLst>
          </p:cNvPr>
          <p:cNvSpPr>
            <a:spLocks noGrp="1"/>
          </p:cNvSpPr>
          <p:nvPr>
            <p:ph type="title"/>
          </p:nvPr>
        </p:nvSpPr>
        <p:spPr>
          <a:xfrm>
            <a:off x="990751" y="337550"/>
            <a:ext cx="7369477" cy="1325563"/>
          </a:xfrm>
        </p:spPr>
        <p:txBody>
          <a:bodyPr/>
          <a:lstStyle/>
          <a:p>
            <a:r>
              <a:rPr lang="en-US" dirty="0"/>
              <a:t>Formal Solicitations</a:t>
            </a:r>
          </a:p>
        </p:txBody>
      </p:sp>
      <p:cxnSp>
        <p:nvCxnSpPr>
          <p:cNvPr id="3" name="Straight Arrow Connector 2"/>
          <p:cNvCxnSpPr/>
          <p:nvPr/>
        </p:nvCxnSpPr>
        <p:spPr>
          <a:xfrm flipH="1">
            <a:off x="8830242" y="2863185"/>
            <a:ext cx="466725" cy="4191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xmlns="" id="{E5655E0B-7BC4-40AF-B0F8-B395B41F74A2}"/>
              </a:ext>
            </a:extLst>
          </p:cNvPr>
          <p:cNvSpPr/>
          <p:nvPr/>
        </p:nvSpPr>
        <p:spPr>
          <a:xfrm>
            <a:off x="1614601" y="6465069"/>
            <a:ext cx="2442395" cy="256406"/>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Formal/Informal</a:t>
            </a:r>
          </a:p>
        </p:txBody>
      </p:sp>
      <p:sp>
        <p:nvSpPr>
          <p:cNvPr id="15" name="Rectangle: Rounded Corners 14">
            <a:extLst>
              <a:ext uri="{FF2B5EF4-FFF2-40B4-BE49-F238E27FC236}">
                <a16:creationId xmlns:a16="http://schemas.microsoft.com/office/drawing/2014/main" xmlns="" id="{ADE12FFE-1E40-476B-B4AC-4866E1FF253C}"/>
              </a:ext>
            </a:extLst>
          </p:cNvPr>
          <p:cNvSpPr/>
          <p:nvPr/>
        </p:nvSpPr>
        <p:spPr>
          <a:xfrm>
            <a:off x="405699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a:t>
            </a:r>
          </a:p>
        </p:txBody>
      </p:sp>
      <p:sp>
        <p:nvSpPr>
          <p:cNvPr id="16" name="Rectangle: Rounded Corners 15">
            <a:extLst>
              <a:ext uri="{FF2B5EF4-FFF2-40B4-BE49-F238E27FC236}">
                <a16:creationId xmlns:a16="http://schemas.microsoft.com/office/drawing/2014/main" xmlns="" id="{24AF185B-93E0-4A53-BB95-FF66B25D9554}"/>
              </a:ext>
            </a:extLst>
          </p:cNvPr>
          <p:cNvSpPr/>
          <p:nvPr/>
        </p:nvSpPr>
        <p:spPr>
          <a:xfrm>
            <a:off x="894178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Award</a:t>
            </a:r>
          </a:p>
        </p:txBody>
      </p:sp>
      <p:sp>
        <p:nvSpPr>
          <p:cNvPr id="17" name="Rectangle: Rounded Corners 16">
            <a:extLst>
              <a:ext uri="{FF2B5EF4-FFF2-40B4-BE49-F238E27FC236}">
                <a16:creationId xmlns:a16="http://schemas.microsoft.com/office/drawing/2014/main" xmlns="" id="{438D6891-74A4-41E9-81F4-E63EAC415BDD}"/>
              </a:ext>
            </a:extLst>
          </p:cNvPr>
          <p:cNvSpPr/>
          <p:nvPr/>
        </p:nvSpPr>
        <p:spPr>
          <a:xfrm>
            <a:off x="649939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Evaluate</a:t>
            </a:r>
          </a:p>
        </p:txBody>
      </p:sp>
      <p:sp>
        <p:nvSpPr>
          <p:cNvPr id="13" name="Slide Number Placeholder 3">
            <a:extLst>
              <a:ext uri="{FF2B5EF4-FFF2-40B4-BE49-F238E27FC236}">
                <a16:creationId xmlns:a16="http://schemas.microsoft.com/office/drawing/2014/main" xmlns="" id="{418197B4-74E9-493B-81EC-41AAD26625B2}"/>
              </a:ext>
            </a:extLst>
          </p:cNvPr>
          <p:cNvSpPr txBox="1">
            <a:spLocks/>
          </p:cNvSpPr>
          <p:nvPr/>
        </p:nvSpPr>
        <p:spPr>
          <a:xfrm>
            <a:off x="39510" y="641139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2</a:t>
            </a:r>
            <a:endParaRPr lang="en-CA" b="1" dirty="0">
              <a:solidFill>
                <a:schemeClr val="bg1"/>
              </a:solidFill>
            </a:endParaRPr>
          </a:p>
        </p:txBody>
      </p:sp>
    </p:spTree>
    <p:extLst>
      <p:ext uri="{BB962C8B-B14F-4D97-AF65-F5344CB8AC3E}">
        <p14:creationId xmlns:p14="http://schemas.microsoft.com/office/powerpoint/2010/main" val="15699972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1" y="337550"/>
            <a:ext cx="7369477" cy="1325563"/>
          </a:xfrm>
        </p:spPr>
        <p:txBody>
          <a:bodyPr/>
          <a:lstStyle/>
          <a:p>
            <a:r>
              <a:rPr lang="en-US" dirty="0"/>
              <a:t>Formal Solicitations</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31</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39510" y="641139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2</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pic>
        <p:nvPicPr>
          <p:cNvPr id="30" name="Picture 29">
            <a:extLst>
              <a:ext uri="{FF2B5EF4-FFF2-40B4-BE49-F238E27FC236}">
                <a16:creationId xmlns:a16="http://schemas.microsoft.com/office/drawing/2014/main" xmlns="" id="{733363AE-03CB-4D36-8B69-D20BA2A33D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1205" y="1788707"/>
            <a:ext cx="7449590" cy="3639058"/>
          </a:xfrm>
          <a:prstGeom prst="rect">
            <a:avLst/>
          </a:prstGeom>
          <a:effectLst>
            <a:outerShdw blurRad="50800" dist="38100" dir="2700000" algn="tl" rotWithShape="0">
              <a:prstClr val="black">
                <a:alpha val="40000"/>
              </a:prstClr>
            </a:outerShdw>
          </a:effectLst>
        </p:spPr>
      </p:pic>
      <p:sp>
        <p:nvSpPr>
          <p:cNvPr id="27" name="Oval 26">
            <a:extLst>
              <a:ext uri="{FF2B5EF4-FFF2-40B4-BE49-F238E27FC236}">
                <a16:creationId xmlns:a16="http://schemas.microsoft.com/office/drawing/2014/main" xmlns="" id="{FCEB9C61-01C4-432A-8082-3E54B837BA86}"/>
              </a:ext>
            </a:extLst>
          </p:cNvPr>
          <p:cNvSpPr/>
          <p:nvPr/>
        </p:nvSpPr>
        <p:spPr>
          <a:xfrm>
            <a:off x="2782710" y="2875065"/>
            <a:ext cx="1176618" cy="2618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xmlns="" id="{3198C163-352C-40CB-BB6E-8F4AE580FE45}"/>
              </a:ext>
            </a:extLst>
          </p:cNvPr>
          <p:cNvSpPr/>
          <p:nvPr/>
        </p:nvSpPr>
        <p:spPr>
          <a:xfrm>
            <a:off x="1614601" y="6465069"/>
            <a:ext cx="2442395" cy="256406"/>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Formal/Informal</a:t>
            </a:r>
          </a:p>
        </p:txBody>
      </p:sp>
      <p:sp>
        <p:nvSpPr>
          <p:cNvPr id="6" name="Rectangle: Rounded Corners 5">
            <a:extLst>
              <a:ext uri="{FF2B5EF4-FFF2-40B4-BE49-F238E27FC236}">
                <a16:creationId xmlns:a16="http://schemas.microsoft.com/office/drawing/2014/main" xmlns="" id="{7F111259-1E61-41AC-B5D4-11073DDDB7BD}"/>
              </a:ext>
            </a:extLst>
          </p:cNvPr>
          <p:cNvSpPr/>
          <p:nvPr/>
        </p:nvSpPr>
        <p:spPr>
          <a:xfrm>
            <a:off x="405699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a:t>
            </a:r>
          </a:p>
        </p:txBody>
      </p:sp>
      <p:sp>
        <p:nvSpPr>
          <p:cNvPr id="11" name="Rectangle: Rounded Corners 10">
            <a:extLst>
              <a:ext uri="{FF2B5EF4-FFF2-40B4-BE49-F238E27FC236}">
                <a16:creationId xmlns:a16="http://schemas.microsoft.com/office/drawing/2014/main" xmlns="" id="{13D0F992-1FEA-4B08-A27D-A85A46926EA0}"/>
              </a:ext>
            </a:extLst>
          </p:cNvPr>
          <p:cNvSpPr/>
          <p:nvPr/>
        </p:nvSpPr>
        <p:spPr>
          <a:xfrm>
            <a:off x="894178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Award</a:t>
            </a:r>
          </a:p>
        </p:txBody>
      </p:sp>
      <p:sp>
        <p:nvSpPr>
          <p:cNvPr id="12" name="Rectangle: Rounded Corners 11">
            <a:extLst>
              <a:ext uri="{FF2B5EF4-FFF2-40B4-BE49-F238E27FC236}">
                <a16:creationId xmlns:a16="http://schemas.microsoft.com/office/drawing/2014/main" xmlns="" id="{58C60F1E-97F5-4B15-918A-FF2449A6837F}"/>
              </a:ext>
            </a:extLst>
          </p:cNvPr>
          <p:cNvSpPr/>
          <p:nvPr/>
        </p:nvSpPr>
        <p:spPr>
          <a:xfrm>
            <a:off x="649939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Evaluate</a:t>
            </a:r>
          </a:p>
        </p:txBody>
      </p:sp>
    </p:spTree>
    <p:extLst>
      <p:ext uri="{BB962C8B-B14F-4D97-AF65-F5344CB8AC3E}">
        <p14:creationId xmlns:p14="http://schemas.microsoft.com/office/powerpoint/2010/main" val="30385789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1" y="337550"/>
            <a:ext cx="7369477" cy="1325563"/>
          </a:xfrm>
        </p:spPr>
        <p:txBody>
          <a:bodyPr/>
          <a:lstStyle/>
          <a:p>
            <a:r>
              <a:rPr lang="en-US" dirty="0"/>
              <a:t>Formal Solicitations</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32</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39510" y="641139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2</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pic>
        <p:nvPicPr>
          <p:cNvPr id="20" name="Picture 19">
            <a:extLst>
              <a:ext uri="{FF2B5EF4-FFF2-40B4-BE49-F238E27FC236}">
                <a16:creationId xmlns:a16="http://schemas.microsoft.com/office/drawing/2014/main" xmlns="" id="{D52D9E08-3DB7-4114-B996-3056A4341C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8983" y="1709019"/>
            <a:ext cx="5131550" cy="4486601"/>
          </a:xfrm>
          <a:prstGeom prst="rect">
            <a:avLst/>
          </a:prstGeom>
          <a:effectLst>
            <a:outerShdw blurRad="50800" dist="38100" dir="2700000" algn="tl" rotWithShape="0">
              <a:prstClr val="black">
                <a:alpha val="40000"/>
              </a:prstClr>
            </a:outerShdw>
          </a:effectLst>
        </p:spPr>
      </p:pic>
      <p:pic>
        <p:nvPicPr>
          <p:cNvPr id="22" name="Picture 21">
            <a:extLst>
              <a:ext uri="{FF2B5EF4-FFF2-40B4-BE49-F238E27FC236}">
                <a16:creationId xmlns:a16="http://schemas.microsoft.com/office/drawing/2014/main" xmlns="" id="{6B436E11-FE1C-40C2-8067-0F4511F52A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39810" y="3608251"/>
            <a:ext cx="2143424" cy="1952898"/>
          </a:xfrm>
          <a:prstGeom prst="rect">
            <a:avLst/>
          </a:prstGeom>
          <a:ln>
            <a:solidFill>
              <a:schemeClr val="tx1"/>
            </a:solidFill>
          </a:ln>
          <a:effectLst>
            <a:outerShdw blurRad="50800" dist="38100" dir="2700000" algn="tl" rotWithShape="0">
              <a:prstClr val="black">
                <a:alpha val="40000"/>
              </a:prstClr>
            </a:outerShdw>
          </a:effectLst>
        </p:spPr>
      </p:pic>
      <p:cxnSp>
        <p:nvCxnSpPr>
          <p:cNvPr id="26" name="Straight Arrow Connector 25">
            <a:extLst>
              <a:ext uri="{FF2B5EF4-FFF2-40B4-BE49-F238E27FC236}">
                <a16:creationId xmlns:a16="http://schemas.microsoft.com/office/drawing/2014/main" xmlns="" id="{C5F070D5-2B13-4228-8E8D-3003CA16B364}"/>
              </a:ext>
            </a:extLst>
          </p:cNvPr>
          <p:cNvCxnSpPr>
            <a:cxnSpLocks/>
          </p:cNvCxnSpPr>
          <p:nvPr/>
        </p:nvCxnSpPr>
        <p:spPr>
          <a:xfrm flipV="1">
            <a:off x="6754133" y="4062549"/>
            <a:ext cx="1316288" cy="130955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xmlns="" id="{FCEB9C61-01C4-432A-8082-3E54B837BA86}"/>
              </a:ext>
            </a:extLst>
          </p:cNvPr>
          <p:cNvSpPr/>
          <p:nvPr/>
        </p:nvSpPr>
        <p:spPr>
          <a:xfrm>
            <a:off x="8070421" y="3952320"/>
            <a:ext cx="965200" cy="22045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xmlns="" id="{4AFB8DF1-1E2B-4413-8948-A578FFF5960C}"/>
              </a:ext>
            </a:extLst>
          </p:cNvPr>
          <p:cNvSpPr/>
          <p:nvPr/>
        </p:nvSpPr>
        <p:spPr>
          <a:xfrm>
            <a:off x="1614601" y="6465069"/>
            <a:ext cx="2442395" cy="256406"/>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Formal/Informal</a:t>
            </a:r>
          </a:p>
        </p:txBody>
      </p:sp>
      <p:sp>
        <p:nvSpPr>
          <p:cNvPr id="6" name="Rectangle: Rounded Corners 5">
            <a:extLst>
              <a:ext uri="{FF2B5EF4-FFF2-40B4-BE49-F238E27FC236}">
                <a16:creationId xmlns:a16="http://schemas.microsoft.com/office/drawing/2014/main" xmlns="" id="{9105A102-3FDC-4058-A5B2-EA06B3ECB403}"/>
              </a:ext>
            </a:extLst>
          </p:cNvPr>
          <p:cNvSpPr/>
          <p:nvPr/>
        </p:nvSpPr>
        <p:spPr>
          <a:xfrm>
            <a:off x="405699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a:t>
            </a:r>
          </a:p>
        </p:txBody>
      </p:sp>
      <p:sp>
        <p:nvSpPr>
          <p:cNvPr id="11" name="Rectangle: Rounded Corners 10">
            <a:extLst>
              <a:ext uri="{FF2B5EF4-FFF2-40B4-BE49-F238E27FC236}">
                <a16:creationId xmlns:a16="http://schemas.microsoft.com/office/drawing/2014/main" xmlns="" id="{24E380F3-9C33-4D2E-A39D-75869DFB54E2}"/>
              </a:ext>
            </a:extLst>
          </p:cNvPr>
          <p:cNvSpPr/>
          <p:nvPr/>
        </p:nvSpPr>
        <p:spPr>
          <a:xfrm>
            <a:off x="894178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Award</a:t>
            </a:r>
          </a:p>
        </p:txBody>
      </p:sp>
      <p:sp>
        <p:nvSpPr>
          <p:cNvPr id="12" name="Rectangle: Rounded Corners 11">
            <a:extLst>
              <a:ext uri="{FF2B5EF4-FFF2-40B4-BE49-F238E27FC236}">
                <a16:creationId xmlns:a16="http://schemas.microsoft.com/office/drawing/2014/main" xmlns="" id="{A17CD565-8DD7-4958-9097-A73779629DF6}"/>
              </a:ext>
            </a:extLst>
          </p:cNvPr>
          <p:cNvSpPr/>
          <p:nvPr/>
        </p:nvSpPr>
        <p:spPr>
          <a:xfrm>
            <a:off x="649939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Evaluate</a:t>
            </a:r>
          </a:p>
        </p:txBody>
      </p:sp>
    </p:spTree>
    <p:extLst>
      <p:ext uri="{BB962C8B-B14F-4D97-AF65-F5344CB8AC3E}">
        <p14:creationId xmlns:p14="http://schemas.microsoft.com/office/powerpoint/2010/main" val="3764182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1" y="337550"/>
            <a:ext cx="7369477" cy="1325563"/>
          </a:xfrm>
        </p:spPr>
        <p:txBody>
          <a:bodyPr/>
          <a:lstStyle/>
          <a:p>
            <a:r>
              <a:rPr lang="en-US" dirty="0"/>
              <a:t>Formal Solicitations</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33</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39510" y="641139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2</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pic>
        <p:nvPicPr>
          <p:cNvPr id="6" name="Picture 5">
            <a:extLst>
              <a:ext uri="{FF2B5EF4-FFF2-40B4-BE49-F238E27FC236}">
                <a16:creationId xmlns:a16="http://schemas.microsoft.com/office/drawing/2014/main" xmlns="" id="{6822B569-0469-4862-925C-02A7020D7B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8431" y="1957318"/>
            <a:ext cx="7430537" cy="3448531"/>
          </a:xfrm>
          <a:prstGeom prst="rect">
            <a:avLst/>
          </a:prstGeom>
          <a:effectLst>
            <a:outerShdw blurRad="50800" dist="38100" dir="2700000" algn="tl" rotWithShape="0">
              <a:prstClr val="black">
                <a:alpha val="40000"/>
              </a:prstClr>
            </a:outerShdw>
          </a:effectLst>
        </p:spPr>
      </p:pic>
      <p:sp>
        <p:nvSpPr>
          <p:cNvPr id="3" name="Rectangle: Rounded Corners 2">
            <a:extLst>
              <a:ext uri="{FF2B5EF4-FFF2-40B4-BE49-F238E27FC236}">
                <a16:creationId xmlns:a16="http://schemas.microsoft.com/office/drawing/2014/main" xmlns="" id="{197C6663-78DE-4F42-B781-DF8C96B37EA3}"/>
              </a:ext>
            </a:extLst>
          </p:cNvPr>
          <p:cNvSpPr/>
          <p:nvPr/>
        </p:nvSpPr>
        <p:spPr>
          <a:xfrm>
            <a:off x="1614601" y="6465069"/>
            <a:ext cx="2442395" cy="256406"/>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Formal/Informal</a:t>
            </a:r>
          </a:p>
        </p:txBody>
      </p:sp>
      <p:sp>
        <p:nvSpPr>
          <p:cNvPr id="11" name="Rectangle: Rounded Corners 10">
            <a:extLst>
              <a:ext uri="{FF2B5EF4-FFF2-40B4-BE49-F238E27FC236}">
                <a16:creationId xmlns:a16="http://schemas.microsoft.com/office/drawing/2014/main" xmlns="" id="{B4B0E92E-E844-464D-A204-C5BF7C4AB411}"/>
              </a:ext>
            </a:extLst>
          </p:cNvPr>
          <p:cNvSpPr/>
          <p:nvPr/>
        </p:nvSpPr>
        <p:spPr>
          <a:xfrm>
            <a:off x="405699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a:t>
            </a:r>
          </a:p>
        </p:txBody>
      </p:sp>
      <p:sp>
        <p:nvSpPr>
          <p:cNvPr id="12" name="Rectangle: Rounded Corners 11">
            <a:extLst>
              <a:ext uri="{FF2B5EF4-FFF2-40B4-BE49-F238E27FC236}">
                <a16:creationId xmlns:a16="http://schemas.microsoft.com/office/drawing/2014/main" xmlns="" id="{256186F5-FCF9-49A1-BE9F-A77F08623104}"/>
              </a:ext>
            </a:extLst>
          </p:cNvPr>
          <p:cNvSpPr/>
          <p:nvPr/>
        </p:nvSpPr>
        <p:spPr>
          <a:xfrm>
            <a:off x="894178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Award</a:t>
            </a:r>
          </a:p>
        </p:txBody>
      </p:sp>
      <p:sp>
        <p:nvSpPr>
          <p:cNvPr id="14" name="Rectangle: Rounded Corners 13">
            <a:extLst>
              <a:ext uri="{FF2B5EF4-FFF2-40B4-BE49-F238E27FC236}">
                <a16:creationId xmlns:a16="http://schemas.microsoft.com/office/drawing/2014/main" xmlns="" id="{22807491-1DA8-4EDC-AD87-75DBA6997402}"/>
              </a:ext>
            </a:extLst>
          </p:cNvPr>
          <p:cNvSpPr/>
          <p:nvPr/>
        </p:nvSpPr>
        <p:spPr>
          <a:xfrm>
            <a:off x="649939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Evaluate</a:t>
            </a:r>
          </a:p>
        </p:txBody>
      </p:sp>
      <p:cxnSp>
        <p:nvCxnSpPr>
          <p:cNvPr id="21" name="Straight Arrow Connector 20">
            <a:extLst>
              <a:ext uri="{FF2B5EF4-FFF2-40B4-BE49-F238E27FC236}">
                <a16:creationId xmlns:a16="http://schemas.microsoft.com/office/drawing/2014/main" xmlns="" id="{0337F161-5B40-4FFD-9201-47F1E4943732}"/>
              </a:ext>
            </a:extLst>
          </p:cNvPr>
          <p:cNvCxnSpPr>
            <a:cxnSpLocks/>
          </p:cNvCxnSpPr>
          <p:nvPr/>
        </p:nvCxnSpPr>
        <p:spPr>
          <a:xfrm>
            <a:off x="5631599" y="3632456"/>
            <a:ext cx="928801"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02537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1" y="337550"/>
            <a:ext cx="7369477" cy="1325563"/>
          </a:xfrm>
        </p:spPr>
        <p:txBody>
          <a:bodyPr/>
          <a:lstStyle/>
          <a:p>
            <a:r>
              <a:rPr lang="en-US" dirty="0"/>
              <a:t>Formal Solicitations</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34</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39510" y="641139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2</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pic>
        <p:nvPicPr>
          <p:cNvPr id="6" name="Picture 5">
            <a:extLst>
              <a:ext uri="{FF2B5EF4-FFF2-40B4-BE49-F238E27FC236}">
                <a16:creationId xmlns:a16="http://schemas.microsoft.com/office/drawing/2014/main" xmlns="" id="{E725ECAD-FF70-4B88-B4C5-8F3E34C9E3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2967" y="1788707"/>
            <a:ext cx="8526065" cy="3943900"/>
          </a:xfrm>
          <a:prstGeom prst="rect">
            <a:avLst/>
          </a:prstGeom>
          <a:effectLst>
            <a:outerShdw blurRad="50800" dist="38100" dir="2700000" algn="tl" rotWithShape="0">
              <a:prstClr val="black">
                <a:alpha val="40000"/>
              </a:prstClr>
            </a:outerShdw>
          </a:effectLst>
        </p:spPr>
      </p:pic>
      <p:sp>
        <p:nvSpPr>
          <p:cNvPr id="11" name="Rectangle 10">
            <a:extLst>
              <a:ext uri="{FF2B5EF4-FFF2-40B4-BE49-F238E27FC236}">
                <a16:creationId xmlns:a16="http://schemas.microsoft.com/office/drawing/2014/main" xmlns="" id="{854DB1B1-C17F-412D-87FB-861E11F36C17}"/>
              </a:ext>
            </a:extLst>
          </p:cNvPr>
          <p:cNvSpPr/>
          <p:nvPr/>
        </p:nvSpPr>
        <p:spPr>
          <a:xfrm>
            <a:off x="1832967" y="1788707"/>
            <a:ext cx="8526065" cy="6115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xmlns="" id="{3B55CE97-7536-4E15-8DEB-68CD6690AE50}"/>
              </a:ext>
            </a:extLst>
          </p:cNvPr>
          <p:cNvSpPr/>
          <p:nvPr/>
        </p:nvSpPr>
        <p:spPr>
          <a:xfrm>
            <a:off x="1614601" y="6465069"/>
            <a:ext cx="2442395" cy="256406"/>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Formal/Informal</a:t>
            </a:r>
          </a:p>
        </p:txBody>
      </p:sp>
      <p:sp>
        <p:nvSpPr>
          <p:cNvPr id="12" name="Rectangle: Rounded Corners 11">
            <a:extLst>
              <a:ext uri="{FF2B5EF4-FFF2-40B4-BE49-F238E27FC236}">
                <a16:creationId xmlns:a16="http://schemas.microsoft.com/office/drawing/2014/main" xmlns="" id="{42278DFA-E2AA-4445-B840-E9C4A7FD5C66}"/>
              </a:ext>
            </a:extLst>
          </p:cNvPr>
          <p:cNvSpPr/>
          <p:nvPr/>
        </p:nvSpPr>
        <p:spPr>
          <a:xfrm>
            <a:off x="405699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a:t>
            </a:r>
          </a:p>
        </p:txBody>
      </p:sp>
      <p:sp>
        <p:nvSpPr>
          <p:cNvPr id="13" name="Rectangle: Rounded Corners 12">
            <a:extLst>
              <a:ext uri="{FF2B5EF4-FFF2-40B4-BE49-F238E27FC236}">
                <a16:creationId xmlns:a16="http://schemas.microsoft.com/office/drawing/2014/main" xmlns="" id="{92362E2F-EFED-46D8-AC13-B58CB23639D1}"/>
              </a:ext>
            </a:extLst>
          </p:cNvPr>
          <p:cNvSpPr/>
          <p:nvPr/>
        </p:nvSpPr>
        <p:spPr>
          <a:xfrm>
            <a:off x="894178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Award</a:t>
            </a:r>
          </a:p>
        </p:txBody>
      </p:sp>
      <p:sp>
        <p:nvSpPr>
          <p:cNvPr id="15" name="Rectangle: Rounded Corners 14">
            <a:extLst>
              <a:ext uri="{FF2B5EF4-FFF2-40B4-BE49-F238E27FC236}">
                <a16:creationId xmlns:a16="http://schemas.microsoft.com/office/drawing/2014/main" xmlns="" id="{E0781BFE-4F23-4D19-9B9D-C7DD865C2A0F}"/>
              </a:ext>
            </a:extLst>
          </p:cNvPr>
          <p:cNvSpPr/>
          <p:nvPr/>
        </p:nvSpPr>
        <p:spPr>
          <a:xfrm>
            <a:off x="649939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Evaluate</a:t>
            </a:r>
          </a:p>
        </p:txBody>
      </p:sp>
      <p:pic>
        <p:nvPicPr>
          <p:cNvPr id="7" name="Picture 6"/>
          <p:cNvPicPr>
            <a:picLocks noChangeAspect="1"/>
          </p:cNvPicPr>
          <p:nvPr/>
        </p:nvPicPr>
        <p:blipFill>
          <a:blip r:embed="rId5"/>
          <a:stretch>
            <a:fillRect/>
          </a:stretch>
        </p:blipFill>
        <p:spPr>
          <a:xfrm>
            <a:off x="4452708" y="5858201"/>
            <a:ext cx="5906324" cy="381053"/>
          </a:xfrm>
          <a:prstGeom prst="rect">
            <a:avLst/>
          </a:prstGeom>
        </p:spPr>
      </p:pic>
    </p:spTree>
    <p:extLst>
      <p:ext uri="{BB962C8B-B14F-4D97-AF65-F5344CB8AC3E}">
        <p14:creationId xmlns:p14="http://schemas.microsoft.com/office/powerpoint/2010/main" val="18154092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1" y="337550"/>
            <a:ext cx="7369477" cy="1325563"/>
          </a:xfrm>
        </p:spPr>
        <p:txBody>
          <a:bodyPr/>
          <a:lstStyle/>
          <a:p>
            <a:r>
              <a:rPr lang="en-US" dirty="0"/>
              <a:t>Informal Solicitations</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35</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39510" y="641139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2</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pic>
        <p:nvPicPr>
          <p:cNvPr id="3" name="Picture 2">
            <a:extLst>
              <a:ext uri="{FF2B5EF4-FFF2-40B4-BE49-F238E27FC236}">
                <a16:creationId xmlns:a16="http://schemas.microsoft.com/office/drawing/2014/main" xmlns="" id="{B6EF0E10-51A2-40A4-9933-59942D547237}"/>
              </a:ext>
            </a:extLst>
          </p:cNvPr>
          <p:cNvPicPr>
            <a:picLocks noChangeAspect="1"/>
          </p:cNvPicPr>
          <p:nvPr/>
        </p:nvPicPr>
        <p:blipFill>
          <a:blip r:embed="rId4"/>
          <a:stretch>
            <a:fillRect/>
          </a:stretch>
        </p:blipFill>
        <p:spPr>
          <a:xfrm>
            <a:off x="2042752" y="1745115"/>
            <a:ext cx="8106496" cy="4268638"/>
          </a:xfrm>
          <a:prstGeom prst="rect">
            <a:avLst/>
          </a:prstGeom>
          <a:effectLst>
            <a:outerShdw blurRad="50800" dist="38100" dir="2700000" algn="tl" rotWithShape="0">
              <a:prstClr val="black">
                <a:alpha val="40000"/>
              </a:prstClr>
            </a:outerShdw>
          </a:effectLst>
        </p:spPr>
      </p:pic>
      <p:sp>
        <p:nvSpPr>
          <p:cNvPr id="12" name="Oval 11">
            <a:extLst>
              <a:ext uri="{FF2B5EF4-FFF2-40B4-BE49-F238E27FC236}">
                <a16:creationId xmlns:a16="http://schemas.microsoft.com/office/drawing/2014/main" xmlns="" id="{14C2A798-CCFE-47EE-B71D-60E0F4640870}"/>
              </a:ext>
            </a:extLst>
          </p:cNvPr>
          <p:cNvSpPr/>
          <p:nvPr/>
        </p:nvSpPr>
        <p:spPr>
          <a:xfrm>
            <a:off x="2571064" y="3905834"/>
            <a:ext cx="832207" cy="28767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xmlns="" id="{6F52A056-5A0E-4BA7-8664-7BFF84C7A006}"/>
              </a:ext>
            </a:extLst>
          </p:cNvPr>
          <p:cNvSpPr/>
          <p:nvPr/>
        </p:nvSpPr>
        <p:spPr>
          <a:xfrm>
            <a:off x="1614601" y="6465069"/>
            <a:ext cx="2442395" cy="256406"/>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Formal/Informal</a:t>
            </a:r>
          </a:p>
        </p:txBody>
      </p:sp>
      <p:sp>
        <p:nvSpPr>
          <p:cNvPr id="11" name="Rectangle: Rounded Corners 10">
            <a:extLst>
              <a:ext uri="{FF2B5EF4-FFF2-40B4-BE49-F238E27FC236}">
                <a16:creationId xmlns:a16="http://schemas.microsoft.com/office/drawing/2014/main" xmlns="" id="{386ABB2F-312D-4319-A2BD-4A8D3B97BF89}"/>
              </a:ext>
            </a:extLst>
          </p:cNvPr>
          <p:cNvSpPr/>
          <p:nvPr/>
        </p:nvSpPr>
        <p:spPr>
          <a:xfrm>
            <a:off x="405699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a:t>
            </a:r>
          </a:p>
        </p:txBody>
      </p:sp>
      <p:sp>
        <p:nvSpPr>
          <p:cNvPr id="13" name="Rectangle: Rounded Corners 12">
            <a:extLst>
              <a:ext uri="{FF2B5EF4-FFF2-40B4-BE49-F238E27FC236}">
                <a16:creationId xmlns:a16="http://schemas.microsoft.com/office/drawing/2014/main" xmlns="" id="{CD95D1FE-1343-439C-8959-25EAD276F3A0}"/>
              </a:ext>
            </a:extLst>
          </p:cNvPr>
          <p:cNvSpPr/>
          <p:nvPr/>
        </p:nvSpPr>
        <p:spPr>
          <a:xfrm>
            <a:off x="894178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Award</a:t>
            </a:r>
          </a:p>
        </p:txBody>
      </p:sp>
      <p:sp>
        <p:nvSpPr>
          <p:cNvPr id="15" name="Rectangle: Rounded Corners 14">
            <a:extLst>
              <a:ext uri="{FF2B5EF4-FFF2-40B4-BE49-F238E27FC236}">
                <a16:creationId xmlns:a16="http://schemas.microsoft.com/office/drawing/2014/main" xmlns="" id="{4488BD26-3480-4325-AAAB-A50F11CE1511}"/>
              </a:ext>
            </a:extLst>
          </p:cNvPr>
          <p:cNvSpPr/>
          <p:nvPr/>
        </p:nvSpPr>
        <p:spPr>
          <a:xfrm>
            <a:off x="649939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Evaluate</a:t>
            </a:r>
          </a:p>
        </p:txBody>
      </p:sp>
    </p:spTree>
    <p:extLst>
      <p:ext uri="{BB962C8B-B14F-4D97-AF65-F5344CB8AC3E}">
        <p14:creationId xmlns:p14="http://schemas.microsoft.com/office/powerpoint/2010/main" val="34880280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1" y="337550"/>
            <a:ext cx="7369477" cy="1325563"/>
          </a:xfrm>
        </p:spPr>
        <p:txBody>
          <a:bodyPr/>
          <a:lstStyle/>
          <a:p>
            <a:r>
              <a:rPr lang="en-US" dirty="0"/>
              <a:t>Informal Solicitations</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36</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39510" y="641139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2</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sp>
        <p:nvSpPr>
          <p:cNvPr id="6" name="Rectangle: Rounded Corners 5">
            <a:extLst>
              <a:ext uri="{FF2B5EF4-FFF2-40B4-BE49-F238E27FC236}">
                <a16:creationId xmlns:a16="http://schemas.microsoft.com/office/drawing/2014/main" xmlns="" id="{6F52A056-5A0E-4BA7-8664-7BFF84C7A006}"/>
              </a:ext>
            </a:extLst>
          </p:cNvPr>
          <p:cNvSpPr/>
          <p:nvPr/>
        </p:nvSpPr>
        <p:spPr>
          <a:xfrm>
            <a:off x="1614601" y="6465069"/>
            <a:ext cx="2442395" cy="256406"/>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Formal/Informal</a:t>
            </a:r>
          </a:p>
        </p:txBody>
      </p:sp>
      <p:sp>
        <p:nvSpPr>
          <p:cNvPr id="11" name="Rectangle: Rounded Corners 10">
            <a:extLst>
              <a:ext uri="{FF2B5EF4-FFF2-40B4-BE49-F238E27FC236}">
                <a16:creationId xmlns:a16="http://schemas.microsoft.com/office/drawing/2014/main" xmlns="" id="{386ABB2F-312D-4319-A2BD-4A8D3B97BF89}"/>
              </a:ext>
            </a:extLst>
          </p:cNvPr>
          <p:cNvSpPr/>
          <p:nvPr/>
        </p:nvSpPr>
        <p:spPr>
          <a:xfrm>
            <a:off x="405699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a:t>
            </a:r>
          </a:p>
        </p:txBody>
      </p:sp>
      <p:sp>
        <p:nvSpPr>
          <p:cNvPr id="13" name="Rectangle: Rounded Corners 12">
            <a:extLst>
              <a:ext uri="{FF2B5EF4-FFF2-40B4-BE49-F238E27FC236}">
                <a16:creationId xmlns:a16="http://schemas.microsoft.com/office/drawing/2014/main" xmlns="" id="{CD95D1FE-1343-439C-8959-25EAD276F3A0}"/>
              </a:ext>
            </a:extLst>
          </p:cNvPr>
          <p:cNvSpPr/>
          <p:nvPr/>
        </p:nvSpPr>
        <p:spPr>
          <a:xfrm>
            <a:off x="894178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Award</a:t>
            </a:r>
          </a:p>
        </p:txBody>
      </p:sp>
      <p:sp>
        <p:nvSpPr>
          <p:cNvPr id="15" name="Rectangle: Rounded Corners 14">
            <a:extLst>
              <a:ext uri="{FF2B5EF4-FFF2-40B4-BE49-F238E27FC236}">
                <a16:creationId xmlns:a16="http://schemas.microsoft.com/office/drawing/2014/main" xmlns="" id="{4488BD26-3480-4325-AAAB-A50F11CE1511}"/>
              </a:ext>
            </a:extLst>
          </p:cNvPr>
          <p:cNvSpPr/>
          <p:nvPr/>
        </p:nvSpPr>
        <p:spPr>
          <a:xfrm>
            <a:off x="649939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Evaluate</a:t>
            </a:r>
          </a:p>
        </p:txBody>
      </p:sp>
      <p:pic>
        <p:nvPicPr>
          <p:cNvPr id="8" name="Picture 7">
            <a:extLst>
              <a:ext uri="{FF2B5EF4-FFF2-40B4-BE49-F238E27FC236}">
                <a16:creationId xmlns:a16="http://schemas.microsoft.com/office/drawing/2014/main" xmlns="" id="{E7FE6A15-6D17-4A06-90B9-AC5AF39021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5550" y="2014933"/>
            <a:ext cx="8297433" cy="3219899"/>
          </a:xfrm>
          <a:prstGeom prst="rect">
            <a:avLst/>
          </a:prstGeom>
          <a:effectLst>
            <a:outerShdw blurRad="50800" dist="38100" dir="2700000" algn="tl" rotWithShape="0">
              <a:prstClr val="black">
                <a:alpha val="40000"/>
              </a:prstClr>
            </a:outerShdw>
          </a:effectLst>
        </p:spPr>
      </p:pic>
      <p:sp>
        <p:nvSpPr>
          <p:cNvPr id="9" name="Rectangle 8">
            <a:extLst>
              <a:ext uri="{FF2B5EF4-FFF2-40B4-BE49-F238E27FC236}">
                <a16:creationId xmlns:a16="http://schemas.microsoft.com/office/drawing/2014/main" xmlns="" id="{E880C4B9-3CAB-4C8C-9831-35D4688B80F9}"/>
              </a:ext>
            </a:extLst>
          </p:cNvPr>
          <p:cNvSpPr/>
          <p:nvPr/>
        </p:nvSpPr>
        <p:spPr>
          <a:xfrm>
            <a:off x="1780187" y="3631000"/>
            <a:ext cx="8468157" cy="3702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16456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1" y="337550"/>
            <a:ext cx="7369477" cy="1325563"/>
          </a:xfrm>
        </p:spPr>
        <p:txBody>
          <a:bodyPr/>
          <a:lstStyle/>
          <a:p>
            <a:r>
              <a:rPr lang="en-US" dirty="0"/>
              <a:t>Informal Solicitations</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37</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39510" y="641139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2</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pic>
        <p:nvPicPr>
          <p:cNvPr id="6" name="Picture 5">
            <a:extLst>
              <a:ext uri="{FF2B5EF4-FFF2-40B4-BE49-F238E27FC236}">
                <a16:creationId xmlns:a16="http://schemas.microsoft.com/office/drawing/2014/main" xmlns="" id="{CDE5A069-9F98-47FC-A247-BC4CB3B1E9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7539" y="3402260"/>
            <a:ext cx="5925377" cy="2305372"/>
          </a:xfrm>
          <a:prstGeom prst="rect">
            <a:avLst/>
          </a:prstGeom>
          <a:ln>
            <a:solidFill>
              <a:schemeClr val="tx1"/>
            </a:solidFill>
          </a:ln>
          <a:effectLst>
            <a:outerShdw blurRad="50800" dist="38100" dir="2700000" algn="tl" rotWithShape="0">
              <a:prstClr val="black">
                <a:alpha val="40000"/>
              </a:prstClr>
            </a:outerShdw>
          </a:effectLst>
        </p:spPr>
      </p:pic>
      <p:sp>
        <p:nvSpPr>
          <p:cNvPr id="11" name="Rectangle: Rounded Corners 10">
            <a:extLst>
              <a:ext uri="{FF2B5EF4-FFF2-40B4-BE49-F238E27FC236}">
                <a16:creationId xmlns:a16="http://schemas.microsoft.com/office/drawing/2014/main" xmlns="" id="{4FC6D7F7-9AF8-4D29-9C99-6F70F4F63A5F}"/>
              </a:ext>
            </a:extLst>
          </p:cNvPr>
          <p:cNvSpPr/>
          <p:nvPr/>
        </p:nvSpPr>
        <p:spPr>
          <a:xfrm>
            <a:off x="161460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Formal/Informal</a:t>
            </a:r>
          </a:p>
        </p:txBody>
      </p:sp>
      <p:sp>
        <p:nvSpPr>
          <p:cNvPr id="13" name="Rectangle: Rounded Corners 12">
            <a:extLst>
              <a:ext uri="{FF2B5EF4-FFF2-40B4-BE49-F238E27FC236}">
                <a16:creationId xmlns:a16="http://schemas.microsoft.com/office/drawing/2014/main" xmlns="" id="{09279B81-4775-4B1D-A85E-DBC8F6491A35}"/>
              </a:ext>
            </a:extLst>
          </p:cNvPr>
          <p:cNvSpPr/>
          <p:nvPr/>
        </p:nvSpPr>
        <p:spPr>
          <a:xfrm>
            <a:off x="4056996" y="6465069"/>
            <a:ext cx="2442395" cy="256406"/>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a:t>
            </a:r>
          </a:p>
        </p:txBody>
      </p:sp>
      <p:sp>
        <p:nvSpPr>
          <p:cNvPr id="14" name="Rectangle: Rounded Corners 13">
            <a:extLst>
              <a:ext uri="{FF2B5EF4-FFF2-40B4-BE49-F238E27FC236}">
                <a16:creationId xmlns:a16="http://schemas.microsoft.com/office/drawing/2014/main" xmlns="" id="{3D912259-D0A2-4F02-937D-411CB73796E8}"/>
              </a:ext>
            </a:extLst>
          </p:cNvPr>
          <p:cNvSpPr/>
          <p:nvPr/>
        </p:nvSpPr>
        <p:spPr>
          <a:xfrm>
            <a:off x="894178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Award</a:t>
            </a:r>
          </a:p>
        </p:txBody>
      </p:sp>
      <p:sp>
        <p:nvSpPr>
          <p:cNvPr id="18" name="Rectangle: Rounded Corners 17">
            <a:extLst>
              <a:ext uri="{FF2B5EF4-FFF2-40B4-BE49-F238E27FC236}">
                <a16:creationId xmlns:a16="http://schemas.microsoft.com/office/drawing/2014/main" xmlns="" id="{26122799-DC7B-428D-9583-F68C9262DD03}"/>
              </a:ext>
            </a:extLst>
          </p:cNvPr>
          <p:cNvSpPr/>
          <p:nvPr/>
        </p:nvSpPr>
        <p:spPr>
          <a:xfrm>
            <a:off x="649939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Evaluate</a:t>
            </a:r>
          </a:p>
        </p:txBody>
      </p:sp>
      <p:cxnSp>
        <p:nvCxnSpPr>
          <p:cNvPr id="22" name="Straight Arrow Connector 21">
            <a:extLst>
              <a:ext uri="{FF2B5EF4-FFF2-40B4-BE49-F238E27FC236}">
                <a16:creationId xmlns:a16="http://schemas.microsoft.com/office/drawing/2014/main" xmlns="" id="{5C6DA1D0-B5CE-4EBE-B048-2974D7B50140}"/>
              </a:ext>
            </a:extLst>
          </p:cNvPr>
          <p:cNvCxnSpPr/>
          <p:nvPr/>
        </p:nvCxnSpPr>
        <p:spPr>
          <a:xfrm>
            <a:off x="7747000" y="4762500"/>
            <a:ext cx="9652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5"/>
          <a:stretch>
            <a:fillRect/>
          </a:stretch>
        </p:blipFill>
        <p:spPr>
          <a:xfrm>
            <a:off x="468263" y="2002984"/>
            <a:ext cx="6974797" cy="1292532"/>
          </a:xfrm>
          <a:prstGeom prst="rect">
            <a:avLst/>
          </a:prstGeom>
          <a:effectLst>
            <a:outerShdw blurRad="50800" dist="38100" dir="2700000" algn="tl" rotWithShape="0">
              <a:prstClr val="black">
                <a:alpha val="40000"/>
              </a:prstClr>
            </a:outerShdw>
          </a:effectLst>
        </p:spPr>
      </p:pic>
      <p:sp>
        <p:nvSpPr>
          <p:cNvPr id="16" name="Oval 15">
            <a:extLst>
              <a:ext uri="{FF2B5EF4-FFF2-40B4-BE49-F238E27FC236}">
                <a16:creationId xmlns:a16="http://schemas.microsoft.com/office/drawing/2014/main" xmlns="" id="{22E9D903-F1FF-4D09-BA99-CEDE9DEDAA45}"/>
              </a:ext>
            </a:extLst>
          </p:cNvPr>
          <p:cNvSpPr/>
          <p:nvPr/>
        </p:nvSpPr>
        <p:spPr>
          <a:xfrm>
            <a:off x="4819873" y="3099037"/>
            <a:ext cx="719080" cy="26474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47756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1" y="337550"/>
            <a:ext cx="7369477" cy="1325563"/>
          </a:xfrm>
        </p:spPr>
        <p:txBody>
          <a:bodyPr/>
          <a:lstStyle/>
          <a:p>
            <a:r>
              <a:rPr lang="en-US" dirty="0"/>
              <a:t>Formal/Informal Solicitations</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38</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39510" y="641139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2</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sp>
        <p:nvSpPr>
          <p:cNvPr id="3" name="Rectangle: Rounded Corners 2">
            <a:extLst>
              <a:ext uri="{FF2B5EF4-FFF2-40B4-BE49-F238E27FC236}">
                <a16:creationId xmlns:a16="http://schemas.microsoft.com/office/drawing/2014/main" xmlns="" id="{F7D71E35-92F7-49EE-852B-FD19D142FAB7}"/>
              </a:ext>
            </a:extLst>
          </p:cNvPr>
          <p:cNvSpPr/>
          <p:nvPr/>
        </p:nvSpPr>
        <p:spPr>
          <a:xfrm>
            <a:off x="1614601" y="6465069"/>
            <a:ext cx="2442395" cy="256406"/>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Formal/Informal</a:t>
            </a:r>
          </a:p>
        </p:txBody>
      </p:sp>
      <p:sp>
        <p:nvSpPr>
          <p:cNvPr id="11" name="Rectangle: Rounded Corners 10">
            <a:extLst>
              <a:ext uri="{FF2B5EF4-FFF2-40B4-BE49-F238E27FC236}">
                <a16:creationId xmlns:a16="http://schemas.microsoft.com/office/drawing/2014/main" xmlns="" id="{D28B459A-6470-42FE-B3F5-A95AD6A30915}"/>
              </a:ext>
            </a:extLst>
          </p:cNvPr>
          <p:cNvSpPr/>
          <p:nvPr/>
        </p:nvSpPr>
        <p:spPr>
          <a:xfrm>
            <a:off x="405699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a:t>
            </a:r>
          </a:p>
        </p:txBody>
      </p:sp>
      <p:sp>
        <p:nvSpPr>
          <p:cNvPr id="12" name="Rectangle: Rounded Corners 11">
            <a:extLst>
              <a:ext uri="{FF2B5EF4-FFF2-40B4-BE49-F238E27FC236}">
                <a16:creationId xmlns:a16="http://schemas.microsoft.com/office/drawing/2014/main" xmlns="" id="{78F39F52-3A46-4E1D-8764-9D29BEC4E0FC}"/>
              </a:ext>
            </a:extLst>
          </p:cNvPr>
          <p:cNvSpPr/>
          <p:nvPr/>
        </p:nvSpPr>
        <p:spPr>
          <a:xfrm>
            <a:off x="894178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Award</a:t>
            </a:r>
          </a:p>
        </p:txBody>
      </p:sp>
      <p:sp>
        <p:nvSpPr>
          <p:cNvPr id="14" name="Rectangle: Rounded Corners 13">
            <a:extLst>
              <a:ext uri="{FF2B5EF4-FFF2-40B4-BE49-F238E27FC236}">
                <a16:creationId xmlns:a16="http://schemas.microsoft.com/office/drawing/2014/main" xmlns="" id="{3035D9CD-0A5C-4B15-9BBC-19A2CBE659B0}"/>
              </a:ext>
            </a:extLst>
          </p:cNvPr>
          <p:cNvSpPr/>
          <p:nvPr/>
        </p:nvSpPr>
        <p:spPr>
          <a:xfrm>
            <a:off x="649939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Evaluate</a:t>
            </a:r>
          </a:p>
        </p:txBody>
      </p:sp>
      <p:pic>
        <p:nvPicPr>
          <p:cNvPr id="17" name="Picture 16">
            <a:extLst>
              <a:ext uri="{FF2B5EF4-FFF2-40B4-BE49-F238E27FC236}">
                <a16:creationId xmlns:a16="http://schemas.microsoft.com/office/drawing/2014/main" xmlns="" id="{E6364F1A-8882-4F3F-970F-C2F3DCB826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9259" y="1735032"/>
            <a:ext cx="8033482" cy="43500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525811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2" y="337550"/>
            <a:ext cx="6559426" cy="1325563"/>
          </a:xfrm>
        </p:spPr>
        <p:txBody>
          <a:bodyPr/>
          <a:lstStyle/>
          <a:p>
            <a:r>
              <a:rPr lang="en-US" dirty="0"/>
              <a:t>Questions &amp; Answers</a:t>
            </a:r>
          </a:p>
        </p:txBody>
      </p:sp>
      <p:sp>
        <p:nvSpPr>
          <p:cNvPr id="4" name="Slide Number Placeholder 3"/>
          <p:cNvSpPr>
            <a:spLocks noGrp="1"/>
          </p:cNvSpPr>
          <p:nvPr>
            <p:ph type="sldNum" sz="quarter" idx="12"/>
          </p:nvPr>
        </p:nvSpPr>
        <p:spPr>
          <a:xfrm>
            <a:off x="9138036" y="6409515"/>
            <a:ext cx="2743200" cy="365125"/>
          </a:xfrm>
        </p:spPr>
        <p:txBody>
          <a:bodyPr/>
          <a:lstStyle/>
          <a:p>
            <a:fld id="{40C67D73-A3ED-4595-ABA1-A5E004156587}" type="slidenum">
              <a:rPr lang="en-CA" b="1" smtClean="0">
                <a:solidFill>
                  <a:schemeClr val="bg1"/>
                </a:solidFill>
              </a:rPr>
              <a:pPr/>
              <a:t>39</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187597" y="640855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2</a:t>
            </a:r>
            <a:endParaRPr lang="en-CA" b="1" dirty="0">
              <a:solidFill>
                <a:schemeClr val="bg1"/>
              </a:solidFill>
            </a:endParaRPr>
          </a:p>
        </p:txBody>
      </p:sp>
      <p:sp>
        <p:nvSpPr>
          <p:cNvPr id="9" name="Content Placeholder 2">
            <a:extLst>
              <a:ext uri="{FF2B5EF4-FFF2-40B4-BE49-F238E27FC236}">
                <a16:creationId xmlns:a16="http://schemas.microsoft.com/office/drawing/2014/main" xmlns="" id="{034D2D31-5819-4B8F-A391-58CB545908C5}"/>
              </a:ext>
            </a:extLst>
          </p:cNvPr>
          <p:cNvSpPr txBox="1">
            <a:spLocks/>
          </p:cNvSpPr>
          <p:nvPr/>
        </p:nvSpPr>
        <p:spPr>
          <a:xfrm>
            <a:off x="990752"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4365C"/>
                </a:solidFill>
                <a:latin typeface="+mn-lt"/>
                <a:ea typeface="+mn-ea"/>
                <a:cs typeface="+mn-cs"/>
              </a:defRPr>
            </a:lvl1pPr>
            <a:lvl2pPr marL="800100" indent="-342900" algn="l" defTabSz="914400" rtl="0" eaLnBrk="1" latinLnBrk="0" hangingPunct="1">
              <a:lnSpc>
                <a:spcPct val="90000"/>
              </a:lnSpc>
              <a:spcBef>
                <a:spcPts val="500"/>
              </a:spcBef>
              <a:buFont typeface="Wingdings" panose="05000000000000000000" pitchFamily="2" charset="2"/>
              <a:buChar char="Ø"/>
              <a:defRPr sz="2400" kern="1200">
                <a:solidFill>
                  <a:srgbClr val="24365C"/>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rgbClr val="24365C"/>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rgbClr val="24365C"/>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4365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Please use the Q&amp;A function at the bottom of the screen to continue asking questions.</a:t>
            </a:r>
          </a:p>
          <a:p>
            <a:r>
              <a:rPr lang="en-US" dirty="0"/>
              <a:t>We will answer as many questions as we can during the time we have allowed for this segment.</a:t>
            </a:r>
          </a:p>
          <a:p>
            <a:r>
              <a:rPr lang="en-US" dirty="0"/>
              <a:t>All questions and answers will be posted on our website for future reference, so please be sure to go to </a:t>
            </a:r>
            <a:r>
              <a:rPr lang="en-US" b="1" dirty="0">
                <a:solidFill>
                  <a:schemeClr val="bg1"/>
                </a:solidFill>
                <a:cs typeface="Lato" panose="020F0502020204030203" pitchFamily="34" charset="0"/>
                <a:hlinkClick r:id="rId3"/>
              </a:rPr>
              <a:t>https://portal.ct.gov/DAS/CTSource/CTSource</a:t>
            </a:r>
            <a:endParaRPr lang="en-US" b="1" dirty="0">
              <a:solidFill>
                <a:schemeClr val="bg1"/>
              </a:solidFill>
              <a:cs typeface="Lato" panose="020F0502020204030203" pitchFamily="34" charset="0"/>
            </a:endParaRPr>
          </a:p>
          <a:p>
            <a:endParaRPr lang="en-US" dirty="0"/>
          </a:p>
        </p:txBody>
      </p:sp>
      <p:sp>
        <p:nvSpPr>
          <p:cNvPr id="7" name="Rectangle: Rounded Corners 6">
            <a:extLst>
              <a:ext uri="{FF2B5EF4-FFF2-40B4-BE49-F238E27FC236}">
                <a16:creationId xmlns:a16="http://schemas.microsoft.com/office/drawing/2014/main" xmlns="" id="{86D3A0B9-84B6-490E-B445-1D7911BF5372}"/>
              </a:ext>
            </a:extLst>
          </p:cNvPr>
          <p:cNvSpPr/>
          <p:nvPr/>
        </p:nvSpPr>
        <p:spPr>
          <a:xfrm>
            <a:off x="1614601" y="6465069"/>
            <a:ext cx="2442395" cy="256406"/>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Formal/Informal</a:t>
            </a:r>
          </a:p>
        </p:txBody>
      </p:sp>
      <p:sp>
        <p:nvSpPr>
          <p:cNvPr id="8" name="Rectangle: Rounded Corners 7">
            <a:extLst>
              <a:ext uri="{FF2B5EF4-FFF2-40B4-BE49-F238E27FC236}">
                <a16:creationId xmlns:a16="http://schemas.microsoft.com/office/drawing/2014/main" xmlns="" id="{CF2CA3BB-4796-497A-8D95-F2C3CE77F88E}"/>
              </a:ext>
            </a:extLst>
          </p:cNvPr>
          <p:cNvSpPr/>
          <p:nvPr/>
        </p:nvSpPr>
        <p:spPr>
          <a:xfrm>
            <a:off x="405699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a:t>
            </a:r>
          </a:p>
        </p:txBody>
      </p:sp>
      <p:sp>
        <p:nvSpPr>
          <p:cNvPr id="10" name="Rectangle: Rounded Corners 9">
            <a:extLst>
              <a:ext uri="{FF2B5EF4-FFF2-40B4-BE49-F238E27FC236}">
                <a16:creationId xmlns:a16="http://schemas.microsoft.com/office/drawing/2014/main" xmlns="" id="{E426082B-47EB-4ECD-B8BD-8677F280DAE8}"/>
              </a:ext>
            </a:extLst>
          </p:cNvPr>
          <p:cNvSpPr/>
          <p:nvPr/>
        </p:nvSpPr>
        <p:spPr>
          <a:xfrm>
            <a:off x="894178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Award</a:t>
            </a:r>
          </a:p>
        </p:txBody>
      </p:sp>
      <p:sp>
        <p:nvSpPr>
          <p:cNvPr id="11" name="Rectangle: Rounded Corners 10">
            <a:extLst>
              <a:ext uri="{FF2B5EF4-FFF2-40B4-BE49-F238E27FC236}">
                <a16:creationId xmlns:a16="http://schemas.microsoft.com/office/drawing/2014/main" xmlns="" id="{5F63FF0D-5DD0-4EB4-9CEE-341B92EBDA6B}"/>
              </a:ext>
            </a:extLst>
          </p:cNvPr>
          <p:cNvSpPr/>
          <p:nvPr/>
        </p:nvSpPr>
        <p:spPr>
          <a:xfrm>
            <a:off x="649939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Evaluate</a:t>
            </a:r>
          </a:p>
        </p:txBody>
      </p:sp>
    </p:spTree>
    <p:extLst>
      <p:ext uri="{BB962C8B-B14F-4D97-AF65-F5344CB8AC3E}">
        <p14:creationId xmlns:p14="http://schemas.microsoft.com/office/powerpoint/2010/main" val="3448669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1" y="337550"/>
            <a:ext cx="7369477" cy="1325563"/>
          </a:xfrm>
        </p:spPr>
        <p:txBody>
          <a:bodyPr/>
          <a:lstStyle/>
          <a:p>
            <a:r>
              <a:rPr lang="en-US" dirty="0"/>
              <a:t>Formal Solicitations</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4</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39510" y="641139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2</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pic>
        <p:nvPicPr>
          <p:cNvPr id="3" name="Picture 2">
            <a:extLst>
              <a:ext uri="{FF2B5EF4-FFF2-40B4-BE49-F238E27FC236}">
                <a16:creationId xmlns:a16="http://schemas.microsoft.com/office/drawing/2014/main" xmlns="" id="{0FABC68F-05C7-467D-A5C0-4DDD7202517D}"/>
              </a:ext>
            </a:extLst>
          </p:cNvPr>
          <p:cNvPicPr>
            <a:picLocks noChangeAspect="1"/>
          </p:cNvPicPr>
          <p:nvPr/>
        </p:nvPicPr>
        <p:blipFill>
          <a:blip r:embed="rId4"/>
          <a:stretch>
            <a:fillRect/>
          </a:stretch>
        </p:blipFill>
        <p:spPr>
          <a:xfrm>
            <a:off x="2042752" y="1745115"/>
            <a:ext cx="8106496" cy="4268638"/>
          </a:xfrm>
          <a:prstGeom prst="rect">
            <a:avLst/>
          </a:prstGeom>
          <a:effectLst>
            <a:outerShdw blurRad="50800" dist="38100" dir="2700000" algn="tl" rotWithShape="0">
              <a:prstClr val="black">
                <a:alpha val="40000"/>
              </a:prstClr>
            </a:outerShdw>
          </a:effectLst>
        </p:spPr>
      </p:pic>
      <p:sp>
        <p:nvSpPr>
          <p:cNvPr id="11" name="Oval 10">
            <a:extLst>
              <a:ext uri="{FF2B5EF4-FFF2-40B4-BE49-F238E27FC236}">
                <a16:creationId xmlns:a16="http://schemas.microsoft.com/office/drawing/2014/main" xmlns="" id="{91FA7DB7-E94B-4E67-8C61-08764CDD5319}"/>
              </a:ext>
            </a:extLst>
          </p:cNvPr>
          <p:cNvSpPr/>
          <p:nvPr/>
        </p:nvSpPr>
        <p:spPr>
          <a:xfrm>
            <a:off x="2571064" y="2774024"/>
            <a:ext cx="832207" cy="28767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xmlns="" id="{8E3EA652-1CD0-4AE5-96D1-DA2CA8911F11}"/>
              </a:ext>
            </a:extLst>
          </p:cNvPr>
          <p:cNvSpPr/>
          <p:nvPr/>
        </p:nvSpPr>
        <p:spPr>
          <a:xfrm>
            <a:off x="1614601" y="6465069"/>
            <a:ext cx="2442395" cy="256406"/>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Formal/Informal</a:t>
            </a:r>
          </a:p>
        </p:txBody>
      </p:sp>
      <p:sp>
        <p:nvSpPr>
          <p:cNvPr id="21" name="Rectangle: Rounded Corners 20">
            <a:extLst>
              <a:ext uri="{FF2B5EF4-FFF2-40B4-BE49-F238E27FC236}">
                <a16:creationId xmlns:a16="http://schemas.microsoft.com/office/drawing/2014/main" xmlns="" id="{BBFD4562-6786-452B-A6A9-1D437ECE82CA}"/>
              </a:ext>
            </a:extLst>
          </p:cNvPr>
          <p:cNvSpPr/>
          <p:nvPr/>
        </p:nvSpPr>
        <p:spPr>
          <a:xfrm>
            <a:off x="405699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a:t>
            </a:r>
          </a:p>
        </p:txBody>
      </p:sp>
      <p:sp>
        <p:nvSpPr>
          <p:cNvPr id="27" name="Rectangle: Rounded Corners 26">
            <a:extLst>
              <a:ext uri="{FF2B5EF4-FFF2-40B4-BE49-F238E27FC236}">
                <a16:creationId xmlns:a16="http://schemas.microsoft.com/office/drawing/2014/main" xmlns="" id="{F289FF03-0050-420D-A81E-901FD610F24D}"/>
              </a:ext>
            </a:extLst>
          </p:cNvPr>
          <p:cNvSpPr/>
          <p:nvPr/>
        </p:nvSpPr>
        <p:spPr>
          <a:xfrm>
            <a:off x="894178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Award</a:t>
            </a:r>
          </a:p>
        </p:txBody>
      </p:sp>
      <p:sp>
        <p:nvSpPr>
          <p:cNvPr id="29" name="Rectangle: Rounded Corners 28">
            <a:extLst>
              <a:ext uri="{FF2B5EF4-FFF2-40B4-BE49-F238E27FC236}">
                <a16:creationId xmlns:a16="http://schemas.microsoft.com/office/drawing/2014/main" xmlns="" id="{44C7AF96-AA27-44A5-BA89-6695ABD4D0DA}"/>
              </a:ext>
            </a:extLst>
          </p:cNvPr>
          <p:cNvSpPr/>
          <p:nvPr/>
        </p:nvSpPr>
        <p:spPr>
          <a:xfrm>
            <a:off x="649939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Evaluate</a:t>
            </a:r>
          </a:p>
        </p:txBody>
      </p:sp>
    </p:spTree>
    <p:extLst>
      <p:ext uri="{BB962C8B-B14F-4D97-AF65-F5344CB8AC3E}">
        <p14:creationId xmlns:p14="http://schemas.microsoft.com/office/powerpoint/2010/main" val="19082431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1" y="337550"/>
            <a:ext cx="7369477" cy="1325563"/>
          </a:xfrm>
        </p:spPr>
        <p:txBody>
          <a:bodyPr/>
          <a:lstStyle/>
          <a:p>
            <a:r>
              <a:rPr lang="en-US" dirty="0"/>
              <a:t>Manage Solicitations</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40</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39510" y="641139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2</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pic>
        <p:nvPicPr>
          <p:cNvPr id="3" name="Picture 2">
            <a:extLst>
              <a:ext uri="{FF2B5EF4-FFF2-40B4-BE49-F238E27FC236}">
                <a16:creationId xmlns:a16="http://schemas.microsoft.com/office/drawing/2014/main" xmlns="" id="{3B1859D6-FC7D-452B-9AC2-8BFB713A38A5}"/>
              </a:ext>
            </a:extLst>
          </p:cNvPr>
          <p:cNvPicPr>
            <a:picLocks noChangeAspect="1"/>
          </p:cNvPicPr>
          <p:nvPr/>
        </p:nvPicPr>
        <p:blipFill>
          <a:blip r:embed="rId4"/>
          <a:stretch>
            <a:fillRect/>
          </a:stretch>
        </p:blipFill>
        <p:spPr>
          <a:xfrm>
            <a:off x="1554039" y="1843376"/>
            <a:ext cx="8910233" cy="3808004"/>
          </a:xfrm>
          <a:prstGeom prst="rect">
            <a:avLst/>
          </a:prstGeom>
          <a:effectLst>
            <a:outerShdw blurRad="50800" dist="38100" dir="2700000" algn="tl" rotWithShape="0">
              <a:prstClr val="black">
                <a:alpha val="40000"/>
              </a:prstClr>
            </a:outerShdw>
          </a:effectLst>
        </p:spPr>
      </p:pic>
      <p:sp>
        <p:nvSpPr>
          <p:cNvPr id="11" name="Oval 10">
            <a:extLst>
              <a:ext uri="{FF2B5EF4-FFF2-40B4-BE49-F238E27FC236}">
                <a16:creationId xmlns:a16="http://schemas.microsoft.com/office/drawing/2014/main" xmlns="" id="{0666C59E-7DFB-425E-9416-34F00248132C}"/>
              </a:ext>
            </a:extLst>
          </p:cNvPr>
          <p:cNvSpPr/>
          <p:nvPr/>
        </p:nvSpPr>
        <p:spPr>
          <a:xfrm>
            <a:off x="1808297" y="2219093"/>
            <a:ext cx="633771" cy="61331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xmlns="" id="{54C75ED4-4A8D-4C09-8824-0BC606CEBBDA}"/>
              </a:ext>
            </a:extLst>
          </p:cNvPr>
          <p:cNvCxnSpPr>
            <a:cxnSpLocks/>
          </p:cNvCxnSpPr>
          <p:nvPr/>
        </p:nvCxnSpPr>
        <p:spPr>
          <a:xfrm>
            <a:off x="1241195" y="3886200"/>
            <a:ext cx="75071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xmlns="" id="{FE588A3D-37BB-4D2E-8BBE-CE5F869F0E8B}"/>
              </a:ext>
            </a:extLst>
          </p:cNvPr>
          <p:cNvSpPr/>
          <p:nvPr/>
        </p:nvSpPr>
        <p:spPr>
          <a:xfrm>
            <a:off x="161460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Formal/Informal</a:t>
            </a:r>
          </a:p>
        </p:txBody>
      </p:sp>
      <p:sp>
        <p:nvSpPr>
          <p:cNvPr id="12" name="Rectangle: Rounded Corners 11">
            <a:extLst>
              <a:ext uri="{FF2B5EF4-FFF2-40B4-BE49-F238E27FC236}">
                <a16:creationId xmlns:a16="http://schemas.microsoft.com/office/drawing/2014/main" xmlns="" id="{78740425-6028-4764-B426-AB932BD54301}"/>
              </a:ext>
            </a:extLst>
          </p:cNvPr>
          <p:cNvSpPr/>
          <p:nvPr/>
        </p:nvSpPr>
        <p:spPr>
          <a:xfrm>
            <a:off x="4056996" y="6465069"/>
            <a:ext cx="2442395" cy="256406"/>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a:t>
            </a:r>
          </a:p>
        </p:txBody>
      </p:sp>
      <p:sp>
        <p:nvSpPr>
          <p:cNvPr id="13" name="Rectangle: Rounded Corners 12">
            <a:extLst>
              <a:ext uri="{FF2B5EF4-FFF2-40B4-BE49-F238E27FC236}">
                <a16:creationId xmlns:a16="http://schemas.microsoft.com/office/drawing/2014/main" xmlns="" id="{C8A6E7EA-5AED-492C-A2D0-D231418268E2}"/>
              </a:ext>
            </a:extLst>
          </p:cNvPr>
          <p:cNvSpPr/>
          <p:nvPr/>
        </p:nvSpPr>
        <p:spPr>
          <a:xfrm>
            <a:off x="894178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Award</a:t>
            </a:r>
          </a:p>
        </p:txBody>
      </p:sp>
      <p:sp>
        <p:nvSpPr>
          <p:cNvPr id="14" name="Rectangle: Rounded Corners 13">
            <a:extLst>
              <a:ext uri="{FF2B5EF4-FFF2-40B4-BE49-F238E27FC236}">
                <a16:creationId xmlns:a16="http://schemas.microsoft.com/office/drawing/2014/main" xmlns="" id="{AA1A67B0-C6E4-4B64-9103-8E714338C07A}"/>
              </a:ext>
            </a:extLst>
          </p:cNvPr>
          <p:cNvSpPr/>
          <p:nvPr/>
        </p:nvSpPr>
        <p:spPr>
          <a:xfrm>
            <a:off x="649939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Evaluate</a:t>
            </a:r>
          </a:p>
        </p:txBody>
      </p:sp>
    </p:spTree>
    <p:extLst>
      <p:ext uri="{BB962C8B-B14F-4D97-AF65-F5344CB8AC3E}">
        <p14:creationId xmlns:p14="http://schemas.microsoft.com/office/powerpoint/2010/main" val="15900464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1" y="337550"/>
            <a:ext cx="7369477" cy="1325563"/>
          </a:xfrm>
        </p:spPr>
        <p:txBody>
          <a:bodyPr/>
          <a:lstStyle/>
          <a:p>
            <a:r>
              <a:rPr lang="en-US" dirty="0"/>
              <a:t>Manage Solicitations</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41</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39510" y="641139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2</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pic>
        <p:nvPicPr>
          <p:cNvPr id="12" name="Picture 11">
            <a:extLst>
              <a:ext uri="{FF2B5EF4-FFF2-40B4-BE49-F238E27FC236}">
                <a16:creationId xmlns:a16="http://schemas.microsoft.com/office/drawing/2014/main" xmlns="" id="{60E75AF3-C3F5-4E43-B73C-6F45F6B052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2721" y="1788707"/>
            <a:ext cx="9766557" cy="4122619"/>
          </a:xfrm>
          <a:prstGeom prst="rect">
            <a:avLst/>
          </a:prstGeom>
          <a:ln w="6350">
            <a:solidFill>
              <a:schemeClr val="tx1"/>
            </a:solidFill>
          </a:ln>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xmlns="" id="{E0D30949-FD2C-4B46-8C3F-64F285C3DDD8}"/>
              </a:ext>
            </a:extLst>
          </p:cNvPr>
          <p:cNvPicPr>
            <a:picLocks noChangeAspect="1"/>
          </p:cNvPicPr>
          <p:nvPr/>
        </p:nvPicPr>
        <p:blipFill>
          <a:blip r:embed="rId5"/>
          <a:stretch>
            <a:fillRect/>
          </a:stretch>
        </p:blipFill>
        <p:spPr>
          <a:xfrm>
            <a:off x="1280022" y="2260719"/>
            <a:ext cx="2428378" cy="3968577"/>
          </a:xfrm>
          <a:prstGeom prst="rect">
            <a:avLst/>
          </a:prstGeom>
          <a:ln w="38100">
            <a:solidFill>
              <a:srgbClr val="FF0000"/>
            </a:solidFill>
          </a:ln>
        </p:spPr>
      </p:pic>
      <p:sp>
        <p:nvSpPr>
          <p:cNvPr id="6" name="Rectangle 5">
            <a:extLst>
              <a:ext uri="{FF2B5EF4-FFF2-40B4-BE49-F238E27FC236}">
                <a16:creationId xmlns:a16="http://schemas.microsoft.com/office/drawing/2014/main" xmlns="" id="{CD6500E0-FAB9-44CD-BC15-B85F214402E7}"/>
              </a:ext>
            </a:extLst>
          </p:cNvPr>
          <p:cNvSpPr/>
          <p:nvPr/>
        </p:nvSpPr>
        <p:spPr>
          <a:xfrm>
            <a:off x="3073949" y="1750607"/>
            <a:ext cx="3988001" cy="3768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34BB5830-8151-4E31-86F7-BD42B7B64855}"/>
              </a:ext>
            </a:extLst>
          </p:cNvPr>
          <p:cNvSpPr/>
          <p:nvPr/>
        </p:nvSpPr>
        <p:spPr>
          <a:xfrm>
            <a:off x="8483600" y="2065981"/>
            <a:ext cx="1817524" cy="3768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xmlns="" id="{C79AAF8E-15DA-4E04-93D2-F3EDFC4C196A}"/>
              </a:ext>
            </a:extLst>
          </p:cNvPr>
          <p:cNvSpPr/>
          <p:nvPr/>
        </p:nvSpPr>
        <p:spPr>
          <a:xfrm>
            <a:off x="161460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Formal/Informal</a:t>
            </a:r>
          </a:p>
        </p:txBody>
      </p:sp>
      <p:sp>
        <p:nvSpPr>
          <p:cNvPr id="14" name="Rectangle: Rounded Corners 13">
            <a:extLst>
              <a:ext uri="{FF2B5EF4-FFF2-40B4-BE49-F238E27FC236}">
                <a16:creationId xmlns:a16="http://schemas.microsoft.com/office/drawing/2014/main" xmlns="" id="{F29EAE04-3B1D-4331-9D34-5150DA7B873B}"/>
              </a:ext>
            </a:extLst>
          </p:cNvPr>
          <p:cNvSpPr/>
          <p:nvPr/>
        </p:nvSpPr>
        <p:spPr>
          <a:xfrm>
            <a:off x="4056996" y="6465069"/>
            <a:ext cx="2442395" cy="256406"/>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a:t>
            </a:r>
          </a:p>
        </p:txBody>
      </p:sp>
      <p:sp>
        <p:nvSpPr>
          <p:cNvPr id="15" name="Rectangle: Rounded Corners 14">
            <a:extLst>
              <a:ext uri="{FF2B5EF4-FFF2-40B4-BE49-F238E27FC236}">
                <a16:creationId xmlns:a16="http://schemas.microsoft.com/office/drawing/2014/main" xmlns="" id="{03E22AF6-1904-4A86-ACAD-8647EC93B35A}"/>
              </a:ext>
            </a:extLst>
          </p:cNvPr>
          <p:cNvSpPr/>
          <p:nvPr/>
        </p:nvSpPr>
        <p:spPr>
          <a:xfrm>
            <a:off x="894178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Award</a:t>
            </a:r>
          </a:p>
        </p:txBody>
      </p:sp>
      <p:sp>
        <p:nvSpPr>
          <p:cNvPr id="19" name="Rectangle: Rounded Corners 18">
            <a:extLst>
              <a:ext uri="{FF2B5EF4-FFF2-40B4-BE49-F238E27FC236}">
                <a16:creationId xmlns:a16="http://schemas.microsoft.com/office/drawing/2014/main" xmlns="" id="{91E4A31A-7005-4E1E-ACD5-916FC277BD80}"/>
              </a:ext>
            </a:extLst>
          </p:cNvPr>
          <p:cNvSpPr/>
          <p:nvPr/>
        </p:nvSpPr>
        <p:spPr>
          <a:xfrm>
            <a:off x="649939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Evaluate</a:t>
            </a:r>
          </a:p>
        </p:txBody>
      </p:sp>
    </p:spTree>
    <p:extLst>
      <p:ext uri="{BB962C8B-B14F-4D97-AF65-F5344CB8AC3E}">
        <p14:creationId xmlns:p14="http://schemas.microsoft.com/office/powerpoint/2010/main" val="27278223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D7EE9A-FBB6-452A-9B62-3D0E710AD29A}"/>
              </a:ext>
            </a:extLst>
          </p:cNvPr>
          <p:cNvSpPr>
            <a:spLocks noGrp="1"/>
          </p:cNvSpPr>
          <p:nvPr>
            <p:ph type="title"/>
          </p:nvPr>
        </p:nvSpPr>
        <p:spPr/>
        <p:txBody>
          <a:bodyPr/>
          <a:lstStyle/>
          <a:p>
            <a:r>
              <a:rPr lang="en-US" dirty="0"/>
              <a:t>Managing Solicitations</a:t>
            </a:r>
          </a:p>
        </p:txBody>
      </p:sp>
      <p:sp>
        <p:nvSpPr>
          <p:cNvPr id="4" name="Footer Placeholder 3">
            <a:extLst>
              <a:ext uri="{FF2B5EF4-FFF2-40B4-BE49-F238E27FC236}">
                <a16:creationId xmlns:a16="http://schemas.microsoft.com/office/drawing/2014/main" xmlns="" id="{7A57DE1A-7251-460F-B0AE-1E326642E08B}"/>
              </a:ext>
            </a:extLst>
          </p:cNvPr>
          <p:cNvSpPr>
            <a:spLocks noGrp="1"/>
          </p:cNvSpPr>
          <p:nvPr>
            <p:ph type="ftr" sz="quarter" idx="11"/>
          </p:nvPr>
        </p:nvSpPr>
        <p:spPr/>
        <p:txBody>
          <a:bodyPr/>
          <a:lstStyle/>
          <a:p>
            <a:r>
              <a:rPr lang="en-US"/>
              <a:t>DAS – Procurement Services| CTsource Training</a:t>
            </a:r>
            <a:endParaRPr lang="en-US" dirty="0"/>
          </a:p>
        </p:txBody>
      </p:sp>
      <p:sp>
        <p:nvSpPr>
          <p:cNvPr id="5" name="Slide Number Placeholder 4">
            <a:extLst>
              <a:ext uri="{FF2B5EF4-FFF2-40B4-BE49-F238E27FC236}">
                <a16:creationId xmlns:a16="http://schemas.microsoft.com/office/drawing/2014/main" xmlns="" id="{D5D52269-6C51-4967-A0FC-CA1F67CE25FC}"/>
              </a:ext>
            </a:extLst>
          </p:cNvPr>
          <p:cNvSpPr>
            <a:spLocks noGrp="1"/>
          </p:cNvSpPr>
          <p:nvPr>
            <p:ph type="sldNum" sz="quarter" idx="12"/>
          </p:nvPr>
        </p:nvSpPr>
        <p:spPr/>
        <p:txBody>
          <a:bodyPr/>
          <a:lstStyle/>
          <a:p>
            <a:fld id="{F4167D66-2636-48FB-B355-A2612EA16291}" type="slidenum">
              <a:rPr lang="en-US" smtClean="0"/>
              <a:t>42</a:t>
            </a:fld>
            <a:endParaRPr lang="en-US" dirty="0"/>
          </a:p>
        </p:txBody>
      </p:sp>
      <p:pic>
        <p:nvPicPr>
          <p:cNvPr id="6" name="Picture 5">
            <a:extLst>
              <a:ext uri="{FF2B5EF4-FFF2-40B4-BE49-F238E27FC236}">
                <a16:creationId xmlns:a16="http://schemas.microsoft.com/office/drawing/2014/main" xmlns="" id="{865E4767-1CCA-489D-8B6F-976C0A27F10C}"/>
              </a:ext>
            </a:extLst>
          </p:cNvPr>
          <p:cNvPicPr>
            <a:picLocks noChangeAspect="1"/>
          </p:cNvPicPr>
          <p:nvPr/>
        </p:nvPicPr>
        <p:blipFill>
          <a:blip r:embed="rId3"/>
          <a:stretch>
            <a:fillRect/>
          </a:stretch>
        </p:blipFill>
        <p:spPr>
          <a:xfrm>
            <a:off x="2042752" y="1745115"/>
            <a:ext cx="8106496" cy="4268638"/>
          </a:xfrm>
          <a:prstGeom prst="rect">
            <a:avLst/>
          </a:prstGeom>
          <a:effectLst>
            <a:outerShdw blurRad="50800" dist="38100" dir="2700000" algn="tl" rotWithShape="0">
              <a:prstClr val="black">
                <a:alpha val="40000"/>
              </a:prstClr>
            </a:outerShdw>
          </a:effectLst>
        </p:spPr>
      </p:pic>
      <p:sp>
        <p:nvSpPr>
          <p:cNvPr id="7" name="Oval 6">
            <a:extLst>
              <a:ext uri="{FF2B5EF4-FFF2-40B4-BE49-F238E27FC236}">
                <a16:creationId xmlns:a16="http://schemas.microsoft.com/office/drawing/2014/main" xmlns="" id="{E906D22A-8E8A-4513-9C2A-9D6D6DA71346}"/>
              </a:ext>
            </a:extLst>
          </p:cNvPr>
          <p:cNvSpPr/>
          <p:nvPr/>
        </p:nvSpPr>
        <p:spPr>
          <a:xfrm>
            <a:off x="2557416" y="5202371"/>
            <a:ext cx="1714333" cy="36591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3DE84BF1-CCC3-4ACB-9C9A-6168662DB29D}"/>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3">
            <a:extLst>
              <a:ext uri="{FF2B5EF4-FFF2-40B4-BE49-F238E27FC236}">
                <a16:creationId xmlns:a16="http://schemas.microsoft.com/office/drawing/2014/main" xmlns="" id="{108E46B0-9337-46A7-9FC9-988B4AE2A14A}"/>
              </a:ext>
            </a:extLst>
          </p:cNvPr>
          <p:cNvSpPr txBox="1">
            <a:spLocks/>
          </p:cNvSpPr>
          <p:nvPr/>
        </p:nvSpPr>
        <p:spPr>
          <a:xfrm>
            <a:off x="39510" y="641139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2</a:t>
            </a:r>
            <a:endParaRPr lang="en-CA" b="1" dirty="0">
              <a:solidFill>
                <a:schemeClr val="bg1"/>
              </a:solidFill>
            </a:endParaRPr>
          </a:p>
        </p:txBody>
      </p:sp>
      <p:sp>
        <p:nvSpPr>
          <p:cNvPr id="10" name="Rectangle: Rounded Corners 9">
            <a:extLst>
              <a:ext uri="{FF2B5EF4-FFF2-40B4-BE49-F238E27FC236}">
                <a16:creationId xmlns:a16="http://schemas.microsoft.com/office/drawing/2014/main" xmlns="" id="{9612A782-4817-4879-BBB4-A5279BD10787}"/>
              </a:ext>
            </a:extLst>
          </p:cNvPr>
          <p:cNvSpPr/>
          <p:nvPr/>
        </p:nvSpPr>
        <p:spPr>
          <a:xfrm>
            <a:off x="161460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Formal/Informal</a:t>
            </a:r>
          </a:p>
        </p:txBody>
      </p:sp>
      <p:sp>
        <p:nvSpPr>
          <p:cNvPr id="11" name="Rectangle: Rounded Corners 10">
            <a:extLst>
              <a:ext uri="{FF2B5EF4-FFF2-40B4-BE49-F238E27FC236}">
                <a16:creationId xmlns:a16="http://schemas.microsoft.com/office/drawing/2014/main" xmlns="" id="{C496E586-319F-4826-9C65-60AD05F868F1}"/>
              </a:ext>
            </a:extLst>
          </p:cNvPr>
          <p:cNvSpPr/>
          <p:nvPr/>
        </p:nvSpPr>
        <p:spPr>
          <a:xfrm>
            <a:off x="4056996" y="6465069"/>
            <a:ext cx="2442395" cy="256406"/>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a:t>
            </a:r>
          </a:p>
        </p:txBody>
      </p:sp>
      <p:sp>
        <p:nvSpPr>
          <p:cNvPr id="12" name="Rectangle: Rounded Corners 11">
            <a:extLst>
              <a:ext uri="{FF2B5EF4-FFF2-40B4-BE49-F238E27FC236}">
                <a16:creationId xmlns:a16="http://schemas.microsoft.com/office/drawing/2014/main" xmlns="" id="{C66097FD-9B2B-40F5-8D5F-B5F4A9AE9F9B}"/>
              </a:ext>
            </a:extLst>
          </p:cNvPr>
          <p:cNvSpPr/>
          <p:nvPr/>
        </p:nvSpPr>
        <p:spPr>
          <a:xfrm>
            <a:off x="894178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Award</a:t>
            </a:r>
          </a:p>
        </p:txBody>
      </p:sp>
      <p:sp>
        <p:nvSpPr>
          <p:cNvPr id="13" name="Rectangle: Rounded Corners 12">
            <a:extLst>
              <a:ext uri="{FF2B5EF4-FFF2-40B4-BE49-F238E27FC236}">
                <a16:creationId xmlns:a16="http://schemas.microsoft.com/office/drawing/2014/main" xmlns="" id="{C98690D4-1F01-4A8F-9F29-0B77B206BBA1}"/>
              </a:ext>
            </a:extLst>
          </p:cNvPr>
          <p:cNvSpPr/>
          <p:nvPr/>
        </p:nvSpPr>
        <p:spPr>
          <a:xfrm>
            <a:off x="649939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Evaluate</a:t>
            </a:r>
          </a:p>
        </p:txBody>
      </p:sp>
      <p:sp>
        <p:nvSpPr>
          <p:cNvPr id="14" name="Slide Number Placeholder 3">
            <a:extLst>
              <a:ext uri="{FF2B5EF4-FFF2-40B4-BE49-F238E27FC236}">
                <a16:creationId xmlns:a16="http://schemas.microsoft.com/office/drawing/2014/main" xmlns="" id="{2D2B7176-9967-49FD-9BFE-F9DE62C43ACF}"/>
              </a:ext>
            </a:extLst>
          </p:cNvPr>
          <p:cNvSpPr txBox="1">
            <a:spLocks/>
          </p:cNvSpPr>
          <p:nvPr/>
        </p:nvSpPr>
        <p:spPr>
          <a:xfrm>
            <a:off x="9216005" y="638115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C67D73-A3ED-4595-ABA1-A5E004156587}" type="slidenum">
              <a:rPr lang="en-CA" b="1" smtClean="0">
                <a:solidFill>
                  <a:schemeClr val="bg1"/>
                </a:solidFill>
              </a:rPr>
              <a:pPr/>
              <a:t>42</a:t>
            </a:fld>
            <a:endParaRPr lang="en-CA" b="1" dirty="0">
              <a:solidFill>
                <a:schemeClr val="bg1"/>
              </a:solidFill>
            </a:endParaRPr>
          </a:p>
        </p:txBody>
      </p:sp>
    </p:spTree>
    <p:extLst>
      <p:ext uri="{BB962C8B-B14F-4D97-AF65-F5344CB8AC3E}">
        <p14:creationId xmlns:p14="http://schemas.microsoft.com/office/powerpoint/2010/main" val="1422560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D7EE9A-FBB6-452A-9B62-3D0E710AD29A}"/>
              </a:ext>
            </a:extLst>
          </p:cNvPr>
          <p:cNvSpPr>
            <a:spLocks noGrp="1"/>
          </p:cNvSpPr>
          <p:nvPr>
            <p:ph type="title"/>
          </p:nvPr>
        </p:nvSpPr>
        <p:spPr/>
        <p:txBody>
          <a:bodyPr/>
          <a:lstStyle/>
          <a:p>
            <a:r>
              <a:rPr lang="en-US" dirty="0"/>
              <a:t>Managing Solicitations</a:t>
            </a:r>
          </a:p>
        </p:txBody>
      </p:sp>
      <p:sp>
        <p:nvSpPr>
          <p:cNvPr id="4" name="Footer Placeholder 3">
            <a:extLst>
              <a:ext uri="{FF2B5EF4-FFF2-40B4-BE49-F238E27FC236}">
                <a16:creationId xmlns:a16="http://schemas.microsoft.com/office/drawing/2014/main" xmlns="" id="{7A57DE1A-7251-460F-B0AE-1E326642E08B}"/>
              </a:ext>
            </a:extLst>
          </p:cNvPr>
          <p:cNvSpPr>
            <a:spLocks noGrp="1"/>
          </p:cNvSpPr>
          <p:nvPr>
            <p:ph type="ftr" sz="quarter" idx="11"/>
          </p:nvPr>
        </p:nvSpPr>
        <p:spPr/>
        <p:txBody>
          <a:bodyPr/>
          <a:lstStyle/>
          <a:p>
            <a:r>
              <a:rPr lang="en-US"/>
              <a:t>DAS – Procurement Services| CTsource Training</a:t>
            </a:r>
            <a:endParaRPr lang="en-US" dirty="0"/>
          </a:p>
        </p:txBody>
      </p:sp>
      <p:sp>
        <p:nvSpPr>
          <p:cNvPr id="5" name="Slide Number Placeholder 4">
            <a:extLst>
              <a:ext uri="{FF2B5EF4-FFF2-40B4-BE49-F238E27FC236}">
                <a16:creationId xmlns:a16="http://schemas.microsoft.com/office/drawing/2014/main" xmlns="" id="{D5D52269-6C51-4967-A0FC-CA1F67CE25FC}"/>
              </a:ext>
            </a:extLst>
          </p:cNvPr>
          <p:cNvSpPr>
            <a:spLocks noGrp="1"/>
          </p:cNvSpPr>
          <p:nvPr>
            <p:ph type="sldNum" sz="quarter" idx="12"/>
          </p:nvPr>
        </p:nvSpPr>
        <p:spPr/>
        <p:txBody>
          <a:bodyPr/>
          <a:lstStyle/>
          <a:p>
            <a:fld id="{F4167D66-2636-48FB-B355-A2612EA16291}" type="slidenum">
              <a:rPr lang="en-US" smtClean="0"/>
              <a:t>43</a:t>
            </a:fld>
            <a:endParaRPr lang="en-US" dirty="0"/>
          </a:p>
        </p:txBody>
      </p:sp>
      <p:pic>
        <p:nvPicPr>
          <p:cNvPr id="8" name="Picture 7">
            <a:extLst>
              <a:ext uri="{FF2B5EF4-FFF2-40B4-BE49-F238E27FC236}">
                <a16:creationId xmlns:a16="http://schemas.microsoft.com/office/drawing/2014/main" xmlns="" id="{EE7A49CB-5CF0-404A-9C14-6C94AC3FE5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1488" y="1701188"/>
            <a:ext cx="6329023" cy="4553082"/>
          </a:xfrm>
          <a:prstGeom prst="rect">
            <a:avLst/>
          </a:prstGeom>
          <a:effectLst>
            <a:outerShdw blurRad="50800" dist="38100" dir="2700000" algn="tl" rotWithShape="0">
              <a:prstClr val="black">
                <a:alpha val="40000"/>
              </a:prstClr>
            </a:outerShdw>
          </a:effectLst>
        </p:spPr>
      </p:pic>
      <p:sp>
        <p:nvSpPr>
          <p:cNvPr id="9" name="Rectangle 8">
            <a:extLst>
              <a:ext uri="{FF2B5EF4-FFF2-40B4-BE49-F238E27FC236}">
                <a16:creationId xmlns:a16="http://schemas.microsoft.com/office/drawing/2014/main" xmlns="" id="{7B3BF1E6-B778-435C-B693-11F5AD74529A}"/>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3">
            <a:extLst>
              <a:ext uri="{FF2B5EF4-FFF2-40B4-BE49-F238E27FC236}">
                <a16:creationId xmlns:a16="http://schemas.microsoft.com/office/drawing/2014/main" xmlns="" id="{52114CB0-6668-4D70-B338-F72014FDC137}"/>
              </a:ext>
            </a:extLst>
          </p:cNvPr>
          <p:cNvSpPr txBox="1">
            <a:spLocks/>
          </p:cNvSpPr>
          <p:nvPr/>
        </p:nvSpPr>
        <p:spPr>
          <a:xfrm>
            <a:off x="39510" y="641139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2</a:t>
            </a:r>
            <a:endParaRPr lang="en-CA" b="1" dirty="0">
              <a:solidFill>
                <a:schemeClr val="bg1"/>
              </a:solidFill>
            </a:endParaRPr>
          </a:p>
        </p:txBody>
      </p:sp>
      <p:sp>
        <p:nvSpPr>
          <p:cNvPr id="11" name="Rectangle: Rounded Corners 10">
            <a:extLst>
              <a:ext uri="{FF2B5EF4-FFF2-40B4-BE49-F238E27FC236}">
                <a16:creationId xmlns:a16="http://schemas.microsoft.com/office/drawing/2014/main" xmlns="" id="{288B18E9-B163-42B9-9012-CB38C0AD310D}"/>
              </a:ext>
            </a:extLst>
          </p:cNvPr>
          <p:cNvSpPr/>
          <p:nvPr/>
        </p:nvSpPr>
        <p:spPr>
          <a:xfrm>
            <a:off x="161460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Formal/Informal</a:t>
            </a:r>
          </a:p>
        </p:txBody>
      </p:sp>
      <p:sp>
        <p:nvSpPr>
          <p:cNvPr id="12" name="Rectangle: Rounded Corners 11">
            <a:extLst>
              <a:ext uri="{FF2B5EF4-FFF2-40B4-BE49-F238E27FC236}">
                <a16:creationId xmlns:a16="http://schemas.microsoft.com/office/drawing/2014/main" xmlns="" id="{D3D50713-3AB2-4410-B080-289C77434F14}"/>
              </a:ext>
            </a:extLst>
          </p:cNvPr>
          <p:cNvSpPr/>
          <p:nvPr/>
        </p:nvSpPr>
        <p:spPr>
          <a:xfrm>
            <a:off x="4056996" y="6465069"/>
            <a:ext cx="2442395" cy="256406"/>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a:t>
            </a:r>
          </a:p>
        </p:txBody>
      </p:sp>
      <p:sp>
        <p:nvSpPr>
          <p:cNvPr id="13" name="Rectangle: Rounded Corners 12">
            <a:extLst>
              <a:ext uri="{FF2B5EF4-FFF2-40B4-BE49-F238E27FC236}">
                <a16:creationId xmlns:a16="http://schemas.microsoft.com/office/drawing/2014/main" xmlns="" id="{B4B51846-6E9A-4D75-8305-7F109A6A10DA}"/>
              </a:ext>
            </a:extLst>
          </p:cNvPr>
          <p:cNvSpPr/>
          <p:nvPr/>
        </p:nvSpPr>
        <p:spPr>
          <a:xfrm>
            <a:off x="894178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Award</a:t>
            </a:r>
          </a:p>
        </p:txBody>
      </p:sp>
      <p:sp>
        <p:nvSpPr>
          <p:cNvPr id="14" name="Rectangle: Rounded Corners 13">
            <a:extLst>
              <a:ext uri="{FF2B5EF4-FFF2-40B4-BE49-F238E27FC236}">
                <a16:creationId xmlns:a16="http://schemas.microsoft.com/office/drawing/2014/main" xmlns="" id="{EE22478F-7FC3-4238-BC08-85734FABE9F3}"/>
              </a:ext>
            </a:extLst>
          </p:cNvPr>
          <p:cNvSpPr/>
          <p:nvPr/>
        </p:nvSpPr>
        <p:spPr>
          <a:xfrm>
            <a:off x="649939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Evaluate</a:t>
            </a:r>
          </a:p>
        </p:txBody>
      </p:sp>
      <p:sp>
        <p:nvSpPr>
          <p:cNvPr id="28" name="Rectangle 27">
            <a:extLst>
              <a:ext uri="{FF2B5EF4-FFF2-40B4-BE49-F238E27FC236}">
                <a16:creationId xmlns:a16="http://schemas.microsoft.com/office/drawing/2014/main" xmlns="" id="{94EC4545-1E95-43F9-A11B-4859DAB769C0}"/>
              </a:ext>
            </a:extLst>
          </p:cNvPr>
          <p:cNvSpPr/>
          <p:nvPr/>
        </p:nvSpPr>
        <p:spPr>
          <a:xfrm>
            <a:off x="2931488" y="1977808"/>
            <a:ext cx="5093396" cy="4924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xmlns="" id="{8B9FA011-FD69-47F7-BA2C-C18519266E0E}"/>
              </a:ext>
            </a:extLst>
          </p:cNvPr>
          <p:cNvSpPr/>
          <p:nvPr/>
        </p:nvSpPr>
        <p:spPr>
          <a:xfrm>
            <a:off x="2931488" y="2567591"/>
            <a:ext cx="1517682" cy="37168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Arrow Connector 29">
            <a:extLst>
              <a:ext uri="{FF2B5EF4-FFF2-40B4-BE49-F238E27FC236}">
                <a16:creationId xmlns:a16="http://schemas.microsoft.com/office/drawing/2014/main" xmlns="" id="{CCD3D361-0906-4D28-BBF7-0668B2433591}"/>
              </a:ext>
            </a:extLst>
          </p:cNvPr>
          <p:cNvCxnSpPr>
            <a:cxnSpLocks/>
          </p:cNvCxnSpPr>
          <p:nvPr/>
        </p:nvCxnSpPr>
        <p:spPr>
          <a:xfrm flipH="1">
            <a:off x="8318468" y="1937984"/>
            <a:ext cx="197734" cy="16407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xmlns="" id="{5D46EB8A-244B-4C90-AA47-AF107C25BAF1}"/>
              </a:ext>
            </a:extLst>
          </p:cNvPr>
          <p:cNvCxnSpPr>
            <a:cxnSpLocks/>
          </p:cNvCxnSpPr>
          <p:nvPr/>
        </p:nvCxnSpPr>
        <p:spPr>
          <a:xfrm flipH="1">
            <a:off x="8702884" y="1940256"/>
            <a:ext cx="197734" cy="16407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Slide Number Placeholder 3">
            <a:extLst>
              <a:ext uri="{FF2B5EF4-FFF2-40B4-BE49-F238E27FC236}">
                <a16:creationId xmlns:a16="http://schemas.microsoft.com/office/drawing/2014/main" xmlns="" id="{3731D6C9-4A24-4377-8FE0-7E17F88C9508}"/>
              </a:ext>
            </a:extLst>
          </p:cNvPr>
          <p:cNvSpPr txBox="1">
            <a:spLocks/>
          </p:cNvSpPr>
          <p:nvPr/>
        </p:nvSpPr>
        <p:spPr>
          <a:xfrm>
            <a:off x="9216005" y="637052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C67D73-A3ED-4595-ABA1-A5E004156587}" type="slidenum">
              <a:rPr lang="en-CA" b="1" smtClean="0">
                <a:solidFill>
                  <a:schemeClr val="bg1"/>
                </a:solidFill>
              </a:rPr>
              <a:pPr/>
              <a:t>43</a:t>
            </a:fld>
            <a:endParaRPr lang="en-CA" b="1" dirty="0">
              <a:solidFill>
                <a:schemeClr val="bg1"/>
              </a:solidFill>
            </a:endParaRPr>
          </a:p>
        </p:txBody>
      </p:sp>
    </p:spTree>
    <p:extLst>
      <p:ext uri="{BB962C8B-B14F-4D97-AF65-F5344CB8AC3E}">
        <p14:creationId xmlns:p14="http://schemas.microsoft.com/office/powerpoint/2010/main" val="11788490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1" y="337550"/>
            <a:ext cx="7369477" cy="1325563"/>
          </a:xfrm>
        </p:spPr>
        <p:txBody>
          <a:bodyPr/>
          <a:lstStyle/>
          <a:p>
            <a:r>
              <a:rPr lang="en-US" dirty="0"/>
              <a:t>Manage Solicitations</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44</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39510" y="641139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2</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pic>
        <p:nvPicPr>
          <p:cNvPr id="19" name="Picture 18">
            <a:extLst>
              <a:ext uri="{FF2B5EF4-FFF2-40B4-BE49-F238E27FC236}">
                <a16:creationId xmlns:a16="http://schemas.microsoft.com/office/drawing/2014/main" xmlns="" id="{8BE2FBF0-ED72-4B5A-9A4E-7E800185AE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1205" y="1788707"/>
            <a:ext cx="7449590" cy="3639058"/>
          </a:xfrm>
          <a:prstGeom prst="rect">
            <a:avLst/>
          </a:prstGeom>
          <a:effectLst>
            <a:outerShdw blurRad="50800" dist="38100" dir="2700000" algn="tl" rotWithShape="0">
              <a:prstClr val="black">
                <a:alpha val="40000"/>
              </a:prstClr>
            </a:outerShdw>
          </a:effectLst>
        </p:spPr>
      </p:pic>
      <p:sp>
        <p:nvSpPr>
          <p:cNvPr id="20" name="Oval 19">
            <a:extLst>
              <a:ext uri="{FF2B5EF4-FFF2-40B4-BE49-F238E27FC236}">
                <a16:creationId xmlns:a16="http://schemas.microsoft.com/office/drawing/2014/main" xmlns="" id="{A7DA339E-B551-4564-9E4B-C605BB65AE5C}"/>
              </a:ext>
            </a:extLst>
          </p:cNvPr>
          <p:cNvSpPr/>
          <p:nvPr/>
        </p:nvSpPr>
        <p:spPr>
          <a:xfrm>
            <a:off x="2926525" y="2898220"/>
            <a:ext cx="965200" cy="22045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xmlns="" id="{056B17D5-D9BA-4F33-84E5-5EF0B14F2A78}"/>
              </a:ext>
            </a:extLst>
          </p:cNvPr>
          <p:cNvSpPr/>
          <p:nvPr/>
        </p:nvSpPr>
        <p:spPr>
          <a:xfrm>
            <a:off x="161460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Formal/Informal</a:t>
            </a:r>
          </a:p>
        </p:txBody>
      </p:sp>
      <p:sp>
        <p:nvSpPr>
          <p:cNvPr id="6" name="Rectangle: Rounded Corners 5">
            <a:extLst>
              <a:ext uri="{FF2B5EF4-FFF2-40B4-BE49-F238E27FC236}">
                <a16:creationId xmlns:a16="http://schemas.microsoft.com/office/drawing/2014/main" xmlns="" id="{58B1ABD1-FC64-4522-AD02-CE03853AEAC8}"/>
              </a:ext>
            </a:extLst>
          </p:cNvPr>
          <p:cNvSpPr/>
          <p:nvPr/>
        </p:nvSpPr>
        <p:spPr>
          <a:xfrm>
            <a:off x="4056996" y="6465069"/>
            <a:ext cx="2442395" cy="256406"/>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a:t>
            </a:r>
          </a:p>
        </p:txBody>
      </p:sp>
      <p:sp>
        <p:nvSpPr>
          <p:cNvPr id="11" name="Rectangle: Rounded Corners 10">
            <a:extLst>
              <a:ext uri="{FF2B5EF4-FFF2-40B4-BE49-F238E27FC236}">
                <a16:creationId xmlns:a16="http://schemas.microsoft.com/office/drawing/2014/main" xmlns="" id="{C19259EA-1FFA-4F76-92E8-A4A94BF74398}"/>
              </a:ext>
            </a:extLst>
          </p:cNvPr>
          <p:cNvSpPr/>
          <p:nvPr/>
        </p:nvSpPr>
        <p:spPr>
          <a:xfrm>
            <a:off x="894178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Award</a:t>
            </a:r>
          </a:p>
        </p:txBody>
      </p:sp>
      <p:sp>
        <p:nvSpPr>
          <p:cNvPr id="12" name="Rectangle: Rounded Corners 11">
            <a:extLst>
              <a:ext uri="{FF2B5EF4-FFF2-40B4-BE49-F238E27FC236}">
                <a16:creationId xmlns:a16="http://schemas.microsoft.com/office/drawing/2014/main" xmlns="" id="{371224B9-EEEA-4FBF-A585-ED31CD90D1BC}"/>
              </a:ext>
            </a:extLst>
          </p:cNvPr>
          <p:cNvSpPr/>
          <p:nvPr/>
        </p:nvSpPr>
        <p:spPr>
          <a:xfrm>
            <a:off x="649939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Evaluate</a:t>
            </a:r>
          </a:p>
        </p:txBody>
      </p:sp>
    </p:spTree>
    <p:extLst>
      <p:ext uri="{BB962C8B-B14F-4D97-AF65-F5344CB8AC3E}">
        <p14:creationId xmlns:p14="http://schemas.microsoft.com/office/powerpoint/2010/main" val="5372584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1" y="337550"/>
            <a:ext cx="7369477" cy="1325563"/>
          </a:xfrm>
        </p:spPr>
        <p:txBody>
          <a:bodyPr/>
          <a:lstStyle/>
          <a:p>
            <a:r>
              <a:rPr lang="en-US" dirty="0"/>
              <a:t>Manage Solicitations</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45</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39510" y="641139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2</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pic>
        <p:nvPicPr>
          <p:cNvPr id="12" name="Picture 11">
            <a:extLst>
              <a:ext uri="{FF2B5EF4-FFF2-40B4-BE49-F238E27FC236}">
                <a16:creationId xmlns:a16="http://schemas.microsoft.com/office/drawing/2014/main" xmlns="" id="{37A18FBB-081F-4435-BFB5-7507FA97F6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364" y="1788707"/>
            <a:ext cx="5502728" cy="4381464"/>
          </a:xfrm>
          <a:prstGeom prst="rect">
            <a:avLst/>
          </a:prstGeom>
          <a:effectLst>
            <a:outerShdw blurRad="50800" dist="38100" dir="2700000" algn="tl" rotWithShape="0">
              <a:prstClr val="black">
                <a:alpha val="40000"/>
              </a:prstClr>
            </a:outerShdw>
          </a:effectLst>
        </p:spPr>
      </p:pic>
      <p:sp>
        <p:nvSpPr>
          <p:cNvPr id="14" name="Oval 13">
            <a:extLst>
              <a:ext uri="{FF2B5EF4-FFF2-40B4-BE49-F238E27FC236}">
                <a16:creationId xmlns:a16="http://schemas.microsoft.com/office/drawing/2014/main" xmlns="" id="{F4B4C052-BCD5-4B04-8153-7560B0C59F59}"/>
              </a:ext>
            </a:extLst>
          </p:cNvPr>
          <p:cNvSpPr/>
          <p:nvPr/>
        </p:nvSpPr>
        <p:spPr>
          <a:xfrm>
            <a:off x="5707392" y="4295220"/>
            <a:ext cx="482600" cy="3021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xmlns="" id="{3745CE16-8857-4E5B-A36D-E6E4BD5EFF61}"/>
              </a:ext>
            </a:extLst>
          </p:cNvPr>
          <p:cNvCxnSpPr>
            <a:cxnSpLocks/>
          </p:cNvCxnSpPr>
          <p:nvPr/>
        </p:nvCxnSpPr>
        <p:spPr>
          <a:xfrm flipV="1">
            <a:off x="6228092" y="2953405"/>
            <a:ext cx="1010908" cy="151261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xmlns="" id="{24720CD7-CE19-43AB-90E9-DF9E633FFDAA}"/>
              </a:ext>
            </a:extLst>
          </p:cNvPr>
          <p:cNvSpPr/>
          <p:nvPr/>
        </p:nvSpPr>
        <p:spPr>
          <a:xfrm>
            <a:off x="725364" y="2114969"/>
            <a:ext cx="5502728" cy="10092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xmlns="" id="{EAF5355C-C483-454E-8C17-17B7F593418C}"/>
              </a:ext>
            </a:extLst>
          </p:cNvPr>
          <p:cNvSpPr/>
          <p:nvPr/>
        </p:nvSpPr>
        <p:spPr>
          <a:xfrm>
            <a:off x="161460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Formal/Informal</a:t>
            </a:r>
          </a:p>
        </p:txBody>
      </p:sp>
      <p:sp>
        <p:nvSpPr>
          <p:cNvPr id="11" name="Rectangle: Rounded Corners 10">
            <a:extLst>
              <a:ext uri="{FF2B5EF4-FFF2-40B4-BE49-F238E27FC236}">
                <a16:creationId xmlns:a16="http://schemas.microsoft.com/office/drawing/2014/main" xmlns="" id="{177D1032-8CEF-4CC8-B86F-6F1B806CFEAB}"/>
              </a:ext>
            </a:extLst>
          </p:cNvPr>
          <p:cNvSpPr/>
          <p:nvPr/>
        </p:nvSpPr>
        <p:spPr>
          <a:xfrm>
            <a:off x="4056996" y="6465069"/>
            <a:ext cx="2442395" cy="256406"/>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a:t>
            </a:r>
          </a:p>
        </p:txBody>
      </p:sp>
      <p:sp>
        <p:nvSpPr>
          <p:cNvPr id="13" name="Rectangle: Rounded Corners 12">
            <a:extLst>
              <a:ext uri="{FF2B5EF4-FFF2-40B4-BE49-F238E27FC236}">
                <a16:creationId xmlns:a16="http://schemas.microsoft.com/office/drawing/2014/main" xmlns="" id="{E5A7C102-F356-4887-B2FE-4AF4C40E0990}"/>
              </a:ext>
            </a:extLst>
          </p:cNvPr>
          <p:cNvSpPr/>
          <p:nvPr/>
        </p:nvSpPr>
        <p:spPr>
          <a:xfrm>
            <a:off x="894178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Award</a:t>
            </a:r>
          </a:p>
        </p:txBody>
      </p:sp>
      <p:sp>
        <p:nvSpPr>
          <p:cNvPr id="15" name="Rectangle: Rounded Corners 14">
            <a:extLst>
              <a:ext uri="{FF2B5EF4-FFF2-40B4-BE49-F238E27FC236}">
                <a16:creationId xmlns:a16="http://schemas.microsoft.com/office/drawing/2014/main" xmlns="" id="{975F72DA-22E6-46E8-BA63-811775845245}"/>
              </a:ext>
            </a:extLst>
          </p:cNvPr>
          <p:cNvSpPr/>
          <p:nvPr/>
        </p:nvSpPr>
        <p:spPr>
          <a:xfrm>
            <a:off x="649939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Evaluate</a:t>
            </a:r>
          </a:p>
        </p:txBody>
      </p:sp>
      <p:sp>
        <p:nvSpPr>
          <p:cNvPr id="30" name="Rectangle 29">
            <a:extLst>
              <a:ext uri="{FF2B5EF4-FFF2-40B4-BE49-F238E27FC236}">
                <a16:creationId xmlns:a16="http://schemas.microsoft.com/office/drawing/2014/main" xmlns="" id="{1E1E3461-4D5A-421B-89E6-1EF7253A22EF}"/>
              </a:ext>
            </a:extLst>
          </p:cNvPr>
          <p:cNvSpPr/>
          <p:nvPr/>
        </p:nvSpPr>
        <p:spPr>
          <a:xfrm>
            <a:off x="850900" y="3280804"/>
            <a:ext cx="1574800" cy="27547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5"/>
          <a:stretch>
            <a:fillRect/>
          </a:stretch>
        </p:blipFill>
        <p:spPr>
          <a:xfrm>
            <a:off x="7325017" y="2637345"/>
            <a:ext cx="2629267" cy="2105319"/>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181557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1" y="337550"/>
            <a:ext cx="7369477" cy="1325563"/>
          </a:xfrm>
        </p:spPr>
        <p:txBody>
          <a:bodyPr/>
          <a:lstStyle/>
          <a:p>
            <a:r>
              <a:rPr lang="en-US" dirty="0"/>
              <a:t>Manage Solicitations</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46</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39510" y="641139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2</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pic>
        <p:nvPicPr>
          <p:cNvPr id="6" name="Picture 5">
            <a:extLst>
              <a:ext uri="{FF2B5EF4-FFF2-40B4-BE49-F238E27FC236}">
                <a16:creationId xmlns:a16="http://schemas.microsoft.com/office/drawing/2014/main" xmlns="" id="{75058754-B83B-492E-A01B-79ADF9B827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6501" y="1938843"/>
            <a:ext cx="8478433" cy="4124901"/>
          </a:xfrm>
          <a:prstGeom prst="rect">
            <a:avLst/>
          </a:prstGeom>
          <a:effectLst>
            <a:outerShdw blurRad="50800" dist="38100" dir="2700000" algn="tl" rotWithShape="0">
              <a:prstClr val="black">
                <a:alpha val="40000"/>
              </a:prstClr>
            </a:outerShdw>
          </a:effectLst>
        </p:spPr>
      </p:pic>
      <p:sp>
        <p:nvSpPr>
          <p:cNvPr id="12" name="Oval 11">
            <a:extLst>
              <a:ext uri="{FF2B5EF4-FFF2-40B4-BE49-F238E27FC236}">
                <a16:creationId xmlns:a16="http://schemas.microsoft.com/office/drawing/2014/main" xmlns="" id="{19FB932A-9312-488E-9BCE-39672CF94041}"/>
              </a:ext>
            </a:extLst>
          </p:cNvPr>
          <p:cNvSpPr/>
          <p:nvPr/>
        </p:nvSpPr>
        <p:spPr>
          <a:xfrm>
            <a:off x="7575042" y="3788012"/>
            <a:ext cx="1353058" cy="2378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xmlns="" id="{D9CC38F0-2141-4C4B-9018-15FA1C0B6F4C}"/>
              </a:ext>
            </a:extLst>
          </p:cNvPr>
          <p:cNvSpPr/>
          <p:nvPr/>
        </p:nvSpPr>
        <p:spPr>
          <a:xfrm>
            <a:off x="161460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Formal/Informal</a:t>
            </a:r>
          </a:p>
        </p:txBody>
      </p:sp>
      <p:sp>
        <p:nvSpPr>
          <p:cNvPr id="11" name="Rectangle: Rounded Corners 10">
            <a:extLst>
              <a:ext uri="{FF2B5EF4-FFF2-40B4-BE49-F238E27FC236}">
                <a16:creationId xmlns:a16="http://schemas.microsoft.com/office/drawing/2014/main" xmlns="" id="{855A963F-8E78-4418-B1EC-17C4AB4DF48F}"/>
              </a:ext>
            </a:extLst>
          </p:cNvPr>
          <p:cNvSpPr/>
          <p:nvPr/>
        </p:nvSpPr>
        <p:spPr>
          <a:xfrm>
            <a:off x="4056996" y="6465069"/>
            <a:ext cx="2442395" cy="256406"/>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a:t>
            </a:r>
          </a:p>
        </p:txBody>
      </p:sp>
      <p:sp>
        <p:nvSpPr>
          <p:cNvPr id="13" name="Rectangle: Rounded Corners 12">
            <a:extLst>
              <a:ext uri="{FF2B5EF4-FFF2-40B4-BE49-F238E27FC236}">
                <a16:creationId xmlns:a16="http://schemas.microsoft.com/office/drawing/2014/main" xmlns="" id="{00FC4BDC-2A08-4F42-B538-66313B5E2A56}"/>
              </a:ext>
            </a:extLst>
          </p:cNvPr>
          <p:cNvSpPr/>
          <p:nvPr/>
        </p:nvSpPr>
        <p:spPr>
          <a:xfrm>
            <a:off x="894178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Award</a:t>
            </a:r>
          </a:p>
        </p:txBody>
      </p:sp>
      <p:sp>
        <p:nvSpPr>
          <p:cNvPr id="15" name="Rectangle: Rounded Corners 14">
            <a:extLst>
              <a:ext uri="{FF2B5EF4-FFF2-40B4-BE49-F238E27FC236}">
                <a16:creationId xmlns:a16="http://schemas.microsoft.com/office/drawing/2014/main" xmlns="" id="{A2C8A1D5-4A34-49CC-AB82-61316E3DB7EF}"/>
              </a:ext>
            </a:extLst>
          </p:cNvPr>
          <p:cNvSpPr/>
          <p:nvPr/>
        </p:nvSpPr>
        <p:spPr>
          <a:xfrm>
            <a:off x="649939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Evaluate</a:t>
            </a:r>
          </a:p>
        </p:txBody>
      </p:sp>
    </p:spTree>
    <p:extLst>
      <p:ext uri="{BB962C8B-B14F-4D97-AF65-F5344CB8AC3E}">
        <p14:creationId xmlns:p14="http://schemas.microsoft.com/office/powerpoint/2010/main" val="12749199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1" y="337550"/>
            <a:ext cx="7369477" cy="1325563"/>
          </a:xfrm>
        </p:spPr>
        <p:txBody>
          <a:bodyPr/>
          <a:lstStyle/>
          <a:p>
            <a:r>
              <a:rPr lang="en-US" dirty="0"/>
              <a:t>Manage Solicitations</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47</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39510" y="641139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2</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pic>
        <p:nvPicPr>
          <p:cNvPr id="11" name="Picture 10">
            <a:extLst>
              <a:ext uri="{FF2B5EF4-FFF2-40B4-BE49-F238E27FC236}">
                <a16:creationId xmlns:a16="http://schemas.microsoft.com/office/drawing/2014/main" xmlns="" id="{A7AA8343-61DD-4A28-920E-2434C941BB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1064" y="1788707"/>
            <a:ext cx="6941976" cy="3947097"/>
          </a:xfrm>
          <a:prstGeom prst="rect">
            <a:avLst/>
          </a:prstGeom>
          <a:effectLst>
            <a:outerShdw blurRad="50800" dist="38100" dir="2700000" algn="tl" rotWithShape="0">
              <a:prstClr val="black">
                <a:alpha val="40000"/>
              </a:prstClr>
            </a:outerShdw>
          </a:effectLst>
        </p:spPr>
      </p:pic>
      <p:sp>
        <p:nvSpPr>
          <p:cNvPr id="3" name="Rectangle: Rounded Corners 2">
            <a:extLst>
              <a:ext uri="{FF2B5EF4-FFF2-40B4-BE49-F238E27FC236}">
                <a16:creationId xmlns:a16="http://schemas.microsoft.com/office/drawing/2014/main" xmlns="" id="{3A9F0F64-3336-4843-BC4C-B80A10193944}"/>
              </a:ext>
            </a:extLst>
          </p:cNvPr>
          <p:cNvSpPr/>
          <p:nvPr/>
        </p:nvSpPr>
        <p:spPr>
          <a:xfrm>
            <a:off x="161460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Formal/Informal</a:t>
            </a:r>
          </a:p>
        </p:txBody>
      </p:sp>
      <p:sp>
        <p:nvSpPr>
          <p:cNvPr id="6" name="Rectangle: Rounded Corners 5">
            <a:extLst>
              <a:ext uri="{FF2B5EF4-FFF2-40B4-BE49-F238E27FC236}">
                <a16:creationId xmlns:a16="http://schemas.microsoft.com/office/drawing/2014/main" xmlns="" id="{AED60556-60C0-473C-AF5E-BC74BD0E8D6E}"/>
              </a:ext>
            </a:extLst>
          </p:cNvPr>
          <p:cNvSpPr/>
          <p:nvPr/>
        </p:nvSpPr>
        <p:spPr>
          <a:xfrm>
            <a:off x="4056996" y="6465069"/>
            <a:ext cx="2442395" cy="256406"/>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a:t>
            </a:r>
          </a:p>
        </p:txBody>
      </p:sp>
      <p:sp>
        <p:nvSpPr>
          <p:cNvPr id="12" name="Rectangle: Rounded Corners 11">
            <a:extLst>
              <a:ext uri="{FF2B5EF4-FFF2-40B4-BE49-F238E27FC236}">
                <a16:creationId xmlns:a16="http://schemas.microsoft.com/office/drawing/2014/main" xmlns="" id="{786997EA-27B3-49FD-8D57-89A75E8B4320}"/>
              </a:ext>
            </a:extLst>
          </p:cNvPr>
          <p:cNvSpPr/>
          <p:nvPr/>
        </p:nvSpPr>
        <p:spPr>
          <a:xfrm>
            <a:off x="894178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Award</a:t>
            </a:r>
          </a:p>
        </p:txBody>
      </p:sp>
      <p:sp>
        <p:nvSpPr>
          <p:cNvPr id="14" name="Rectangle: Rounded Corners 13">
            <a:extLst>
              <a:ext uri="{FF2B5EF4-FFF2-40B4-BE49-F238E27FC236}">
                <a16:creationId xmlns:a16="http://schemas.microsoft.com/office/drawing/2014/main" xmlns="" id="{8E73E899-D956-4966-AB17-C930FE2EB4D1}"/>
              </a:ext>
            </a:extLst>
          </p:cNvPr>
          <p:cNvSpPr/>
          <p:nvPr/>
        </p:nvSpPr>
        <p:spPr>
          <a:xfrm>
            <a:off x="649939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Evaluate</a:t>
            </a:r>
          </a:p>
        </p:txBody>
      </p:sp>
      <p:cxnSp>
        <p:nvCxnSpPr>
          <p:cNvPr id="21" name="Straight Arrow Connector 20">
            <a:extLst>
              <a:ext uri="{FF2B5EF4-FFF2-40B4-BE49-F238E27FC236}">
                <a16:creationId xmlns:a16="http://schemas.microsoft.com/office/drawing/2014/main" xmlns="" id="{AD5B8337-FFEF-408D-9462-9C4E66CF6E7E}"/>
              </a:ext>
            </a:extLst>
          </p:cNvPr>
          <p:cNvCxnSpPr/>
          <p:nvPr/>
        </p:nvCxnSpPr>
        <p:spPr>
          <a:xfrm>
            <a:off x="5534191" y="2654300"/>
            <a:ext cx="9652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33657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1" y="337550"/>
            <a:ext cx="7369477" cy="1325563"/>
          </a:xfrm>
        </p:spPr>
        <p:txBody>
          <a:bodyPr/>
          <a:lstStyle/>
          <a:p>
            <a:r>
              <a:rPr lang="en-US" dirty="0"/>
              <a:t>Manage Solicitations</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48</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39510" y="641139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2</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pic>
        <p:nvPicPr>
          <p:cNvPr id="13" name="Picture 12">
            <a:extLst>
              <a:ext uri="{FF2B5EF4-FFF2-40B4-BE49-F238E27FC236}">
                <a16:creationId xmlns:a16="http://schemas.microsoft.com/office/drawing/2014/main" xmlns="" id="{70261DB4-6C93-485B-8A44-6B0481563A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6336" y="2201751"/>
            <a:ext cx="8259328" cy="1590897"/>
          </a:xfrm>
          <a:prstGeom prst="rect">
            <a:avLst/>
          </a:prstGeom>
          <a:effectLst>
            <a:outerShdw blurRad="50800" dist="38100" dir="2700000" algn="tl" rotWithShape="0">
              <a:prstClr val="black">
                <a:alpha val="40000"/>
              </a:prstClr>
            </a:outerShdw>
          </a:effectLst>
        </p:spPr>
      </p:pic>
      <p:sp>
        <p:nvSpPr>
          <p:cNvPr id="3" name="Rectangle: Rounded Corners 2">
            <a:extLst>
              <a:ext uri="{FF2B5EF4-FFF2-40B4-BE49-F238E27FC236}">
                <a16:creationId xmlns:a16="http://schemas.microsoft.com/office/drawing/2014/main" xmlns="" id="{3CB91136-E29D-497C-A73F-7E4F171F8B83}"/>
              </a:ext>
            </a:extLst>
          </p:cNvPr>
          <p:cNvSpPr/>
          <p:nvPr/>
        </p:nvSpPr>
        <p:spPr>
          <a:xfrm>
            <a:off x="161460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Formal/Informal</a:t>
            </a:r>
          </a:p>
        </p:txBody>
      </p:sp>
      <p:sp>
        <p:nvSpPr>
          <p:cNvPr id="6" name="Rectangle: Rounded Corners 5">
            <a:extLst>
              <a:ext uri="{FF2B5EF4-FFF2-40B4-BE49-F238E27FC236}">
                <a16:creationId xmlns:a16="http://schemas.microsoft.com/office/drawing/2014/main" xmlns="" id="{591B23D6-5888-4773-96F5-937812C92404}"/>
              </a:ext>
            </a:extLst>
          </p:cNvPr>
          <p:cNvSpPr/>
          <p:nvPr/>
        </p:nvSpPr>
        <p:spPr>
          <a:xfrm>
            <a:off x="4056996" y="6465069"/>
            <a:ext cx="2442395" cy="256406"/>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a:t>
            </a:r>
          </a:p>
        </p:txBody>
      </p:sp>
      <p:sp>
        <p:nvSpPr>
          <p:cNvPr id="11" name="Rectangle: Rounded Corners 10">
            <a:extLst>
              <a:ext uri="{FF2B5EF4-FFF2-40B4-BE49-F238E27FC236}">
                <a16:creationId xmlns:a16="http://schemas.microsoft.com/office/drawing/2014/main" xmlns="" id="{89BD1F6A-C924-4F4C-B103-973F683EFFE8}"/>
              </a:ext>
            </a:extLst>
          </p:cNvPr>
          <p:cNvSpPr/>
          <p:nvPr/>
        </p:nvSpPr>
        <p:spPr>
          <a:xfrm>
            <a:off x="894178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Award</a:t>
            </a:r>
          </a:p>
        </p:txBody>
      </p:sp>
      <p:sp>
        <p:nvSpPr>
          <p:cNvPr id="12" name="Rectangle: Rounded Corners 11">
            <a:extLst>
              <a:ext uri="{FF2B5EF4-FFF2-40B4-BE49-F238E27FC236}">
                <a16:creationId xmlns:a16="http://schemas.microsoft.com/office/drawing/2014/main" xmlns="" id="{F6437EC7-A6C2-4314-8840-0C995F44A693}"/>
              </a:ext>
            </a:extLst>
          </p:cNvPr>
          <p:cNvSpPr/>
          <p:nvPr/>
        </p:nvSpPr>
        <p:spPr>
          <a:xfrm>
            <a:off x="649939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Evaluate</a:t>
            </a:r>
          </a:p>
        </p:txBody>
      </p:sp>
    </p:spTree>
    <p:extLst>
      <p:ext uri="{BB962C8B-B14F-4D97-AF65-F5344CB8AC3E}">
        <p14:creationId xmlns:p14="http://schemas.microsoft.com/office/powerpoint/2010/main" val="24858670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1" y="337550"/>
            <a:ext cx="7369477" cy="1325563"/>
          </a:xfrm>
        </p:spPr>
        <p:txBody>
          <a:bodyPr/>
          <a:lstStyle/>
          <a:p>
            <a:r>
              <a:rPr lang="en-US" dirty="0"/>
              <a:t>Manage Solicitations</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49</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39510" y="641139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2</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pic>
        <p:nvPicPr>
          <p:cNvPr id="6" name="Picture 5">
            <a:extLst>
              <a:ext uri="{FF2B5EF4-FFF2-40B4-BE49-F238E27FC236}">
                <a16:creationId xmlns:a16="http://schemas.microsoft.com/office/drawing/2014/main" xmlns="" id="{BA73DB69-CD91-4042-8609-183C48F47C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6863" y="2166761"/>
            <a:ext cx="7878274" cy="2524477"/>
          </a:xfrm>
          <a:prstGeom prst="rect">
            <a:avLst/>
          </a:prstGeom>
          <a:effectLst>
            <a:outerShdw blurRad="50800" dist="38100" dir="2700000" algn="tl" rotWithShape="0">
              <a:prstClr val="black">
                <a:alpha val="40000"/>
              </a:prstClr>
            </a:outerShdw>
          </a:effectLst>
        </p:spPr>
      </p:pic>
      <p:sp>
        <p:nvSpPr>
          <p:cNvPr id="3" name="Rectangle: Rounded Corners 2">
            <a:extLst>
              <a:ext uri="{FF2B5EF4-FFF2-40B4-BE49-F238E27FC236}">
                <a16:creationId xmlns:a16="http://schemas.microsoft.com/office/drawing/2014/main" xmlns="" id="{F75ADA2C-EBDB-4710-8F4F-F7DF9BEE35AB}"/>
              </a:ext>
            </a:extLst>
          </p:cNvPr>
          <p:cNvSpPr/>
          <p:nvPr/>
        </p:nvSpPr>
        <p:spPr>
          <a:xfrm>
            <a:off x="161460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Formal/Informal</a:t>
            </a:r>
          </a:p>
        </p:txBody>
      </p:sp>
      <p:sp>
        <p:nvSpPr>
          <p:cNvPr id="11" name="Rectangle: Rounded Corners 10">
            <a:extLst>
              <a:ext uri="{FF2B5EF4-FFF2-40B4-BE49-F238E27FC236}">
                <a16:creationId xmlns:a16="http://schemas.microsoft.com/office/drawing/2014/main" xmlns="" id="{82D6CA95-25A4-411D-BC7D-9C616DFB2F82}"/>
              </a:ext>
            </a:extLst>
          </p:cNvPr>
          <p:cNvSpPr/>
          <p:nvPr/>
        </p:nvSpPr>
        <p:spPr>
          <a:xfrm>
            <a:off x="4056996" y="6465069"/>
            <a:ext cx="2442395" cy="256406"/>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a:t>
            </a:r>
          </a:p>
        </p:txBody>
      </p:sp>
      <p:sp>
        <p:nvSpPr>
          <p:cNvPr id="12" name="Rectangle: Rounded Corners 11">
            <a:extLst>
              <a:ext uri="{FF2B5EF4-FFF2-40B4-BE49-F238E27FC236}">
                <a16:creationId xmlns:a16="http://schemas.microsoft.com/office/drawing/2014/main" xmlns="" id="{F42BBE98-8DF8-48F1-B011-735CFB32AEB4}"/>
              </a:ext>
            </a:extLst>
          </p:cNvPr>
          <p:cNvSpPr/>
          <p:nvPr/>
        </p:nvSpPr>
        <p:spPr>
          <a:xfrm>
            <a:off x="894178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Award</a:t>
            </a:r>
          </a:p>
        </p:txBody>
      </p:sp>
      <p:sp>
        <p:nvSpPr>
          <p:cNvPr id="14" name="Rectangle: Rounded Corners 13">
            <a:extLst>
              <a:ext uri="{FF2B5EF4-FFF2-40B4-BE49-F238E27FC236}">
                <a16:creationId xmlns:a16="http://schemas.microsoft.com/office/drawing/2014/main" xmlns="" id="{835D42EE-584E-4B7D-A0A8-2DB9E9E26445}"/>
              </a:ext>
            </a:extLst>
          </p:cNvPr>
          <p:cNvSpPr/>
          <p:nvPr/>
        </p:nvSpPr>
        <p:spPr>
          <a:xfrm>
            <a:off x="649939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Evaluate</a:t>
            </a:r>
          </a:p>
        </p:txBody>
      </p:sp>
      <p:cxnSp>
        <p:nvCxnSpPr>
          <p:cNvPr id="21" name="Straight Arrow Connector 20">
            <a:extLst>
              <a:ext uri="{FF2B5EF4-FFF2-40B4-BE49-F238E27FC236}">
                <a16:creationId xmlns:a16="http://schemas.microsoft.com/office/drawing/2014/main" xmlns="" id="{1BF9DEF1-0FB4-4F85-BB50-C2AC01E7F550}"/>
              </a:ext>
            </a:extLst>
          </p:cNvPr>
          <p:cNvCxnSpPr/>
          <p:nvPr/>
        </p:nvCxnSpPr>
        <p:spPr>
          <a:xfrm>
            <a:off x="6718300" y="3733800"/>
            <a:ext cx="9652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0695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1" y="337550"/>
            <a:ext cx="7369477" cy="1325563"/>
          </a:xfrm>
        </p:spPr>
        <p:txBody>
          <a:bodyPr/>
          <a:lstStyle/>
          <a:p>
            <a:r>
              <a:rPr lang="en-US" dirty="0"/>
              <a:t>Formal Solicitations</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5</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39510" y="641139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2</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pic>
        <p:nvPicPr>
          <p:cNvPr id="12" name="Picture 11">
            <a:extLst>
              <a:ext uri="{FF2B5EF4-FFF2-40B4-BE49-F238E27FC236}">
                <a16:creationId xmlns:a16="http://schemas.microsoft.com/office/drawing/2014/main" xmlns="" id="{CD54B27B-5B84-45EE-8D64-16C3589C55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1245" y="1771832"/>
            <a:ext cx="6018338" cy="4340978"/>
          </a:xfrm>
          <a:prstGeom prst="rect">
            <a:avLst/>
          </a:prstGeom>
          <a:effectLst>
            <a:outerShdw blurRad="50800" dist="38100" dir="2700000" algn="tl" rotWithShape="0">
              <a:prstClr val="black">
                <a:alpha val="40000"/>
              </a:prstClr>
            </a:outerShdw>
          </a:effectLst>
        </p:spPr>
      </p:pic>
      <p:sp>
        <p:nvSpPr>
          <p:cNvPr id="13" name="Rectangle 12">
            <a:extLst>
              <a:ext uri="{FF2B5EF4-FFF2-40B4-BE49-F238E27FC236}">
                <a16:creationId xmlns:a16="http://schemas.microsoft.com/office/drawing/2014/main" xmlns="" id="{D7AE80E2-8949-4897-843A-061D4EBD5B41}"/>
              </a:ext>
            </a:extLst>
          </p:cNvPr>
          <p:cNvSpPr/>
          <p:nvPr/>
        </p:nvSpPr>
        <p:spPr>
          <a:xfrm>
            <a:off x="3271245" y="2414427"/>
            <a:ext cx="5913852" cy="4726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xmlns="" id="{8BF961B5-CAC6-4D32-9E8B-024A4679DD37}"/>
              </a:ext>
            </a:extLst>
          </p:cNvPr>
          <p:cNvSpPr/>
          <p:nvPr/>
        </p:nvSpPr>
        <p:spPr>
          <a:xfrm>
            <a:off x="1614601" y="6465069"/>
            <a:ext cx="2442395" cy="256406"/>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Formal/Informal</a:t>
            </a:r>
          </a:p>
        </p:txBody>
      </p:sp>
      <p:sp>
        <p:nvSpPr>
          <p:cNvPr id="6" name="Rectangle: Rounded Corners 5">
            <a:extLst>
              <a:ext uri="{FF2B5EF4-FFF2-40B4-BE49-F238E27FC236}">
                <a16:creationId xmlns:a16="http://schemas.microsoft.com/office/drawing/2014/main" xmlns="" id="{6B2A7AE3-2DD2-432C-86B2-5D659FC63DA1}"/>
              </a:ext>
            </a:extLst>
          </p:cNvPr>
          <p:cNvSpPr/>
          <p:nvPr/>
        </p:nvSpPr>
        <p:spPr>
          <a:xfrm>
            <a:off x="405699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a:t>
            </a:r>
          </a:p>
        </p:txBody>
      </p:sp>
      <p:sp>
        <p:nvSpPr>
          <p:cNvPr id="11" name="Rectangle: Rounded Corners 10">
            <a:extLst>
              <a:ext uri="{FF2B5EF4-FFF2-40B4-BE49-F238E27FC236}">
                <a16:creationId xmlns:a16="http://schemas.microsoft.com/office/drawing/2014/main" xmlns="" id="{B188F268-9AB9-4EF7-B98C-2AF98C72D817}"/>
              </a:ext>
            </a:extLst>
          </p:cNvPr>
          <p:cNvSpPr/>
          <p:nvPr/>
        </p:nvSpPr>
        <p:spPr>
          <a:xfrm>
            <a:off x="894178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Award</a:t>
            </a:r>
          </a:p>
        </p:txBody>
      </p:sp>
      <p:sp>
        <p:nvSpPr>
          <p:cNvPr id="15" name="Rectangle: Rounded Corners 14">
            <a:extLst>
              <a:ext uri="{FF2B5EF4-FFF2-40B4-BE49-F238E27FC236}">
                <a16:creationId xmlns:a16="http://schemas.microsoft.com/office/drawing/2014/main" xmlns="" id="{94B24859-8A3F-4EBB-9DC0-8F1379FC15AD}"/>
              </a:ext>
            </a:extLst>
          </p:cNvPr>
          <p:cNvSpPr/>
          <p:nvPr/>
        </p:nvSpPr>
        <p:spPr>
          <a:xfrm>
            <a:off x="649939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Evaluate</a:t>
            </a:r>
          </a:p>
        </p:txBody>
      </p:sp>
    </p:spTree>
    <p:extLst>
      <p:ext uri="{BB962C8B-B14F-4D97-AF65-F5344CB8AC3E}">
        <p14:creationId xmlns:p14="http://schemas.microsoft.com/office/powerpoint/2010/main" val="16162496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1" y="337550"/>
            <a:ext cx="7369477" cy="1325563"/>
          </a:xfrm>
        </p:spPr>
        <p:txBody>
          <a:bodyPr/>
          <a:lstStyle/>
          <a:p>
            <a:r>
              <a:rPr lang="en-US" dirty="0"/>
              <a:t>Manage Solicitations</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50</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39510" y="641139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2</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pic>
        <p:nvPicPr>
          <p:cNvPr id="6" name="Picture 5">
            <a:extLst>
              <a:ext uri="{FF2B5EF4-FFF2-40B4-BE49-F238E27FC236}">
                <a16:creationId xmlns:a16="http://schemas.microsoft.com/office/drawing/2014/main" xmlns="" id="{FB94B94E-DEA5-4571-AFEE-61E9B9A3E6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1126" y="2209630"/>
            <a:ext cx="8049748" cy="2438740"/>
          </a:xfrm>
          <a:prstGeom prst="rect">
            <a:avLst/>
          </a:prstGeom>
          <a:effectLst>
            <a:outerShdw blurRad="50800" dist="38100" dir="2700000" algn="tl" rotWithShape="0">
              <a:prstClr val="black">
                <a:alpha val="40000"/>
              </a:prstClr>
            </a:outerShdw>
          </a:effectLst>
        </p:spPr>
      </p:pic>
      <p:sp>
        <p:nvSpPr>
          <p:cNvPr id="3" name="Rectangle: Rounded Corners 2">
            <a:extLst>
              <a:ext uri="{FF2B5EF4-FFF2-40B4-BE49-F238E27FC236}">
                <a16:creationId xmlns:a16="http://schemas.microsoft.com/office/drawing/2014/main" xmlns="" id="{D3A90513-2275-4A7E-AB36-9099EBAE8D21}"/>
              </a:ext>
            </a:extLst>
          </p:cNvPr>
          <p:cNvSpPr/>
          <p:nvPr/>
        </p:nvSpPr>
        <p:spPr>
          <a:xfrm>
            <a:off x="161460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Formal/Informal</a:t>
            </a:r>
          </a:p>
        </p:txBody>
      </p:sp>
      <p:sp>
        <p:nvSpPr>
          <p:cNvPr id="11" name="Rectangle: Rounded Corners 10">
            <a:extLst>
              <a:ext uri="{FF2B5EF4-FFF2-40B4-BE49-F238E27FC236}">
                <a16:creationId xmlns:a16="http://schemas.microsoft.com/office/drawing/2014/main" xmlns="" id="{2FEA03B0-19E2-4759-AA8D-D0D172FAC85B}"/>
              </a:ext>
            </a:extLst>
          </p:cNvPr>
          <p:cNvSpPr/>
          <p:nvPr/>
        </p:nvSpPr>
        <p:spPr>
          <a:xfrm>
            <a:off x="4056996" y="6465069"/>
            <a:ext cx="2442395" cy="256406"/>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a:t>
            </a:r>
          </a:p>
        </p:txBody>
      </p:sp>
      <p:sp>
        <p:nvSpPr>
          <p:cNvPr id="12" name="Rectangle: Rounded Corners 11">
            <a:extLst>
              <a:ext uri="{FF2B5EF4-FFF2-40B4-BE49-F238E27FC236}">
                <a16:creationId xmlns:a16="http://schemas.microsoft.com/office/drawing/2014/main" xmlns="" id="{5C479CDB-04E5-46A8-A5F5-5C9A893C7051}"/>
              </a:ext>
            </a:extLst>
          </p:cNvPr>
          <p:cNvSpPr/>
          <p:nvPr/>
        </p:nvSpPr>
        <p:spPr>
          <a:xfrm>
            <a:off x="894178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Award</a:t>
            </a:r>
          </a:p>
        </p:txBody>
      </p:sp>
      <p:sp>
        <p:nvSpPr>
          <p:cNvPr id="14" name="Rectangle: Rounded Corners 13">
            <a:extLst>
              <a:ext uri="{FF2B5EF4-FFF2-40B4-BE49-F238E27FC236}">
                <a16:creationId xmlns:a16="http://schemas.microsoft.com/office/drawing/2014/main" xmlns="" id="{7E30F82E-EA67-4AB1-923C-EF14A6760B39}"/>
              </a:ext>
            </a:extLst>
          </p:cNvPr>
          <p:cNvSpPr/>
          <p:nvPr/>
        </p:nvSpPr>
        <p:spPr>
          <a:xfrm>
            <a:off x="649939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Evaluate</a:t>
            </a:r>
          </a:p>
        </p:txBody>
      </p:sp>
      <p:cxnSp>
        <p:nvCxnSpPr>
          <p:cNvPr id="21" name="Straight Arrow Connector 20">
            <a:extLst>
              <a:ext uri="{FF2B5EF4-FFF2-40B4-BE49-F238E27FC236}">
                <a16:creationId xmlns:a16="http://schemas.microsoft.com/office/drawing/2014/main" xmlns="" id="{B977BC69-B84B-4C7A-9232-7E52D11A8635}"/>
              </a:ext>
            </a:extLst>
          </p:cNvPr>
          <p:cNvCxnSpPr/>
          <p:nvPr/>
        </p:nvCxnSpPr>
        <p:spPr>
          <a:xfrm>
            <a:off x="5295900" y="3429000"/>
            <a:ext cx="9652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50017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1" y="337550"/>
            <a:ext cx="7369477" cy="1325563"/>
          </a:xfrm>
        </p:spPr>
        <p:txBody>
          <a:bodyPr/>
          <a:lstStyle/>
          <a:p>
            <a:r>
              <a:rPr lang="en-US" dirty="0"/>
              <a:t>Manage Solicitations</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51</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39510" y="641139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2</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pic>
        <p:nvPicPr>
          <p:cNvPr id="11" name="Picture 10">
            <a:extLst>
              <a:ext uri="{FF2B5EF4-FFF2-40B4-BE49-F238E27FC236}">
                <a16:creationId xmlns:a16="http://schemas.microsoft.com/office/drawing/2014/main" xmlns="" id="{D9874811-1E68-44D2-A201-F1B25D1F45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2599" y="1980998"/>
            <a:ext cx="7706801" cy="2896004"/>
          </a:xfrm>
          <a:prstGeom prst="rect">
            <a:avLst/>
          </a:prstGeom>
        </p:spPr>
      </p:pic>
      <p:pic>
        <p:nvPicPr>
          <p:cNvPr id="12" name="Picture 11">
            <a:extLst>
              <a:ext uri="{FF2B5EF4-FFF2-40B4-BE49-F238E27FC236}">
                <a16:creationId xmlns:a16="http://schemas.microsoft.com/office/drawing/2014/main" xmlns="" id="{0A1D217F-0D28-469A-8105-BA52623E48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65401" y="1938843"/>
            <a:ext cx="8478433" cy="4124901"/>
          </a:xfrm>
          <a:prstGeom prst="rect">
            <a:avLst/>
          </a:prstGeom>
          <a:effectLst>
            <a:outerShdw blurRad="50800" dist="38100" dir="2700000" algn="tl" rotWithShape="0">
              <a:prstClr val="black">
                <a:alpha val="40000"/>
              </a:prstClr>
            </a:outerShdw>
          </a:effectLst>
        </p:spPr>
      </p:pic>
      <p:sp>
        <p:nvSpPr>
          <p:cNvPr id="13" name="Oval 12">
            <a:extLst>
              <a:ext uri="{FF2B5EF4-FFF2-40B4-BE49-F238E27FC236}">
                <a16:creationId xmlns:a16="http://schemas.microsoft.com/office/drawing/2014/main" xmlns="" id="{560AE6E8-39FD-4985-96D2-E5207838D514}"/>
              </a:ext>
            </a:extLst>
          </p:cNvPr>
          <p:cNvSpPr/>
          <p:nvPr/>
        </p:nvSpPr>
        <p:spPr>
          <a:xfrm>
            <a:off x="7499592" y="4574209"/>
            <a:ext cx="1353058" cy="2378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xmlns="" id="{5C2C1997-3A1C-4DAD-9772-5D74B2456462}"/>
              </a:ext>
            </a:extLst>
          </p:cNvPr>
          <p:cNvSpPr/>
          <p:nvPr/>
        </p:nvSpPr>
        <p:spPr>
          <a:xfrm>
            <a:off x="161460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Formal/Informal</a:t>
            </a:r>
          </a:p>
        </p:txBody>
      </p:sp>
      <p:sp>
        <p:nvSpPr>
          <p:cNvPr id="6" name="Rectangle: Rounded Corners 5">
            <a:extLst>
              <a:ext uri="{FF2B5EF4-FFF2-40B4-BE49-F238E27FC236}">
                <a16:creationId xmlns:a16="http://schemas.microsoft.com/office/drawing/2014/main" xmlns="" id="{90021FB8-CE62-4446-AACA-5B1E728CFDC6}"/>
              </a:ext>
            </a:extLst>
          </p:cNvPr>
          <p:cNvSpPr/>
          <p:nvPr/>
        </p:nvSpPr>
        <p:spPr>
          <a:xfrm>
            <a:off x="4056996" y="6465069"/>
            <a:ext cx="2442395" cy="256406"/>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a:t>
            </a:r>
          </a:p>
        </p:txBody>
      </p:sp>
      <p:sp>
        <p:nvSpPr>
          <p:cNvPr id="14" name="Rectangle: Rounded Corners 13">
            <a:extLst>
              <a:ext uri="{FF2B5EF4-FFF2-40B4-BE49-F238E27FC236}">
                <a16:creationId xmlns:a16="http://schemas.microsoft.com/office/drawing/2014/main" xmlns="" id="{E4A15D91-03E6-4A5B-A1E6-BF0EBCC87157}"/>
              </a:ext>
            </a:extLst>
          </p:cNvPr>
          <p:cNvSpPr/>
          <p:nvPr/>
        </p:nvSpPr>
        <p:spPr>
          <a:xfrm>
            <a:off x="894178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Award</a:t>
            </a:r>
          </a:p>
        </p:txBody>
      </p:sp>
      <p:sp>
        <p:nvSpPr>
          <p:cNvPr id="18" name="Rectangle: Rounded Corners 17">
            <a:extLst>
              <a:ext uri="{FF2B5EF4-FFF2-40B4-BE49-F238E27FC236}">
                <a16:creationId xmlns:a16="http://schemas.microsoft.com/office/drawing/2014/main" xmlns="" id="{B635DF37-DCD9-4380-926F-9B39DD25E94D}"/>
              </a:ext>
            </a:extLst>
          </p:cNvPr>
          <p:cNvSpPr/>
          <p:nvPr/>
        </p:nvSpPr>
        <p:spPr>
          <a:xfrm>
            <a:off x="649939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Evaluate</a:t>
            </a:r>
          </a:p>
        </p:txBody>
      </p:sp>
    </p:spTree>
    <p:extLst>
      <p:ext uri="{BB962C8B-B14F-4D97-AF65-F5344CB8AC3E}">
        <p14:creationId xmlns:p14="http://schemas.microsoft.com/office/powerpoint/2010/main" val="35558189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1" y="337550"/>
            <a:ext cx="7369477" cy="1325563"/>
          </a:xfrm>
        </p:spPr>
        <p:txBody>
          <a:bodyPr/>
          <a:lstStyle/>
          <a:p>
            <a:r>
              <a:rPr lang="en-US" dirty="0"/>
              <a:t>Manage Solicitations</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52</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39510" y="641139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2</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sp>
        <p:nvSpPr>
          <p:cNvPr id="3" name="Rectangle: Rounded Corners 2">
            <a:extLst>
              <a:ext uri="{FF2B5EF4-FFF2-40B4-BE49-F238E27FC236}">
                <a16:creationId xmlns:a16="http://schemas.microsoft.com/office/drawing/2014/main" xmlns="" id="{65B1F466-4DB3-48F4-A4B2-1107440659F5}"/>
              </a:ext>
            </a:extLst>
          </p:cNvPr>
          <p:cNvSpPr/>
          <p:nvPr/>
        </p:nvSpPr>
        <p:spPr>
          <a:xfrm>
            <a:off x="161460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Formal/Informal</a:t>
            </a:r>
          </a:p>
        </p:txBody>
      </p:sp>
      <p:sp>
        <p:nvSpPr>
          <p:cNvPr id="6" name="Rectangle: Rounded Corners 5">
            <a:extLst>
              <a:ext uri="{FF2B5EF4-FFF2-40B4-BE49-F238E27FC236}">
                <a16:creationId xmlns:a16="http://schemas.microsoft.com/office/drawing/2014/main" xmlns="" id="{13C8AB7C-C7B4-4441-8BE3-79FB56AC9B65}"/>
              </a:ext>
            </a:extLst>
          </p:cNvPr>
          <p:cNvSpPr/>
          <p:nvPr/>
        </p:nvSpPr>
        <p:spPr>
          <a:xfrm>
            <a:off x="4056996" y="6465069"/>
            <a:ext cx="2442395" cy="256406"/>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a:t>
            </a:r>
          </a:p>
        </p:txBody>
      </p:sp>
      <p:sp>
        <p:nvSpPr>
          <p:cNvPr id="12" name="Rectangle: Rounded Corners 11">
            <a:extLst>
              <a:ext uri="{FF2B5EF4-FFF2-40B4-BE49-F238E27FC236}">
                <a16:creationId xmlns:a16="http://schemas.microsoft.com/office/drawing/2014/main" xmlns="" id="{364DB4CD-6B71-43DE-9644-1682A1A40231}"/>
              </a:ext>
            </a:extLst>
          </p:cNvPr>
          <p:cNvSpPr/>
          <p:nvPr/>
        </p:nvSpPr>
        <p:spPr>
          <a:xfrm>
            <a:off x="894178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Award</a:t>
            </a:r>
          </a:p>
        </p:txBody>
      </p:sp>
      <p:sp>
        <p:nvSpPr>
          <p:cNvPr id="14" name="Rectangle: Rounded Corners 13">
            <a:extLst>
              <a:ext uri="{FF2B5EF4-FFF2-40B4-BE49-F238E27FC236}">
                <a16:creationId xmlns:a16="http://schemas.microsoft.com/office/drawing/2014/main" xmlns="" id="{08EC895D-7AFB-47A6-9936-38727677D917}"/>
              </a:ext>
            </a:extLst>
          </p:cNvPr>
          <p:cNvSpPr/>
          <p:nvPr/>
        </p:nvSpPr>
        <p:spPr>
          <a:xfrm>
            <a:off x="649939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Evaluate</a:t>
            </a:r>
          </a:p>
        </p:txBody>
      </p:sp>
      <p:pic>
        <p:nvPicPr>
          <p:cNvPr id="8" name="Picture 7">
            <a:extLst>
              <a:ext uri="{FF2B5EF4-FFF2-40B4-BE49-F238E27FC236}">
                <a16:creationId xmlns:a16="http://schemas.microsoft.com/office/drawing/2014/main" xmlns="" id="{EEF7A0C6-9F57-4749-9F80-3D7421E8D9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3516" y="1788707"/>
            <a:ext cx="8411749" cy="4191585"/>
          </a:xfrm>
          <a:prstGeom prst="rect">
            <a:avLst/>
          </a:prstGeom>
          <a:effectLst>
            <a:outerShdw blurRad="50800" dist="38100" dir="2700000" algn="tl" rotWithShape="0">
              <a:prstClr val="black">
                <a:alpha val="40000"/>
              </a:prstClr>
            </a:outerShdw>
          </a:effectLst>
        </p:spPr>
      </p:pic>
      <p:cxnSp>
        <p:nvCxnSpPr>
          <p:cNvPr id="10" name="Straight Arrow Connector 9">
            <a:extLst>
              <a:ext uri="{FF2B5EF4-FFF2-40B4-BE49-F238E27FC236}">
                <a16:creationId xmlns:a16="http://schemas.microsoft.com/office/drawing/2014/main" xmlns="" id="{7DFFB11B-8333-4BFE-B6E8-97C7B2994114}"/>
              </a:ext>
            </a:extLst>
          </p:cNvPr>
          <p:cNvCxnSpPr/>
          <p:nvPr/>
        </p:nvCxnSpPr>
        <p:spPr>
          <a:xfrm>
            <a:off x="990751" y="4076700"/>
            <a:ext cx="144764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xmlns="" id="{1CB482FD-04EC-4C83-A67C-D7519727B80D}"/>
              </a:ext>
            </a:extLst>
          </p:cNvPr>
          <p:cNvCxnSpPr/>
          <p:nvPr/>
        </p:nvCxnSpPr>
        <p:spPr>
          <a:xfrm>
            <a:off x="990751" y="4813300"/>
            <a:ext cx="144764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xmlns="" id="{AA92B1CD-52A6-4E2A-A5DF-086CC8FF3CE1}"/>
              </a:ext>
            </a:extLst>
          </p:cNvPr>
          <p:cNvSpPr/>
          <p:nvPr/>
        </p:nvSpPr>
        <p:spPr>
          <a:xfrm>
            <a:off x="8439514" y="4678326"/>
            <a:ext cx="502272" cy="134968"/>
          </a:xfrm>
          <a:prstGeom prst="rect">
            <a:avLst/>
          </a:prstGeom>
          <a:pattFill prst="pct20">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73FC9B24-3AE8-4DFC-929D-E58ED07677F8}"/>
              </a:ext>
            </a:extLst>
          </p:cNvPr>
          <p:cNvSpPr/>
          <p:nvPr/>
        </p:nvSpPr>
        <p:spPr>
          <a:xfrm>
            <a:off x="8618760" y="5073143"/>
            <a:ext cx="581558" cy="93989"/>
          </a:xfrm>
          <a:prstGeom prst="rect">
            <a:avLst/>
          </a:prstGeom>
          <a:pattFill prst="pct20">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B94D9AFB-AC86-42DD-9DA7-DEDF177F3F24}"/>
              </a:ext>
            </a:extLst>
          </p:cNvPr>
          <p:cNvSpPr/>
          <p:nvPr/>
        </p:nvSpPr>
        <p:spPr>
          <a:xfrm>
            <a:off x="8439514" y="5363338"/>
            <a:ext cx="1044727" cy="93989"/>
          </a:xfrm>
          <a:prstGeom prst="rect">
            <a:avLst/>
          </a:prstGeom>
          <a:pattFill prst="pct20">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68391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1" y="337550"/>
            <a:ext cx="7369477" cy="1325563"/>
          </a:xfrm>
        </p:spPr>
        <p:txBody>
          <a:bodyPr/>
          <a:lstStyle/>
          <a:p>
            <a:r>
              <a:rPr lang="en-US" dirty="0"/>
              <a:t>Manage Solicitations</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53</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39510" y="641139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2</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sp>
        <p:nvSpPr>
          <p:cNvPr id="3" name="Rectangle: Rounded Corners 2">
            <a:extLst>
              <a:ext uri="{FF2B5EF4-FFF2-40B4-BE49-F238E27FC236}">
                <a16:creationId xmlns:a16="http://schemas.microsoft.com/office/drawing/2014/main" xmlns="" id="{65B1F466-4DB3-48F4-A4B2-1107440659F5}"/>
              </a:ext>
            </a:extLst>
          </p:cNvPr>
          <p:cNvSpPr/>
          <p:nvPr/>
        </p:nvSpPr>
        <p:spPr>
          <a:xfrm>
            <a:off x="161460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Formal/Informal</a:t>
            </a:r>
          </a:p>
        </p:txBody>
      </p:sp>
      <p:sp>
        <p:nvSpPr>
          <p:cNvPr id="6" name="Rectangle: Rounded Corners 5">
            <a:extLst>
              <a:ext uri="{FF2B5EF4-FFF2-40B4-BE49-F238E27FC236}">
                <a16:creationId xmlns:a16="http://schemas.microsoft.com/office/drawing/2014/main" xmlns="" id="{13C8AB7C-C7B4-4441-8BE3-79FB56AC9B65}"/>
              </a:ext>
            </a:extLst>
          </p:cNvPr>
          <p:cNvSpPr/>
          <p:nvPr/>
        </p:nvSpPr>
        <p:spPr>
          <a:xfrm>
            <a:off x="4056996" y="6465069"/>
            <a:ext cx="2442395" cy="256406"/>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a:t>
            </a:r>
          </a:p>
        </p:txBody>
      </p:sp>
      <p:sp>
        <p:nvSpPr>
          <p:cNvPr id="12" name="Rectangle: Rounded Corners 11">
            <a:extLst>
              <a:ext uri="{FF2B5EF4-FFF2-40B4-BE49-F238E27FC236}">
                <a16:creationId xmlns:a16="http://schemas.microsoft.com/office/drawing/2014/main" xmlns="" id="{364DB4CD-6B71-43DE-9644-1682A1A40231}"/>
              </a:ext>
            </a:extLst>
          </p:cNvPr>
          <p:cNvSpPr/>
          <p:nvPr/>
        </p:nvSpPr>
        <p:spPr>
          <a:xfrm>
            <a:off x="894178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Award</a:t>
            </a:r>
          </a:p>
        </p:txBody>
      </p:sp>
      <p:sp>
        <p:nvSpPr>
          <p:cNvPr id="14" name="Rectangle: Rounded Corners 13">
            <a:extLst>
              <a:ext uri="{FF2B5EF4-FFF2-40B4-BE49-F238E27FC236}">
                <a16:creationId xmlns:a16="http://schemas.microsoft.com/office/drawing/2014/main" xmlns="" id="{08EC895D-7AFB-47A6-9936-38727677D917}"/>
              </a:ext>
            </a:extLst>
          </p:cNvPr>
          <p:cNvSpPr/>
          <p:nvPr/>
        </p:nvSpPr>
        <p:spPr>
          <a:xfrm>
            <a:off x="649939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Evaluate</a:t>
            </a:r>
          </a:p>
        </p:txBody>
      </p:sp>
      <p:pic>
        <p:nvPicPr>
          <p:cNvPr id="11" name="Picture 10">
            <a:extLst>
              <a:ext uri="{FF2B5EF4-FFF2-40B4-BE49-F238E27FC236}">
                <a16:creationId xmlns:a16="http://schemas.microsoft.com/office/drawing/2014/main" xmlns="" id="{18274F2B-85AC-4782-842B-FC804758A8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0251" y="1947606"/>
            <a:ext cx="5801535" cy="3534268"/>
          </a:xfrm>
          <a:prstGeom prst="rect">
            <a:avLst/>
          </a:prstGeom>
          <a:effectLst>
            <a:outerShdw blurRad="50800" dist="38100" dir="2700000" algn="tl" rotWithShape="0">
              <a:prstClr val="black">
                <a:alpha val="40000"/>
              </a:prstClr>
            </a:outerShdw>
          </a:effectLst>
        </p:spPr>
      </p:pic>
      <p:cxnSp>
        <p:nvCxnSpPr>
          <p:cNvPr id="16" name="Straight Arrow Connector 15">
            <a:extLst>
              <a:ext uri="{FF2B5EF4-FFF2-40B4-BE49-F238E27FC236}">
                <a16:creationId xmlns:a16="http://schemas.microsoft.com/office/drawing/2014/main" xmlns="" id="{48166B88-157E-4A25-9034-B9C76E218A74}"/>
              </a:ext>
            </a:extLst>
          </p:cNvPr>
          <p:cNvCxnSpPr/>
          <p:nvPr/>
        </p:nvCxnSpPr>
        <p:spPr>
          <a:xfrm>
            <a:off x="4749951" y="3810000"/>
            <a:ext cx="144764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xmlns="" id="{CF33E5C0-59E0-4E42-B0D2-07A12CC27B20}"/>
              </a:ext>
            </a:extLst>
          </p:cNvPr>
          <p:cNvSpPr/>
          <p:nvPr/>
        </p:nvSpPr>
        <p:spPr>
          <a:xfrm>
            <a:off x="7629500" y="3276621"/>
            <a:ext cx="267450" cy="57147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33780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1" y="337550"/>
            <a:ext cx="7369477" cy="1325563"/>
          </a:xfrm>
        </p:spPr>
        <p:txBody>
          <a:bodyPr/>
          <a:lstStyle/>
          <a:p>
            <a:r>
              <a:rPr lang="en-US" dirty="0"/>
              <a:t>Manage Solicitations</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54</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39510" y="641139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2</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sp>
        <p:nvSpPr>
          <p:cNvPr id="3" name="Rectangle: Rounded Corners 2">
            <a:extLst>
              <a:ext uri="{FF2B5EF4-FFF2-40B4-BE49-F238E27FC236}">
                <a16:creationId xmlns:a16="http://schemas.microsoft.com/office/drawing/2014/main" xmlns="" id="{65B1F466-4DB3-48F4-A4B2-1107440659F5}"/>
              </a:ext>
            </a:extLst>
          </p:cNvPr>
          <p:cNvSpPr/>
          <p:nvPr/>
        </p:nvSpPr>
        <p:spPr>
          <a:xfrm>
            <a:off x="161460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Formal/Informal</a:t>
            </a:r>
          </a:p>
        </p:txBody>
      </p:sp>
      <p:sp>
        <p:nvSpPr>
          <p:cNvPr id="6" name="Rectangle: Rounded Corners 5">
            <a:extLst>
              <a:ext uri="{FF2B5EF4-FFF2-40B4-BE49-F238E27FC236}">
                <a16:creationId xmlns:a16="http://schemas.microsoft.com/office/drawing/2014/main" xmlns="" id="{13C8AB7C-C7B4-4441-8BE3-79FB56AC9B65}"/>
              </a:ext>
            </a:extLst>
          </p:cNvPr>
          <p:cNvSpPr/>
          <p:nvPr/>
        </p:nvSpPr>
        <p:spPr>
          <a:xfrm>
            <a:off x="4056996" y="6465069"/>
            <a:ext cx="2442395" cy="256406"/>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a:t>
            </a:r>
          </a:p>
        </p:txBody>
      </p:sp>
      <p:sp>
        <p:nvSpPr>
          <p:cNvPr id="12" name="Rectangle: Rounded Corners 11">
            <a:extLst>
              <a:ext uri="{FF2B5EF4-FFF2-40B4-BE49-F238E27FC236}">
                <a16:creationId xmlns:a16="http://schemas.microsoft.com/office/drawing/2014/main" xmlns="" id="{364DB4CD-6B71-43DE-9644-1682A1A40231}"/>
              </a:ext>
            </a:extLst>
          </p:cNvPr>
          <p:cNvSpPr/>
          <p:nvPr/>
        </p:nvSpPr>
        <p:spPr>
          <a:xfrm>
            <a:off x="894178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Award</a:t>
            </a:r>
          </a:p>
        </p:txBody>
      </p:sp>
      <p:sp>
        <p:nvSpPr>
          <p:cNvPr id="14" name="Rectangle: Rounded Corners 13">
            <a:extLst>
              <a:ext uri="{FF2B5EF4-FFF2-40B4-BE49-F238E27FC236}">
                <a16:creationId xmlns:a16="http://schemas.microsoft.com/office/drawing/2014/main" xmlns="" id="{08EC895D-7AFB-47A6-9936-38727677D917}"/>
              </a:ext>
            </a:extLst>
          </p:cNvPr>
          <p:cNvSpPr/>
          <p:nvPr/>
        </p:nvSpPr>
        <p:spPr>
          <a:xfrm>
            <a:off x="649939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Evaluate</a:t>
            </a:r>
          </a:p>
        </p:txBody>
      </p:sp>
      <p:pic>
        <p:nvPicPr>
          <p:cNvPr id="8" name="Picture 7">
            <a:extLst>
              <a:ext uri="{FF2B5EF4-FFF2-40B4-BE49-F238E27FC236}">
                <a16:creationId xmlns:a16="http://schemas.microsoft.com/office/drawing/2014/main" xmlns="" id="{2840199A-AC33-4E56-856A-5097FE5530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8575" y="1935309"/>
            <a:ext cx="5734850" cy="3820058"/>
          </a:xfrm>
          <a:prstGeom prst="rect">
            <a:avLst/>
          </a:prstGeom>
          <a:effectLst>
            <a:outerShdw blurRad="50800" dist="38100" dir="2700000" algn="tl" rotWithShape="0">
              <a:prstClr val="black">
                <a:alpha val="40000"/>
              </a:prstClr>
            </a:outerShdw>
          </a:effectLst>
        </p:spPr>
      </p:pic>
      <p:cxnSp>
        <p:nvCxnSpPr>
          <p:cNvPr id="13" name="Straight Arrow Connector 12">
            <a:extLst>
              <a:ext uri="{FF2B5EF4-FFF2-40B4-BE49-F238E27FC236}">
                <a16:creationId xmlns:a16="http://schemas.microsoft.com/office/drawing/2014/main" xmlns="" id="{F66F6C84-F0F5-476A-868D-24E6FCC51A87}"/>
              </a:ext>
            </a:extLst>
          </p:cNvPr>
          <p:cNvCxnSpPr/>
          <p:nvPr/>
        </p:nvCxnSpPr>
        <p:spPr>
          <a:xfrm>
            <a:off x="6794651" y="5511800"/>
            <a:ext cx="144764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78241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1" y="337550"/>
            <a:ext cx="7369477" cy="1325563"/>
          </a:xfrm>
        </p:spPr>
        <p:txBody>
          <a:bodyPr/>
          <a:lstStyle/>
          <a:p>
            <a:r>
              <a:rPr lang="en-US" dirty="0"/>
              <a:t>Manage Solicitations</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55</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39510" y="641139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2</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sp>
        <p:nvSpPr>
          <p:cNvPr id="3" name="Rectangle: Rounded Corners 2">
            <a:extLst>
              <a:ext uri="{FF2B5EF4-FFF2-40B4-BE49-F238E27FC236}">
                <a16:creationId xmlns:a16="http://schemas.microsoft.com/office/drawing/2014/main" xmlns="" id="{65B1F466-4DB3-48F4-A4B2-1107440659F5}"/>
              </a:ext>
            </a:extLst>
          </p:cNvPr>
          <p:cNvSpPr/>
          <p:nvPr/>
        </p:nvSpPr>
        <p:spPr>
          <a:xfrm>
            <a:off x="161460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Formal/Informal</a:t>
            </a:r>
          </a:p>
        </p:txBody>
      </p:sp>
      <p:sp>
        <p:nvSpPr>
          <p:cNvPr id="6" name="Rectangle: Rounded Corners 5">
            <a:extLst>
              <a:ext uri="{FF2B5EF4-FFF2-40B4-BE49-F238E27FC236}">
                <a16:creationId xmlns:a16="http://schemas.microsoft.com/office/drawing/2014/main" xmlns="" id="{13C8AB7C-C7B4-4441-8BE3-79FB56AC9B65}"/>
              </a:ext>
            </a:extLst>
          </p:cNvPr>
          <p:cNvSpPr/>
          <p:nvPr/>
        </p:nvSpPr>
        <p:spPr>
          <a:xfrm>
            <a:off x="4056996" y="6465069"/>
            <a:ext cx="2442395" cy="256406"/>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a:t>
            </a:r>
          </a:p>
        </p:txBody>
      </p:sp>
      <p:sp>
        <p:nvSpPr>
          <p:cNvPr id="12" name="Rectangle: Rounded Corners 11">
            <a:extLst>
              <a:ext uri="{FF2B5EF4-FFF2-40B4-BE49-F238E27FC236}">
                <a16:creationId xmlns:a16="http://schemas.microsoft.com/office/drawing/2014/main" xmlns="" id="{364DB4CD-6B71-43DE-9644-1682A1A40231}"/>
              </a:ext>
            </a:extLst>
          </p:cNvPr>
          <p:cNvSpPr/>
          <p:nvPr/>
        </p:nvSpPr>
        <p:spPr>
          <a:xfrm>
            <a:off x="894178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Award</a:t>
            </a:r>
          </a:p>
        </p:txBody>
      </p:sp>
      <p:sp>
        <p:nvSpPr>
          <p:cNvPr id="14" name="Rectangle: Rounded Corners 13">
            <a:extLst>
              <a:ext uri="{FF2B5EF4-FFF2-40B4-BE49-F238E27FC236}">
                <a16:creationId xmlns:a16="http://schemas.microsoft.com/office/drawing/2014/main" xmlns="" id="{08EC895D-7AFB-47A6-9936-38727677D917}"/>
              </a:ext>
            </a:extLst>
          </p:cNvPr>
          <p:cNvSpPr/>
          <p:nvPr/>
        </p:nvSpPr>
        <p:spPr>
          <a:xfrm>
            <a:off x="649939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Evaluate</a:t>
            </a:r>
          </a:p>
        </p:txBody>
      </p:sp>
      <p:pic>
        <p:nvPicPr>
          <p:cNvPr id="8" name="Picture 7">
            <a:extLst>
              <a:ext uri="{FF2B5EF4-FFF2-40B4-BE49-F238E27FC236}">
                <a16:creationId xmlns:a16="http://schemas.microsoft.com/office/drawing/2014/main" xmlns="" id="{49E1D20E-7C5C-4350-8F9E-F59216CFB7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602" y="2049335"/>
            <a:ext cx="4810796" cy="1819529"/>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xmlns="" id="{6005AF6D-817C-40F5-A561-ED044569EE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444" y="4334072"/>
            <a:ext cx="4686954" cy="1609950"/>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xmlns="" id="{9B11DAF3-3DF0-4B3C-99E4-EC5A6A44EEF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52492" y="2949921"/>
            <a:ext cx="6261889" cy="1837886"/>
          </a:xfrm>
          <a:prstGeom prst="rect">
            <a:avLst/>
          </a:prstGeom>
        </p:spPr>
      </p:pic>
      <p:cxnSp>
        <p:nvCxnSpPr>
          <p:cNvPr id="18" name="Straight Arrow Connector 17">
            <a:extLst>
              <a:ext uri="{FF2B5EF4-FFF2-40B4-BE49-F238E27FC236}">
                <a16:creationId xmlns:a16="http://schemas.microsoft.com/office/drawing/2014/main" xmlns="" id="{74F454D6-E063-4566-9518-BF1B882BE90F}"/>
              </a:ext>
            </a:extLst>
          </p:cNvPr>
          <p:cNvCxnSpPr>
            <a:cxnSpLocks/>
          </p:cNvCxnSpPr>
          <p:nvPr/>
        </p:nvCxnSpPr>
        <p:spPr>
          <a:xfrm>
            <a:off x="1778151" y="3505200"/>
            <a:ext cx="0" cy="163384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xmlns="" id="{1BF0D1AF-907F-4E42-A43B-B83585F6F921}"/>
              </a:ext>
            </a:extLst>
          </p:cNvPr>
          <p:cNvCxnSpPr>
            <a:cxnSpLocks/>
          </p:cNvCxnSpPr>
          <p:nvPr/>
        </p:nvCxnSpPr>
        <p:spPr>
          <a:xfrm flipV="1">
            <a:off x="5102865" y="4133724"/>
            <a:ext cx="535935" cy="121126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xmlns="" id="{8A67536C-69C2-4EA5-ADCD-A4715154D370}"/>
              </a:ext>
            </a:extLst>
          </p:cNvPr>
          <p:cNvCxnSpPr>
            <a:cxnSpLocks/>
          </p:cNvCxnSpPr>
          <p:nvPr/>
        </p:nvCxnSpPr>
        <p:spPr>
          <a:xfrm>
            <a:off x="9696067" y="4588900"/>
            <a:ext cx="168811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17146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1" y="337550"/>
            <a:ext cx="7369477" cy="1325563"/>
          </a:xfrm>
        </p:spPr>
        <p:txBody>
          <a:bodyPr/>
          <a:lstStyle/>
          <a:p>
            <a:r>
              <a:rPr lang="en-US" dirty="0"/>
              <a:t>Manage Solicitations</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56</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39510" y="641139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2</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sp>
        <p:nvSpPr>
          <p:cNvPr id="3" name="Rectangle: Rounded Corners 2">
            <a:extLst>
              <a:ext uri="{FF2B5EF4-FFF2-40B4-BE49-F238E27FC236}">
                <a16:creationId xmlns:a16="http://schemas.microsoft.com/office/drawing/2014/main" xmlns="" id="{65B1F466-4DB3-48F4-A4B2-1107440659F5}"/>
              </a:ext>
            </a:extLst>
          </p:cNvPr>
          <p:cNvSpPr/>
          <p:nvPr/>
        </p:nvSpPr>
        <p:spPr>
          <a:xfrm>
            <a:off x="161460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Formal/Informal</a:t>
            </a:r>
          </a:p>
        </p:txBody>
      </p:sp>
      <p:sp>
        <p:nvSpPr>
          <p:cNvPr id="6" name="Rectangle: Rounded Corners 5">
            <a:extLst>
              <a:ext uri="{FF2B5EF4-FFF2-40B4-BE49-F238E27FC236}">
                <a16:creationId xmlns:a16="http://schemas.microsoft.com/office/drawing/2014/main" xmlns="" id="{13C8AB7C-C7B4-4441-8BE3-79FB56AC9B65}"/>
              </a:ext>
            </a:extLst>
          </p:cNvPr>
          <p:cNvSpPr/>
          <p:nvPr/>
        </p:nvSpPr>
        <p:spPr>
          <a:xfrm>
            <a:off x="4056996" y="6465069"/>
            <a:ext cx="2442395" cy="256406"/>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a:t>
            </a:r>
          </a:p>
        </p:txBody>
      </p:sp>
      <p:sp>
        <p:nvSpPr>
          <p:cNvPr id="12" name="Rectangle: Rounded Corners 11">
            <a:extLst>
              <a:ext uri="{FF2B5EF4-FFF2-40B4-BE49-F238E27FC236}">
                <a16:creationId xmlns:a16="http://schemas.microsoft.com/office/drawing/2014/main" xmlns="" id="{364DB4CD-6B71-43DE-9644-1682A1A40231}"/>
              </a:ext>
            </a:extLst>
          </p:cNvPr>
          <p:cNvSpPr/>
          <p:nvPr/>
        </p:nvSpPr>
        <p:spPr>
          <a:xfrm>
            <a:off x="894178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Award</a:t>
            </a:r>
          </a:p>
        </p:txBody>
      </p:sp>
      <p:sp>
        <p:nvSpPr>
          <p:cNvPr id="14" name="Rectangle: Rounded Corners 13">
            <a:extLst>
              <a:ext uri="{FF2B5EF4-FFF2-40B4-BE49-F238E27FC236}">
                <a16:creationId xmlns:a16="http://schemas.microsoft.com/office/drawing/2014/main" xmlns="" id="{08EC895D-7AFB-47A6-9936-38727677D917}"/>
              </a:ext>
            </a:extLst>
          </p:cNvPr>
          <p:cNvSpPr/>
          <p:nvPr/>
        </p:nvSpPr>
        <p:spPr>
          <a:xfrm>
            <a:off x="649939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Evaluate</a:t>
            </a:r>
          </a:p>
        </p:txBody>
      </p:sp>
      <p:pic>
        <p:nvPicPr>
          <p:cNvPr id="9" name="Picture 8">
            <a:extLst>
              <a:ext uri="{FF2B5EF4-FFF2-40B4-BE49-F238E27FC236}">
                <a16:creationId xmlns:a16="http://schemas.microsoft.com/office/drawing/2014/main" xmlns="" id="{1154277A-EE79-4E3E-ACDA-AF381A2D64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8801" y="1735032"/>
            <a:ext cx="7185788" cy="2032931"/>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xmlns="" id="{9A2A6DB3-6889-4D26-AAA5-2A74D94664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17617" y="4043118"/>
            <a:ext cx="7166972" cy="2009742"/>
          </a:xfrm>
          <a:prstGeom prst="rect">
            <a:avLst/>
          </a:prstGeom>
          <a:effectLst>
            <a:outerShdw blurRad="50800" dist="38100" dir="2700000" algn="tl" rotWithShape="0">
              <a:prstClr val="black">
                <a:alpha val="40000"/>
              </a:prstClr>
            </a:outerShdw>
          </a:effectLst>
        </p:spPr>
      </p:pic>
      <p:cxnSp>
        <p:nvCxnSpPr>
          <p:cNvPr id="20" name="Straight Arrow Connector 19">
            <a:extLst>
              <a:ext uri="{FF2B5EF4-FFF2-40B4-BE49-F238E27FC236}">
                <a16:creationId xmlns:a16="http://schemas.microsoft.com/office/drawing/2014/main" xmlns="" id="{826CF2CC-92EE-4D91-9EF0-F1E5AD83697E}"/>
              </a:ext>
            </a:extLst>
          </p:cNvPr>
          <p:cNvCxnSpPr>
            <a:cxnSpLocks/>
          </p:cNvCxnSpPr>
          <p:nvPr/>
        </p:nvCxnSpPr>
        <p:spPr>
          <a:xfrm>
            <a:off x="1440240" y="2489961"/>
            <a:ext cx="77737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xmlns="" id="{988FFBBE-3449-45CA-9C52-BE5A9DBBA685}"/>
              </a:ext>
            </a:extLst>
          </p:cNvPr>
          <p:cNvCxnSpPr>
            <a:cxnSpLocks/>
          </p:cNvCxnSpPr>
          <p:nvPr/>
        </p:nvCxnSpPr>
        <p:spPr>
          <a:xfrm>
            <a:off x="1416541" y="3086861"/>
            <a:ext cx="77737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xmlns="" id="{D150D700-B8F7-4BDC-868B-C02F6FAFFC29}"/>
              </a:ext>
            </a:extLst>
          </p:cNvPr>
          <p:cNvCxnSpPr>
            <a:cxnSpLocks/>
          </p:cNvCxnSpPr>
          <p:nvPr/>
        </p:nvCxnSpPr>
        <p:spPr>
          <a:xfrm>
            <a:off x="6591300" y="3531361"/>
            <a:ext cx="101281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xmlns="" id="{1616E61F-7876-4794-A6C4-9903560E4BF4}"/>
              </a:ext>
            </a:extLst>
          </p:cNvPr>
          <p:cNvCxnSpPr>
            <a:cxnSpLocks/>
          </p:cNvCxnSpPr>
          <p:nvPr/>
        </p:nvCxnSpPr>
        <p:spPr>
          <a:xfrm flipH="1">
            <a:off x="7301488" y="3839882"/>
            <a:ext cx="838200" cy="59241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32201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1" y="337550"/>
            <a:ext cx="7369477" cy="1325563"/>
          </a:xfrm>
        </p:spPr>
        <p:txBody>
          <a:bodyPr/>
          <a:lstStyle/>
          <a:p>
            <a:r>
              <a:rPr lang="en-US" dirty="0"/>
              <a:t>Manage Solicitations</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57</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39510" y="641139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2</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pic>
        <p:nvPicPr>
          <p:cNvPr id="11" name="Picture 10">
            <a:extLst>
              <a:ext uri="{FF2B5EF4-FFF2-40B4-BE49-F238E27FC236}">
                <a16:creationId xmlns:a16="http://schemas.microsoft.com/office/drawing/2014/main" xmlns="" id="{D0636FF3-3247-4BEE-B324-55D28D0203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501" y="1788707"/>
            <a:ext cx="4765564" cy="2444568"/>
          </a:xfrm>
          <a:prstGeom prst="rect">
            <a:avLst/>
          </a:prstGeom>
          <a:effectLst>
            <a:outerShdw blurRad="50800" dist="38100" dir="2700000" algn="tl" rotWithShape="0">
              <a:prstClr val="black">
                <a:alpha val="40000"/>
              </a:prstClr>
            </a:outerShdw>
          </a:effectLst>
        </p:spPr>
      </p:pic>
      <p:sp>
        <p:nvSpPr>
          <p:cNvPr id="3" name="Rectangle: Rounded Corners 2">
            <a:extLst>
              <a:ext uri="{FF2B5EF4-FFF2-40B4-BE49-F238E27FC236}">
                <a16:creationId xmlns:a16="http://schemas.microsoft.com/office/drawing/2014/main" xmlns="" id="{65B1F466-4DB3-48F4-A4B2-1107440659F5}"/>
              </a:ext>
            </a:extLst>
          </p:cNvPr>
          <p:cNvSpPr/>
          <p:nvPr/>
        </p:nvSpPr>
        <p:spPr>
          <a:xfrm>
            <a:off x="161460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Formal/Informal</a:t>
            </a:r>
          </a:p>
        </p:txBody>
      </p:sp>
      <p:sp>
        <p:nvSpPr>
          <p:cNvPr id="6" name="Rectangle: Rounded Corners 5">
            <a:extLst>
              <a:ext uri="{FF2B5EF4-FFF2-40B4-BE49-F238E27FC236}">
                <a16:creationId xmlns:a16="http://schemas.microsoft.com/office/drawing/2014/main" xmlns="" id="{13C8AB7C-C7B4-4441-8BE3-79FB56AC9B65}"/>
              </a:ext>
            </a:extLst>
          </p:cNvPr>
          <p:cNvSpPr/>
          <p:nvPr/>
        </p:nvSpPr>
        <p:spPr>
          <a:xfrm>
            <a:off x="4056996" y="6465069"/>
            <a:ext cx="2442395" cy="256406"/>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a:t>
            </a:r>
          </a:p>
        </p:txBody>
      </p:sp>
      <p:sp>
        <p:nvSpPr>
          <p:cNvPr id="12" name="Rectangle: Rounded Corners 11">
            <a:extLst>
              <a:ext uri="{FF2B5EF4-FFF2-40B4-BE49-F238E27FC236}">
                <a16:creationId xmlns:a16="http://schemas.microsoft.com/office/drawing/2014/main" xmlns="" id="{364DB4CD-6B71-43DE-9644-1682A1A40231}"/>
              </a:ext>
            </a:extLst>
          </p:cNvPr>
          <p:cNvSpPr/>
          <p:nvPr/>
        </p:nvSpPr>
        <p:spPr>
          <a:xfrm>
            <a:off x="894178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Award</a:t>
            </a:r>
          </a:p>
        </p:txBody>
      </p:sp>
      <p:sp>
        <p:nvSpPr>
          <p:cNvPr id="14" name="Rectangle: Rounded Corners 13">
            <a:extLst>
              <a:ext uri="{FF2B5EF4-FFF2-40B4-BE49-F238E27FC236}">
                <a16:creationId xmlns:a16="http://schemas.microsoft.com/office/drawing/2014/main" xmlns="" id="{08EC895D-7AFB-47A6-9936-38727677D917}"/>
              </a:ext>
            </a:extLst>
          </p:cNvPr>
          <p:cNvSpPr/>
          <p:nvPr/>
        </p:nvSpPr>
        <p:spPr>
          <a:xfrm>
            <a:off x="649939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Evaluate</a:t>
            </a:r>
          </a:p>
        </p:txBody>
      </p:sp>
      <p:pic>
        <p:nvPicPr>
          <p:cNvPr id="20" name="Picture 19">
            <a:extLst>
              <a:ext uri="{FF2B5EF4-FFF2-40B4-BE49-F238E27FC236}">
                <a16:creationId xmlns:a16="http://schemas.microsoft.com/office/drawing/2014/main" xmlns="" id="{97C70AC8-EA1D-4DA4-AC09-0044644F6C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72238" y="3010991"/>
            <a:ext cx="5952015" cy="2647620"/>
          </a:xfrm>
          <a:prstGeom prst="rect">
            <a:avLst/>
          </a:prstGeom>
          <a:effectLst>
            <a:outerShdw blurRad="50800" dist="38100" dir="2700000" algn="tl" rotWithShape="0">
              <a:prstClr val="black">
                <a:alpha val="40000"/>
              </a:prstClr>
            </a:outerShdw>
          </a:effectLst>
        </p:spPr>
      </p:pic>
      <p:cxnSp>
        <p:nvCxnSpPr>
          <p:cNvPr id="25" name="Straight Arrow Connector 24">
            <a:extLst>
              <a:ext uri="{FF2B5EF4-FFF2-40B4-BE49-F238E27FC236}">
                <a16:creationId xmlns:a16="http://schemas.microsoft.com/office/drawing/2014/main" xmlns="" id="{4F136B96-5D8F-4D01-AB15-B1A87711C4C2}"/>
              </a:ext>
            </a:extLst>
          </p:cNvPr>
          <p:cNvCxnSpPr>
            <a:cxnSpLocks/>
          </p:cNvCxnSpPr>
          <p:nvPr/>
        </p:nvCxnSpPr>
        <p:spPr>
          <a:xfrm flipH="1">
            <a:off x="5363591" y="2146300"/>
            <a:ext cx="617293"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xmlns="" id="{B95F2832-2CBB-4296-9442-54DA4CD0B7DF}"/>
              </a:ext>
            </a:extLst>
          </p:cNvPr>
          <p:cNvCxnSpPr>
            <a:cxnSpLocks/>
          </p:cNvCxnSpPr>
          <p:nvPr/>
        </p:nvCxnSpPr>
        <p:spPr>
          <a:xfrm flipH="1">
            <a:off x="6738937" y="2552700"/>
            <a:ext cx="804864" cy="8763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xmlns="" id="{916708CB-5570-4BCC-B123-52CF6000E188}"/>
              </a:ext>
            </a:extLst>
          </p:cNvPr>
          <p:cNvCxnSpPr>
            <a:cxnSpLocks/>
          </p:cNvCxnSpPr>
          <p:nvPr/>
        </p:nvCxnSpPr>
        <p:spPr>
          <a:xfrm flipV="1">
            <a:off x="1491792" y="2717800"/>
            <a:ext cx="0" cy="5842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xmlns="" id="{51BB3292-D9EC-464D-8A53-06F2796BD1BD}"/>
              </a:ext>
            </a:extLst>
          </p:cNvPr>
          <p:cNvCxnSpPr>
            <a:cxnSpLocks/>
          </p:cNvCxnSpPr>
          <p:nvPr/>
        </p:nvCxnSpPr>
        <p:spPr>
          <a:xfrm>
            <a:off x="8025550" y="3886200"/>
            <a:ext cx="66935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xmlns="" id="{8B23A842-EBE8-431C-B191-42A6E4ABE1EE}"/>
              </a:ext>
            </a:extLst>
          </p:cNvPr>
          <p:cNvCxnSpPr>
            <a:cxnSpLocks/>
          </p:cNvCxnSpPr>
          <p:nvPr/>
        </p:nvCxnSpPr>
        <p:spPr>
          <a:xfrm flipH="1">
            <a:off x="6499391" y="4105655"/>
            <a:ext cx="2327109" cy="74257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xmlns="" id="{FE06396A-A798-4E65-A700-BE05FB60F29F}"/>
              </a:ext>
            </a:extLst>
          </p:cNvPr>
          <p:cNvSpPr/>
          <p:nvPr/>
        </p:nvSpPr>
        <p:spPr>
          <a:xfrm>
            <a:off x="10015869" y="4745179"/>
            <a:ext cx="576033" cy="45719"/>
          </a:xfrm>
          <a:prstGeom prst="rect">
            <a:avLst/>
          </a:prstGeom>
          <a:pattFill prst="pct20">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9" name="Rectangle 18">
            <a:extLst>
              <a:ext uri="{FF2B5EF4-FFF2-40B4-BE49-F238E27FC236}">
                <a16:creationId xmlns:a16="http://schemas.microsoft.com/office/drawing/2014/main" xmlns="" id="{7F160F84-BAFE-4BF9-966B-8C383274B869}"/>
              </a:ext>
            </a:extLst>
          </p:cNvPr>
          <p:cNvSpPr/>
          <p:nvPr/>
        </p:nvSpPr>
        <p:spPr>
          <a:xfrm>
            <a:off x="10159511" y="5027520"/>
            <a:ext cx="568741" cy="45719"/>
          </a:xfrm>
          <a:prstGeom prst="rect">
            <a:avLst/>
          </a:prstGeom>
          <a:pattFill prst="pct20">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1" name="Rectangle 20">
            <a:extLst>
              <a:ext uri="{FF2B5EF4-FFF2-40B4-BE49-F238E27FC236}">
                <a16:creationId xmlns:a16="http://schemas.microsoft.com/office/drawing/2014/main" xmlns="" id="{E23ED82A-8D3D-471B-97D4-6F7A309D1AD3}"/>
              </a:ext>
            </a:extLst>
          </p:cNvPr>
          <p:cNvSpPr/>
          <p:nvPr/>
        </p:nvSpPr>
        <p:spPr>
          <a:xfrm>
            <a:off x="10027540" y="5216802"/>
            <a:ext cx="828302" cy="93059"/>
          </a:xfrm>
          <a:prstGeom prst="rect">
            <a:avLst/>
          </a:prstGeom>
          <a:pattFill prst="pct20">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2" name="Rectangle 21">
            <a:extLst>
              <a:ext uri="{FF2B5EF4-FFF2-40B4-BE49-F238E27FC236}">
                <a16:creationId xmlns:a16="http://schemas.microsoft.com/office/drawing/2014/main" xmlns="" id="{D230506E-11FB-4E87-83A5-28639AD061F3}"/>
              </a:ext>
            </a:extLst>
          </p:cNvPr>
          <p:cNvSpPr/>
          <p:nvPr/>
        </p:nvSpPr>
        <p:spPr>
          <a:xfrm>
            <a:off x="4081431" y="3793141"/>
            <a:ext cx="828302" cy="93059"/>
          </a:xfrm>
          <a:prstGeom prst="rect">
            <a:avLst/>
          </a:prstGeom>
          <a:pattFill prst="pct20">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7" name="Rectangle 26">
            <a:extLst>
              <a:ext uri="{FF2B5EF4-FFF2-40B4-BE49-F238E27FC236}">
                <a16:creationId xmlns:a16="http://schemas.microsoft.com/office/drawing/2014/main" xmlns="" id="{D8E170FA-8AAE-4A10-97E4-8B779BFF560A}"/>
              </a:ext>
            </a:extLst>
          </p:cNvPr>
          <p:cNvSpPr/>
          <p:nvPr/>
        </p:nvSpPr>
        <p:spPr>
          <a:xfrm>
            <a:off x="4241626" y="3656616"/>
            <a:ext cx="401964" cy="93059"/>
          </a:xfrm>
          <a:prstGeom prst="rect">
            <a:avLst/>
          </a:prstGeom>
          <a:pattFill prst="pct20">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8" name="Rectangle 27">
            <a:extLst>
              <a:ext uri="{FF2B5EF4-FFF2-40B4-BE49-F238E27FC236}">
                <a16:creationId xmlns:a16="http://schemas.microsoft.com/office/drawing/2014/main" xmlns="" id="{CB57B7FF-B26A-46B5-8386-6D315BCB72F8}"/>
              </a:ext>
            </a:extLst>
          </p:cNvPr>
          <p:cNvSpPr/>
          <p:nvPr/>
        </p:nvSpPr>
        <p:spPr>
          <a:xfrm>
            <a:off x="4093618" y="3427032"/>
            <a:ext cx="401964" cy="93059"/>
          </a:xfrm>
          <a:prstGeom prst="rect">
            <a:avLst/>
          </a:prstGeom>
          <a:pattFill prst="pct20">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31" name="Rectangle 30">
            <a:extLst>
              <a:ext uri="{FF2B5EF4-FFF2-40B4-BE49-F238E27FC236}">
                <a16:creationId xmlns:a16="http://schemas.microsoft.com/office/drawing/2014/main" xmlns="" id="{A2AB2865-1171-4F11-8F59-E150477C9891}"/>
              </a:ext>
            </a:extLst>
          </p:cNvPr>
          <p:cNvSpPr/>
          <p:nvPr/>
        </p:nvSpPr>
        <p:spPr>
          <a:xfrm>
            <a:off x="6138612" y="4927289"/>
            <a:ext cx="401964" cy="93059"/>
          </a:xfrm>
          <a:prstGeom prst="rect">
            <a:avLst/>
          </a:prstGeom>
          <a:pattFill prst="pct20">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Tree>
    <p:extLst>
      <p:ext uri="{BB962C8B-B14F-4D97-AF65-F5344CB8AC3E}">
        <p14:creationId xmlns:p14="http://schemas.microsoft.com/office/powerpoint/2010/main" val="23488668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1" y="337550"/>
            <a:ext cx="7369477" cy="1325563"/>
          </a:xfrm>
        </p:spPr>
        <p:txBody>
          <a:bodyPr/>
          <a:lstStyle/>
          <a:p>
            <a:r>
              <a:rPr lang="en-US" dirty="0"/>
              <a:t>Manage Solicitations</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58</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39510" y="641139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2</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sp>
        <p:nvSpPr>
          <p:cNvPr id="3" name="Rectangle: Rounded Corners 2">
            <a:extLst>
              <a:ext uri="{FF2B5EF4-FFF2-40B4-BE49-F238E27FC236}">
                <a16:creationId xmlns:a16="http://schemas.microsoft.com/office/drawing/2014/main" xmlns="" id="{65B1F466-4DB3-48F4-A4B2-1107440659F5}"/>
              </a:ext>
            </a:extLst>
          </p:cNvPr>
          <p:cNvSpPr/>
          <p:nvPr/>
        </p:nvSpPr>
        <p:spPr>
          <a:xfrm>
            <a:off x="161460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Formal/Informal</a:t>
            </a:r>
          </a:p>
        </p:txBody>
      </p:sp>
      <p:sp>
        <p:nvSpPr>
          <p:cNvPr id="6" name="Rectangle: Rounded Corners 5">
            <a:extLst>
              <a:ext uri="{FF2B5EF4-FFF2-40B4-BE49-F238E27FC236}">
                <a16:creationId xmlns:a16="http://schemas.microsoft.com/office/drawing/2014/main" xmlns="" id="{13C8AB7C-C7B4-4441-8BE3-79FB56AC9B65}"/>
              </a:ext>
            </a:extLst>
          </p:cNvPr>
          <p:cNvSpPr/>
          <p:nvPr/>
        </p:nvSpPr>
        <p:spPr>
          <a:xfrm>
            <a:off x="4056996" y="6465069"/>
            <a:ext cx="2442395" cy="256406"/>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a:t>
            </a:r>
          </a:p>
        </p:txBody>
      </p:sp>
      <p:sp>
        <p:nvSpPr>
          <p:cNvPr id="12" name="Rectangle: Rounded Corners 11">
            <a:extLst>
              <a:ext uri="{FF2B5EF4-FFF2-40B4-BE49-F238E27FC236}">
                <a16:creationId xmlns:a16="http://schemas.microsoft.com/office/drawing/2014/main" xmlns="" id="{364DB4CD-6B71-43DE-9644-1682A1A40231}"/>
              </a:ext>
            </a:extLst>
          </p:cNvPr>
          <p:cNvSpPr/>
          <p:nvPr/>
        </p:nvSpPr>
        <p:spPr>
          <a:xfrm>
            <a:off x="894178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Award</a:t>
            </a:r>
          </a:p>
        </p:txBody>
      </p:sp>
      <p:sp>
        <p:nvSpPr>
          <p:cNvPr id="14" name="Rectangle: Rounded Corners 13">
            <a:extLst>
              <a:ext uri="{FF2B5EF4-FFF2-40B4-BE49-F238E27FC236}">
                <a16:creationId xmlns:a16="http://schemas.microsoft.com/office/drawing/2014/main" xmlns="" id="{08EC895D-7AFB-47A6-9936-38727677D917}"/>
              </a:ext>
            </a:extLst>
          </p:cNvPr>
          <p:cNvSpPr/>
          <p:nvPr/>
        </p:nvSpPr>
        <p:spPr>
          <a:xfrm>
            <a:off x="649939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Evaluate</a:t>
            </a:r>
          </a:p>
        </p:txBody>
      </p:sp>
      <p:pic>
        <p:nvPicPr>
          <p:cNvPr id="8" name="Picture 7">
            <a:extLst>
              <a:ext uri="{FF2B5EF4-FFF2-40B4-BE49-F238E27FC236}">
                <a16:creationId xmlns:a16="http://schemas.microsoft.com/office/drawing/2014/main" xmlns="" id="{EDD32D24-D3A6-4E25-B30F-37BB4380B2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0650" y="1913628"/>
            <a:ext cx="7250699" cy="1761470"/>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xmlns="" id="{FC84FEBF-FD82-4128-99B7-A9F5CA61C8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9427" y="4197243"/>
            <a:ext cx="7250699" cy="1765026"/>
          </a:xfrm>
          <a:prstGeom prst="rect">
            <a:avLst/>
          </a:prstGeom>
          <a:effectLst>
            <a:outerShdw blurRad="50800" dist="38100" dir="2700000" algn="tl" rotWithShape="0">
              <a:prstClr val="black">
                <a:alpha val="40000"/>
              </a:prstClr>
            </a:outerShdw>
          </a:effectLst>
        </p:spPr>
      </p:pic>
      <p:cxnSp>
        <p:nvCxnSpPr>
          <p:cNvPr id="22" name="Straight Arrow Connector 21">
            <a:extLst>
              <a:ext uri="{FF2B5EF4-FFF2-40B4-BE49-F238E27FC236}">
                <a16:creationId xmlns:a16="http://schemas.microsoft.com/office/drawing/2014/main" xmlns="" id="{E52FE710-774F-4C92-B9AD-D3BC08FAD592}"/>
              </a:ext>
            </a:extLst>
          </p:cNvPr>
          <p:cNvCxnSpPr/>
          <p:nvPr/>
        </p:nvCxnSpPr>
        <p:spPr>
          <a:xfrm>
            <a:off x="6095999" y="3800692"/>
            <a:ext cx="0" cy="32408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xmlns="" id="{7AFB2B9F-CE13-4C38-875C-FE5C1167017B}"/>
              </a:ext>
            </a:extLst>
          </p:cNvPr>
          <p:cNvCxnSpPr/>
          <p:nvPr/>
        </p:nvCxnSpPr>
        <p:spPr>
          <a:xfrm>
            <a:off x="5278193" y="4800600"/>
            <a:ext cx="188460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xmlns="" id="{31A7D0DA-4FCF-4FCC-8C93-A5A624275858}"/>
              </a:ext>
            </a:extLst>
          </p:cNvPr>
          <p:cNvCxnSpPr/>
          <p:nvPr/>
        </p:nvCxnSpPr>
        <p:spPr>
          <a:xfrm>
            <a:off x="6814893" y="3365500"/>
            <a:ext cx="188460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10010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1" y="337550"/>
            <a:ext cx="7369477" cy="1325563"/>
          </a:xfrm>
        </p:spPr>
        <p:txBody>
          <a:bodyPr/>
          <a:lstStyle/>
          <a:p>
            <a:r>
              <a:rPr lang="en-US" dirty="0"/>
              <a:t>Manage Solicitations</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59</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39510" y="641139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2</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sp>
        <p:nvSpPr>
          <p:cNvPr id="3" name="Rectangle: Rounded Corners 2">
            <a:extLst>
              <a:ext uri="{FF2B5EF4-FFF2-40B4-BE49-F238E27FC236}">
                <a16:creationId xmlns:a16="http://schemas.microsoft.com/office/drawing/2014/main" xmlns="" id="{65B1F466-4DB3-48F4-A4B2-1107440659F5}"/>
              </a:ext>
            </a:extLst>
          </p:cNvPr>
          <p:cNvSpPr/>
          <p:nvPr/>
        </p:nvSpPr>
        <p:spPr>
          <a:xfrm>
            <a:off x="161460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Formal/Informal</a:t>
            </a:r>
          </a:p>
        </p:txBody>
      </p:sp>
      <p:sp>
        <p:nvSpPr>
          <p:cNvPr id="6" name="Rectangle: Rounded Corners 5">
            <a:extLst>
              <a:ext uri="{FF2B5EF4-FFF2-40B4-BE49-F238E27FC236}">
                <a16:creationId xmlns:a16="http://schemas.microsoft.com/office/drawing/2014/main" xmlns="" id="{13C8AB7C-C7B4-4441-8BE3-79FB56AC9B65}"/>
              </a:ext>
            </a:extLst>
          </p:cNvPr>
          <p:cNvSpPr/>
          <p:nvPr/>
        </p:nvSpPr>
        <p:spPr>
          <a:xfrm>
            <a:off x="4056996" y="6465069"/>
            <a:ext cx="2442395" cy="256406"/>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a:t>
            </a:r>
          </a:p>
        </p:txBody>
      </p:sp>
      <p:sp>
        <p:nvSpPr>
          <p:cNvPr id="12" name="Rectangle: Rounded Corners 11">
            <a:extLst>
              <a:ext uri="{FF2B5EF4-FFF2-40B4-BE49-F238E27FC236}">
                <a16:creationId xmlns:a16="http://schemas.microsoft.com/office/drawing/2014/main" xmlns="" id="{364DB4CD-6B71-43DE-9644-1682A1A40231}"/>
              </a:ext>
            </a:extLst>
          </p:cNvPr>
          <p:cNvSpPr/>
          <p:nvPr/>
        </p:nvSpPr>
        <p:spPr>
          <a:xfrm>
            <a:off x="894178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Award</a:t>
            </a:r>
          </a:p>
        </p:txBody>
      </p:sp>
      <p:sp>
        <p:nvSpPr>
          <p:cNvPr id="14" name="Rectangle: Rounded Corners 13">
            <a:extLst>
              <a:ext uri="{FF2B5EF4-FFF2-40B4-BE49-F238E27FC236}">
                <a16:creationId xmlns:a16="http://schemas.microsoft.com/office/drawing/2014/main" xmlns="" id="{08EC895D-7AFB-47A6-9936-38727677D917}"/>
              </a:ext>
            </a:extLst>
          </p:cNvPr>
          <p:cNvSpPr/>
          <p:nvPr/>
        </p:nvSpPr>
        <p:spPr>
          <a:xfrm>
            <a:off x="649939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Evaluate</a:t>
            </a:r>
          </a:p>
        </p:txBody>
      </p:sp>
      <p:pic>
        <p:nvPicPr>
          <p:cNvPr id="15" name="Picture 14">
            <a:extLst>
              <a:ext uri="{FF2B5EF4-FFF2-40B4-BE49-F238E27FC236}">
                <a16:creationId xmlns:a16="http://schemas.microsoft.com/office/drawing/2014/main" xmlns="" id="{FEE8C7F4-8286-406F-86ED-B2BE2BB374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090" y="1788708"/>
            <a:ext cx="5194919" cy="1096506"/>
          </a:xfrm>
          <a:prstGeom prst="rect">
            <a:avLst/>
          </a:prstGeom>
          <a:effectLst>
            <a:outerShdw blurRad="50800" dist="38100" dir="2700000" algn="tl" rotWithShape="0">
              <a:prstClr val="black">
                <a:alpha val="40000"/>
              </a:prstClr>
            </a:outerShdw>
          </a:effectLst>
        </p:spPr>
      </p:pic>
      <p:pic>
        <p:nvPicPr>
          <p:cNvPr id="17" name="Picture 16">
            <a:extLst>
              <a:ext uri="{FF2B5EF4-FFF2-40B4-BE49-F238E27FC236}">
                <a16:creationId xmlns:a16="http://schemas.microsoft.com/office/drawing/2014/main" xmlns="" id="{A5983969-2338-44C7-87FD-39CA875CD6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5698" y="1771832"/>
            <a:ext cx="5035906" cy="1113381"/>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xmlns="" id="{97F42831-B2AE-4E94-A8AE-2C7924CB2F3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22978" y="3321435"/>
            <a:ext cx="6170052" cy="2495165"/>
          </a:xfrm>
          <a:prstGeom prst="rect">
            <a:avLst/>
          </a:prstGeom>
          <a:effectLst>
            <a:outerShdw blurRad="50800" dist="38100" dir="2700000" algn="tl" rotWithShape="0">
              <a:prstClr val="black">
                <a:alpha val="40000"/>
              </a:prstClr>
            </a:outerShdw>
          </a:effectLst>
        </p:spPr>
      </p:pic>
      <p:cxnSp>
        <p:nvCxnSpPr>
          <p:cNvPr id="13" name="Straight Arrow Connector 12">
            <a:extLst>
              <a:ext uri="{FF2B5EF4-FFF2-40B4-BE49-F238E27FC236}">
                <a16:creationId xmlns:a16="http://schemas.microsoft.com/office/drawing/2014/main" xmlns="" id="{18AB97AF-CD35-42F1-A65D-DFFF61D66ACF}"/>
              </a:ext>
            </a:extLst>
          </p:cNvPr>
          <p:cNvCxnSpPr/>
          <p:nvPr/>
        </p:nvCxnSpPr>
        <p:spPr>
          <a:xfrm>
            <a:off x="5854700" y="2349500"/>
            <a:ext cx="2413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xmlns="" id="{87597734-261B-478B-83C3-43BF7A23DDD0}"/>
              </a:ext>
            </a:extLst>
          </p:cNvPr>
          <p:cNvCxnSpPr>
            <a:cxnSpLocks/>
            <a:stCxn id="17" idx="2"/>
          </p:cNvCxnSpPr>
          <p:nvPr/>
        </p:nvCxnSpPr>
        <p:spPr>
          <a:xfrm flipH="1">
            <a:off x="5143501" y="2885213"/>
            <a:ext cx="3610150" cy="136928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xmlns="" id="{9AA5AAA0-BFBD-4D9E-AE64-0D2E09F850ED}"/>
              </a:ext>
            </a:extLst>
          </p:cNvPr>
          <p:cNvCxnSpPr/>
          <p:nvPr/>
        </p:nvCxnSpPr>
        <p:spPr>
          <a:xfrm>
            <a:off x="2636593" y="2667000"/>
            <a:ext cx="188460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xmlns="" id="{ACC41567-5F3F-4C8F-BF59-CF21D8F10A08}"/>
              </a:ext>
            </a:extLst>
          </p:cNvPr>
          <p:cNvCxnSpPr>
            <a:cxnSpLocks/>
          </p:cNvCxnSpPr>
          <p:nvPr/>
        </p:nvCxnSpPr>
        <p:spPr>
          <a:xfrm>
            <a:off x="8360228" y="2222500"/>
            <a:ext cx="821872"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xmlns="" id="{2B25C2C2-BA2C-4759-AE16-F31C4D15AB48}"/>
              </a:ext>
            </a:extLst>
          </p:cNvPr>
          <p:cNvSpPr/>
          <p:nvPr/>
        </p:nvSpPr>
        <p:spPr>
          <a:xfrm>
            <a:off x="3593805" y="4603898"/>
            <a:ext cx="473824" cy="159488"/>
          </a:xfrm>
          <a:prstGeom prst="rect">
            <a:avLst/>
          </a:prstGeom>
          <a:pattFill prst="pct20">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3296271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1" y="337550"/>
            <a:ext cx="7369477" cy="1325563"/>
          </a:xfrm>
        </p:spPr>
        <p:txBody>
          <a:bodyPr/>
          <a:lstStyle/>
          <a:p>
            <a:r>
              <a:rPr lang="en-US" dirty="0"/>
              <a:t>Formal Solicitations</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6</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39510" y="641139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2</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pic>
        <p:nvPicPr>
          <p:cNvPr id="6" name="Picture 5">
            <a:extLst>
              <a:ext uri="{FF2B5EF4-FFF2-40B4-BE49-F238E27FC236}">
                <a16:creationId xmlns:a16="http://schemas.microsoft.com/office/drawing/2014/main" xmlns="" id="{D6F1C29A-9B0B-4311-8F55-A16473963E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1493" y="2138182"/>
            <a:ext cx="8869013" cy="2581635"/>
          </a:xfrm>
          <a:prstGeom prst="rect">
            <a:avLst/>
          </a:prstGeom>
          <a:effectLst>
            <a:outerShdw blurRad="50800" dist="38100" dir="2700000" algn="tl" rotWithShape="0">
              <a:prstClr val="black">
                <a:alpha val="40000"/>
              </a:prstClr>
            </a:outerShdw>
          </a:effectLst>
        </p:spPr>
      </p:pic>
      <p:cxnSp>
        <p:nvCxnSpPr>
          <p:cNvPr id="14" name="Straight Arrow Connector 13">
            <a:extLst>
              <a:ext uri="{FF2B5EF4-FFF2-40B4-BE49-F238E27FC236}">
                <a16:creationId xmlns:a16="http://schemas.microsoft.com/office/drawing/2014/main" xmlns="" id="{A22C4AE4-C730-4B5D-81E9-C3596F8B018E}"/>
              </a:ext>
            </a:extLst>
          </p:cNvPr>
          <p:cNvCxnSpPr>
            <a:cxnSpLocks/>
          </p:cNvCxnSpPr>
          <p:nvPr/>
        </p:nvCxnSpPr>
        <p:spPr>
          <a:xfrm>
            <a:off x="734646" y="3111500"/>
            <a:ext cx="928801"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xmlns="" id="{9ADE1FE6-8FC3-449F-996B-94F00ED47A63}"/>
              </a:ext>
            </a:extLst>
          </p:cNvPr>
          <p:cNvCxnSpPr>
            <a:cxnSpLocks/>
          </p:cNvCxnSpPr>
          <p:nvPr/>
        </p:nvCxnSpPr>
        <p:spPr>
          <a:xfrm>
            <a:off x="734646" y="3594100"/>
            <a:ext cx="928801"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xmlns="" id="{A9D6A22B-32D0-4E71-89B9-AA408D19837A}"/>
              </a:ext>
            </a:extLst>
          </p:cNvPr>
          <p:cNvCxnSpPr>
            <a:cxnSpLocks/>
          </p:cNvCxnSpPr>
          <p:nvPr/>
        </p:nvCxnSpPr>
        <p:spPr>
          <a:xfrm>
            <a:off x="734646" y="4038600"/>
            <a:ext cx="928801"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xmlns="" id="{295252FA-4938-4C64-97DA-F6C7B3BE68A1}"/>
              </a:ext>
            </a:extLst>
          </p:cNvPr>
          <p:cNvCxnSpPr>
            <a:cxnSpLocks/>
          </p:cNvCxnSpPr>
          <p:nvPr/>
        </p:nvCxnSpPr>
        <p:spPr>
          <a:xfrm>
            <a:off x="734646" y="4483100"/>
            <a:ext cx="928801"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xmlns="" id="{50C7EB0A-ACFE-48EC-9DEB-104FD58E2F94}"/>
              </a:ext>
            </a:extLst>
          </p:cNvPr>
          <p:cNvSpPr/>
          <p:nvPr/>
        </p:nvSpPr>
        <p:spPr>
          <a:xfrm>
            <a:off x="1614601" y="6465069"/>
            <a:ext cx="2442395" cy="256406"/>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Formal/Informal</a:t>
            </a:r>
          </a:p>
        </p:txBody>
      </p:sp>
      <p:sp>
        <p:nvSpPr>
          <p:cNvPr id="11" name="Rectangle: Rounded Corners 10">
            <a:extLst>
              <a:ext uri="{FF2B5EF4-FFF2-40B4-BE49-F238E27FC236}">
                <a16:creationId xmlns:a16="http://schemas.microsoft.com/office/drawing/2014/main" xmlns="" id="{E1B5FAC0-4787-419A-9ED3-1DDB06F18C65}"/>
              </a:ext>
            </a:extLst>
          </p:cNvPr>
          <p:cNvSpPr/>
          <p:nvPr/>
        </p:nvSpPr>
        <p:spPr>
          <a:xfrm>
            <a:off x="405699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a:t>
            </a:r>
          </a:p>
        </p:txBody>
      </p:sp>
      <p:sp>
        <p:nvSpPr>
          <p:cNvPr id="12" name="Rectangle: Rounded Corners 11">
            <a:extLst>
              <a:ext uri="{FF2B5EF4-FFF2-40B4-BE49-F238E27FC236}">
                <a16:creationId xmlns:a16="http://schemas.microsoft.com/office/drawing/2014/main" xmlns="" id="{E8FF8E35-2D2D-4D2E-8698-A5DA5E16A038}"/>
              </a:ext>
            </a:extLst>
          </p:cNvPr>
          <p:cNvSpPr/>
          <p:nvPr/>
        </p:nvSpPr>
        <p:spPr>
          <a:xfrm>
            <a:off x="894178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Award</a:t>
            </a:r>
          </a:p>
        </p:txBody>
      </p:sp>
      <p:sp>
        <p:nvSpPr>
          <p:cNvPr id="13" name="Rectangle: Rounded Corners 12">
            <a:extLst>
              <a:ext uri="{FF2B5EF4-FFF2-40B4-BE49-F238E27FC236}">
                <a16:creationId xmlns:a16="http://schemas.microsoft.com/office/drawing/2014/main" xmlns="" id="{70B12713-2581-4A15-A93E-976373E71441}"/>
              </a:ext>
            </a:extLst>
          </p:cNvPr>
          <p:cNvSpPr/>
          <p:nvPr/>
        </p:nvSpPr>
        <p:spPr>
          <a:xfrm>
            <a:off x="649939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Evaluate</a:t>
            </a:r>
          </a:p>
        </p:txBody>
      </p:sp>
    </p:spTree>
    <p:extLst>
      <p:ext uri="{BB962C8B-B14F-4D97-AF65-F5344CB8AC3E}">
        <p14:creationId xmlns:p14="http://schemas.microsoft.com/office/powerpoint/2010/main" val="40889979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1" y="337550"/>
            <a:ext cx="7369477" cy="1325563"/>
          </a:xfrm>
        </p:spPr>
        <p:txBody>
          <a:bodyPr/>
          <a:lstStyle/>
          <a:p>
            <a:r>
              <a:rPr lang="en-US" dirty="0"/>
              <a:t>Manage Solicitations</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60</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39510" y="641139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2</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pic>
        <p:nvPicPr>
          <p:cNvPr id="6" name="Picture 5">
            <a:extLst>
              <a:ext uri="{FF2B5EF4-FFF2-40B4-BE49-F238E27FC236}">
                <a16:creationId xmlns:a16="http://schemas.microsoft.com/office/drawing/2014/main" xmlns="" id="{57A60D6D-E10B-4E99-957F-EA2FD32A0E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4326" y="1774602"/>
            <a:ext cx="4470579" cy="4381465"/>
          </a:xfrm>
          <a:prstGeom prst="rect">
            <a:avLst/>
          </a:prstGeom>
        </p:spPr>
      </p:pic>
      <p:pic>
        <p:nvPicPr>
          <p:cNvPr id="12" name="Picture 11">
            <a:extLst>
              <a:ext uri="{FF2B5EF4-FFF2-40B4-BE49-F238E27FC236}">
                <a16:creationId xmlns:a16="http://schemas.microsoft.com/office/drawing/2014/main" xmlns="" id="{49CC0B3C-60B0-4941-BE66-B4A7B3BA54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65401" y="1938843"/>
            <a:ext cx="8478433" cy="4124901"/>
          </a:xfrm>
          <a:prstGeom prst="rect">
            <a:avLst/>
          </a:prstGeom>
          <a:effectLst>
            <a:outerShdw blurRad="50800" dist="38100" dir="2700000" algn="tl" rotWithShape="0">
              <a:prstClr val="black">
                <a:alpha val="40000"/>
              </a:prstClr>
            </a:outerShdw>
          </a:effectLst>
        </p:spPr>
      </p:pic>
      <p:sp>
        <p:nvSpPr>
          <p:cNvPr id="13" name="Oval 12">
            <a:extLst>
              <a:ext uri="{FF2B5EF4-FFF2-40B4-BE49-F238E27FC236}">
                <a16:creationId xmlns:a16="http://schemas.microsoft.com/office/drawing/2014/main" xmlns="" id="{62945C15-1A42-403B-9238-1AE51D08896F}"/>
              </a:ext>
            </a:extLst>
          </p:cNvPr>
          <p:cNvSpPr/>
          <p:nvPr/>
        </p:nvSpPr>
        <p:spPr>
          <a:xfrm>
            <a:off x="7332683" y="4166393"/>
            <a:ext cx="2055089" cy="27860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xmlns="" id="{D341CC82-CE59-4EA5-9C37-EA3C0D836C74}"/>
              </a:ext>
            </a:extLst>
          </p:cNvPr>
          <p:cNvSpPr/>
          <p:nvPr/>
        </p:nvSpPr>
        <p:spPr>
          <a:xfrm>
            <a:off x="161460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Formal/Informal</a:t>
            </a:r>
          </a:p>
        </p:txBody>
      </p:sp>
      <p:sp>
        <p:nvSpPr>
          <p:cNvPr id="11" name="Rectangle: Rounded Corners 10">
            <a:extLst>
              <a:ext uri="{FF2B5EF4-FFF2-40B4-BE49-F238E27FC236}">
                <a16:creationId xmlns:a16="http://schemas.microsoft.com/office/drawing/2014/main" xmlns="" id="{D756F83F-DE43-496F-8004-99CE702DCB7F}"/>
              </a:ext>
            </a:extLst>
          </p:cNvPr>
          <p:cNvSpPr/>
          <p:nvPr/>
        </p:nvSpPr>
        <p:spPr>
          <a:xfrm>
            <a:off x="4056996" y="6465069"/>
            <a:ext cx="2442395" cy="256406"/>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a:t>
            </a:r>
          </a:p>
        </p:txBody>
      </p:sp>
      <p:sp>
        <p:nvSpPr>
          <p:cNvPr id="14" name="Rectangle: Rounded Corners 13">
            <a:extLst>
              <a:ext uri="{FF2B5EF4-FFF2-40B4-BE49-F238E27FC236}">
                <a16:creationId xmlns:a16="http://schemas.microsoft.com/office/drawing/2014/main" xmlns="" id="{991A0729-9ADE-4443-B645-D1DFC91D61E4}"/>
              </a:ext>
            </a:extLst>
          </p:cNvPr>
          <p:cNvSpPr/>
          <p:nvPr/>
        </p:nvSpPr>
        <p:spPr>
          <a:xfrm>
            <a:off x="894178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Award</a:t>
            </a:r>
          </a:p>
        </p:txBody>
      </p:sp>
      <p:sp>
        <p:nvSpPr>
          <p:cNvPr id="18" name="Rectangle: Rounded Corners 17">
            <a:extLst>
              <a:ext uri="{FF2B5EF4-FFF2-40B4-BE49-F238E27FC236}">
                <a16:creationId xmlns:a16="http://schemas.microsoft.com/office/drawing/2014/main" xmlns="" id="{76C4431B-0734-4B17-A3C6-8D6C482A9DC4}"/>
              </a:ext>
            </a:extLst>
          </p:cNvPr>
          <p:cNvSpPr/>
          <p:nvPr/>
        </p:nvSpPr>
        <p:spPr>
          <a:xfrm>
            <a:off x="649939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Evaluate</a:t>
            </a:r>
          </a:p>
        </p:txBody>
      </p:sp>
    </p:spTree>
    <p:extLst>
      <p:ext uri="{BB962C8B-B14F-4D97-AF65-F5344CB8AC3E}">
        <p14:creationId xmlns:p14="http://schemas.microsoft.com/office/powerpoint/2010/main" val="29959001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1" y="337550"/>
            <a:ext cx="7369477" cy="1325563"/>
          </a:xfrm>
        </p:spPr>
        <p:txBody>
          <a:bodyPr/>
          <a:lstStyle/>
          <a:p>
            <a:r>
              <a:rPr lang="en-US" dirty="0"/>
              <a:t>Manage Solicitations</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61</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39510" y="641139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2</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pic>
        <p:nvPicPr>
          <p:cNvPr id="6" name="Picture 5">
            <a:extLst>
              <a:ext uri="{FF2B5EF4-FFF2-40B4-BE49-F238E27FC236}">
                <a16:creationId xmlns:a16="http://schemas.microsoft.com/office/drawing/2014/main" xmlns="" id="{0A1E57A6-1542-45D3-816E-B5E4A305FB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0940" y="1759020"/>
            <a:ext cx="8077118" cy="4378939"/>
          </a:xfrm>
          <a:prstGeom prst="rect">
            <a:avLst/>
          </a:prstGeom>
          <a:effectLst>
            <a:outerShdw blurRad="50800" dist="38100" dir="2700000" algn="tl" rotWithShape="0">
              <a:prstClr val="black">
                <a:alpha val="40000"/>
              </a:prstClr>
            </a:outerShdw>
          </a:effectLst>
        </p:spPr>
      </p:pic>
      <p:sp>
        <p:nvSpPr>
          <p:cNvPr id="3" name="Rectangle: Rounded Corners 2">
            <a:extLst>
              <a:ext uri="{FF2B5EF4-FFF2-40B4-BE49-F238E27FC236}">
                <a16:creationId xmlns:a16="http://schemas.microsoft.com/office/drawing/2014/main" xmlns="" id="{BADF6F08-BF3D-4527-85A8-EEDD8721D632}"/>
              </a:ext>
            </a:extLst>
          </p:cNvPr>
          <p:cNvSpPr/>
          <p:nvPr/>
        </p:nvSpPr>
        <p:spPr>
          <a:xfrm>
            <a:off x="161460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Formal/Informal</a:t>
            </a:r>
          </a:p>
        </p:txBody>
      </p:sp>
      <p:sp>
        <p:nvSpPr>
          <p:cNvPr id="11" name="Rectangle: Rounded Corners 10">
            <a:extLst>
              <a:ext uri="{FF2B5EF4-FFF2-40B4-BE49-F238E27FC236}">
                <a16:creationId xmlns:a16="http://schemas.microsoft.com/office/drawing/2014/main" xmlns="" id="{9344E8CF-2A20-4D7E-A068-CC89AAA482E4}"/>
              </a:ext>
            </a:extLst>
          </p:cNvPr>
          <p:cNvSpPr/>
          <p:nvPr/>
        </p:nvSpPr>
        <p:spPr>
          <a:xfrm>
            <a:off x="4056996" y="6465069"/>
            <a:ext cx="2442395" cy="256406"/>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a:t>
            </a:r>
          </a:p>
        </p:txBody>
      </p:sp>
      <p:sp>
        <p:nvSpPr>
          <p:cNvPr id="12" name="Rectangle: Rounded Corners 11">
            <a:extLst>
              <a:ext uri="{FF2B5EF4-FFF2-40B4-BE49-F238E27FC236}">
                <a16:creationId xmlns:a16="http://schemas.microsoft.com/office/drawing/2014/main" xmlns="" id="{BFFB5AFA-9535-4954-9486-33393264C047}"/>
              </a:ext>
            </a:extLst>
          </p:cNvPr>
          <p:cNvSpPr/>
          <p:nvPr/>
        </p:nvSpPr>
        <p:spPr>
          <a:xfrm>
            <a:off x="894178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Award</a:t>
            </a:r>
          </a:p>
        </p:txBody>
      </p:sp>
      <p:sp>
        <p:nvSpPr>
          <p:cNvPr id="14" name="Rectangle: Rounded Corners 13">
            <a:extLst>
              <a:ext uri="{FF2B5EF4-FFF2-40B4-BE49-F238E27FC236}">
                <a16:creationId xmlns:a16="http://schemas.microsoft.com/office/drawing/2014/main" xmlns="" id="{0C2BB35C-47C8-4C89-88C4-CD2626591DFD}"/>
              </a:ext>
            </a:extLst>
          </p:cNvPr>
          <p:cNvSpPr/>
          <p:nvPr/>
        </p:nvSpPr>
        <p:spPr>
          <a:xfrm>
            <a:off x="649939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Evaluate</a:t>
            </a:r>
          </a:p>
        </p:txBody>
      </p:sp>
    </p:spTree>
    <p:extLst>
      <p:ext uri="{BB962C8B-B14F-4D97-AF65-F5344CB8AC3E}">
        <p14:creationId xmlns:p14="http://schemas.microsoft.com/office/powerpoint/2010/main" val="42402096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1" y="337550"/>
            <a:ext cx="7369477" cy="1325563"/>
          </a:xfrm>
        </p:spPr>
        <p:txBody>
          <a:bodyPr/>
          <a:lstStyle/>
          <a:p>
            <a:r>
              <a:rPr lang="en-US" dirty="0"/>
              <a:t>Manage Solicitations</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62</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39510" y="641139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2</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pic>
        <p:nvPicPr>
          <p:cNvPr id="11" name="Picture 10">
            <a:extLst>
              <a:ext uri="{FF2B5EF4-FFF2-40B4-BE49-F238E27FC236}">
                <a16:creationId xmlns:a16="http://schemas.microsoft.com/office/drawing/2014/main" xmlns="" id="{D7092B4A-B1DD-4808-B46F-EC874B764C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4522" y="1788707"/>
            <a:ext cx="6593469" cy="4257497"/>
          </a:xfrm>
          <a:prstGeom prst="rect">
            <a:avLst/>
          </a:prstGeom>
          <a:effectLst>
            <a:outerShdw blurRad="50800" dist="38100" dir="2700000" algn="tl" rotWithShape="0">
              <a:prstClr val="black">
                <a:alpha val="40000"/>
              </a:prstClr>
            </a:outerShdw>
          </a:effectLst>
        </p:spPr>
      </p:pic>
      <p:sp>
        <p:nvSpPr>
          <p:cNvPr id="12" name="Oval 11">
            <a:extLst>
              <a:ext uri="{FF2B5EF4-FFF2-40B4-BE49-F238E27FC236}">
                <a16:creationId xmlns:a16="http://schemas.microsoft.com/office/drawing/2014/main" xmlns="" id="{3AB843AF-9C5A-4EB3-B5C0-F3F59284589B}"/>
              </a:ext>
            </a:extLst>
          </p:cNvPr>
          <p:cNvSpPr/>
          <p:nvPr/>
        </p:nvSpPr>
        <p:spPr>
          <a:xfrm>
            <a:off x="6904511" y="4759433"/>
            <a:ext cx="1455717" cy="21510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xmlns="" id="{1AD572EB-1D96-4ADB-AD45-FCE6721FCDF1}"/>
              </a:ext>
            </a:extLst>
          </p:cNvPr>
          <p:cNvSpPr/>
          <p:nvPr/>
        </p:nvSpPr>
        <p:spPr>
          <a:xfrm>
            <a:off x="161460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Formal/Informal</a:t>
            </a:r>
          </a:p>
        </p:txBody>
      </p:sp>
      <p:sp>
        <p:nvSpPr>
          <p:cNvPr id="6" name="Rectangle: Rounded Corners 5">
            <a:extLst>
              <a:ext uri="{FF2B5EF4-FFF2-40B4-BE49-F238E27FC236}">
                <a16:creationId xmlns:a16="http://schemas.microsoft.com/office/drawing/2014/main" xmlns="" id="{F6023B90-D9E5-4395-A263-E245B994AEAA}"/>
              </a:ext>
            </a:extLst>
          </p:cNvPr>
          <p:cNvSpPr/>
          <p:nvPr/>
        </p:nvSpPr>
        <p:spPr>
          <a:xfrm>
            <a:off x="4056996" y="6465069"/>
            <a:ext cx="2442395" cy="256406"/>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a:t>
            </a:r>
          </a:p>
        </p:txBody>
      </p:sp>
      <p:sp>
        <p:nvSpPr>
          <p:cNvPr id="13" name="Rectangle: Rounded Corners 12">
            <a:extLst>
              <a:ext uri="{FF2B5EF4-FFF2-40B4-BE49-F238E27FC236}">
                <a16:creationId xmlns:a16="http://schemas.microsoft.com/office/drawing/2014/main" xmlns="" id="{A41989A6-D055-4B1E-BA6F-6AAABAD67145}"/>
              </a:ext>
            </a:extLst>
          </p:cNvPr>
          <p:cNvSpPr/>
          <p:nvPr/>
        </p:nvSpPr>
        <p:spPr>
          <a:xfrm>
            <a:off x="894178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Award</a:t>
            </a:r>
          </a:p>
        </p:txBody>
      </p:sp>
      <p:sp>
        <p:nvSpPr>
          <p:cNvPr id="15" name="Rectangle: Rounded Corners 14">
            <a:extLst>
              <a:ext uri="{FF2B5EF4-FFF2-40B4-BE49-F238E27FC236}">
                <a16:creationId xmlns:a16="http://schemas.microsoft.com/office/drawing/2014/main" xmlns="" id="{B104CC4D-83BF-4B7B-9AB2-D937605965F8}"/>
              </a:ext>
            </a:extLst>
          </p:cNvPr>
          <p:cNvSpPr/>
          <p:nvPr/>
        </p:nvSpPr>
        <p:spPr>
          <a:xfrm>
            <a:off x="649939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Evaluate</a:t>
            </a:r>
          </a:p>
        </p:txBody>
      </p:sp>
      <p:sp>
        <p:nvSpPr>
          <p:cNvPr id="19" name="Oval 18">
            <a:extLst>
              <a:ext uri="{FF2B5EF4-FFF2-40B4-BE49-F238E27FC236}">
                <a16:creationId xmlns:a16="http://schemas.microsoft.com/office/drawing/2014/main" xmlns="" id="{77EFB2FC-E79B-4E8C-8B6F-4DDFACCF647F}"/>
              </a:ext>
            </a:extLst>
          </p:cNvPr>
          <p:cNvSpPr/>
          <p:nvPr/>
        </p:nvSpPr>
        <p:spPr>
          <a:xfrm>
            <a:off x="8172933" y="4510500"/>
            <a:ext cx="161895" cy="3183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35341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1" y="337550"/>
            <a:ext cx="7369477" cy="1325563"/>
          </a:xfrm>
        </p:spPr>
        <p:txBody>
          <a:bodyPr/>
          <a:lstStyle/>
          <a:p>
            <a:r>
              <a:rPr lang="en-US" dirty="0"/>
              <a:t>Manage Solicitations</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63</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39510" y="641139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2</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pic>
        <p:nvPicPr>
          <p:cNvPr id="6" name="Picture 5">
            <a:extLst>
              <a:ext uri="{FF2B5EF4-FFF2-40B4-BE49-F238E27FC236}">
                <a16:creationId xmlns:a16="http://schemas.microsoft.com/office/drawing/2014/main" xmlns="" id="{C2A063AC-2F01-441D-B921-E4A841EEB5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1507" y="1716788"/>
            <a:ext cx="5822394" cy="4400722"/>
          </a:xfrm>
          <a:prstGeom prst="rect">
            <a:avLst/>
          </a:prstGeom>
          <a:effectLst>
            <a:outerShdw blurRad="50800" dist="38100" dir="2700000" algn="tl" rotWithShape="0">
              <a:prstClr val="black">
                <a:alpha val="40000"/>
              </a:prstClr>
            </a:outerShdw>
          </a:effectLst>
        </p:spPr>
      </p:pic>
      <p:sp>
        <p:nvSpPr>
          <p:cNvPr id="3" name="Rectangle: Rounded Corners 2">
            <a:extLst>
              <a:ext uri="{FF2B5EF4-FFF2-40B4-BE49-F238E27FC236}">
                <a16:creationId xmlns:a16="http://schemas.microsoft.com/office/drawing/2014/main" xmlns="" id="{FA9A2073-80A9-4169-BE39-9B6ABA99810D}"/>
              </a:ext>
            </a:extLst>
          </p:cNvPr>
          <p:cNvSpPr/>
          <p:nvPr/>
        </p:nvSpPr>
        <p:spPr>
          <a:xfrm>
            <a:off x="161460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Formal/Informal</a:t>
            </a:r>
          </a:p>
        </p:txBody>
      </p:sp>
      <p:sp>
        <p:nvSpPr>
          <p:cNvPr id="11" name="Rectangle: Rounded Corners 10">
            <a:extLst>
              <a:ext uri="{FF2B5EF4-FFF2-40B4-BE49-F238E27FC236}">
                <a16:creationId xmlns:a16="http://schemas.microsoft.com/office/drawing/2014/main" xmlns="" id="{73C014B3-EA69-4395-8553-6DF8AA5B43C6}"/>
              </a:ext>
            </a:extLst>
          </p:cNvPr>
          <p:cNvSpPr/>
          <p:nvPr/>
        </p:nvSpPr>
        <p:spPr>
          <a:xfrm>
            <a:off x="4056996" y="6465069"/>
            <a:ext cx="2442395" cy="256406"/>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a:t>
            </a:r>
          </a:p>
        </p:txBody>
      </p:sp>
      <p:sp>
        <p:nvSpPr>
          <p:cNvPr id="12" name="Rectangle: Rounded Corners 11">
            <a:extLst>
              <a:ext uri="{FF2B5EF4-FFF2-40B4-BE49-F238E27FC236}">
                <a16:creationId xmlns:a16="http://schemas.microsoft.com/office/drawing/2014/main" xmlns="" id="{AA75CFE7-E039-475E-9682-98F84B58688C}"/>
              </a:ext>
            </a:extLst>
          </p:cNvPr>
          <p:cNvSpPr/>
          <p:nvPr/>
        </p:nvSpPr>
        <p:spPr>
          <a:xfrm>
            <a:off x="894178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Award</a:t>
            </a:r>
          </a:p>
        </p:txBody>
      </p:sp>
      <p:sp>
        <p:nvSpPr>
          <p:cNvPr id="14" name="Rectangle: Rounded Corners 13">
            <a:extLst>
              <a:ext uri="{FF2B5EF4-FFF2-40B4-BE49-F238E27FC236}">
                <a16:creationId xmlns:a16="http://schemas.microsoft.com/office/drawing/2014/main" xmlns="" id="{6932A439-0548-4A22-BCB1-BB8CE8C2D90C}"/>
              </a:ext>
            </a:extLst>
          </p:cNvPr>
          <p:cNvSpPr/>
          <p:nvPr/>
        </p:nvSpPr>
        <p:spPr>
          <a:xfrm>
            <a:off x="649939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Evaluate</a:t>
            </a:r>
          </a:p>
        </p:txBody>
      </p:sp>
    </p:spTree>
    <p:extLst>
      <p:ext uri="{BB962C8B-B14F-4D97-AF65-F5344CB8AC3E}">
        <p14:creationId xmlns:p14="http://schemas.microsoft.com/office/powerpoint/2010/main" val="22614909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2" y="337550"/>
            <a:ext cx="6559426" cy="1325563"/>
          </a:xfrm>
        </p:spPr>
        <p:txBody>
          <a:bodyPr/>
          <a:lstStyle/>
          <a:p>
            <a:r>
              <a:rPr lang="en-US" dirty="0"/>
              <a:t>Questions &amp; Answers</a:t>
            </a:r>
          </a:p>
        </p:txBody>
      </p:sp>
      <p:sp>
        <p:nvSpPr>
          <p:cNvPr id="4" name="Slide Number Placeholder 3"/>
          <p:cNvSpPr>
            <a:spLocks noGrp="1"/>
          </p:cNvSpPr>
          <p:nvPr>
            <p:ph type="sldNum" sz="quarter" idx="12"/>
          </p:nvPr>
        </p:nvSpPr>
        <p:spPr>
          <a:xfrm>
            <a:off x="9180565" y="6409515"/>
            <a:ext cx="2743200" cy="365125"/>
          </a:xfrm>
        </p:spPr>
        <p:txBody>
          <a:bodyPr/>
          <a:lstStyle/>
          <a:p>
            <a:fld id="{40C67D73-A3ED-4595-ABA1-A5E004156587}" type="slidenum">
              <a:rPr lang="en-CA" b="1" smtClean="0">
                <a:solidFill>
                  <a:schemeClr val="bg1"/>
                </a:solidFill>
              </a:rPr>
              <a:pPr/>
              <a:t>64</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198230" y="640855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2</a:t>
            </a:r>
            <a:endParaRPr lang="en-CA" b="1" dirty="0">
              <a:solidFill>
                <a:schemeClr val="bg1"/>
              </a:solidFill>
            </a:endParaRPr>
          </a:p>
        </p:txBody>
      </p:sp>
      <p:sp>
        <p:nvSpPr>
          <p:cNvPr id="9" name="Content Placeholder 2">
            <a:extLst>
              <a:ext uri="{FF2B5EF4-FFF2-40B4-BE49-F238E27FC236}">
                <a16:creationId xmlns:a16="http://schemas.microsoft.com/office/drawing/2014/main" xmlns="" id="{034D2D31-5819-4B8F-A391-58CB545908C5}"/>
              </a:ext>
            </a:extLst>
          </p:cNvPr>
          <p:cNvSpPr txBox="1">
            <a:spLocks/>
          </p:cNvSpPr>
          <p:nvPr/>
        </p:nvSpPr>
        <p:spPr>
          <a:xfrm>
            <a:off x="990752"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4365C"/>
                </a:solidFill>
                <a:latin typeface="+mn-lt"/>
                <a:ea typeface="+mn-ea"/>
                <a:cs typeface="+mn-cs"/>
              </a:defRPr>
            </a:lvl1pPr>
            <a:lvl2pPr marL="800100" indent="-342900" algn="l" defTabSz="914400" rtl="0" eaLnBrk="1" latinLnBrk="0" hangingPunct="1">
              <a:lnSpc>
                <a:spcPct val="90000"/>
              </a:lnSpc>
              <a:spcBef>
                <a:spcPts val="500"/>
              </a:spcBef>
              <a:buFont typeface="Wingdings" panose="05000000000000000000" pitchFamily="2" charset="2"/>
              <a:buChar char="Ø"/>
              <a:defRPr sz="2400" kern="1200">
                <a:solidFill>
                  <a:srgbClr val="24365C"/>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rgbClr val="24365C"/>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rgbClr val="24365C"/>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4365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Please use the Q&amp;A function at the bottom of the screen to continue asking questions.</a:t>
            </a:r>
          </a:p>
          <a:p>
            <a:r>
              <a:rPr lang="en-US" dirty="0"/>
              <a:t>We will answer as many questions as we can during the time we have allowed for this segment.</a:t>
            </a:r>
          </a:p>
          <a:p>
            <a:r>
              <a:rPr lang="en-US" dirty="0"/>
              <a:t>All questions and answers will be posted on our website for future reference, so please be sure to go to </a:t>
            </a:r>
            <a:r>
              <a:rPr lang="en-US" b="1" dirty="0">
                <a:solidFill>
                  <a:schemeClr val="bg1"/>
                </a:solidFill>
                <a:cs typeface="Lato" panose="020F0502020204030203" pitchFamily="34" charset="0"/>
                <a:hlinkClick r:id="rId3"/>
              </a:rPr>
              <a:t>https://portal.ct.gov/DAS/CTSource/CTSource</a:t>
            </a:r>
            <a:endParaRPr lang="en-US" b="1" dirty="0">
              <a:solidFill>
                <a:schemeClr val="bg1"/>
              </a:solidFill>
              <a:cs typeface="Lato" panose="020F0502020204030203" pitchFamily="34" charset="0"/>
            </a:endParaRPr>
          </a:p>
          <a:p>
            <a:endParaRPr lang="en-US" dirty="0"/>
          </a:p>
        </p:txBody>
      </p:sp>
      <p:sp>
        <p:nvSpPr>
          <p:cNvPr id="7" name="Rectangle: Rounded Corners 6">
            <a:extLst>
              <a:ext uri="{FF2B5EF4-FFF2-40B4-BE49-F238E27FC236}">
                <a16:creationId xmlns:a16="http://schemas.microsoft.com/office/drawing/2014/main" xmlns="" id="{09334AFF-DACA-420D-9125-AE1C162C1A78}"/>
              </a:ext>
            </a:extLst>
          </p:cNvPr>
          <p:cNvSpPr/>
          <p:nvPr/>
        </p:nvSpPr>
        <p:spPr>
          <a:xfrm>
            <a:off x="161460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Formal/Informal</a:t>
            </a:r>
          </a:p>
        </p:txBody>
      </p:sp>
      <p:sp>
        <p:nvSpPr>
          <p:cNvPr id="8" name="Rectangle: Rounded Corners 7">
            <a:extLst>
              <a:ext uri="{FF2B5EF4-FFF2-40B4-BE49-F238E27FC236}">
                <a16:creationId xmlns:a16="http://schemas.microsoft.com/office/drawing/2014/main" xmlns="" id="{568608AD-6ACE-4BBA-8F70-DDD08D386384}"/>
              </a:ext>
            </a:extLst>
          </p:cNvPr>
          <p:cNvSpPr/>
          <p:nvPr/>
        </p:nvSpPr>
        <p:spPr>
          <a:xfrm>
            <a:off x="4056996" y="6465069"/>
            <a:ext cx="2442395" cy="256406"/>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a:t>
            </a:r>
          </a:p>
        </p:txBody>
      </p:sp>
      <p:sp>
        <p:nvSpPr>
          <p:cNvPr id="10" name="Rectangle: Rounded Corners 9">
            <a:extLst>
              <a:ext uri="{FF2B5EF4-FFF2-40B4-BE49-F238E27FC236}">
                <a16:creationId xmlns:a16="http://schemas.microsoft.com/office/drawing/2014/main" xmlns="" id="{7666D0F7-6C54-47E4-82C8-D5E0D9058870}"/>
              </a:ext>
            </a:extLst>
          </p:cNvPr>
          <p:cNvSpPr/>
          <p:nvPr/>
        </p:nvSpPr>
        <p:spPr>
          <a:xfrm>
            <a:off x="894178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Award</a:t>
            </a:r>
          </a:p>
        </p:txBody>
      </p:sp>
      <p:sp>
        <p:nvSpPr>
          <p:cNvPr id="11" name="Rectangle: Rounded Corners 10">
            <a:extLst>
              <a:ext uri="{FF2B5EF4-FFF2-40B4-BE49-F238E27FC236}">
                <a16:creationId xmlns:a16="http://schemas.microsoft.com/office/drawing/2014/main" xmlns="" id="{40DD82C7-3EFA-4A8C-8278-F44EF7999E17}"/>
              </a:ext>
            </a:extLst>
          </p:cNvPr>
          <p:cNvSpPr/>
          <p:nvPr/>
        </p:nvSpPr>
        <p:spPr>
          <a:xfrm>
            <a:off x="649939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Evaluate</a:t>
            </a:r>
          </a:p>
        </p:txBody>
      </p:sp>
    </p:spTree>
    <p:extLst>
      <p:ext uri="{BB962C8B-B14F-4D97-AF65-F5344CB8AC3E}">
        <p14:creationId xmlns:p14="http://schemas.microsoft.com/office/powerpoint/2010/main" val="40705670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1" y="337550"/>
            <a:ext cx="7369477" cy="1325563"/>
          </a:xfrm>
        </p:spPr>
        <p:txBody>
          <a:bodyPr/>
          <a:lstStyle/>
          <a:p>
            <a:r>
              <a:rPr lang="en-US" dirty="0"/>
              <a:t>Evaluate Responses</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65</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39510" y="641139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2</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pic>
        <p:nvPicPr>
          <p:cNvPr id="3" name="Picture 2">
            <a:extLst>
              <a:ext uri="{FF2B5EF4-FFF2-40B4-BE49-F238E27FC236}">
                <a16:creationId xmlns:a16="http://schemas.microsoft.com/office/drawing/2014/main" xmlns="" id="{A6D3CF9F-3720-4E86-8436-4EDF1D755C31}"/>
              </a:ext>
            </a:extLst>
          </p:cNvPr>
          <p:cNvPicPr>
            <a:picLocks noChangeAspect="1"/>
          </p:cNvPicPr>
          <p:nvPr/>
        </p:nvPicPr>
        <p:blipFill>
          <a:blip r:embed="rId4"/>
          <a:stretch>
            <a:fillRect/>
          </a:stretch>
        </p:blipFill>
        <p:spPr>
          <a:xfrm>
            <a:off x="2042752" y="1745115"/>
            <a:ext cx="8106496" cy="4268638"/>
          </a:xfrm>
          <a:prstGeom prst="rect">
            <a:avLst/>
          </a:prstGeom>
          <a:effectLst>
            <a:outerShdw blurRad="50800" dist="38100" dir="2700000" algn="tl" rotWithShape="0">
              <a:prstClr val="black">
                <a:alpha val="40000"/>
              </a:prstClr>
            </a:outerShdw>
          </a:effectLst>
        </p:spPr>
      </p:pic>
      <p:sp>
        <p:nvSpPr>
          <p:cNvPr id="6" name="Oval 5">
            <a:extLst>
              <a:ext uri="{FF2B5EF4-FFF2-40B4-BE49-F238E27FC236}">
                <a16:creationId xmlns:a16="http://schemas.microsoft.com/office/drawing/2014/main" xmlns="" id="{332EBCFE-C7B4-4393-88A2-7E52E6A41B43}"/>
              </a:ext>
            </a:extLst>
          </p:cNvPr>
          <p:cNvSpPr/>
          <p:nvPr/>
        </p:nvSpPr>
        <p:spPr>
          <a:xfrm>
            <a:off x="2619121" y="3142324"/>
            <a:ext cx="1114679" cy="28667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xmlns="" id="{9E0318D5-6ABC-4E69-8D2A-4BE44E8DE437}"/>
              </a:ext>
            </a:extLst>
          </p:cNvPr>
          <p:cNvSpPr/>
          <p:nvPr/>
        </p:nvSpPr>
        <p:spPr>
          <a:xfrm>
            <a:off x="161460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Formal/Informal</a:t>
            </a:r>
          </a:p>
        </p:txBody>
      </p:sp>
      <p:sp>
        <p:nvSpPr>
          <p:cNvPr id="21" name="Rectangle: Rounded Corners 20">
            <a:extLst>
              <a:ext uri="{FF2B5EF4-FFF2-40B4-BE49-F238E27FC236}">
                <a16:creationId xmlns:a16="http://schemas.microsoft.com/office/drawing/2014/main" xmlns="" id="{F8656F2A-16DB-40B6-BBEE-8E75A3DFDAD7}"/>
              </a:ext>
            </a:extLst>
          </p:cNvPr>
          <p:cNvSpPr/>
          <p:nvPr/>
        </p:nvSpPr>
        <p:spPr>
          <a:xfrm>
            <a:off x="405699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a:t>
            </a:r>
          </a:p>
        </p:txBody>
      </p:sp>
      <p:sp>
        <p:nvSpPr>
          <p:cNvPr id="27" name="Rectangle: Rounded Corners 26">
            <a:extLst>
              <a:ext uri="{FF2B5EF4-FFF2-40B4-BE49-F238E27FC236}">
                <a16:creationId xmlns:a16="http://schemas.microsoft.com/office/drawing/2014/main" xmlns="" id="{D918CB2F-15F8-4A78-BDA6-C4CECCF9A57E}"/>
              </a:ext>
            </a:extLst>
          </p:cNvPr>
          <p:cNvSpPr/>
          <p:nvPr/>
        </p:nvSpPr>
        <p:spPr>
          <a:xfrm>
            <a:off x="894178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Award</a:t>
            </a:r>
          </a:p>
        </p:txBody>
      </p:sp>
      <p:sp>
        <p:nvSpPr>
          <p:cNvPr id="29" name="Rectangle: Rounded Corners 28">
            <a:extLst>
              <a:ext uri="{FF2B5EF4-FFF2-40B4-BE49-F238E27FC236}">
                <a16:creationId xmlns:a16="http://schemas.microsoft.com/office/drawing/2014/main" xmlns="" id="{11D2420B-ED2E-4D6E-8D37-16B2FABC883D}"/>
              </a:ext>
            </a:extLst>
          </p:cNvPr>
          <p:cNvSpPr/>
          <p:nvPr/>
        </p:nvSpPr>
        <p:spPr>
          <a:xfrm>
            <a:off x="6499391" y="6465069"/>
            <a:ext cx="2442395" cy="256406"/>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Evaluate</a:t>
            </a:r>
          </a:p>
        </p:txBody>
      </p:sp>
    </p:spTree>
    <p:extLst>
      <p:ext uri="{BB962C8B-B14F-4D97-AF65-F5344CB8AC3E}">
        <p14:creationId xmlns:p14="http://schemas.microsoft.com/office/powerpoint/2010/main" val="20447365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66</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39510" y="641139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2</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pic>
        <p:nvPicPr>
          <p:cNvPr id="12" name="Picture 11">
            <a:extLst>
              <a:ext uri="{FF2B5EF4-FFF2-40B4-BE49-F238E27FC236}">
                <a16:creationId xmlns:a16="http://schemas.microsoft.com/office/drawing/2014/main" xmlns="" id="{B453ACCE-21E9-4B64-9D99-29F7C99E52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4110" y="1735032"/>
            <a:ext cx="6615003" cy="4388868"/>
          </a:xfrm>
          <a:prstGeom prst="rect">
            <a:avLst/>
          </a:prstGeom>
          <a:effectLst>
            <a:outerShdw blurRad="50800" dist="38100" dir="2700000" algn="tl" rotWithShape="0">
              <a:prstClr val="black">
                <a:alpha val="40000"/>
              </a:prstClr>
            </a:outerShdw>
          </a:effectLst>
        </p:spPr>
      </p:pic>
      <p:sp>
        <p:nvSpPr>
          <p:cNvPr id="13" name="Oval 12">
            <a:extLst>
              <a:ext uri="{FF2B5EF4-FFF2-40B4-BE49-F238E27FC236}">
                <a16:creationId xmlns:a16="http://schemas.microsoft.com/office/drawing/2014/main" xmlns="" id="{686F97F2-7B65-4859-BCF3-EEACFA086D7A}"/>
              </a:ext>
            </a:extLst>
          </p:cNvPr>
          <p:cNvSpPr/>
          <p:nvPr/>
        </p:nvSpPr>
        <p:spPr>
          <a:xfrm>
            <a:off x="7245549" y="4348824"/>
            <a:ext cx="1428551" cy="26127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xmlns="" id="{3E9D9EB1-7AD4-4AB7-A2A9-925A50545214}"/>
              </a:ext>
            </a:extLst>
          </p:cNvPr>
          <p:cNvSpPr/>
          <p:nvPr/>
        </p:nvSpPr>
        <p:spPr>
          <a:xfrm>
            <a:off x="161460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Formal/Informal</a:t>
            </a:r>
          </a:p>
        </p:txBody>
      </p:sp>
      <p:sp>
        <p:nvSpPr>
          <p:cNvPr id="21" name="Rectangle: Rounded Corners 20">
            <a:extLst>
              <a:ext uri="{FF2B5EF4-FFF2-40B4-BE49-F238E27FC236}">
                <a16:creationId xmlns:a16="http://schemas.microsoft.com/office/drawing/2014/main" xmlns="" id="{9248854A-AD4F-4912-B6FE-D2D162EABA45}"/>
              </a:ext>
            </a:extLst>
          </p:cNvPr>
          <p:cNvSpPr/>
          <p:nvPr/>
        </p:nvSpPr>
        <p:spPr>
          <a:xfrm>
            <a:off x="405699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a:t>
            </a:r>
          </a:p>
        </p:txBody>
      </p:sp>
      <p:sp>
        <p:nvSpPr>
          <p:cNvPr id="27" name="Rectangle: Rounded Corners 26">
            <a:extLst>
              <a:ext uri="{FF2B5EF4-FFF2-40B4-BE49-F238E27FC236}">
                <a16:creationId xmlns:a16="http://schemas.microsoft.com/office/drawing/2014/main" xmlns="" id="{1520E470-322E-438D-B56B-E8EA7B2340E7}"/>
              </a:ext>
            </a:extLst>
          </p:cNvPr>
          <p:cNvSpPr/>
          <p:nvPr/>
        </p:nvSpPr>
        <p:spPr>
          <a:xfrm>
            <a:off x="894178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Award</a:t>
            </a:r>
          </a:p>
        </p:txBody>
      </p:sp>
      <p:sp>
        <p:nvSpPr>
          <p:cNvPr id="29" name="Rectangle: Rounded Corners 28">
            <a:extLst>
              <a:ext uri="{FF2B5EF4-FFF2-40B4-BE49-F238E27FC236}">
                <a16:creationId xmlns:a16="http://schemas.microsoft.com/office/drawing/2014/main" xmlns="" id="{207A0BDA-E570-4486-92F1-67061A4E1320}"/>
              </a:ext>
            </a:extLst>
          </p:cNvPr>
          <p:cNvSpPr/>
          <p:nvPr/>
        </p:nvSpPr>
        <p:spPr>
          <a:xfrm>
            <a:off x="6499391" y="6465069"/>
            <a:ext cx="2442395" cy="256406"/>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Evaluate</a:t>
            </a:r>
          </a:p>
        </p:txBody>
      </p:sp>
      <p:sp>
        <p:nvSpPr>
          <p:cNvPr id="32" name="Title 1">
            <a:extLst>
              <a:ext uri="{FF2B5EF4-FFF2-40B4-BE49-F238E27FC236}">
                <a16:creationId xmlns:a16="http://schemas.microsoft.com/office/drawing/2014/main" xmlns="" id="{989D776E-405B-4CFC-A540-625E6524409F}"/>
              </a:ext>
            </a:extLst>
          </p:cNvPr>
          <p:cNvSpPr>
            <a:spLocks noGrp="1"/>
          </p:cNvSpPr>
          <p:nvPr>
            <p:ph type="title"/>
          </p:nvPr>
        </p:nvSpPr>
        <p:spPr>
          <a:xfrm>
            <a:off x="990751" y="337550"/>
            <a:ext cx="7369477" cy="1325563"/>
          </a:xfrm>
        </p:spPr>
        <p:txBody>
          <a:bodyPr/>
          <a:lstStyle/>
          <a:p>
            <a:r>
              <a:rPr lang="en-US" dirty="0"/>
              <a:t>Evaluate Responses</a:t>
            </a:r>
          </a:p>
        </p:txBody>
      </p:sp>
    </p:spTree>
    <p:extLst>
      <p:ext uri="{BB962C8B-B14F-4D97-AF65-F5344CB8AC3E}">
        <p14:creationId xmlns:p14="http://schemas.microsoft.com/office/powerpoint/2010/main" val="77237298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Evaluate Responses</a:t>
            </a:r>
          </a:p>
        </p:txBody>
      </p:sp>
      <p:sp>
        <p:nvSpPr>
          <p:cNvPr id="4" name="Footer Placeholder 3"/>
          <p:cNvSpPr>
            <a:spLocks noGrp="1"/>
          </p:cNvSpPr>
          <p:nvPr>
            <p:ph type="ftr" sz="quarter" idx="11"/>
          </p:nvPr>
        </p:nvSpPr>
        <p:spPr/>
        <p:txBody>
          <a:bodyPr/>
          <a:lstStyle/>
          <a:p>
            <a:r>
              <a:rPr lang="en-US"/>
              <a:t>DAS – Procurement Services| CTsource Training</a:t>
            </a:r>
            <a:endParaRPr lang="en-US" dirty="0"/>
          </a:p>
        </p:txBody>
      </p:sp>
      <p:sp>
        <p:nvSpPr>
          <p:cNvPr id="5" name="Slide Number Placeholder 4"/>
          <p:cNvSpPr>
            <a:spLocks noGrp="1"/>
          </p:cNvSpPr>
          <p:nvPr>
            <p:ph type="sldNum" sz="quarter" idx="12"/>
          </p:nvPr>
        </p:nvSpPr>
        <p:spPr/>
        <p:txBody>
          <a:bodyPr/>
          <a:lstStyle/>
          <a:p>
            <a:fld id="{F4167D66-2636-48FB-B355-A2612EA16291}" type="slidenum">
              <a:rPr lang="en-US" smtClean="0"/>
              <a:t>67</a:t>
            </a:fld>
            <a:endParaRPr lang="en-US" dirty="0"/>
          </a:p>
        </p:txBody>
      </p:sp>
      <p:pic>
        <p:nvPicPr>
          <p:cNvPr id="6" name="Content Placeholder 5">
            <a:extLst>
              <a:ext uri="{FF2B5EF4-FFF2-40B4-BE49-F238E27FC236}">
                <a16:creationId xmlns:a16="http://schemas.microsoft.com/office/drawing/2014/main" xmlns="" id="{E068149D-CE53-4D68-A96E-7FFC2B512B4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82028" y="1825625"/>
            <a:ext cx="4678744" cy="4351338"/>
          </a:xfrm>
          <a:prstGeom prst="rect">
            <a:avLst/>
          </a:prstGeom>
          <a:effectLst>
            <a:outerShdw blurRad="50800" dist="38100" dir="2700000" algn="tl" rotWithShape="0">
              <a:prstClr val="black">
                <a:alpha val="40000"/>
              </a:prstClr>
            </a:outerShdw>
          </a:effectLst>
        </p:spPr>
      </p:pic>
      <p:sp>
        <p:nvSpPr>
          <p:cNvPr id="7" name="Rectangle 6">
            <a:extLst>
              <a:ext uri="{FF2B5EF4-FFF2-40B4-BE49-F238E27FC236}">
                <a16:creationId xmlns:a16="http://schemas.microsoft.com/office/drawing/2014/main" xmlns="" id="{BD29A563-0981-4ACD-8A34-02FBB193D2B0}"/>
              </a:ext>
            </a:extLst>
          </p:cNvPr>
          <p:cNvSpPr/>
          <p:nvPr/>
        </p:nvSpPr>
        <p:spPr>
          <a:xfrm>
            <a:off x="0" y="6349986"/>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3">
            <a:extLst>
              <a:ext uri="{FF2B5EF4-FFF2-40B4-BE49-F238E27FC236}">
                <a16:creationId xmlns:a16="http://schemas.microsoft.com/office/drawing/2014/main" xmlns="" id="{43B95D43-9FA3-4816-B840-53FFD0A06FBB}"/>
              </a:ext>
            </a:extLst>
          </p:cNvPr>
          <p:cNvSpPr txBox="1">
            <a:spLocks/>
          </p:cNvSpPr>
          <p:nvPr/>
        </p:nvSpPr>
        <p:spPr>
          <a:xfrm>
            <a:off x="39510" y="641139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2</a:t>
            </a:r>
            <a:endParaRPr lang="en-CA" b="1" dirty="0">
              <a:solidFill>
                <a:schemeClr val="bg1"/>
              </a:solidFill>
            </a:endParaRPr>
          </a:p>
        </p:txBody>
      </p:sp>
      <p:sp>
        <p:nvSpPr>
          <p:cNvPr id="9" name="Rectangle: Rounded Corners 18">
            <a:extLst>
              <a:ext uri="{FF2B5EF4-FFF2-40B4-BE49-F238E27FC236}">
                <a16:creationId xmlns:a16="http://schemas.microsoft.com/office/drawing/2014/main" xmlns="" id="{3E9D9EB1-7AD4-4AB7-A2A9-925A50545214}"/>
              </a:ext>
            </a:extLst>
          </p:cNvPr>
          <p:cNvSpPr/>
          <p:nvPr/>
        </p:nvSpPr>
        <p:spPr>
          <a:xfrm>
            <a:off x="161460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Formal/Informal</a:t>
            </a:r>
          </a:p>
        </p:txBody>
      </p:sp>
      <p:sp>
        <p:nvSpPr>
          <p:cNvPr id="10" name="Rectangle: Rounded Corners 20">
            <a:extLst>
              <a:ext uri="{FF2B5EF4-FFF2-40B4-BE49-F238E27FC236}">
                <a16:creationId xmlns:a16="http://schemas.microsoft.com/office/drawing/2014/main" xmlns="" id="{9248854A-AD4F-4912-B6FE-D2D162EABA45}"/>
              </a:ext>
            </a:extLst>
          </p:cNvPr>
          <p:cNvSpPr/>
          <p:nvPr/>
        </p:nvSpPr>
        <p:spPr>
          <a:xfrm>
            <a:off x="405699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a:t>
            </a:r>
          </a:p>
        </p:txBody>
      </p:sp>
      <p:sp>
        <p:nvSpPr>
          <p:cNvPr id="11" name="Rectangle: Rounded Corners 26">
            <a:extLst>
              <a:ext uri="{FF2B5EF4-FFF2-40B4-BE49-F238E27FC236}">
                <a16:creationId xmlns:a16="http://schemas.microsoft.com/office/drawing/2014/main" xmlns="" id="{1520E470-322E-438D-B56B-E8EA7B2340E7}"/>
              </a:ext>
            </a:extLst>
          </p:cNvPr>
          <p:cNvSpPr/>
          <p:nvPr/>
        </p:nvSpPr>
        <p:spPr>
          <a:xfrm>
            <a:off x="894178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Award</a:t>
            </a:r>
          </a:p>
        </p:txBody>
      </p:sp>
      <p:sp>
        <p:nvSpPr>
          <p:cNvPr id="12" name="Rectangle: Rounded Corners 28">
            <a:extLst>
              <a:ext uri="{FF2B5EF4-FFF2-40B4-BE49-F238E27FC236}">
                <a16:creationId xmlns:a16="http://schemas.microsoft.com/office/drawing/2014/main" xmlns="" id="{207A0BDA-E570-4486-92F1-67061A4E1320}"/>
              </a:ext>
            </a:extLst>
          </p:cNvPr>
          <p:cNvSpPr/>
          <p:nvPr/>
        </p:nvSpPr>
        <p:spPr>
          <a:xfrm>
            <a:off x="6499391" y="6465069"/>
            <a:ext cx="2442395" cy="256406"/>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Evaluate</a:t>
            </a:r>
          </a:p>
        </p:txBody>
      </p:sp>
      <p:sp>
        <p:nvSpPr>
          <p:cNvPr id="13" name="Slide Number Placeholder 3">
            <a:extLst>
              <a:ext uri="{FF2B5EF4-FFF2-40B4-BE49-F238E27FC236}">
                <a16:creationId xmlns:a16="http://schemas.microsoft.com/office/drawing/2014/main" xmlns="" id="{37A60E37-E29C-4929-BB74-10CFF9DF8DB7}"/>
              </a:ext>
            </a:extLst>
          </p:cNvPr>
          <p:cNvSpPr txBox="1">
            <a:spLocks/>
          </p:cNvSpPr>
          <p:nvPr/>
        </p:nvSpPr>
        <p:spPr>
          <a:xfrm>
            <a:off x="9216005" y="635989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C67D73-A3ED-4595-ABA1-A5E004156587}" type="slidenum">
              <a:rPr lang="en-CA" b="1" smtClean="0">
                <a:solidFill>
                  <a:schemeClr val="bg1"/>
                </a:solidFill>
              </a:rPr>
              <a:pPr/>
              <a:t>67</a:t>
            </a:fld>
            <a:endParaRPr lang="en-CA" b="1" dirty="0">
              <a:solidFill>
                <a:schemeClr val="bg1"/>
              </a:solidFill>
            </a:endParaRPr>
          </a:p>
        </p:txBody>
      </p:sp>
    </p:spTree>
    <p:extLst>
      <p:ext uri="{BB962C8B-B14F-4D97-AF65-F5344CB8AC3E}">
        <p14:creationId xmlns:p14="http://schemas.microsoft.com/office/powerpoint/2010/main" val="751772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1" y="337550"/>
            <a:ext cx="7369477" cy="1325563"/>
          </a:xfrm>
        </p:spPr>
        <p:txBody>
          <a:bodyPr/>
          <a:lstStyle/>
          <a:p>
            <a:r>
              <a:rPr lang="en-US" dirty="0"/>
              <a:t>Evaluate Responses</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68</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39510" y="641139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2</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sp>
        <p:nvSpPr>
          <p:cNvPr id="3" name="Rectangle: Rounded Corners 2">
            <a:extLst>
              <a:ext uri="{FF2B5EF4-FFF2-40B4-BE49-F238E27FC236}">
                <a16:creationId xmlns:a16="http://schemas.microsoft.com/office/drawing/2014/main" xmlns="" id="{E393F76B-502A-4563-81A1-2D7B25B86F7E}"/>
              </a:ext>
            </a:extLst>
          </p:cNvPr>
          <p:cNvSpPr/>
          <p:nvPr/>
        </p:nvSpPr>
        <p:spPr>
          <a:xfrm>
            <a:off x="161460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Formal/Informal</a:t>
            </a:r>
          </a:p>
        </p:txBody>
      </p:sp>
      <p:sp>
        <p:nvSpPr>
          <p:cNvPr id="6" name="Rectangle: Rounded Corners 5">
            <a:extLst>
              <a:ext uri="{FF2B5EF4-FFF2-40B4-BE49-F238E27FC236}">
                <a16:creationId xmlns:a16="http://schemas.microsoft.com/office/drawing/2014/main" xmlns="" id="{74D2FD30-69CD-446F-B145-6B7A209DEE1F}"/>
              </a:ext>
            </a:extLst>
          </p:cNvPr>
          <p:cNvSpPr/>
          <p:nvPr/>
        </p:nvSpPr>
        <p:spPr>
          <a:xfrm>
            <a:off x="405699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a:t>
            </a:r>
          </a:p>
        </p:txBody>
      </p:sp>
      <p:sp>
        <p:nvSpPr>
          <p:cNvPr id="11" name="Rectangle: Rounded Corners 10">
            <a:extLst>
              <a:ext uri="{FF2B5EF4-FFF2-40B4-BE49-F238E27FC236}">
                <a16:creationId xmlns:a16="http://schemas.microsoft.com/office/drawing/2014/main" xmlns="" id="{8281EA6E-F67C-49B3-A97F-252DC82C2CBA}"/>
              </a:ext>
            </a:extLst>
          </p:cNvPr>
          <p:cNvSpPr/>
          <p:nvPr/>
        </p:nvSpPr>
        <p:spPr>
          <a:xfrm>
            <a:off x="894178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Award</a:t>
            </a:r>
          </a:p>
        </p:txBody>
      </p:sp>
      <p:sp>
        <p:nvSpPr>
          <p:cNvPr id="13" name="Rectangle: Rounded Corners 12">
            <a:extLst>
              <a:ext uri="{FF2B5EF4-FFF2-40B4-BE49-F238E27FC236}">
                <a16:creationId xmlns:a16="http://schemas.microsoft.com/office/drawing/2014/main" xmlns="" id="{4CA64AAB-F2EE-4F7A-B9AA-51A26EB6F17F}"/>
              </a:ext>
            </a:extLst>
          </p:cNvPr>
          <p:cNvSpPr/>
          <p:nvPr/>
        </p:nvSpPr>
        <p:spPr>
          <a:xfrm>
            <a:off x="6499391" y="6465069"/>
            <a:ext cx="2442395" cy="256406"/>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Evaluate</a:t>
            </a:r>
          </a:p>
        </p:txBody>
      </p:sp>
      <p:pic>
        <p:nvPicPr>
          <p:cNvPr id="7" name="Picture 6"/>
          <p:cNvPicPr>
            <a:picLocks noChangeAspect="1"/>
          </p:cNvPicPr>
          <p:nvPr/>
        </p:nvPicPr>
        <p:blipFill>
          <a:blip r:embed="rId4"/>
          <a:stretch>
            <a:fillRect/>
          </a:stretch>
        </p:blipFill>
        <p:spPr>
          <a:xfrm>
            <a:off x="637413" y="1841331"/>
            <a:ext cx="10917174" cy="336279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936925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1" y="337550"/>
            <a:ext cx="7369477" cy="1325563"/>
          </a:xfrm>
        </p:spPr>
        <p:txBody>
          <a:bodyPr/>
          <a:lstStyle/>
          <a:p>
            <a:r>
              <a:rPr lang="en-US" dirty="0"/>
              <a:t>Evaluate Responses</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69</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39510" y="641139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2</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sp>
        <p:nvSpPr>
          <p:cNvPr id="3" name="Rectangle: Rounded Corners 2">
            <a:extLst>
              <a:ext uri="{FF2B5EF4-FFF2-40B4-BE49-F238E27FC236}">
                <a16:creationId xmlns:a16="http://schemas.microsoft.com/office/drawing/2014/main" xmlns="" id="{E393F76B-502A-4563-81A1-2D7B25B86F7E}"/>
              </a:ext>
            </a:extLst>
          </p:cNvPr>
          <p:cNvSpPr/>
          <p:nvPr/>
        </p:nvSpPr>
        <p:spPr>
          <a:xfrm>
            <a:off x="161460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Formal/Informal</a:t>
            </a:r>
          </a:p>
        </p:txBody>
      </p:sp>
      <p:sp>
        <p:nvSpPr>
          <p:cNvPr id="6" name="Rectangle: Rounded Corners 5">
            <a:extLst>
              <a:ext uri="{FF2B5EF4-FFF2-40B4-BE49-F238E27FC236}">
                <a16:creationId xmlns:a16="http://schemas.microsoft.com/office/drawing/2014/main" xmlns="" id="{74D2FD30-69CD-446F-B145-6B7A209DEE1F}"/>
              </a:ext>
            </a:extLst>
          </p:cNvPr>
          <p:cNvSpPr/>
          <p:nvPr/>
        </p:nvSpPr>
        <p:spPr>
          <a:xfrm>
            <a:off x="405699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a:t>
            </a:r>
          </a:p>
        </p:txBody>
      </p:sp>
      <p:sp>
        <p:nvSpPr>
          <p:cNvPr id="11" name="Rectangle: Rounded Corners 10">
            <a:extLst>
              <a:ext uri="{FF2B5EF4-FFF2-40B4-BE49-F238E27FC236}">
                <a16:creationId xmlns:a16="http://schemas.microsoft.com/office/drawing/2014/main" xmlns="" id="{8281EA6E-F67C-49B3-A97F-252DC82C2CBA}"/>
              </a:ext>
            </a:extLst>
          </p:cNvPr>
          <p:cNvSpPr/>
          <p:nvPr/>
        </p:nvSpPr>
        <p:spPr>
          <a:xfrm>
            <a:off x="894178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Award</a:t>
            </a:r>
          </a:p>
        </p:txBody>
      </p:sp>
      <p:sp>
        <p:nvSpPr>
          <p:cNvPr id="13" name="Rectangle: Rounded Corners 12">
            <a:extLst>
              <a:ext uri="{FF2B5EF4-FFF2-40B4-BE49-F238E27FC236}">
                <a16:creationId xmlns:a16="http://schemas.microsoft.com/office/drawing/2014/main" xmlns="" id="{4CA64AAB-F2EE-4F7A-B9AA-51A26EB6F17F}"/>
              </a:ext>
            </a:extLst>
          </p:cNvPr>
          <p:cNvSpPr/>
          <p:nvPr/>
        </p:nvSpPr>
        <p:spPr>
          <a:xfrm>
            <a:off x="6499391" y="6465069"/>
            <a:ext cx="2442395" cy="256406"/>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Evaluate</a:t>
            </a:r>
          </a:p>
        </p:txBody>
      </p:sp>
      <p:pic>
        <p:nvPicPr>
          <p:cNvPr id="9" name="Picture 8"/>
          <p:cNvPicPr>
            <a:picLocks noChangeAspect="1"/>
          </p:cNvPicPr>
          <p:nvPr/>
        </p:nvPicPr>
        <p:blipFill>
          <a:blip r:embed="rId4"/>
          <a:stretch>
            <a:fillRect/>
          </a:stretch>
        </p:blipFill>
        <p:spPr>
          <a:xfrm>
            <a:off x="589781" y="2003814"/>
            <a:ext cx="11012437" cy="317226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03457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1" y="337550"/>
            <a:ext cx="7369477" cy="1325563"/>
          </a:xfrm>
        </p:spPr>
        <p:txBody>
          <a:bodyPr/>
          <a:lstStyle/>
          <a:p>
            <a:r>
              <a:rPr lang="en-US" dirty="0"/>
              <a:t>Formal Solicitations</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7</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39510" y="641139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2</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pic>
        <p:nvPicPr>
          <p:cNvPr id="6" name="Picture 5">
            <a:extLst>
              <a:ext uri="{FF2B5EF4-FFF2-40B4-BE49-F238E27FC236}">
                <a16:creationId xmlns:a16="http://schemas.microsoft.com/office/drawing/2014/main" xmlns="" id="{8107DDD8-9259-4131-9D53-2074D4FC64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8178" y="2628788"/>
            <a:ext cx="8735644" cy="1600423"/>
          </a:xfrm>
          <a:prstGeom prst="rect">
            <a:avLst/>
          </a:prstGeom>
          <a:effectLst>
            <a:outerShdw blurRad="50800" dist="38100" dir="2700000" algn="tl" rotWithShape="0">
              <a:prstClr val="black">
                <a:alpha val="40000"/>
              </a:prstClr>
            </a:outerShdw>
          </a:effectLst>
        </p:spPr>
      </p:pic>
      <p:cxnSp>
        <p:nvCxnSpPr>
          <p:cNvPr id="14" name="Straight Arrow Connector 13">
            <a:extLst>
              <a:ext uri="{FF2B5EF4-FFF2-40B4-BE49-F238E27FC236}">
                <a16:creationId xmlns:a16="http://schemas.microsoft.com/office/drawing/2014/main" xmlns="" id="{6E621DD7-3B87-41BE-A828-892435478C4A}"/>
              </a:ext>
            </a:extLst>
          </p:cNvPr>
          <p:cNvCxnSpPr>
            <a:cxnSpLocks/>
          </p:cNvCxnSpPr>
          <p:nvPr/>
        </p:nvCxnSpPr>
        <p:spPr>
          <a:xfrm>
            <a:off x="799377" y="3111500"/>
            <a:ext cx="928801"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xmlns="" id="{D7DBFF0F-07FF-4AFF-98E8-CD999C1DAC86}"/>
              </a:ext>
            </a:extLst>
          </p:cNvPr>
          <p:cNvCxnSpPr>
            <a:cxnSpLocks/>
          </p:cNvCxnSpPr>
          <p:nvPr/>
        </p:nvCxnSpPr>
        <p:spPr>
          <a:xfrm>
            <a:off x="799377" y="3556000"/>
            <a:ext cx="928801"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xmlns="" id="{D182B20E-DE70-4BEC-A3A3-6BB19EA29322}"/>
              </a:ext>
            </a:extLst>
          </p:cNvPr>
          <p:cNvSpPr/>
          <p:nvPr/>
        </p:nvSpPr>
        <p:spPr>
          <a:xfrm>
            <a:off x="1614601" y="6465069"/>
            <a:ext cx="2442395" cy="256406"/>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Formal/Informal</a:t>
            </a:r>
          </a:p>
        </p:txBody>
      </p:sp>
      <p:sp>
        <p:nvSpPr>
          <p:cNvPr id="11" name="Rectangle: Rounded Corners 10">
            <a:extLst>
              <a:ext uri="{FF2B5EF4-FFF2-40B4-BE49-F238E27FC236}">
                <a16:creationId xmlns:a16="http://schemas.microsoft.com/office/drawing/2014/main" xmlns="" id="{3E6895B1-ED59-4036-BD94-A691BC4A0D82}"/>
              </a:ext>
            </a:extLst>
          </p:cNvPr>
          <p:cNvSpPr/>
          <p:nvPr/>
        </p:nvSpPr>
        <p:spPr>
          <a:xfrm>
            <a:off x="405699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a:t>
            </a:r>
          </a:p>
        </p:txBody>
      </p:sp>
      <p:sp>
        <p:nvSpPr>
          <p:cNvPr id="12" name="Rectangle: Rounded Corners 11">
            <a:extLst>
              <a:ext uri="{FF2B5EF4-FFF2-40B4-BE49-F238E27FC236}">
                <a16:creationId xmlns:a16="http://schemas.microsoft.com/office/drawing/2014/main" xmlns="" id="{C93CF65B-37BD-4F05-BEC7-4C387FD82D24}"/>
              </a:ext>
            </a:extLst>
          </p:cNvPr>
          <p:cNvSpPr/>
          <p:nvPr/>
        </p:nvSpPr>
        <p:spPr>
          <a:xfrm>
            <a:off x="894178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Award</a:t>
            </a:r>
          </a:p>
        </p:txBody>
      </p:sp>
      <p:sp>
        <p:nvSpPr>
          <p:cNvPr id="13" name="Rectangle: Rounded Corners 12">
            <a:extLst>
              <a:ext uri="{FF2B5EF4-FFF2-40B4-BE49-F238E27FC236}">
                <a16:creationId xmlns:a16="http://schemas.microsoft.com/office/drawing/2014/main" xmlns="" id="{4282A6E7-3CD4-471D-B665-FDC819151206}"/>
              </a:ext>
            </a:extLst>
          </p:cNvPr>
          <p:cNvSpPr/>
          <p:nvPr/>
        </p:nvSpPr>
        <p:spPr>
          <a:xfrm>
            <a:off x="649939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Evaluate</a:t>
            </a:r>
          </a:p>
        </p:txBody>
      </p:sp>
    </p:spTree>
    <p:extLst>
      <p:ext uri="{BB962C8B-B14F-4D97-AF65-F5344CB8AC3E}">
        <p14:creationId xmlns:p14="http://schemas.microsoft.com/office/powerpoint/2010/main" val="30257492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1" y="337550"/>
            <a:ext cx="7369477" cy="1325563"/>
          </a:xfrm>
        </p:spPr>
        <p:txBody>
          <a:bodyPr/>
          <a:lstStyle/>
          <a:p>
            <a:r>
              <a:rPr lang="en-US" dirty="0"/>
              <a:t>Evaluate Responses</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70</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39510" y="641139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2</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sp>
        <p:nvSpPr>
          <p:cNvPr id="20" name="Rectangle: Rounded Corners 19">
            <a:extLst>
              <a:ext uri="{FF2B5EF4-FFF2-40B4-BE49-F238E27FC236}">
                <a16:creationId xmlns:a16="http://schemas.microsoft.com/office/drawing/2014/main" xmlns="" id="{DCD1271A-4A58-4CDA-8F6E-A4E3FCA0FEEB}"/>
              </a:ext>
            </a:extLst>
          </p:cNvPr>
          <p:cNvSpPr/>
          <p:nvPr/>
        </p:nvSpPr>
        <p:spPr>
          <a:xfrm>
            <a:off x="161460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Formal/Informal</a:t>
            </a:r>
          </a:p>
        </p:txBody>
      </p:sp>
      <p:sp>
        <p:nvSpPr>
          <p:cNvPr id="22" name="Rectangle: Rounded Corners 21">
            <a:extLst>
              <a:ext uri="{FF2B5EF4-FFF2-40B4-BE49-F238E27FC236}">
                <a16:creationId xmlns:a16="http://schemas.microsoft.com/office/drawing/2014/main" xmlns="" id="{8741D1F2-BDE9-4AC7-B122-C57D045EDBD3}"/>
              </a:ext>
            </a:extLst>
          </p:cNvPr>
          <p:cNvSpPr/>
          <p:nvPr/>
        </p:nvSpPr>
        <p:spPr>
          <a:xfrm>
            <a:off x="405699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a:t>
            </a:r>
          </a:p>
        </p:txBody>
      </p:sp>
      <p:sp>
        <p:nvSpPr>
          <p:cNvPr id="28" name="Rectangle: Rounded Corners 27">
            <a:extLst>
              <a:ext uri="{FF2B5EF4-FFF2-40B4-BE49-F238E27FC236}">
                <a16:creationId xmlns:a16="http://schemas.microsoft.com/office/drawing/2014/main" xmlns="" id="{FF7106F0-AF5A-4DAF-BD2F-93703D1FAFC8}"/>
              </a:ext>
            </a:extLst>
          </p:cNvPr>
          <p:cNvSpPr/>
          <p:nvPr/>
        </p:nvSpPr>
        <p:spPr>
          <a:xfrm>
            <a:off x="894178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Award</a:t>
            </a:r>
          </a:p>
        </p:txBody>
      </p:sp>
      <p:sp>
        <p:nvSpPr>
          <p:cNvPr id="30" name="Rectangle: Rounded Corners 29">
            <a:extLst>
              <a:ext uri="{FF2B5EF4-FFF2-40B4-BE49-F238E27FC236}">
                <a16:creationId xmlns:a16="http://schemas.microsoft.com/office/drawing/2014/main" xmlns="" id="{C8632B3A-B1F3-4084-882B-A006C68FE026}"/>
              </a:ext>
            </a:extLst>
          </p:cNvPr>
          <p:cNvSpPr/>
          <p:nvPr/>
        </p:nvSpPr>
        <p:spPr>
          <a:xfrm>
            <a:off x="6499391" y="6465069"/>
            <a:ext cx="2442395" cy="256406"/>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Evaluate</a:t>
            </a:r>
          </a:p>
        </p:txBody>
      </p:sp>
      <p:pic>
        <p:nvPicPr>
          <p:cNvPr id="7" name="Picture 6"/>
          <p:cNvPicPr>
            <a:picLocks noChangeAspect="1"/>
          </p:cNvPicPr>
          <p:nvPr/>
        </p:nvPicPr>
        <p:blipFill>
          <a:blip r:embed="rId4"/>
          <a:stretch>
            <a:fillRect/>
          </a:stretch>
        </p:blipFill>
        <p:spPr>
          <a:xfrm>
            <a:off x="3306726" y="1733996"/>
            <a:ext cx="5734338" cy="4462267"/>
          </a:xfrm>
          <a:prstGeom prst="rect">
            <a:avLst/>
          </a:prstGeom>
          <a:effectLst>
            <a:outerShdw blurRad="50800" dist="38100" dir="2700000" algn="tl" rotWithShape="0">
              <a:prstClr val="black">
                <a:alpha val="40000"/>
              </a:prstClr>
            </a:outerShdw>
          </a:effectLst>
        </p:spPr>
      </p:pic>
      <p:pic>
        <p:nvPicPr>
          <p:cNvPr id="8" name="Picture 7"/>
          <p:cNvPicPr>
            <a:picLocks noChangeAspect="1"/>
          </p:cNvPicPr>
          <p:nvPr/>
        </p:nvPicPr>
        <p:blipFill>
          <a:blip r:embed="rId5"/>
          <a:stretch>
            <a:fillRect/>
          </a:stretch>
        </p:blipFill>
        <p:spPr>
          <a:xfrm>
            <a:off x="7824421" y="5878100"/>
            <a:ext cx="3258005" cy="333422"/>
          </a:xfrm>
          <a:prstGeom prst="rect">
            <a:avLst/>
          </a:prstGeom>
        </p:spPr>
      </p:pic>
      <p:sp>
        <p:nvSpPr>
          <p:cNvPr id="17" name="Oval 16">
            <a:extLst>
              <a:ext uri="{FF2B5EF4-FFF2-40B4-BE49-F238E27FC236}">
                <a16:creationId xmlns:a16="http://schemas.microsoft.com/office/drawing/2014/main" xmlns="" id="{686F97F2-7B65-4859-BCF3-EEACFA086D7A}"/>
              </a:ext>
            </a:extLst>
          </p:cNvPr>
          <p:cNvSpPr/>
          <p:nvPr/>
        </p:nvSpPr>
        <p:spPr>
          <a:xfrm>
            <a:off x="8568931" y="5899010"/>
            <a:ext cx="1919127" cy="30152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805605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1" y="337550"/>
            <a:ext cx="7369477" cy="1325563"/>
          </a:xfrm>
        </p:spPr>
        <p:txBody>
          <a:bodyPr/>
          <a:lstStyle/>
          <a:p>
            <a:r>
              <a:rPr lang="en-US" dirty="0"/>
              <a:t>Evaluate Responses</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71</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39510" y="641139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2</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pic>
        <p:nvPicPr>
          <p:cNvPr id="6" name="Picture 5">
            <a:extLst>
              <a:ext uri="{FF2B5EF4-FFF2-40B4-BE49-F238E27FC236}">
                <a16:creationId xmlns:a16="http://schemas.microsoft.com/office/drawing/2014/main" xmlns="" id="{110CDA48-3A60-4286-BB38-EB7344555B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1073" y="1822595"/>
            <a:ext cx="8449854" cy="3400900"/>
          </a:xfrm>
          <a:prstGeom prst="rect">
            <a:avLst/>
          </a:prstGeom>
          <a:effectLst>
            <a:outerShdw blurRad="50800" dist="38100" dir="2700000" algn="tl" rotWithShape="0">
              <a:prstClr val="black">
                <a:alpha val="40000"/>
              </a:prstClr>
            </a:outerShdw>
          </a:effectLst>
        </p:spPr>
      </p:pic>
      <p:sp>
        <p:nvSpPr>
          <p:cNvPr id="18" name="Rectangle: Rounded Corners 17">
            <a:extLst>
              <a:ext uri="{FF2B5EF4-FFF2-40B4-BE49-F238E27FC236}">
                <a16:creationId xmlns:a16="http://schemas.microsoft.com/office/drawing/2014/main" xmlns="" id="{A66532FB-6204-443E-84C6-915EB416F56A}"/>
              </a:ext>
            </a:extLst>
          </p:cNvPr>
          <p:cNvSpPr/>
          <p:nvPr/>
        </p:nvSpPr>
        <p:spPr>
          <a:xfrm>
            <a:off x="161460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Formal/Informal</a:t>
            </a:r>
          </a:p>
        </p:txBody>
      </p:sp>
      <p:sp>
        <p:nvSpPr>
          <p:cNvPr id="20" name="Rectangle: Rounded Corners 19">
            <a:extLst>
              <a:ext uri="{FF2B5EF4-FFF2-40B4-BE49-F238E27FC236}">
                <a16:creationId xmlns:a16="http://schemas.microsoft.com/office/drawing/2014/main" xmlns="" id="{890C25EF-1753-4979-A260-5E7333836FED}"/>
              </a:ext>
            </a:extLst>
          </p:cNvPr>
          <p:cNvSpPr/>
          <p:nvPr/>
        </p:nvSpPr>
        <p:spPr>
          <a:xfrm>
            <a:off x="405699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a:t>
            </a:r>
          </a:p>
        </p:txBody>
      </p:sp>
      <p:sp>
        <p:nvSpPr>
          <p:cNvPr id="22" name="Rectangle: Rounded Corners 21">
            <a:extLst>
              <a:ext uri="{FF2B5EF4-FFF2-40B4-BE49-F238E27FC236}">
                <a16:creationId xmlns:a16="http://schemas.microsoft.com/office/drawing/2014/main" xmlns="" id="{36295734-7A41-4107-86C5-BB660B6A7A62}"/>
              </a:ext>
            </a:extLst>
          </p:cNvPr>
          <p:cNvSpPr/>
          <p:nvPr/>
        </p:nvSpPr>
        <p:spPr>
          <a:xfrm>
            <a:off x="894178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Award</a:t>
            </a:r>
          </a:p>
        </p:txBody>
      </p:sp>
      <p:sp>
        <p:nvSpPr>
          <p:cNvPr id="28" name="Rectangle: Rounded Corners 27">
            <a:extLst>
              <a:ext uri="{FF2B5EF4-FFF2-40B4-BE49-F238E27FC236}">
                <a16:creationId xmlns:a16="http://schemas.microsoft.com/office/drawing/2014/main" xmlns="" id="{F8C2D71C-C39E-45C8-98C2-7D023408C257}"/>
              </a:ext>
            </a:extLst>
          </p:cNvPr>
          <p:cNvSpPr/>
          <p:nvPr/>
        </p:nvSpPr>
        <p:spPr>
          <a:xfrm>
            <a:off x="6499391" y="6465069"/>
            <a:ext cx="2442395" cy="256406"/>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Evaluate</a:t>
            </a:r>
          </a:p>
        </p:txBody>
      </p:sp>
      <p:cxnSp>
        <p:nvCxnSpPr>
          <p:cNvPr id="29" name="Straight Arrow Connector 28">
            <a:extLst>
              <a:ext uri="{FF2B5EF4-FFF2-40B4-BE49-F238E27FC236}">
                <a16:creationId xmlns:a16="http://schemas.microsoft.com/office/drawing/2014/main" xmlns="" id="{90E38254-9DAB-464E-8D6A-42D7C9A8386A}"/>
              </a:ext>
            </a:extLst>
          </p:cNvPr>
          <p:cNvCxnSpPr>
            <a:cxnSpLocks/>
          </p:cNvCxnSpPr>
          <p:nvPr/>
        </p:nvCxnSpPr>
        <p:spPr>
          <a:xfrm>
            <a:off x="996855" y="3886961"/>
            <a:ext cx="101281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xmlns="" id="{81EE7331-5002-4AA4-ACA5-D0B0E228DEE2}"/>
              </a:ext>
            </a:extLst>
          </p:cNvPr>
          <p:cNvCxnSpPr>
            <a:cxnSpLocks/>
          </p:cNvCxnSpPr>
          <p:nvPr/>
        </p:nvCxnSpPr>
        <p:spPr>
          <a:xfrm flipV="1">
            <a:off x="5803900" y="4089401"/>
            <a:ext cx="695491" cy="57149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850580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1" y="337550"/>
            <a:ext cx="7369477" cy="1325563"/>
          </a:xfrm>
        </p:spPr>
        <p:txBody>
          <a:bodyPr/>
          <a:lstStyle/>
          <a:p>
            <a:r>
              <a:rPr lang="en-US" dirty="0"/>
              <a:t>Evaluate Responses</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72</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39510" y="641139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2</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pic>
        <p:nvPicPr>
          <p:cNvPr id="13" name="Picture 12">
            <a:extLst>
              <a:ext uri="{FF2B5EF4-FFF2-40B4-BE49-F238E27FC236}">
                <a16:creationId xmlns:a16="http://schemas.microsoft.com/office/drawing/2014/main" xmlns="" id="{6E77591C-4530-4358-AA6E-32446A90BC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7259" y="2595446"/>
            <a:ext cx="4877481" cy="1667108"/>
          </a:xfrm>
          <a:prstGeom prst="rect">
            <a:avLst/>
          </a:prstGeom>
          <a:effectLst>
            <a:outerShdw blurRad="50800" dist="38100" dir="2700000" algn="tl" rotWithShape="0">
              <a:prstClr val="black">
                <a:alpha val="40000"/>
              </a:prstClr>
            </a:outerShdw>
          </a:effectLst>
        </p:spPr>
      </p:pic>
      <p:sp>
        <p:nvSpPr>
          <p:cNvPr id="18" name="Rectangle: Rounded Corners 17">
            <a:extLst>
              <a:ext uri="{FF2B5EF4-FFF2-40B4-BE49-F238E27FC236}">
                <a16:creationId xmlns:a16="http://schemas.microsoft.com/office/drawing/2014/main" xmlns="" id="{106C0036-3CA7-44FC-BBB1-94B6C209F48F}"/>
              </a:ext>
            </a:extLst>
          </p:cNvPr>
          <p:cNvSpPr/>
          <p:nvPr/>
        </p:nvSpPr>
        <p:spPr>
          <a:xfrm>
            <a:off x="161460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Formal/Informal</a:t>
            </a:r>
          </a:p>
        </p:txBody>
      </p:sp>
      <p:sp>
        <p:nvSpPr>
          <p:cNvPr id="20" name="Rectangle: Rounded Corners 19">
            <a:extLst>
              <a:ext uri="{FF2B5EF4-FFF2-40B4-BE49-F238E27FC236}">
                <a16:creationId xmlns:a16="http://schemas.microsoft.com/office/drawing/2014/main" xmlns="" id="{0675A3E6-8D6B-4D5F-9CF6-FA572E8515F3}"/>
              </a:ext>
            </a:extLst>
          </p:cNvPr>
          <p:cNvSpPr/>
          <p:nvPr/>
        </p:nvSpPr>
        <p:spPr>
          <a:xfrm>
            <a:off x="405699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a:t>
            </a:r>
          </a:p>
        </p:txBody>
      </p:sp>
      <p:sp>
        <p:nvSpPr>
          <p:cNvPr id="22" name="Rectangle: Rounded Corners 21">
            <a:extLst>
              <a:ext uri="{FF2B5EF4-FFF2-40B4-BE49-F238E27FC236}">
                <a16:creationId xmlns:a16="http://schemas.microsoft.com/office/drawing/2014/main" xmlns="" id="{6CE5976D-719C-470D-9371-569094EC7F91}"/>
              </a:ext>
            </a:extLst>
          </p:cNvPr>
          <p:cNvSpPr/>
          <p:nvPr/>
        </p:nvSpPr>
        <p:spPr>
          <a:xfrm>
            <a:off x="894178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Award</a:t>
            </a:r>
          </a:p>
        </p:txBody>
      </p:sp>
      <p:sp>
        <p:nvSpPr>
          <p:cNvPr id="28" name="Rectangle: Rounded Corners 27">
            <a:extLst>
              <a:ext uri="{FF2B5EF4-FFF2-40B4-BE49-F238E27FC236}">
                <a16:creationId xmlns:a16="http://schemas.microsoft.com/office/drawing/2014/main" xmlns="" id="{28593742-3260-4134-B54D-28DA0A4E2BDD}"/>
              </a:ext>
            </a:extLst>
          </p:cNvPr>
          <p:cNvSpPr/>
          <p:nvPr/>
        </p:nvSpPr>
        <p:spPr>
          <a:xfrm>
            <a:off x="6499391" y="6465069"/>
            <a:ext cx="2442395" cy="256406"/>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Evaluate</a:t>
            </a:r>
          </a:p>
        </p:txBody>
      </p:sp>
      <p:cxnSp>
        <p:nvCxnSpPr>
          <p:cNvPr id="29" name="Straight Arrow Connector 28">
            <a:extLst>
              <a:ext uri="{FF2B5EF4-FFF2-40B4-BE49-F238E27FC236}">
                <a16:creationId xmlns:a16="http://schemas.microsoft.com/office/drawing/2014/main" xmlns="" id="{5A51C51F-2165-4AF9-92FE-629E3768AD0D}"/>
              </a:ext>
            </a:extLst>
          </p:cNvPr>
          <p:cNvCxnSpPr>
            <a:cxnSpLocks/>
          </p:cNvCxnSpPr>
          <p:nvPr/>
        </p:nvCxnSpPr>
        <p:spPr>
          <a:xfrm>
            <a:off x="2782710" y="3569461"/>
            <a:ext cx="101281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xmlns="" id="{253CDBD5-C86E-4891-A88B-67FE344800B3}"/>
              </a:ext>
            </a:extLst>
          </p:cNvPr>
          <p:cNvCxnSpPr>
            <a:cxnSpLocks/>
          </p:cNvCxnSpPr>
          <p:nvPr/>
        </p:nvCxnSpPr>
        <p:spPr>
          <a:xfrm flipV="1">
            <a:off x="6499391" y="3740034"/>
            <a:ext cx="574509" cy="3295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275466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1" y="337550"/>
            <a:ext cx="7369477" cy="1325563"/>
          </a:xfrm>
        </p:spPr>
        <p:txBody>
          <a:bodyPr/>
          <a:lstStyle/>
          <a:p>
            <a:r>
              <a:rPr lang="en-US" dirty="0"/>
              <a:t>Evaluate Responses</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73</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39510" y="641139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2</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pic>
        <p:nvPicPr>
          <p:cNvPr id="6" name="Picture 5">
            <a:extLst>
              <a:ext uri="{FF2B5EF4-FFF2-40B4-BE49-F238E27FC236}">
                <a16:creationId xmlns:a16="http://schemas.microsoft.com/office/drawing/2014/main" xmlns="" id="{0F4DBC6B-D9ED-485F-A23A-EA1547BBD3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9204" y="2038156"/>
            <a:ext cx="8173591" cy="2781688"/>
          </a:xfrm>
          <a:prstGeom prst="rect">
            <a:avLst/>
          </a:prstGeom>
          <a:effectLst>
            <a:outerShdw blurRad="50800" dist="38100" dir="2700000" algn="tl" rotWithShape="0">
              <a:prstClr val="black">
                <a:alpha val="40000"/>
              </a:prstClr>
            </a:outerShdw>
          </a:effectLst>
        </p:spPr>
      </p:pic>
      <p:sp>
        <p:nvSpPr>
          <p:cNvPr id="11" name="Oval 10">
            <a:extLst>
              <a:ext uri="{FF2B5EF4-FFF2-40B4-BE49-F238E27FC236}">
                <a16:creationId xmlns:a16="http://schemas.microsoft.com/office/drawing/2014/main" xmlns="" id="{08EE8D49-2876-4FC3-A470-8AD8C42441FA}"/>
              </a:ext>
            </a:extLst>
          </p:cNvPr>
          <p:cNvSpPr/>
          <p:nvPr/>
        </p:nvSpPr>
        <p:spPr>
          <a:xfrm>
            <a:off x="5569149" y="3668893"/>
            <a:ext cx="298251" cy="27104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xmlns="" id="{A17B5B2F-6AAC-4F19-B6C5-ECC0AE0F358D}"/>
              </a:ext>
            </a:extLst>
          </p:cNvPr>
          <p:cNvCxnSpPr/>
          <p:nvPr/>
        </p:nvCxnSpPr>
        <p:spPr>
          <a:xfrm>
            <a:off x="673100" y="3804413"/>
            <a:ext cx="14351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xmlns="" id="{5BCF788A-36C5-4BF1-9F1B-DE8647339191}"/>
              </a:ext>
            </a:extLst>
          </p:cNvPr>
          <p:cNvSpPr/>
          <p:nvPr/>
        </p:nvSpPr>
        <p:spPr>
          <a:xfrm>
            <a:off x="161460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Formal/Informal</a:t>
            </a:r>
          </a:p>
        </p:txBody>
      </p:sp>
      <p:sp>
        <p:nvSpPr>
          <p:cNvPr id="12" name="Rectangle: Rounded Corners 11">
            <a:extLst>
              <a:ext uri="{FF2B5EF4-FFF2-40B4-BE49-F238E27FC236}">
                <a16:creationId xmlns:a16="http://schemas.microsoft.com/office/drawing/2014/main" xmlns="" id="{DDB220D5-FA48-4502-8222-2A73D18CF92D}"/>
              </a:ext>
            </a:extLst>
          </p:cNvPr>
          <p:cNvSpPr/>
          <p:nvPr/>
        </p:nvSpPr>
        <p:spPr>
          <a:xfrm>
            <a:off x="405699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a:t>
            </a:r>
          </a:p>
        </p:txBody>
      </p:sp>
      <p:sp>
        <p:nvSpPr>
          <p:cNvPr id="13" name="Rectangle: Rounded Corners 12">
            <a:extLst>
              <a:ext uri="{FF2B5EF4-FFF2-40B4-BE49-F238E27FC236}">
                <a16:creationId xmlns:a16="http://schemas.microsoft.com/office/drawing/2014/main" xmlns="" id="{06ADDC3B-6AAD-400B-9385-8C25B7740186}"/>
              </a:ext>
            </a:extLst>
          </p:cNvPr>
          <p:cNvSpPr/>
          <p:nvPr/>
        </p:nvSpPr>
        <p:spPr>
          <a:xfrm>
            <a:off x="894178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Award</a:t>
            </a:r>
          </a:p>
        </p:txBody>
      </p:sp>
      <p:sp>
        <p:nvSpPr>
          <p:cNvPr id="18" name="Rectangle: Rounded Corners 17">
            <a:extLst>
              <a:ext uri="{FF2B5EF4-FFF2-40B4-BE49-F238E27FC236}">
                <a16:creationId xmlns:a16="http://schemas.microsoft.com/office/drawing/2014/main" xmlns="" id="{CCDE4FB4-DC0B-42DE-8916-0B8CD900927D}"/>
              </a:ext>
            </a:extLst>
          </p:cNvPr>
          <p:cNvSpPr/>
          <p:nvPr/>
        </p:nvSpPr>
        <p:spPr>
          <a:xfrm>
            <a:off x="6499391" y="6465069"/>
            <a:ext cx="2442395" cy="256406"/>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Evaluate</a:t>
            </a:r>
          </a:p>
        </p:txBody>
      </p:sp>
    </p:spTree>
    <p:extLst>
      <p:ext uri="{BB962C8B-B14F-4D97-AF65-F5344CB8AC3E}">
        <p14:creationId xmlns:p14="http://schemas.microsoft.com/office/powerpoint/2010/main" val="217056910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1" y="337550"/>
            <a:ext cx="7369477" cy="1325563"/>
          </a:xfrm>
        </p:spPr>
        <p:txBody>
          <a:bodyPr/>
          <a:lstStyle/>
          <a:p>
            <a:r>
              <a:rPr lang="en-US" dirty="0"/>
              <a:t>Evaluate Responses</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74</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39510" y="641139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2</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pic>
        <p:nvPicPr>
          <p:cNvPr id="12" name="Picture 11">
            <a:extLst>
              <a:ext uri="{FF2B5EF4-FFF2-40B4-BE49-F238E27FC236}">
                <a16:creationId xmlns:a16="http://schemas.microsoft.com/office/drawing/2014/main" xmlns="" id="{047FC6E8-CE5F-4F8A-9275-C0DD340336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4441" y="2050802"/>
            <a:ext cx="8183117" cy="3543795"/>
          </a:xfrm>
          <a:prstGeom prst="rect">
            <a:avLst/>
          </a:prstGeom>
          <a:effectLst>
            <a:outerShdw blurRad="50800" dist="38100" dir="2700000" algn="tl" rotWithShape="0">
              <a:prstClr val="black">
                <a:alpha val="40000"/>
              </a:prstClr>
            </a:outerShdw>
          </a:effectLst>
        </p:spPr>
      </p:pic>
      <p:sp>
        <p:nvSpPr>
          <p:cNvPr id="11" name="Oval 10">
            <a:extLst>
              <a:ext uri="{FF2B5EF4-FFF2-40B4-BE49-F238E27FC236}">
                <a16:creationId xmlns:a16="http://schemas.microsoft.com/office/drawing/2014/main" xmlns="" id="{08EE8D49-2876-4FC3-A470-8AD8C42441FA}"/>
              </a:ext>
            </a:extLst>
          </p:cNvPr>
          <p:cNvSpPr/>
          <p:nvPr/>
        </p:nvSpPr>
        <p:spPr>
          <a:xfrm>
            <a:off x="5529184" y="4329293"/>
            <a:ext cx="298251" cy="27104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xmlns="" id="{A17B5B2F-6AAC-4F19-B6C5-ECC0AE0F358D}"/>
              </a:ext>
            </a:extLst>
          </p:cNvPr>
          <p:cNvCxnSpPr>
            <a:cxnSpLocks/>
          </p:cNvCxnSpPr>
          <p:nvPr/>
        </p:nvCxnSpPr>
        <p:spPr>
          <a:xfrm flipV="1">
            <a:off x="5789335" y="3771899"/>
            <a:ext cx="522565" cy="64211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xmlns="" id="{C88841A9-CAD5-4555-98E9-E3097EA4EBBD}"/>
              </a:ext>
            </a:extLst>
          </p:cNvPr>
          <p:cNvSpPr/>
          <p:nvPr/>
        </p:nvSpPr>
        <p:spPr>
          <a:xfrm>
            <a:off x="7946989" y="4989693"/>
            <a:ext cx="1380367" cy="31890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xmlns="" id="{0E1CDD61-4A63-4AE2-BC80-69FF80A74E8B}"/>
              </a:ext>
            </a:extLst>
          </p:cNvPr>
          <p:cNvSpPr/>
          <p:nvPr/>
        </p:nvSpPr>
        <p:spPr>
          <a:xfrm>
            <a:off x="161460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Formal/Informal</a:t>
            </a:r>
          </a:p>
        </p:txBody>
      </p:sp>
      <p:sp>
        <p:nvSpPr>
          <p:cNvPr id="6" name="Rectangle: Rounded Corners 5">
            <a:extLst>
              <a:ext uri="{FF2B5EF4-FFF2-40B4-BE49-F238E27FC236}">
                <a16:creationId xmlns:a16="http://schemas.microsoft.com/office/drawing/2014/main" xmlns="" id="{556065E9-CE35-47A6-A1D6-E4ABEFB618C7}"/>
              </a:ext>
            </a:extLst>
          </p:cNvPr>
          <p:cNvSpPr/>
          <p:nvPr/>
        </p:nvSpPr>
        <p:spPr>
          <a:xfrm>
            <a:off x="405699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a:t>
            </a:r>
          </a:p>
        </p:txBody>
      </p:sp>
      <p:sp>
        <p:nvSpPr>
          <p:cNvPr id="13" name="Rectangle: Rounded Corners 12">
            <a:extLst>
              <a:ext uri="{FF2B5EF4-FFF2-40B4-BE49-F238E27FC236}">
                <a16:creationId xmlns:a16="http://schemas.microsoft.com/office/drawing/2014/main" xmlns="" id="{D5DE6E8F-E2ED-4BB4-B404-E66CC02DC359}"/>
              </a:ext>
            </a:extLst>
          </p:cNvPr>
          <p:cNvSpPr/>
          <p:nvPr/>
        </p:nvSpPr>
        <p:spPr>
          <a:xfrm>
            <a:off x="894178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Award</a:t>
            </a:r>
          </a:p>
        </p:txBody>
      </p:sp>
      <p:sp>
        <p:nvSpPr>
          <p:cNvPr id="19" name="Rectangle: Rounded Corners 18">
            <a:extLst>
              <a:ext uri="{FF2B5EF4-FFF2-40B4-BE49-F238E27FC236}">
                <a16:creationId xmlns:a16="http://schemas.microsoft.com/office/drawing/2014/main" xmlns="" id="{8E3EA0F2-1EFA-4160-918F-D9615FE50F8B}"/>
              </a:ext>
            </a:extLst>
          </p:cNvPr>
          <p:cNvSpPr/>
          <p:nvPr/>
        </p:nvSpPr>
        <p:spPr>
          <a:xfrm>
            <a:off x="6499391" y="6465069"/>
            <a:ext cx="2442395" cy="256406"/>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Evaluate</a:t>
            </a:r>
          </a:p>
        </p:txBody>
      </p:sp>
    </p:spTree>
    <p:extLst>
      <p:ext uri="{BB962C8B-B14F-4D97-AF65-F5344CB8AC3E}">
        <p14:creationId xmlns:p14="http://schemas.microsoft.com/office/powerpoint/2010/main" val="85257610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1" y="337550"/>
            <a:ext cx="7369477" cy="1325563"/>
          </a:xfrm>
        </p:spPr>
        <p:txBody>
          <a:bodyPr/>
          <a:lstStyle/>
          <a:p>
            <a:r>
              <a:rPr lang="en-US" dirty="0"/>
              <a:t>Evaluate Responses</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75</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39510" y="641139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2</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pic>
        <p:nvPicPr>
          <p:cNvPr id="6" name="Picture 5">
            <a:extLst>
              <a:ext uri="{FF2B5EF4-FFF2-40B4-BE49-F238E27FC236}">
                <a16:creationId xmlns:a16="http://schemas.microsoft.com/office/drawing/2014/main" xmlns="" id="{419D86E3-6E95-4738-8CD6-0F66416C87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1064" y="1934913"/>
            <a:ext cx="6687483" cy="3572374"/>
          </a:xfrm>
          <a:prstGeom prst="rect">
            <a:avLst/>
          </a:prstGeom>
          <a:effectLst>
            <a:outerShdw blurRad="50800" dist="38100" dir="2700000" algn="tl" rotWithShape="0">
              <a:prstClr val="black">
                <a:alpha val="40000"/>
              </a:prstClr>
            </a:outerShdw>
          </a:effectLst>
        </p:spPr>
      </p:pic>
      <p:sp>
        <p:nvSpPr>
          <p:cNvPr id="3" name="Rectangle: Rounded Corners 2">
            <a:extLst>
              <a:ext uri="{FF2B5EF4-FFF2-40B4-BE49-F238E27FC236}">
                <a16:creationId xmlns:a16="http://schemas.microsoft.com/office/drawing/2014/main" xmlns="" id="{C803C6D0-8F67-4909-B54D-55E16B9BA1F9}"/>
              </a:ext>
            </a:extLst>
          </p:cNvPr>
          <p:cNvSpPr/>
          <p:nvPr/>
        </p:nvSpPr>
        <p:spPr>
          <a:xfrm>
            <a:off x="161460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Formal/Informal</a:t>
            </a:r>
          </a:p>
        </p:txBody>
      </p:sp>
      <p:sp>
        <p:nvSpPr>
          <p:cNvPr id="11" name="Rectangle: Rounded Corners 10">
            <a:extLst>
              <a:ext uri="{FF2B5EF4-FFF2-40B4-BE49-F238E27FC236}">
                <a16:creationId xmlns:a16="http://schemas.microsoft.com/office/drawing/2014/main" xmlns="" id="{7D19FA46-0D9E-4E2C-9DF5-469CAC305E16}"/>
              </a:ext>
            </a:extLst>
          </p:cNvPr>
          <p:cNvSpPr/>
          <p:nvPr/>
        </p:nvSpPr>
        <p:spPr>
          <a:xfrm>
            <a:off x="405699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a:t>
            </a:r>
          </a:p>
        </p:txBody>
      </p:sp>
      <p:sp>
        <p:nvSpPr>
          <p:cNvPr id="12" name="Rectangle: Rounded Corners 11">
            <a:extLst>
              <a:ext uri="{FF2B5EF4-FFF2-40B4-BE49-F238E27FC236}">
                <a16:creationId xmlns:a16="http://schemas.microsoft.com/office/drawing/2014/main" xmlns="" id="{651851F9-A619-45E8-B32F-2F3CAAF80DF4}"/>
              </a:ext>
            </a:extLst>
          </p:cNvPr>
          <p:cNvSpPr/>
          <p:nvPr/>
        </p:nvSpPr>
        <p:spPr>
          <a:xfrm>
            <a:off x="894178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Award</a:t>
            </a:r>
          </a:p>
        </p:txBody>
      </p:sp>
      <p:sp>
        <p:nvSpPr>
          <p:cNvPr id="14" name="Rectangle: Rounded Corners 13">
            <a:extLst>
              <a:ext uri="{FF2B5EF4-FFF2-40B4-BE49-F238E27FC236}">
                <a16:creationId xmlns:a16="http://schemas.microsoft.com/office/drawing/2014/main" xmlns="" id="{9B6BCDDF-5BEC-4F26-AA6A-640066776792}"/>
              </a:ext>
            </a:extLst>
          </p:cNvPr>
          <p:cNvSpPr/>
          <p:nvPr/>
        </p:nvSpPr>
        <p:spPr>
          <a:xfrm>
            <a:off x="6499391" y="6465069"/>
            <a:ext cx="2442395" cy="256406"/>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Evaluate</a:t>
            </a:r>
          </a:p>
        </p:txBody>
      </p:sp>
      <p:cxnSp>
        <p:nvCxnSpPr>
          <p:cNvPr id="21" name="Straight Arrow Connector 20">
            <a:extLst>
              <a:ext uri="{FF2B5EF4-FFF2-40B4-BE49-F238E27FC236}">
                <a16:creationId xmlns:a16="http://schemas.microsoft.com/office/drawing/2014/main" xmlns="" id="{D4648FCE-F7D6-487A-B813-93CA8AB3DA70}"/>
              </a:ext>
            </a:extLst>
          </p:cNvPr>
          <p:cNvCxnSpPr/>
          <p:nvPr/>
        </p:nvCxnSpPr>
        <p:spPr>
          <a:xfrm>
            <a:off x="6616700" y="5023613"/>
            <a:ext cx="14351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229220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1" y="337550"/>
            <a:ext cx="7369477" cy="1325563"/>
          </a:xfrm>
        </p:spPr>
        <p:txBody>
          <a:bodyPr/>
          <a:lstStyle/>
          <a:p>
            <a:r>
              <a:rPr lang="en-US" dirty="0"/>
              <a:t>Evaluate Responses</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76</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39510" y="641139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2</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sp>
        <p:nvSpPr>
          <p:cNvPr id="8" name="Rectangle: Rounded Corners 7">
            <a:extLst>
              <a:ext uri="{FF2B5EF4-FFF2-40B4-BE49-F238E27FC236}">
                <a16:creationId xmlns:a16="http://schemas.microsoft.com/office/drawing/2014/main" xmlns="" id="{2CE3079F-C8D5-405E-B3B6-E787E3E624B1}"/>
              </a:ext>
            </a:extLst>
          </p:cNvPr>
          <p:cNvSpPr/>
          <p:nvPr/>
        </p:nvSpPr>
        <p:spPr>
          <a:xfrm>
            <a:off x="5250624" y="6465069"/>
            <a:ext cx="1811327" cy="261042"/>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a:t>
            </a:r>
          </a:p>
        </p:txBody>
      </p:sp>
      <p:pic>
        <p:nvPicPr>
          <p:cNvPr id="11" name="Picture 10">
            <a:extLst>
              <a:ext uri="{FF2B5EF4-FFF2-40B4-BE49-F238E27FC236}">
                <a16:creationId xmlns:a16="http://schemas.microsoft.com/office/drawing/2014/main" xmlns="" id="{F42837E8-7CA2-4DD7-BBCC-EADC15581D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4415" y="1995245"/>
            <a:ext cx="8383170" cy="3477110"/>
          </a:xfrm>
          <a:prstGeom prst="rect">
            <a:avLst/>
          </a:prstGeom>
          <a:effectLst>
            <a:outerShdw blurRad="50800" dist="38100" dir="2700000" algn="tl" rotWithShape="0">
              <a:prstClr val="black">
                <a:alpha val="40000"/>
              </a:prstClr>
            </a:outerShdw>
          </a:effectLst>
        </p:spPr>
      </p:pic>
      <p:sp>
        <p:nvSpPr>
          <p:cNvPr id="12" name="Oval 11">
            <a:extLst>
              <a:ext uri="{FF2B5EF4-FFF2-40B4-BE49-F238E27FC236}">
                <a16:creationId xmlns:a16="http://schemas.microsoft.com/office/drawing/2014/main" xmlns="" id="{D89D1A27-66B6-4C8C-8F0D-E642C979B304}"/>
              </a:ext>
            </a:extLst>
          </p:cNvPr>
          <p:cNvSpPr/>
          <p:nvPr/>
        </p:nvSpPr>
        <p:spPr>
          <a:xfrm>
            <a:off x="5529184" y="4051300"/>
            <a:ext cx="5134793" cy="76199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xmlns="" id="{F5C7D92E-E038-4B3F-BC44-160A4690C836}"/>
              </a:ext>
            </a:extLst>
          </p:cNvPr>
          <p:cNvSpPr/>
          <p:nvPr/>
        </p:nvSpPr>
        <p:spPr>
          <a:xfrm>
            <a:off x="9366955" y="4992187"/>
            <a:ext cx="782716" cy="406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xmlns="" id="{8222DFC4-5574-4CED-ACB4-7A124D5AA75E}"/>
              </a:ext>
            </a:extLst>
          </p:cNvPr>
          <p:cNvSpPr/>
          <p:nvPr/>
        </p:nvSpPr>
        <p:spPr>
          <a:xfrm>
            <a:off x="161460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Formal/Informal</a:t>
            </a:r>
          </a:p>
        </p:txBody>
      </p:sp>
      <p:sp>
        <p:nvSpPr>
          <p:cNvPr id="6" name="Rectangle: Rounded Corners 5">
            <a:extLst>
              <a:ext uri="{FF2B5EF4-FFF2-40B4-BE49-F238E27FC236}">
                <a16:creationId xmlns:a16="http://schemas.microsoft.com/office/drawing/2014/main" xmlns="" id="{086BE2AD-3FF7-4811-8E9E-BD526A0F7A38}"/>
              </a:ext>
            </a:extLst>
          </p:cNvPr>
          <p:cNvSpPr/>
          <p:nvPr/>
        </p:nvSpPr>
        <p:spPr>
          <a:xfrm>
            <a:off x="405699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a:t>
            </a:r>
          </a:p>
        </p:txBody>
      </p:sp>
      <p:sp>
        <p:nvSpPr>
          <p:cNvPr id="14" name="Rectangle: Rounded Corners 13">
            <a:extLst>
              <a:ext uri="{FF2B5EF4-FFF2-40B4-BE49-F238E27FC236}">
                <a16:creationId xmlns:a16="http://schemas.microsoft.com/office/drawing/2014/main" xmlns="" id="{FF39D437-55F3-4523-8000-29B5C9ADC5B8}"/>
              </a:ext>
            </a:extLst>
          </p:cNvPr>
          <p:cNvSpPr/>
          <p:nvPr/>
        </p:nvSpPr>
        <p:spPr>
          <a:xfrm>
            <a:off x="894178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Award</a:t>
            </a:r>
          </a:p>
        </p:txBody>
      </p:sp>
      <p:sp>
        <p:nvSpPr>
          <p:cNvPr id="18" name="Rectangle: Rounded Corners 17">
            <a:extLst>
              <a:ext uri="{FF2B5EF4-FFF2-40B4-BE49-F238E27FC236}">
                <a16:creationId xmlns:a16="http://schemas.microsoft.com/office/drawing/2014/main" xmlns="" id="{4266D9AA-94E7-498D-AB65-90D82316515F}"/>
              </a:ext>
            </a:extLst>
          </p:cNvPr>
          <p:cNvSpPr/>
          <p:nvPr/>
        </p:nvSpPr>
        <p:spPr>
          <a:xfrm>
            <a:off x="6499391" y="6465069"/>
            <a:ext cx="2442395" cy="256406"/>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Evaluate</a:t>
            </a:r>
          </a:p>
        </p:txBody>
      </p:sp>
    </p:spTree>
    <p:extLst>
      <p:ext uri="{BB962C8B-B14F-4D97-AF65-F5344CB8AC3E}">
        <p14:creationId xmlns:p14="http://schemas.microsoft.com/office/powerpoint/2010/main" val="291884024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1" y="337550"/>
            <a:ext cx="7369477" cy="1325563"/>
          </a:xfrm>
        </p:spPr>
        <p:txBody>
          <a:bodyPr/>
          <a:lstStyle/>
          <a:p>
            <a:r>
              <a:rPr lang="en-US" dirty="0"/>
              <a:t>Evaluate Responses</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77</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39510" y="641139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2</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pic>
        <p:nvPicPr>
          <p:cNvPr id="6" name="Picture 5">
            <a:extLst>
              <a:ext uri="{FF2B5EF4-FFF2-40B4-BE49-F238E27FC236}">
                <a16:creationId xmlns:a16="http://schemas.microsoft.com/office/drawing/2014/main" xmlns="" id="{09ABF582-C9C1-46CA-9E80-DDDBD86F98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3379" y="1751114"/>
            <a:ext cx="4745241" cy="4500360"/>
          </a:xfrm>
          <a:prstGeom prst="rect">
            <a:avLst/>
          </a:prstGeom>
          <a:effectLst>
            <a:outerShdw blurRad="50800" dist="38100" dir="2700000" algn="tl" rotWithShape="0">
              <a:prstClr val="black">
                <a:alpha val="40000"/>
              </a:prstClr>
            </a:outerShdw>
          </a:effectLst>
        </p:spPr>
      </p:pic>
      <p:sp>
        <p:nvSpPr>
          <p:cNvPr id="3" name="Rectangle: Rounded Corners 2">
            <a:extLst>
              <a:ext uri="{FF2B5EF4-FFF2-40B4-BE49-F238E27FC236}">
                <a16:creationId xmlns:a16="http://schemas.microsoft.com/office/drawing/2014/main" xmlns="" id="{A8238DB9-307D-43C8-A556-4EB01FF9A938}"/>
              </a:ext>
            </a:extLst>
          </p:cNvPr>
          <p:cNvSpPr/>
          <p:nvPr/>
        </p:nvSpPr>
        <p:spPr>
          <a:xfrm>
            <a:off x="161460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Formal/Informal</a:t>
            </a:r>
          </a:p>
        </p:txBody>
      </p:sp>
      <p:sp>
        <p:nvSpPr>
          <p:cNvPr id="11" name="Rectangle: Rounded Corners 10">
            <a:extLst>
              <a:ext uri="{FF2B5EF4-FFF2-40B4-BE49-F238E27FC236}">
                <a16:creationId xmlns:a16="http://schemas.microsoft.com/office/drawing/2014/main" xmlns="" id="{5953578E-CFFF-495F-9CB2-9BCF4C89C0FA}"/>
              </a:ext>
            </a:extLst>
          </p:cNvPr>
          <p:cNvSpPr/>
          <p:nvPr/>
        </p:nvSpPr>
        <p:spPr>
          <a:xfrm>
            <a:off x="405699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a:t>
            </a:r>
          </a:p>
        </p:txBody>
      </p:sp>
      <p:sp>
        <p:nvSpPr>
          <p:cNvPr id="12" name="Rectangle: Rounded Corners 11">
            <a:extLst>
              <a:ext uri="{FF2B5EF4-FFF2-40B4-BE49-F238E27FC236}">
                <a16:creationId xmlns:a16="http://schemas.microsoft.com/office/drawing/2014/main" xmlns="" id="{25CD11BF-B4A4-4133-A35E-1C76A58F00E5}"/>
              </a:ext>
            </a:extLst>
          </p:cNvPr>
          <p:cNvSpPr/>
          <p:nvPr/>
        </p:nvSpPr>
        <p:spPr>
          <a:xfrm>
            <a:off x="894178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Award</a:t>
            </a:r>
          </a:p>
        </p:txBody>
      </p:sp>
      <p:sp>
        <p:nvSpPr>
          <p:cNvPr id="14" name="Rectangle: Rounded Corners 13">
            <a:extLst>
              <a:ext uri="{FF2B5EF4-FFF2-40B4-BE49-F238E27FC236}">
                <a16:creationId xmlns:a16="http://schemas.microsoft.com/office/drawing/2014/main" xmlns="" id="{11C34B1B-2179-4087-AF26-56A45BB21759}"/>
              </a:ext>
            </a:extLst>
          </p:cNvPr>
          <p:cNvSpPr/>
          <p:nvPr/>
        </p:nvSpPr>
        <p:spPr>
          <a:xfrm>
            <a:off x="6499391" y="6465069"/>
            <a:ext cx="2442395" cy="256406"/>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Evaluate</a:t>
            </a:r>
          </a:p>
        </p:txBody>
      </p:sp>
      <p:cxnSp>
        <p:nvCxnSpPr>
          <p:cNvPr id="21" name="Straight Arrow Connector 20">
            <a:extLst>
              <a:ext uri="{FF2B5EF4-FFF2-40B4-BE49-F238E27FC236}">
                <a16:creationId xmlns:a16="http://schemas.microsoft.com/office/drawing/2014/main" xmlns="" id="{EE03B436-659E-4B89-A635-48EDC1697EEA}"/>
              </a:ext>
            </a:extLst>
          </p:cNvPr>
          <p:cNvCxnSpPr/>
          <p:nvPr/>
        </p:nvCxnSpPr>
        <p:spPr>
          <a:xfrm>
            <a:off x="2173110" y="2928113"/>
            <a:ext cx="14351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058431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1" y="337550"/>
            <a:ext cx="7369477" cy="1325563"/>
          </a:xfrm>
        </p:spPr>
        <p:txBody>
          <a:bodyPr/>
          <a:lstStyle/>
          <a:p>
            <a:r>
              <a:rPr lang="en-US" dirty="0"/>
              <a:t>Evaluate Responses</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78</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39510" y="641139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2</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pic>
        <p:nvPicPr>
          <p:cNvPr id="11" name="Picture 10">
            <a:extLst>
              <a:ext uri="{FF2B5EF4-FFF2-40B4-BE49-F238E27FC236}">
                <a16:creationId xmlns:a16="http://schemas.microsoft.com/office/drawing/2014/main" xmlns="" id="{535515A1-41F5-431B-B7EF-DC7ABAE306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1905" y="1788707"/>
            <a:ext cx="7992590" cy="3791479"/>
          </a:xfrm>
          <a:prstGeom prst="rect">
            <a:avLst/>
          </a:prstGeom>
          <a:effectLst>
            <a:outerShdw blurRad="50800" dist="38100" dir="2700000" algn="tl" rotWithShape="0">
              <a:prstClr val="black">
                <a:alpha val="40000"/>
              </a:prstClr>
            </a:outerShdw>
          </a:effectLst>
        </p:spPr>
      </p:pic>
      <p:sp>
        <p:nvSpPr>
          <p:cNvPr id="3" name="Rectangle: Rounded Corners 2">
            <a:extLst>
              <a:ext uri="{FF2B5EF4-FFF2-40B4-BE49-F238E27FC236}">
                <a16:creationId xmlns:a16="http://schemas.microsoft.com/office/drawing/2014/main" xmlns="" id="{C94FF48E-6888-48F5-881A-40BA356EAE1B}"/>
              </a:ext>
            </a:extLst>
          </p:cNvPr>
          <p:cNvSpPr/>
          <p:nvPr/>
        </p:nvSpPr>
        <p:spPr>
          <a:xfrm>
            <a:off x="161460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Formal/Informal</a:t>
            </a:r>
          </a:p>
        </p:txBody>
      </p:sp>
      <p:sp>
        <p:nvSpPr>
          <p:cNvPr id="6" name="Rectangle: Rounded Corners 5">
            <a:extLst>
              <a:ext uri="{FF2B5EF4-FFF2-40B4-BE49-F238E27FC236}">
                <a16:creationId xmlns:a16="http://schemas.microsoft.com/office/drawing/2014/main" xmlns="" id="{A36830C9-9F62-4F10-A798-B8B1254B70B3}"/>
              </a:ext>
            </a:extLst>
          </p:cNvPr>
          <p:cNvSpPr/>
          <p:nvPr/>
        </p:nvSpPr>
        <p:spPr>
          <a:xfrm>
            <a:off x="405699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a:t>
            </a:r>
          </a:p>
        </p:txBody>
      </p:sp>
      <p:sp>
        <p:nvSpPr>
          <p:cNvPr id="12" name="Rectangle: Rounded Corners 11">
            <a:extLst>
              <a:ext uri="{FF2B5EF4-FFF2-40B4-BE49-F238E27FC236}">
                <a16:creationId xmlns:a16="http://schemas.microsoft.com/office/drawing/2014/main" xmlns="" id="{D3E8107E-C7C7-4B62-A6BE-67AF1BF17D11}"/>
              </a:ext>
            </a:extLst>
          </p:cNvPr>
          <p:cNvSpPr/>
          <p:nvPr/>
        </p:nvSpPr>
        <p:spPr>
          <a:xfrm>
            <a:off x="894178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Award</a:t>
            </a:r>
          </a:p>
        </p:txBody>
      </p:sp>
      <p:sp>
        <p:nvSpPr>
          <p:cNvPr id="14" name="Rectangle: Rounded Corners 13">
            <a:extLst>
              <a:ext uri="{FF2B5EF4-FFF2-40B4-BE49-F238E27FC236}">
                <a16:creationId xmlns:a16="http://schemas.microsoft.com/office/drawing/2014/main" xmlns="" id="{CA05D056-8F0E-4108-9F75-B6312E1B09A6}"/>
              </a:ext>
            </a:extLst>
          </p:cNvPr>
          <p:cNvSpPr/>
          <p:nvPr/>
        </p:nvSpPr>
        <p:spPr>
          <a:xfrm>
            <a:off x="6499391" y="6465069"/>
            <a:ext cx="2442395" cy="256406"/>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Evaluate</a:t>
            </a:r>
          </a:p>
        </p:txBody>
      </p:sp>
      <p:cxnSp>
        <p:nvCxnSpPr>
          <p:cNvPr id="21" name="Straight Arrow Connector 20">
            <a:extLst>
              <a:ext uri="{FF2B5EF4-FFF2-40B4-BE49-F238E27FC236}">
                <a16:creationId xmlns:a16="http://schemas.microsoft.com/office/drawing/2014/main" xmlns="" id="{AC05BFB0-7D50-4693-A2E9-D222404116D8}"/>
              </a:ext>
            </a:extLst>
          </p:cNvPr>
          <p:cNvCxnSpPr>
            <a:cxnSpLocks/>
          </p:cNvCxnSpPr>
          <p:nvPr/>
        </p:nvCxnSpPr>
        <p:spPr>
          <a:xfrm>
            <a:off x="4533900" y="2572513"/>
            <a:ext cx="1397000" cy="57708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831808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3022"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1" y="337550"/>
            <a:ext cx="7369477" cy="1325563"/>
          </a:xfrm>
        </p:spPr>
        <p:txBody>
          <a:bodyPr/>
          <a:lstStyle/>
          <a:p>
            <a:r>
              <a:rPr lang="en-US" dirty="0"/>
              <a:t>Evaluate Responses</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79</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39510" y="641139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2</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pic>
        <p:nvPicPr>
          <p:cNvPr id="6" name="Picture 5">
            <a:extLst>
              <a:ext uri="{FF2B5EF4-FFF2-40B4-BE49-F238E27FC236}">
                <a16:creationId xmlns:a16="http://schemas.microsoft.com/office/drawing/2014/main" xmlns="" id="{51DB60CC-8D1F-4323-BC71-61D8D5EB89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5401" y="1984449"/>
            <a:ext cx="8364117" cy="2915057"/>
          </a:xfrm>
          <a:prstGeom prst="rect">
            <a:avLst/>
          </a:prstGeom>
          <a:effectLst>
            <a:outerShdw blurRad="50800" dist="38100" dir="2700000" algn="tl" rotWithShape="0">
              <a:prstClr val="black">
                <a:alpha val="40000"/>
              </a:prstClr>
            </a:outerShdw>
          </a:effectLst>
        </p:spPr>
      </p:pic>
      <p:sp>
        <p:nvSpPr>
          <p:cNvPr id="3" name="Rectangle: Rounded Corners 2">
            <a:extLst>
              <a:ext uri="{FF2B5EF4-FFF2-40B4-BE49-F238E27FC236}">
                <a16:creationId xmlns:a16="http://schemas.microsoft.com/office/drawing/2014/main" xmlns="" id="{08E9F3B0-3196-4B2D-8D6D-3D20C9FD69E1}"/>
              </a:ext>
            </a:extLst>
          </p:cNvPr>
          <p:cNvSpPr/>
          <p:nvPr/>
        </p:nvSpPr>
        <p:spPr>
          <a:xfrm>
            <a:off x="161460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Formal/Informal</a:t>
            </a:r>
          </a:p>
        </p:txBody>
      </p:sp>
      <p:sp>
        <p:nvSpPr>
          <p:cNvPr id="11" name="Rectangle: Rounded Corners 10">
            <a:extLst>
              <a:ext uri="{FF2B5EF4-FFF2-40B4-BE49-F238E27FC236}">
                <a16:creationId xmlns:a16="http://schemas.microsoft.com/office/drawing/2014/main" xmlns="" id="{ABDBDFFC-124A-4A82-8B22-F30757B468B4}"/>
              </a:ext>
            </a:extLst>
          </p:cNvPr>
          <p:cNvSpPr/>
          <p:nvPr/>
        </p:nvSpPr>
        <p:spPr>
          <a:xfrm>
            <a:off x="405699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a:t>
            </a:r>
          </a:p>
        </p:txBody>
      </p:sp>
      <p:sp>
        <p:nvSpPr>
          <p:cNvPr id="12" name="Rectangle: Rounded Corners 11">
            <a:extLst>
              <a:ext uri="{FF2B5EF4-FFF2-40B4-BE49-F238E27FC236}">
                <a16:creationId xmlns:a16="http://schemas.microsoft.com/office/drawing/2014/main" xmlns="" id="{4311F6E3-56F7-4CFB-9040-0BE6DCC279B1}"/>
              </a:ext>
            </a:extLst>
          </p:cNvPr>
          <p:cNvSpPr/>
          <p:nvPr/>
        </p:nvSpPr>
        <p:spPr>
          <a:xfrm>
            <a:off x="894178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Award</a:t>
            </a:r>
          </a:p>
        </p:txBody>
      </p:sp>
      <p:sp>
        <p:nvSpPr>
          <p:cNvPr id="14" name="Rectangle: Rounded Corners 13">
            <a:extLst>
              <a:ext uri="{FF2B5EF4-FFF2-40B4-BE49-F238E27FC236}">
                <a16:creationId xmlns:a16="http://schemas.microsoft.com/office/drawing/2014/main" xmlns="" id="{BFA488B1-D3A2-4119-AD13-EDD3633C7808}"/>
              </a:ext>
            </a:extLst>
          </p:cNvPr>
          <p:cNvSpPr/>
          <p:nvPr/>
        </p:nvSpPr>
        <p:spPr>
          <a:xfrm>
            <a:off x="6499391" y="6465069"/>
            <a:ext cx="2442395" cy="256406"/>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Evaluate</a:t>
            </a:r>
          </a:p>
        </p:txBody>
      </p:sp>
      <p:cxnSp>
        <p:nvCxnSpPr>
          <p:cNvPr id="21" name="Straight Arrow Connector 20">
            <a:extLst>
              <a:ext uri="{FF2B5EF4-FFF2-40B4-BE49-F238E27FC236}">
                <a16:creationId xmlns:a16="http://schemas.microsoft.com/office/drawing/2014/main" xmlns="" id="{9B9B88C6-699E-4669-AD6C-66769BE630D8}"/>
              </a:ext>
            </a:extLst>
          </p:cNvPr>
          <p:cNvCxnSpPr/>
          <p:nvPr/>
        </p:nvCxnSpPr>
        <p:spPr>
          <a:xfrm>
            <a:off x="596900" y="3893313"/>
            <a:ext cx="14351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xmlns="" id="{9AC6A376-6971-47AB-B244-A567AE4EC5B3}"/>
              </a:ext>
            </a:extLst>
          </p:cNvPr>
          <p:cNvCxnSpPr/>
          <p:nvPr/>
        </p:nvCxnSpPr>
        <p:spPr>
          <a:xfrm>
            <a:off x="7277100" y="4680713"/>
            <a:ext cx="14351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0449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1" y="337550"/>
            <a:ext cx="7369477" cy="1325563"/>
          </a:xfrm>
        </p:spPr>
        <p:txBody>
          <a:bodyPr/>
          <a:lstStyle/>
          <a:p>
            <a:r>
              <a:rPr lang="en-US" dirty="0"/>
              <a:t>Formal Solicitations</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8</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39510" y="641139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2</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cxnSp>
        <p:nvCxnSpPr>
          <p:cNvPr id="14" name="Straight Arrow Connector 13">
            <a:extLst>
              <a:ext uri="{FF2B5EF4-FFF2-40B4-BE49-F238E27FC236}">
                <a16:creationId xmlns:a16="http://schemas.microsoft.com/office/drawing/2014/main" xmlns="" id="{6E621DD7-3B87-41BE-A828-892435478C4A}"/>
              </a:ext>
            </a:extLst>
          </p:cNvPr>
          <p:cNvCxnSpPr>
            <a:cxnSpLocks/>
          </p:cNvCxnSpPr>
          <p:nvPr/>
        </p:nvCxnSpPr>
        <p:spPr>
          <a:xfrm>
            <a:off x="989848" y="2235200"/>
            <a:ext cx="928801"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xmlns="" id="{D7DBFF0F-07FF-4AFF-98E8-CD999C1DAC86}"/>
              </a:ext>
            </a:extLst>
          </p:cNvPr>
          <p:cNvCxnSpPr>
            <a:cxnSpLocks/>
          </p:cNvCxnSpPr>
          <p:nvPr/>
        </p:nvCxnSpPr>
        <p:spPr>
          <a:xfrm>
            <a:off x="989848" y="2781300"/>
            <a:ext cx="928801"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xmlns="" id="{D9EF6F1A-A5FB-4ECF-A520-CD059BA9EA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8209" y="2002354"/>
            <a:ext cx="8640381" cy="3972479"/>
          </a:xfrm>
          <a:prstGeom prst="rect">
            <a:avLst/>
          </a:prstGeom>
          <a:effectLst>
            <a:outerShdw blurRad="50800" dist="38100" dir="2700000" algn="tl" rotWithShape="0">
              <a:prstClr val="black">
                <a:alpha val="40000"/>
              </a:prstClr>
            </a:outerShdw>
          </a:effectLst>
        </p:spPr>
      </p:pic>
      <p:cxnSp>
        <p:nvCxnSpPr>
          <p:cNvPr id="17" name="Straight Arrow Connector 16">
            <a:extLst>
              <a:ext uri="{FF2B5EF4-FFF2-40B4-BE49-F238E27FC236}">
                <a16:creationId xmlns:a16="http://schemas.microsoft.com/office/drawing/2014/main" xmlns="" id="{1CB834E5-9FF6-41EC-8F56-E495A3532360}"/>
              </a:ext>
            </a:extLst>
          </p:cNvPr>
          <p:cNvCxnSpPr>
            <a:cxnSpLocks/>
          </p:cNvCxnSpPr>
          <p:nvPr/>
        </p:nvCxnSpPr>
        <p:spPr>
          <a:xfrm>
            <a:off x="989848" y="3251200"/>
            <a:ext cx="928801"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xmlns="" id="{894B7629-C453-4D9C-B162-9EC257277C12}"/>
              </a:ext>
            </a:extLst>
          </p:cNvPr>
          <p:cNvCxnSpPr>
            <a:cxnSpLocks/>
          </p:cNvCxnSpPr>
          <p:nvPr/>
        </p:nvCxnSpPr>
        <p:spPr>
          <a:xfrm>
            <a:off x="989848" y="4241800"/>
            <a:ext cx="928801"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xmlns="" id="{8ECEADBD-CB46-402B-A91D-F33ABE69FC3B}"/>
              </a:ext>
            </a:extLst>
          </p:cNvPr>
          <p:cNvCxnSpPr>
            <a:cxnSpLocks/>
          </p:cNvCxnSpPr>
          <p:nvPr/>
        </p:nvCxnSpPr>
        <p:spPr>
          <a:xfrm>
            <a:off x="989848" y="5549900"/>
            <a:ext cx="928801"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xmlns="" id="{F1BCD8B4-C4B2-4F21-A7D7-64F0D17E5F00}"/>
              </a:ext>
            </a:extLst>
          </p:cNvPr>
          <p:cNvSpPr/>
          <p:nvPr/>
        </p:nvSpPr>
        <p:spPr>
          <a:xfrm>
            <a:off x="1614601" y="6465069"/>
            <a:ext cx="2442395" cy="256406"/>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Formal/Informal</a:t>
            </a:r>
          </a:p>
        </p:txBody>
      </p:sp>
      <p:sp>
        <p:nvSpPr>
          <p:cNvPr id="6" name="Rectangle: Rounded Corners 5">
            <a:extLst>
              <a:ext uri="{FF2B5EF4-FFF2-40B4-BE49-F238E27FC236}">
                <a16:creationId xmlns:a16="http://schemas.microsoft.com/office/drawing/2014/main" xmlns="" id="{444F2AA4-4D52-4CC7-B6E4-10439B42D502}"/>
              </a:ext>
            </a:extLst>
          </p:cNvPr>
          <p:cNvSpPr/>
          <p:nvPr/>
        </p:nvSpPr>
        <p:spPr>
          <a:xfrm>
            <a:off x="405699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a:t>
            </a:r>
          </a:p>
        </p:txBody>
      </p:sp>
      <p:sp>
        <p:nvSpPr>
          <p:cNvPr id="12" name="Rectangle: Rounded Corners 11">
            <a:extLst>
              <a:ext uri="{FF2B5EF4-FFF2-40B4-BE49-F238E27FC236}">
                <a16:creationId xmlns:a16="http://schemas.microsoft.com/office/drawing/2014/main" xmlns="" id="{323560FE-4DB8-4DCC-8CAF-94AB8CCC744A}"/>
              </a:ext>
            </a:extLst>
          </p:cNvPr>
          <p:cNvSpPr/>
          <p:nvPr/>
        </p:nvSpPr>
        <p:spPr>
          <a:xfrm>
            <a:off x="894178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Award</a:t>
            </a:r>
          </a:p>
        </p:txBody>
      </p:sp>
      <p:sp>
        <p:nvSpPr>
          <p:cNvPr id="13" name="Rectangle: Rounded Corners 12">
            <a:extLst>
              <a:ext uri="{FF2B5EF4-FFF2-40B4-BE49-F238E27FC236}">
                <a16:creationId xmlns:a16="http://schemas.microsoft.com/office/drawing/2014/main" xmlns="" id="{BC95E319-51CA-4901-B95C-EBC1F178700E}"/>
              </a:ext>
            </a:extLst>
          </p:cNvPr>
          <p:cNvSpPr/>
          <p:nvPr/>
        </p:nvSpPr>
        <p:spPr>
          <a:xfrm>
            <a:off x="649939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Evaluate</a:t>
            </a:r>
          </a:p>
        </p:txBody>
      </p:sp>
    </p:spTree>
    <p:extLst>
      <p:ext uri="{BB962C8B-B14F-4D97-AF65-F5344CB8AC3E}">
        <p14:creationId xmlns:p14="http://schemas.microsoft.com/office/powerpoint/2010/main" val="54769393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1" y="337550"/>
            <a:ext cx="7369477" cy="1325563"/>
          </a:xfrm>
        </p:spPr>
        <p:txBody>
          <a:bodyPr/>
          <a:lstStyle/>
          <a:p>
            <a:r>
              <a:rPr lang="en-US" dirty="0"/>
              <a:t>Evaluate Responses</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80</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39510" y="641139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2</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pic>
        <p:nvPicPr>
          <p:cNvPr id="11" name="Picture 10">
            <a:extLst>
              <a:ext uri="{FF2B5EF4-FFF2-40B4-BE49-F238E27FC236}">
                <a16:creationId xmlns:a16="http://schemas.microsoft.com/office/drawing/2014/main" xmlns="" id="{6A2B9494-3A1B-4DC9-968F-39FA73E8D3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6327" y="1912411"/>
            <a:ext cx="8202170" cy="4105848"/>
          </a:xfrm>
          <a:prstGeom prst="rect">
            <a:avLst/>
          </a:prstGeom>
          <a:effectLst>
            <a:outerShdw blurRad="50800" dist="38100" dir="2700000" algn="tl" rotWithShape="0">
              <a:prstClr val="black">
                <a:alpha val="40000"/>
              </a:prstClr>
            </a:outerShdw>
          </a:effectLst>
        </p:spPr>
      </p:pic>
      <p:sp>
        <p:nvSpPr>
          <p:cNvPr id="12" name="Oval 11">
            <a:extLst>
              <a:ext uri="{FF2B5EF4-FFF2-40B4-BE49-F238E27FC236}">
                <a16:creationId xmlns:a16="http://schemas.microsoft.com/office/drawing/2014/main" xmlns="" id="{8EFFAB52-EDAC-4114-8105-F1D867D4E72C}"/>
              </a:ext>
            </a:extLst>
          </p:cNvPr>
          <p:cNvSpPr/>
          <p:nvPr/>
        </p:nvSpPr>
        <p:spPr>
          <a:xfrm>
            <a:off x="7637384" y="5711743"/>
            <a:ext cx="1659016" cy="39664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xmlns="" id="{5AC56B42-39B0-4C1F-A038-F01E0915B1E7}"/>
              </a:ext>
            </a:extLst>
          </p:cNvPr>
          <p:cNvSpPr/>
          <p:nvPr/>
        </p:nvSpPr>
        <p:spPr>
          <a:xfrm>
            <a:off x="161460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Formal/Informal</a:t>
            </a:r>
          </a:p>
        </p:txBody>
      </p:sp>
      <p:sp>
        <p:nvSpPr>
          <p:cNvPr id="6" name="Rectangle: Rounded Corners 5">
            <a:extLst>
              <a:ext uri="{FF2B5EF4-FFF2-40B4-BE49-F238E27FC236}">
                <a16:creationId xmlns:a16="http://schemas.microsoft.com/office/drawing/2014/main" xmlns="" id="{557E3ABE-8DBC-4F77-B5BC-3A57A1946969}"/>
              </a:ext>
            </a:extLst>
          </p:cNvPr>
          <p:cNvSpPr/>
          <p:nvPr/>
        </p:nvSpPr>
        <p:spPr>
          <a:xfrm>
            <a:off x="405699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a:t>
            </a:r>
          </a:p>
        </p:txBody>
      </p:sp>
      <p:sp>
        <p:nvSpPr>
          <p:cNvPr id="13" name="Rectangle: Rounded Corners 12">
            <a:extLst>
              <a:ext uri="{FF2B5EF4-FFF2-40B4-BE49-F238E27FC236}">
                <a16:creationId xmlns:a16="http://schemas.microsoft.com/office/drawing/2014/main" xmlns="" id="{B282D9B4-6AC0-47CA-B286-7B5C8C5BD7AA}"/>
              </a:ext>
            </a:extLst>
          </p:cNvPr>
          <p:cNvSpPr/>
          <p:nvPr/>
        </p:nvSpPr>
        <p:spPr>
          <a:xfrm>
            <a:off x="894178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Award</a:t>
            </a:r>
          </a:p>
        </p:txBody>
      </p:sp>
      <p:sp>
        <p:nvSpPr>
          <p:cNvPr id="15" name="Rectangle: Rounded Corners 14">
            <a:extLst>
              <a:ext uri="{FF2B5EF4-FFF2-40B4-BE49-F238E27FC236}">
                <a16:creationId xmlns:a16="http://schemas.microsoft.com/office/drawing/2014/main" xmlns="" id="{4F264E77-B1CA-400F-87C1-F9F9FDF57497}"/>
              </a:ext>
            </a:extLst>
          </p:cNvPr>
          <p:cNvSpPr/>
          <p:nvPr/>
        </p:nvSpPr>
        <p:spPr>
          <a:xfrm>
            <a:off x="6499391" y="6465069"/>
            <a:ext cx="2442395" cy="256406"/>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Evaluate</a:t>
            </a:r>
          </a:p>
        </p:txBody>
      </p:sp>
    </p:spTree>
    <p:extLst>
      <p:ext uri="{BB962C8B-B14F-4D97-AF65-F5344CB8AC3E}">
        <p14:creationId xmlns:p14="http://schemas.microsoft.com/office/powerpoint/2010/main" val="334515768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1" y="337550"/>
            <a:ext cx="7369477" cy="1325563"/>
          </a:xfrm>
        </p:spPr>
        <p:txBody>
          <a:bodyPr/>
          <a:lstStyle/>
          <a:p>
            <a:r>
              <a:rPr lang="en-US" dirty="0"/>
              <a:t>Evaluate Responses</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81</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39510" y="641139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2</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pic>
        <p:nvPicPr>
          <p:cNvPr id="6" name="Picture 5">
            <a:extLst>
              <a:ext uri="{FF2B5EF4-FFF2-40B4-BE49-F238E27FC236}">
                <a16:creationId xmlns:a16="http://schemas.microsoft.com/office/drawing/2014/main" xmlns="" id="{FDCEAE44-DEB2-4CC4-9D22-0E0FF50377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8664" y="1788707"/>
            <a:ext cx="6573167" cy="4182059"/>
          </a:xfrm>
          <a:prstGeom prst="rect">
            <a:avLst/>
          </a:prstGeom>
          <a:effectLst>
            <a:outerShdw blurRad="50800" dist="38100" dir="2700000" algn="tl" rotWithShape="0">
              <a:prstClr val="black">
                <a:alpha val="40000"/>
              </a:prstClr>
            </a:outerShdw>
          </a:effectLst>
        </p:spPr>
      </p:pic>
      <p:sp>
        <p:nvSpPr>
          <p:cNvPr id="3" name="Rectangle: Rounded Corners 2">
            <a:extLst>
              <a:ext uri="{FF2B5EF4-FFF2-40B4-BE49-F238E27FC236}">
                <a16:creationId xmlns:a16="http://schemas.microsoft.com/office/drawing/2014/main" xmlns="" id="{5DE77D25-96E3-42F0-9144-28FE7952E76D}"/>
              </a:ext>
            </a:extLst>
          </p:cNvPr>
          <p:cNvSpPr/>
          <p:nvPr/>
        </p:nvSpPr>
        <p:spPr>
          <a:xfrm>
            <a:off x="161460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Formal/Informal</a:t>
            </a:r>
          </a:p>
        </p:txBody>
      </p:sp>
      <p:sp>
        <p:nvSpPr>
          <p:cNvPr id="11" name="Rectangle: Rounded Corners 10">
            <a:extLst>
              <a:ext uri="{FF2B5EF4-FFF2-40B4-BE49-F238E27FC236}">
                <a16:creationId xmlns:a16="http://schemas.microsoft.com/office/drawing/2014/main" xmlns="" id="{AB2A5563-1B4D-43CA-ABD3-F9C70913A078}"/>
              </a:ext>
            </a:extLst>
          </p:cNvPr>
          <p:cNvSpPr/>
          <p:nvPr/>
        </p:nvSpPr>
        <p:spPr>
          <a:xfrm>
            <a:off x="405699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a:t>
            </a:r>
          </a:p>
        </p:txBody>
      </p:sp>
      <p:sp>
        <p:nvSpPr>
          <p:cNvPr id="12" name="Rectangle: Rounded Corners 11">
            <a:extLst>
              <a:ext uri="{FF2B5EF4-FFF2-40B4-BE49-F238E27FC236}">
                <a16:creationId xmlns:a16="http://schemas.microsoft.com/office/drawing/2014/main" xmlns="" id="{226E3CE4-D77F-4639-8719-679A5C83B244}"/>
              </a:ext>
            </a:extLst>
          </p:cNvPr>
          <p:cNvSpPr/>
          <p:nvPr/>
        </p:nvSpPr>
        <p:spPr>
          <a:xfrm>
            <a:off x="894178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Award</a:t>
            </a:r>
          </a:p>
        </p:txBody>
      </p:sp>
      <p:sp>
        <p:nvSpPr>
          <p:cNvPr id="14" name="Rectangle: Rounded Corners 13">
            <a:extLst>
              <a:ext uri="{FF2B5EF4-FFF2-40B4-BE49-F238E27FC236}">
                <a16:creationId xmlns:a16="http://schemas.microsoft.com/office/drawing/2014/main" xmlns="" id="{813F3A11-9286-41DD-8488-53F6FD204E3E}"/>
              </a:ext>
            </a:extLst>
          </p:cNvPr>
          <p:cNvSpPr/>
          <p:nvPr/>
        </p:nvSpPr>
        <p:spPr>
          <a:xfrm>
            <a:off x="6499391" y="6465069"/>
            <a:ext cx="2442395" cy="256406"/>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Evaluate</a:t>
            </a:r>
          </a:p>
        </p:txBody>
      </p:sp>
      <p:cxnSp>
        <p:nvCxnSpPr>
          <p:cNvPr id="21" name="Straight Arrow Connector 20">
            <a:extLst>
              <a:ext uri="{FF2B5EF4-FFF2-40B4-BE49-F238E27FC236}">
                <a16:creationId xmlns:a16="http://schemas.microsoft.com/office/drawing/2014/main" xmlns="" id="{EAF4E1D1-074F-4A6A-8777-339B12DC8094}"/>
              </a:ext>
            </a:extLst>
          </p:cNvPr>
          <p:cNvCxnSpPr/>
          <p:nvPr/>
        </p:nvCxnSpPr>
        <p:spPr>
          <a:xfrm>
            <a:off x="990751" y="3690113"/>
            <a:ext cx="14351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xmlns="" id="{8A08C4B6-68BE-4AFC-8D7A-D7338BB4469D}"/>
              </a:ext>
            </a:extLst>
          </p:cNvPr>
          <p:cNvCxnSpPr>
            <a:cxnSpLocks/>
          </p:cNvCxnSpPr>
          <p:nvPr/>
        </p:nvCxnSpPr>
        <p:spPr>
          <a:xfrm>
            <a:off x="1765300" y="5341113"/>
            <a:ext cx="101741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608772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1" y="337550"/>
            <a:ext cx="7369477" cy="1325563"/>
          </a:xfrm>
        </p:spPr>
        <p:txBody>
          <a:bodyPr/>
          <a:lstStyle/>
          <a:p>
            <a:r>
              <a:rPr lang="en-US" dirty="0"/>
              <a:t>Evaluate Responses</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82</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39510" y="641139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2</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pic>
        <p:nvPicPr>
          <p:cNvPr id="11" name="Picture 10">
            <a:extLst>
              <a:ext uri="{FF2B5EF4-FFF2-40B4-BE49-F238E27FC236}">
                <a16:creationId xmlns:a16="http://schemas.microsoft.com/office/drawing/2014/main" xmlns="" id="{20D760EA-D4B3-43EB-B1AF-303D416AFB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2877" y="1663113"/>
            <a:ext cx="8802328" cy="4096322"/>
          </a:xfrm>
          <a:prstGeom prst="rect">
            <a:avLst/>
          </a:prstGeom>
          <a:effectLst>
            <a:outerShdw blurRad="50800" dist="38100" dir="2700000" algn="tl" rotWithShape="0">
              <a:prstClr val="black">
                <a:alpha val="40000"/>
              </a:prstClr>
            </a:outerShdw>
          </a:effectLst>
        </p:spPr>
      </p:pic>
      <p:sp>
        <p:nvSpPr>
          <p:cNvPr id="3" name="Rectangle: Rounded Corners 2">
            <a:extLst>
              <a:ext uri="{FF2B5EF4-FFF2-40B4-BE49-F238E27FC236}">
                <a16:creationId xmlns:a16="http://schemas.microsoft.com/office/drawing/2014/main" xmlns="" id="{97E6AB04-8669-4135-A94D-AC5CFA3FE056}"/>
              </a:ext>
            </a:extLst>
          </p:cNvPr>
          <p:cNvSpPr/>
          <p:nvPr/>
        </p:nvSpPr>
        <p:spPr>
          <a:xfrm>
            <a:off x="161460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Formal/Informal</a:t>
            </a:r>
          </a:p>
        </p:txBody>
      </p:sp>
      <p:sp>
        <p:nvSpPr>
          <p:cNvPr id="6" name="Rectangle: Rounded Corners 5">
            <a:extLst>
              <a:ext uri="{FF2B5EF4-FFF2-40B4-BE49-F238E27FC236}">
                <a16:creationId xmlns:a16="http://schemas.microsoft.com/office/drawing/2014/main" xmlns="" id="{F93AD3FD-05A8-48F0-999A-A5A8EF0F04DB}"/>
              </a:ext>
            </a:extLst>
          </p:cNvPr>
          <p:cNvSpPr/>
          <p:nvPr/>
        </p:nvSpPr>
        <p:spPr>
          <a:xfrm>
            <a:off x="405699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a:t>
            </a:r>
          </a:p>
        </p:txBody>
      </p:sp>
      <p:sp>
        <p:nvSpPr>
          <p:cNvPr id="12" name="Rectangle: Rounded Corners 11">
            <a:extLst>
              <a:ext uri="{FF2B5EF4-FFF2-40B4-BE49-F238E27FC236}">
                <a16:creationId xmlns:a16="http://schemas.microsoft.com/office/drawing/2014/main" xmlns="" id="{7ECAF94E-9224-434E-8D7A-1E90D7926F49}"/>
              </a:ext>
            </a:extLst>
          </p:cNvPr>
          <p:cNvSpPr/>
          <p:nvPr/>
        </p:nvSpPr>
        <p:spPr>
          <a:xfrm>
            <a:off x="894178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Award</a:t>
            </a:r>
          </a:p>
        </p:txBody>
      </p:sp>
      <p:sp>
        <p:nvSpPr>
          <p:cNvPr id="14" name="Rectangle: Rounded Corners 13">
            <a:extLst>
              <a:ext uri="{FF2B5EF4-FFF2-40B4-BE49-F238E27FC236}">
                <a16:creationId xmlns:a16="http://schemas.microsoft.com/office/drawing/2014/main" xmlns="" id="{278BBC7A-8B5F-4022-8587-6C42DA167064}"/>
              </a:ext>
            </a:extLst>
          </p:cNvPr>
          <p:cNvSpPr/>
          <p:nvPr/>
        </p:nvSpPr>
        <p:spPr>
          <a:xfrm>
            <a:off x="6499391" y="6465069"/>
            <a:ext cx="2442395" cy="256406"/>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Evaluate</a:t>
            </a:r>
          </a:p>
        </p:txBody>
      </p:sp>
    </p:spTree>
    <p:extLst>
      <p:ext uri="{BB962C8B-B14F-4D97-AF65-F5344CB8AC3E}">
        <p14:creationId xmlns:p14="http://schemas.microsoft.com/office/powerpoint/2010/main" val="16513625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1" y="337550"/>
            <a:ext cx="7369477" cy="1325563"/>
          </a:xfrm>
        </p:spPr>
        <p:txBody>
          <a:bodyPr/>
          <a:lstStyle/>
          <a:p>
            <a:r>
              <a:rPr lang="en-US" dirty="0"/>
              <a:t>Evaluate Responses</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83</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39510" y="641139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2</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pic>
        <p:nvPicPr>
          <p:cNvPr id="6" name="Picture 5">
            <a:extLst>
              <a:ext uri="{FF2B5EF4-FFF2-40B4-BE49-F238E27FC236}">
                <a16:creationId xmlns:a16="http://schemas.microsoft.com/office/drawing/2014/main" xmlns="" id="{0B7F771C-7EF1-401C-AE11-F1BBEBB0C1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5401" y="1920623"/>
            <a:ext cx="8364117" cy="3600953"/>
          </a:xfrm>
          <a:prstGeom prst="rect">
            <a:avLst/>
          </a:prstGeom>
          <a:effectLst>
            <a:outerShdw blurRad="50800" dist="38100" dir="2700000" algn="tl" rotWithShape="0">
              <a:prstClr val="black">
                <a:alpha val="40000"/>
              </a:prstClr>
            </a:outerShdw>
          </a:effectLst>
        </p:spPr>
      </p:pic>
      <p:sp>
        <p:nvSpPr>
          <p:cNvPr id="3" name="Rectangle: Rounded Corners 2">
            <a:extLst>
              <a:ext uri="{FF2B5EF4-FFF2-40B4-BE49-F238E27FC236}">
                <a16:creationId xmlns:a16="http://schemas.microsoft.com/office/drawing/2014/main" xmlns="" id="{CE91C986-E432-46C1-9C29-1032E8BF4172}"/>
              </a:ext>
            </a:extLst>
          </p:cNvPr>
          <p:cNvSpPr/>
          <p:nvPr/>
        </p:nvSpPr>
        <p:spPr>
          <a:xfrm>
            <a:off x="161460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Formal/Informal</a:t>
            </a:r>
          </a:p>
        </p:txBody>
      </p:sp>
      <p:sp>
        <p:nvSpPr>
          <p:cNvPr id="11" name="Rectangle: Rounded Corners 10">
            <a:extLst>
              <a:ext uri="{FF2B5EF4-FFF2-40B4-BE49-F238E27FC236}">
                <a16:creationId xmlns:a16="http://schemas.microsoft.com/office/drawing/2014/main" xmlns="" id="{6FF21165-59FB-4B19-A50B-CFB814C4FF5F}"/>
              </a:ext>
            </a:extLst>
          </p:cNvPr>
          <p:cNvSpPr/>
          <p:nvPr/>
        </p:nvSpPr>
        <p:spPr>
          <a:xfrm>
            <a:off x="405699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a:t>
            </a:r>
          </a:p>
        </p:txBody>
      </p:sp>
      <p:sp>
        <p:nvSpPr>
          <p:cNvPr id="12" name="Rectangle: Rounded Corners 11">
            <a:extLst>
              <a:ext uri="{FF2B5EF4-FFF2-40B4-BE49-F238E27FC236}">
                <a16:creationId xmlns:a16="http://schemas.microsoft.com/office/drawing/2014/main" xmlns="" id="{6FB978CE-85CA-450A-95D9-E5BEB6238979}"/>
              </a:ext>
            </a:extLst>
          </p:cNvPr>
          <p:cNvSpPr/>
          <p:nvPr/>
        </p:nvSpPr>
        <p:spPr>
          <a:xfrm>
            <a:off x="894178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Award</a:t>
            </a:r>
          </a:p>
        </p:txBody>
      </p:sp>
      <p:sp>
        <p:nvSpPr>
          <p:cNvPr id="14" name="Rectangle: Rounded Corners 13">
            <a:extLst>
              <a:ext uri="{FF2B5EF4-FFF2-40B4-BE49-F238E27FC236}">
                <a16:creationId xmlns:a16="http://schemas.microsoft.com/office/drawing/2014/main" xmlns="" id="{619EEDED-8FA0-474C-9427-7065938CA7ED}"/>
              </a:ext>
            </a:extLst>
          </p:cNvPr>
          <p:cNvSpPr/>
          <p:nvPr/>
        </p:nvSpPr>
        <p:spPr>
          <a:xfrm>
            <a:off x="6499391" y="6465069"/>
            <a:ext cx="2442395" cy="256406"/>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Evaluate</a:t>
            </a:r>
          </a:p>
        </p:txBody>
      </p:sp>
      <p:cxnSp>
        <p:nvCxnSpPr>
          <p:cNvPr id="21" name="Straight Arrow Connector 20">
            <a:extLst>
              <a:ext uri="{FF2B5EF4-FFF2-40B4-BE49-F238E27FC236}">
                <a16:creationId xmlns:a16="http://schemas.microsoft.com/office/drawing/2014/main" xmlns="" id="{8358EE90-EE66-4234-B420-8D8AE55EB3E7}"/>
              </a:ext>
            </a:extLst>
          </p:cNvPr>
          <p:cNvCxnSpPr/>
          <p:nvPr/>
        </p:nvCxnSpPr>
        <p:spPr>
          <a:xfrm>
            <a:off x="4056996" y="4896613"/>
            <a:ext cx="14351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132893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1" y="337550"/>
            <a:ext cx="7369477" cy="1325563"/>
          </a:xfrm>
        </p:spPr>
        <p:txBody>
          <a:bodyPr/>
          <a:lstStyle/>
          <a:p>
            <a:r>
              <a:rPr lang="en-US" dirty="0"/>
              <a:t>Evaluate Responses</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84</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39510" y="641139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2</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sp>
        <p:nvSpPr>
          <p:cNvPr id="3" name="Rectangle: Rounded Corners 2">
            <a:extLst>
              <a:ext uri="{FF2B5EF4-FFF2-40B4-BE49-F238E27FC236}">
                <a16:creationId xmlns:a16="http://schemas.microsoft.com/office/drawing/2014/main" xmlns="" id="{E393F76B-502A-4563-81A1-2D7B25B86F7E}"/>
              </a:ext>
            </a:extLst>
          </p:cNvPr>
          <p:cNvSpPr/>
          <p:nvPr/>
        </p:nvSpPr>
        <p:spPr>
          <a:xfrm>
            <a:off x="161460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Formal/Informal</a:t>
            </a:r>
          </a:p>
        </p:txBody>
      </p:sp>
      <p:sp>
        <p:nvSpPr>
          <p:cNvPr id="6" name="Rectangle: Rounded Corners 5">
            <a:extLst>
              <a:ext uri="{FF2B5EF4-FFF2-40B4-BE49-F238E27FC236}">
                <a16:creationId xmlns:a16="http://schemas.microsoft.com/office/drawing/2014/main" xmlns="" id="{74D2FD30-69CD-446F-B145-6B7A209DEE1F}"/>
              </a:ext>
            </a:extLst>
          </p:cNvPr>
          <p:cNvSpPr/>
          <p:nvPr/>
        </p:nvSpPr>
        <p:spPr>
          <a:xfrm>
            <a:off x="405699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a:t>
            </a:r>
          </a:p>
        </p:txBody>
      </p:sp>
      <p:sp>
        <p:nvSpPr>
          <p:cNvPr id="11" name="Rectangle: Rounded Corners 10">
            <a:extLst>
              <a:ext uri="{FF2B5EF4-FFF2-40B4-BE49-F238E27FC236}">
                <a16:creationId xmlns:a16="http://schemas.microsoft.com/office/drawing/2014/main" xmlns="" id="{8281EA6E-F67C-49B3-A97F-252DC82C2CBA}"/>
              </a:ext>
            </a:extLst>
          </p:cNvPr>
          <p:cNvSpPr/>
          <p:nvPr/>
        </p:nvSpPr>
        <p:spPr>
          <a:xfrm>
            <a:off x="894178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Award</a:t>
            </a:r>
          </a:p>
        </p:txBody>
      </p:sp>
      <p:sp>
        <p:nvSpPr>
          <p:cNvPr id="13" name="Rectangle: Rounded Corners 12">
            <a:extLst>
              <a:ext uri="{FF2B5EF4-FFF2-40B4-BE49-F238E27FC236}">
                <a16:creationId xmlns:a16="http://schemas.microsoft.com/office/drawing/2014/main" xmlns="" id="{4CA64AAB-F2EE-4F7A-B9AA-51A26EB6F17F}"/>
              </a:ext>
            </a:extLst>
          </p:cNvPr>
          <p:cNvSpPr/>
          <p:nvPr/>
        </p:nvSpPr>
        <p:spPr>
          <a:xfrm>
            <a:off x="6499391" y="6465069"/>
            <a:ext cx="2442395" cy="256406"/>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Evaluate</a:t>
            </a:r>
          </a:p>
        </p:txBody>
      </p:sp>
      <p:pic>
        <p:nvPicPr>
          <p:cNvPr id="8" name="Picture 7">
            <a:extLst>
              <a:ext uri="{FF2B5EF4-FFF2-40B4-BE49-F238E27FC236}">
                <a16:creationId xmlns:a16="http://schemas.microsoft.com/office/drawing/2014/main" xmlns="" id="{D1058D45-F474-4F2A-98D0-AAA25C243F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994" y="1781869"/>
            <a:ext cx="5731006" cy="2667005"/>
          </a:xfrm>
          <a:prstGeom prst="rect">
            <a:avLst/>
          </a:prstGeom>
          <a:ln w="3175">
            <a:solidFill>
              <a:schemeClr val="tx1"/>
            </a:solidFill>
          </a:ln>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xmlns="" id="{36750D70-6D30-4CB6-80E8-081A92263E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52140" y="2641700"/>
            <a:ext cx="3965635" cy="2981960"/>
          </a:xfrm>
          <a:prstGeom prst="rect">
            <a:avLst/>
          </a:prstGeom>
          <a:ln w="3175">
            <a:solidFill>
              <a:schemeClr val="tx1"/>
            </a:solidFill>
          </a:ln>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xmlns="" id="{D9B2390F-EFE4-49C5-A432-3B3903352A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63550" y="4219884"/>
            <a:ext cx="5583012" cy="1632767"/>
          </a:xfrm>
          <a:prstGeom prst="rect">
            <a:avLst/>
          </a:prstGeom>
          <a:ln w="3175">
            <a:solidFill>
              <a:schemeClr val="tx1"/>
            </a:solidFill>
          </a:ln>
          <a:effectLst>
            <a:outerShdw blurRad="50800" dist="38100" dir="2700000" algn="tl" rotWithShape="0">
              <a:prstClr val="black">
                <a:alpha val="40000"/>
              </a:prstClr>
            </a:outerShdw>
          </a:effectLst>
        </p:spPr>
      </p:pic>
      <p:sp>
        <p:nvSpPr>
          <p:cNvPr id="15" name="Oval 14">
            <a:extLst>
              <a:ext uri="{FF2B5EF4-FFF2-40B4-BE49-F238E27FC236}">
                <a16:creationId xmlns:a16="http://schemas.microsoft.com/office/drawing/2014/main" xmlns="" id="{4727FDB3-B26E-49D0-BC40-5C1365593EDD}"/>
              </a:ext>
            </a:extLst>
          </p:cNvPr>
          <p:cNvSpPr/>
          <p:nvPr/>
        </p:nvSpPr>
        <p:spPr>
          <a:xfrm>
            <a:off x="364995" y="4042459"/>
            <a:ext cx="857750" cy="25309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643927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1" y="337550"/>
            <a:ext cx="7369477" cy="1325563"/>
          </a:xfrm>
        </p:spPr>
        <p:txBody>
          <a:bodyPr/>
          <a:lstStyle/>
          <a:p>
            <a:r>
              <a:rPr lang="en-US" dirty="0"/>
              <a:t>Evaluate Responses</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85</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39510" y="641139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2</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sp>
        <p:nvSpPr>
          <p:cNvPr id="19" name="Rectangle: Rounded Corners 18">
            <a:extLst>
              <a:ext uri="{FF2B5EF4-FFF2-40B4-BE49-F238E27FC236}">
                <a16:creationId xmlns:a16="http://schemas.microsoft.com/office/drawing/2014/main" xmlns="" id="{9E0318D5-6ABC-4E69-8D2A-4BE44E8DE437}"/>
              </a:ext>
            </a:extLst>
          </p:cNvPr>
          <p:cNvSpPr/>
          <p:nvPr/>
        </p:nvSpPr>
        <p:spPr>
          <a:xfrm>
            <a:off x="161460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Formal/Informal</a:t>
            </a:r>
          </a:p>
        </p:txBody>
      </p:sp>
      <p:sp>
        <p:nvSpPr>
          <p:cNvPr id="21" name="Rectangle: Rounded Corners 20">
            <a:extLst>
              <a:ext uri="{FF2B5EF4-FFF2-40B4-BE49-F238E27FC236}">
                <a16:creationId xmlns:a16="http://schemas.microsoft.com/office/drawing/2014/main" xmlns="" id="{F8656F2A-16DB-40B6-BBEE-8E75A3DFDAD7}"/>
              </a:ext>
            </a:extLst>
          </p:cNvPr>
          <p:cNvSpPr/>
          <p:nvPr/>
        </p:nvSpPr>
        <p:spPr>
          <a:xfrm>
            <a:off x="405699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a:t>
            </a:r>
          </a:p>
        </p:txBody>
      </p:sp>
      <p:sp>
        <p:nvSpPr>
          <p:cNvPr id="27" name="Rectangle: Rounded Corners 26">
            <a:extLst>
              <a:ext uri="{FF2B5EF4-FFF2-40B4-BE49-F238E27FC236}">
                <a16:creationId xmlns:a16="http://schemas.microsoft.com/office/drawing/2014/main" xmlns="" id="{D918CB2F-15F8-4A78-BDA6-C4CECCF9A57E}"/>
              </a:ext>
            </a:extLst>
          </p:cNvPr>
          <p:cNvSpPr/>
          <p:nvPr/>
        </p:nvSpPr>
        <p:spPr>
          <a:xfrm>
            <a:off x="894178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Award</a:t>
            </a:r>
          </a:p>
        </p:txBody>
      </p:sp>
      <p:sp>
        <p:nvSpPr>
          <p:cNvPr id="29" name="Rectangle: Rounded Corners 28">
            <a:extLst>
              <a:ext uri="{FF2B5EF4-FFF2-40B4-BE49-F238E27FC236}">
                <a16:creationId xmlns:a16="http://schemas.microsoft.com/office/drawing/2014/main" xmlns="" id="{11D2420B-ED2E-4D6E-8D37-16B2FABC883D}"/>
              </a:ext>
            </a:extLst>
          </p:cNvPr>
          <p:cNvSpPr/>
          <p:nvPr/>
        </p:nvSpPr>
        <p:spPr>
          <a:xfrm>
            <a:off x="6499391" y="6465069"/>
            <a:ext cx="2442395" cy="256406"/>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Evaluate</a:t>
            </a:r>
          </a:p>
        </p:txBody>
      </p:sp>
      <p:pic>
        <p:nvPicPr>
          <p:cNvPr id="6" name="Picture 5"/>
          <p:cNvPicPr>
            <a:picLocks noChangeAspect="1"/>
          </p:cNvPicPr>
          <p:nvPr/>
        </p:nvPicPr>
        <p:blipFill>
          <a:blip r:embed="rId4"/>
          <a:stretch>
            <a:fillRect/>
          </a:stretch>
        </p:blipFill>
        <p:spPr>
          <a:xfrm>
            <a:off x="2951630" y="1681177"/>
            <a:ext cx="5990156" cy="459550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8857248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49986"/>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86</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39510" y="641139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2</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sp>
        <p:nvSpPr>
          <p:cNvPr id="19" name="Rectangle: Rounded Corners 18">
            <a:extLst>
              <a:ext uri="{FF2B5EF4-FFF2-40B4-BE49-F238E27FC236}">
                <a16:creationId xmlns:a16="http://schemas.microsoft.com/office/drawing/2014/main" xmlns="" id="{3E9D9EB1-7AD4-4AB7-A2A9-925A50545214}"/>
              </a:ext>
            </a:extLst>
          </p:cNvPr>
          <p:cNvSpPr/>
          <p:nvPr/>
        </p:nvSpPr>
        <p:spPr>
          <a:xfrm>
            <a:off x="161460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Formal/Informal</a:t>
            </a:r>
          </a:p>
        </p:txBody>
      </p:sp>
      <p:sp>
        <p:nvSpPr>
          <p:cNvPr id="21" name="Rectangle: Rounded Corners 20">
            <a:extLst>
              <a:ext uri="{FF2B5EF4-FFF2-40B4-BE49-F238E27FC236}">
                <a16:creationId xmlns:a16="http://schemas.microsoft.com/office/drawing/2014/main" xmlns="" id="{9248854A-AD4F-4912-B6FE-D2D162EABA45}"/>
              </a:ext>
            </a:extLst>
          </p:cNvPr>
          <p:cNvSpPr/>
          <p:nvPr/>
        </p:nvSpPr>
        <p:spPr>
          <a:xfrm>
            <a:off x="405699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a:t>
            </a:r>
          </a:p>
        </p:txBody>
      </p:sp>
      <p:sp>
        <p:nvSpPr>
          <p:cNvPr id="27" name="Rectangle: Rounded Corners 26">
            <a:extLst>
              <a:ext uri="{FF2B5EF4-FFF2-40B4-BE49-F238E27FC236}">
                <a16:creationId xmlns:a16="http://schemas.microsoft.com/office/drawing/2014/main" xmlns="" id="{1520E470-322E-438D-B56B-E8EA7B2340E7}"/>
              </a:ext>
            </a:extLst>
          </p:cNvPr>
          <p:cNvSpPr/>
          <p:nvPr/>
        </p:nvSpPr>
        <p:spPr>
          <a:xfrm>
            <a:off x="894178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Award</a:t>
            </a:r>
          </a:p>
        </p:txBody>
      </p:sp>
      <p:sp>
        <p:nvSpPr>
          <p:cNvPr id="29" name="Rectangle: Rounded Corners 28">
            <a:extLst>
              <a:ext uri="{FF2B5EF4-FFF2-40B4-BE49-F238E27FC236}">
                <a16:creationId xmlns:a16="http://schemas.microsoft.com/office/drawing/2014/main" xmlns="" id="{207A0BDA-E570-4486-92F1-67061A4E1320}"/>
              </a:ext>
            </a:extLst>
          </p:cNvPr>
          <p:cNvSpPr/>
          <p:nvPr/>
        </p:nvSpPr>
        <p:spPr>
          <a:xfrm>
            <a:off x="6499391" y="6465069"/>
            <a:ext cx="2442395" cy="256406"/>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Evaluate</a:t>
            </a:r>
          </a:p>
        </p:txBody>
      </p:sp>
      <p:sp>
        <p:nvSpPr>
          <p:cNvPr id="32" name="Title 1">
            <a:extLst>
              <a:ext uri="{FF2B5EF4-FFF2-40B4-BE49-F238E27FC236}">
                <a16:creationId xmlns:a16="http://schemas.microsoft.com/office/drawing/2014/main" xmlns="" id="{989D776E-405B-4CFC-A540-625E6524409F}"/>
              </a:ext>
            </a:extLst>
          </p:cNvPr>
          <p:cNvSpPr>
            <a:spLocks noGrp="1"/>
          </p:cNvSpPr>
          <p:nvPr>
            <p:ph type="title"/>
          </p:nvPr>
        </p:nvSpPr>
        <p:spPr>
          <a:xfrm>
            <a:off x="990751" y="337550"/>
            <a:ext cx="7369477" cy="1325563"/>
          </a:xfrm>
        </p:spPr>
        <p:txBody>
          <a:bodyPr/>
          <a:lstStyle/>
          <a:p>
            <a:r>
              <a:rPr lang="en-US" dirty="0"/>
              <a:t>Evaluate Responses</a:t>
            </a:r>
          </a:p>
        </p:txBody>
      </p:sp>
      <p:pic>
        <p:nvPicPr>
          <p:cNvPr id="14" name="Picture 13">
            <a:extLst>
              <a:ext uri="{FF2B5EF4-FFF2-40B4-BE49-F238E27FC236}">
                <a16:creationId xmlns:a16="http://schemas.microsoft.com/office/drawing/2014/main" xmlns="" id="{E068149D-CE53-4D68-A96E-7FFC2B512B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9839" y="1788707"/>
            <a:ext cx="4422826" cy="4113328"/>
          </a:xfrm>
          <a:prstGeom prst="rect">
            <a:avLst/>
          </a:prstGeom>
          <a:effectLst>
            <a:outerShdw blurRad="50800" dist="38100" dir="2700000" algn="tl" rotWithShape="0">
              <a:prstClr val="black">
                <a:alpha val="40000"/>
              </a:prstClr>
            </a:outerShdw>
          </a:effectLst>
        </p:spPr>
      </p:pic>
      <p:sp>
        <p:nvSpPr>
          <p:cNvPr id="15" name="Oval 14">
            <a:extLst>
              <a:ext uri="{FF2B5EF4-FFF2-40B4-BE49-F238E27FC236}">
                <a16:creationId xmlns:a16="http://schemas.microsoft.com/office/drawing/2014/main" xmlns="" id="{A530718B-E81E-4030-9156-6270A1934D50}"/>
              </a:ext>
            </a:extLst>
          </p:cNvPr>
          <p:cNvSpPr/>
          <p:nvPr/>
        </p:nvSpPr>
        <p:spPr>
          <a:xfrm>
            <a:off x="6479459" y="5706704"/>
            <a:ext cx="747253" cy="1953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953174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1" y="337550"/>
            <a:ext cx="7369477" cy="1325563"/>
          </a:xfrm>
        </p:spPr>
        <p:txBody>
          <a:bodyPr/>
          <a:lstStyle/>
          <a:p>
            <a:r>
              <a:rPr lang="en-US" dirty="0"/>
              <a:t>Evaluate Responses</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87</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39510" y="641139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2</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sp>
        <p:nvSpPr>
          <p:cNvPr id="3" name="Rectangle: Rounded Corners 2">
            <a:extLst>
              <a:ext uri="{FF2B5EF4-FFF2-40B4-BE49-F238E27FC236}">
                <a16:creationId xmlns:a16="http://schemas.microsoft.com/office/drawing/2014/main" xmlns="" id="{E393F76B-502A-4563-81A1-2D7B25B86F7E}"/>
              </a:ext>
            </a:extLst>
          </p:cNvPr>
          <p:cNvSpPr/>
          <p:nvPr/>
        </p:nvSpPr>
        <p:spPr>
          <a:xfrm>
            <a:off x="161460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Formal/Informal</a:t>
            </a:r>
          </a:p>
        </p:txBody>
      </p:sp>
      <p:sp>
        <p:nvSpPr>
          <p:cNvPr id="6" name="Rectangle: Rounded Corners 5">
            <a:extLst>
              <a:ext uri="{FF2B5EF4-FFF2-40B4-BE49-F238E27FC236}">
                <a16:creationId xmlns:a16="http://schemas.microsoft.com/office/drawing/2014/main" xmlns="" id="{74D2FD30-69CD-446F-B145-6B7A209DEE1F}"/>
              </a:ext>
            </a:extLst>
          </p:cNvPr>
          <p:cNvSpPr/>
          <p:nvPr/>
        </p:nvSpPr>
        <p:spPr>
          <a:xfrm>
            <a:off x="405699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a:t>
            </a:r>
          </a:p>
        </p:txBody>
      </p:sp>
      <p:sp>
        <p:nvSpPr>
          <p:cNvPr id="11" name="Rectangle: Rounded Corners 10">
            <a:extLst>
              <a:ext uri="{FF2B5EF4-FFF2-40B4-BE49-F238E27FC236}">
                <a16:creationId xmlns:a16="http://schemas.microsoft.com/office/drawing/2014/main" xmlns="" id="{8281EA6E-F67C-49B3-A97F-252DC82C2CBA}"/>
              </a:ext>
            </a:extLst>
          </p:cNvPr>
          <p:cNvSpPr/>
          <p:nvPr/>
        </p:nvSpPr>
        <p:spPr>
          <a:xfrm>
            <a:off x="894178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Award</a:t>
            </a:r>
          </a:p>
        </p:txBody>
      </p:sp>
      <p:sp>
        <p:nvSpPr>
          <p:cNvPr id="13" name="Rectangle: Rounded Corners 12">
            <a:extLst>
              <a:ext uri="{FF2B5EF4-FFF2-40B4-BE49-F238E27FC236}">
                <a16:creationId xmlns:a16="http://schemas.microsoft.com/office/drawing/2014/main" xmlns="" id="{4CA64AAB-F2EE-4F7A-B9AA-51A26EB6F17F}"/>
              </a:ext>
            </a:extLst>
          </p:cNvPr>
          <p:cNvSpPr/>
          <p:nvPr/>
        </p:nvSpPr>
        <p:spPr>
          <a:xfrm>
            <a:off x="6499391" y="6465069"/>
            <a:ext cx="2442395" cy="256406"/>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Evaluate</a:t>
            </a:r>
          </a:p>
        </p:txBody>
      </p:sp>
      <p:pic>
        <p:nvPicPr>
          <p:cNvPr id="8" name="Picture 7">
            <a:extLst>
              <a:ext uri="{FF2B5EF4-FFF2-40B4-BE49-F238E27FC236}">
                <a16:creationId xmlns:a16="http://schemas.microsoft.com/office/drawing/2014/main" xmlns="" id="{3B1EE219-578A-4695-9F21-37E0386646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4909" y="1788707"/>
            <a:ext cx="4380331" cy="1478092"/>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xmlns="" id="{C410C641-8D9C-4FD2-B102-4E519C9022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28506" y="1788707"/>
            <a:ext cx="6606699" cy="407047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9355830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1" y="337550"/>
            <a:ext cx="7369477" cy="1325563"/>
          </a:xfrm>
        </p:spPr>
        <p:txBody>
          <a:bodyPr/>
          <a:lstStyle/>
          <a:p>
            <a:r>
              <a:rPr lang="en-US" dirty="0"/>
              <a:t>Evaluate Responses</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88</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39510" y="641139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2</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sp>
        <p:nvSpPr>
          <p:cNvPr id="19" name="Rectangle: Rounded Corners 18">
            <a:extLst>
              <a:ext uri="{FF2B5EF4-FFF2-40B4-BE49-F238E27FC236}">
                <a16:creationId xmlns:a16="http://schemas.microsoft.com/office/drawing/2014/main" xmlns="" id="{9E0318D5-6ABC-4E69-8D2A-4BE44E8DE437}"/>
              </a:ext>
            </a:extLst>
          </p:cNvPr>
          <p:cNvSpPr/>
          <p:nvPr/>
        </p:nvSpPr>
        <p:spPr>
          <a:xfrm>
            <a:off x="161460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Formal/Informal</a:t>
            </a:r>
          </a:p>
        </p:txBody>
      </p:sp>
      <p:sp>
        <p:nvSpPr>
          <p:cNvPr id="21" name="Rectangle: Rounded Corners 20">
            <a:extLst>
              <a:ext uri="{FF2B5EF4-FFF2-40B4-BE49-F238E27FC236}">
                <a16:creationId xmlns:a16="http://schemas.microsoft.com/office/drawing/2014/main" xmlns="" id="{F8656F2A-16DB-40B6-BBEE-8E75A3DFDAD7}"/>
              </a:ext>
            </a:extLst>
          </p:cNvPr>
          <p:cNvSpPr/>
          <p:nvPr/>
        </p:nvSpPr>
        <p:spPr>
          <a:xfrm>
            <a:off x="405699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a:t>
            </a:r>
          </a:p>
        </p:txBody>
      </p:sp>
      <p:sp>
        <p:nvSpPr>
          <p:cNvPr id="27" name="Rectangle: Rounded Corners 26">
            <a:extLst>
              <a:ext uri="{FF2B5EF4-FFF2-40B4-BE49-F238E27FC236}">
                <a16:creationId xmlns:a16="http://schemas.microsoft.com/office/drawing/2014/main" xmlns="" id="{D918CB2F-15F8-4A78-BDA6-C4CECCF9A57E}"/>
              </a:ext>
            </a:extLst>
          </p:cNvPr>
          <p:cNvSpPr/>
          <p:nvPr/>
        </p:nvSpPr>
        <p:spPr>
          <a:xfrm>
            <a:off x="894178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Award</a:t>
            </a:r>
          </a:p>
        </p:txBody>
      </p:sp>
      <p:sp>
        <p:nvSpPr>
          <p:cNvPr id="29" name="Rectangle: Rounded Corners 28">
            <a:extLst>
              <a:ext uri="{FF2B5EF4-FFF2-40B4-BE49-F238E27FC236}">
                <a16:creationId xmlns:a16="http://schemas.microsoft.com/office/drawing/2014/main" xmlns="" id="{11D2420B-ED2E-4D6E-8D37-16B2FABC883D}"/>
              </a:ext>
            </a:extLst>
          </p:cNvPr>
          <p:cNvSpPr/>
          <p:nvPr/>
        </p:nvSpPr>
        <p:spPr>
          <a:xfrm>
            <a:off x="6499391" y="6465069"/>
            <a:ext cx="2442395" cy="256406"/>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Evaluate</a:t>
            </a:r>
          </a:p>
        </p:txBody>
      </p:sp>
      <p:pic>
        <p:nvPicPr>
          <p:cNvPr id="6" name="Picture 5"/>
          <p:cNvPicPr>
            <a:picLocks noChangeAspect="1"/>
          </p:cNvPicPr>
          <p:nvPr/>
        </p:nvPicPr>
        <p:blipFill>
          <a:blip r:embed="rId4"/>
          <a:stretch>
            <a:fillRect/>
          </a:stretch>
        </p:blipFill>
        <p:spPr>
          <a:xfrm>
            <a:off x="1848697" y="1717091"/>
            <a:ext cx="7358913" cy="439061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4807810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2" y="337550"/>
            <a:ext cx="6559426" cy="1325563"/>
          </a:xfrm>
        </p:spPr>
        <p:txBody>
          <a:bodyPr/>
          <a:lstStyle/>
          <a:p>
            <a:r>
              <a:rPr lang="en-US" dirty="0"/>
              <a:t>Questions &amp; Answers</a:t>
            </a:r>
          </a:p>
        </p:txBody>
      </p:sp>
      <p:sp>
        <p:nvSpPr>
          <p:cNvPr id="4" name="Slide Number Placeholder 3"/>
          <p:cNvSpPr>
            <a:spLocks noGrp="1"/>
          </p:cNvSpPr>
          <p:nvPr>
            <p:ph type="sldNum" sz="quarter" idx="12"/>
          </p:nvPr>
        </p:nvSpPr>
        <p:spPr>
          <a:xfrm>
            <a:off x="9106137" y="6366983"/>
            <a:ext cx="2743200" cy="365125"/>
          </a:xfrm>
        </p:spPr>
        <p:txBody>
          <a:bodyPr/>
          <a:lstStyle/>
          <a:p>
            <a:fld id="{40C67D73-A3ED-4595-ABA1-A5E004156587}" type="slidenum">
              <a:rPr lang="en-CA" b="1" smtClean="0">
                <a:solidFill>
                  <a:schemeClr val="bg1"/>
                </a:solidFill>
              </a:rPr>
              <a:pPr/>
              <a:t>89</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187597" y="640855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2</a:t>
            </a:r>
            <a:endParaRPr lang="en-CA" b="1" dirty="0">
              <a:solidFill>
                <a:schemeClr val="bg1"/>
              </a:solidFill>
            </a:endParaRPr>
          </a:p>
        </p:txBody>
      </p:sp>
      <p:sp>
        <p:nvSpPr>
          <p:cNvPr id="9" name="Content Placeholder 2">
            <a:extLst>
              <a:ext uri="{FF2B5EF4-FFF2-40B4-BE49-F238E27FC236}">
                <a16:creationId xmlns:a16="http://schemas.microsoft.com/office/drawing/2014/main" xmlns="" id="{034D2D31-5819-4B8F-A391-58CB545908C5}"/>
              </a:ext>
            </a:extLst>
          </p:cNvPr>
          <p:cNvSpPr txBox="1">
            <a:spLocks/>
          </p:cNvSpPr>
          <p:nvPr/>
        </p:nvSpPr>
        <p:spPr>
          <a:xfrm>
            <a:off x="990752"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4365C"/>
                </a:solidFill>
                <a:latin typeface="+mn-lt"/>
                <a:ea typeface="+mn-ea"/>
                <a:cs typeface="+mn-cs"/>
              </a:defRPr>
            </a:lvl1pPr>
            <a:lvl2pPr marL="800100" indent="-342900" algn="l" defTabSz="914400" rtl="0" eaLnBrk="1" latinLnBrk="0" hangingPunct="1">
              <a:lnSpc>
                <a:spcPct val="90000"/>
              </a:lnSpc>
              <a:spcBef>
                <a:spcPts val="500"/>
              </a:spcBef>
              <a:buFont typeface="Wingdings" panose="05000000000000000000" pitchFamily="2" charset="2"/>
              <a:buChar char="Ø"/>
              <a:defRPr sz="2400" kern="1200">
                <a:solidFill>
                  <a:srgbClr val="24365C"/>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rgbClr val="24365C"/>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rgbClr val="24365C"/>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4365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Please use the Q&amp;A function at the bottom of the screen to continue asking questions.</a:t>
            </a:r>
          </a:p>
          <a:p>
            <a:r>
              <a:rPr lang="en-US" dirty="0"/>
              <a:t>We will answer as many questions as we can during the time we have allowed for this segment.</a:t>
            </a:r>
          </a:p>
          <a:p>
            <a:r>
              <a:rPr lang="en-US" dirty="0"/>
              <a:t>All questions and answers will be posted on our website for future reference, so please be sure to go to </a:t>
            </a:r>
            <a:r>
              <a:rPr lang="en-US" b="1" dirty="0">
                <a:solidFill>
                  <a:schemeClr val="bg1"/>
                </a:solidFill>
                <a:cs typeface="Lato" panose="020F0502020204030203" pitchFamily="34" charset="0"/>
                <a:hlinkClick r:id="rId3"/>
              </a:rPr>
              <a:t>https://portal.ct.gov/DAS/CTSource/CTSource</a:t>
            </a:r>
            <a:endParaRPr lang="en-US" b="1" dirty="0">
              <a:solidFill>
                <a:schemeClr val="bg1"/>
              </a:solidFill>
              <a:cs typeface="Lato" panose="020F0502020204030203" pitchFamily="34" charset="0"/>
            </a:endParaRPr>
          </a:p>
          <a:p>
            <a:endParaRPr lang="en-US" dirty="0"/>
          </a:p>
        </p:txBody>
      </p:sp>
      <p:sp>
        <p:nvSpPr>
          <p:cNvPr id="7" name="Rectangle: Rounded Corners 6">
            <a:extLst>
              <a:ext uri="{FF2B5EF4-FFF2-40B4-BE49-F238E27FC236}">
                <a16:creationId xmlns:a16="http://schemas.microsoft.com/office/drawing/2014/main" xmlns="" id="{97B16EDF-96C4-4512-949A-BAA5F833E6BA}"/>
              </a:ext>
            </a:extLst>
          </p:cNvPr>
          <p:cNvSpPr/>
          <p:nvPr/>
        </p:nvSpPr>
        <p:spPr>
          <a:xfrm>
            <a:off x="161460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Formal/Informal</a:t>
            </a:r>
          </a:p>
        </p:txBody>
      </p:sp>
      <p:sp>
        <p:nvSpPr>
          <p:cNvPr id="8" name="Rectangle: Rounded Corners 7">
            <a:extLst>
              <a:ext uri="{FF2B5EF4-FFF2-40B4-BE49-F238E27FC236}">
                <a16:creationId xmlns:a16="http://schemas.microsoft.com/office/drawing/2014/main" xmlns="" id="{185F12B9-1BC3-4144-8C19-7C57C5EE8C2E}"/>
              </a:ext>
            </a:extLst>
          </p:cNvPr>
          <p:cNvSpPr/>
          <p:nvPr/>
        </p:nvSpPr>
        <p:spPr>
          <a:xfrm>
            <a:off x="405699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a:t>
            </a:r>
          </a:p>
        </p:txBody>
      </p:sp>
      <p:sp>
        <p:nvSpPr>
          <p:cNvPr id="10" name="Rectangle: Rounded Corners 9">
            <a:extLst>
              <a:ext uri="{FF2B5EF4-FFF2-40B4-BE49-F238E27FC236}">
                <a16:creationId xmlns:a16="http://schemas.microsoft.com/office/drawing/2014/main" xmlns="" id="{6F7C9648-682D-4381-8584-22BA9DB69AE8}"/>
              </a:ext>
            </a:extLst>
          </p:cNvPr>
          <p:cNvSpPr/>
          <p:nvPr/>
        </p:nvSpPr>
        <p:spPr>
          <a:xfrm>
            <a:off x="894178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Award</a:t>
            </a:r>
          </a:p>
        </p:txBody>
      </p:sp>
      <p:sp>
        <p:nvSpPr>
          <p:cNvPr id="11" name="Rectangle: Rounded Corners 10">
            <a:extLst>
              <a:ext uri="{FF2B5EF4-FFF2-40B4-BE49-F238E27FC236}">
                <a16:creationId xmlns:a16="http://schemas.microsoft.com/office/drawing/2014/main" xmlns="" id="{76B675F9-DAFF-42CD-8407-408A4C670E25}"/>
              </a:ext>
            </a:extLst>
          </p:cNvPr>
          <p:cNvSpPr/>
          <p:nvPr/>
        </p:nvSpPr>
        <p:spPr>
          <a:xfrm>
            <a:off x="6499391" y="6465069"/>
            <a:ext cx="2442395" cy="256406"/>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Evaluate</a:t>
            </a:r>
          </a:p>
        </p:txBody>
      </p:sp>
    </p:spTree>
    <p:extLst>
      <p:ext uri="{BB962C8B-B14F-4D97-AF65-F5344CB8AC3E}">
        <p14:creationId xmlns:p14="http://schemas.microsoft.com/office/powerpoint/2010/main" val="961895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1" y="337550"/>
            <a:ext cx="7369477" cy="1325563"/>
          </a:xfrm>
        </p:spPr>
        <p:txBody>
          <a:bodyPr/>
          <a:lstStyle/>
          <a:p>
            <a:r>
              <a:rPr lang="en-US" dirty="0"/>
              <a:t>Formal Solicitations</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9</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39510" y="641139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2</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pic>
        <p:nvPicPr>
          <p:cNvPr id="11" name="Picture 10">
            <a:extLst>
              <a:ext uri="{FF2B5EF4-FFF2-40B4-BE49-F238E27FC236}">
                <a16:creationId xmlns:a16="http://schemas.microsoft.com/office/drawing/2014/main" xmlns="" id="{D9EF6F1A-A5FB-4ECF-A520-CD059BA9EA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2126" y="1839507"/>
            <a:ext cx="7599553" cy="3493951"/>
          </a:xfrm>
          <a:prstGeom prst="rect">
            <a:avLst/>
          </a:prstGeom>
          <a:effectLst>
            <a:outerShdw blurRad="50800" dist="38100" dir="2700000" algn="tl" rotWithShape="0">
              <a:prstClr val="black">
                <a:alpha val="40000"/>
              </a:prstClr>
            </a:outerShdw>
          </a:effectLst>
        </p:spPr>
      </p:pic>
      <p:cxnSp>
        <p:nvCxnSpPr>
          <p:cNvPr id="19" name="Straight Arrow Connector 18">
            <a:extLst>
              <a:ext uri="{FF2B5EF4-FFF2-40B4-BE49-F238E27FC236}">
                <a16:creationId xmlns:a16="http://schemas.microsoft.com/office/drawing/2014/main" xmlns="" id="{8ECEADBD-CB46-402B-A91D-F33ABE69FC3B}"/>
              </a:ext>
            </a:extLst>
          </p:cNvPr>
          <p:cNvCxnSpPr>
            <a:cxnSpLocks/>
          </p:cNvCxnSpPr>
          <p:nvPr/>
        </p:nvCxnSpPr>
        <p:spPr>
          <a:xfrm>
            <a:off x="2849866" y="5041900"/>
            <a:ext cx="160158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xmlns="" id="{CDAAF6E2-585C-49C4-A0D1-AD6E99FE8E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1947" y="1839507"/>
            <a:ext cx="4431582" cy="4050279"/>
          </a:xfrm>
          <a:prstGeom prst="rect">
            <a:avLst/>
          </a:prstGeom>
          <a:ln>
            <a:solidFill>
              <a:schemeClr val="tx1"/>
            </a:solidFill>
          </a:ln>
          <a:effectLst>
            <a:outerShdw blurRad="50800" dist="38100" dir="2700000" algn="tl" rotWithShape="0">
              <a:prstClr val="black">
                <a:alpha val="40000"/>
              </a:prstClr>
            </a:outerShdw>
          </a:effectLst>
        </p:spPr>
      </p:pic>
      <p:sp>
        <p:nvSpPr>
          <p:cNvPr id="3" name="Rectangle: Rounded Corners 2">
            <a:extLst>
              <a:ext uri="{FF2B5EF4-FFF2-40B4-BE49-F238E27FC236}">
                <a16:creationId xmlns:a16="http://schemas.microsoft.com/office/drawing/2014/main" xmlns="" id="{482A5764-B873-4F35-9991-23EF001CFB71}"/>
              </a:ext>
            </a:extLst>
          </p:cNvPr>
          <p:cNvSpPr/>
          <p:nvPr/>
        </p:nvSpPr>
        <p:spPr>
          <a:xfrm>
            <a:off x="1614601" y="6465069"/>
            <a:ext cx="2442395" cy="256406"/>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Formal/Informal</a:t>
            </a:r>
          </a:p>
        </p:txBody>
      </p:sp>
      <p:sp>
        <p:nvSpPr>
          <p:cNvPr id="6" name="Rectangle: Rounded Corners 5">
            <a:extLst>
              <a:ext uri="{FF2B5EF4-FFF2-40B4-BE49-F238E27FC236}">
                <a16:creationId xmlns:a16="http://schemas.microsoft.com/office/drawing/2014/main" xmlns="" id="{5B16B0F6-6A6E-4783-B980-580EF24C22CA}"/>
              </a:ext>
            </a:extLst>
          </p:cNvPr>
          <p:cNvSpPr/>
          <p:nvPr/>
        </p:nvSpPr>
        <p:spPr>
          <a:xfrm>
            <a:off x="405699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a:t>
            </a:r>
          </a:p>
        </p:txBody>
      </p:sp>
      <p:sp>
        <p:nvSpPr>
          <p:cNvPr id="13" name="Rectangle: Rounded Corners 12">
            <a:extLst>
              <a:ext uri="{FF2B5EF4-FFF2-40B4-BE49-F238E27FC236}">
                <a16:creationId xmlns:a16="http://schemas.microsoft.com/office/drawing/2014/main" xmlns="" id="{1DCD5524-2A13-4A00-8A2C-73E86F1520B7}"/>
              </a:ext>
            </a:extLst>
          </p:cNvPr>
          <p:cNvSpPr/>
          <p:nvPr/>
        </p:nvSpPr>
        <p:spPr>
          <a:xfrm>
            <a:off x="894178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Award</a:t>
            </a:r>
          </a:p>
        </p:txBody>
      </p:sp>
      <p:sp>
        <p:nvSpPr>
          <p:cNvPr id="14" name="Rectangle: Rounded Corners 13">
            <a:extLst>
              <a:ext uri="{FF2B5EF4-FFF2-40B4-BE49-F238E27FC236}">
                <a16:creationId xmlns:a16="http://schemas.microsoft.com/office/drawing/2014/main" xmlns="" id="{36D22C70-63D1-469D-9872-289AEFC2C48E}"/>
              </a:ext>
            </a:extLst>
          </p:cNvPr>
          <p:cNvSpPr/>
          <p:nvPr/>
        </p:nvSpPr>
        <p:spPr>
          <a:xfrm>
            <a:off x="649939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Evaluate</a:t>
            </a:r>
          </a:p>
        </p:txBody>
      </p:sp>
    </p:spTree>
    <p:extLst>
      <p:ext uri="{BB962C8B-B14F-4D97-AF65-F5344CB8AC3E}">
        <p14:creationId xmlns:p14="http://schemas.microsoft.com/office/powerpoint/2010/main" val="168986771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1" y="337550"/>
            <a:ext cx="7369477" cy="1325563"/>
          </a:xfrm>
        </p:spPr>
        <p:txBody>
          <a:bodyPr/>
          <a:lstStyle/>
          <a:p>
            <a:r>
              <a:rPr lang="en-US" dirty="0"/>
              <a:t>Award </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90</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39510" y="641139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2</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sp>
        <p:nvSpPr>
          <p:cNvPr id="3" name="Rectangle: Rounded Corners 2">
            <a:extLst>
              <a:ext uri="{FF2B5EF4-FFF2-40B4-BE49-F238E27FC236}">
                <a16:creationId xmlns:a16="http://schemas.microsoft.com/office/drawing/2014/main" xmlns="" id="{5C831A4B-83DC-493F-A2C8-ED204049B175}"/>
              </a:ext>
            </a:extLst>
          </p:cNvPr>
          <p:cNvSpPr/>
          <p:nvPr/>
        </p:nvSpPr>
        <p:spPr>
          <a:xfrm>
            <a:off x="161460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Formal/Informal</a:t>
            </a:r>
          </a:p>
        </p:txBody>
      </p:sp>
      <p:sp>
        <p:nvSpPr>
          <p:cNvPr id="11" name="Rectangle: Rounded Corners 10">
            <a:extLst>
              <a:ext uri="{FF2B5EF4-FFF2-40B4-BE49-F238E27FC236}">
                <a16:creationId xmlns:a16="http://schemas.microsoft.com/office/drawing/2014/main" xmlns="" id="{056996F4-61AB-4A9C-A744-17AFDC312860}"/>
              </a:ext>
            </a:extLst>
          </p:cNvPr>
          <p:cNvSpPr/>
          <p:nvPr/>
        </p:nvSpPr>
        <p:spPr>
          <a:xfrm>
            <a:off x="405699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a:t>
            </a:r>
          </a:p>
        </p:txBody>
      </p:sp>
      <p:sp>
        <p:nvSpPr>
          <p:cNvPr id="13" name="Rectangle: Rounded Corners 12">
            <a:extLst>
              <a:ext uri="{FF2B5EF4-FFF2-40B4-BE49-F238E27FC236}">
                <a16:creationId xmlns:a16="http://schemas.microsoft.com/office/drawing/2014/main" xmlns="" id="{60C605F0-6336-46B2-8FFF-42520C081D42}"/>
              </a:ext>
            </a:extLst>
          </p:cNvPr>
          <p:cNvSpPr/>
          <p:nvPr/>
        </p:nvSpPr>
        <p:spPr>
          <a:xfrm>
            <a:off x="8941786" y="6465069"/>
            <a:ext cx="2442395" cy="256406"/>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Award</a:t>
            </a:r>
          </a:p>
        </p:txBody>
      </p:sp>
      <p:sp>
        <p:nvSpPr>
          <p:cNvPr id="14" name="Rectangle: Rounded Corners 13">
            <a:extLst>
              <a:ext uri="{FF2B5EF4-FFF2-40B4-BE49-F238E27FC236}">
                <a16:creationId xmlns:a16="http://schemas.microsoft.com/office/drawing/2014/main" xmlns="" id="{5868FDAD-F513-4706-A6B7-42766B1D3FC7}"/>
              </a:ext>
            </a:extLst>
          </p:cNvPr>
          <p:cNvSpPr/>
          <p:nvPr/>
        </p:nvSpPr>
        <p:spPr>
          <a:xfrm>
            <a:off x="649939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Evaluate</a:t>
            </a:r>
          </a:p>
        </p:txBody>
      </p:sp>
      <p:pic>
        <p:nvPicPr>
          <p:cNvPr id="18" name="Picture 17"/>
          <p:cNvPicPr>
            <a:picLocks noChangeAspect="1"/>
          </p:cNvPicPr>
          <p:nvPr/>
        </p:nvPicPr>
        <p:blipFill>
          <a:blip r:embed="rId4"/>
          <a:stretch>
            <a:fillRect/>
          </a:stretch>
        </p:blipFill>
        <p:spPr>
          <a:xfrm>
            <a:off x="627887" y="2238451"/>
            <a:ext cx="10936226" cy="3381847"/>
          </a:xfrm>
          <a:prstGeom prst="rect">
            <a:avLst/>
          </a:prstGeom>
          <a:effectLst>
            <a:outerShdw blurRad="50800" dist="38100" dir="2700000" algn="tl" rotWithShape="0">
              <a:prstClr val="black">
                <a:alpha val="40000"/>
              </a:prstClr>
            </a:outerShdw>
          </a:effectLst>
        </p:spPr>
      </p:pic>
      <p:cxnSp>
        <p:nvCxnSpPr>
          <p:cNvPr id="21" name="Straight Arrow Connector 20">
            <a:extLst>
              <a:ext uri="{FF2B5EF4-FFF2-40B4-BE49-F238E27FC236}">
                <a16:creationId xmlns:a16="http://schemas.microsoft.com/office/drawing/2014/main" xmlns="" id="{7999484A-C7B3-4114-8735-16FCC279BD04}"/>
              </a:ext>
            </a:extLst>
          </p:cNvPr>
          <p:cNvCxnSpPr>
            <a:cxnSpLocks/>
          </p:cNvCxnSpPr>
          <p:nvPr/>
        </p:nvCxnSpPr>
        <p:spPr>
          <a:xfrm flipH="1" flipV="1">
            <a:off x="1614601" y="4548081"/>
            <a:ext cx="1397876" cy="670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xmlns="" id="{EF104CC0-23F9-4B26-9914-5C6F18D0BEB9}"/>
              </a:ext>
            </a:extLst>
          </p:cNvPr>
          <p:cNvCxnSpPr/>
          <p:nvPr/>
        </p:nvCxnSpPr>
        <p:spPr>
          <a:xfrm>
            <a:off x="5999361" y="5447862"/>
            <a:ext cx="172122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285659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238702" y="1788708"/>
            <a:ext cx="7094483" cy="3981820"/>
          </a:xfrm>
          <a:prstGeom prst="rect">
            <a:avLst/>
          </a:prstGeom>
          <a:effectLst>
            <a:outerShdw blurRad="50800" dist="38100" dir="2700000" algn="tl" rotWithShape="0">
              <a:prstClr val="black">
                <a:alpha val="40000"/>
              </a:prstClr>
            </a:outerShdw>
          </a:effectLst>
        </p:spPr>
      </p:pic>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1" y="337550"/>
            <a:ext cx="7369477" cy="1325563"/>
          </a:xfrm>
        </p:spPr>
        <p:txBody>
          <a:bodyPr/>
          <a:lstStyle/>
          <a:p>
            <a:r>
              <a:rPr lang="en-US" dirty="0"/>
              <a:t>Award </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91</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39510" y="641139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2</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4"/>
          <a:stretch>
            <a:fillRect/>
          </a:stretch>
        </p:blipFill>
        <p:spPr>
          <a:xfrm>
            <a:off x="10301124" y="265631"/>
            <a:ext cx="1890876" cy="1325563"/>
          </a:xfrm>
          <a:prstGeom prst="rect">
            <a:avLst/>
          </a:prstGeom>
        </p:spPr>
      </p:pic>
      <p:sp>
        <p:nvSpPr>
          <p:cNvPr id="3" name="Rectangle: Rounded Corners 2">
            <a:extLst>
              <a:ext uri="{FF2B5EF4-FFF2-40B4-BE49-F238E27FC236}">
                <a16:creationId xmlns:a16="http://schemas.microsoft.com/office/drawing/2014/main" xmlns="" id="{5C831A4B-83DC-493F-A2C8-ED204049B175}"/>
              </a:ext>
            </a:extLst>
          </p:cNvPr>
          <p:cNvSpPr/>
          <p:nvPr/>
        </p:nvSpPr>
        <p:spPr>
          <a:xfrm>
            <a:off x="161460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Formal/Informal</a:t>
            </a:r>
          </a:p>
        </p:txBody>
      </p:sp>
      <p:sp>
        <p:nvSpPr>
          <p:cNvPr id="11" name="Rectangle: Rounded Corners 10">
            <a:extLst>
              <a:ext uri="{FF2B5EF4-FFF2-40B4-BE49-F238E27FC236}">
                <a16:creationId xmlns:a16="http://schemas.microsoft.com/office/drawing/2014/main" xmlns="" id="{056996F4-61AB-4A9C-A744-17AFDC312860}"/>
              </a:ext>
            </a:extLst>
          </p:cNvPr>
          <p:cNvSpPr/>
          <p:nvPr/>
        </p:nvSpPr>
        <p:spPr>
          <a:xfrm>
            <a:off x="405699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a:t>
            </a:r>
          </a:p>
        </p:txBody>
      </p:sp>
      <p:sp>
        <p:nvSpPr>
          <p:cNvPr id="13" name="Rectangle: Rounded Corners 12">
            <a:extLst>
              <a:ext uri="{FF2B5EF4-FFF2-40B4-BE49-F238E27FC236}">
                <a16:creationId xmlns:a16="http://schemas.microsoft.com/office/drawing/2014/main" xmlns="" id="{60C605F0-6336-46B2-8FFF-42520C081D42}"/>
              </a:ext>
            </a:extLst>
          </p:cNvPr>
          <p:cNvSpPr/>
          <p:nvPr/>
        </p:nvSpPr>
        <p:spPr>
          <a:xfrm>
            <a:off x="8941786" y="6465069"/>
            <a:ext cx="2442395" cy="256406"/>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Award</a:t>
            </a:r>
          </a:p>
        </p:txBody>
      </p:sp>
      <p:sp>
        <p:nvSpPr>
          <p:cNvPr id="14" name="Rectangle: Rounded Corners 13">
            <a:extLst>
              <a:ext uri="{FF2B5EF4-FFF2-40B4-BE49-F238E27FC236}">
                <a16:creationId xmlns:a16="http://schemas.microsoft.com/office/drawing/2014/main" xmlns="" id="{5868FDAD-F513-4706-A6B7-42766B1D3FC7}"/>
              </a:ext>
            </a:extLst>
          </p:cNvPr>
          <p:cNvSpPr/>
          <p:nvPr/>
        </p:nvSpPr>
        <p:spPr>
          <a:xfrm>
            <a:off x="649939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Evaluate</a:t>
            </a:r>
          </a:p>
        </p:txBody>
      </p:sp>
      <p:cxnSp>
        <p:nvCxnSpPr>
          <p:cNvPr id="12" name="Straight Arrow Connector 11">
            <a:extLst>
              <a:ext uri="{FF2B5EF4-FFF2-40B4-BE49-F238E27FC236}">
                <a16:creationId xmlns:a16="http://schemas.microsoft.com/office/drawing/2014/main" xmlns="" id="{20B632AB-8D7C-4DB5-A537-91A13CA09CDB}"/>
              </a:ext>
            </a:extLst>
          </p:cNvPr>
          <p:cNvCxnSpPr>
            <a:cxnSpLocks/>
          </p:cNvCxnSpPr>
          <p:nvPr/>
        </p:nvCxnSpPr>
        <p:spPr>
          <a:xfrm>
            <a:off x="2133600" y="2627586"/>
            <a:ext cx="917125" cy="61310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5"/>
          <a:stretch>
            <a:fillRect/>
          </a:stretch>
        </p:blipFill>
        <p:spPr>
          <a:xfrm>
            <a:off x="8236673" y="5857761"/>
            <a:ext cx="1086002" cy="33342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5903333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1" y="337550"/>
            <a:ext cx="7369477" cy="1325563"/>
          </a:xfrm>
        </p:spPr>
        <p:txBody>
          <a:bodyPr/>
          <a:lstStyle/>
          <a:p>
            <a:r>
              <a:rPr lang="en-US" dirty="0"/>
              <a:t>Award </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92</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39510" y="641139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2</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sp>
        <p:nvSpPr>
          <p:cNvPr id="3" name="Rectangle: Rounded Corners 2">
            <a:extLst>
              <a:ext uri="{FF2B5EF4-FFF2-40B4-BE49-F238E27FC236}">
                <a16:creationId xmlns:a16="http://schemas.microsoft.com/office/drawing/2014/main" xmlns="" id="{5C831A4B-83DC-493F-A2C8-ED204049B175}"/>
              </a:ext>
            </a:extLst>
          </p:cNvPr>
          <p:cNvSpPr/>
          <p:nvPr/>
        </p:nvSpPr>
        <p:spPr>
          <a:xfrm>
            <a:off x="161460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Formal/Informal</a:t>
            </a:r>
          </a:p>
        </p:txBody>
      </p:sp>
      <p:sp>
        <p:nvSpPr>
          <p:cNvPr id="11" name="Rectangle: Rounded Corners 10">
            <a:extLst>
              <a:ext uri="{FF2B5EF4-FFF2-40B4-BE49-F238E27FC236}">
                <a16:creationId xmlns:a16="http://schemas.microsoft.com/office/drawing/2014/main" xmlns="" id="{056996F4-61AB-4A9C-A744-17AFDC312860}"/>
              </a:ext>
            </a:extLst>
          </p:cNvPr>
          <p:cNvSpPr/>
          <p:nvPr/>
        </p:nvSpPr>
        <p:spPr>
          <a:xfrm>
            <a:off x="405699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a:t>
            </a:r>
          </a:p>
        </p:txBody>
      </p:sp>
      <p:sp>
        <p:nvSpPr>
          <p:cNvPr id="13" name="Rectangle: Rounded Corners 12">
            <a:extLst>
              <a:ext uri="{FF2B5EF4-FFF2-40B4-BE49-F238E27FC236}">
                <a16:creationId xmlns:a16="http://schemas.microsoft.com/office/drawing/2014/main" xmlns="" id="{60C605F0-6336-46B2-8FFF-42520C081D42}"/>
              </a:ext>
            </a:extLst>
          </p:cNvPr>
          <p:cNvSpPr/>
          <p:nvPr/>
        </p:nvSpPr>
        <p:spPr>
          <a:xfrm>
            <a:off x="8941786" y="6465069"/>
            <a:ext cx="2442395" cy="256406"/>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Award</a:t>
            </a:r>
          </a:p>
        </p:txBody>
      </p:sp>
      <p:sp>
        <p:nvSpPr>
          <p:cNvPr id="14" name="Rectangle: Rounded Corners 13">
            <a:extLst>
              <a:ext uri="{FF2B5EF4-FFF2-40B4-BE49-F238E27FC236}">
                <a16:creationId xmlns:a16="http://schemas.microsoft.com/office/drawing/2014/main" xmlns="" id="{5868FDAD-F513-4706-A6B7-42766B1D3FC7}"/>
              </a:ext>
            </a:extLst>
          </p:cNvPr>
          <p:cNvSpPr/>
          <p:nvPr/>
        </p:nvSpPr>
        <p:spPr>
          <a:xfrm>
            <a:off x="649939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Evaluate</a:t>
            </a:r>
          </a:p>
        </p:txBody>
      </p:sp>
      <p:pic>
        <p:nvPicPr>
          <p:cNvPr id="6" name="Picture 5"/>
          <p:cNvPicPr>
            <a:picLocks noChangeAspect="1"/>
          </p:cNvPicPr>
          <p:nvPr/>
        </p:nvPicPr>
        <p:blipFill>
          <a:blip r:embed="rId4"/>
          <a:stretch>
            <a:fillRect/>
          </a:stretch>
        </p:blipFill>
        <p:spPr>
          <a:xfrm>
            <a:off x="489755" y="2055668"/>
            <a:ext cx="11212490" cy="2534004"/>
          </a:xfrm>
          <a:prstGeom prst="rect">
            <a:avLst/>
          </a:prstGeom>
          <a:effectLst>
            <a:outerShdw blurRad="50800" dist="38100" dir="2700000" algn="tl" rotWithShape="0">
              <a:prstClr val="black">
                <a:alpha val="40000"/>
              </a:prstClr>
            </a:outerShdw>
          </a:effectLst>
        </p:spPr>
      </p:pic>
      <p:cxnSp>
        <p:nvCxnSpPr>
          <p:cNvPr id="12" name="Straight Arrow Connector 11">
            <a:extLst>
              <a:ext uri="{FF2B5EF4-FFF2-40B4-BE49-F238E27FC236}">
                <a16:creationId xmlns:a16="http://schemas.microsoft.com/office/drawing/2014/main" xmlns="" id="{4EE14F54-2ED6-490F-B08C-93BE56EFC5B7}"/>
              </a:ext>
            </a:extLst>
          </p:cNvPr>
          <p:cNvCxnSpPr>
            <a:cxnSpLocks/>
          </p:cNvCxnSpPr>
          <p:nvPr/>
        </p:nvCxnSpPr>
        <p:spPr>
          <a:xfrm>
            <a:off x="10770784" y="3838362"/>
            <a:ext cx="454751" cy="33360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403917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1" y="337550"/>
            <a:ext cx="7369477" cy="1325563"/>
          </a:xfrm>
        </p:spPr>
        <p:txBody>
          <a:bodyPr/>
          <a:lstStyle/>
          <a:p>
            <a:r>
              <a:rPr lang="en-US" dirty="0"/>
              <a:t>Award </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93</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39510" y="641139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2</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sp>
        <p:nvSpPr>
          <p:cNvPr id="3" name="Rectangle: Rounded Corners 2">
            <a:extLst>
              <a:ext uri="{FF2B5EF4-FFF2-40B4-BE49-F238E27FC236}">
                <a16:creationId xmlns:a16="http://schemas.microsoft.com/office/drawing/2014/main" xmlns="" id="{5C831A4B-83DC-493F-A2C8-ED204049B175}"/>
              </a:ext>
            </a:extLst>
          </p:cNvPr>
          <p:cNvSpPr/>
          <p:nvPr/>
        </p:nvSpPr>
        <p:spPr>
          <a:xfrm>
            <a:off x="161460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Formal/Informal</a:t>
            </a:r>
          </a:p>
        </p:txBody>
      </p:sp>
      <p:sp>
        <p:nvSpPr>
          <p:cNvPr id="11" name="Rectangle: Rounded Corners 10">
            <a:extLst>
              <a:ext uri="{FF2B5EF4-FFF2-40B4-BE49-F238E27FC236}">
                <a16:creationId xmlns:a16="http://schemas.microsoft.com/office/drawing/2014/main" xmlns="" id="{056996F4-61AB-4A9C-A744-17AFDC312860}"/>
              </a:ext>
            </a:extLst>
          </p:cNvPr>
          <p:cNvSpPr/>
          <p:nvPr/>
        </p:nvSpPr>
        <p:spPr>
          <a:xfrm>
            <a:off x="405699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a:t>
            </a:r>
          </a:p>
        </p:txBody>
      </p:sp>
      <p:sp>
        <p:nvSpPr>
          <p:cNvPr id="13" name="Rectangle: Rounded Corners 12">
            <a:extLst>
              <a:ext uri="{FF2B5EF4-FFF2-40B4-BE49-F238E27FC236}">
                <a16:creationId xmlns:a16="http://schemas.microsoft.com/office/drawing/2014/main" xmlns="" id="{60C605F0-6336-46B2-8FFF-42520C081D42}"/>
              </a:ext>
            </a:extLst>
          </p:cNvPr>
          <p:cNvSpPr/>
          <p:nvPr/>
        </p:nvSpPr>
        <p:spPr>
          <a:xfrm>
            <a:off x="8941786" y="6465069"/>
            <a:ext cx="2442395" cy="256406"/>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Award</a:t>
            </a:r>
          </a:p>
        </p:txBody>
      </p:sp>
      <p:sp>
        <p:nvSpPr>
          <p:cNvPr id="14" name="Rectangle: Rounded Corners 13">
            <a:extLst>
              <a:ext uri="{FF2B5EF4-FFF2-40B4-BE49-F238E27FC236}">
                <a16:creationId xmlns:a16="http://schemas.microsoft.com/office/drawing/2014/main" xmlns="" id="{5868FDAD-F513-4706-A6B7-42766B1D3FC7}"/>
              </a:ext>
            </a:extLst>
          </p:cNvPr>
          <p:cNvSpPr/>
          <p:nvPr/>
        </p:nvSpPr>
        <p:spPr>
          <a:xfrm>
            <a:off x="649939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Evaluate</a:t>
            </a:r>
          </a:p>
        </p:txBody>
      </p:sp>
      <p:pic>
        <p:nvPicPr>
          <p:cNvPr id="6" name="Picture 5"/>
          <p:cNvPicPr>
            <a:picLocks noChangeAspect="1"/>
          </p:cNvPicPr>
          <p:nvPr/>
        </p:nvPicPr>
        <p:blipFill>
          <a:blip r:embed="rId4"/>
          <a:stretch>
            <a:fillRect/>
          </a:stretch>
        </p:blipFill>
        <p:spPr>
          <a:xfrm>
            <a:off x="1374751" y="1771832"/>
            <a:ext cx="9442498" cy="4001059"/>
          </a:xfrm>
          <a:prstGeom prst="rect">
            <a:avLst/>
          </a:prstGeom>
          <a:effectLst>
            <a:outerShdw blurRad="50800" dist="38100" dir="2700000" algn="tl" rotWithShape="0">
              <a:prstClr val="black">
                <a:alpha val="40000"/>
              </a:prstClr>
            </a:outerShdw>
          </a:effectLst>
        </p:spPr>
      </p:pic>
      <p:sp>
        <p:nvSpPr>
          <p:cNvPr id="15" name="Oval 14">
            <a:extLst>
              <a:ext uri="{FF2B5EF4-FFF2-40B4-BE49-F238E27FC236}">
                <a16:creationId xmlns:a16="http://schemas.microsoft.com/office/drawing/2014/main" xmlns="" id="{79B6C12E-4861-4478-8081-05C7C74B19BE}"/>
              </a:ext>
            </a:extLst>
          </p:cNvPr>
          <p:cNvSpPr/>
          <p:nvPr/>
        </p:nvSpPr>
        <p:spPr>
          <a:xfrm>
            <a:off x="8360228" y="3437966"/>
            <a:ext cx="1719133" cy="2536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829556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1" y="337550"/>
            <a:ext cx="7369477" cy="1325563"/>
          </a:xfrm>
        </p:spPr>
        <p:txBody>
          <a:bodyPr/>
          <a:lstStyle/>
          <a:p>
            <a:r>
              <a:rPr lang="en-US" dirty="0"/>
              <a:t>Award </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94</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39510" y="641139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2</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sp>
        <p:nvSpPr>
          <p:cNvPr id="3" name="Rectangle: Rounded Corners 2">
            <a:extLst>
              <a:ext uri="{FF2B5EF4-FFF2-40B4-BE49-F238E27FC236}">
                <a16:creationId xmlns:a16="http://schemas.microsoft.com/office/drawing/2014/main" xmlns="" id="{5C831A4B-83DC-493F-A2C8-ED204049B175}"/>
              </a:ext>
            </a:extLst>
          </p:cNvPr>
          <p:cNvSpPr/>
          <p:nvPr/>
        </p:nvSpPr>
        <p:spPr>
          <a:xfrm>
            <a:off x="161460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Formal/Informal</a:t>
            </a:r>
          </a:p>
        </p:txBody>
      </p:sp>
      <p:sp>
        <p:nvSpPr>
          <p:cNvPr id="11" name="Rectangle: Rounded Corners 10">
            <a:extLst>
              <a:ext uri="{FF2B5EF4-FFF2-40B4-BE49-F238E27FC236}">
                <a16:creationId xmlns:a16="http://schemas.microsoft.com/office/drawing/2014/main" xmlns="" id="{056996F4-61AB-4A9C-A744-17AFDC312860}"/>
              </a:ext>
            </a:extLst>
          </p:cNvPr>
          <p:cNvSpPr/>
          <p:nvPr/>
        </p:nvSpPr>
        <p:spPr>
          <a:xfrm>
            <a:off x="405699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a:t>
            </a:r>
          </a:p>
        </p:txBody>
      </p:sp>
      <p:sp>
        <p:nvSpPr>
          <p:cNvPr id="13" name="Rectangle: Rounded Corners 12">
            <a:extLst>
              <a:ext uri="{FF2B5EF4-FFF2-40B4-BE49-F238E27FC236}">
                <a16:creationId xmlns:a16="http://schemas.microsoft.com/office/drawing/2014/main" xmlns="" id="{60C605F0-6336-46B2-8FFF-42520C081D42}"/>
              </a:ext>
            </a:extLst>
          </p:cNvPr>
          <p:cNvSpPr/>
          <p:nvPr/>
        </p:nvSpPr>
        <p:spPr>
          <a:xfrm>
            <a:off x="8941786" y="6465069"/>
            <a:ext cx="2442395" cy="256406"/>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Award</a:t>
            </a:r>
          </a:p>
        </p:txBody>
      </p:sp>
      <p:sp>
        <p:nvSpPr>
          <p:cNvPr id="14" name="Rectangle: Rounded Corners 13">
            <a:extLst>
              <a:ext uri="{FF2B5EF4-FFF2-40B4-BE49-F238E27FC236}">
                <a16:creationId xmlns:a16="http://schemas.microsoft.com/office/drawing/2014/main" xmlns="" id="{5868FDAD-F513-4706-A6B7-42766B1D3FC7}"/>
              </a:ext>
            </a:extLst>
          </p:cNvPr>
          <p:cNvSpPr/>
          <p:nvPr/>
        </p:nvSpPr>
        <p:spPr>
          <a:xfrm>
            <a:off x="649939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Evaluate</a:t>
            </a:r>
          </a:p>
        </p:txBody>
      </p:sp>
      <p:cxnSp>
        <p:nvCxnSpPr>
          <p:cNvPr id="15" name="Straight Arrow Connector 14">
            <a:extLst>
              <a:ext uri="{FF2B5EF4-FFF2-40B4-BE49-F238E27FC236}">
                <a16:creationId xmlns:a16="http://schemas.microsoft.com/office/drawing/2014/main" xmlns="" id="{62A24CB8-D311-4405-97EE-A3D5855DFABE}"/>
              </a:ext>
            </a:extLst>
          </p:cNvPr>
          <p:cNvCxnSpPr>
            <a:cxnSpLocks/>
          </p:cNvCxnSpPr>
          <p:nvPr/>
        </p:nvCxnSpPr>
        <p:spPr>
          <a:xfrm>
            <a:off x="1754372" y="2233428"/>
            <a:ext cx="720842"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4"/>
          <a:stretch>
            <a:fillRect/>
          </a:stretch>
        </p:blipFill>
        <p:spPr>
          <a:xfrm>
            <a:off x="2459228" y="1695107"/>
            <a:ext cx="7273543" cy="4566541"/>
          </a:xfrm>
          <a:prstGeom prst="rect">
            <a:avLst/>
          </a:prstGeom>
          <a:effectLst>
            <a:outerShdw blurRad="50800" dist="38100" dir="2700000" algn="tl" rotWithShape="0">
              <a:prstClr val="black">
                <a:alpha val="40000"/>
              </a:prstClr>
            </a:outerShdw>
          </a:effectLst>
        </p:spPr>
      </p:pic>
      <p:cxnSp>
        <p:nvCxnSpPr>
          <p:cNvPr id="16" name="Straight Arrow Connector 15">
            <a:extLst>
              <a:ext uri="{FF2B5EF4-FFF2-40B4-BE49-F238E27FC236}">
                <a16:creationId xmlns:a16="http://schemas.microsoft.com/office/drawing/2014/main" xmlns="" id="{7999484A-C7B3-4114-8735-16FCC279BD04}"/>
              </a:ext>
            </a:extLst>
          </p:cNvPr>
          <p:cNvCxnSpPr/>
          <p:nvPr/>
        </p:nvCxnSpPr>
        <p:spPr>
          <a:xfrm>
            <a:off x="3814875" y="5763352"/>
            <a:ext cx="172122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xmlns="" id="{EF104CC0-23F9-4B26-9914-5C6F18D0BEB9}"/>
              </a:ext>
            </a:extLst>
          </p:cNvPr>
          <p:cNvCxnSpPr/>
          <p:nvPr/>
        </p:nvCxnSpPr>
        <p:spPr>
          <a:xfrm>
            <a:off x="4056996" y="6150319"/>
            <a:ext cx="172122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flipH="1">
            <a:off x="8251633" y="6004194"/>
            <a:ext cx="1481137" cy="2574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136081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1" y="337550"/>
            <a:ext cx="7369477" cy="1325563"/>
          </a:xfrm>
        </p:spPr>
        <p:txBody>
          <a:bodyPr/>
          <a:lstStyle/>
          <a:p>
            <a:r>
              <a:rPr lang="en-US" dirty="0"/>
              <a:t>Award </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95</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39510" y="641139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2</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sp>
        <p:nvSpPr>
          <p:cNvPr id="3" name="Rectangle: Rounded Corners 2">
            <a:extLst>
              <a:ext uri="{FF2B5EF4-FFF2-40B4-BE49-F238E27FC236}">
                <a16:creationId xmlns:a16="http://schemas.microsoft.com/office/drawing/2014/main" xmlns="" id="{5C831A4B-83DC-493F-A2C8-ED204049B175}"/>
              </a:ext>
            </a:extLst>
          </p:cNvPr>
          <p:cNvSpPr/>
          <p:nvPr/>
        </p:nvSpPr>
        <p:spPr>
          <a:xfrm>
            <a:off x="161460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Formal/Informal</a:t>
            </a:r>
          </a:p>
        </p:txBody>
      </p:sp>
      <p:sp>
        <p:nvSpPr>
          <p:cNvPr id="11" name="Rectangle: Rounded Corners 10">
            <a:extLst>
              <a:ext uri="{FF2B5EF4-FFF2-40B4-BE49-F238E27FC236}">
                <a16:creationId xmlns:a16="http://schemas.microsoft.com/office/drawing/2014/main" xmlns="" id="{056996F4-61AB-4A9C-A744-17AFDC312860}"/>
              </a:ext>
            </a:extLst>
          </p:cNvPr>
          <p:cNvSpPr/>
          <p:nvPr/>
        </p:nvSpPr>
        <p:spPr>
          <a:xfrm>
            <a:off x="405699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a:t>
            </a:r>
          </a:p>
        </p:txBody>
      </p:sp>
      <p:sp>
        <p:nvSpPr>
          <p:cNvPr id="13" name="Rectangle: Rounded Corners 12">
            <a:extLst>
              <a:ext uri="{FF2B5EF4-FFF2-40B4-BE49-F238E27FC236}">
                <a16:creationId xmlns:a16="http://schemas.microsoft.com/office/drawing/2014/main" xmlns="" id="{60C605F0-6336-46B2-8FFF-42520C081D42}"/>
              </a:ext>
            </a:extLst>
          </p:cNvPr>
          <p:cNvSpPr/>
          <p:nvPr/>
        </p:nvSpPr>
        <p:spPr>
          <a:xfrm>
            <a:off x="8941786" y="6465069"/>
            <a:ext cx="2442395" cy="256406"/>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Award</a:t>
            </a:r>
          </a:p>
        </p:txBody>
      </p:sp>
      <p:sp>
        <p:nvSpPr>
          <p:cNvPr id="14" name="Rectangle: Rounded Corners 13">
            <a:extLst>
              <a:ext uri="{FF2B5EF4-FFF2-40B4-BE49-F238E27FC236}">
                <a16:creationId xmlns:a16="http://schemas.microsoft.com/office/drawing/2014/main" xmlns="" id="{5868FDAD-F513-4706-A6B7-42766B1D3FC7}"/>
              </a:ext>
            </a:extLst>
          </p:cNvPr>
          <p:cNvSpPr/>
          <p:nvPr/>
        </p:nvSpPr>
        <p:spPr>
          <a:xfrm>
            <a:off x="649939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Evaluate</a:t>
            </a:r>
          </a:p>
        </p:txBody>
      </p:sp>
      <p:pic>
        <p:nvPicPr>
          <p:cNvPr id="6" name="Picture 5"/>
          <p:cNvPicPr>
            <a:picLocks noChangeAspect="1"/>
          </p:cNvPicPr>
          <p:nvPr/>
        </p:nvPicPr>
        <p:blipFill>
          <a:blip r:embed="rId4"/>
          <a:stretch>
            <a:fillRect/>
          </a:stretch>
        </p:blipFill>
        <p:spPr>
          <a:xfrm>
            <a:off x="1414762" y="2393792"/>
            <a:ext cx="9362476" cy="1432379"/>
          </a:xfrm>
          <a:prstGeom prst="rect">
            <a:avLst/>
          </a:prstGeom>
          <a:effectLst>
            <a:outerShdw blurRad="50800" dist="38100" dir="2700000" algn="tl" rotWithShape="0">
              <a:prstClr val="black">
                <a:alpha val="40000"/>
              </a:prstClr>
            </a:outerShdw>
          </a:effectLst>
        </p:spPr>
      </p:pic>
      <p:cxnSp>
        <p:nvCxnSpPr>
          <p:cNvPr id="15" name="Straight Arrow Connector 14">
            <a:extLst>
              <a:ext uri="{FF2B5EF4-FFF2-40B4-BE49-F238E27FC236}">
                <a16:creationId xmlns:a16="http://schemas.microsoft.com/office/drawing/2014/main" xmlns="" id="{7999484A-C7B3-4114-8735-16FCC279BD04}"/>
              </a:ext>
            </a:extLst>
          </p:cNvPr>
          <p:cNvCxnSpPr/>
          <p:nvPr/>
        </p:nvCxnSpPr>
        <p:spPr>
          <a:xfrm>
            <a:off x="7720588" y="3598384"/>
            <a:ext cx="172122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313349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1" y="337550"/>
            <a:ext cx="7369477" cy="1325563"/>
          </a:xfrm>
        </p:spPr>
        <p:txBody>
          <a:bodyPr/>
          <a:lstStyle/>
          <a:p>
            <a:r>
              <a:rPr lang="en-US" dirty="0"/>
              <a:t>Award </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96</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39510" y="641139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2</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sp>
        <p:nvSpPr>
          <p:cNvPr id="3" name="Rectangle: Rounded Corners 2">
            <a:extLst>
              <a:ext uri="{FF2B5EF4-FFF2-40B4-BE49-F238E27FC236}">
                <a16:creationId xmlns:a16="http://schemas.microsoft.com/office/drawing/2014/main" xmlns="" id="{5C831A4B-83DC-493F-A2C8-ED204049B175}"/>
              </a:ext>
            </a:extLst>
          </p:cNvPr>
          <p:cNvSpPr/>
          <p:nvPr/>
        </p:nvSpPr>
        <p:spPr>
          <a:xfrm>
            <a:off x="161460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Formal/Informal</a:t>
            </a:r>
          </a:p>
        </p:txBody>
      </p:sp>
      <p:sp>
        <p:nvSpPr>
          <p:cNvPr id="11" name="Rectangle: Rounded Corners 10">
            <a:extLst>
              <a:ext uri="{FF2B5EF4-FFF2-40B4-BE49-F238E27FC236}">
                <a16:creationId xmlns:a16="http://schemas.microsoft.com/office/drawing/2014/main" xmlns="" id="{056996F4-61AB-4A9C-A744-17AFDC312860}"/>
              </a:ext>
            </a:extLst>
          </p:cNvPr>
          <p:cNvSpPr/>
          <p:nvPr/>
        </p:nvSpPr>
        <p:spPr>
          <a:xfrm>
            <a:off x="405699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a:t>
            </a:r>
          </a:p>
        </p:txBody>
      </p:sp>
      <p:sp>
        <p:nvSpPr>
          <p:cNvPr id="13" name="Rectangle: Rounded Corners 12">
            <a:extLst>
              <a:ext uri="{FF2B5EF4-FFF2-40B4-BE49-F238E27FC236}">
                <a16:creationId xmlns:a16="http://schemas.microsoft.com/office/drawing/2014/main" xmlns="" id="{60C605F0-6336-46B2-8FFF-42520C081D42}"/>
              </a:ext>
            </a:extLst>
          </p:cNvPr>
          <p:cNvSpPr/>
          <p:nvPr/>
        </p:nvSpPr>
        <p:spPr>
          <a:xfrm>
            <a:off x="8941786" y="6465069"/>
            <a:ext cx="2442395" cy="256406"/>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Award</a:t>
            </a:r>
          </a:p>
        </p:txBody>
      </p:sp>
      <p:sp>
        <p:nvSpPr>
          <p:cNvPr id="14" name="Rectangle: Rounded Corners 13">
            <a:extLst>
              <a:ext uri="{FF2B5EF4-FFF2-40B4-BE49-F238E27FC236}">
                <a16:creationId xmlns:a16="http://schemas.microsoft.com/office/drawing/2014/main" xmlns="" id="{5868FDAD-F513-4706-A6B7-42766B1D3FC7}"/>
              </a:ext>
            </a:extLst>
          </p:cNvPr>
          <p:cNvSpPr/>
          <p:nvPr/>
        </p:nvSpPr>
        <p:spPr>
          <a:xfrm>
            <a:off x="649939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Evaluate</a:t>
            </a:r>
          </a:p>
        </p:txBody>
      </p:sp>
      <p:pic>
        <p:nvPicPr>
          <p:cNvPr id="7" name="Picture 6">
            <a:extLst>
              <a:ext uri="{FF2B5EF4-FFF2-40B4-BE49-F238E27FC236}">
                <a16:creationId xmlns:a16="http://schemas.microsoft.com/office/drawing/2014/main" xmlns="" id="{F7F61AB3-1CA0-4EFC-9A12-CD73717416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7329" y="1788707"/>
            <a:ext cx="6877341" cy="4281408"/>
          </a:xfrm>
          <a:prstGeom prst="rect">
            <a:avLst/>
          </a:prstGeom>
          <a:effectLst>
            <a:outerShdw blurRad="50800" dist="38100" dir="2700000" algn="tl" rotWithShape="0">
              <a:prstClr val="black">
                <a:alpha val="40000"/>
              </a:prstClr>
            </a:outerShdw>
          </a:effectLst>
        </p:spPr>
      </p:pic>
      <p:cxnSp>
        <p:nvCxnSpPr>
          <p:cNvPr id="12" name="Straight Arrow Connector 11">
            <a:extLst>
              <a:ext uri="{FF2B5EF4-FFF2-40B4-BE49-F238E27FC236}">
                <a16:creationId xmlns:a16="http://schemas.microsoft.com/office/drawing/2014/main" xmlns="" id="{EF104CC0-23F9-4B26-9914-5C6F18D0BEB9}"/>
              </a:ext>
            </a:extLst>
          </p:cNvPr>
          <p:cNvCxnSpPr/>
          <p:nvPr/>
        </p:nvCxnSpPr>
        <p:spPr>
          <a:xfrm>
            <a:off x="6731000" y="5765800"/>
            <a:ext cx="172122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xmlns="" id="{7999484A-C7B3-4114-8735-16FCC279BD04}"/>
              </a:ext>
            </a:extLst>
          </p:cNvPr>
          <p:cNvCxnSpPr/>
          <p:nvPr/>
        </p:nvCxnSpPr>
        <p:spPr>
          <a:xfrm>
            <a:off x="6499391" y="2603500"/>
            <a:ext cx="172122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xmlns="" id="{75DEB182-912F-479F-B753-B36877C578CB}"/>
              </a:ext>
            </a:extLst>
          </p:cNvPr>
          <p:cNvCxnSpPr/>
          <p:nvPr/>
        </p:nvCxnSpPr>
        <p:spPr>
          <a:xfrm>
            <a:off x="1179792" y="2984500"/>
            <a:ext cx="172122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97332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1" y="337550"/>
            <a:ext cx="7369477" cy="1325563"/>
          </a:xfrm>
        </p:spPr>
        <p:txBody>
          <a:bodyPr/>
          <a:lstStyle/>
          <a:p>
            <a:r>
              <a:rPr lang="en-US" dirty="0"/>
              <a:t>Award </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97</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39510" y="641139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2</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sp>
        <p:nvSpPr>
          <p:cNvPr id="3" name="Rectangle: Rounded Corners 2">
            <a:extLst>
              <a:ext uri="{FF2B5EF4-FFF2-40B4-BE49-F238E27FC236}">
                <a16:creationId xmlns:a16="http://schemas.microsoft.com/office/drawing/2014/main" xmlns="" id="{5C831A4B-83DC-493F-A2C8-ED204049B175}"/>
              </a:ext>
            </a:extLst>
          </p:cNvPr>
          <p:cNvSpPr/>
          <p:nvPr/>
        </p:nvSpPr>
        <p:spPr>
          <a:xfrm>
            <a:off x="161460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Formal/Informal</a:t>
            </a:r>
          </a:p>
        </p:txBody>
      </p:sp>
      <p:sp>
        <p:nvSpPr>
          <p:cNvPr id="11" name="Rectangle: Rounded Corners 10">
            <a:extLst>
              <a:ext uri="{FF2B5EF4-FFF2-40B4-BE49-F238E27FC236}">
                <a16:creationId xmlns:a16="http://schemas.microsoft.com/office/drawing/2014/main" xmlns="" id="{056996F4-61AB-4A9C-A744-17AFDC312860}"/>
              </a:ext>
            </a:extLst>
          </p:cNvPr>
          <p:cNvSpPr/>
          <p:nvPr/>
        </p:nvSpPr>
        <p:spPr>
          <a:xfrm>
            <a:off x="405699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a:t>
            </a:r>
          </a:p>
        </p:txBody>
      </p:sp>
      <p:sp>
        <p:nvSpPr>
          <p:cNvPr id="13" name="Rectangle: Rounded Corners 12">
            <a:extLst>
              <a:ext uri="{FF2B5EF4-FFF2-40B4-BE49-F238E27FC236}">
                <a16:creationId xmlns:a16="http://schemas.microsoft.com/office/drawing/2014/main" xmlns="" id="{60C605F0-6336-46B2-8FFF-42520C081D42}"/>
              </a:ext>
            </a:extLst>
          </p:cNvPr>
          <p:cNvSpPr/>
          <p:nvPr/>
        </p:nvSpPr>
        <p:spPr>
          <a:xfrm>
            <a:off x="8941786" y="6465069"/>
            <a:ext cx="2442395" cy="256406"/>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Award</a:t>
            </a:r>
          </a:p>
        </p:txBody>
      </p:sp>
      <p:sp>
        <p:nvSpPr>
          <p:cNvPr id="14" name="Rectangle: Rounded Corners 13">
            <a:extLst>
              <a:ext uri="{FF2B5EF4-FFF2-40B4-BE49-F238E27FC236}">
                <a16:creationId xmlns:a16="http://schemas.microsoft.com/office/drawing/2014/main" xmlns="" id="{5868FDAD-F513-4706-A6B7-42766B1D3FC7}"/>
              </a:ext>
            </a:extLst>
          </p:cNvPr>
          <p:cNvSpPr/>
          <p:nvPr/>
        </p:nvSpPr>
        <p:spPr>
          <a:xfrm>
            <a:off x="649939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Evaluate</a:t>
            </a:r>
          </a:p>
        </p:txBody>
      </p:sp>
      <p:pic>
        <p:nvPicPr>
          <p:cNvPr id="6" name="Picture 5"/>
          <p:cNvPicPr>
            <a:picLocks noChangeAspect="1"/>
          </p:cNvPicPr>
          <p:nvPr/>
        </p:nvPicPr>
        <p:blipFill>
          <a:blip r:embed="rId4"/>
          <a:stretch>
            <a:fillRect/>
          </a:stretch>
        </p:blipFill>
        <p:spPr>
          <a:xfrm>
            <a:off x="3127178" y="1785776"/>
            <a:ext cx="5936427" cy="4490902"/>
          </a:xfrm>
          <a:prstGeom prst="rect">
            <a:avLst/>
          </a:prstGeom>
          <a:effectLst>
            <a:outerShdw blurRad="50800" dist="38100" dir="2700000" algn="tl" rotWithShape="0">
              <a:prstClr val="black">
                <a:alpha val="40000"/>
              </a:prstClr>
            </a:outerShdw>
          </a:effectLst>
        </p:spPr>
      </p:pic>
      <p:cxnSp>
        <p:nvCxnSpPr>
          <p:cNvPr id="16" name="Straight Arrow Connector 15">
            <a:extLst>
              <a:ext uri="{FF2B5EF4-FFF2-40B4-BE49-F238E27FC236}">
                <a16:creationId xmlns:a16="http://schemas.microsoft.com/office/drawing/2014/main" xmlns="" id="{EF104CC0-23F9-4B26-9914-5C6F18D0BEB9}"/>
              </a:ext>
            </a:extLst>
          </p:cNvPr>
          <p:cNvCxnSpPr>
            <a:cxnSpLocks/>
          </p:cNvCxnSpPr>
          <p:nvPr/>
        </p:nvCxnSpPr>
        <p:spPr>
          <a:xfrm>
            <a:off x="8176437" y="5784112"/>
            <a:ext cx="343066" cy="30333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xmlns="" id="{7999484A-C7B3-4114-8735-16FCC279BD04}"/>
              </a:ext>
            </a:extLst>
          </p:cNvPr>
          <p:cNvCxnSpPr>
            <a:cxnSpLocks/>
          </p:cNvCxnSpPr>
          <p:nvPr/>
        </p:nvCxnSpPr>
        <p:spPr>
          <a:xfrm>
            <a:off x="3891516" y="1725910"/>
            <a:ext cx="577413" cy="3821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xmlns="" id="{B14B0ACD-92E4-4B70-8D7B-5F84BF8D6BB5}"/>
              </a:ext>
            </a:extLst>
          </p:cNvPr>
          <p:cNvCxnSpPr>
            <a:cxnSpLocks/>
          </p:cNvCxnSpPr>
          <p:nvPr/>
        </p:nvCxnSpPr>
        <p:spPr>
          <a:xfrm>
            <a:off x="2509287" y="2466707"/>
            <a:ext cx="692322"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218563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1" y="337550"/>
            <a:ext cx="7369477" cy="1325563"/>
          </a:xfrm>
        </p:spPr>
        <p:txBody>
          <a:bodyPr/>
          <a:lstStyle/>
          <a:p>
            <a:r>
              <a:rPr lang="en-US" dirty="0"/>
              <a:t>Award </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98</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39510" y="641139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2</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sp>
        <p:nvSpPr>
          <p:cNvPr id="3" name="Rectangle: Rounded Corners 2">
            <a:extLst>
              <a:ext uri="{FF2B5EF4-FFF2-40B4-BE49-F238E27FC236}">
                <a16:creationId xmlns:a16="http://schemas.microsoft.com/office/drawing/2014/main" xmlns="" id="{5C831A4B-83DC-493F-A2C8-ED204049B175}"/>
              </a:ext>
            </a:extLst>
          </p:cNvPr>
          <p:cNvSpPr/>
          <p:nvPr/>
        </p:nvSpPr>
        <p:spPr>
          <a:xfrm>
            <a:off x="161460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Formal/Informal</a:t>
            </a:r>
          </a:p>
        </p:txBody>
      </p:sp>
      <p:sp>
        <p:nvSpPr>
          <p:cNvPr id="11" name="Rectangle: Rounded Corners 10">
            <a:extLst>
              <a:ext uri="{FF2B5EF4-FFF2-40B4-BE49-F238E27FC236}">
                <a16:creationId xmlns:a16="http://schemas.microsoft.com/office/drawing/2014/main" xmlns="" id="{056996F4-61AB-4A9C-A744-17AFDC312860}"/>
              </a:ext>
            </a:extLst>
          </p:cNvPr>
          <p:cNvSpPr/>
          <p:nvPr/>
        </p:nvSpPr>
        <p:spPr>
          <a:xfrm>
            <a:off x="405699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a:t>
            </a:r>
          </a:p>
        </p:txBody>
      </p:sp>
      <p:sp>
        <p:nvSpPr>
          <p:cNvPr id="13" name="Rectangle: Rounded Corners 12">
            <a:extLst>
              <a:ext uri="{FF2B5EF4-FFF2-40B4-BE49-F238E27FC236}">
                <a16:creationId xmlns:a16="http://schemas.microsoft.com/office/drawing/2014/main" xmlns="" id="{60C605F0-6336-46B2-8FFF-42520C081D42}"/>
              </a:ext>
            </a:extLst>
          </p:cNvPr>
          <p:cNvSpPr/>
          <p:nvPr/>
        </p:nvSpPr>
        <p:spPr>
          <a:xfrm>
            <a:off x="8941786" y="6465069"/>
            <a:ext cx="2442395" cy="256406"/>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Award</a:t>
            </a:r>
          </a:p>
        </p:txBody>
      </p:sp>
      <p:sp>
        <p:nvSpPr>
          <p:cNvPr id="14" name="Rectangle: Rounded Corners 13">
            <a:extLst>
              <a:ext uri="{FF2B5EF4-FFF2-40B4-BE49-F238E27FC236}">
                <a16:creationId xmlns:a16="http://schemas.microsoft.com/office/drawing/2014/main" xmlns="" id="{5868FDAD-F513-4706-A6B7-42766B1D3FC7}"/>
              </a:ext>
            </a:extLst>
          </p:cNvPr>
          <p:cNvSpPr/>
          <p:nvPr/>
        </p:nvSpPr>
        <p:spPr>
          <a:xfrm>
            <a:off x="649939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Evaluate</a:t>
            </a:r>
          </a:p>
        </p:txBody>
      </p:sp>
      <p:pic>
        <p:nvPicPr>
          <p:cNvPr id="6" name="Picture 5"/>
          <p:cNvPicPr>
            <a:picLocks noChangeAspect="1"/>
          </p:cNvPicPr>
          <p:nvPr/>
        </p:nvPicPr>
        <p:blipFill>
          <a:blip r:embed="rId4"/>
          <a:stretch>
            <a:fillRect/>
          </a:stretch>
        </p:blipFill>
        <p:spPr>
          <a:xfrm>
            <a:off x="2166020" y="1857539"/>
            <a:ext cx="8135104" cy="4215591"/>
          </a:xfrm>
          <a:prstGeom prst="rect">
            <a:avLst/>
          </a:prstGeom>
          <a:effectLst>
            <a:outerShdw blurRad="50800" dist="38100" dir="2700000" algn="tl" rotWithShape="0">
              <a:prstClr val="black">
                <a:alpha val="40000"/>
              </a:prstClr>
            </a:outerShdw>
          </a:effectLst>
        </p:spPr>
      </p:pic>
      <p:cxnSp>
        <p:nvCxnSpPr>
          <p:cNvPr id="15" name="Straight Arrow Connector 14">
            <a:extLst>
              <a:ext uri="{FF2B5EF4-FFF2-40B4-BE49-F238E27FC236}">
                <a16:creationId xmlns:a16="http://schemas.microsoft.com/office/drawing/2014/main" xmlns="" id="{EF104CC0-23F9-4B26-9914-5C6F18D0BEB9}"/>
              </a:ext>
            </a:extLst>
          </p:cNvPr>
          <p:cNvCxnSpPr>
            <a:cxnSpLocks/>
          </p:cNvCxnSpPr>
          <p:nvPr/>
        </p:nvCxnSpPr>
        <p:spPr>
          <a:xfrm>
            <a:off x="8941786" y="5380074"/>
            <a:ext cx="582851" cy="42063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xmlns="" id="{7999484A-C7B3-4114-8735-16FCC279BD04}"/>
              </a:ext>
            </a:extLst>
          </p:cNvPr>
          <p:cNvCxnSpPr>
            <a:cxnSpLocks/>
          </p:cNvCxnSpPr>
          <p:nvPr/>
        </p:nvCxnSpPr>
        <p:spPr>
          <a:xfrm>
            <a:off x="4675489" y="2934586"/>
            <a:ext cx="674295" cy="22121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317957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1" y="337550"/>
            <a:ext cx="7369477" cy="1325563"/>
          </a:xfrm>
        </p:spPr>
        <p:txBody>
          <a:bodyPr/>
          <a:lstStyle/>
          <a:p>
            <a:r>
              <a:rPr lang="en-US" dirty="0"/>
              <a:t>Award </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99</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39510" y="641139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2</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sp>
        <p:nvSpPr>
          <p:cNvPr id="3" name="Rectangle: Rounded Corners 2">
            <a:extLst>
              <a:ext uri="{FF2B5EF4-FFF2-40B4-BE49-F238E27FC236}">
                <a16:creationId xmlns:a16="http://schemas.microsoft.com/office/drawing/2014/main" xmlns="" id="{5C831A4B-83DC-493F-A2C8-ED204049B175}"/>
              </a:ext>
            </a:extLst>
          </p:cNvPr>
          <p:cNvSpPr/>
          <p:nvPr/>
        </p:nvSpPr>
        <p:spPr>
          <a:xfrm>
            <a:off x="161460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Formal/Informal</a:t>
            </a:r>
          </a:p>
        </p:txBody>
      </p:sp>
      <p:sp>
        <p:nvSpPr>
          <p:cNvPr id="11" name="Rectangle: Rounded Corners 10">
            <a:extLst>
              <a:ext uri="{FF2B5EF4-FFF2-40B4-BE49-F238E27FC236}">
                <a16:creationId xmlns:a16="http://schemas.microsoft.com/office/drawing/2014/main" xmlns="" id="{056996F4-61AB-4A9C-A744-17AFDC312860}"/>
              </a:ext>
            </a:extLst>
          </p:cNvPr>
          <p:cNvSpPr/>
          <p:nvPr/>
        </p:nvSpPr>
        <p:spPr>
          <a:xfrm>
            <a:off x="4056996"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a:t>
            </a:r>
          </a:p>
        </p:txBody>
      </p:sp>
      <p:sp>
        <p:nvSpPr>
          <p:cNvPr id="13" name="Rectangle: Rounded Corners 12">
            <a:extLst>
              <a:ext uri="{FF2B5EF4-FFF2-40B4-BE49-F238E27FC236}">
                <a16:creationId xmlns:a16="http://schemas.microsoft.com/office/drawing/2014/main" xmlns="" id="{60C605F0-6336-46B2-8FFF-42520C081D42}"/>
              </a:ext>
            </a:extLst>
          </p:cNvPr>
          <p:cNvSpPr/>
          <p:nvPr/>
        </p:nvSpPr>
        <p:spPr>
          <a:xfrm>
            <a:off x="8941786" y="6465069"/>
            <a:ext cx="2442395" cy="256406"/>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Award</a:t>
            </a:r>
          </a:p>
        </p:txBody>
      </p:sp>
      <p:sp>
        <p:nvSpPr>
          <p:cNvPr id="14" name="Rectangle: Rounded Corners 13">
            <a:extLst>
              <a:ext uri="{FF2B5EF4-FFF2-40B4-BE49-F238E27FC236}">
                <a16:creationId xmlns:a16="http://schemas.microsoft.com/office/drawing/2014/main" xmlns="" id="{5868FDAD-F513-4706-A6B7-42766B1D3FC7}"/>
              </a:ext>
            </a:extLst>
          </p:cNvPr>
          <p:cNvSpPr/>
          <p:nvPr/>
        </p:nvSpPr>
        <p:spPr>
          <a:xfrm>
            <a:off x="6499391" y="6465069"/>
            <a:ext cx="2442395" cy="256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Evaluate</a:t>
            </a:r>
          </a:p>
        </p:txBody>
      </p:sp>
      <p:pic>
        <p:nvPicPr>
          <p:cNvPr id="6" name="Picture 5"/>
          <p:cNvPicPr>
            <a:picLocks noChangeAspect="1"/>
          </p:cNvPicPr>
          <p:nvPr/>
        </p:nvPicPr>
        <p:blipFill>
          <a:blip r:embed="rId4"/>
          <a:stretch>
            <a:fillRect/>
          </a:stretch>
        </p:blipFill>
        <p:spPr>
          <a:xfrm>
            <a:off x="1458773" y="2516901"/>
            <a:ext cx="9274453" cy="2968785"/>
          </a:xfrm>
          <a:prstGeom prst="rect">
            <a:avLst/>
          </a:prstGeom>
          <a:effectLst>
            <a:outerShdw blurRad="50800" dist="38100" dir="2700000" algn="tl" rotWithShape="0">
              <a:prstClr val="black">
                <a:alpha val="40000"/>
              </a:prstClr>
            </a:outerShdw>
          </a:effectLst>
        </p:spPr>
      </p:pic>
      <p:cxnSp>
        <p:nvCxnSpPr>
          <p:cNvPr id="16" name="Straight Arrow Connector 15">
            <a:extLst>
              <a:ext uri="{FF2B5EF4-FFF2-40B4-BE49-F238E27FC236}">
                <a16:creationId xmlns:a16="http://schemas.microsoft.com/office/drawing/2014/main" xmlns="" id="{EF104CC0-23F9-4B26-9914-5C6F18D0BEB9}"/>
              </a:ext>
            </a:extLst>
          </p:cNvPr>
          <p:cNvCxnSpPr>
            <a:cxnSpLocks/>
          </p:cNvCxnSpPr>
          <p:nvPr/>
        </p:nvCxnSpPr>
        <p:spPr>
          <a:xfrm>
            <a:off x="9244358" y="4759652"/>
            <a:ext cx="533861" cy="34761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xmlns="" id="{522DB0F6-D38A-49D3-953F-00BD49AA6B43}"/>
              </a:ext>
            </a:extLst>
          </p:cNvPr>
          <p:cNvCxnSpPr>
            <a:cxnSpLocks/>
          </p:cNvCxnSpPr>
          <p:nvPr/>
        </p:nvCxnSpPr>
        <p:spPr>
          <a:xfrm>
            <a:off x="6177516" y="3657685"/>
            <a:ext cx="426990" cy="30765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xmlns="" id="{7999484A-C7B3-4114-8735-16FCC279BD04}"/>
              </a:ext>
            </a:extLst>
          </p:cNvPr>
          <p:cNvCxnSpPr>
            <a:cxnSpLocks/>
          </p:cNvCxnSpPr>
          <p:nvPr/>
        </p:nvCxnSpPr>
        <p:spPr>
          <a:xfrm>
            <a:off x="820623" y="4922595"/>
            <a:ext cx="62385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03677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0NTxq6gM"/>
  <p:tag name="ARTICULATE_SLIDE_THUMBNAIL_REFRESH" val="1"/>
  <p:tag name="ARTICULATE_PROJECT_OPEN" val="0"/>
  <p:tag name="ARTICULATE_SLIDE_COUNT" val="2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T PM Template - Kickoff Meeting Presentation.potx" id="{8587ABB8-746A-48A3-9DBD-D451A7C461B4}" vid="{73D94410-91F4-4CE2-9BF2-75FC098E27E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ct:contentTypeSchema ct:_="" ma:_="" ma:contentTypeName="Document" ma:contentTypeID="0x0101000B69A12940F4554DBC29F6287223FD92" ma:contentTypeVersion="" ma:contentTypeDescription="Create a new document." ma:contentTypeScope="" ma:versionID="41c5b1b204e11f75708724b08d0d7916" xmlns:ct="http://schemas.microsoft.com/office/2006/metadata/contentType" xmlns:ma="http://schemas.microsoft.com/office/2006/metadata/properties/metaAttributes">
<xsd:schema targetNamespace="http://schemas.microsoft.com/office/2006/metadata/properties" ma:root="true" ma:fieldsID="1c2184e985341c8676ccc2b8997c7d1c" ns2:_="" ns3:_="" xmlns:xsd="http://www.w3.org/2001/XMLSchema" xmlns:xs="http://www.w3.org/2001/XMLSchema" xmlns:p="http://schemas.microsoft.com/office/2006/metadata/properties" xmlns:ns2="$ListId:Shared Documents;" xmlns:ns3="http://schemas.microsoft.com/sharepoint/v3/fields">
<xsd:import namespace="$ListId:Shared Documents;"/>
<xsd:import namespace="http://schemas.microsoft.com/sharepoint/v3/fields"/>
<xsd:element name="properties">
<xsd:complexType>
<xsd:sequence>
<xsd:element name="documentManagement">
<xsd:complexType>
<xsd:all>
<xsd:element ref="ns2:Document_x0020_Type" minOccurs="0"/>
<xsd:element ref="ns2:Phase" minOccurs="0"/>
<xsd:element ref="ns2:Document_x0020_Subtype" minOccurs="0"/>
<xsd:element ref="ns2:Project_x0020_Milestone" minOccurs="0"/>
<xsd:element ref="ns3:_Status" minOccurs="0"/>
</xsd:all>
</xsd:complexType>
</xsd:element>
</xsd:sequence>
</xsd:complexType>
</xsd:element>
</xsd:schema>
<xsd:schema targetNamespace="$ListId:Shared Documents;" elementFormDefault="qualified" xmlns:xsd="http://www.w3.org/2001/XMLSchema" xmlns:xs="http://www.w3.org/2001/XMLSchema" xmlns:dms="http://schemas.microsoft.com/office/2006/documentManagement/types" xmlns:pc="http://schemas.microsoft.com/office/infopath/2007/PartnerControls">
<xsd:import namespace="http://schemas.microsoft.com/office/2006/documentManagement/types"/>
<xsd:import namespace="http://schemas.microsoft.com/office/infopath/2007/PartnerControls"/>
<xsd:element name="Document_x0020_Type" ma:index="8" nillable="true" ma:displayName="Document Type" ma:internalName="Document_x0020_Type">
<xsd:complexType>
<xsd:complexContent>
<xsd:extension base="dms:MultiChoice">
<xsd:sequence>
<xsd:element name="Value" maxOccurs="unbounded" minOccurs="0" nillable="true">
<xsd:simpleType>
<xsd:restriction base="dms:Choice">
<xsd:enumeration value="Acquisition"/>
<xsd:enumeration value="Change Request"/>
<xsd:enumeration value="Classification Assessment"/>
<xsd:enumeration value="Deliverable"/>
<xsd:enumeration value="Design"/>
<xsd:enumeration value="Communications"/>
<xsd:enumeration value="Implementation"/>
<xsd:enumeration value="Meeting"/>
<xsd:enumeration value="Planning"/>
<xsd:enumeration value="Support"/>
<xsd:enumeration value="Requirements"/>
<xsd:enumeration value="Risk"/>
<xsd:enumeration value="Testing"/>
<xsd:enumeration value="Training"/>
</xsd:restriction>
</xsd:simpleType>
</xsd:element>
</xsd:sequence>
</xsd:extension>
</xsd:complexContent>
</xsd:complexType>
</xsd:element>
<xsd:element name="Phase" ma:index="9" nillable="true" ma:displayName="Phase" ma:format="Dropdown" ma:internalName="Phase">
<xsd:simpleType>
<xsd:restriction base="dms:Choice">
<xsd:enumeration value="Initiation"/>
<xsd:enumeration value="Planning"/>
<xsd:enumeration value="Execution"/>
<xsd:enumeration value="Closing"/>
<xsd:enumeration value="N/A"/>
</xsd:restriction>
</xsd:simpleType>
</xsd:element>
<xsd:element name="Document_x0020_Subtype" ma:index="10" nillable="true" ma:displayName="Document Subtype" ma:format="Dropdown" ma:internalName="Document_x0020_Subtype">
<xsd:simpleType>
<xsd:restriction base="dms:Choice">
<xsd:enumeration value="Bill of Materials"/>
<xsd:enumeration value="Charter"/>
<xsd:enumeration value="Concept of Operations"/>
<xsd:enumeration value="Correspondence"/>
<xsd:enumeration value="Customer Acceptance"/>
<xsd:enumeration value="Design Document"/>
<xsd:enumeration value="Diagrams"/>
<xsd:enumeration value="Issues Management Log"/>
<xsd:enumeration value="Meeting Minutes"/>
<xsd:enumeration value="Plan"/>
<xsd:enumeration value="Presentation"/>
<xsd:enumeration value="Purchase Order"/>
<xsd:enumeration value="Purchase Request"/>
<xsd:enumeration value="Requirements Document"/>
<xsd:enumeration value="Scope Statement"/>
<xsd:enumeration value="Status Update"/>
<xsd:enumeration value="Statement of Work"/>
<xsd:enumeration value="Team Template"/>
<xsd:enumeration value="Test Plan"/>
<xsd:enumeration value="Test Cases"/>
<xsd:enumeration value="Test Report"/>
<xsd:enumeration value="Vendor"/>
</xsd:restriction>
</xsd:simpleType>
</xsd:element>
<xsd:element name="Project_x0020_Milestone" ma:index="11" nillable="true" ma:displayName="Project Milestone" ma:format="Dropdown" ma:internalName="Project_x0020_Milestone">
<xsd:simpleType>
<xsd:restriction base="dms:Choice">
<xsd:enumeration value="Prelim Design Review"/>
<xsd:enumeration value="Final Design Review"/>
<xsd:enumeration value="Pilot Test"/>
<xsd:enumeration value="Implementation"/>
<xsd:enumeration value="Document Turn Over"/>
</xsd:restriction>
</xsd:simpleType>
</xsd:element>
</xsd:schema>
<xsd:schema targetNamespace="http://schemas.microsoft.com/sharepoint/v3/fields" elementFormDefault="qualified" xmlns:xsd="http://www.w3.org/2001/XMLSchema" xmlns:xs="http://www.w3.org/2001/XMLSchema" xmlns:dms="http://schemas.microsoft.com/office/2006/documentManagement/types" xmlns:pc="http://schemas.microsoft.com/office/infopath/2007/PartnerControls">
<xsd:import namespace="http://schemas.microsoft.com/office/2006/documentManagement/types"/>
<xsd:import namespace="http://schemas.microsoft.com/office/infopath/2007/PartnerControls"/>
<xsd:element name="_Status" ma:index="12" nillable="true" ma:displayName="Status" ma:default="Draft" ma:format="Dropdown" ma:internalName="_Status">
<xsd:simpleType>
<xsd:union memberTypes="dms:Text">
<xsd:simpleType>
<xsd:restriction base="dms:Choice">
<xsd:enumeration value="Draft"/>
<xsd:enumeration value="Ready for Review"/>
<xsd:enumeration value="Final"/>
<xsd:enumeration value="Expired"/>
</xsd:restriction>
</xsd:simpleType>
</xsd:union>
</xsd:simpleType>
</xsd:element>
</xsd:schema>
<xsd:schema targetNamespace="http://schemas.openxmlformats.org/package/2006/metadata/core-properties" elementFormDefault="qualified" attributeFormDefault="unqualified" blockDefault="#all" xmlns="http://schemas.openxmlformats.org/package/2006/metadata/core-properties" xmlns:xsd="http://www.w3.org/2001/XMLSchema" xmlns:xsi="http://www.w3.org/2001/XMLSchema-instance" xmlns:dc="http://purl.org/dc/elements/1.1/" xmlns:dcterms="http://purl.org/dc/terms/" xmlns:odoc="http://schemas.microsoft.com/internal/obd">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targetNamespace="http://schemas.microsoft.com/office/infopath/2007/PartnerControls" elementFormDefault="qualified" attributeFormDefault="unqualified" xmlns:pc="http://schemas.microsoft.com/office/infopath/2007/PartnerControls" xmlns:xs="http://www.w3.org/2001/XMLSchema">
<xs:element name="Person">
<xs:complexType>
<xs:sequence>
<xs:element ref="pc:DisplayName" minOccurs="0"></xs:element>
<xs:element ref="pc:AccountId" minOccurs="0"></xs:element>
<xs:element ref="pc:AccountType" minOccurs="0"></xs:element>
</xs:sequence>
</xs:complexType>
</xs:element>
<xs:element name="DisplayName" type="xs:string"></xs:element>
<xs:element name="AccountId" type="xs:string"></xs:element>
<xs:element name="AccountType" type="xs:string"></xs:element>
<xs:element name="BDCAssociatedEntity">
<xs:complexType>
<xs:sequence>
<xs:element ref="pc:BDCEntity" minOccurs="0" maxOccurs="unbounded"></xs:element>
</xs:sequence>
<xs:attribute ref="pc:EntityNamespace"></xs:attribute>
<xs:attribute ref="pc:EntityName"></xs:attribute>
<xs:attribute ref="pc:SystemInstanceName"></xs:attribute>
<xs:attribute ref="pc:AssociationName"></xs:attribute>
</xs:complexType>
</xs:element>
<xs:attribute name="EntityNamespace" type="xs:string"></xs:attribute>
<xs:attribute name="EntityName" type="xs:string"></xs:attribute>
<xs:attribute name="SystemInstanceName" type="xs:string"></xs:attribute>
<xs:attribute name="AssociationName" type="xs:string"></xs:attribute>
<xs:element name="BDCEntity">
<xs:complexType>
<xs:sequence>
<xs:element ref="pc:EntityDisplayName" minOccurs="0"></xs:element>
<xs:element ref="pc:EntityInstanceReference" minOccurs="0"></xs:element>
<xs:element ref="pc:EntityId1" minOccurs="0"></xs:element>
<xs:element ref="pc:EntityId2" minOccurs="0"></xs:element>
<xs:element ref="pc:EntityId3" minOccurs="0"></xs:element>
<xs:element ref="pc:EntityId4" minOccurs="0"></xs:element>
<xs:element ref="pc:EntityId5" minOccurs="0"></xs:element>
</xs:sequence>
</xs:complexType>
</xs:element>
<xs:element name="EntityDisplayName" type="xs:string"></xs:element>
<xs:element name="EntityInstanceReference" type="xs:string"></xs:element>
<xs:element name="EntityId1" type="xs:string"></xs:element>
<xs:element name="EntityId2" type="xs:string"></xs:element>
<xs:element name="EntityId3" type="xs:string"></xs:element>
<xs:element name="EntityId4" type="xs:string"></xs:element>
<xs:element name="EntityId5" type="xs:string"></xs:element>
<xs:element name="Terms">
<xs:complexType>
<xs:sequence>
<xs:element ref="pc:TermInfo" minOccurs="0" maxOccurs="unbounded"></xs:element>
</xs:sequence>
</xs:complexType>
</xs:element>
<xs:element name="TermInfo">
<xs:complexType>
<xs:sequence>
<xs:element ref="pc:TermName" minOccurs="0"></xs:element>
<xs:element ref="pc:TermId" minOccurs="0"></xs:element>
</xs:sequence>
</xs:complexType>
</xs:element>
<xs:element name="TermName" type="xs:string"></xs:element>
<xs:element name="TermId" type="xs:string"></xs:element>
</xs:schema>
</ct:contentTypeSchema>
</file>

<file path=customXml/item3.xml><?xml version="1.0" encoding="utf-8"?><p:properties xmlns:p="http://schemas.microsoft.com/office/2006/metadata/properties" xmlns:xsi="http://www.w3.org/2001/XMLSchema-instance" xmlns:pc="http://schemas.microsoft.com/office/infopath/2007/PartnerControls"><documentManagement><Document_x0020_Type xmlns="$ListId:Shared Documents;"><Value>Deliverable</Value></Document_x0020_Type><_Status xmlns="http://schemas.microsoft.com/sharepoint/v3/fields">Draft</_Status><Project_x0020_Milestone xmlns="$ListId:Shared Documents;">Document Turn Over</Project_x0020_Milestone><Document_x0020_Subtype xmlns="$ListId:Shared Documents;">Presentation</Document_x0020_Subtype><Phase xmlns="$ListId:Shared Documents;">Execution</Phase></documentManagement></p:properties>
</file>

<file path=customXml/itemProps1.xml><?xml version="1.0" encoding="utf-8"?>
<ds:datastoreItem xmlns:ds="http://schemas.openxmlformats.org/officeDocument/2006/customXml" ds:itemID="{EF2C5B67-0D7D-4B56-889D-0CD5BEB94552}">
  <ds:schemaRefs>
    <ds:schemaRef ds:uri="http://schemas.microsoft.com/sharepoint/v3/contenttype/forms"/>
  </ds:schemaRefs>
</ds:datastoreItem>
</file>

<file path=customXml/itemProps2.xml><?xml version="1.0" encoding="utf-8"?>
<ds:datastoreItem xmlns:ds="http://schemas.openxmlformats.org/officeDocument/2006/customXml" ds:itemID="{3EE9BBA3-C35F-43DD-970A-8F3E525E5A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Shared Document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172B02D-F8A5-460D-AEE3-F3B4F8E38541}">
  <ds:schemaRefs>
    <ds:schemaRef ds:uri="http://purl.org/dc/dcmitype/"/>
    <ds:schemaRef ds:uri="http://schemas.microsoft.com/office/infopath/2007/PartnerControls"/>
    <ds:schemaRef ds:uri="$ListId:Shared Document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schemas.microsoft.com/sharepoint/v3/field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TM10001104[[fn=Feathered]]</Template>
  <TotalTime>84957</TotalTime>
  <Words>7188</Words>
  <Application>Microsoft Office PowerPoint</Application>
  <PresentationFormat>Widescreen</PresentationFormat>
  <Paragraphs>1218</Paragraphs>
  <Slides>104</Slides>
  <Notes>104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104</vt:i4>
      </vt:variant>
    </vt:vector>
  </HeadingPairs>
  <TitlesOfParts>
    <vt:vector size="113" baseType="lpstr">
      <vt:lpstr>Arial</vt:lpstr>
      <vt:lpstr>Calibri</vt:lpstr>
      <vt:lpstr>Calibri Light</vt:lpstr>
      <vt:lpstr>Cambria</vt:lpstr>
      <vt:lpstr>Courier New</vt:lpstr>
      <vt:lpstr>Helvetica</vt:lpstr>
      <vt:lpstr>Lato</vt:lpstr>
      <vt:lpstr>Wingdings</vt:lpstr>
      <vt:lpstr>Office Theme</vt:lpstr>
      <vt:lpstr>CTsource Training 2 Solicitations </vt:lpstr>
      <vt:lpstr>CTsource Training 2 </vt:lpstr>
      <vt:lpstr>Formal/Informal Solicitations</vt:lpstr>
      <vt:lpstr>Formal Solicitations</vt:lpstr>
      <vt:lpstr>Formal Solicitations</vt:lpstr>
      <vt:lpstr>Formal Solicitations</vt:lpstr>
      <vt:lpstr>Formal Solicitations</vt:lpstr>
      <vt:lpstr>Formal Solicitations</vt:lpstr>
      <vt:lpstr>Formal Solicitations</vt:lpstr>
      <vt:lpstr>Formal Solicitations</vt:lpstr>
      <vt:lpstr>Formal Solicitations</vt:lpstr>
      <vt:lpstr>Formal Solicitations</vt:lpstr>
      <vt:lpstr>Formal Solicitations</vt:lpstr>
      <vt:lpstr>Formal Solicitations</vt:lpstr>
      <vt:lpstr>Formal Solicitations</vt:lpstr>
      <vt:lpstr>Formal Solicitations</vt:lpstr>
      <vt:lpstr>Formal Solicitations</vt:lpstr>
      <vt:lpstr>Formal Solicitations</vt:lpstr>
      <vt:lpstr>Formal Solicitations</vt:lpstr>
      <vt:lpstr>Formal Solicitations</vt:lpstr>
      <vt:lpstr>Formal Solicitations</vt:lpstr>
      <vt:lpstr>Formal Solicitations</vt:lpstr>
      <vt:lpstr>Formal Solicitations</vt:lpstr>
      <vt:lpstr>Formal Solicitations</vt:lpstr>
      <vt:lpstr>Formal Solicitations</vt:lpstr>
      <vt:lpstr>Formal Solicitations</vt:lpstr>
      <vt:lpstr>Formal Solicitations</vt:lpstr>
      <vt:lpstr>Formal Solicitations</vt:lpstr>
      <vt:lpstr>Formal Solicitations</vt:lpstr>
      <vt:lpstr>Formal Solicitations</vt:lpstr>
      <vt:lpstr>Formal Solicitations</vt:lpstr>
      <vt:lpstr>Formal Solicitations</vt:lpstr>
      <vt:lpstr>Formal Solicitations</vt:lpstr>
      <vt:lpstr>Formal Solicitations</vt:lpstr>
      <vt:lpstr>Informal Solicitations</vt:lpstr>
      <vt:lpstr>Informal Solicitations</vt:lpstr>
      <vt:lpstr>Informal Solicitations</vt:lpstr>
      <vt:lpstr>Formal/Informal Solicitations</vt:lpstr>
      <vt:lpstr>Questions &amp; Answers</vt:lpstr>
      <vt:lpstr>Manage Solicitations</vt:lpstr>
      <vt:lpstr>Manage Solicitations</vt:lpstr>
      <vt:lpstr>Managing Solicitations</vt:lpstr>
      <vt:lpstr>Managing Solicitations</vt:lpstr>
      <vt:lpstr>Manage Solicitations</vt:lpstr>
      <vt:lpstr>Manage Solicitations</vt:lpstr>
      <vt:lpstr>Manage Solicitations</vt:lpstr>
      <vt:lpstr>Manage Solicitations</vt:lpstr>
      <vt:lpstr>Manage Solicitations</vt:lpstr>
      <vt:lpstr>Manage Solicitations</vt:lpstr>
      <vt:lpstr>Manage Solicitations</vt:lpstr>
      <vt:lpstr>Manage Solicitations</vt:lpstr>
      <vt:lpstr>Manage Solicitations</vt:lpstr>
      <vt:lpstr>Manage Solicitations</vt:lpstr>
      <vt:lpstr>Manage Solicitations</vt:lpstr>
      <vt:lpstr>Manage Solicitations</vt:lpstr>
      <vt:lpstr>Manage Solicitations</vt:lpstr>
      <vt:lpstr>Manage Solicitations</vt:lpstr>
      <vt:lpstr>Manage Solicitations</vt:lpstr>
      <vt:lpstr>Manage Solicitations</vt:lpstr>
      <vt:lpstr>Manage Solicitations</vt:lpstr>
      <vt:lpstr>Manage Solicitations</vt:lpstr>
      <vt:lpstr>Manage Solicitations</vt:lpstr>
      <vt:lpstr>Manage Solicitations</vt:lpstr>
      <vt:lpstr>Questions &amp; Answers</vt:lpstr>
      <vt:lpstr>Evaluate Responses</vt:lpstr>
      <vt:lpstr>Evaluate Responses</vt:lpstr>
      <vt:lpstr>Evaluate Responses</vt:lpstr>
      <vt:lpstr>Evaluate Responses</vt:lpstr>
      <vt:lpstr>Evaluate Responses</vt:lpstr>
      <vt:lpstr>Evaluate Responses</vt:lpstr>
      <vt:lpstr>Evaluate Responses</vt:lpstr>
      <vt:lpstr>Evaluate Responses</vt:lpstr>
      <vt:lpstr>Evaluate Responses</vt:lpstr>
      <vt:lpstr>Evaluate Responses</vt:lpstr>
      <vt:lpstr>Evaluate Responses</vt:lpstr>
      <vt:lpstr>Evaluate Responses</vt:lpstr>
      <vt:lpstr>Evaluate Responses</vt:lpstr>
      <vt:lpstr>Evaluate Responses</vt:lpstr>
      <vt:lpstr>Evaluate Responses</vt:lpstr>
      <vt:lpstr>Evaluate Responses</vt:lpstr>
      <vt:lpstr>Evaluate Responses</vt:lpstr>
      <vt:lpstr>Evaluate Responses</vt:lpstr>
      <vt:lpstr>Evaluate Responses</vt:lpstr>
      <vt:lpstr>Evaluate Responses</vt:lpstr>
      <vt:lpstr>Evaluate Responses</vt:lpstr>
      <vt:lpstr>Evaluate Responses</vt:lpstr>
      <vt:lpstr>Evaluate Responses</vt:lpstr>
      <vt:lpstr>Evaluate Responses</vt:lpstr>
      <vt:lpstr>Questions &amp; Answers</vt:lpstr>
      <vt:lpstr>Award </vt:lpstr>
      <vt:lpstr>Award </vt:lpstr>
      <vt:lpstr>Award </vt:lpstr>
      <vt:lpstr>Award </vt:lpstr>
      <vt:lpstr>Award </vt:lpstr>
      <vt:lpstr>Award </vt:lpstr>
      <vt:lpstr>Award </vt:lpstr>
      <vt:lpstr>Award </vt:lpstr>
      <vt:lpstr>Award </vt:lpstr>
      <vt:lpstr>Award </vt:lpstr>
      <vt:lpstr>Award </vt:lpstr>
      <vt:lpstr>Award </vt:lpstr>
      <vt:lpstr>Award </vt:lpstr>
      <vt:lpstr>Questions &amp; Answers</vt:lpstr>
      <vt:lpstr>CTsource Training 2 </vt:lpstr>
    </vt:vector>
  </TitlesOfParts>
  <Manager/>
  <Company>Civic Initiatives</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Missouri OA Purchasing Training</dc:title>
  <dc:subject/>
  <dc:creator>Dustin Lanier</dc:creator>
  <cp:keywords/>
  <dc:description/>
  <cp:lastModifiedBy>John Mckay</cp:lastModifiedBy>
  <cp:revision>1285</cp:revision>
  <cp:lastPrinted>2017-10-05T19:11:35Z</cp:lastPrinted>
  <dcterms:created xsi:type="dcterms:W3CDTF">2015-08-31T15:32:17Z</dcterms:created>
  <dcterms:modified xsi:type="dcterms:W3CDTF">2021-01-14T18:32:36Z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0x0101000B69A12940F4554DBC29F6287223FD92</vt:lpwstr>
  </property>
  <property fmtid="{D5CDD505-2E9C-101B-9397-08002B2CF9AE}" pid="3" name="ArticulateGUID">
    <vt:lpwstr>A5AA2656-918F-4990-A825-83C4F0AA2134</vt:lpwstr>
  </property>
  <property fmtid="{D5CDD505-2E9C-101B-9397-08002B2CF9AE}" pid="4" name="ArticulatePath">
    <vt:lpwstr>IOT CFPP Training_11062017</vt:lpwstr>
  </property>
</Properties>
</file>