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jpeg" ContentType="image/jpeg"/>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handoutMasterIdLst>
    <p:handoutMasterId r:id="rId36"/>
  </p:handoutMasterIdLst>
  <p:sldIdLst>
    <p:sldId id="256" r:id="rId2"/>
    <p:sldId id="289" r:id="rId3"/>
    <p:sldId id="257" r:id="rId4"/>
    <p:sldId id="294" r:id="rId5"/>
    <p:sldId id="295" r:id="rId6"/>
    <p:sldId id="292" r:id="rId7"/>
    <p:sldId id="259" r:id="rId8"/>
    <p:sldId id="260" r:id="rId9"/>
    <p:sldId id="258" r:id="rId10"/>
    <p:sldId id="272" r:id="rId11"/>
    <p:sldId id="290" r:id="rId12"/>
    <p:sldId id="261" r:id="rId13"/>
    <p:sldId id="263" r:id="rId14"/>
    <p:sldId id="264" r:id="rId15"/>
    <p:sldId id="265" r:id="rId16"/>
    <p:sldId id="269" r:id="rId17"/>
    <p:sldId id="270" r:id="rId18"/>
    <p:sldId id="266" r:id="rId19"/>
    <p:sldId id="268" r:id="rId20"/>
    <p:sldId id="273" r:id="rId21"/>
    <p:sldId id="274" r:id="rId22"/>
    <p:sldId id="275" r:id="rId23"/>
    <p:sldId id="276" r:id="rId24"/>
    <p:sldId id="277" r:id="rId25"/>
    <p:sldId id="278" r:id="rId26"/>
    <p:sldId id="291" r:id="rId27"/>
    <p:sldId id="279" r:id="rId28"/>
    <p:sldId id="280" r:id="rId29"/>
    <p:sldId id="281" r:id="rId30"/>
    <p:sldId id="283" r:id="rId31"/>
    <p:sldId id="284" r:id="rId32"/>
    <p:sldId id="293" r:id="rId33"/>
    <p:sldId id="286"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56" autoAdjust="0"/>
  </p:normalViewPr>
  <p:slideViewPr>
    <p:cSldViewPr>
      <p:cViewPr>
        <p:scale>
          <a:sx n="98" d="100"/>
          <a:sy n="98" d="100"/>
        </p:scale>
        <p:origin x="-2004"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45" Type="http://schemas.openxmlformats.org/officeDocument/2006/relationships/customXml" Target="../customXml/item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2373C0-201E-448D-BA3C-F8563897267C}" type="datetimeFigureOut">
              <a:rPr lang="en-US" smtClean="0"/>
              <a:pPr/>
              <a:t>12/23/2016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F9F7056-C4D9-4B66-B9AD-F32EF68FA900}" type="slidenum">
              <a:rPr lang="en-US" smtClean="0"/>
              <a:pPr/>
              <a:t>‹#›</a:t>
            </a:fld>
            <a:endParaRPr lang="en-US"/>
          </a:p>
        </p:txBody>
      </p:sp>
    </p:spTree>
    <p:extLst>
      <p:ext uri="{BB962C8B-B14F-4D97-AF65-F5344CB8AC3E}">
        <p14:creationId xmlns:p14="http://schemas.microsoft.com/office/powerpoint/2010/main" xmlns="" val="1840451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1BA6AA-D067-4194-B70A-985FAA63108E}" type="datetimeFigureOut">
              <a:rPr lang="en-US" smtClean="0"/>
              <a:pPr/>
              <a:t>12/23/2016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7D9C540-ABD6-44BB-8109-D5E483590CF5}" type="slidenum">
              <a:rPr lang="en-US" smtClean="0"/>
              <a:pPr/>
              <a:t>‹#›</a:t>
            </a:fld>
            <a:endParaRPr lang="en-US"/>
          </a:p>
        </p:txBody>
      </p:sp>
    </p:spTree>
    <p:extLst>
      <p:ext uri="{BB962C8B-B14F-4D97-AF65-F5344CB8AC3E}">
        <p14:creationId xmlns:p14="http://schemas.microsoft.com/office/powerpoint/2010/main" xmlns="" val="129969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D9C540-ABD6-44BB-8109-D5E483590CF5}" type="slidenum">
              <a:rPr lang="en-US" smtClean="0"/>
              <a:pPr/>
              <a:t>1</a:t>
            </a:fld>
            <a:endParaRPr lang="en-US"/>
          </a:p>
        </p:txBody>
      </p:sp>
    </p:spTree>
    <p:extLst>
      <p:ext uri="{BB962C8B-B14F-4D97-AF65-F5344CB8AC3E}">
        <p14:creationId xmlns:p14="http://schemas.microsoft.com/office/powerpoint/2010/main" xmlns="" val="143882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smtClean="0"/>
              <a:t>5/29/15</a:t>
            </a: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Uniform Licensing Guide</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B07B9BB-8CFA-4568-8F10-FB7C03B63F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5/29/15</a:t>
            </a:r>
            <a:endParaRPr lang="en-US"/>
          </a:p>
        </p:txBody>
      </p:sp>
      <p:sp>
        <p:nvSpPr>
          <p:cNvPr id="5" name="Footer Placeholder 4"/>
          <p:cNvSpPr>
            <a:spLocks noGrp="1"/>
          </p:cNvSpPr>
          <p:nvPr>
            <p:ph type="ftr" sz="quarter" idx="11"/>
          </p:nvPr>
        </p:nvSpPr>
        <p:spPr/>
        <p:txBody>
          <a:bodyPr/>
          <a:lstStyle>
            <a:extLst/>
          </a:lstStyle>
          <a:p>
            <a:r>
              <a:rPr lang="en-US" smtClean="0"/>
              <a:t>Uniform Licensing Guide</a:t>
            </a:r>
            <a:endParaRPr lang="en-US"/>
          </a:p>
        </p:txBody>
      </p:sp>
      <p:sp>
        <p:nvSpPr>
          <p:cNvPr id="6" name="Slide Number Placeholder 5"/>
          <p:cNvSpPr>
            <a:spLocks noGrp="1"/>
          </p:cNvSpPr>
          <p:nvPr>
            <p:ph type="sldNum" sz="quarter" idx="12"/>
          </p:nvPr>
        </p:nvSpPr>
        <p:spPr/>
        <p:txBody>
          <a:bodyPr/>
          <a:lstStyle>
            <a:extLst/>
          </a:lstStyle>
          <a:p>
            <a:fld id="{DB07B9BB-8CFA-4568-8F10-FB7C03B63F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5/29/15</a:t>
            </a:r>
            <a:endParaRPr lang="en-US"/>
          </a:p>
        </p:txBody>
      </p:sp>
      <p:sp>
        <p:nvSpPr>
          <p:cNvPr id="5" name="Footer Placeholder 4"/>
          <p:cNvSpPr>
            <a:spLocks noGrp="1"/>
          </p:cNvSpPr>
          <p:nvPr>
            <p:ph type="ftr" sz="quarter" idx="11"/>
          </p:nvPr>
        </p:nvSpPr>
        <p:spPr/>
        <p:txBody>
          <a:bodyPr/>
          <a:lstStyle>
            <a:extLst/>
          </a:lstStyle>
          <a:p>
            <a:r>
              <a:rPr lang="en-US" smtClean="0"/>
              <a:t>Uniform Licensing Guide</a:t>
            </a:r>
            <a:endParaRPr lang="en-US"/>
          </a:p>
        </p:txBody>
      </p:sp>
      <p:sp>
        <p:nvSpPr>
          <p:cNvPr id="6" name="Slide Number Placeholder 5"/>
          <p:cNvSpPr>
            <a:spLocks noGrp="1"/>
          </p:cNvSpPr>
          <p:nvPr>
            <p:ph type="sldNum" sz="quarter" idx="12"/>
          </p:nvPr>
        </p:nvSpPr>
        <p:spPr/>
        <p:txBody>
          <a:bodyPr/>
          <a:lstStyle>
            <a:extLst/>
          </a:lstStyle>
          <a:p>
            <a:fld id="{DB07B9BB-8CFA-4568-8F10-FB7C03B63F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5/29/15</a:t>
            </a:r>
            <a:endParaRPr lang="en-US"/>
          </a:p>
        </p:txBody>
      </p:sp>
      <p:sp>
        <p:nvSpPr>
          <p:cNvPr id="5" name="Footer Placeholder 4"/>
          <p:cNvSpPr>
            <a:spLocks noGrp="1"/>
          </p:cNvSpPr>
          <p:nvPr>
            <p:ph type="ftr" sz="quarter" idx="11"/>
          </p:nvPr>
        </p:nvSpPr>
        <p:spPr/>
        <p:txBody>
          <a:bodyPr/>
          <a:lstStyle>
            <a:extLst/>
          </a:lstStyle>
          <a:p>
            <a:r>
              <a:rPr lang="en-US" smtClean="0"/>
              <a:t>Uniform Licensing Guide</a:t>
            </a:r>
            <a:endParaRPr lang="en-US"/>
          </a:p>
        </p:txBody>
      </p:sp>
      <p:sp>
        <p:nvSpPr>
          <p:cNvPr id="6" name="Slide Number Placeholder 5"/>
          <p:cNvSpPr>
            <a:spLocks noGrp="1"/>
          </p:cNvSpPr>
          <p:nvPr>
            <p:ph type="sldNum" sz="quarter" idx="12"/>
          </p:nvPr>
        </p:nvSpPr>
        <p:spPr/>
        <p:txBody>
          <a:bodyPr/>
          <a:lstStyle>
            <a:extLst/>
          </a:lstStyle>
          <a:p>
            <a:fld id="{DB07B9BB-8CFA-4568-8F10-FB7C03B63F67}"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smtClean="0"/>
              <a:t>5/29/15</a:t>
            </a:r>
            <a:endParaRPr lang="en-US"/>
          </a:p>
        </p:txBody>
      </p:sp>
      <p:sp>
        <p:nvSpPr>
          <p:cNvPr id="5" name="Footer Placeholder 4"/>
          <p:cNvSpPr>
            <a:spLocks noGrp="1"/>
          </p:cNvSpPr>
          <p:nvPr>
            <p:ph type="ftr" sz="quarter" idx="11"/>
          </p:nvPr>
        </p:nvSpPr>
        <p:spPr/>
        <p:txBody>
          <a:bodyPr/>
          <a:lstStyle>
            <a:extLst/>
          </a:lstStyle>
          <a:p>
            <a:r>
              <a:rPr lang="en-US" smtClean="0"/>
              <a:t>Uniform Licensing Guide</a:t>
            </a:r>
            <a:endParaRPr lang="en-US"/>
          </a:p>
        </p:txBody>
      </p:sp>
      <p:sp>
        <p:nvSpPr>
          <p:cNvPr id="6" name="Slide Number Placeholder 5"/>
          <p:cNvSpPr>
            <a:spLocks noGrp="1"/>
          </p:cNvSpPr>
          <p:nvPr>
            <p:ph type="sldNum" sz="quarter" idx="12"/>
          </p:nvPr>
        </p:nvSpPr>
        <p:spPr/>
        <p:txBody>
          <a:bodyPr/>
          <a:lstStyle>
            <a:extLst/>
          </a:lstStyle>
          <a:p>
            <a:fld id="{DB07B9BB-8CFA-4568-8F10-FB7C03B63F6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5/29/15</a:t>
            </a:r>
            <a:endParaRPr lang="en-US"/>
          </a:p>
        </p:txBody>
      </p:sp>
      <p:sp>
        <p:nvSpPr>
          <p:cNvPr id="6" name="Footer Placeholder 5"/>
          <p:cNvSpPr>
            <a:spLocks noGrp="1"/>
          </p:cNvSpPr>
          <p:nvPr>
            <p:ph type="ftr" sz="quarter" idx="11"/>
          </p:nvPr>
        </p:nvSpPr>
        <p:spPr/>
        <p:txBody>
          <a:bodyPr/>
          <a:lstStyle>
            <a:extLst/>
          </a:lstStyle>
          <a:p>
            <a:r>
              <a:rPr lang="en-US" smtClean="0"/>
              <a:t>Uniform Licensing Guide</a:t>
            </a:r>
            <a:endParaRPr lang="en-US"/>
          </a:p>
        </p:txBody>
      </p:sp>
      <p:sp>
        <p:nvSpPr>
          <p:cNvPr id="7" name="Slide Number Placeholder 6"/>
          <p:cNvSpPr>
            <a:spLocks noGrp="1"/>
          </p:cNvSpPr>
          <p:nvPr>
            <p:ph type="sldNum" sz="quarter" idx="12"/>
          </p:nvPr>
        </p:nvSpPr>
        <p:spPr/>
        <p:txBody>
          <a:bodyPr/>
          <a:lstStyle>
            <a:extLst/>
          </a:lstStyle>
          <a:p>
            <a:fld id="{DB07B9BB-8CFA-4568-8F10-FB7C03B63F6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5/29/15</a:t>
            </a:r>
            <a:endParaRPr lang="en-US"/>
          </a:p>
        </p:txBody>
      </p:sp>
      <p:sp>
        <p:nvSpPr>
          <p:cNvPr id="8" name="Footer Placeholder 7"/>
          <p:cNvSpPr>
            <a:spLocks noGrp="1"/>
          </p:cNvSpPr>
          <p:nvPr>
            <p:ph type="ftr" sz="quarter" idx="11"/>
          </p:nvPr>
        </p:nvSpPr>
        <p:spPr/>
        <p:txBody>
          <a:bodyPr/>
          <a:lstStyle>
            <a:extLst/>
          </a:lstStyle>
          <a:p>
            <a:r>
              <a:rPr lang="en-US" smtClean="0"/>
              <a:t>Uniform Licensing Guide</a:t>
            </a:r>
            <a:endParaRPr lang="en-US"/>
          </a:p>
        </p:txBody>
      </p:sp>
      <p:sp>
        <p:nvSpPr>
          <p:cNvPr id="9" name="Slide Number Placeholder 8"/>
          <p:cNvSpPr>
            <a:spLocks noGrp="1"/>
          </p:cNvSpPr>
          <p:nvPr>
            <p:ph type="sldNum" sz="quarter" idx="12"/>
          </p:nvPr>
        </p:nvSpPr>
        <p:spPr/>
        <p:txBody>
          <a:bodyPr/>
          <a:lstStyle>
            <a:extLst/>
          </a:lstStyle>
          <a:p>
            <a:fld id="{DB07B9BB-8CFA-4568-8F10-FB7C03B63F6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r>
              <a:rPr lang="en-US" smtClean="0"/>
              <a:t>5/29/15</a:t>
            </a:r>
            <a:endParaRPr lang="en-US"/>
          </a:p>
        </p:txBody>
      </p:sp>
      <p:sp>
        <p:nvSpPr>
          <p:cNvPr id="4" name="Footer Placeholder 3"/>
          <p:cNvSpPr>
            <a:spLocks noGrp="1"/>
          </p:cNvSpPr>
          <p:nvPr>
            <p:ph type="ftr" sz="quarter" idx="11"/>
          </p:nvPr>
        </p:nvSpPr>
        <p:spPr/>
        <p:txBody>
          <a:bodyPr/>
          <a:lstStyle>
            <a:extLst/>
          </a:lstStyle>
          <a:p>
            <a:r>
              <a:rPr lang="en-US" smtClean="0"/>
              <a:t>Uniform Licensing Guide</a:t>
            </a:r>
            <a:endParaRPr lang="en-US"/>
          </a:p>
        </p:txBody>
      </p:sp>
      <p:sp>
        <p:nvSpPr>
          <p:cNvPr id="5" name="Slide Number Placeholder 4"/>
          <p:cNvSpPr>
            <a:spLocks noGrp="1"/>
          </p:cNvSpPr>
          <p:nvPr>
            <p:ph type="sldNum" sz="quarter" idx="12"/>
          </p:nvPr>
        </p:nvSpPr>
        <p:spPr/>
        <p:txBody>
          <a:bodyPr/>
          <a:lstStyle>
            <a:extLst/>
          </a:lstStyle>
          <a:p>
            <a:fld id="{DB07B9BB-8CFA-4568-8F10-FB7C03B63F67}"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5/29/15</a:t>
            </a:r>
            <a:endParaRPr lang="en-US"/>
          </a:p>
        </p:txBody>
      </p:sp>
      <p:sp>
        <p:nvSpPr>
          <p:cNvPr id="3" name="Footer Placeholder 2"/>
          <p:cNvSpPr>
            <a:spLocks noGrp="1"/>
          </p:cNvSpPr>
          <p:nvPr>
            <p:ph type="ftr" sz="quarter" idx="11"/>
          </p:nvPr>
        </p:nvSpPr>
        <p:spPr/>
        <p:txBody>
          <a:bodyPr/>
          <a:lstStyle>
            <a:extLst/>
          </a:lstStyle>
          <a:p>
            <a:r>
              <a:rPr lang="en-US" smtClean="0"/>
              <a:t>Uniform Licensing Guide</a:t>
            </a:r>
            <a:endParaRPr lang="en-US"/>
          </a:p>
        </p:txBody>
      </p:sp>
      <p:sp>
        <p:nvSpPr>
          <p:cNvPr id="4" name="Slide Number Placeholder 3"/>
          <p:cNvSpPr>
            <a:spLocks noGrp="1"/>
          </p:cNvSpPr>
          <p:nvPr>
            <p:ph type="sldNum" sz="quarter" idx="12"/>
          </p:nvPr>
        </p:nvSpPr>
        <p:spPr/>
        <p:txBody>
          <a:bodyPr/>
          <a:lstStyle>
            <a:extLst/>
          </a:lstStyle>
          <a:p>
            <a:fld id="{DB07B9BB-8CFA-4568-8F10-FB7C03B63F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r>
              <a:rPr lang="en-US" smtClean="0"/>
              <a:t>5/29/15</a:t>
            </a:r>
            <a:endParaRPr lang="en-US"/>
          </a:p>
        </p:txBody>
      </p:sp>
      <p:sp>
        <p:nvSpPr>
          <p:cNvPr id="6" name="Footer Placeholder 5"/>
          <p:cNvSpPr>
            <a:spLocks noGrp="1"/>
          </p:cNvSpPr>
          <p:nvPr>
            <p:ph type="ftr" sz="quarter" idx="11"/>
          </p:nvPr>
        </p:nvSpPr>
        <p:spPr/>
        <p:txBody>
          <a:bodyPr/>
          <a:lstStyle>
            <a:extLst/>
          </a:lstStyle>
          <a:p>
            <a:r>
              <a:rPr lang="en-US" smtClean="0"/>
              <a:t>Uniform Licensing Guide</a:t>
            </a:r>
            <a:endParaRPr lang="en-US"/>
          </a:p>
        </p:txBody>
      </p:sp>
      <p:sp>
        <p:nvSpPr>
          <p:cNvPr id="7" name="Slide Number Placeholder 6"/>
          <p:cNvSpPr>
            <a:spLocks noGrp="1"/>
          </p:cNvSpPr>
          <p:nvPr>
            <p:ph type="sldNum" sz="quarter" idx="12"/>
          </p:nvPr>
        </p:nvSpPr>
        <p:spPr/>
        <p:txBody>
          <a:bodyPr/>
          <a:lstStyle>
            <a:extLst/>
          </a:lstStyle>
          <a:p>
            <a:fld id="{DB07B9BB-8CFA-4568-8F10-FB7C03B63F6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smtClean="0"/>
              <a:t>5/29/15</a:t>
            </a: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Uniform Licensing Guide</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B07B9BB-8CFA-4568-8F10-FB7C03B63F6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smtClean="0"/>
              <a:t>5/29/15</a:t>
            </a: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Uniform Licensing Guide</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B07B9BB-8CFA-4568-8F10-FB7C03B63F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das.ct.gov/videohelp/procurement/createbiznetacct/createbiznetacct.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biznet.ct.gov/AccountMaint/Default.aspx"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829761"/>
          </a:xfrm>
        </p:spPr>
        <p:txBody>
          <a:bodyPr/>
          <a:lstStyle/>
          <a:p>
            <a:r>
              <a:rPr lang="en-US" dirty="0" smtClean="0"/>
              <a:t>Uniform Licensing</a:t>
            </a:r>
            <a:endParaRPr lang="en-US" dirty="0"/>
          </a:p>
        </p:txBody>
      </p:sp>
      <p:sp>
        <p:nvSpPr>
          <p:cNvPr id="3" name="Subtitle 2"/>
          <p:cNvSpPr>
            <a:spLocks noGrp="1"/>
          </p:cNvSpPr>
          <p:nvPr>
            <p:ph type="subTitle" idx="1"/>
          </p:nvPr>
        </p:nvSpPr>
        <p:spPr>
          <a:xfrm>
            <a:off x="653732" y="2514600"/>
            <a:ext cx="7772400" cy="1199704"/>
          </a:xfrm>
        </p:spPr>
        <p:txBody>
          <a:bodyPr>
            <a:normAutofit/>
          </a:bodyPr>
          <a:lstStyle/>
          <a:p>
            <a:r>
              <a:rPr lang="en-US" dirty="0" smtClean="0"/>
              <a:t>A Guide to the BIZNET Online Filing System</a:t>
            </a:r>
            <a:endParaRPr lang="en-US" dirty="0"/>
          </a:p>
        </p:txBody>
      </p:sp>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xmlns="" val="2037682017"/>
              </p:ext>
            </p:extLst>
          </p:nvPr>
        </p:nvGraphicFramePr>
        <p:xfrm>
          <a:off x="533400" y="5562600"/>
          <a:ext cx="1087438" cy="892175"/>
        </p:xfrm>
        <a:graphic>
          <a:graphicData uri="http://schemas.openxmlformats.org/presentationml/2006/ole">
            <p:oleObj spid="_x0000_s1069" name="Picture" r:id="rId4" imgW="1086612" imgH="896112" progId="Word.Picture.8">
              <p:embed/>
            </p:oleObj>
          </a:graphicData>
        </a:graphic>
      </p:graphicFrame>
      <p:sp>
        <p:nvSpPr>
          <p:cNvPr id="7" name="Rectangle 5"/>
          <p:cNvSpPr>
            <a:spLocks noChangeArrowheads="1"/>
          </p:cNvSpPr>
          <p:nvPr/>
        </p:nvSpPr>
        <p:spPr bwMode="auto">
          <a:xfrm>
            <a:off x="2115845" y="5562600"/>
            <a:ext cx="4812664"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STATE  OF  CONNECTICUT</a:t>
            </a:r>
            <a:endParaRPr lang="en-US"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CHILDREN &amp; FAMILIES (DCF)</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DEVELOPMENTAL SERVICES (DDS)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PUBLIC HEALTH (DPH)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Date Placeholder 7"/>
          <p:cNvSpPr>
            <a:spLocks noGrp="1"/>
          </p:cNvSpPr>
          <p:nvPr>
            <p:ph type="dt" sz="half" idx="10"/>
          </p:nvPr>
        </p:nvSpPr>
        <p:spPr/>
        <p:txBody>
          <a:bodyPr/>
          <a:lstStyle/>
          <a:p>
            <a:r>
              <a:rPr lang="en-US" smtClean="0"/>
              <a:t>5/29/15</a:t>
            </a:r>
            <a:endParaRPr lang="en-US" dirty="0"/>
          </a:p>
        </p:txBody>
      </p:sp>
      <p:sp>
        <p:nvSpPr>
          <p:cNvPr id="9" name="Slide Number Placeholder 8"/>
          <p:cNvSpPr>
            <a:spLocks noGrp="1"/>
          </p:cNvSpPr>
          <p:nvPr>
            <p:ph type="sldNum" sz="quarter" idx="12"/>
          </p:nvPr>
        </p:nvSpPr>
        <p:spPr/>
        <p:txBody>
          <a:bodyPr/>
          <a:lstStyle/>
          <a:p>
            <a:fld id="{DB07B9BB-8CFA-4568-8F10-FB7C03B63F67}" type="slidenum">
              <a:rPr lang="en-US" smtClean="0"/>
              <a:pPr/>
              <a:t>1</a:t>
            </a:fld>
            <a:endParaRPr lang="en-US"/>
          </a:p>
        </p:txBody>
      </p:sp>
      <p:sp>
        <p:nvSpPr>
          <p:cNvPr id="10" name="Footer Placeholder 9"/>
          <p:cNvSpPr>
            <a:spLocks noGrp="1"/>
          </p:cNvSpPr>
          <p:nvPr>
            <p:ph type="ftr" sz="quarter" idx="11"/>
          </p:nvPr>
        </p:nvSpPr>
        <p:spPr/>
        <p:txBody>
          <a:bodyPr/>
          <a:lstStyle/>
          <a:p>
            <a:r>
              <a:rPr lang="en-US" smtClean="0"/>
              <a:t>Uniform Licensing Guide</a:t>
            </a:r>
            <a:endParaRPr lang="en-US"/>
          </a:p>
        </p:txBody>
      </p:sp>
    </p:spTree>
    <p:extLst>
      <p:ext uri="{BB962C8B-B14F-4D97-AF65-F5344CB8AC3E}">
        <p14:creationId xmlns:p14="http://schemas.microsoft.com/office/powerpoint/2010/main" xmlns="" val="4064517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p:cNvPr>
          <p:cNvSpPr txBox="1"/>
          <p:nvPr/>
        </p:nvSpPr>
        <p:spPr>
          <a:xfrm>
            <a:off x="1493026" y="5562600"/>
            <a:ext cx="6553200" cy="646331"/>
          </a:xfrm>
          <a:prstGeom prst="rect">
            <a:avLst/>
          </a:prstGeom>
          <a:noFill/>
        </p:spPr>
        <p:txBody>
          <a:bodyPr wrap="square" rtlCol="0">
            <a:spAutoFit/>
          </a:bodyPr>
          <a:lstStyle/>
          <a:p>
            <a:r>
              <a:rPr lang="en-US" dirty="0" smtClean="0"/>
              <a:t>For more help </a:t>
            </a:r>
            <a:r>
              <a:rPr lang="en-US" dirty="0"/>
              <a:t>creating a </a:t>
            </a:r>
            <a:r>
              <a:rPr lang="en-US" dirty="0" smtClean="0"/>
              <a:t>BIZNET </a:t>
            </a:r>
            <a:r>
              <a:rPr lang="en-US" dirty="0"/>
              <a:t>account: </a:t>
            </a:r>
            <a:r>
              <a:rPr lang="en-US" dirty="0" smtClean="0">
                <a:hlinkClick r:id="rId2"/>
              </a:rPr>
              <a:t>DAS Instructional Video: Creating a </a:t>
            </a:r>
            <a:r>
              <a:rPr lang="en-US" dirty="0" err="1" smtClean="0">
                <a:hlinkClick r:id="rId2"/>
              </a:rPr>
              <a:t>Biznet</a:t>
            </a:r>
            <a:r>
              <a:rPr lang="en-US" dirty="0" smtClean="0">
                <a:hlinkClick r:id="rId2"/>
              </a:rPr>
              <a:t> Account</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1600200"/>
            <a:ext cx="4000499" cy="307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457201" y="507476"/>
            <a:ext cx="7772400" cy="954107"/>
          </a:xfrm>
          <a:prstGeom prst="rect">
            <a:avLst/>
          </a:prstGeom>
          <a:noFill/>
        </p:spPr>
        <p:txBody>
          <a:bodyPr wrap="square" rtlCol="0">
            <a:spAutoFit/>
          </a:bodyPr>
          <a:lstStyle/>
          <a:p>
            <a:pPr marL="285750" indent="-285750">
              <a:buFont typeface="Arial" pitchFamily="34" charset="0"/>
              <a:buChar char="•"/>
            </a:pPr>
            <a:r>
              <a:rPr lang="en-US" sz="1400" dirty="0" smtClean="0"/>
              <a:t>Enter in your first name, last name, and email address. </a:t>
            </a:r>
          </a:p>
          <a:p>
            <a:pPr marL="285750" indent="-285750">
              <a:buFont typeface="Arial" pitchFamily="34" charset="0"/>
              <a:buChar char="•"/>
            </a:pPr>
            <a:r>
              <a:rPr lang="en-US" sz="1400" dirty="0" smtClean="0"/>
              <a:t>Next choose a password. </a:t>
            </a:r>
          </a:p>
          <a:p>
            <a:pPr marL="285750" indent="-285750">
              <a:buFont typeface="Arial" pitchFamily="34" charset="0"/>
              <a:buChar char="•"/>
            </a:pPr>
            <a:r>
              <a:rPr lang="en-US" sz="1400" dirty="0" smtClean="0"/>
              <a:t>Once all fields are filled in, click “Submit.” DAS will send you an automated email to activate your account.</a:t>
            </a:r>
          </a:p>
        </p:txBody>
      </p:sp>
      <p:sp>
        <p:nvSpPr>
          <p:cNvPr id="7" name="TextBox 6"/>
          <p:cNvSpPr txBox="1"/>
          <p:nvPr/>
        </p:nvSpPr>
        <p:spPr>
          <a:xfrm>
            <a:off x="1460369" y="5029200"/>
            <a:ext cx="6083431" cy="677108"/>
          </a:xfrm>
          <a:prstGeom prst="rect">
            <a:avLst/>
          </a:prstGeom>
          <a:noFill/>
        </p:spPr>
        <p:txBody>
          <a:bodyPr wrap="square" rtlCol="0">
            <a:spAutoFit/>
          </a:bodyPr>
          <a:lstStyle/>
          <a:p>
            <a:pPr marL="0" lvl="1"/>
            <a:r>
              <a:rPr lang="en-US" sz="1000" dirty="0"/>
              <a:t>Note: Additional users can be easily added to your </a:t>
            </a:r>
            <a:r>
              <a:rPr lang="en-US" sz="1000" dirty="0" smtClean="0"/>
              <a:t>organization’s BIZNET after your account has been activated.</a:t>
            </a:r>
            <a:endParaRPr lang="en-US" sz="1000" dirty="0"/>
          </a:p>
          <a:p>
            <a:endParaRPr lang="en-US" dirty="0"/>
          </a:p>
        </p:txBody>
      </p:sp>
      <p:sp>
        <p:nvSpPr>
          <p:cNvPr id="2" name="Date Placeholder 1"/>
          <p:cNvSpPr>
            <a:spLocks noGrp="1"/>
          </p:cNvSpPr>
          <p:nvPr>
            <p:ph type="dt" sz="half" idx="10"/>
          </p:nvPr>
        </p:nvSpPr>
        <p:spPr/>
        <p:txBody>
          <a:bodyPr/>
          <a:lstStyle/>
          <a:p>
            <a:r>
              <a:rPr lang="en-US" smtClean="0"/>
              <a:t>5/29/15</a:t>
            </a:r>
            <a:endParaRPr lang="en-US"/>
          </a:p>
        </p:txBody>
      </p:sp>
      <p:sp>
        <p:nvSpPr>
          <p:cNvPr id="3" name="Slide Number Placeholder 2"/>
          <p:cNvSpPr>
            <a:spLocks noGrp="1"/>
          </p:cNvSpPr>
          <p:nvPr>
            <p:ph type="sldNum" sz="quarter" idx="12"/>
          </p:nvPr>
        </p:nvSpPr>
        <p:spPr/>
        <p:txBody>
          <a:bodyPr/>
          <a:lstStyle/>
          <a:p>
            <a:fld id="{DB07B9BB-8CFA-4568-8F10-FB7C03B63F67}"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Uniform Licensing Guide</a:t>
            </a:r>
            <a:endParaRPr lang="en-US"/>
          </a:p>
        </p:txBody>
      </p:sp>
    </p:spTree>
    <p:extLst>
      <p:ext uri="{BB962C8B-B14F-4D97-AF65-F5344CB8AC3E}">
        <p14:creationId xmlns:p14="http://schemas.microsoft.com/office/powerpoint/2010/main" xmlns="" val="1045429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5/29/15</a:t>
            </a:r>
            <a:endParaRPr lang="en-US" dirty="0"/>
          </a:p>
        </p:txBody>
      </p:sp>
      <p:sp>
        <p:nvSpPr>
          <p:cNvPr id="3" name="Footer Placeholder 2"/>
          <p:cNvSpPr>
            <a:spLocks noGrp="1"/>
          </p:cNvSpPr>
          <p:nvPr>
            <p:ph type="ftr" sz="quarter" idx="11"/>
          </p:nvPr>
        </p:nvSpPr>
        <p:spPr/>
        <p:txBody>
          <a:bodyPr/>
          <a:lstStyle/>
          <a:p>
            <a:r>
              <a:rPr lang="en-US" smtClean="0"/>
              <a:t>Uniform Licensing Guide</a:t>
            </a:r>
            <a:endParaRPr lang="en-US"/>
          </a:p>
        </p:txBody>
      </p:sp>
      <p:sp>
        <p:nvSpPr>
          <p:cNvPr id="4" name="Slide Number Placeholder 3"/>
          <p:cNvSpPr>
            <a:spLocks noGrp="1"/>
          </p:cNvSpPr>
          <p:nvPr>
            <p:ph type="sldNum" sz="quarter" idx="12"/>
          </p:nvPr>
        </p:nvSpPr>
        <p:spPr/>
        <p:txBody>
          <a:bodyPr/>
          <a:lstStyle/>
          <a:p>
            <a:fld id="{DB07B9BB-8CFA-4568-8F10-FB7C03B63F67}" type="slidenum">
              <a:rPr lang="en-US" smtClean="0"/>
              <a:pPr/>
              <a:t>11</a:t>
            </a:fld>
            <a:endParaRPr lang="en-US"/>
          </a:p>
        </p:txBody>
      </p:sp>
      <p:sp>
        <p:nvSpPr>
          <p:cNvPr id="5" name="TextBox 4"/>
          <p:cNvSpPr txBox="1"/>
          <p:nvPr/>
        </p:nvSpPr>
        <p:spPr>
          <a:xfrm>
            <a:off x="533400" y="457200"/>
            <a:ext cx="6468437" cy="400110"/>
          </a:xfrm>
          <a:prstGeom prst="rect">
            <a:avLst/>
          </a:prstGeom>
          <a:noFill/>
        </p:spPr>
        <p:txBody>
          <a:bodyPr wrap="none" rtlCol="0">
            <a:spAutoFit/>
          </a:bodyPr>
          <a:lstStyle/>
          <a:p>
            <a:r>
              <a:rPr lang="en-US" sz="2000" dirty="0" smtClean="0"/>
              <a:t>I know my company already has a BIZNET account:</a:t>
            </a:r>
            <a:endParaRPr lang="en-US" sz="2000" dirty="0"/>
          </a:p>
        </p:txBody>
      </p:sp>
      <p:sp>
        <p:nvSpPr>
          <p:cNvPr id="7" name="TextBox 6"/>
          <p:cNvSpPr txBox="1"/>
          <p:nvPr/>
        </p:nvSpPr>
        <p:spPr>
          <a:xfrm>
            <a:off x="578898" y="990600"/>
            <a:ext cx="7696200" cy="2062103"/>
          </a:xfrm>
          <a:prstGeom prst="rect">
            <a:avLst/>
          </a:prstGeom>
          <a:noFill/>
        </p:spPr>
        <p:txBody>
          <a:bodyPr wrap="square" rtlCol="0">
            <a:spAutoFit/>
          </a:bodyPr>
          <a:lstStyle/>
          <a:p>
            <a:pPr marL="285750" indent="-285750">
              <a:buFont typeface="Arial" pitchFamily="34" charset="0"/>
              <a:buChar char="•"/>
            </a:pPr>
            <a:r>
              <a:rPr lang="en-US" sz="1600" dirty="0" smtClean="0"/>
              <a:t>If you do not have access to the account, ask whoever is currently in charge of the account to add you using the process described on slide 14. </a:t>
            </a:r>
          </a:p>
          <a:p>
            <a:pPr marL="285750" indent="-285750">
              <a:buFont typeface="Arial" pitchFamily="34" charset="0"/>
              <a:buChar char="•"/>
            </a:pPr>
            <a:r>
              <a:rPr lang="en-US" sz="1600" dirty="0" smtClean="0"/>
              <a:t>Be sure that your organization’s account has “Yes” selected next to “Click </a:t>
            </a:r>
            <a:r>
              <a:rPr lang="en-US" sz="1600" dirty="0"/>
              <a:t>Yes if you are applying for a license or updating a license with any of these </a:t>
            </a:r>
            <a:r>
              <a:rPr lang="en-US" sz="1600" dirty="0" smtClean="0"/>
              <a:t>agencies” on the “Company Information” page, then proceed by following the same directions as a new BIZNET user. </a:t>
            </a:r>
            <a:endParaRPr lang="en-US" sz="1600" dirty="0"/>
          </a:p>
          <a:p>
            <a:pPr marL="285750" indent="-285750">
              <a:buFont typeface="Arial" pitchFamily="34" charset="0"/>
              <a:buChar char="•"/>
            </a:pPr>
            <a:endParaRPr lang="en-US" sz="1600" dirty="0"/>
          </a:p>
        </p:txBody>
      </p:sp>
      <p:sp>
        <p:nvSpPr>
          <p:cNvPr id="8" name="TextBox 7"/>
          <p:cNvSpPr txBox="1"/>
          <p:nvPr/>
        </p:nvSpPr>
        <p:spPr>
          <a:xfrm>
            <a:off x="547826" y="2852648"/>
            <a:ext cx="6454011" cy="400110"/>
          </a:xfrm>
          <a:prstGeom prst="rect">
            <a:avLst/>
          </a:prstGeom>
          <a:noFill/>
        </p:spPr>
        <p:txBody>
          <a:bodyPr wrap="none" rtlCol="0">
            <a:spAutoFit/>
          </a:bodyPr>
          <a:lstStyle/>
          <a:p>
            <a:r>
              <a:rPr lang="en-US" sz="2000" dirty="0" smtClean="0"/>
              <a:t>I’m not sure if my company has a BIZNET account:</a:t>
            </a:r>
            <a:endParaRPr lang="en-US" sz="2000" dirty="0"/>
          </a:p>
        </p:txBody>
      </p:sp>
      <p:sp>
        <p:nvSpPr>
          <p:cNvPr id="10" name="TextBox 9"/>
          <p:cNvSpPr txBox="1"/>
          <p:nvPr/>
        </p:nvSpPr>
        <p:spPr>
          <a:xfrm>
            <a:off x="686171" y="3380948"/>
            <a:ext cx="7619999" cy="2062103"/>
          </a:xfrm>
          <a:prstGeom prst="rect">
            <a:avLst/>
          </a:prstGeom>
          <a:noFill/>
        </p:spPr>
        <p:txBody>
          <a:bodyPr wrap="square" rtlCol="0">
            <a:spAutoFit/>
          </a:bodyPr>
          <a:lstStyle/>
          <a:p>
            <a:pPr marL="285750" indent="-285750">
              <a:buFont typeface="Arial" pitchFamily="34" charset="0"/>
              <a:buChar char="•"/>
            </a:pPr>
            <a:r>
              <a:rPr lang="en-US" sz="1600" dirty="0" smtClean="0"/>
              <a:t>If you are not sure whether your company has a BIZNET account, begin the process by following the steps on slide 5.</a:t>
            </a:r>
          </a:p>
          <a:p>
            <a:pPr marL="285750" indent="-285750">
              <a:buFont typeface="Arial" pitchFamily="34" charset="0"/>
              <a:buChar char="•"/>
            </a:pPr>
            <a:r>
              <a:rPr lang="en-US" sz="1600" dirty="0" smtClean="0"/>
              <a:t>Once you have completed the “Company Information” page, BIZNET will inform you if an account already exists by searching your FEIN #/Taxpayer ID in the database.</a:t>
            </a:r>
          </a:p>
          <a:p>
            <a:pPr marL="285750" indent="-285750">
              <a:buFont typeface="Arial" pitchFamily="34" charset="0"/>
              <a:buChar char="•"/>
            </a:pPr>
            <a:r>
              <a:rPr lang="en-US" sz="1600" dirty="0" smtClean="0"/>
              <a:t>If an account already exists, you will be provided with the contact information of the person who is in charge of the account, and they can add you using the process specified on slide 14.</a:t>
            </a:r>
            <a:endParaRPr lang="en-US" sz="1600" dirty="0"/>
          </a:p>
        </p:txBody>
      </p:sp>
      <p:sp>
        <p:nvSpPr>
          <p:cNvPr id="6" name="TextBox 5"/>
          <p:cNvSpPr txBox="1"/>
          <p:nvPr/>
        </p:nvSpPr>
        <p:spPr>
          <a:xfrm>
            <a:off x="3200400" y="5703902"/>
            <a:ext cx="5943600" cy="600164"/>
          </a:xfrm>
          <a:prstGeom prst="rect">
            <a:avLst/>
          </a:prstGeom>
          <a:noFill/>
        </p:spPr>
        <p:txBody>
          <a:bodyPr wrap="square" rtlCol="0">
            <a:spAutoFit/>
          </a:bodyPr>
          <a:lstStyle/>
          <a:p>
            <a:r>
              <a:rPr lang="en-US" sz="1100" dirty="0" smtClean="0">
                <a:solidFill>
                  <a:schemeClr val="accent4"/>
                </a:solidFill>
              </a:rPr>
              <a:t>Note: In either case, if the user in control of the account is no longer with the company, contact DAS. After confirming that you are a legitimate employee of the company with permission to access its BIZNET account, you will be given access.</a:t>
            </a:r>
            <a:endParaRPr lang="en-US" sz="1100" dirty="0">
              <a:solidFill>
                <a:schemeClr val="accent4"/>
              </a:solidFill>
            </a:endParaRPr>
          </a:p>
        </p:txBody>
      </p:sp>
    </p:spTree>
    <p:extLst>
      <p:ext uri="{BB962C8B-B14F-4D97-AF65-F5344CB8AC3E}">
        <p14:creationId xmlns:p14="http://schemas.microsoft.com/office/powerpoint/2010/main" xmlns="" val="3608062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94616"/>
            <a:ext cx="7848600" cy="923330"/>
          </a:xfrm>
          <a:prstGeom prst="rect">
            <a:avLst/>
          </a:prstGeom>
          <a:noFill/>
        </p:spPr>
        <p:txBody>
          <a:bodyPr wrap="square" rtlCol="0">
            <a:spAutoFit/>
          </a:bodyPr>
          <a:lstStyle/>
          <a:p>
            <a:pPr marL="285750" indent="-285750">
              <a:buFont typeface="Arial" pitchFamily="34" charset="0"/>
              <a:buChar char="•"/>
            </a:pPr>
            <a:r>
              <a:rPr lang="en-US" sz="1200" dirty="0" smtClean="0"/>
              <a:t>If your organization is new to BIZNET, fill in your “Company Information”</a:t>
            </a:r>
          </a:p>
          <a:p>
            <a:pPr marL="285750" lvl="2" indent="-285750">
              <a:buFont typeface="Arial" pitchFamily="34" charset="0"/>
              <a:buChar char="•"/>
            </a:pPr>
            <a:r>
              <a:rPr lang="en-US" sz="1200" dirty="0" smtClean="0"/>
              <a:t>The </a:t>
            </a:r>
            <a:r>
              <a:rPr lang="en-US" sz="1200" dirty="0"/>
              <a:t>“Business Structure” you choose for your </a:t>
            </a:r>
            <a:r>
              <a:rPr lang="en-US" sz="1200" dirty="0" smtClean="0"/>
              <a:t>organization </a:t>
            </a:r>
            <a:r>
              <a:rPr lang="en-US" sz="1200" dirty="0"/>
              <a:t>has no impact on the Licensing process, so there is no need to select “Non-profit” unless that </a:t>
            </a:r>
            <a:r>
              <a:rPr lang="en-US" sz="1200" dirty="0" smtClean="0"/>
              <a:t>selection fits best. </a:t>
            </a:r>
            <a:endParaRPr lang="en-US" sz="1200" dirty="0"/>
          </a:p>
          <a:p>
            <a:pPr marL="285750" indent="-285750">
              <a:buFont typeface="Arial" pitchFamily="34" charset="0"/>
              <a:buChar char="•"/>
            </a:pPr>
            <a:endParaRPr lang="en-US" dirty="0"/>
          </a:p>
        </p:txBody>
      </p:sp>
      <p:sp>
        <p:nvSpPr>
          <p:cNvPr id="3" name="TextBox 2"/>
          <p:cNvSpPr txBox="1"/>
          <p:nvPr/>
        </p:nvSpPr>
        <p:spPr>
          <a:xfrm>
            <a:off x="556037" y="5029200"/>
            <a:ext cx="7909089" cy="1015663"/>
          </a:xfrm>
          <a:prstGeom prst="rect">
            <a:avLst/>
          </a:prstGeom>
          <a:noFill/>
        </p:spPr>
        <p:txBody>
          <a:bodyPr wrap="square" rtlCol="0">
            <a:spAutoFit/>
          </a:bodyPr>
          <a:lstStyle/>
          <a:p>
            <a:pPr marL="171450" indent="-171450">
              <a:buFont typeface="Arial" pitchFamily="34" charset="0"/>
              <a:buChar char="•"/>
            </a:pPr>
            <a:r>
              <a:rPr lang="en-US" sz="1200" dirty="0" smtClean="0"/>
              <a:t>At the bottom of the page, answer “Yes” to the question, “Click </a:t>
            </a:r>
            <a:r>
              <a:rPr lang="en-US" sz="1200" dirty="0"/>
              <a:t>Yes if you are applying for a license or updating a license with any of these agencies</a:t>
            </a:r>
            <a:r>
              <a:rPr lang="en-US" sz="1200" dirty="0" smtClean="0"/>
              <a:t>.” </a:t>
            </a:r>
          </a:p>
          <a:p>
            <a:pPr marL="171450" indent="-171450">
              <a:buFont typeface="Arial" pitchFamily="34" charset="0"/>
              <a:buChar char="•"/>
            </a:pPr>
            <a:r>
              <a:rPr lang="en-US" sz="1200" dirty="0" smtClean="0"/>
              <a:t>If “Yes” is not selected, BIZNET will not allow you to upload licensing documents.</a:t>
            </a:r>
          </a:p>
          <a:p>
            <a:pPr marL="171450" indent="-171450">
              <a:buFont typeface="Arial" pitchFamily="34" charset="0"/>
              <a:buChar char="•"/>
            </a:pPr>
            <a:r>
              <a:rPr lang="en-US" sz="1200" dirty="0" smtClean="0"/>
              <a:t>Next, click “Continue”.</a:t>
            </a:r>
          </a:p>
          <a:p>
            <a:endParaRPr lang="en-US" sz="1200" dirty="0"/>
          </a:p>
        </p:txBody>
      </p:sp>
      <p:sp>
        <p:nvSpPr>
          <p:cNvPr id="6" name="TextBox 5"/>
          <p:cNvSpPr txBox="1"/>
          <p:nvPr/>
        </p:nvSpPr>
        <p:spPr>
          <a:xfrm>
            <a:off x="6835216" y="1828800"/>
            <a:ext cx="2126674" cy="830997"/>
          </a:xfrm>
          <a:prstGeom prst="rect">
            <a:avLst/>
          </a:prstGeom>
          <a:noFill/>
        </p:spPr>
        <p:txBody>
          <a:bodyPr wrap="square" rtlCol="0">
            <a:spAutoFit/>
          </a:bodyPr>
          <a:lstStyle/>
          <a:p>
            <a:r>
              <a:rPr lang="en-US" sz="1200" dirty="0" smtClean="0">
                <a:solidFill>
                  <a:srgbClr val="FF0000"/>
                </a:solidFill>
              </a:rPr>
              <a:t>Note: Your work will be saved automatically and can be returned to at any time.</a:t>
            </a:r>
            <a:endParaRPr lang="en-US" sz="1200" dirty="0">
              <a:solidFill>
                <a:srgbClr val="FF0000"/>
              </a:solidFill>
            </a:endParaRPr>
          </a:p>
        </p:txBody>
      </p:sp>
      <p:sp>
        <p:nvSpPr>
          <p:cNvPr id="7" name="Date Placeholder 6"/>
          <p:cNvSpPr>
            <a:spLocks noGrp="1"/>
          </p:cNvSpPr>
          <p:nvPr>
            <p:ph type="dt" sz="half" idx="10"/>
          </p:nvPr>
        </p:nvSpPr>
        <p:spPr/>
        <p:txBody>
          <a:bodyPr/>
          <a:lstStyle/>
          <a:p>
            <a:r>
              <a:rPr lang="en-US" smtClean="0"/>
              <a:t>5/29/15</a:t>
            </a:r>
            <a:endParaRPr lang="en-US"/>
          </a:p>
        </p:txBody>
      </p:sp>
      <p:sp>
        <p:nvSpPr>
          <p:cNvPr id="8" name="Slide Number Placeholder 7"/>
          <p:cNvSpPr>
            <a:spLocks noGrp="1"/>
          </p:cNvSpPr>
          <p:nvPr>
            <p:ph type="sldNum" sz="quarter" idx="12"/>
          </p:nvPr>
        </p:nvSpPr>
        <p:spPr/>
        <p:txBody>
          <a:bodyPr/>
          <a:lstStyle/>
          <a:p>
            <a:fld id="{DB07B9BB-8CFA-4568-8F10-FB7C03B63F67}" type="slidenum">
              <a:rPr lang="en-US" smtClean="0"/>
              <a:pPr/>
              <a:t>12</a:t>
            </a:fld>
            <a:endParaRPr lang="en-US"/>
          </a:p>
        </p:txBody>
      </p:sp>
      <p:sp>
        <p:nvSpPr>
          <p:cNvPr id="9" name="Footer Placeholder 8"/>
          <p:cNvSpPr>
            <a:spLocks noGrp="1"/>
          </p:cNvSpPr>
          <p:nvPr>
            <p:ph type="ftr" sz="quarter" idx="11"/>
          </p:nvPr>
        </p:nvSpPr>
        <p:spPr/>
        <p:txBody>
          <a:bodyPr/>
          <a:lstStyle/>
          <a:p>
            <a:r>
              <a:rPr lang="en-US" smtClean="0"/>
              <a:t>Uniform Licensing Guide</a:t>
            </a:r>
            <a:endParaRPr lang="en-US"/>
          </a:p>
        </p:txBody>
      </p:sp>
      <p:pic>
        <p:nvPicPr>
          <p:cNvPr id="4098" name="Picture 2" descr="C:\Users\opmintern10\Desktop\Picture 6.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297156"/>
            <a:ext cx="4800600" cy="350228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ight Arrow 9"/>
          <p:cNvSpPr/>
          <p:nvPr/>
        </p:nvSpPr>
        <p:spPr>
          <a:xfrm rot="20301302">
            <a:off x="2389004" y="4512095"/>
            <a:ext cx="609600" cy="261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65351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Brittany Kaplan\Uniform Licensing Training\Check all agencies you are licensed by or going to be licensed by 5.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914400"/>
            <a:ext cx="7010400" cy="202383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33401" y="3505200"/>
            <a:ext cx="7924800" cy="1938992"/>
          </a:xfrm>
          <a:prstGeom prst="rect">
            <a:avLst/>
          </a:prstGeom>
          <a:noFill/>
        </p:spPr>
        <p:txBody>
          <a:bodyPr wrap="square" rtlCol="0">
            <a:spAutoFit/>
          </a:bodyPr>
          <a:lstStyle/>
          <a:p>
            <a:pPr marL="171450" indent="-171450">
              <a:buFont typeface="Arial" pitchFamily="34" charset="0"/>
              <a:buChar char="•"/>
            </a:pPr>
            <a:r>
              <a:rPr lang="en-US" sz="1200" dirty="0" smtClean="0"/>
              <a:t>Next, check </a:t>
            </a:r>
            <a:r>
              <a:rPr lang="en-US" sz="1200" b="1" dirty="0" smtClean="0"/>
              <a:t>all</a:t>
            </a:r>
            <a:r>
              <a:rPr lang="en-US" sz="1200" dirty="0" smtClean="0"/>
              <a:t> agencies your organization is applying to be licensed with or is currently licensed by.</a:t>
            </a:r>
          </a:p>
          <a:p>
            <a:pPr marL="171450" indent="-171450">
              <a:buFont typeface="Arial" pitchFamily="34" charset="0"/>
              <a:buChar char="•"/>
            </a:pPr>
            <a:endParaRPr lang="en-US" sz="1200" dirty="0" smtClean="0"/>
          </a:p>
          <a:p>
            <a:pPr marL="171450" indent="-171450">
              <a:buFont typeface="Arial" pitchFamily="34" charset="0"/>
              <a:buChar char="•"/>
            </a:pPr>
            <a:r>
              <a:rPr lang="en-US" sz="1200" b="1" dirty="0" smtClean="0"/>
              <a:t>IMPORTANT: </a:t>
            </a:r>
            <a:r>
              <a:rPr lang="en-US" sz="1200" b="1" dirty="0"/>
              <a:t>Be sure to select any agency you are currently licensed </a:t>
            </a:r>
            <a:r>
              <a:rPr lang="en-US" sz="1200" b="1" dirty="0" smtClean="0"/>
              <a:t>by, </a:t>
            </a:r>
            <a:r>
              <a:rPr lang="en-US" sz="1200" b="1" dirty="0"/>
              <a:t>not only the agency you are applying </a:t>
            </a:r>
            <a:r>
              <a:rPr lang="en-US" sz="1200" b="1" dirty="0" smtClean="0"/>
              <a:t>or </a:t>
            </a:r>
            <a:r>
              <a:rPr lang="en-US" sz="1200" b="1" dirty="0"/>
              <a:t>renewing a license with. </a:t>
            </a:r>
            <a:r>
              <a:rPr lang="en-US" sz="1200" b="1" dirty="0" smtClean="0"/>
              <a:t>If </a:t>
            </a:r>
            <a:r>
              <a:rPr lang="en-US" sz="1200" b="1" dirty="0"/>
              <a:t>you are licensed by an </a:t>
            </a:r>
            <a:r>
              <a:rPr lang="en-US" sz="1200" b="1" dirty="0" smtClean="0"/>
              <a:t>agency and </a:t>
            </a:r>
            <a:r>
              <a:rPr lang="en-US" sz="1200" b="1" dirty="0"/>
              <a:t>the box next to that agency is not checked, that agency will not be able to access your licensing documents. </a:t>
            </a:r>
            <a:r>
              <a:rPr lang="en-US" sz="1200" b="1" dirty="0" smtClean="0"/>
              <a:t>This may create </a:t>
            </a:r>
            <a:r>
              <a:rPr lang="en-US" sz="1200" b="1" dirty="0"/>
              <a:t>a problem if </a:t>
            </a:r>
            <a:r>
              <a:rPr lang="en-US" sz="1200" b="1" dirty="0" smtClean="0"/>
              <a:t>the agency needs to </a:t>
            </a:r>
            <a:r>
              <a:rPr lang="en-US" sz="1200" b="1" dirty="0"/>
              <a:t>review these documents between licensing periods or in the future when you are renewing a </a:t>
            </a:r>
            <a:r>
              <a:rPr lang="en-US" sz="1200" b="1" dirty="0" smtClean="0"/>
              <a:t>license with that agency. </a:t>
            </a:r>
          </a:p>
          <a:p>
            <a:pPr marL="171450" indent="-171450">
              <a:buFont typeface="Arial" pitchFamily="34" charset="0"/>
              <a:buChar char="•"/>
            </a:pPr>
            <a:endParaRPr lang="en-US" sz="1200" i="1" dirty="0" smtClean="0"/>
          </a:p>
          <a:p>
            <a:pPr marL="171450" lvl="0" indent="-171450">
              <a:buFont typeface="Arial" pitchFamily="34" charset="0"/>
              <a:buChar char="•"/>
            </a:pPr>
            <a:r>
              <a:rPr lang="en-US" sz="1200" dirty="0" smtClean="0"/>
              <a:t>When </a:t>
            </a:r>
            <a:r>
              <a:rPr lang="en-US" sz="1200" dirty="0"/>
              <a:t>done selecting all applicable agencies, </a:t>
            </a:r>
            <a:r>
              <a:rPr lang="en-US" sz="1200" dirty="0" smtClean="0"/>
              <a:t>click “Save and Continue”. </a:t>
            </a:r>
            <a:endParaRPr lang="en-US" sz="1200" dirty="0"/>
          </a:p>
          <a:p>
            <a:pPr marL="171450" indent="-171450">
              <a:buFont typeface="Arial" pitchFamily="34" charset="0"/>
              <a:buChar char="•"/>
            </a:pPr>
            <a:endParaRPr lang="en-US" sz="1200" dirty="0"/>
          </a:p>
        </p:txBody>
      </p:sp>
      <p:sp>
        <p:nvSpPr>
          <p:cNvPr id="3" name="Date Placeholder 2"/>
          <p:cNvSpPr>
            <a:spLocks noGrp="1"/>
          </p:cNvSpPr>
          <p:nvPr>
            <p:ph type="dt" sz="half" idx="10"/>
          </p:nvPr>
        </p:nvSpPr>
        <p:spPr/>
        <p:txBody>
          <a:bodyPr/>
          <a:lstStyle/>
          <a:p>
            <a:r>
              <a:rPr lang="en-US" smtClean="0"/>
              <a:t>5/29/15</a:t>
            </a:r>
            <a:endParaRPr lang="en-US"/>
          </a:p>
        </p:txBody>
      </p:sp>
      <p:sp>
        <p:nvSpPr>
          <p:cNvPr id="4" name="Slide Number Placeholder 3"/>
          <p:cNvSpPr>
            <a:spLocks noGrp="1"/>
          </p:cNvSpPr>
          <p:nvPr>
            <p:ph type="sldNum" sz="quarter" idx="12"/>
          </p:nvPr>
        </p:nvSpPr>
        <p:spPr/>
        <p:txBody>
          <a:bodyPr/>
          <a:lstStyle/>
          <a:p>
            <a:fld id="{DB07B9BB-8CFA-4568-8F10-FB7C03B63F67}"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Uniform Licensing Guide</a:t>
            </a:r>
            <a:endParaRPr lang="en-US"/>
          </a:p>
        </p:txBody>
      </p:sp>
    </p:spTree>
    <p:extLst>
      <p:ext uri="{BB962C8B-B14F-4D97-AF65-F5344CB8AC3E}">
        <p14:creationId xmlns:p14="http://schemas.microsoft.com/office/powerpoint/2010/main" xmlns="" val="2515265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Brittany Kaplan\Uniform Licensing Training\Ignore This 5.6.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2209800"/>
            <a:ext cx="5791200" cy="33081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914401" y="762000"/>
            <a:ext cx="7391400" cy="738664"/>
          </a:xfrm>
          <a:prstGeom prst="rect">
            <a:avLst/>
          </a:prstGeom>
          <a:noFill/>
        </p:spPr>
        <p:txBody>
          <a:bodyPr wrap="square" rtlCol="0">
            <a:spAutoFit/>
          </a:bodyPr>
          <a:lstStyle/>
          <a:p>
            <a:r>
              <a:rPr lang="en-US" sz="1400" dirty="0" smtClean="0"/>
              <a:t>All BIZNET users receive the “Vendor Update Notice” after they have edited their “Company Information”. After reading the message, click “I have read this message”. </a:t>
            </a:r>
          </a:p>
        </p:txBody>
      </p:sp>
      <p:sp>
        <p:nvSpPr>
          <p:cNvPr id="3" name="Date Placeholder 2"/>
          <p:cNvSpPr>
            <a:spLocks noGrp="1"/>
          </p:cNvSpPr>
          <p:nvPr>
            <p:ph type="dt" sz="half" idx="10"/>
          </p:nvPr>
        </p:nvSpPr>
        <p:spPr/>
        <p:txBody>
          <a:bodyPr/>
          <a:lstStyle/>
          <a:p>
            <a:r>
              <a:rPr lang="en-US" smtClean="0"/>
              <a:t>5/29/15</a:t>
            </a:r>
            <a:endParaRPr lang="en-US"/>
          </a:p>
        </p:txBody>
      </p:sp>
      <p:sp>
        <p:nvSpPr>
          <p:cNvPr id="4" name="Slide Number Placeholder 3"/>
          <p:cNvSpPr>
            <a:spLocks noGrp="1"/>
          </p:cNvSpPr>
          <p:nvPr>
            <p:ph type="sldNum" sz="quarter" idx="12"/>
          </p:nvPr>
        </p:nvSpPr>
        <p:spPr/>
        <p:txBody>
          <a:bodyPr/>
          <a:lstStyle/>
          <a:p>
            <a:fld id="{DB07B9BB-8CFA-4568-8F10-FB7C03B63F67}"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Uniform Licensing Guide</a:t>
            </a:r>
            <a:endParaRPr lang="en-US"/>
          </a:p>
        </p:txBody>
      </p:sp>
    </p:spTree>
    <p:extLst>
      <p:ext uri="{BB962C8B-B14F-4D97-AF65-F5344CB8AC3E}">
        <p14:creationId xmlns:p14="http://schemas.microsoft.com/office/powerpoint/2010/main" xmlns="" val="56113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Brittany Kaplan\Uniform Licensing Training\Account Access 5.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4039" y="1917422"/>
            <a:ext cx="6572250" cy="31016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295400" y="533400"/>
            <a:ext cx="6564744" cy="1754326"/>
          </a:xfrm>
          <a:prstGeom prst="rect">
            <a:avLst/>
          </a:prstGeom>
          <a:noFill/>
        </p:spPr>
        <p:txBody>
          <a:bodyPr wrap="square" rtlCol="0">
            <a:spAutoFit/>
          </a:bodyPr>
          <a:lstStyle/>
          <a:p>
            <a:pPr marL="285750" indent="-285750">
              <a:buFont typeface="Arial" pitchFamily="34" charset="0"/>
              <a:buChar char="•"/>
            </a:pPr>
            <a:r>
              <a:rPr lang="en-US" dirty="0" smtClean="0"/>
              <a:t>Next, the “Add or Remove Account Access” page will appear.</a:t>
            </a:r>
          </a:p>
          <a:p>
            <a:pPr marL="285750" indent="-285750">
              <a:buFont typeface="Arial" pitchFamily="34" charset="0"/>
              <a:buChar char="•"/>
            </a:pPr>
            <a:r>
              <a:rPr lang="en-US" dirty="0" smtClean="0"/>
              <a:t>Any user under “Active Accounts” can add or remove other users.</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sp>
        <p:nvSpPr>
          <p:cNvPr id="3" name="TextBox 2"/>
          <p:cNvSpPr txBox="1"/>
          <p:nvPr/>
        </p:nvSpPr>
        <p:spPr>
          <a:xfrm>
            <a:off x="533400" y="5334000"/>
            <a:ext cx="7467600" cy="600164"/>
          </a:xfrm>
          <a:prstGeom prst="rect">
            <a:avLst/>
          </a:prstGeom>
          <a:noFill/>
        </p:spPr>
        <p:txBody>
          <a:bodyPr wrap="square" rtlCol="0">
            <a:spAutoFit/>
          </a:bodyPr>
          <a:lstStyle/>
          <a:p>
            <a:pPr lvl="2"/>
            <a:r>
              <a:rPr lang="en-US" sz="1100" dirty="0" smtClean="0">
                <a:solidFill>
                  <a:srgbClr val="FF0000"/>
                </a:solidFill>
              </a:rPr>
              <a:t>Note: Adding </a:t>
            </a:r>
            <a:r>
              <a:rPr lang="en-US" sz="1100" dirty="0">
                <a:solidFill>
                  <a:srgbClr val="FF0000"/>
                </a:solidFill>
              </a:rPr>
              <a:t>an account will give that </a:t>
            </a:r>
            <a:r>
              <a:rPr lang="en-US" sz="1100" dirty="0" smtClean="0">
                <a:solidFill>
                  <a:srgbClr val="FF0000"/>
                </a:solidFill>
              </a:rPr>
              <a:t>user the ability to view and edit all of your organization’s BIZNET </a:t>
            </a:r>
            <a:r>
              <a:rPr lang="en-US" sz="1100" dirty="0">
                <a:solidFill>
                  <a:srgbClr val="FF0000"/>
                </a:solidFill>
              </a:rPr>
              <a:t>account, not only the Uniform Licensing sections. </a:t>
            </a:r>
            <a:r>
              <a:rPr lang="en-US" sz="1100" dirty="0" smtClean="0">
                <a:solidFill>
                  <a:srgbClr val="FF0000"/>
                </a:solidFill>
              </a:rPr>
              <a:t>Use </a:t>
            </a:r>
            <a:r>
              <a:rPr lang="en-US" sz="1100" dirty="0">
                <a:solidFill>
                  <a:srgbClr val="FF0000"/>
                </a:solidFill>
              </a:rPr>
              <a:t>caution when choosing who to </a:t>
            </a:r>
            <a:r>
              <a:rPr lang="en-US" sz="1100" dirty="0" smtClean="0">
                <a:solidFill>
                  <a:srgbClr val="FF0000"/>
                </a:solidFill>
              </a:rPr>
              <a:t>give access to your account.</a:t>
            </a:r>
            <a:endParaRPr lang="en-US" sz="1100" dirty="0">
              <a:solidFill>
                <a:srgbClr val="FF0000"/>
              </a:solidFill>
            </a:endParaRPr>
          </a:p>
        </p:txBody>
      </p:sp>
      <p:sp>
        <p:nvSpPr>
          <p:cNvPr id="4" name="Date Placeholder 3"/>
          <p:cNvSpPr>
            <a:spLocks noGrp="1"/>
          </p:cNvSpPr>
          <p:nvPr>
            <p:ph type="dt" sz="half" idx="10"/>
          </p:nvPr>
        </p:nvSpPr>
        <p:spPr/>
        <p:txBody>
          <a:bodyPr/>
          <a:lstStyle/>
          <a:p>
            <a:r>
              <a:rPr lang="en-US" smtClean="0"/>
              <a:t>5/29/15</a:t>
            </a:r>
            <a:endParaRPr lang="en-US"/>
          </a:p>
        </p:txBody>
      </p:sp>
      <p:sp>
        <p:nvSpPr>
          <p:cNvPr id="5" name="Slide Number Placeholder 4"/>
          <p:cNvSpPr>
            <a:spLocks noGrp="1"/>
          </p:cNvSpPr>
          <p:nvPr>
            <p:ph type="sldNum" sz="quarter" idx="12"/>
          </p:nvPr>
        </p:nvSpPr>
        <p:spPr/>
        <p:txBody>
          <a:bodyPr/>
          <a:lstStyle/>
          <a:p>
            <a:fld id="{DB07B9BB-8CFA-4568-8F10-FB7C03B63F67}"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Uniform Licensing Guide</a:t>
            </a:r>
            <a:endParaRPr lang="en-US"/>
          </a:p>
        </p:txBody>
      </p:sp>
    </p:spTree>
    <p:extLst>
      <p:ext uri="{BB962C8B-B14F-4D97-AF65-F5344CB8AC3E}">
        <p14:creationId xmlns:p14="http://schemas.microsoft.com/office/powerpoint/2010/main" xmlns="" val="3605499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To add an account:</a:t>
            </a:r>
            <a:br>
              <a:rPr lang="en-US" sz="2400" dirty="0" smtClean="0"/>
            </a:br>
            <a:endParaRPr lang="en-US" sz="2400" dirty="0"/>
          </a:p>
        </p:txBody>
      </p:sp>
      <p:sp>
        <p:nvSpPr>
          <p:cNvPr id="5" name="TextBox 4"/>
          <p:cNvSpPr txBox="1"/>
          <p:nvPr/>
        </p:nvSpPr>
        <p:spPr>
          <a:xfrm>
            <a:off x="685800" y="1078468"/>
            <a:ext cx="8077200" cy="923330"/>
          </a:xfrm>
          <a:prstGeom prst="rect">
            <a:avLst/>
          </a:prstGeom>
          <a:noFill/>
        </p:spPr>
        <p:txBody>
          <a:bodyPr wrap="square" rtlCol="0">
            <a:spAutoFit/>
          </a:bodyPr>
          <a:lstStyle/>
          <a:p>
            <a:pPr marL="285750" indent="-285750">
              <a:buFont typeface="Arial" pitchFamily="34" charset="0"/>
              <a:buChar char="•"/>
            </a:pPr>
            <a:r>
              <a:rPr lang="en-US" dirty="0" smtClean="0"/>
              <a:t>Type in the email address of the user you would like to add. </a:t>
            </a:r>
          </a:p>
          <a:p>
            <a:pPr marL="285750" indent="-285750">
              <a:buFont typeface="Arial" pitchFamily="34" charset="0"/>
              <a:buChar char="•"/>
            </a:pPr>
            <a:r>
              <a:rPr lang="en-US" dirty="0" smtClean="0"/>
              <a:t>Next, click “Add Account”. </a:t>
            </a:r>
          </a:p>
          <a:p>
            <a:pPr marL="285750" indent="-285750">
              <a:buFont typeface="Arial" pitchFamily="34" charset="0"/>
              <a:buChar char="•"/>
            </a:pPr>
            <a:r>
              <a:rPr lang="en-US" dirty="0" smtClean="0"/>
              <a:t>When done, click “Continue”.</a:t>
            </a:r>
            <a:endParaRPr lang="en-US" dirty="0"/>
          </a:p>
        </p:txBody>
      </p:sp>
      <p:sp>
        <p:nvSpPr>
          <p:cNvPr id="4" name="Date Placeholder 3"/>
          <p:cNvSpPr>
            <a:spLocks noGrp="1"/>
          </p:cNvSpPr>
          <p:nvPr>
            <p:ph type="dt" sz="half" idx="10"/>
          </p:nvPr>
        </p:nvSpPr>
        <p:spPr/>
        <p:txBody>
          <a:bodyPr/>
          <a:lstStyle/>
          <a:p>
            <a:r>
              <a:rPr lang="en-US" smtClean="0"/>
              <a:t>5/29/15</a:t>
            </a:r>
            <a:endParaRPr lang="en-US"/>
          </a:p>
        </p:txBody>
      </p:sp>
      <p:sp>
        <p:nvSpPr>
          <p:cNvPr id="6" name="Slide Number Placeholder 5"/>
          <p:cNvSpPr>
            <a:spLocks noGrp="1"/>
          </p:cNvSpPr>
          <p:nvPr>
            <p:ph type="sldNum" sz="quarter" idx="12"/>
          </p:nvPr>
        </p:nvSpPr>
        <p:spPr/>
        <p:txBody>
          <a:bodyPr/>
          <a:lstStyle/>
          <a:p>
            <a:fld id="{DB07B9BB-8CFA-4568-8F10-FB7C03B63F67}" type="slidenum">
              <a:rPr lang="en-US" smtClean="0"/>
              <a:pPr/>
              <a:t>16</a:t>
            </a:fld>
            <a:endParaRPr lang="en-US"/>
          </a:p>
        </p:txBody>
      </p:sp>
      <p:sp>
        <p:nvSpPr>
          <p:cNvPr id="7" name="Footer Placeholder 6"/>
          <p:cNvSpPr>
            <a:spLocks noGrp="1"/>
          </p:cNvSpPr>
          <p:nvPr>
            <p:ph type="ftr" sz="quarter" idx="11"/>
          </p:nvPr>
        </p:nvSpPr>
        <p:spPr/>
        <p:txBody>
          <a:bodyPr/>
          <a:lstStyle/>
          <a:p>
            <a:r>
              <a:rPr lang="en-US" smtClean="0"/>
              <a:t>Uniform Licensing Guide</a:t>
            </a:r>
            <a:endParaRPr lang="en-US"/>
          </a:p>
        </p:txBody>
      </p:sp>
      <p:pic>
        <p:nvPicPr>
          <p:cNvPr id="5122" name="Picture 2" descr="C:\Users\opmintern10\Desktop\Picture 1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2399931"/>
            <a:ext cx="6248400" cy="339017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ight Arrow 7"/>
          <p:cNvSpPr/>
          <p:nvPr/>
        </p:nvSpPr>
        <p:spPr>
          <a:xfrm>
            <a:off x="1752600" y="5091684"/>
            <a:ext cx="838200" cy="394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16745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To Delete an Account:</a:t>
            </a:r>
            <a:endParaRPr lang="en-US"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2514600"/>
            <a:ext cx="5314175" cy="4085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838200" y="1219200"/>
            <a:ext cx="7010400" cy="1477328"/>
          </a:xfrm>
          <a:prstGeom prst="rect">
            <a:avLst/>
          </a:prstGeom>
          <a:noFill/>
        </p:spPr>
        <p:txBody>
          <a:bodyPr wrap="square" rtlCol="0">
            <a:spAutoFit/>
          </a:bodyPr>
          <a:lstStyle/>
          <a:p>
            <a:pPr marL="285750" indent="-285750">
              <a:buFont typeface="Arial" pitchFamily="34" charset="0"/>
              <a:buChar char="•"/>
            </a:pPr>
            <a:r>
              <a:rPr lang="en-US" dirty="0"/>
              <a:t>To </a:t>
            </a:r>
            <a:r>
              <a:rPr lang="en-US" dirty="0" smtClean="0"/>
              <a:t>remove </a:t>
            </a:r>
            <a:r>
              <a:rPr lang="en-US" dirty="0"/>
              <a:t>an account, </a:t>
            </a:r>
            <a:r>
              <a:rPr lang="en-US" dirty="0" smtClean="0"/>
              <a:t>highlight the </a:t>
            </a:r>
            <a:r>
              <a:rPr lang="en-US" dirty="0"/>
              <a:t>email address of the user you would like to </a:t>
            </a:r>
            <a:r>
              <a:rPr lang="en-US" dirty="0" smtClean="0"/>
              <a:t>remove. </a:t>
            </a:r>
            <a:endParaRPr lang="en-US" dirty="0"/>
          </a:p>
          <a:p>
            <a:pPr marL="285750" indent="-285750">
              <a:buFont typeface="Arial" pitchFamily="34" charset="0"/>
              <a:buChar char="•"/>
            </a:pPr>
            <a:r>
              <a:rPr lang="en-US" dirty="0"/>
              <a:t>Next, click </a:t>
            </a:r>
            <a:r>
              <a:rPr lang="en-US" dirty="0" smtClean="0"/>
              <a:t>“Delete the Selected Account”. </a:t>
            </a:r>
            <a:endParaRPr lang="en-US" dirty="0"/>
          </a:p>
          <a:p>
            <a:pPr marL="285750" indent="-285750">
              <a:buFont typeface="Arial" pitchFamily="34" charset="0"/>
              <a:buChar char="•"/>
            </a:pPr>
            <a:r>
              <a:rPr lang="en-US" dirty="0"/>
              <a:t>When done, click “Continue”.</a:t>
            </a:r>
          </a:p>
          <a:p>
            <a:endParaRPr lang="en-US" dirty="0"/>
          </a:p>
        </p:txBody>
      </p:sp>
      <p:sp>
        <p:nvSpPr>
          <p:cNvPr id="7" name="Right Arrow 6"/>
          <p:cNvSpPr/>
          <p:nvPr/>
        </p:nvSpPr>
        <p:spPr>
          <a:xfrm rot="10800000">
            <a:off x="6172200" y="43149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5/29/15</a:t>
            </a:r>
            <a:endParaRPr lang="en-US"/>
          </a:p>
        </p:txBody>
      </p:sp>
      <p:sp>
        <p:nvSpPr>
          <p:cNvPr id="4" name="Slide Number Placeholder 3"/>
          <p:cNvSpPr>
            <a:spLocks noGrp="1"/>
          </p:cNvSpPr>
          <p:nvPr>
            <p:ph type="sldNum" sz="quarter" idx="12"/>
          </p:nvPr>
        </p:nvSpPr>
        <p:spPr/>
        <p:txBody>
          <a:bodyPr/>
          <a:lstStyle/>
          <a:p>
            <a:fld id="{DB07B9BB-8CFA-4568-8F10-FB7C03B63F67}"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Uniform Licensing Guide</a:t>
            </a:r>
            <a:endParaRPr lang="en-US"/>
          </a:p>
        </p:txBody>
      </p:sp>
    </p:spTree>
    <p:extLst>
      <p:ext uri="{BB962C8B-B14F-4D97-AF65-F5344CB8AC3E}">
        <p14:creationId xmlns:p14="http://schemas.microsoft.com/office/powerpoint/2010/main" xmlns="" val="3674087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33400" y="35207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2756" y="381000"/>
            <a:ext cx="8400244"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“Company Accounts”, “Company Contacts”, and “Industry” sections are all optional for the licensing process.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After you have decided whether to fill in these sections, press “Click Here To Upload Documents” to continue to the Uniform Licensing section.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r>
              <a:rPr lang="en-US" smtClean="0"/>
              <a:t>5/29/15</a:t>
            </a:r>
            <a:endParaRPr lang="en-US"/>
          </a:p>
        </p:txBody>
      </p:sp>
      <p:sp>
        <p:nvSpPr>
          <p:cNvPr id="5" name="Slide Number Placeholder 4"/>
          <p:cNvSpPr>
            <a:spLocks noGrp="1"/>
          </p:cNvSpPr>
          <p:nvPr>
            <p:ph type="sldNum" sz="quarter" idx="12"/>
          </p:nvPr>
        </p:nvSpPr>
        <p:spPr/>
        <p:txBody>
          <a:bodyPr/>
          <a:lstStyle/>
          <a:p>
            <a:fld id="{DB07B9BB-8CFA-4568-8F10-FB7C03B63F67}"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Uniform Licensing Guide</a:t>
            </a:r>
            <a:endParaRPr lang="en-US"/>
          </a:p>
        </p:txBody>
      </p:sp>
      <p:pic>
        <p:nvPicPr>
          <p:cNvPr id="6148" name="Picture 4" descr="C:\Users\opmintern10\Desktop\Picture 16.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67278" y="2286000"/>
            <a:ext cx="6232916"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5124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Brittany Kaplan\Uniform Licensing Training\Press Upload Uniform License Documents 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2209800"/>
            <a:ext cx="6781800" cy="28933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ight Arrow 1"/>
          <p:cNvSpPr/>
          <p:nvPr/>
        </p:nvSpPr>
        <p:spPr>
          <a:xfrm>
            <a:off x="2971800" y="4653273"/>
            <a:ext cx="838200" cy="433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47800" y="1219200"/>
            <a:ext cx="5690982" cy="369332"/>
          </a:xfrm>
          <a:prstGeom prst="rect">
            <a:avLst/>
          </a:prstGeom>
          <a:noFill/>
        </p:spPr>
        <p:txBody>
          <a:bodyPr wrap="none" rtlCol="0">
            <a:spAutoFit/>
          </a:bodyPr>
          <a:lstStyle/>
          <a:p>
            <a:r>
              <a:rPr lang="en-US" dirty="0" smtClean="0"/>
              <a:t>Next, click “Upload Uniform License Documents”.</a:t>
            </a:r>
            <a:endParaRPr lang="en-US" dirty="0"/>
          </a:p>
        </p:txBody>
      </p:sp>
      <p:sp>
        <p:nvSpPr>
          <p:cNvPr id="4" name="Date Placeholder 3"/>
          <p:cNvSpPr>
            <a:spLocks noGrp="1"/>
          </p:cNvSpPr>
          <p:nvPr>
            <p:ph type="dt" sz="half" idx="10"/>
          </p:nvPr>
        </p:nvSpPr>
        <p:spPr/>
        <p:txBody>
          <a:bodyPr/>
          <a:lstStyle/>
          <a:p>
            <a:r>
              <a:rPr lang="en-US" smtClean="0"/>
              <a:t>5/29/15</a:t>
            </a:r>
            <a:endParaRPr lang="en-US"/>
          </a:p>
        </p:txBody>
      </p:sp>
      <p:sp>
        <p:nvSpPr>
          <p:cNvPr id="5" name="Slide Number Placeholder 4"/>
          <p:cNvSpPr>
            <a:spLocks noGrp="1"/>
          </p:cNvSpPr>
          <p:nvPr>
            <p:ph type="sldNum" sz="quarter" idx="12"/>
          </p:nvPr>
        </p:nvSpPr>
        <p:spPr/>
        <p:txBody>
          <a:bodyPr/>
          <a:lstStyle/>
          <a:p>
            <a:fld id="{DB07B9BB-8CFA-4568-8F10-FB7C03B63F67}"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Uniform Licensing Guide</a:t>
            </a:r>
            <a:endParaRPr lang="en-US"/>
          </a:p>
        </p:txBody>
      </p:sp>
    </p:spTree>
    <p:extLst>
      <p:ext uri="{BB962C8B-B14F-4D97-AF65-F5344CB8AC3E}">
        <p14:creationId xmlns:p14="http://schemas.microsoft.com/office/powerpoint/2010/main" xmlns="" val="3740679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5/29/15</a:t>
            </a:r>
            <a:endParaRPr lang="en-US" dirty="0"/>
          </a:p>
        </p:txBody>
      </p:sp>
      <p:sp>
        <p:nvSpPr>
          <p:cNvPr id="4" name="Slide Number Placeholder 3"/>
          <p:cNvSpPr>
            <a:spLocks noGrp="1"/>
          </p:cNvSpPr>
          <p:nvPr>
            <p:ph type="sldNum" sz="quarter" idx="12"/>
          </p:nvPr>
        </p:nvSpPr>
        <p:spPr/>
        <p:txBody>
          <a:bodyPr/>
          <a:lstStyle/>
          <a:p>
            <a:fld id="{DB07B9BB-8CFA-4568-8F10-FB7C03B63F67}"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Uniform Licensing Guide</a:t>
            </a:r>
            <a:endParaRPr lang="en-US"/>
          </a:p>
        </p:txBody>
      </p:sp>
      <p:sp>
        <p:nvSpPr>
          <p:cNvPr id="6" name="Rectangle 5"/>
          <p:cNvSpPr/>
          <p:nvPr/>
        </p:nvSpPr>
        <p:spPr>
          <a:xfrm>
            <a:off x="786412" y="1143000"/>
            <a:ext cx="7008181" cy="1754326"/>
          </a:xfrm>
          <a:prstGeom prst="rect">
            <a:avLst/>
          </a:prstGeom>
        </p:spPr>
        <p:txBody>
          <a:bodyPr wrap="square">
            <a:spAutoFit/>
          </a:bodyPr>
          <a:lstStyle/>
          <a:p>
            <a:r>
              <a:rPr lang="en-US" dirty="0"/>
              <a:t>We are pleased to announce that our agencies have signed a Memorandum of Understanding regarding the creation of a Uniform Licensing Application and the operation of a web-based filing and storage system for required licensing documents.</a:t>
            </a:r>
          </a:p>
          <a:p>
            <a:endParaRPr lang="en-US" dirty="0"/>
          </a:p>
        </p:txBody>
      </p:sp>
      <p:sp>
        <p:nvSpPr>
          <p:cNvPr id="7" name="TextBox 6"/>
          <p:cNvSpPr txBox="1"/>
          <p:nvPr/>
        </p:nvSpPr>
        <p:spPr>
          <a:xfrm>
            <a:off x="765697" y="3048000"/>
            <a:ext cx="7086600" cy="2308324"/>
          </a:xfrm>
          <a:prstGeom prst="rect">
            <a:avLst/>
          </a:prstGeom>
          <a:noFill/>
        </p:spPr>
        <p:txBody>
          <a:bodyPr wrap="square" rtlCol="0">
            <a:spAutoFit/>
          </a:bodyPr>
          <a:lstStyle/>
          <a:p>
            <a:r>
              <a:rPr lang="en-US" dirty="0"/>
              <a:t>Our goal in developing this common application and utilizing the web-based system is to improve the efficiency of the licensing process by consolidating the requirements of each agency's licensing process and eliminating unnecessary duplication of documents submitted for licensing purposes</a:t>
            </a:r>
            <a:r>
              <a:rPr lang="en-US" dirty="0" smtClean="0"/>
              <a:t>.</a:t>
            </a:r>
          </a:p>
          <a:p>
            <a:endParaRPr lang="en-US" dirty="0" smtClean="0"/>
          </a:p>
          <a:p>
            <a:endParaRPr lang="en-US" dirty="0"/>
          </a:p>
          <a:p>
            <a:endParaRPr lang="en-US" dirty="0"/>
          </a:p>
        </p:txBody>
      </p:sp>
    </p:spTree>
    <p:extLst>
      <p:ext uri="{BB962C8B-B14F-4D97-AF65-F5344CB8AC3E}">
        <p14:creationId xmlns:p14="http://schemas.microsoft.com/office/powerpoint/2010/main" xmlns="" val="1504820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752600" y="1858328"/>
            <a:ext cx="5867400" cy="4510564"/>
          </a:xfrm>
          <a:prstGeom prst="rect">
            <a:avLst/>
          </a:prstGeom>
        </p:spPr>
      </p:pic>
      <p:sp>
        <p:nvSpPr>
          <p:cNvPr id="3" name="TextBox 2"/>
          <p:cNvSpPr txBox="1"/>
          <p:nvPr/>
        </p:nvSpPr>
        <p:spPr>
          <a:xfrm>
            <a:off x="228601" y="381000"/>
            <a:ext cx="82296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Y</a:t>
            </a:r>
            <a:r>
              <a:rPr lang="en-US" dirty="0" smtClean="0"/>
              <a:t>ou will be brought to the internet based filing system for Uniform Licensing.</a:t>
            </a:r>
          </a:p>
          <a:p>
            <a:pPr marL="285750" indent="-285750">
              <a:buFont typeface="Arial" panose="020B0604020202020204" pitchFamily="34" charset="0"/>
              <a:buChar char="•"/>
            </a:pPr>
            <a:r>
              <a:rPr lang="en-US" dirty="0"/>
              <a:t>Each facility being licensed will have its own page in the filing system</a:t>
            </a:r>
            <a:r>
              <a:rPr lang="en-US" dirty="0" smtClean="0"/>
              <a:t>.</a:t>
            </a:r>
          </a:p>
          <a:p>
            <a:pPr marL="285750" indent="-285750">
              <a:buFont typeface="Arial" panose="020B0604020202020204" pitchFamily="34" charset="0"/>
              <a:buChar char="•"/>
            </a:pPr>
            <a:r>
              <a:rPr lang="en-US" dirty="0" smtClean="0"/>
              <a:t>To proceed, click “Edit Sites”.</a:t>
            </a:r>
            <a:endParaRPr lang="en-US" dirty="0"/>
          </a:p>
        </p:txBody>
      </p:sp>
      <p:sp>
        <p:nvSpPr>
          <p:cNvPr id="4" name="Right Arrow 3"/>
          <p:cNvSpPr/>
          <p:nvPr/>
        </p:nvSpPr>
        <p:spPr>
          <a:xfrm rot="11329275">
            <a:off x="6181437" y="3720472"/>
            <a:ext cx="594387" cy="349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5/29/15</a:t>
            </a:r>
            <a:endParaRPr lang="en-US"/>
          </a:p>
        </p:txBody>
      </p:sp>
      <p:sp>
        <p:nvSpPr>
          <p:cNvPr id="6" name="Slide Number Placeholder 5"/>
          <p:cNvSpPr>
            <a:spLocks noGrp="1"/>
          </p:cNvSpPr>
          <p:nvPr>
            <p:ph type="sldNum" sz="quarter" idx="12"/>
          </p:nvPr>
        </p:nvSpPr>
        <p:spPr/>
        <p:txBody>
          <a:bodyPr/>
          <a:lstStyle/>
          <a:p>
            <a:fld id="{DB07B9BB-8CFA-4568-8F10-FB7C03B63F67}" type="slidenum">
              <a:rPr lang="en-US" smtClean="0"/>
              <a:pPr/>
              <a:t>20</a:t>
            </a:fld>
            <a:endParaRPr lang="en-US"/>
          </a:p>
        </p:txBody>
      </p:sp>
      <p:sp>
        <p:nvSpPr>
          <p:cNvPr id="7" name="Footer Placeholder 6"/>
          <p:cNvSpPr>
            <a:spLocks noGrp="1"/>
          </p:cNvSpPr>
          <p:nvPr>
            <p:ph type="ftr" sz="quarter" idx="11"/>
          </p:nvPr>
        </p:nvSpPr>
        <p:spPr/>
        <p:txBody>
          <a:bodyPr/>
          <a:lstStyle/>
          <a:p>
            <a:r>
              <a:rPr lang="en-US" smtClean="0"/>
              <a:t>Uniform Licensing Guide</a:t>
            </a:r>
            <a:endParaRPr lang="en-US"/>
          </a:p>
        </p:txBody>
      </p:sp>
    </p:spTree>
    <p:extLst>
      <p:ext uri="{BB962C8B-B14F-4D97-AF65-F5344CB8AC3E}">
        <p14:creationId xmlns:p14="http://schemas.microsoft.com/office/powerpoint/2010/main" xmlns="" val="156384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762000"/>
            <a:ext cx="7924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Begin by typing your facility’s doing business as/program name and the address (</a:t>
            </a:r>
            <a:r>
              <a:rPr lang="en-US" dirty="0" err="1" smtClean="0"/>
              <a:t>NumberStreetname</a:t>
            </a:r>
            <a:r>
              <a:rPr lang="en-US" dirty="0" smtClean="0"/>
              <a:t>) of the facility next to “Site Name”.</a:t>
            </a:r>
          </a:p>
          <a:p>
            <a:pPr marL="285750" indent="-285750">
              <a:buFont typeface="Arial" panose="020B0604020202020204" pitchFamily="34" charset="0"/>
              <a:buChar char="•"/>
            </a:pPr>
            <a:r>
              <a:rPr lang="en-US" dirty="0" smtClean="0"/>
              <a:t>Next click “Add”.</a:t>
            </a:r>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2" name="Date Placeholder 1"/>
          <p:cNvSpPr>
            <a:spLocks noGrp="1"/>
          </p:cNvSpPr>
          <p:nvPr>
            <p:ph type="dt" sz="half" idx="10"/>
          </p:nvPr>
        </p:nvSpPr>
        <p:spPr/>
        <p:txBody>
          <a:bodyPr/>
          <a:lstStyle/>
          <a:p>
            <a:r>
              <a:rPr lang="en-US" smtClean="0"/>
              <a:t>5/29/15</a:t>
            </a:r>
            <a:endParaRPr lang="en-US"/>
          </a:p>
        </p:txBody>
      </p:sp>
      <p:sp>
        <p:nvSpPr>
          <p:cNvPr id="5" name="Slide Number Placeholder 4"/>
          <p:cNvSpPr>
            <a:spLocks noGrp="1"/>
          </p:cNvSpPr>
          <p:nvPr>
            <p:ph type="sldNum" sz="quarter" idx="12"/>
          </p:nvPr>
        </p:nvSpPr>
        <p:spPr/>
        <p:txBody>
          <a:bodyPr/>
          <a:lstStyle/>
          <a:p>
            <a:fld id="{DB07B9BB-8CFA-4568-8F10-FB7C03B63F67}"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Uniform Licensing Guide</a:t>
            </a:r>
            <a:endParaRPr lang="en-US"/>
          </a:p>
        </p:txBody>
      </p:sp>
      <p:pic>
        <p:nvPicPr>
          <p:cNvPr id="2052" name="Picture 4" descr="C:\Users\opmintern10\Desktop\Picture 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2133600"/>
            <a:ext cx="6721983" cy="267811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Down Arrow 2"/>
          <p:cNvSpPr/>
          <p:nvPr/>
        </p:nvSpPr>
        <p:spPr>
          <a:xfrm rot="16200000">
            <a:off x="3189486" y="3158425"/>
            <a:ext cx="174229" cy="4572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93598" y="3043560"/>
            <a:ext cx="489204" cy="174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71413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143000"/>
            <a:ext cx="76962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T</a:t>
            </a:r>
            <a:r>
              <a:rPr lang="en-US" dirty="0" smtClean="0"/>
              <a:t>o begin the application process, select the site you would like to upload documents for from the drop down menu.</a:t>
            </a:r>
            <a:endParaRPr lang="en-US" dirty="0"/>
          </a:p>
        </p:txBody>
      </p:sp>
      <p:sp>
        <p:nvSpPr>
          <p:cNvPr id="4" name="Date Placeholder 3"/>
          <p:cNvSpPr>
            <a:spLocks noGrp="1"/>
          </p:cNvSpPr>
          <p:nvPr>
            <p:ph type="dt" sz="half" idx="10"/>
          </p:nvPr>
        </p:nvSpPr>
        <p:spPr/>
        <p:txBody>
          <a:bodyPr/>
          <a:lstStyle/>
          <a:p>
            <a:r>
              <a:rPr lang="en-US" smtClean="0"/>
              <a:t>5/29/15</a:t>
            </a:r>
            <a:endParaRPr lang="en-US"/>
          </a:p>
        </p:txBody>
      </p:sp>
      <p:sp>
        <p:nvSpPr>
          <p:cNvPr id="5" name="Slide Number Placeholder 4"/>
          <p:cNvSpPr>
            <a:spLocks noGrp="1"/>
          </p:cNvSpPr>
          <p:nvPr>
            <p:ph type="sldNum" sz="quarter" idx="12"/>
          </p:nvPr>
        </p:nvSpPr>
        <p:spPr/>
        <p:txBody>
          <a:bodyPr/>
          <a:lstStyle/>
          <a:p>
            <a:fld id="{DB07B9BB-8CFA-4568-8F10-FB7C03B63F67}"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Uniform Licensing Guide</a:t>
            </a:r>
            <a:endParaRPr lang="en-US"/>
          </a:p>
        </p:txBody>
      </p:sp>
      <p:pic>
        <p:nvPicPr>
          <p:cNvPr id="3074" name="Picture 2" descr="C:\Users\opmintern10\Desktop\Picture 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2438400"/>
            <a:ext cx="6928444" cy="2743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313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772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agency boxes checked off in the “Company Information” section will determine which documents BIZNET displays on the “Uniform Licensing Documents” page. </a:t>
            </a:r>
          </a:p>
          <a:p>
            <a:endParaRPr lang="en-US" dirty="0"/>
          </a:p>
        </p:txBody>
      </p:sp>
      <p:sp>
        <p:nvSpPr>
          <p:cNvPr id="4" name="Date Placeholder 3"/>
          <p:cNvSpPr>
            <a:spLocks noGrp="1"/>
          </p:cNvSpPr>
          <p:nvPr>
            <p:ph type="dt" sz="half" idx="10"/>
          </p:nvPr>
        </p:nvSpPr>
        <p:spPr/>
        <p:txBody>
          <a:bodyPr/>
          <a:lstStyle/>
          <a:p>
            <a:r>
              <a:rPr lang="en-US" smtClean="0"/>
              <a:t>5/29/15</a:t>
            </a:r>
            <a:endParaRPr lang="en-US"/>
          </a:p>
        </p:txBody>
      </p:sp>
      <p:sp>
        <p:nvSpPr>
          <p:cNvPr id="5" name="Slide Number Placeholder 4"/>
          <p:cNvSpPr>
            <a:spLocks noGrp="1"/>
          </p:cNvSpPr>
          <p:nvPr>
            <p:ph type="sldNum" sz="quarter" idx="12"/>
          </p:nvPr>
        </p:nvSpPr>
        <p:spPr/>
        <p:txBody>
          <a:bodyPr/>
          <a:lstStyle/>
          <a:p>
            <a:fld id="{DB07B9BB-8CFA-4568-8F10-FB7C03B63F67}"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Uniform Licensing Guide</a:t>
            </a:r>
            <a:endParaRPr lang="en-US"/>
          </a:p>
        </p:txBody>
      </p:sp>
      <p:pic>
        <p:nvPicPr>
          <p:cNvPr id="4098" name="Picture 2" descr="C:\Users\opmintern10\Desktop\Picture 6.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2010792"/>
            <a:ext cx="6986896" cy="3581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7171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223731"/>
            <a:ext cx="3624146" cy="738664"/>
          </a:xfrm>
          <a:prstGeom prst="rect">
            <a:avLst/>
          </a:prstGeom>
          <a:noFill/>
        </p:spPr>
        <p:txBody>
          <a:bodyPr wrap="square" rtlCol="0">
            <a:spAutoFit/>
          </a:bodyPr>
          <a:lstStyle/>
          <a:p>
            <a:r>
              <a:rPr lang="en-US" sz="2400" dirty="0" smtClean="0"/>
              <a:t>Column Descriptions</a:t>
            </a:r>
          </a:p>
          <a:p>
            <a:pPr marL="285750" indent="-285750">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r>
              <a:rPr lang="en-US" smtClean="0"/>
              <a:t>5/29/15</a:t>
            </a:r>
            <a:endParaRPr lang="en-US"/>
          </a:p>
        </p:txBody>
      </p:sp>
      <p:sp>
        <p:nvSpPr>
          <p:cNvPr id="5" name="Slide Number Placeholder 4"/>
          <p:cNvSpPr>
            <a:spLocks noGrp="1"/>
          </p:cNvSpPr>
          <p:nvPr>
            <p:ph type="sldNum" sz="quarter" idx="12"/>
          </p:nvPr>
        </p:nvSpPr>
        <p:spPr/>
        <p:txBody>
          <a:bodyPr/>
          <a:lstStyle/>
          <a:p>
            <a:fld id="{DB07B9BB-8CFA-4568-8F10-FB7C03B63F67}" type="slidenum">
              <a:rPr lang="en-US" smtClean="0"/>
              <a:pPr/>
              <a:t>24</a:t>
            </a:fld>
            <a:endParaRPr lang="en-US"/>
          </a:p>
        </p:txBody>
      </p:sp>
      <p:sp>
        <p:nvSpPr>
          <p:cNvPr id="6" name="Footer Placeholder 5"/>
          <p:cNvSpPr>
            <a:spLocks noGrp="1"/>
          </p:cNvSpPr>
          <p:nvPr>
            <p:ph type="ftr" sz="quarter" idx="11"/>
          </p:nvPr>
        </p:nvSpPr>
        <p:spPr/>
        <p:txBody>
          <a:bodyPr/>
          <a:lstStyle/>
          <a:p>
            <a:r>
              <a:rPr lang="en-US" smtClean="0"/>
              <a:t>Uniform Licensing Guide</a:t>
            </a:r>
            <a:endParaRPr lang="en-US"/>
          </a:p>
        </p:txBody>
      </p:sp>
      <p:sp>
        <p:nvSpPr>
          <p:cNvPr id="7" name="TextBox 6"/>
          <p:cNvSpPr txBox="1"/>
          <p:nvPr/>
        </p:nvSpPr>
        <p:spPr>
          <a:xfrm>
            <a:off x="434340" y="3581400"/>
            <a:ext cx="8481060" cy="2462213"/>
          </a:xfrm>
          <a:prstGeom prst="rect">
            <a:avLst/>
          </a:prstGeom>
          <a:noFill/>
        </p:spPr>
        <p:txBody>
          <a:bodyPr wrap="square" rtlCol="0">
            <a:spAutoFit/>
          </a:bodyPr>
          <a:lstStyle/>
          <a:p>
            <a:pPr marL="285750" indent="-285750">
              <a:buFont typeface="Arial" pitchFamily="34" charset="0"/>
              <a:buChar char="•"/>
            </a:pPr>
            <a:r>
              <a:rPr lang="en-US" sz="1540" u="sng" dirty="0" smtClean="0"/>
              <a:t>Upload</a:t>
            </a:r>
            <a:r>
              <a:rPr lang="en-US" sz="1540" dirty="0" smtClean="0"/>
              <a:t>: This column contains the links for uploading documents.</a:t>
            </a:r>
          </a:p>
          <a:p>
            <a:pPr marL="285750" indent="-285750">
              <a:buFont typeface="Arial" pitchFamily="34" charset="0"/>
              <a:buChar char="•"/>
            </a:pPr>
            <a:r>
              <a:rPr lang="en-US" sz="1540" u="sng" dirty="0" smtClean="0"/>
              <a:t>Uploaded Info</a:t>
            </a:r>
            <a:r>
              <a:rPr lang="en-US" sz="1540" dirty="0" smtClean="0"/>
              <a:t>: This column will display the uploaded document. Documents requiring multiple uploads will be displayed by clicking “Upload List” next to the document.</a:t>
            </a:r>
          </a:p>
          <a:p>
            <a:pPr marL="285750" indent="-285750">
              <a:buFont typeface="Arial" pitchFamily="34" charset="0"/>
              <a:buChar char="•"/>
            </a:pPr>
            <a:r>
              <a:rPr lang="en-US" sz="1540" u="sng" dirty="0" smtClean="0"/>
              <a:t>Document Name</a:t>
            </a:r>
            <a:r>
              <a:rPr lang="en-US" sz="1540" dirty="0" smtClean="0"/>
              <a:t>: This column names the required document.</a:t>
            </a:r>
          </a:p>
          <a:p>
            <a:pPr marL="285750" indent="-285750">
              <a:buFont typeface="Arial" pitchFamily="34" charset="0"/>
              <a:buChar char="•"/>
            </a:pPr>
            <a:r>
              <a:rPr lang="en-US" sz="1540" u="sng" dirty="0" smtClean="0"/>
              <a:t>Agency</a:t>
            </a:r>
            <a:r>
              <a:rPr lang="en-US" sz="1540" dirty="0" smtClean="0"/>
              <a:t>: This column displays which agency or agencies is requesting the document.</a:t>
            </a:r>
          </a:p>
          <a:p>
            <a:pPr marL="285750" indent="-285750">
              <a:buFont typeface="Arial" pitchFamily="34" charset="0"/>
              <a:buChar char="•"/>
            </a:pPr>
            <a:r>
              <a:rPr lang="en-US" sz="1540" u="sng" dirty="0" smtClean="0"/>
              <a:t>Description</a:t>
            </a:r>
            <a:r>
              <a:rPr lang="en-US" sz="1540" dirty="0" smtClean="0"/>
              <a:t>: This column describes the document and any specific requirements of the document by an agency.</a:t>
            </a:r>
          </a:p>
          <a:p>
            <a:pPr marL="285750" indent="-285750">
              <a:buFont typeface="Arial" pitchFamily="34" charset="0"/>
              <a:buChar char="•"/>
            </a:pPr>
            <a:r>
              <a:rPr lang="en-US" sz="1540" u="sng" dirty="0" smtClean="0"/>
              <a:t>Directions</a:t>
            </a:r>
            <a:r>
              <a:rPr lang="en-US" sz="1540" dirty="0" smtClean="0"/>
              <a:t>: This column describes how the document should be provided. </a:t>
            </a:r>
          </a:p>
        </p:txBody>
      </p:sp>
      <p:pic>
        <p:nvPicPr>
          <p:cNvPr id="5122" name="Picture 2" descr="C:\Users\opmintern10\Desktop\Picture 6.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1817" r="2143" b="10002"/>
          <a:stretch/>
        </p:blipFill>
        <p:spPr bwMode="auto">
          <a:xfrm>
            <a:off x="762000" y="787153"/>
            <a:ext cx="7513904" cy="26835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00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48775" y="304799"/>
            <a:ext cx="4191000" cy="461665"/>
          </a:xfrm>
          <a:prstGeom prst="rect">
            <a:avLst/>
          </a:prstGeom>
        </p:spPr>
        <p:txBody>
          <a:bodyPr wrap="square">
            <a:spAutoFit/>
          </a:bodyPr>
          <a:lstStyle/>
          <a:p>
            <a:r>
              <a:rPr lang="en-US" dirty="0" smtClean="0"/>
              <a:t>“</a:t>
            </a:r>
            <a:r>
              <a:rPr lang="en-US" sz="2400" dirty="0"/>
              <a:t>U</a:t>
            </a:r>
            <a:r>
              <a:rPr lang="en-US" sz="2400" dirty="0" smtClean="0"/>
              <a:t>pload” and “</a:t>
            </a:r>
            <a:r>
              <a:rPr lang="en-US" sz="2400" dirty="0"/>
              <a:t>U</a:t>
            </a:r>
            <a:r>
              <a:rPr lang="en-US" sz="2400" dirty="0" smtClean="0"/>
              <a:t>pload List” </a:t>
            </a:r>
            <a:endParaRPr lang="en-US" sz="2400" dirty="0"/>
          </a:p>
        </p:txBody>
      </p:sp>
      <p:pic>
        <p:nvPicPr>
          <p:cNvPr id="4" name="Picture 3"/>
          <p:cNvPicPr>
            <a:picLocks noChangeAspect="1"/>
          </p:cNvPicPr>
          <p:nvPr/>
        </p:nvPicPr>
        <p:blipFill rotWithShape="1">
          <a:blip r:embed="rId2" cstate="print"/>
          <a:srcRect l="9052" t="37571" r="12560" b="27693"/>
          <a:stretch/>
        </p:blipFill>
        <p:spPr>
          <a:xfrm>
            <a:off x="1066800" y="1143000"/>
            <a:ext cx="7288765" cy="2586336"/>
          </a:xfrm>
          <a:prstGeom prst="rect">
            <a:avLst/>
          </a:prstGeom>
        </p:spPr>
      </p:pic>
      <p:sp>
        <p:nvSpPr>
          <p:cNvPr id="5" name="Right Arrow 4"/>
          <p:cNvSpPr/>
          <p:nvPr/>
        </p:nvSpPr>
        <p:spPr>
          <a:xfrm>
            <a:off x="668785" y="2542203"/>
            <a:ext cx="636972" cy="289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68785" y="1966420"/>
            <a:ext cx="621437" cy="263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5/29/15</a:t>
            </a:r>
            <a:endParaRPr lang="en-US"/>
          </a:p>
        </p:txBody>
      </p:sp>
      <p:sp>
        <p:nvSpPr>
          <p:cNvPr id="7" name="Slide Number Placeholder 6"/>
          <p:cNvSpPr>
            <a:spLocks noGrp="1"/>
          </p:cNvSpPr>
          <p:nvPr>
            <p:ph type="sldNum" sz="quarter" idx="12"/>
          </p:nvPr>
        </p:nvSpPr>
        <p:spPr/>
        <p:txBody>
          <a:bodyPr/>
          <a:lstStyle/>
          <a:p>
            <a:fld id="{DB07B9BB-8CFA-4568-8F10-FB7C03B63F67}" type="slidenum">
              <a:rPr lang="en-US" smtClean="0"/>
              <a:pPr/>
              <a:t>25</a:t>
            </a:fld>
            <a:endParaRPr lang="en-US"/>
          </a:p>
        </p:txBody>
      </p:sp>
      <p:sp>
        <p:nvSpPr>
          <p:cNvPr id="8" name="Footer Placeholder 7"/>
          <p:cNvSpPr>
            <a:spLocks noGrp="1"/>
          </p:cNvSpPr>
          <p:nvPr>
            <p:ph type="ftr" sz="quarter" idx="11"/>
          </p:nvPr>
        </p:nvSpPr>
        <p:spPr/>
        <p:txBody>
          <a:bodyPr/>
          <a:lstStyle/>
          <a:p>
            <a:r>
              <a:rPr lang="en-US" smtClean="0"/>
              <a:t>Uniform Licensing Guide</a:t>
            </a:r>
            <a:endParaRPr lang="en-US"/>
          </a:p>
        </p:txBody>
      </p:sp>
      <p:sp>
        <p:nvSpPr>
          <p:cNvPr id="9" name="TextBox 8"/>
          <p:cNvSpPr txBox="1"/>
          <p:nvPr/>
        </p:nvSpPr>
        <p:spPr>
          <a:xfrm>
            <a:off x="914400" y="4191000"/>
            <a:ext cx="7239000" cy="1200329"/>
          </a:xfrm>
          <a:prstGeom prst="rect">
            <a:avLst/>
          </a:prstGeom>
          <a:noFill/>
        </p:spPr>
        <p:txBody>
          <a:bodyPr wrap="square" rtlCol="0">
            <a:spAutoFit/>
          </a:bodyPr>
          <a:lstStyle/>
          <a:p>
            <a:pPr marL="285750" indent="-285750">
              <a:buFont typeface="Arial" pitchFamily="34" charset="0"/>
              <a:buChar char="•"/>
            </a:pPr>
            <a:r>
              <a:rPr lang="en-US" dirty="0" smtClean="0"/>
              <a:t>The “Upload List” button is for sections that require or may require more than one document to be uploaded.</a:t>
            </a:r>
          </a:p>
          <a:p>
            <a:pPr marL="285750" indent="-285750">
              <a:buFont typeface="Arial" pitchFamily="34" charset="0"/>
              <a:buChar char="•"/>
            </a:pPr>
            <a:endParaRPr lang="en-US" dirty="0" smtClean="0"/>
          </a:p>
          <a:p>
            <a:pPr marL="285750" indent="-285750">
              <a:buFont typeface="Arial" pitchFamily="34" charset="0"/>
              <a:buChar char="•"/>
            </a:pPr>
            <a:r>
              <a:rPr lang="en-US" dirty="0" smtClean="0"/>
              <a:t>The “Upload” button is for uploading a single document.</a:t>
            </a:r>
            <a:endParaRPr lang="en-US" dirty="0"/>
          </a:p>
        </p:txBody>
      </p:sp>
    </p:spTree>
    <p:extLst>
      <p:ext uri="{BB962C8B-B14F-4D97-AF65-F5344CB8AC3E}">
        <p14:creationId xmlns:p14="http://schemas.microsoft.com/office/powerpoint/2010/main" xmlns="" val="1039202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5/29/15</a:t>
            </a:r>
            <a:endParaRPr lang="en-US"/>
          </a:p>
        </p:txBody>
      </p:sp>
      <p:sp>
        <p:nvSpPr>
          <p:cNvPr id="3" name="Footer Placeholder 2"/>
          <p:cNvSpPr>
            <a:spLocks noGrp="1"/>
          </p:cNvSpPr>
          <p:nvPr>
            <p:ph type="ftr" sz="quarter" idx="11"/>
          </p:nvPr>
        </p:nvSpPr>
        <p:spPr/>
        <p:txBody>
          <a:bodyPr/>
          <a:lstStyle/>
          <a:p>
            <a:r>
              <a:rPr lang="en-US" smtClean="0"/>
              <a:t>Uniform Licensing Guide</a:t>
            </a:r>
            <a:endParaRPr lang="en-US"/>
          </a:p>
        </p:txBody>
      </p:sp>
      <p:sp>
        <p:nvSpPr>
          <p:cNvPr id="4" name="Slide Number Placeholder 3"/>
          <p:cNvSpPr>
            <a:spLocks noGrp="1"/>
          </p:cNvSpPr>
          <p:nvPr>
            <p:ph type="sldNum" sz="quarter" idx="12"/>
          </p:nvPr>
        </p:nvSpPr>
        <p:spPr/>
        <p:txBody>
          <a:bodyPr/>
          <a:lstStyle/>
          <a:p>
            <a:fld id="{DB07B9BB-8CFA-4568-8F10-FB7C03B63F67}" type="slidenum">
              <a:rPr lang="en-US" smtClean="0"/>
              <a:pPr/>
              <a:t>26</a:t>
            </a:fld>
            <a:endParaRPr lang="en-US"/>
          </a:p>
        </p:txBody>
      </p:sp>
      <p:sp>
        <p:nvSpPr>
          <p:cNvPr id="5" name="TextBox 4"/>
          <p:cNvSpPr txBox="1"/>
          <p:nvPr/>
        </p:nvSpPr>
        <p:spPr>
          <a:xfrm>
            <a:off x="1281502" y="580289"/>
            <a:ext cx="6817892" cy="523220"/>
          </a:xfrm>
          <a:prstGeom prst="rect">
            <a:avLst/>
          </a:prstGeom>
          <a:noFill/>
        </p:spPr>
        <p:txBody>
          <a:bodyPr wrap="none" rtlCol="0">
            <a:spAutoFit/>
          </a:bodyPr>
          <a:lstStyle/>
          <a:p>
            <a:r>
              <a:rPr lang="en-US" sz="2800" dirty="0" smtClean="0"/>
              <a:t>Universal and Site Specific Documents</a:t>
            </a:r>
            <a:endParaRPr lang="en-US" sz="2800" dirty="0"/>
          </a:p>
        </p:txBody>
      </p:sp>
      <p:sp>
        <p:nvSpPr>
          <p:cNvPr id="6" name="TextBox 5"/>
          <p:cNvSpPr txBox="1"/>
          <p:nvPr/>
        </p:nvSpPr>
        <p:spPr>
          <a:xfrm>
            <a:off x="1066060" y="1600200"/>
            <a:ext cx="7010400" cy="2308324"/>
          </a:xfrm>
          <a:prstGeom prst="rect">
            <a:avLst/>
          </a:prstGeom>
          <a:noFill/>
        </p:spPr>
        <p:txBody>
          <a:bodyPr wrap="square" rtlCol="0">
            <a:spAutoFit/>
          </a:bodyPr>
          <a:lstStyle/>
          <a:p>
            <a:pPr marL="285750" indent="-285750">
              <a:buFont typeface="Arial" pitchFamily="34" charset="0"/>
              <a:buChar char="•"/>
            </a:pPr>
            <a:r>
              <a:rPr lang="en-US" u="sng" dirty="0" smtClean="0"/>
              <a:t>Universal documents</a:t>
            </a:r>
            <a:r>
              <a:rPr lang="en-US" dirty="0" smtClean="0"/>
              <a:t> are documents that do not differ by facility.</a:t>
            </a:r>
          </a:p>
          <a:p>
            <a:pPr marL="285750" indent="-285750">
              <a:buFont typeface="Arial" pitchFamily="34" charset="0"/>
              <a:buChar char="•"/>
            </a:pPr>
            <a:r>
              <a:rPr lang="en-US" dirty="0" smtClean="0"/>
              <a:t>Universal documents will appear in each site’s documents page after being uploaded once. </a:t>
            </a:r>
          </a:p>
          <a:p>
            <a:pPr marL="285750" indent="-285750">
              <a:buFont typeface="Arial" pitchFamily="34" charset="0"/>
              <a:buChar char="•"/>
            </a:pPr>
            <a:r>
              <a:rPr lang="en-US" dirty="0" smtClean="0"/>
              <a:t>Examples include: Board of Directors and Bylaws</a:t>
            </a:r>
          </a:p>
          <a:p>
            <a:pPr marL="285750" indent="-285750">
              <a:buFont typeface="Arial" pitchFamily="34" charset="0"/>
              <a:buChar char="•"/>
            </a:pPr>
            <a:r>
              <a:rPr lang="en-US" b="1" dirty="0" smtClean="0"/>
              <a:t>Note: Changing </a:t>
            </a:r>
            <a:r>
              <a:rPr lang="en-US" b="1" dirty="0"/>
              <a:t>a universal document for one site will change that document for all other sites.</a:t>
            </a:r>
          </a:p>
          <a:p>
            <a:pPr marL="285750" indent="-285750">
              <a:buFont typeface="Arial" pitchFamily="34" charset="0"/>
              <a:buChar char="•"/>
            </a:pPr>
            <a:endParaRPr lang="en-US" dirty="0"/>
          </a:p>
        </p:txBody>
      </p:sp>
      <p:sp>
        <p:nvSpPr>
          <p:cNvPr id="7" name="TextBox 6"/>
          <p:cNvSpPr txBox="1"/>
          <p:nvPr/>
        </p:nvSpPr>
        <p:spPr>
          <a:xfrm>
            <a:off x="1088994" y="3962400"/>
            <a:ext cx="7010400" cy="1477328"/>
          </a:xfrm>
          <a:prstGeom prst="rect">
            <a:avLst/>
          </a:prstGeom>
          <a:noFill/>
        </p:spPr>
        <p:txBody>
          <a:bodyPr wrap="square" rtlCol="0">
            <a:spAutoFit/>
          </a:bodyPr>
          <a:lstStyle/>
          <a:p>
            <a:pPr marL="285750" indent="-285750">
              <a:buFont typeface="Arial" pitchFamily="34" charset="0"/>
              <a:buChar char="•"/>
            </a:pPr>
            <a:r>
              <a:rPr lang="en-US" u="sng" dirty="0" smtClean="0"/>
              <a:t>Site specific</a:t>
            </a:r>
            <a:r>
              <a:rPr lang="en-US" dirty="0" smtClean="0"/>
              <a:t> documents must be tailored to a single facility.</a:t>
            </a:r>
          </a:p>
          <a:p>
            <a:pPr marL="285750" indent="-285750">
              <a:buFont typeface="Arial" pitchFamily="34" charset="0"/>
              <a:buChar char="•"/>
            </a:pPr>
            <a:r>
              <a:rPr lang="en-US" dirty="0" smtClean="0"/>
              <a:t>A document is identified as being site specific in the “Description” column.</a:t>
            </a:r>
          </a:p>
          <a:p>
            <a:pPr marL="285750" indent="-285750">
              <a:buFont typeface="Arial" pitchFamily="34" charset="0"/>
              <a:buChar char="•"/>
            </a:pPr>
            <a:r>
              <a:rPr lang="en-US" dirty="0" smtClean="0"/>
              <a:t>Examples include: Floor Plan and Staffing List</a:t>
            </a:r>
            <a:endParaRPr lang="en-US" dirty="0"/>
          </a:p>
        </p:txBody>
      </p:sp>
    </p:spTree>
    <p:extLst>
      <p:ext uri="{BB962C8B-B14F-4D97-AF65-F5344CB8AC3E}">
        <p14:creationId xmlns:p14="http://schemas.microsoft.com/office/powerpoint/2010/main" xmlns="" val="978054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458200" cy="4525963"/>
          </a:xfrm>
        </p:spPr>
        <p:txBody>
          <a:bodyPr>
            <a:normAutofit/>
          </a:bodyPr>
          <a:lstStyle/>
          <a:p>
            <a:pPr lvl="1">
              <a:buClrTx/>
              <a:buFont typeface="Arial" panose="020B0604020202020204" pitchFamily="34" charset="0"/>
              <a:buChar char="•"/>
            </a:pPr>
            <a:r>
              <a:rPr lang="en-US" sz="2900" dirty="0"/>
              <a:t>Document Filename and </a:t>
            </a:r>
            <a:r>
              <a:rPr lang="en-US" sz="2900" dirty="0" smtClean="0"/>
              <a:t>Format:</a:t>
            </a:r>
          </a:p>
          <a:p>
            <a:pPr lvl="1">
              <a:buClrTx/>
              <a:buFont typeface="Arial" panose="020B0604020202020204" pitchFamily="34" charset="0"/>
              <a:buChar char="•"/>
            </a:pPr>
            <a:endParaRPr lang="en-US" sz="1600" b="1" dirty="0"/>
          </a:p>
          <a:p>
            <a:pPr lvl="1">
              <a:buClrTx/>
              <a:buFont typeface="Arial" panose="020B0604020202020204" pitchFamily="34" charset="0"/>
              <a:buChar char="•"/>
            </a:pPr>
            <a:r>
              <a:rPr lang="en-US" sz="1400" b="1" dirty="0" smtClean="0">
                <a:solidFill>
                  <a:srgbClr val="FF0000"/>
                </a:solidFill>
              </a:rPr>
              <a:t>IMPORTANT</a:t>
            </a:r>
            <a:r>
              <a:rPr lang="en-US" sz="1400" dirty="0">
                <a:solidFill>
                  <a:srgbClr val="FF0000"/>
                </a:solidFill>
              </a:rPr>
              <a:t>: No two </a:t>
            </a:r>
            <a:r>
              <a:rPr lang="en-US" sz="1400" dirty="0" smtClean="0">
                <a:solidFill>
                  <a:srgbClr val="FF0000"/>
                </a:solidFill>
              </a:rPr>
              <a:t>files </a:t>
            </a:r>
            <a:r>
              <a:rPr lang="en-US" sz="1400" dirty="0">
                <a:solidFill>
                  <a:srgbClr val="FF0000"/>
                </a:solidFill>
              </a:rPr>
              <a:t>can have the same name. Each document must </a:t>
            </a:r>
            <a:r>
              <a:rPr lang="en-US" sz="1400" dirty="0" smtClean="0">
                <a:solidFill>
                  <a:srgbClr val="FF0000"/>
                </a:solidFill>
              </a:rPr>
              <a:t>have </a:t>
            </a:r>
            <a:r>
              <a:rPr lang="en-US" sz="1400" dirty="0">
                <a:solidFill>
                  <a:srgbClr val="FF0000"/>
                </a:solidFill>
              </a:rPr>
              <a:t>its own unique </a:t>
            </a:r>
            <a:r>
              <a:rPr lang="en-US" sz="1400" dirty="0" smtClean="0">
                <a:solidFill>
                  <a:srgbClr val="FF0000"/>
                </a:solidFill>
              </a:rPr>
              <a:t>filename or </a:t>
            </a:r>
            <a:r>
              <a:rPr lang="en-US" sz="1400" dirty="0">
                <a:solidFill>
                  <a:srgbClr val="FF0000"/>
                </a:solidFill>
              </a:rPr>
              <a:t>the most recently uploaded document with </a:t>
            </a:r>
            <a:r>
              <a:rPr lang="en-US" sz="1400" dirty="0" smtClean="0">
                <a:solidFill>
                  <a:srgbClr val="FF0000"/>
                </a:solidFill>
              </a:rPr>
              <a:t>the </a:t>
            </a:r>
            <a:r>
              <a:rPr lang="en-US" sz="1400" dirty="0">
                <a:solidFill>
                  <a:srgbClr val="FF0000"/>
                </a:solidFill>
              </a:rPr>
              <a:t>shared </a:t>
            </a:r>
            <a:r>
              <a:rPr lang="en-US" sz="1400" dirty="0" smtClean="0">
                <a:solidFill>
                  <a:srgbClr val="FF0000"/>
                </a:solidFill>
              </a:rPr>
              <a:t>filename </a:t>
            </a:r>
            <a:r>
              <a:rPr lang="en-US" sz="1400" dirty="0">
                <a:solidFill>
                  <a:srgbClr val="FF0000"/>
                </a:solidFill>
              </a:rPr>
              <a:t>will replace all other documents with that name. </a:t>
            </a:r>
            <a:endParaRPr lang="en-US" sz="1400" dirty="0" smtClean="0">
              <a:solidFill>
                <a:srgbClr val="FF0000"/>
              </a:solidFill>
            </a:endParaRPr>
          </a:p>
          <a:p>
            <a:pPr lvl="1">
              <a:buFont typeface="Arial" panose="020B0604020202020204" pitchFamily="34" charset="0"/>
              <a:buChar char="•"/>
            </a:pPr>
            <a:endParaRPr lang="en-US" sz="1400" dirty="0" smtClean="0"/>
          </a:p>
          <a:p>
            <a:pPr lvl="1">
              <a:buClrTx/>
              <a:buFont typeface="Arial" panose="020B0604020202020204" pitchFamily="34" charset="0"/>
              <a:buChar char="•"/>
            </a:pPr>
            <a:r>
              <a:rPr lang="en-US" sz="1400" dirty="0" smtClean="0"/>
              <a:t>Suggested naming convention </a:t>
            </a:r>
            <a:r>
              <a:rPr lang="en-US" sz="1400" dirty="0"/>
              <a:t>for </a:t>
            </a:r>
            <a:r>
              <a:rPr lang="en-US" sz="1400" dirty="0" smtClean="0"/>
              <a:t>documents: Document type, site to be licensed, and date</a:t>
            </a:r>
          </a:p>
          <a:p>
            <a:pPr lvl="2">
              <a:buClrTx/>
              <a:buFont typeface="Arial" panose="020B0604020202020204" pitchFamily="34" charset="0"/>
              <a:buChar char="•"/>
            </a:pPr>
            <a:r>
              <a:rPr lang="en-US" sz="1200" dirty="0" smtClean="0"/>
              <a:t>For example: BoardofDirectors_ChesterCenter_2013.doc</a:t>
            </a:r>
          </a:p>
          <a:p>
            <a:pPr lvl="2">
              <a:buFont typeface="Arial" panose="020B0604020202020204" pitchFamily="34" charset="0"/>
              <a:buChar char="•"/>
            </a:pPr>
            <a:endParaRPr lang="en-US" sz="1200" dirty="0">
              <a:solidFill>
                <a:srgbClr val="FF0000"/>
              </a:solidFill>
            </a:endParaRPr>
          </a:p>
          <a:p>
            <a:pPr marL="109728" indent="0">
              <a:buNone/>
            </a:pPr>
            <a:r>
              <a:rPr lang="en-US" sz="1400" dirty="0"/>
              <a:t> </a:t>
            </a:r>
          </a:p>
          <a:p>
            <a:pPr lvl="2">
              <a:buClrTx/>
              <a:buFont typeface="Arial" panose="020B0604020202020204" pitchFamily="34" charset="0"/>
              <a:buChar char="•"/>
            </a:pPr>
            <a:r>
              <a:rPr lang="en-US" sz="1400" dirty="0"/>
              <a:t>Allowable formats for the uploaded documents include: .doc, .</a:t>
            </a:r>
            <a:r>
              <a:rPr lang="en-US" sz="1400" dirty="0" err="1"/>
              <a:t>docx</a:t>
            </a:r>
            <a:r>
              <a:rPr lang="en-US" sz="1400" dirty="0"/>
              <a:t>, .</a:t>
            </a:r>
            <a:r>
              <a:rPr lang="en-US" sz="1400" dirty="0" err="1"/>
              <a:t>xls</a:t>
            </a:r>
            <a:r>
              <a:rPr lang="en-US" sz="1400" dirty="0"/>
              <a:t>, .</a:t>
            </a:r>
            <a:r>
              <a:rPr lang="en-US" sz="1400" dirty="0" err="1"/>
              <a:t>xlsx</a:t>
            </a:r>
            <a:r>
              <a:rPr lang="en-US" sz="1400" dirty="0"/>
              <a:t>, .pdf, </a:t>
            </a:r>
            <a:r>
              <a:rPr lang="en-US" sz="1400" dirty="0" smtClean="0"/>
              <a:t>and .txt</a:t>
            </a:r>
            <a:r>
              <a:rPr lang="en-US" sz="1400" dirty="0"/>
              <a:t>. If your documents are not in any of these formats, they must be converted </a:t>
            </a:r>
            <a:r>
              <a:rPr lang="en-US" sz="1400" dirty="0" smtClean="0"/>
              <a:t>into </a:t>
            </a:r>
            <a:r>
              <a:rPr lang="en-US" sz="1400" dirty="0"/>
              <a:t>a usable format. </a:t>
            </a:r>
          </a:p>
          <a:p>
            <a:pPr marL="109728" indent="0">
              <a:buNone/>
            </a:pPr>
            <a:r>
              <a:rPr lang="en-US" sz="1400" dirty="0"/>
              <a:t> </a:t>
            </a:r>
          </a:p>
          <a:p>
            <a:pPr lvl="2">
              <a:buClrTx/>
              <a:buFont typeface="Arial" panose="020B0604020202020204" pitchFamily="34" charset="0"/>
              <a:buChar char="•"/>
            </a:pPr>
            <a:r>
              <a:rPr lang="en-US" sz="1400" dirty="0"/>
              <a:t>Tip: </a:t>
            </a:r>
            <a:r>
              <a:rPr lang="en-US" sz="1400" dirty="0" smtClean="0"/>
              <a:t>Organize your computer files before starting to upload.</a:t>
            </a:r>
            <a:endParaRPr lang="en-US" sz="1400" dirty="0"/>
          </a:p>
          <a:p>
            <a:endParaRPr lang="en-US" dirty="0"/>
          </a:p>
        </p:txBody>
      </p:sp>
      <p:sp>
        <p:nvSpPr>
          <p:cNvPr id="3" name="Title 2"/>
          <p:cNvSpPr>
            <a:spLocks noGrp="1"/>
          </p:cNvSpPr>
          <p:nvPr>
            <p:ph type="title"/>
          </p:nvPr>
        </p:nvSpPr>
        <p:spPr>
          <a:xfrm>
            <a:off x="457200" y="274638"/>
            <a:ext cx="8534400" cy="1143000"/>
          </a:xfrm>
        </p:spPr>
        <p:txBody>
          <a:bodyPr>
            <a:normAutofit fontScale="90000"/>
          </a:bodyPr>
          <a:lstStyle/>
          <a:p>
            <a:pPr lvl="0"/>
            <a:r>
              <a:rPr lang="en-US" dirty="0">
                <a:effectLst/>
              </a:rPr>
              <a:t/>
            </a:r>
            <a:br>
              <a:rPr lang="en-US" dirty="0">
                <a:effectLst/>
              </a:rPr>
            </a:br>
            <a:r>
              <a:rPr lang="en-US" sz="4000" dirty="0">
                <a:effectLst/>
              </a:rPr>
              <a:t> </a:t>
            </a:r>
            <a:r>
              <a:rPr lang="en-US" sz="4000" dirty="0" smtClean="0">
                <a:effectLst/>
              </a:rPr>
              <a:t>Guidelines for Uploading Documents</a:t>
            </a:r>
            <a:r>
              <a:rPr lang="en-US" dirty="0">
                <a:effectLst/>
              </a:rPr>
              <a:t/>
            </a:r>
            <a:br>
              <a:rPr lang="en-US" dirty="0">
                <a:effectLst/>
              </a:rPr>
            </a:br>
            <a:endParaRPr lang="en-US" dirty="0"/>
          </a:p>
        </p:txBody>
      </p:sp>
      <p:sp>
        <p:nvSpPr>
          <p:cNvPr id="4" name="Date Placeholder 3"/>
          <p:cNvSpPr>
            <a:spLocks noGrp="1"/>
          </p:cNvSpPr>
          <p:nvPr>
            <p:ph type="dt" sz="half" idx="10"/>
          </p:nvPr>
        </p:nvSpPr>
        <p:spPr/>
        <p:txBody>
          <a:bodyPr/>
          <a:lstStyle/>
          <a:p>
            <a:r>
              <a:rPr lang="en-US" smtClean="0"/>
              <a:t>5/29/15</a:t>
            </a:r>
            <a:endParaRPr lang="en-US"/>
          </a:p>
        </p:txBody>
      </p:sp>
      <p:sp>
        <p:nvSpPr>
          <p:cNvPr id="5" name="Slide Number Placeholder 4"/>
          <p:cNvSpPr>
            <a:spLocks noGrp="1"/>
          </p:cNvSpPr>
          <p:nvPr>
            <p:ph type="sldNum" sz="quarter" idx="12"/>
          </p:nvPr>
        </p:nvSpPr>
        <p:spPr/>
        <p:txBody>
          <a:bodyPr/>
          <a:lstStyle/>
          <a:p>
            <a:fld id="{DB07B9BB-8CFA-4568-8F10-FB7C03B63F67}"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Uniform Licensing Guide</a:t>
            </a:r>
            <a:endParaRPr lang="en-US"/>
          </a:p>
        </p:txBody>
      </p:sp>
    </p:spTree>
    <p:extLst>
      <p:ext uri="{BB962C8B-B14F-4D97-AF65-F5344CB8AC3E}">
        <p14:creationId xmlns:p14="http://schemas.microsoft.com/office/powerpoint/2010/main" xmlns="" val="988165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543800" cy="5109091"/>
          </a:xfrm>
          <a:prstGeom prst="rect">
            <a:avLst/>
          </a:prstGeom>
          <a:noFill/>
        </p:spPr>
        <p:txBody>
          <a:bodyPr wrap="square" rtlCol="0">
            <a:spAutoFit/>
          </a:bodyPr>
          <a:lstStyle/>
          <a:p>
            <a:pPr marL="0" lvl="1"/>
            <a:r>
              <a:rPr lang="en-US" sz="2800" dirty="0"/>
              <a:t>Document Change/Update Notifications</a:t>
            </a:r>
            <a:r>
              <a:rPr lang="en-US" sz="2800" dirty="0" smtClean="0"/>
              <a:t>:</a:t>
            </a:r>
            <a:br>
              <a:rPr lang="en-US" sz="2800" dirty="0" smtClean="0"/>
            </a:br>
            <a:endParaRPr lang="en-US" sz="2800" dirty="0" smtClean="0"/>
          </a:p>
          <a:p>
            <a:pPr marL="285750" lvl="1" indent="-285750">
              <a:buFont typeface="Arial" panose="020B0604020202020204" pitchFamily="34" charset="0"/>
              <a:buChar char="•"/>
            </a:pPr>
            <a:r>
              <a:rPr lang="en-US" sz="1600" dirty="0" smtClean="0"/>
              <a:t>The State </a:t>
            </a:r>
            <a:r>
              <a:rPr lang="en-US" sz="1600" dirty="0"/>
              <a:t>Licensing Agencies </a:t>
            </a:r>
            <a:r>
              <a:rPr lang="en-US" sz="1600" dirty="0" smtClean="0"/>
              <a:t>you </a:t>
            </a:r>
            <a:r>
              <a:rPr lang="en-US" sz="1600" dirty="0"/>
              <a:t>deemed appropriate to your </a:t>
            </a:r>
            <a:r>
              <a:rPr lang="en-US" sz="1600" dirty="0" smtClean="0"/>
              <a:t>organization (see slide 11) will </a:t>
            </a:r>
            <a:r>
              <a:rPr lang="en-US" sz="1600" dirty="0"/>
              <a:t>receive a daily notification with changes made to your Licensing documents. </a:t>
            </a:r>
            <a:endParaRPr lang="en-US" sz="1600" dirty="0" smtClean="0"/>
          </a:p>
          <a:p>
            <a:pPr marL="285750" lvl="1" indent="-285750">
              <a:buFont typeface="Arial" panose="020B0604020202020204" pitchFamily="34" charset="0"/>
              <a:buChar char="•"/>
            </a:pPr>
            <a:endParaRPr lang="en-US" sz="2800" dirty="0"/>
          </a:p>
          <a:p>
            <a:pPr marL="285750" lvl="1" indent="-285750">
              <a:buFont typeface="Arial" panose="020B0604020202020204" pitchFamily="34" charset="0"/>
              <a:buChar char="•"/>
            </a:pPr>
            <a:r>
              <a:rPr lang="en-US" sz="2800" dirty="0" smtClean="0"/>
              <a:t>Verifying </a:t>
            </a:r>
            <a:r>
              <a:rPr lang="en-US" sz="2800" dirty="0"/>
              <a:t>Successful Document Upload:</a:t>
            </a:r>
          </a:p>
          <a:p>
            <a:endParaRPr lang="en-US" b="1" dirty="0" smtClean="0"/>
          </a:p>
          <a:p>
            <a:pPr marL="285750" indent="-285750">
              <a:buFont typeface="Arial" panose="020B0604020202020204" pitchFamily="34" charset="0"/>
              <a:buChar char="•"/>
            </a:pPr>
            <a:r>
              <a:rPr lang="en-US" sz="1600" dirty="0" smtClean="0"/>
              <a:t>When </a:t>
            </a:r>
            <a:r>
              <a:rPr lang="en-US" sz="1600" dirty="0"/>
              <a:t>your document has been successfully uploaded it </a:t>
            </a:r>
            <a:r>
              <a:rPr lang="en-US" sz="1600" dirty="0" smtClean="0"/>
              <a:t>will </a:t>
            </a:r>
            <a:r>
              <a:rPr lang="en-US" sz="1600" dirty="0"/>
              <a:t>appear in the “Uploaded Info” column. The filename, date uploaded, and the email address of the “uploader” will be displayed. </a:t>
            </a:r>
            <a:endParaRPr lang="en-US" sz="1600" dirty="0" smtClean="0"/>
          </a:p>
          <a:p>
            <a:pPr marL="285750" indent="-285750">
              <a:buFont typeface="Arial" panose="020B0604020202020204" pitchFamily="34" charset="0"/>
              <a:buChar char="•"/>
            </a:pPr>
            <a:r>
              <a:rPr lang="en-US" sz="1600" dirty="0" smtClean="0"/>
              <a:t>If a document is uploaded using “Upload List”, it will appear with the same information as above, but on the “Upload List” page.</a:t>
            </a:r>
            <a:endParaRPr lang="en-US" dirty="0"/>
          </a:p>
          <a:p>
            <a:endParaRPr lang="en-US" dirty="0" smtClean="0"/>
          </a:p>
          <a:p>
            <a:endParaRPr lang="en-US" dirty="0"/>
          </a:p>
          <a:p>
            <a:pPr marL="285750" lvl="1" indent="-285750">
              <a:buFont typeface="Arial" panose="020B0604020202020204" pitchFamily="34" charset="0"/>
              <a:buChar char="•"/>
            </a:pPr>
            <a:endParaRPr lang="en-US" sz="1400" dirty="0"/>
          </a:p>
          <a:p>
            <a:endParaRPr lang="en-US" dirty="0"/>
          </a:p>
        </p:txBody>
      </p:sp>
      <p:sp>
        <p:nvSpPr>
          <p:cNvPr id="3" name="Date Placeholder 2"/>
          <p:cNvSpPr>
            <a:spLocks noGrp="1"/>
          </p:cNvSpPr>
          <p:nvPr>
            <p:ph type="dt" sz="half" idx="10"/>
          </p:nvPr>
        </p:nvSpPr>
        <p:spPr/>
        <p:txBody>
          <a:bodyPr/>
          <a:lstStyle/>
          <a:p>
            <a:r>
              <a:rPr lang="en-US" smtClean="0"/>
              <a:t>5/29/15</a:t>
            </a:r>
            <a:endParaRPr lang="en-US"/>
          </a:p>
        </p:txBody>
      </p:sp>
      <p:sp>
        <p:nvSpPr>
          <p:cNvPr id="4" name="Slide Number Placeholder 3"/>
          <p:cNvSpPr>
            <a:spLocks noGrp="1"/>
          </p:cNvSpPr>
          <p:nvPr>
            <p:ph type="sldNum" sz="quarter" idx="12"/>
          </p:nvPr>
        </p:nvSpPr>
        <p:spPr/>
        <p:txBody>
          <a:bodyPr/>
          <a:lstStyle/>
          <a:p>
            <a:fld id="{DB07B9BB-8CFA-4568-8F10-FB7C03B63F67}"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Uniform Licensing Guide</a:t>
            </a:r>
            <a:endParaRPr lang="en-US"/>
          </a:p>
        </p:txBody>
      </p:sp>
      <p:pic>
        <p:nvPicPr>
          <p:cNvPr id="11266" name="Picture 2" descr="C:\Users\opmintern10\Desktop\Picture 2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64527" y="4673063"/>
            <a:ext cx="3543097" cy="166078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ight Arrow 5"/>
          <p:cNvSpPr/>
          <p:nvPr/>
        </p:nvSpPr>
        <p:spPr>
          <a:xfrm>
            <a:off x="2275835" y="6021069"/>
            <a:ext cx="489204" cy="312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502260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401880" y="2247900"/>
            <a:ext cx="3865754" cy="2971799"/>
          </a:xfrm>
          <a:prstGeom prst="rect">
            <a:avLst/>
          </a:prstGeom>
        </p:spPr>
      </p:pic>
      <p:sp>
        <p:nvSpPr>
          <p:cNvPr id="7" name="TextBox 6"/>
          <p:cNvSpPr txBox="1"/>
          <p:nvPr/>
        </p:nvSpPr>
        <p:spPr>
          <a:xfrm>
            <a:off x="381000" y="457200"/>
            <a:ext cx="81534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To upload a document click “Upload or “Upload List</a:t>
            </a:r>
            <a:r>
              <a:rPr lang="en-US" dirty="0" smtClean="0"/>
              <a:t>”.</a:t>
            </a:r>
          </a:p>
          <a:p>
            <a:pPr marL="285750" indent="-285750">
              <a:buFont typeface="Arial" panose="020B0604020202020204" pitchFamily="34" charset="0"/>
              <a:buChar char="•"/>
            </a:pPr>
            <a:r>
              <a:rPr lang="en-US" dirty="0" smtClean="0"/>
              <a:t>Next, click “Browse”. </a:t>
            </a:r>
          </a:p>
          <a:p>
            <a:pPr marL="285750" indent="-285750">
              <a:buFont typeface="Arial" panose="020B0604020202020204" pitchFamily="34" charset="0"/>
              <a:buChar char="•"/>
            </a:pPr>
            <a:r>
              <a:rPr lang="en-US" dirty="0" smtClean="0"/>
              <a:t>Select the file you wish to upload from your computer using the pop up window.</a:t>
            </a:r>
          </a:p>
          <a:p>
            <a:pPr marL="285750" indent="-285750">
              <a:buFont typeface="Arial" panose="020B0604020202020204" pitchFamily="34" charset="0"/>
              <a:buChar char="•"/>
            </a:pPr>
            <a:r>
              <a:rPr lang="en-US" dirty="0" smtClean="0"/>
              <a:t>Next, click “Open”.</a:t>
            </a:r>
          </a:p>
          <a:p>
            <a:pPr marL="285750" indent="-285750">
              <a:buFont typeface="Arial" panose="020B0604020202020204" pitchFamily="34" charset="0"/>
              <a:buChar char="•"/>
            </a:pPr>
            <a:endParaRPr lang="en-US" dirty="0"/>
          </a:p>
        </p:txBody>
      </p:sp>
      <p:sp>
        <p:nvSpPr>
          <p:cNvPr id="8" name="Right Arrow 7"/>
          <p:cNvSpPr/>
          <p:nvPr/>
        </p:nvSpPr>
        <p:spPr>
          <a:xfrm rot="12554642">
            <a:off x="3124199" y="3445316"/>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print"/>
          <a:srcRect t="1200" b="6714"/>
          <a:stretch/>
        </p:blipFill>
        <p:spPr>
          <a:xfrm>
            <a:off x="4800599" y="2194559"/>
            <a:ext cx="4106391" cy="3025139"/>
          </a:xfrm>
          <a:prstGeom prst="rect">
            <a:avLst/>
          </a:prstGeom>
        </p:spPr>
      </p:pic>
      <p:sp>
        <p:nvSpPr>
          <p:cNvPr id="10" name="Right Arrow 9"/>
          <p:cNvSpPr/>
          <p:nvPr/>
        </p:nvSpPr>
        <p:spPr>
          <a:xfrm rot="10800000">
            <a:off x="6858000" y="3308466"/>
            <a:ext cx="838200" cy="425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5/29/15</a:t>
            </a:r>
            <a:endParaRPr lang="en-US"/>
          </a:p>
        </p:txBody>
      </p:sp>
      <p:sp>
        <p:nvSpPr>
          <p:cNvPr id="3" name="Slide Number Placeholder 2"/>
          <p:cNvSpPr>
            <a:spLocks noGrp="1"/>
          </p:cNvSpPr>
          <p:nvPr>
            <p:ph type="sldNum" sz="quarter" idx="12"/>
          </p:nvPr>
        </p:nvSpPr>
        <p:spPr/>
        <p:txBody>
          <a:bodyPr/>
          <a:lstStyle/>
          <a:p>
            <a:fld id="{DB07B9BB-8CFA-4568-8F10-FB7C03B63F67}" type="slidenum">
              <a:rPr lang="en-US" smtClean="0"/>
              <a:pPr/>
              <a:t>29</a:t>
            </a:fld>
            <a:endParaRPr lang="en-US"/>
          </a:p>
        </p:txBody>
      </p:sp>
      <p:sp>
        <p:nvSpPr>
          <p:cNvPr id="4" name="Footer Placeholder 3"/>
          <p:cNvSpPr>
            <a:spLocks noGrp="1"/>
          </p:cNvSpPr>
          <p:nvPr>
            <p:ph type="ftr" sz="quarter" idx="11"/>
          </p:nvPr>
        </p:nvSpPr>
        <p:spPr/>
        <p:txBody>
          <a:bodyPr/>
          <a:lstStyle/>
          <a:p>
            <a:r>
              <a:rPr lang="en-US" smtClean="0"/>
              <a:t>Uniform Licensing Guide</a:t>
            </a:r>
            <a:endParaRPr lang="en-US"/>
          </a:p>
        </p:txBody>
      </p:sp>
    </p:spTree>
    <p:extLst>
      <p:ext uri="{BB962C8B-B14F-4D97-AF65-F5344CB8AC3E}">
        <p14:creationId xmlns:p14="http://schemas.microsoft.com/office/powerpoint/2010/main" xmlns="" val="3673144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09600"/>
            <a:ext cx="8229600" cy="5334000"/>
          </a:xfrm>
        </p:spPr>
        <p:txBody>
          <a:bodyPr>
            <a:normAutofit fontScale="90000"/>
          </a:bodyPr>
          <a:lstStyle/>
          <a:p>
            <a:pPr>
              <a:buFont typeface="Wingdings" pitchFamily="2" charset="2"/>
              <a:buChar char="§"/>
            </a:pP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000" dirty="0" smtClean="0">
                <a:solidFill>
                  <a:schemeClr val="tx1"/>
                </a:solidFill>
              </a:rPr>
              <a:t>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The Uniform Licensing Application and online posting process is being implemented for the following licenses and services: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effectLst>
                  <a:outerShdw blurRad="38100" dist="38100" dir="2700000" algn="tl">
                    <a:srgbClr val="000000">
                      <a:alpha val="43137"/>
                    </a:srgbClr>
                  </a:outerShdw>
                </a:effectLst>
              </a:rPr>
              <a:t>DPH</a:t>
            </a:r>
            <a:r>
              <a:rPr lang="en-US" sz="2000" dirty="0" smtClean="0">
                <a:effectLst/>
              </a:rPr>
              <a:t/>
            </a:r>
            <a:br>
              <a:rPr lang="en-US" sz="2000" dirty="0" smtClean="0">
                <a:effectLst/>
              </a:rPr>
            </a:br>
            <a:r>
              <a:rPr lang="en-US" sz="2000" dirty="0" smtClean="0">
                <a:effectLst/>
              </a:rPr>
              <a:t/>
            </a:r>
            <a:br>
              <a:rPr lang="en-US" sz="2000" dirty="0" smtClean="0">
                <a:effectLst/>
              </a:rPr>
            </a:br>
            <a:r>
              <a:rPr lang="en-US" sz="2000" dirty="0" smtClean="0">
                <a:effectLst/>
              </a:rPr>
              <a:t>Private Freestanding Mental Health Day Treatment Facilities Connecticut General Statutes Section 19a-491 and/or 19a-506</a:t>
            </a:r>
            <a:br>
              <a:rPr lang="en-US" sz="2000" dirty="0" smtClean="0">
                <a:effectLst/>
              </a:rPr>
            </a:br>
            <a:r>
              <a:rPr lang="en-US" sz="2000" dirty="0" smtClean="0">
                <a:effectLst/>
              </a:rPr>
              <a:t/>
            </a:r>
            <a:br>
              <a:rPr lang="en-US" sz="2000" dirty="0" smtClean="0">
                <a:effectLst/>
              </a:rPr>
            </a:br>
            <a:r>
              <a:rPr lang="en-US" sz="2000" dirty="0" smtClean="0">
                <a:effectLst/>
              </a:rPr>
              <a:t>Private Freestanding Mental Health Community Residence Connecticut General Statutes Section 19a-491 and/or 19a-506</a:t>
            </a:r>
            <a:br>
              <a:rPr lang="en-US" sz="2000" dirty="0" smtClean="0">
                <a:effectLst/>
              </a:rPr>
            </a:br>
            <a:r>
              <a:rPr lang="en-US" sz="2000" dirty="0" smtClean="0">
                <a:effectLst/>
              </a:rPr>
              <a:t/>
            </a:r>
            <a:br>
              <a:rPr lang="en-US" sz="2000" dirty="0" smtClean="0">
                <a:effectLst/>
              </a:rPr>
            </a:br>
            <a:r>
              <a:rPr lang="en-US" sz="2000" dirty="0" smtClean="0">
                <a:effectLst/>
              </a:rPr>
              <a:t>Private Freestanding Mental Health Residential Living Centers Connecticut General Statutes Section 19a-491 and/or 19a-506</a:t>
            </a:r>
            <a:br>
              <a:rPr lang="en-US" sz="2000" dirty="0" smtClean="0">
                <a:effectLst/>
              </a:rPr>
            </a:br>
            <a:r>
              <a:rPr lang="en-US" sz="2000" dirty="0" smtClean="0">
                <a:effectLst/>
              </a:rPr>
              <a:t/>
            </a:r>
            <a:br>
              <a:rPr lang="en-US" sz="2000" dirty="0" smtClean="0">
                <a:effectLst/>
              </a:rPr>
            </a:br>
            <a:r>
              <a:rPr lang="en-US" sz="2000" dirty="0" smtClean="0">
                <a:effectLst/>
              </a:rPr>
              <a:t>Private Freestanding Facilities for the Care or Treatment of Substance Abuse or Dependence Connecticut General Statutes Section 19a-491 and/or 19a-506</a:t>
            </a:r>
            <a:br>
              <a:rPr lang="en-US" sz="2000" dirty="0" smtClean="0">
                <a:effectLst/>
              </a:rPr>
            </a:br>
            <a:r>
              <a:rPr lang="en-US" sz="2000" dirty="0" smtClean="0">
                <a:effectLst/>
              </a:rPr>
              <a:t/>
            </a:r>
            <a:br>
              <a:rPr lang="en-US" sz="2000" dirty="0" smtClean="0">
                <a:effectLst/>
              </a:rPr>
            </a:br>
            <a:r>
              <a:rPr lang="en-US" sz="2000" dirty="0" smtClean="0">
                <a:effectLst/>
              </a:rPr>
              <a:t>Private Freestanding Psychiatric Outpatient Clinics for Adults Connecticut General Statutes Section 19a 491 and or 19a-506 </a:t>
            </a:r>
            <a:r>
              <a:rPr lang="en-US" sz="2200" dirty="0" smtClean="0">
                <a:solidFill>
                  <a:schemeClr val="tx1"/>
                </a:solidFill>
                <a:effectLst/>
              </a:rPr>
              <a:t/>
            </a:r>
            <a:br>
              <a:rPr lang="en-US" sz="2200" dirty="0" smtClean="0">
                <a:solidFill>
                  <a:schemeClr val="tx1"/>
                </a:solidFill>
                <a:effectLst/>
              </a:rPr>
            </a:br>
            <a:r>
              <a:rPr lang="en-US" sz="2200" dirty="0" smtClean="0">
                <a:solidFill>
                  <a:schemeClr val="tx1"/>
                </a:solidFill>
              </a:rPr>
              <a:t/>
            </a:r>
            <a:br>
              <a:rPr lang="en-US" sz="2200" dirty="0" smtClean="0">
                <a:solidFill>
                  <a:schemeClr val="tx1"/>
                </a:solidFill>
              </a:rPr>
            </a:br>
            <a:r>
              <a:rPr lang="en-US" sz="2000" dirty="0" smtClean="0"/>
              <a:t/>
            </a:r>
            <a:br>
              <a:rPr lang="en-US" sz="2000" dirty="0" smtClean="0"/>
            </a:br>
            <a:r>
              <a:rPr lang="en-US" sz="2000" dirty="0" smtClean="0"/>
              <a:t> </a:t>
            </a:r>
            <a:br>
              <a:rPr lang="en-US" sz="2000" dirty="0" smtClean="0"/>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endParaRPr lang="en-US" sz="2200" dirty="0">
              <a:solidFill>
                <a:schemeClr val="tx1"/>
              </a:solidFill>
            </a:endParaRPr>
          </a:p>
        </p:txBody>
      </p:sp>
      <p:sp>
        <p:nvSpPr>
          <p:cNvPr id="6" name="TextBox 5"/>
          <p:cNvSpPr txBox="1"/>
          <p:nvPr/>
        </p:nvSpPr>
        <p:spPr>
          <a:xfrm>
            <a:off x="1219200" y="2590800"/>
            <a:ext cx="184731" cy="369332"/>
          </a:xfrm>
          <a:prstGeom prst="rect">
            <a:avLst/>
          </a:prstGeom>
          <a:noFill/>
        </p:spPr>
        <p:txBody>
          <a:bodyPr wrap="none" rtlCol="0">
            <a:spAutoFit/>
          </a:bodyPr>
          <a:lstStyle/>
          <a:p>
            <a:endParaRPr lang="en-US"/>
          </a:p>
        </p:txBody>
      </p:sp>
      <p:sp>
        <p:nvSpPr>
          <p:cNvPr id="2" name="Date Placeholder 1"/>
          <p:cNvSpPr>
            <a:spLocks noGrp="1"/>
          </p:cNvSpPr>
          <p:nvPr>
            <p:ph type="dt" sz="half" idx="10"/>
          </p:nvPr>
        </p:nvSpPr>
        <p:spPr/>
        <p:txBody>
          <a:bodyPr/>
          <a:lstStyle/>
          <a:p>
            <a:r>
              <a:rPr lang="en-US" smtClean="0"/>
              <a:t>5/29/15</a:t>
            </a:r>
            <a:endParaRPr lang="en-US"/>
          </a:p>
        </p:txBody>
      </p:sp>
      <p:sp>
        <p:nvSpPr>
          <p:cNvPr id="4" name="Slide Number Placeholder 3"/>
          <p:cNvSpPr>
            <a:spLocks noGrp="1"/>
          </p:cNvSpPr>
          <p:nvPr>
            <p:ph type="sldNum" sz="quarter" idx="12"/>
          </p:nvPr>
        </p:nvSpPr>
        <p:spPr/>
        <p:txBody>
          <a:bodyPr/>
          <a:lstStyle/>
          <a:p>
            <a:fld id="{DB07B9BB-8CFA-4568-8F10-FB7C03B63F67}"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Uniform Licensing Guide</a:t>
            </a:r>
            <a:endParaRPr lang="en-US"/>
          </a:p>
        </p:txBody>
      </p:sp>
    </p:spTree>
    <p:extLst>
      <p:ext uri="{BB962C8B-B14F-4D97-AF65-F5344CB8AC3E}">
        <p14:creationId xmlns:p14="http://schemas.microsoft.com/office/powerpoint/2010/main" xmlns="" val="3380005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33400"/>
            <a:ext cx="7924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Next, type a description of the document into the “Description Box”. Please include the document name, the site name, and the dates that document is relevant for. </a:t>
            </a:r>
          </a:p>
          <a:p>
            <a:pPr marL="285750" indent="-285750">
              <a:buFont typeface="Arial" panose="020B0604020202020204" pitchFamily="34" charset="0"/>
              <a:buChar char="•"/>
            </a:pPr>
            <a:r>
              <a:rPr lang="en-US" dirty="0" smtClean="0"/>
              <a:t>When finished, click “Upload”.</a:t>
            </a:r>
            <a:endParaRPr lang="en-US" dirty="0"/>
          </a:p>
        </p:txBody>
      </p:sp>
      <p:sp>
        <p:nvSpPr>
          <p:cNvPr id="5" name="Date Placeholder 4"/>
          <p:cNvSpPr>
            <a:spLocks noGrp="1"/>
          </p:cNvSpPr>
          <p:nvPr>
            <p:ph type="dt" sz="half" idx="10"/>
          </p:nvPr>
        </p:nvSpPr>
        <p:spPr/>
        <p:txBody>
          <a:bodyPr/>
          <a:lstStyle/>
          <a:p>
            <a:r>
              <a:rPr lang="en-US" smtClean="0"/>
              <a:t>5/29/15</a:t>
            </a:r>
            <a:endParaRPr lang="en-US"/>
          </a:p>
        </p:txBody>
      </p:sp>
      <p:sp>
        <p:nvSpPr>
          <p:cNvPr id="6" name="Slide Number Placeholder 5"/>
          <p:cNvSpPr>
            <a:spLocks noGrp="1"/>
          </p:cNvSpPr>
          <p:nvPr>
            <p:ph type="sldNum" sz="quarter" idx="12"/>
          </p:nvPr>
        </p:nvSpPr>
        <p:spPr/>
        <p:txBody>
          <a:bodyPr/>
          <a:lstStyle/>
          <a:p>
            <a:fld id="{DB07B9BB-8CFA-4568-8F10-FB7C03B63F67}" type="slidenum">
              <a:rPr lang="en-US" smtClean="0"/>
              <a:pPr/>
              <a:t>30</a:t>
            </a:fld>
            <a:endParaRPr lang="en-US"/>
          </a:p>
        </p:txBody>
      </p:sp>
      <p:sp>
        <p:nvSpPr>
          <p:cNvPr id="7" name="Footer Placeholder 6"/>
          <p:cNvSpPr>
            <a:spLocks noGrp="1"/>
          </p:cNvSpPr>
          <p:nvPr>
            <p:ph type="ftr" sz="quarter" idx="11"/>
          </p:nvPr>
        </p:nvSpPr>
        <p:spPr/>
        <p:txBody>
          <a:bodyPr/>
          <a:lstStyle/>
          <a:p>
            <a:r>
              <a:rPr lang="en-US" smtClean="0"/>
              <a:t>Uniform Licensing Guide</a:t>
            </a:r>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515" t="7272" r="6977" b="29938"/>
          <a:stretch/>
        </p:blipFill>
        <p:spPr bwMode="auto">
          <a:xfrm>
            <a:off x="1593542" y="2133600"/>
            <a:ext cx="6614160" cy="3840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ight Arrow 7"/>
          <p:cNvSpPr/>
          <p:nvPr/>
        </p:nvSpPr>
        <p:spPr>
          <a:xfrm>
            <a:off x="2026054" y="4350056"/>
            <a:ext cx="794004" cy="308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43074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394996"/>
            <a:ext cx="7848600" cy="1477328"/>
          </a:xfrm>
          <a:prstGeom prst="rect">
            <a:avLst/>
          </a:prstGeom>
          <a:noFill/>
        </p:spPr>
        <p:txBody>
          <a:bodyPr wrap="square" rtlCol="0">
            <a:spAutoFit/>
          </a:bodyPr>
          <a:lstStyle/>
          <a:p>
            <a:pPr marL="285750" indent="-285750">
              <a:buFont typeface="Arial" pitchFamily="34" charset="0"/>
              <a:buChar char="•"/>
            </a:pPr>
            <a:r>
              <a:rPr lang="en-US" dirty="0" smtClean="0"/>
              <a:t>To delete a document, click the trashcan icon next to that document.</a:t>
            </a:r>
          </a:p>
          <a:p>
            <a:pPr marL="285750" indent="-285750">
              <a:buFont typeface="Arial" pitchFamily="34" charset="0"/>
              <a:buChar char="•"/>
            </a:pPr>
            <a:r>
              <a:rPr lang="en-US" dirty="0" smtClean="0"/>
              <a:t>Be sure to save a copy of the old document before deleting it from the BIZNET site.</a:t>
            </a:r>
          </a:p>
          <a:p>
            <a:endParaRPr lang="en-US" dirty="0"/>
          </a:p>
        </p:txBody>
      </p:sp>
      <p:pic>
        <p:nvPicPr>
          <p:cNvPr id="4" name="Picture 3"/>
          <p:cNvPicPr>
            <a:picLocks noChangeAspect="1"/>
          </p:cNvPicPr>
          <p:nvPr/>
        </p:nvPicPr>
        <p:blipFill rotWithShape="1">
          <a:blip r:embed="rId2" cstate="print"/>
          <a:srcRect l="8141" t="7867" r="9535" b="41311"/>
          <a:stretch/>
        </p:blipFill>
        <p:spPr>
          <a:xfrm>
            <a:off x="1323654" y="1828800"/>
            <a:ext cx="6115693" cy="2902363"/>
          </a:xfrm>
          <a:prstGeom prst="rect">
            <a:avLst/>
          </a:prstGeom>
        </p:spPr>
      </p:pic>
      <p:sp>
        <p:nvSpPr>
          <p:cNvPr id="5" name="Right Arrow 4"/>
          <p:cNvSpPr/>
          <p:nvPr/>
        </p:nvSpPr>
        <p:spPr>
          <a:xfrm rot="19295503">
            <a:off x="1455923" y="3204262"/>
            <a:ext cx="609600" cy="238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5/29/15</a:t>
            </a:r>
            <a:endParaRPr lang="en-US"/>
          </a:p>
        </p:txBody>
      </p:sp>
      <p:sp>
        <p:nvSpPr>
          <p:cNvPr id="7" name="Slide Number Placeholder 6"/>
          <p:cNvSpPr>
            <a:spLocks noGrp="1"/>
          </p:cNvSpPr>
          <p:nvPr>
            <p:ph type="sldNum" sz="quarter" idx="12"/>
          </p:nvPr>
        </p:nvSpPr>
        <p:spPr/>
        <p:txBody>
          <a:bodyPr/>
          <a:lstStyle/>
          <a:p>
            <a:fld id="{DB07B9BB-8CFA-4568-8F10-FB7C03B63F67}" type="slidenum">
              <a:rPr lang="en-US" smtClean="0"/>
              <a:pPr/>
              <a:t>31</a:t>
            </a:fld>
            <a:endParaRPr lang="en-US"/>
          </a:p>
        </p:txBody>
      </p:sp>
      <p:sp>
        <p:nvSpPr>
          <p:cNvPr id="8" name="Footer Placeholder 7"/>
          <p:cNvSpPr>
            <a:spLocks noGrp="1"/>
          </p:cNvSpPr>
          <p:nvPr>
            <p:ph type="ftr" sz="quarter" idx="11"/>
          </p:nvPr>
        </p:nvSpPr>
        <p:spPr/>
        <p:txBody>
          <a:bodyPr/>
          <a:lstStyle/>
          <a:p>
            <a:r>
              <a:rPr lang="en-US" smtClean="0"/>
              <a:t>Uniform Licensing Guide</a:t>
            </a:r>
            <a:endParaRPr lang="en-US"/>
          </a:p>
        </p:txBody>
      </p:sp>
      <p:sp>
        <p:nvSpPr>
          <p:cNvPr id="6" name="TextBox 5"/>
          <p:cNvSpPr txBox="1"/>
          <p:nvPr/>
        </p:nvSpPr>
        <p:spPr>
          <a:xfrm>
            <a:off x="1219200" y="5413899"/>
            <a:ext cx="7239000" cy="523220"/>
          </a:xfrm>
          <a:prstGeom prst="rect">
            <a:avLst/>
          </a:prstGeom>
          <a:noFill/>
        </p:spPr>
        <p:txBody>
          <a:bodyPr wrap="square" rtlCol="0">
            <a:spAutoFit/>
          </a:bodyPr>
          <a:lstStyle/>
          <a:p>
            <a:r>
              <a:rPr lang="en-US" sz="1400" dirty="0" smtClean="0"/>
              <a:t>Note: BIZNET stores all deleted documents. If a document is accidently deleted and needs to be retrieved, contact licensing staff for assistance.</a:t>
            </a:r>
            <a:endParaRPr lang="en-US" sz="1400" dirty="0"/>
          </a:p>
        </p:txBody>
      </p:sp>
    </p:spTree>
    <p:extLst>
      <p:ext uri="{BB962C8B-B14F-4D97-AF65-F5344CB8AC3E}">
        <p14:creationId xmlns:p14="http://schemas.microsoft.com/office/powerpoint/2010/main" xmlns="" val="1071542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5/29/15</a:t>
            </a:r>
            <a:endParaRPr lang="en-US"/>
          </a:p>
        </p:txBody>
      </p:sp>
      <p:sp>
        <p:nvSpPr>
          <p:cNvPr id="3" name="Footer Placeholder 2"/>
          <p:cNvSpPr>
            <a:spLocks noGrp="1"/>
          </p:cNvSpPr>
          <p:nvPr>
            <p:ph type="ftr" sz="quarter" idx="11"/>
          </p:nvPr>
        </p:nvSpPr>
        <p:spPr/>
        <p:txBody>
          <a:bodyPr/>
          <a:lstStyle/>
          <a:p>
            <a:r>
              <a:rPr lang="en-US" smtClean="0"/>
              <a:t>Uniform Licensing Guide</a:t>
            </a:r>
            <a:endParaRPr lang="en-US"/>
          </a:p>
        </p:txBody>
      </p:sp>
      <p:sp>
        <p:nvSpPr>
          <p:cNvPr id="4" name="Slide Number Placeholder 3"/>
          <p:cNvSpPr>
            <a:spLocks noGrp="1"/>
          </p:cNvSpPr>
          <p:nvPr>
            <p:ph type="sldNum" sz="quarter" idx="12"/>
          </p:nvPr>
        </p:nvSpPr>
        <p:spPr/>
        <p:txBody>
          <a:bodyPr/>
          <a:lstStyle/>
          <a:p>
            <a:fld id="{DB07B9BB-8CFA-4568-8F10-FB7C03B63F67}" type="slidenum">
              <a:rPr lang="en-US" smtClean="0"/>
              <a:pPr/>
              <a:t>32</a:t>
            </a:fld>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050" t="24845" r="11482" b="5342"/>
          <a:stretch/>
        </p:blipFill>
        <p:spPr bwMode="auto">
          <a:xfrm>
            <a:off x="1752600" y="1905000"/>
            <a:ext cx="5638800" cy="40908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ight Arrow 4"/>
          <p:cNvSpPr/>
          <p:nvPr/>
        </p:nvSpPr>
        <p:spPr>
          <a:xfrm>
            <a:off x="2895600" y="528745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381000"/>
            <a:ext cx="8229601" cy="1384995"/>
          </a:xfrm>
          <a:prstGeom prst="rect">
            <a:avLst/>
          </a:prstGeom>
          <a:noFill/>
        </p:spPr>
        <p:txBody>
          <a:bodyPr wrap="square" rtlCol="0">
            <a:spAutoFit/>
          </a:bodyPr>
          <a:lstStyle/>
          <a:p>
            <a:r>
              <a:rPr lang="en-US" b="1" dirty="0" smtClean="0">
                <a:solidFill>
                  <a:srgbClr val="FF0000"/>
                </a:solidFill>
              </a:rPr>
              <a:t>When done uploading documents, scroll to the bottom of the page and click “Document Upload Complete” </a:t>
            </a:r>
          </a:p>
          <a:p>
            <a:endParaRPr lang="en-US" sz="1600" dirty="0" smtClean="0"/>
          </a:p>
          <a:p>
            <a:r>
              <a:rPr lang="en-US" sz="1600" dirty="0" smtClean="0"/>
              <a:t>The state licensing agencies will receive an automated email notifying them of the documents that have been uploaded.</a:t>
            </a:r>
            <a:endParaRPr lang="en-US" sz="1600" dirty="0"/>
          </a:p>
        </p:txBody>
      </p:sp>
    </p:spTree>
    <p:extLst>
      <p:ext uri="{BB962C8B-B14F-4D97-AF65-F5344CB8AC3E}">
        <p14:creationId xmlns:p14="http://schemas.microsoft.com/office/powerpoint/2010/main" xmlns="" val="4228853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2400" dirty="0" smtClean="0"/>
              <a:t>For further help with the </a:t>
            </a:r>
            <a:r>
              <a:rPr lang="en-US" sz="2400" dirty="0"/>
              <a:t>U</a:t>
            </a:r>
            <a:r>
              <a:rPr lang="en-US" sz="2400" dirty="0" smtClean="0"/>
              <a:t>niform Licensing system:</a:t>
            </a:r>
            <a:endParaRPr lang="en-US" sz="2400" dirty="0"/>
          </a:p>
        </p:txBody>
      </p:sp>
      <p:sp>
        <p:nvSpPr>
          <p:cNvPr id="5" name="TextBox 4"/>
          <p:cNvSpPr txBox="1"/>
          <p:nvPr/>
        </p:nvSpPr>
        <p:spPr>
          <a:xfrm>
            <a:off x="857434" y="4876800"/>
            <a:ext cx="7162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For problems with the BIZNET site:</a:t>
            </a:r>
            <a:endParaRPr lang="en-US" dirty="0"/>
          </a:p>
          <a:p>
            <a:pPr marL="742950" lvl="1" indent="-285750">
              <a:buFont typeface="Arial" panose="020B0604020202020204" pitchFamily="34" charset="0"/>
              <a:buChar char="•"/>
            </a:pPr>
            <a:r>
              <a:rPr lang="en-US" dirty="0" smtClean="0"/>
              <a:t>Email DASIBI.webmaster@ct.gov</a:t>
            </a:r>
          </a:p>
          <a:p>
            <a:pPr lvl="1"/>
            <a:endParaRPr lang="en-US" dirty="0"/>
          </a:p>
        </p:txBody>
      </p:sp>
      <p:sp>
        <p:nvSpPr>
          <p:cNvPr id="6" name="TextBox 5"/>
          <p:cNvSpPr txBox="1"/>
          <p:nvPr/>
        </p:nvSpPr>
        <p:spPr>
          <a:xfrm>
            <a:off x="663760" y="1512332"/>
            <a:ext cx="6970178"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For questions regarding the Uniform Licensing process:</a:t>
            </a:r>
          </a:p>
        </p:txBody>
      </p:sp>
      <p:sp>
        <p:nvSpPr>
          <p:cNvPr id="2" name="Date Placeholder 1"/>
          <p:cNvSpPr>
            <a:spLocks noGrp="1"/>
          </p:cNvSpPr>
          <p:nvPr>
            <p:ph type="dt" sz="half" idx="10"/>
          </p:nvPr>
        </p:nvSpPr>
        <p:spPr/>
        <p:txBody>
          <a:bodyPr/>
          <a:lstStyle/>
          <a:p>
            <a:r>
              <a:rPr lang="en-US" smtClean="0"/>
              <a:t>5/29/15</a:t>
            </a:r>
            <a:endParaRPr lang="en-US"/>
          </a:p>
        </p:txBody>
      </p:sp>
      <p:sp>
        <p:nvSpPr>
          <p:cNvPr id="4" name="Slide Number Placeholder 3"/>
          <p:cNvSpPr>
            <a:spLocks noGrp="1"/>
          </p:cNvSpPr>
          <p:nvPr>
            <p:ph type="sldNum" sz="quarter" idx="12"/>
          </p:nvPr>
        </p:nvSpPr>
        <p:spPr/>
        <p:txBody>
          <a:bodyPr/>
          <a:lstStyle/>
          <a:p>
            <a:fld id="{DB07B9BB-8CFA-4568-8F10-FB7C03B63F67}" type="slidenum">
              <a:rPr lang="en-US" smtClean="0"/>
              <a:pPr/>
              <a:t>33</a:t>
            </a:fld>
            <a:endParaRPr lang="en-US"/>
          </a:p>
        </p:txBody>
      </p:sp>
      <p:sp>
        <p:nvSpPr>
          <p:cNvPr id="7" name="Footer Placeholder 6"/>
          <p:cNvSpPr>
            <a:spLocks noGrp="1"/>
          </p:cNvSpPr>
          <p:nvPr>
            <p:ph type="ftr" sz="quarter" idx="11"/>
          </p:nvPr>
        </p:nvSpPr>
        <p:spPr/>
        <p:txBody>
          <a:bodyPr/>
          <a:lstStyle/>
          <a:p>
            <a:r>
              <a:rPr lang="en-US" smtClean="0"/>
              <a:t>Uniform Licensing Guide</a:t>
            </a:r>
            <a:endParaRPr lang="en-US"/>
          </a:p>
        </p:txBody>
      </p:sp>
      <p:pic>
        <p:nvPicPr>
          <p:cNvPr id="2050" name="Picture 2" descr="C:\Users\opmintern10\Desktop\Picture 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5600702"/>
            <a:ext cx="4852987" cy="60675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ight Arrow 8"/>
          <p:cNvSpPr/>
          <p:nvPr/>
        </p:nvSpPr>
        <p:spPr>
          <a:xfrm rot="10800000">
            <a:off x="6103604" y="5776467"/>
            <a:ext cx="446948" cy="117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xmlns="" val="800947863"/>
              </p:ext>
            </p:extLst>
          </p:nvPr>
        </p:nvGraphicFramePr>
        <p:xfrm>
          <a:off x="1066800" y="1981200"/>
          <a:ext cx="6495826" cy="2535099"/>
        </p:xfrm>
        <a:graphic>
          <a:graphicData uri="http://schemas.openxmlformats.org/drawingml/2006/table">
            <a:tbl>
              <a:tblPr>
                <a:tableStyleId>{3C2FFA5D-87B4-456A-9821-1D502468CF0F}</a:tableStyleId>
              </a:tblPr>
              <a:tblGrid>
                <a:gridCol w="1019945"/>
                <a:gridCol w="1062579"/>
                <a:gridCol w="1264013"/>
                <a:gridCol w="1758863"/>
                <a:gridCol w="1390426"/>
              </a:tblGrid>
              <a:tr h="431289">
                <a:tc>
                  <a:txBody>
                    <a:bodyPr/>
                    <a:lstStyle/>
                    <a:p>
                      <a:r>
                        <a:rPr lang="en-US" sz="1000" dirty="0" smtClean="0"/>
                        <a:t>DPH</a:t>
                      </a:r>
                      <a:endParaRPr lang="en-US" sz="1000" dirty="0"/>
                    </a:p>
                  </a:txBody>
                  <a:tcPr/>
                </a:tc>
                <a:tc>
                  <a:txBody>
                    <a:bodyPr/>
                    <a:lstStyle/>
                    <a:p>
                      <a:r>
                        <a:rPr lang="en-US" sz="1000" dirty="0" smtClean="0"/>
                        <a:t>Sandra Bauer</a:t>
                      </a:r>
                      <a:endParaRPr lang="en-US" sz="1000" dirty="0"/>
                    </a:p>
                  </a:txBody>
                  <a:tcPr/>
                </a:tc>
                <a:tc>
                  <a:txBody>
                    <a:bodyPr/>
                    <a:lstStyle/>
                    <a:p>
                      <a:r>
                        <a:rPr lang="en-US" sz="1000" dirty="0" smtClean="0"/>
                        <a:t>Licensing Examination Assistant</a:t>
                      </a:r>
                      <a:endParaRPr lang="en-US" sz="1000" dirty="0"/>
                    </a:p>
                  </a:txBody>
                  <a:tcPr/>
                </a:tc>
                <a:tc>
                  <a:txBody>
                    <a:bodyPr/>
                    <a:lstStyle/>
                    <a:p>
                      <a:r>
                        <a:rPr lang="en-US" sz="1000" dirty="0" smtClean="0"/>
                        <a:t>Sandra.Bauer@ct.gov</a:t>
                      </a:r>
                      <a:endParaRPr lang="en-US" sz="1000" dirty="0"/>
                    </a:p>
                  </a:txBody>
                  <a:tcPr/>
                </a:tc>
                <a:tc>
                  <a:txBody>
                    <a:bodyPr/>
                    <a:lstStyle/>
                    <a:p>
                      <a:r>
                        <a:rPr lang="en-US" sz="1000" dirty="0" smtClean="0"/>
                        <a:t>(860) 509-8023</a:t>
                      </a:r>
                      <a:endParaRPr lang="en-US" sz="1000" dirty="0"/>
                    </a:p>
                  </a:txBody>
                  <a:tcPr/>
                </a:tc>
              </a:tr>
              <a:tr h="379576">
                <a:tc>
                  <a:txBody>
                    <a:bodyPr/>
                    <a:lstStyle/>
                    <a:p>
                      <a:r>
                        <a:rPr lang="en-US" sz="1000" dirty="0" smtClean="0"/>
                        <a:t>DCF</a:t>
                      </a:r>
                      <a:endParaRPr lang="en-US" sz="1000" dirty="0"/>
                    </a:p>
                  </a:txBody>
                  <a:tcPr/>
                </a:tc>
                <a:tc>
                  <a:txBody>
                    <a:bodyPr/>
                    <a:lstStyle/>
                    <a:p>
                      <a:r>
                        <a:rPr lang="en-US" sz="1000" dirty="0" smtClean="0"/>
                        <a:t>James McPherson</a:t>
                      </a:r>
                      <a:endParaRPr lang="en-US" sz="1000" dirty="0"/>
                    </a:p>
                  </a:txBody>
                  <a:tcPr/>
                </a:tc>
                <a:tc>
                  <a:txBody>
                    <a:bodyPr/>
                    <a:lstStyle/>
                    <a:p>
                      <a:r>
                        <a:rPr lang="en-US" sz="1000" dirty="0" smtClean="0"/>
                        <a:t>Program Manager</a:t>
                      </a:r>
                      <a:endParaRPr lang="en-US" sz="1000" dirty="0"/>
                    </a:p>
                  </a:txBody>
                  <a:tcPr/>
                </a:tc>
                <a:tc>
                  <a:txBody>
                    <a:bodyPr/>
                    <a:lstStyle/>
                    <a:p>
                      <a:r>
                        <a:rPr lang="en-US" sz="1000" dirty="0" smtClean="0"/>
                        <a:t>Jim.McPherson@ct.gov</a:t>
                      </a:r>
                      <a:endParaRPr lang="en-US" sz="1000" dirty="0"/>
                    </a:p>
                  </a:txBody>
                  <a:tcPr/>
                </a:tc>
                <a:tc>
                  <a:txBody>
                    <a:bodyPr/>
                    <a:lstStyle/>
                    <a:p>
                      <a:r>
                        <a:rPr lang="en-US" sz="1000" dirty="0" smtClean="0"/>
                        <a:t>(860) 550-6532</a:t>
                      </a:r>
                      <a:endParaRPr lang="en-US" sz="1000" dirty="0"/>
                    </a:p>
                  </a:txBody>
                  <a:tcPr/>
                </a:tc>
              </a:tr>
              <a:tr h="772671">
                <a:tc>
                  <a:txBody>
                    <a:bodyPr/>
                    <a:lstStyle/>
                    <a:p>
                      <a:r>
                        <a:rPr lang="en-US" sz="1000" dirty="0" smtClean="0"/>
                        <a:t>DDS</a:t>
                      </a:r>
                      <a:endParaRPr lang="en-US" sz="1000" dirty="0"/>
                    </a:p>
                  </a:txBody>
                  <a:tcPr/>
                </a:tc>
                <a:tc>
                  <a:txBody>
                    <a:bodyPr/>
                    <a:lstStyle/>
                    <a:p>
                      <a:r>
                        <a:rPr lang="en-US" sz="1000" dirty="0" smtClean="0"/>
                        <a:t>Claudine Testani</a:t>
                      </a:r>
                      <a:endParaRPr lang="en-US" sz="1000" dirty="0"/>
                    </a:p>
                  </a:txBody>
                  <a:tcPr/>
                </a:tc>
                <a:tc>
                  <a:txBody>
                    <a:bodyPr/>
                    <a:lstStyle/>
                    <a:p>
                      <a:r>
                        <a:rPr lang="en-US" sz="1000" dirty="0" smtClean="0"/>
                        <a:t>Quality Review Specialist Supervisor </a:t>
                      </a:r>
                    </a:p>
                  </a:txBody>
                  <a:tcPr/>
                </a:tc>
                <a:tc>
                  <a:txBody>
                    <a:bodyPr/>
                    <a:lstStyle/>
                    <a:p>
                      <a:r>
                        <a:rPr lang="en-US" sz="1000" dirty="0" smtClean="0"/>
                        <a:t>Claudine.Testani@ct.gov</a:t>
                      </a:r>
                      <a:endParaRPr lang="en-US" sz="1000" dirty="0"/>
                    </a:p>
                  </a:txBody>
                  <a:tcPr/>
                </a:tc>
                <a:tc>
                  <a:txBody>
                    <a:bodyPr/>
                    <a:lstStyle/>
                    <a:p>
                      <a:r>
                        <a:rPr lang="en-US" sz="1000" dirty="0" smtClean="0"/>
                        <a:t>(860)</a:t>
                      </a:r>
                      <a:r>
                        <a:rPr lang="en-US" sz="1000" baseline="0" dirty="0" smtClean="0"/>
                        <a:t> 418-6100</a:t>
                      </a:r>
                      <a:endParaRPr lang="en-US" sz="1000" dirty="0"/>
                    </a:p>
                  </a:txBody>
                  <a:tcPr/>
                </a:tc>
              </a:tr>
              <a:tr h="817548">
                <a:tc>
                  <a:txBody>
                    <a:bodyPr/>
                    <a:lstStyle/>
                    <a:p>
                      <a:r>
                        <a:rPr lang="en-US" sz="1000" dirty="0" smtClean="0"/>
                        <a:t>Governor’s Nonprofit Liaison</a:t>
                      </a:r>
                      <a:endParaRPr lang="en-US" sz="1000" dirty="0"/>
                    </a:p>
                  </a:txBody>
                  <a:tcPr/>
                </a:tc>
                <a:tc>
                  <a:txBody>
                    <a:bodyPr/>
                    <a:lstStyle/>
                    <a:p>
                      <a:r>
                        <a:rPr lang="en-US" sz="1000" dirty="0" smtClean="0"/>
                        <a:t>Terry Edelstein</a:t>
                      </a:r>
                      <a:endParaRPr lang="en-US" sz="1000" dirty="0"/>
                    </a:p>
                  </a:txBody>
                  <a:tcPr/>
                </a:tc>
                <a:tc>
                  <a:txBody>
                    <a:bodyPr/>
                    <a:lstStyle/>
                    <a:p>
                      <a:r>
                        <a:rPr lang="en-US" sz="1000" dirty="0" smtClean="0"/>
                        <a:t>The Governor’s Nonprofit Liaison</a:t>
                      </a:r>
                      <a:endParaRPr lang="en-US" sz="1000" dirty="0"/>
                    </a:p>
                  </a:txBody>
                  <a:tcPr/>
                </a:tc>
                <a:tc>
                  <a:txBody>
                    <a:bodyPr/>
                    <a:lstStyle/>
                    <a:p>
                      <a:r>
                        <a:rPr lang="en-US" sz="1000" dirty="0" smtClean="0"/>
                        <a:t>Terry.Edelstein@ct.gov</a:t>
                      </a:r>
                      <a:endParaRPr lang="en-US" sz="1000" dirty="0"/>
                    </a:p>
                  </a:txBody>
                  <a:tcPr/>
                </a:tc>
                <a:tc>
                  <a:txBody>
                    <a:bodyPr/>
                    <a:lstStyle/>
                    <a:p>
                      <a:r>
                        <a:rPr lang="en-US" sz="1000" dirty="0" smtClean="0"/>
                        <a:t>(860) 524-7385</a:t>
                      </a:r>
                      <a:endParaRPr lang="en-US" sz="1000" dirty="0"/>
                    </a:p>
                  </a:txBody>
                  <a:tcPr/>
                </a:tc>
              </a:tr>
            </a:tbl>
          </a:graphicData>
        </a:graphic>
      </p:graphicFrame>
    </p:spTree>
    <p:extLst>
      <p:ext uri="{BB962C8B-B14F-4D97-AF65-F5344CB8AC3E}">
        <p14:creationId xmlns:p14="http://schemas.microsoft.com/office/powerpoint/2010/main" xmlns="" val="3114461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Autofit/>
          </a:bodyPr>
          <a:lstStyle/>
          <a:p>
            <a:r>
              <a:rPr lang="en-US" sz="1800" b="1" dirty="0" smtClean="0">
                <a:effectLst>
                  <a:outerShdw blurRad="38100" dist="38100" dir="2700000" algn="tl">
                    <a:srgbClr val="000000">
                      <a:alpha val="43137"/>
                    </a:srgbClr>
                  </a:outerShdw>
                </a:effectLst>
              </a:rPr>
              <a:t>DCF</a:t>
            </a:r>
          </a:p>
          <a:p>
            <a:pPr>
              <a:buNone/>
            </a:pPr>
            <a:r>
              <a:rPr lang="en-US" sz="1800" dirty="0" smtClean="0"/>
              <a:t/>
            </a:r>
            <a:br>
              <a:rPr lang="en-US" sz="1800" dirty="0" smtClean="0"/>
            </a:br>
            <a:r>
              <a:rPr lang="en-US" sz="1800" dirty="0" smtClean="0"/>
              <a:t>Extended Day Treatment Connecticut General Statutes Section 17a-147</a:t>
            </a:r>
          </a:p>
          <a:p>
            <a:pPr>
              <a:buNone/>
            </a:pPr>
            <a:r>
              <a:rPr lang="en-US" sz="1800" dirty="0" smtClean="0"/>
              <a:t/>
            </a:r>
            <a:br>
              <a:rPr lang="en-US" sz="1800" dirty="0" smtClean="0"/>
            </a:br>
            <a:r>
              <a:rPr lang="en-US" sz="1800" dirty="0" smtClean="0"/>
              <a:t>Out-Patient Psychiatric Clinic for Children Connecticut General Statutes Section 17a-20</a:t>
            </a:r>
          </a:p>
          <a:p>
            <a:pPr>
              <a:buNone/>
            </a:pPr>
            <a:r>
              <a:rPr lang="en-US" sz="1800" dirty="0" smtClean="0"/>
              <a:t/>
            </a:r>
            <a:br>
              <a:rPr lang="en-US" sz="1800" dirty="0" smtClean="0"/>
            </a:br>
            <a:r>
              <a:rPr lang="en-US" sz="1800" dirty="0" smtClean="0"/>
              <a:t>Residential Treatment Connecticut General Statutes Sections 17a-145 &amp; 17a-151</a:t>
            </a:r>
          </a:p>
          <a:p>
            <a:pPr>
              <a:buNone/>
            </a:pPr>
            <a:r>
              <a:rPr lang="en-US" sz="1800" dirty="0" smtClean="0"/>
              <a:t/>
            </a:r>
            <a:br>
              <a:rPr lang="en-US" sz="1800" dirty="0" smtClean="0"/>
            </a:br>
            <a:r>
              <a:rPr lang="en-US" sz="1800" dirty="0" smtClean="0"/>
              <a:t>Residential Education Connecticut General Statutes Section 17a-145</a:t>
            </a:r>
          </a:p>
          <a:p>
            <a:pPr>
              <a:buNone/>
            </a:pPr>
            <a:r>
              <a:rPr lang="en-US" sz="1800" dirty="0" smtClean="0"/>
              <a:t/>
            </a:r>
            <a:br>
              <a:rPr lang="en-US" sz="1800" dirty="0" smtClean="0"/>
            </a:br>
            <a:r>
              <a:rPr lang="en-US" sz="1800" dirty="0" smtClean="0"/>
              <a:t>Group Home Connecticut General Statutes Sections 17a-145 &amp; 17a-151</a:t>
            </a:r>
          </a:p>
          <a:p>
            <a:pPr>
              <a:buNone/>
            </a:pPr>
            <a:r>
              <a:rPr lang="en-US" sz="1800" dirty="0" smtClean="0"/>
              <a:t/>
            </a:r>
            <a:br>
              <a:rPr lang="en-US" sz="1800" dirty="0" smtClean="0"/>
            </a:br>
            <a:r>
              <a:rPr lang="en-US" sz="1800" dirty="0" smtClean="0"/>
              <a:t>Temporary Shelter Connecticut General Statutes Sections 17a-145 &amp; 17a-151</a:t>
            </a:r>
          </a:p>
          <a:p>
            <a:pPr>
              <a:buNone/>
            </a:pPr>
            <a:r>
              <a:rPr lang="en-US" sz="1800" dirty="0" smtClean="0"/>
              <a:t/>
            </a:r>
            <a:br>
              <a:rPr lang="en-US" sz="1800" dirty="0" smtClean="0"/>
            </a:br>
            <a:r>
              <a:rPr lang="en-US" sz="1800" dirty="0" smtClean="0"/>
              <a:t>Child Placing Agency Connecticut General Statutes Section 17a-150</a:t>
            </a:r>
            <a:br>
              <a:rPr lang="en-US" sz="1800" dirty="0" smtClean="0"/>
            </a:br>
            <a:r>
              <a:rPr lang="en-US" sz="1800" dirty="0" smtClean="0"/>
              <a:t> </a:t>
            </a:r>
            <a:br>
              <a:rPr lang="en-US" sz="1800" dirty="0" smtClean="0"/>
            </a:br>
            <a:endParaRPr lang="en-US" sz="1800" dirty="0" smtClean="0"/>
          </a:p>
          <a:p>
            <a:pPr lvl="1">
              <a:buNone/>
            </a:pPr>
            <a:r>
              <a:rPr lang="en-US" sz="1800" dirty="0" smtClean="0"/>
              <a:t/>
            </a:r>
            <a:br>
              <a:rPr lang="en-US" sz="1800" dirty="0" smtClean="0"/>
            </a:br>
            <a:endParaRPr lang="en-US" sz="1800" dirty="0"/>
          </a:p>
        </p:txBody>
      </p:sp>
      <p:sp>
        <p:nvSpPr>
          <p:cNvPr id="3" name="Date Placeholder 2"/>
          <p:cNvSpPr>
            <a:spLocks noGrp="1"/>
          </p:cNvSpPr>
          <p:nvPr>
            <p:ph type="dt" sz="half" idx="10"/>
          </p:nvPr>
        </p:nvSpPr>
        <p:spPr/>
        <p:txBody>
          <a:bodyPr/>
          <a:lstStyle/>
          <a:p>
            <a:r>
              <a:rPr lang="en-US" smtClean="0"/>
              <a:t>5/29/15</a:t>
            </a:r>
            <a:endParaRPr lang="en-US"/>
          </a:p>
        </p:txBody>
      </p:sp>
      <p:sp>
        <p:nvSpPr>
          <p:cNvPr id="4" name="Footer Placeholder 3"/>
          <p:cNvSpPr>
            <a:spLocks noGrp="1"/>
          </p:cNvSpPr>
          <p:nvPr>
            <p:ph type="ftr" sz="quarter" idx="11"/>
          </p:nvPr>
        </p:nvSpPr>
        <p:spPr/>
        <p:txBody>
          <a:bodyPr/>
          <a:lstStyle/>
          <a:p>
            <a:r>
              <a:rPr lang="en-US" smtClean="0"/>
              <a:t>Uniform Licensing Guide</a:t>
            </a:r>
            <a:endParaRPr lang="en-US"/>
          </a:p>
        </p:txBody>
      </p:sp>
      <p:sp>
        <p:nvSpPr>
          <p:cNvPr id="5" name="Slide Number Placeholder 4"/>
          <p:cNvSpPr>
            <a:spLocks noGrp="1"/>
          </p:cNvSpPr>
          <p:nvPr>
            <p:ph type="sldNum" sz="quarter" idx="12"/>
          </p:nvPr>
        </p:nvSpPr>
        <p:spPr/>
        <p:txBody>
          <a:bodyPr/>
          <a:lstStyle/>
          <a:p>
            <a:fld id="{DB07B9BB-8CFA-4568-8F10-FB7C03B63F67}" type="slidenum">
              <a:rPr lang="en-US" smtClean="0"/>
              <a:pPr/>
              <a:t>4</a:t>
            </a:fld>
            <a:endParaRPr lang="en-US"/>
          </a:p>
        </p:txBody>
      </p:sp>
      <p:sp>
        <p:nvSpPr>
          <p:cNvPr id="6" name="Title 5"/>
          <p:cNvSpPr>
            <a:spLocks noGrp="1"/>
          </p:cNvSpPr>
          <p:nvPr>
            <p:ph type="title"/>
          </p:nvPr>
        </p:nvSpPr>
        <p:spPr>
          <a:xfrm>
            <a:off x="457200" y="274638"/>
            <a:ext cx="8229600" cy="106362"/>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None/>
            </a:pPr>
            <a:r>
              <a:rPr lang="en-US" sz="1800" b="1" dirty="0" smtClean="0">
                <a:effectLst>
                  <a:outerShdw blurRad="38100" dist="38100" dir="2700000" algn="tl">
                    <a:srgbClr val="000000">
                      <a:alpha val="43137"/>
                    </a:srgbClr>
                  </a:outerShdw>
                </a:effectLst>
              </a:rPr>
              <a:t>DDS</a:t>
            </a:r>
          </a:p>
          <a:p>
            <a:pPr>
              <a:buNone/>
            </a:pPr>
            <a:r>
              <a:rPr lang="en-US" sz="1800" dirty="0" smtClean="0"/>
              <a:t/>
            </a:r>
            <a:br>
              <a:rPr lang="en-US" sz="1800" dirty="0" smtClean="0"/>
            </a:br>
            <a:r>
              <a:rPr lang="en-US" sz="1800" dirty="0" smtClean="0"/>
              <a:t>Community Living Arrangement for persons with intellectual disability and/or person with autism spectrum disorder Connecticut General Statutes Section 17a-227</a:t>
            </a:r>
            <a:endParaRPr lang="en-US" dirty="0"/>
          </a:p>
        </p:txBody>
      </p:sp>
      <p:sp>
        <p:nvSpPr>
          <p:cNvPr id="3" name="Date Placeholder 2"/>
          <p:cNvSpPr>
            <a:spLocks noGrp="1"/>
          </p:cNvSpPr>
          <p:nvPr>
            <p:ph type="dt" sz="half" idx="10"/>
          </p:nvPr>
        </p:nvSpPr>
        <p:spPr/>
        <p:txBody>
          <a:bodyPr/>
          <a:lstStyle/>
          <a:p>
            <a:r>
              <a:rPr lang="en-US" smtClean="0"/>
              <a:t>5/29/15</a:t>
            </a:r>
            <a:endParaRPr lang="en-US"/>
          </a:p>
        </p:txBody>
      </p:sp>
      <p:sp>
        <p:nvSpPr>
          <p:cNvPr id="4" name="Footer Placeholder 3"/>
          <p:cNvSpPr>
            <a:spLocks noGrp="1"/>
          </p:cNvSpPr>
          <p:nvPr>
            <p:ph type="ftr" sz="quarter" idx="11"/>
          </p:nvPr>
        </p:nvSpPr>
        <p:spPr/>
        <p:txBody>
          <a:bodyPr/>
          <a:lstStyle/>
          <a:p>
            <a:r>
              <a:rPr lang="en-US" smtClean="0"/>
              <a:t>Uniform Licensing Guide</a:t>
            </a:r>
            <a:endParaRPr lang="en-US"/>
          </a:p>
        </p:txBody>
      </p:sp>
      <p:sp>
        <p:nvSpPr>
          <p:cNvPr id="5" name="Slide Number Placeholder 4"/>
          <p:cNvSpPr>
            <a:spLocks noGrp="1"/>
          </p:cNvSpPr>
          <p:nvPr>
            <p:ph type="sldNum" sz="quarter" idx="12"/>
          </p:nvPr>
        </p:nvSpPr>
        <p:spPr/>
        <p:txBody>
          <a:bodyPr/>
          <a:lstStyle/>
          <a:p>
            <a:fld id="{DB07B9BB-8CFA-4568-8F10-FB7C03B63F67}" type="slidenum">
              <a:rPr lang="en-US" smtClean="0"/>
              <a:pPr/>
              <a:t>5</a:t>
            </a:fld>
            <a:endParaRPr lang="en-US"/>
          </a:p>
        </p:txBody>
      </p:sp>
      <p:sp>
        <p:nvSpPr>
          <p:cNvPr id="6" name="Title 5"/>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5/29/15</a:t>
            </a:r>
            <a:endParaRPr lang="en-US"/>
          </a:p>
        </p:txBody>
      </p:sp>
      <p:sp>
        <p:nvSpPr>
          <p:cNvPr id="3" name="Footer Placeholder 2"/>
          <p:cNvSpPr>
            <a:spLocks noGrp="1"/>
          </p:cNvSpPr>
          <p:nvPr>
            <p:ph type="ftr" sz="quarter" idx="11"/>
          </p:nvPr>
        </p:nvSpPr>
        <p:spPr/>
        <p:txBody>
          <a:bodyPr/>
          <a:lstStyle/>
          <a:p>
            <a:r>
              <a:rPr lang="en-US" smtClean="0"/>
              <a:t>Uniform Licensing Guide</a:t>
            </a:r>
            <a:endParaRPr lang="en-US"/>
          </a:p>
        </p:txBody>
      </p:sp>
      <p:sp>
        <p:nvSpPr>
          <p:cNvPr id="4" name="Slide Number Placeholder 3"/>
          <p:cNvSpPr>
            <a:spLocks noGrp="1"/>
          </p:cNvSpPr>
          <p:nvPr>
            <p:ph type="sldNum" sz="quarter" idx="12"/>
          </p:nvPr>
        </p:nvSpPr>
        <p:spPr/>
        <p:txBody>
          <a:bodyPr/>
          <a:lstStyle/>
          <a:p>
            <a:fld id="{DB07B9BB-8CFA-4568-8F10-FB7C03B63F67}" type="slidenum">
              <a:rPr lang="en-US" smtClean="0"/>
              <a:pPr/>
              <a:t>6</a:t>
            </a:fld>
            <a:endParaRPr lang="en-US"/>
          </a:p>
        </p:txBody>
      </p:sp>
      <p:sp>
        <p:nvSpPr>
          <p:cNvPr id="6" name="TextBox 5"/>
          <p:cNvSpPr txBox="1"/>
          <p:nvPr/>
        </p:nvSpPr>
        <p:spPr>
          <a:xfrm>
            <a:off x="685800" y="533400"/>
            <a:ext cx="7394799" cy="3693319"/>
          </a:xfrm>
          <a:prstGeom prst="rect">
            <a:avLst/>
          </a:prstGeom>
          <a:noFill/>
        </p:spPr>
        <p:txBody>
          <a:bodyPr wrap="square" rtlCol="0">
            <a:spAutoFit/>
          </a:bodyPr>
          <a:lstStyle/>
          <a:p>
            <a:r>
              <a:rPr lang="en-US" dirty="0"/>
              <a:t>The Uniform Licensing application will be used for the following processes: </a:t>
            </a:r>
            <a:endParaRPr lang="en-US" dirty="0" smtClean="0"/>
          </a:p>
          <a:p>
            <a:endParaRPr lang="en-US" dirty="0" smtClean="0"/>
          </a:p>
          <a:p>
            <a:r>
              <a:rPr lang="en-US" dirty="0" smtClean="0"/>
              <a:t>- Initial Application		- Renewal Application	</a:t>
            </a:r>
          </a:p>
          <a:p>
            <a:r>
              <a:rPr lang="en-US" dirty="0" smtClean="0"/>
              <a:t>- Adding an Additional Site	- Change in Location (DCF)</a:t>
            </a:r>
          </a:p>
          <a:p>
            <a:r>
              <a:rPr lang="en-US" dirty="0" smtClean="0"/>
              <a:t>- Change in Capacity		- Removing a location/Site</a:t>
            </a:r>
          </a:p>
          <a:p>
            <a:r>
              <a:rPr lang="en-US" dirty="0" smtClean="0"/>
              <a:t>- Relocation of facility (DPH) 	- Relocation of Parent Site</a:t>
            </a:r>
          </a:p>
          <a:p>
            <a:r>
              <a:rPr lang="en-US" dirty="0" smtClean="0"/>
              <a:t>- Change in age range (DCF) 	- Change of Ownership</a:t>
            </a:r>
          </a:p>
          <a:p>
            <a:r>
              <a:rPr lang="en-US" dirty="0" smtClean="0"/>
              <a:t>- Change of Licensee or 		- Change of Services (DPH)</a:t>
            </a:r>
          </a:p>
          <a:p>
            <a:r>
              <a:rPr lang="en-US" dirty="0" smtClean="0"/>
              <a:t>    D/B/A name	</a:t>
            </a:r>
          </a:p>
          <a:p>
            <a:endParaRPr lang="en-US" dirty="0" smtClean="0"/>
          </a:p>
          <a:p>
            <a:endParaRPr lang="en-US" dirty="0" smtClean="0"/>
          </a:p>
          <a:p>
            <a:endParaRPr lang="en-US" dirty="0"/>
          </a:p>
        </p:txBody>
      </p:sp>
      <p:sp>
        <p:nvSpPr>
          <p:cNvPr id="8" name="TextBox 7"/>
          <p:cNvSpPr txBox="1"/>
          <p:nvPr/>
        </p:nvSpPr>
        <p:spPr>
          <a:xfrm>
            <a:off x="1295400" y="4953000"/>
            <a:ext cx="6934200" cy="830997"/>
          </a:xfrm>
          <a:prstGeom prst="rect">
            <a:avLst/>
          </a:prstGeom>
          <a:noFill/>
        </p:spPr>
        <p:txBody>
          <a:bodyPr wrap="square" rtlCol="0">
            <a:spAutoFit/>
          </a:bodyPr>
          <a:lstStyle/>
          <a:p>
            <a:r>
              <a:rPr lang="en-US" sz="1600" dirty="0" smtClean="0"/>
              <a:t>Note: The new filing system will not replace direct communication with agency licensing staff, although they will receive an automated notification when your documents are uploaded or updated.</a:t>
            </a:r>
            <a:endParaRPr lang="en-US" sz="1600" dirty="0"/>
          </a:p>
        </p:txBody>
      </p:sp>
    </p:spTree>
    <p:extLst>
      <p:ext uri="{BB962C8B-B14F-4D97-AF65-F5344CB8AC3E}">
        <p14:creationId xmlns:p14="http://schemas.microsoft.com/office/powerpoint/2010/main" xmlns="" val="2353419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Brittany Kaplan\Uniform Licensing Training\CT Procuremen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799" y="2229801"/>
            <a:ext cx="5427643" cy="36375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ight Arrow 3"/>
          <p:cNvSpPr/>
          <p:nvPr/>
        </p:nvSpPr>
        <p:spPr>
          <a:xfrm>
            <a:off x="1720595" y="2895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5/29/15</a:t>
            </a:r>
            <a:endParaRPr lang="en-US"/>
          </a:p>
        </p:txBody>
      </p:sp>
      <p:sp>
        <p:nvSpPr>
          <p:cNvPr id="5" name="Slide Number Placeholder 4"/>
          <p:cNvSpPr>
            <a:spLocks noGrp="1"/>
          </p:cNvSpPr>
          <p:nvPr>
            <p:ph type="sldNum" sz="quarter" idx="12"/>
          </p:nvPr>
        </p:nvSpPr>
        <p:spPr/>
        <p:txBody>
          <a:bodyPr/>
          <a:lstStyle/>
          <a:p>
            <a:fld id="{DB07B9BB-8CFA-4568-8F10-FB7C03B63F67}"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Uniform Licensing Guide</a:t>
            </a:r>
            <a:endParaRPr lang="en-US"/>
          </a:p>
        </p:txBody>
      </p:sp>
      <p:sp>
        <p:nvSpPr>
          <p:cNvPr id="7" name="TextBox 6"/>
          <p:cNvSpPr txBox="1"/>
          <p:nvPr/>
        </p:nvSpPr>
        <p:spPr>
          <a:xfrm>
            <a:off x="762000" y="304800"/>
            <a:ext cx="7467600" cy="2185214"/>
          </a:xfrm>
          <a:prstGeom prst="rect">
            <a:avLst/>
          </a:prstGeom>
          <a:noFill/>
        </p:spPr>
        <p:txBody>
          <a:bodyPr wrap="square" rtlCol="0">
            <a:spAutoFit/>
          </a:bodyPr>
          <a:lstStyle/>
          <a:p>
            <a:r>
              <a:rPr lang="en-US" dirty="0"/>
              <a:t>Organizations must have a </a:t>
            </a:r>
            <a:r>
              <a:rPr lang="en-US" dirty="0" smtClean="0"/>
              <a:t>BIZNET account </a:t>
            </a:r>
            <a:r>
              <a:rPr lang="en-US" dirty="0"/>
              <a:t>to apply for the previously </a:t>
            </a:r>
            <a:r>
              <a:rPr lang="en-US" dirty="0" smtClean="0"/>
              <a:t>stated </a:t>
            </a:r>
            <a:r>
              <a:rPr lang="en-US" dirty="0"/>
              <a:t>licenses</a:t>
            </a:r>
            <a:r>
              <a:rPr lang="en-US" dirty="0" smtClean="0"/>
              <a:t>.</a:t>
            </a:r>
          </a:p>
          <a:p>
            <a:endParaRPr lang="en-US" dirty="0"/>
          </a:p>
          <a:p>
            <a:pPr marL="285750" indent="-285750">
              <a:buFont typeface="Arial" pitchFamily="34" charset="0"/>
              <a:buChar char="•"/>
            </a:pPr>
            <a:r>
              <a:rPr lang="en-US" sz="1400" dirty="0" smtClean="0"/>
              <a:t>Begin by going to </a:t>
            </a:r>
            <a:r>
              <a:rPr lang="en-US" sz="1400" dirty="0" smtClean="0">
                <a:hlinkClick r:id="rId3"/>
              </a:rPr>
              <a:t>Biznet.ct.gov</a:t>
            </a:r>
            <a:endParaRPr lang="en-US" sz="1400" dirty="0" smtClean="0"/>
          </a:p>
          <a:p>
            <a:pPr marL="285750" indent="-285750">
              <a:buFont typeface="Arial" pitchFamily="34" charset="0"/>
              <a:buChar char="•"/>
            </a:pPr>
            <a:endParaRPr lang="en-US" dirty="0"/>
          </a:p>
          <a:p>
            <a:pPr marL="285750" indent="-285750">
              <a:buFont typeface="Arial" pitchFamily="34" charset="0"/>
              <a:buChar char="•"/>
            </a:pPr>
            <a:r>
              <a:rPr lang="en-US" sz="1400" dirty="0" smtClean="0"/>
              <a:t>Next, click “CT Procurement”</a:t>
            </a:r>
          </a:p>
          <a:p>
            <a:endParaRPr lang="en-US" dirty="0"/>
          </a:p>
          <a:p>
            <a:endParaRPr lang="en-US" dirty="0"/>
          </a:p>
        </p:txBody>
      </p:sp>
    </p:spTree>
    <p:extLst>
      <p:ext uri="{BB962C8B-B14F-4D97-AF65-F5344CB8AC3E}">
        <p14:creationId xmlns:p14="http://schemas.microsoft.com/office/powerpoint/2010/main" xmlns="" val="2294603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Brittany Kaplan\Uniform Licensing Training\Company Information 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1905000"/>
            <a:ext cx="5562600" cy="40998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ight Arrow 3"/>
          <p:cNvSpPr/>
          <p:nvPr/>
        </p:nvSpPr>
        <p:spPr>
          <a:xfrm>
            <a:off x="573301" y="42534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005274" y="1022866"/>
            <a:ext cx="4471726" cy="369332"/>
          </a:xfrm>
          <a:prstGeom prst="rect">
            <a:avLst/>
          </a:prstGeom>
          <a:noFill/>
        </p:spPr>
        <p:txBody>
          <a:bodyPr wrap="square" rtlCol="0">
            <a:spAutoFit/>
          </a:bodyPr>
          <a:lstStyle/>
          <a:p>
            <a:r>
              <a:rPr lang="en-US" dirty="0" smtClean="0"/>
              <a:t>Then, </a:t>
            </a:r>
            <a:r>
              <a:rPr lang="en-US" dirty="0"/>
              <a:t>click “Company </a:t>
            </a:r>
            <a:r>
              <a:rPr lang="en-US" dirty="0" smtClean="0"/>
              <a:t>Information.” </a:t>
            </a:r>
            <a:endParaRPr lang="en-US" dirty="0"/>
          </a:p>
        </p:txBody>
      </p:sp>
      <p:sp>
        <p:nvSpPr>
          <p:cNvPr id="3" name="Date Placeholder 2"/>
          <p:cNvSpPr>
            <a:spLocks noGrp="1"/>
          </p:cNvSpPr>
          <p:nvPr>
            <p:ph type="dt" sz="half" idx="10"/>
          </p:nvPr>
        </p:nvSpPr>
        <p:spPr/>
        <p:txBody>
          <a:bodyPr/>
          <a:lstStyle/>
          <a:p>
            <a:r>
              <a:rPr lang="en-US" smtClean="0"/>
              <a:t>5/29/15</a:t>
            </a:r>
            <a:endParaRPr lang="en-US"/>
          </a:p>
        </p:txBody>
      </p:sp>
      <p:sp>
        <p:nvSpPr>
          <p:cNvPr id="5" name="Slide Number Placeholder 4"/>
          <p:cNvSpPr>
            <a:spLocks noGrp="1"/>
          </p:cNvSpPr>
          <p:nvPr>
            <p:ph type="sldNum" sz="quarter" idx="12"/>
          </p:nvPr>
        </p:nvSpPr>
        <p:spPr/>
        <p:txBody>
          <a:bodyPr/>
          <a:lstStyle/>
          <a:p>
            <a:fld id="{DB07B9BB-8CFA-4568-8F10-FB7C03B63F67}"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Uniform Licensing Guide</a:t>
            </a:r>
            <a:endParaRPr lang="en-US"/>
          </a:p>
        </p:txBody>
      </p:sp>
    </p:spTree>
    <p:extLst>
      <p:ext uri="{BB962C8B-B14F-4D97-AF65-F5344CB8AC3E}">
        <p14:creationId xmlns:p14="http://schemas.microsoft.com/office/powerpoint/2010/main" xmlns="" val="2502844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81000"/>
            <a:ext cx="8077200" cy="1463675"/>
          </a:xfrm>
        </p:spPr>
        <p:txBody>
          <a:bodyPr>
            <a:normAutofit/>
          </a:bodyPr>
          <a:lstStyle/>
          <a:p>
            <a:pPr>
              <a:buFont typeface="Arial" pitchFamily="34" charset="0"/>
              <a:buChar char="•"/>
            </a:pPr>
            <a:r>
              <a:rPr lang="en-US" sz="1600" dirty="0" smtClean="0"/>
              <a:t>If you already have a BIZNET account, sign in to the account.</a:t>
            </a:r>
          </a:p>
          <a:p>
            <a:pPr lvl="1">
              <a:buFont typeface="Arial" pitchFamily="34" charset="0"/>
              <a:buChar char="•"/>
            </a:pPr>
            <a:r>
              <a:rPr lang="en-US" sz="1100" dirty="0" smtClean="0"/>
              <a:t>For more information about the Uniform </a:t>
            </a:r>
            <a:r>
              <a:rPr lang="en-US" sz="1100" dirty="0"/>
              <a:t>L</a:t>
            </a:r>
            <a:r>
              <a:rPr lang="en-US" sz="1100" dirty="0" smtClean="0"/>
              <a:t>icensing process for companies that already have, or may already have a BIZNET account, see slide 9.</a:t>
            </a:r>
          </a:p>
          <a:p>
            <a:pPr>
              <a:buFont typeface="Arial" pitchFamily="34" charset="0"/>
              <a:buChar char="•"/>
            </a:pPr>
            <a:endParaRPr lang="en-US" sz="1600" dirty="0" smtClean="0"/>
          </a:p>
          <a:p>
            <a:pPr>
              <a:buFont typeface="Arial" pitchFamily="34" charset="0"/>
              <a:buChar char="•"/>
            </a:pPr>
            <a:r>
              <a:rPr lang="en-US" sz="1600" dirty="0" smtClean="0"/>
              <a:t>If not, click “Create New Account”</a:t>
            </a:r>
          </a:p>
        </p:txBody>
      </p:sp>
      <p:pic>
        <p:nvPicPr>
          <p:cNvPr id="6" name="Picture 5"/>
          <p:cNvPicPr>
            <a:picLocks noChangeAspect="1"/>
          </p:cNvPicPr>
          <p:nvPr/>
        </p:nvPicPr>
        <p:blipFill>
          <a:blip r:embed="rId2" cstate="print"/>
          <a:stretch>
            <a:fillRect/>
          </a:stretch>
        </p:blipFill>
        <p:spPr>
          <a:xfrm>
            <a:off x="1693601" y="2097647"/>
            <a:ext cx="4851653" cy="3881322"/>
          </a:xfrm>
          <a:prstGeom prst="rect">
            <a:avLst/>
          </a:prstGeom>
        </p:spPr>
      </p:pic>
      <p:sp>
        <p:nvSpPr>
          <p:cNvPr id="7" name="Right Arrow 6"/>
          <p:cNvSpPr/>
          <p:nvPr/>
        </p:nvSpPr>
        <p:spPr>
          <a:xfrm rot="10800000">
            <a:off x="5486399" y="3852612"/>
            <a:ext cx="762000" cy="303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5/29/15</a:t>
            </a:r>
            <a:endParaRPr lang="en-US"/>
          </a:p>
        </p:txBody>
      </p:sp>
      <p:sp>
        <p:nvSpPr>
          <p:cNvPr id="4" name="Slide Number Placeholder 3"/>
          <p:cNvSpPr>
            <a:spLocks noGrp="1"/>
          </p:cNvSpPr>
          <p:nvPr>
            <p:ph type="sldNum" sz="quarter" idx="12"/>
          </p:nvPr>
        </p:nvSpPr>
        <p:spPr/>
        <p:txBody>
          <a:bodyPr/>
          <a:lstStyle/>
          <a:p>
            <a:fld id="{DB07B9BB-8CFA-4568-8F10-FB7C03B63F67}" type="slidenum">
              <a:rPr lang="en-US" smtClean="0"/>
              <a:pPr/>
              <a:t>9</a:t>
            </a:fld>
            <a:endParaRPr lang="en-US"/>
          </a:p>
        </p:txBody>
      </p:sp>
      <p:sp>
        <p:nvSpPr>
          <p:cNvPr id="8" name="Footer Placeholder 7"/>
          <p:cNvSpPr>
            <a:spLocks noGrp="1"/>
          </p:cNvSpPr>
          <p:nvPr>
            <p:ph type="ftr" sz="quarter" idx="11"/>
          </p:nvPr>
        </p:nvSpPr>
        <p:spPr/>
        <p:txBody>
          <a:bodyPr/>
          <a:lstStyle/>
          <a:p>
            <a:r>
              <a:rPr lang="en-US" smtClean="0"/>
              <a:t>Uniform Licensing Guide</a:t>
            </a:r>
            <a:endParaRPr lang="en-US"/>
          </a:p>
        </p:txBody>
      </p:sp>
    </p:spTree>
    <p:extLst>
      <p:ext uri="{BB962C8B-B14F-4D97-AF65-F5344CB8AC3E}">
        <p14:creationId xmlns:p14="http://schemas.microsoft.com/office/powerpoint/2010/main" xmlns="" val="32400846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4E74A407B67A4995D6DF5113811DD2" ma:contentTypeVersion="1" ma:contentTypeDescription="Create a new document." ma:contentTypeScope="" ma:versionID="13729000ad4ed0e90ac13b6efd947656">
  <xsd:schema xmlns:xsd="http://www.w3.org/2001/XMLSchema" xmlns:xs="http://www.w3.org/2001/XMLSchema" xmlns:p="http://schemas.microsoft.com/office/2006/metadata/properties" xmlns:ns2="cab01c95-1b49-42b7-a546-6473b513887b" xmlns:ns3="f3650817-4eb7-46dd-8f78-04c1fc01aed0" targetNamespace="http://schemas.microsoft.com/office/2006/metadata/properties" ma:root="true" ma:fieldsID="03595e2dbb6ba3ec196c0c721436ea84" ns2:_="" ns3:_="">
    <xsd:import namespace="cab01c95-1b49-42b7-a546-6473b513887b"/>
    <xsd:import namespace="f3650817-4eb7-46dd-8f78-04c1fc01aed0"/>
    <xsd:element name="properties">
      <xsd:complexType>
        <xsd:sequence>
          <xsd:element name="documentManagement">
            <xsd:complexType>
              <xsd:all>
                <xsd:element ref="ns2:_dlc_DocId" minOccurs="0"/>
                <xsd:element ref="ns2:_dlc_DocIdUrl" minOccurs="0"/>
                <xsd:element ref="ns2:_dlc_DocIdPersistId" minOccurs="0"/>
                <xsd:element ref="ns3:Content_x0020_Auth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b01c95-1b49-42b7-a546-6473b51388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3650817-4eb7-46dd-8f78-04c1fc01aed0" elementFormDefault="qualified">
    <xsd:import namespace="http://schemas.microsoft.com/office/2006/documentManagement/types"/>
    <xsd:import namespace="http://schemas.microsoft.com/office/infopath/2007/PartnerControls"/>
    <xsd:element name="Content_x0020_Author" ma:index="11" nillable="true" ma:displayName="Content Author" ma:internalName="Content_x0020_Autho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cab01c95-1b49-42b7-a546-6473b513887b">NHMAXNHNP54T-1116875371-319</_dlc_DocId>
    <_dlc_DocIdUrl xmlns="cab01c95-1b49-42b7-a546-6473b513887b">
      <Url>http://spdas.ct.gov/webteam/_layouts/DocIdRedir.aspx?ID=NHMAXNHNP54T-1116875371-319</Url>
      <Description>NHMAXNHNP54T-1116875371-319</Description>
    </_dlc_DocIdUrl>
    <Content_x0020_Author xmlns="f3650817-4eb7-46dd-8f78-04c1fc01aed0"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rca:RCAuthoringProperties xmlns:rca="urn:sharePointPublishingRcaProperties">
  <rca:Converter rca:guid="6dfdc5b4-2a28-4a06-b0c6-ad3901e3a807">
    <rca:property rca:type="InheritParentSettings">False</rca:property>
    <rca:property rca:type="SelectedPageLayout">44</rca:property>
    <rca:property rca:type="SelectedPageField">f55c4d88-1f2e-4ad9-aaa8-819af4ee7ee8</rca:property>
    <rca:property rca:type="SelectedStylesField">a932ec3f-94c1-48b1-b6dc-41aaa6eb7e54</rca:property>
    <rca:property rca:type="CreatePageWithSourceDocument">False</rca:property>
    <rca:property rca:type="AllowChangeLocationConfig">True</rca:property>
    <rca:property rca:type="ConfiguredPageLocation">http://spdas.ct.gov/best</rca:property>
    <rca:property rca:type="CreateSynchronously">True</rca:property>
    <rca:property rca:type="AllowChangeProcessingConfig">True</rca:property>
    <rca:property rca:type="ConverterSpecificSettings"/>
  </rca:Converter>
</rca:RCAuthoringProperties>
</file>

<file path=customXml/itemProps1.xml><?xml version="1.0" encoding="utf-8"?>
<ds:datastoreItem xmlns:ds="http://schemas.openxmlformats.org/officeDocument/2006/customXml" ds:itemID="{D12824F7-8072-4125-A4E7-D79C45099342}"/>
</file>

<file path=customXml/itemProps2.xml><?xml version="1.0" encoding="utf-8"?>
<ds:datastoreItem xmlns:ds="http://schemas.openxmlformats.org/officeDocument/2006/customXml" ds:itemID="{199A65B3-A342-4E27-A35E-0477F94E0057}"/>
</file>

<file path=customXml/itemProps3.xml><?xml version="1.0" encoding="utf-8"?>
<ds:datastoreItem xmlns:ds="http://schemas.openxmlformats.org/officeDocument/2006/customXml" ds:itemID="{EA0AA1A5-29BB-40E0-A157-77370488FC60}"/>
</file>

<file path=customXml/itemProps4.xml><?xml version="1.0" encoding="utf-8"?>
<ds:datastoreItem xmlns:ds="http://schemas.openxmlformats.org/officeDocument/2006/customXml" ds:itemID="{0D72851F-F83E-4999-9021-4C5D330AA5E8}"/>
</file>

<file path=customXml/itemProps5.xml><?xml version="1.0" encoding="utf-8"?>
<ds:datastoreItem xmlns:ds="http://schemas.openxmlformats.org/officeDocument/2006/customXml" ds:itemID="{5C2409B5-258E-4FFE-916A-1FD7A089E692}"/>
</file>

<file path=docProps/app.xml><?xml version="1.0" encoding="utf-8"?>
<Properties xmlns="http://schemas.openxmlformats.org/officeDocument/2006/extended-properties" xmlns:vt="http://schemas.openxmlformats.org/officeDocument/2006/docPropsVTypes">
  <Template>Concourse</Template>
  <TotalTime>1176</TotalTime>
  <Words>1865</Words>
  <Application>Microsoft Office PowerPoint</Application>
  <PresentationFormat>On-screen Show (4:3)</PresentationFormat>
  <Paragraphs>266</Paragraphs>
  <Slides>33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Concourse</vt:lpstr>
      <vt:lpstr>Picture</vt:lpstr>
      <vt:lpstr>Uniform Licensing</vt:lpstr>
      <vt:lpstr>Slide 2</vt:lpstr>
      <vt:lpstr>       The Uniform Licensing Application and online posting process is being implemented for the following licenses and services:   DPH  Private Freestanding Mental Health Day Treatment Facilities Connecticut General Statutes Section 19a-491 and/or 19a-506  Private Freestanding Mental Health Community Residence Connecticut General Statutes Section 19a-491 and/or 19a-506  Private Freestanding Mental Health Residential Living Centers Connecticut General Statutes Section 19a-491 and/or 19a-506  Private Freestanding Facilities for the Care or Treatment of Substance Abuse or Dependence Connecticut General Statutes Section 19a-491 and/or 19a-506  Private Freestanding Psychiatric Outpatient Clinics for Adults Connecticut General Statutes Section 19a 491 and or 19a-506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To add an account: </vt:lpstr>
      <vt:lpstr>To Delete an Account:</vt:lpstr>
      <vt:lpstr>Slide 18</vt:lpstr>
      <vt:lpstr>Slide 19</vt:lpstr>
      <vt:lpstr>Slide 20</vt:lpstr>
      <vt:lpstr>Slide 21</vt:lpstr>
      <vt:lpstr>Slide 22</vt:lpstr>
      <vt:lpstr>Slide 23</vt:lpstr>
      <vt:lpstr>Slide 24</vt:lpstr>
      <vt:lpstr>Slide 25</vt:lpstr>
      <vt:lpstr>Slide 26</vt:lpstr>
      <vt:lpstr>  Guidelines for Uploading Documents </vt:lpstr>
      <vt:lpstr>Slide 28</vt:lpstr>
      <vt:lpstr>Slide 29</vt:lpstr>
      <vt:lpstr>Slide 30</vt:lpstr>
      <vt:lpstr>Slide 31</vt:lpstr>
      <vt:lpstr>Slide 32</vt:lpstr>
      <vt:lpstr>For further help with the Uniform Licensing system:</vt:lpstr>
    </vt:vector>
  </TitlesOfParts>
  <Company>CompanyName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Uniform Licensing</dc:title>
  <dc:creator>OPM Intern10</dc:creator>
  <cp:lastModifiedBy>McKayJ</cp:lastModifiedBy>
  <cp:revision>108</cp:revision>
  <cp:lastPrinted>2013-11-25T18:37:48Z</cp:lastPrinted>
  <dcterms:created xsi:type="dcterms:W3CDTF">2013-10-28T16:36:06Z</dcterms:created>
  <dcterms:modified xsi:type="dcterms:W3CDTF">2016-12-23T14:57:36Z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0x010100A14E74A407B67A4995D6DF5113811DD2</vt:lpwstr>
  </property>
  <property fmtid="{D5CDD505-2E9C-101B-9397-08002B2CF9AE}" pid="3" name="_dlc_DocIdItemGuid">
    <vt:lpwstr>fbd77862-f6f4-45ca-9c49-8949be19c287</vt:lpwstr>
  </property>
</Properties>
</file>