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55" r:id="rId5"/>
    <p:sldMasterId id="2147483680" r:id="rId6"/>
    <p:sldMasterId id="2147483687" r:id="rId7"/>
  </p:sldMasterIdLst>
  <p:notesMasterIdLst>
    <p:notesMasterId r:id="rId40"/>
  </p:notesMasterIdLst>
  <p:sldIdLst>
    <p:sldId id="256" r:id="rId8"/>
    <p:sldId id="276" r:id="rId9"/>
    <p:sldId id="307" r:id="rId10"/>
    <p:sldId id="308" r:id="rId11"/>
    <p:sldId id="309" r:id="rId12"/>
    <p:sldId id="310" r:id="rId13"/>
    <p:sldId id="264" r:id="rId14"/>
    <p:sldId id="269" r:id="rId15"/>
    <p:sldId id="270" r:id="rId16"/>
    <p:sldId id="271" r:id="rId17"/>
    <p:sldId id="278" r:id="rId18"/>
    <p:sldId id="282" r:id="rId19"/>
    <p:sldId id="285" r:id="rId20"/>
    <p:sldId id="279" r:id="rId21"/>
    <p:sldId id="283" r:id="rId22"/>
    <p:sldId id="286" r:id="rId23"/>
    <p:sldId id="291" r:id="rId24"/>
    <p:sldId id="284" r:id="rId25"/>
    <p:sldId id="289" r:id="rId26"/>
    <p:sldId id="288" r:id="rId27"/>
    <p:sldId id="290" r:id="rId28"/>
    <p:sldId id="292" r:id="rId29"/>
    <p:sldId id="287" r:id="rId30"/>
    <p:sldId id="294" r:id="rId31"/>
    <p:sldId id="293" r:id="rId32"/>
    <p:sldId id="295" r:id="rId33"/>
    <p:sldId id="301" r:id="rId34"/>
    <p:sldId id="300" r:id="rId35"/>
    <p:sldId id="297" r:id="rId36"/>
    <p:sldId id="298" r:id="rId37"/>
    <p:sldId id="299" r:id="rId38"/>
    <p:sldId id="268"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E42"/>
    <a:srgbClr val="FC120C"/>
    <a:srgbClr val="005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5" autoAdjust="0"/>
    <p:restoredTop sz="94660"/>
  </p:normalViewPr>
  <p:slideViewPr>
    <p:cSldViewPr snapToGrid="0">
      <p:cViewPr>
        <p:scale>
          <a:sx n="84" d="100"/>
          <a:sy n="84" d="100"/>
        </p:scale>
        <p:origin x="1776" y="7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EAB197-A2A9-4B28-BC55-FD7149DE2499}" type="datetimeFigureOut">
              <a:rPr lang="en-US" smtClean="0"/>
              <a:t>1/21/2020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258CED-14CB-41CD-88DB-E4B7BEE929E8}" type="slidenum">
              <a:rPr lang="en-US" smtClean="0"/>
              <a:t>‹#›</a:t>
            </a:fld>
            <a:endParaRPr lang="en-US"/>
          </a:p>
        </p:txBody>
      </p:sp>
    </p:spTree>
    <p:extLst>
      <p:ext uri="{BB962C8B-B14F-4D97-AF65-F5344CB8AC3E}">
        <p14:creationId xmlns:p14="http://schemas.microsoft.com/office/powerpoint/2010/main" val="117025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a:t>
            </a:fld>
            <a:endParaRPr lang="en-US"/>
          </a:p>
        </p:txBody>
      </p:sp>
    </p:spTree>
    <p:extLst>
      <p:ext uri="{BB962C8B-B14F-4D97-AF65-F5344CB8AC3E}">
        <p14:creationId xmlns:p14="http://schemas.microsoft.com/office/powerpoint/2010/main" val="328742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14</a:t>
            </a:fld>
            <a:endParaRPr lang="en-US"/>
          </a:p>
        </p:txBody>
      </p:sp>
    </p:spTree>
    <p:extLst>
      <p:ext uri="{BB962C8B-B14F-4D97-AF65-F5344CB8AC3E}">
        <p14:creationId xmlns:p14="http://schemas.microsoft.com/office/powerpoint/2010/main" val="5004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15</a:t>
            </a:fld>
            <a:endParaRPr lang="en-US"/>
          </a:p>
        </p:txBody>
      </p:sp>
    </p:spTree>
    <p:extLst>
      <p:ext uri="{BB962C8B-B14F-4D97-AF65-F5344CB8AC3E}">
        <p14:creationId xmlns:p14="http://schemas.microsoft.com/office/powerpoint/2010/main" val="212484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16</a:t>
            </a:fld>
            <a:endParaRPr lang="en-US"/>
          </a:p>
        </p:txBody>
      </p:sp>
    </p:spTree>
    <p:extLst>
      <p:ext uri="{BB962C8B-B14F-4D97-AF65-F5344CB8AC3E}">
        <p14:creationId xmlns:p14="http://schemas.microsoft.com/office/powerpoint/2010/main" val="4051664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17</a:t>
            </a:fld>
            <a:endParaRPr lang="en-US"/>
          </a:p>
        </p:txBody>
      </p:sp>
    </p:spTree>
    <p:extLst>
      <p:ext uri="{BB962C8B-B14F-4D97-AF65-F5344CB8AC3E}">
        <p14:creationId xmlns:p14="http://schemas.microsoft.com/office/powerpoint/2010/main" val="174385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18</a:t>
            </a:fld>
            <a:endParaRPr lang="en-US"/>
          </a:p>
        </p:txBody>
      </p:sp>
    </p:spTree>
    <p:extLst>
      <p:ext uri="{BB962C8B-B14F-4D97-AF65-F5344CB8AC3E}">
        <p14:creationId xmlns:p14="http://schemas.microsoft.com/office/powerpoint/2010/main" val="9491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19</a:t>
            </a:fld>
            <a:endParaRPr lang="en-US"/>
          </a:p>
        </p:txBody>
      </p:sp>
    </p:spTree>
    <p:extLst>
      <p:ext uri="{BB962C8B-B14F-4D97-AF65-F5344CB8AC3E}">
        <p14:creationId xmlns:p14="http://schemas.microsoft.com/office/powerpoint/2010/main" val="334670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20</a:t>
            </a:fld>
            <a:endParaRPr lang="en-US"/>
          </a:p>
        </p:txBody>
      </p:sp>
    </p:spTree>
    <p:extLst>
      <p:ext uri="{BB962C8B-B14F-4D97-AF65-F5344CB8AC3E}">
        <p14:creationId xmlns:p14="http://schemas.microsoft.com/office/powerpoint/2010/main" val="254434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21</a:t>
            </a:fld>
            <a:endParaRPr lang="en-US"/>
          </a:p>
        </p:txBody>
      </p:sp>
    </p:spTree>
    <p:extLst>
      <p:ext uri="{BB962C8B-B14F-4D97-AF65-F5344CB8AC3E}">
        <p14:creationId xmlns:p14="http://schemas.microsoft.com/office/powerpoint/2010/main" val="2153933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23</a:t>
            </a:fld>
            <a:endParaRPr lang="en-US"/>
          </a:p>
        </p:txBody>
      </p:sp>
    </p:spTree>
    <p:extLst>
      <p:ext uri="{BB962C8B-B14F-4D97-AF65-F5344CB8AC3E}">
        <p14:creationId xmlns:p14="http://schemas.microsoft.com/office/powerpoint/2010/main" val="308905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2</a:t>
            </a:fld>
            <a:endParaRPr lang="en-US"/>
          </a:p>
        </p:txBody>
      </p:sp>
    </p:spTree>
    <p:extLst>
      <p:ext uri="{BB962C8B-B14F-4D97-AF65-F5344CB8AC3E}">
        <p14:creationId xmlns:p14="http://schemas.microsoft.com/office/powerpoint/2010/main" val="295369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7</a:t>
            </a:fld>
            <a:endParaRPr lang="en-US"/>
          </a:p>
        </p:txBody>
      </p:sp>
    </p:spTree>
    <p:extLst>
      <p:ext uri="{BB962C8B-B14F-4D97-AF65-F5344CB8AC3E}">
        <p14:creationId xmlns:p14="http://schemas.microsoft.com/office/powerpoint/2010/main" val="259763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8</a:t>
            </a:fld>
            <a:endParaRPr lang="en-US"/>
          </a:p>
        </p:txBody>
      </p:sp>
    </p:spTree>
    <p:extLst>
      <p:ext uri="{BB962C8B-B14F-4D97-AF65-F5344CB8AC3E}">
        <p14:creationId xmlns:p14="http://schemas.microsoft.com/office/powerpoint/2010/main" val="49720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9</a:t>
            </a:fld>
            <a:endParaRPr lang="en-US"/>
          </a:p>
        </p:txBody>
      </p:sp>
    </p:spTree>
    <p:extLst>
      <p:ext uri="{BB962C8B-B14F-4D97-AF65-F5344CB8AC3E}">
        <p14:creationId xmlns:p14="http://schemas.microsoft.com/office/powerpoint/2010/main" val="2613724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10</a:t>
            </a:fld>
            <a:endParaRPr lang="en-US"/>
          </a:p>
        </p:txBody>
      </p:sp>
    </p:spTree>
    <p:extLst>
      <p:ext uri="{BB962C8B-B14F-4D97-AF65-F5344CB8AC3E}">
        <p14:creationId xmlns:p14="http://schemas.microsoft.com/office/powerpoint/2010/main" val="272644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11</a:t>
            </a:fld>
            <a:endParaRPr lang="en-US"/>
          </a:p>
        </p:txBody>
      </p:sp>
    </p:spTree>
    <p:extLst>
      <p:ext uri="{BB962C8B-B14F-4D97-AF65-F5344CB8AC3E}">
        <p14:creationId xmlns:p14="http://schemas.microsoft.com/office/powerpoint/2010/main" val="100834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12</a:t>
            </a:fld>
            <a:endParaRPr lang="en-US"/>
          </a:p>
        </p:txBody>
      </p:sp>
    </p:spTree>
    <p:extLst>
      <p:ext uri="{BB962C8B-B14F-4D97-AF65-F5344CB8AC3E}">
        <p14:creationId xmlns:p14="http://schemas.microsoft.com/office/powerpoint/2010/main" val="299160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58CED-14CB-41CD-88DB-E4B7BEE929E8}" type="slidenum">
              <a:rPr lang="en-US" smtClean="0"/>
              <a:t>13</a:t>
            </a:fld>
            <a:endParaRPr lang="en-US"/>
          </a:p>
        </p:txBody>
      </p:sp>
    </p:spTree>
    <p:extLst>
      <p:ext uri="{BB962C8B-B14F-4D97-AF65-F5344CB8AC3E}">
        <p14:creationId xmlns:p14="http://schemas.microsoft.com/office/powerpoint/2010/main" val="381574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2C142BC-230E-4977-99B0-81219B7481FD}"/>
              </a:ext>
            </a:extLst>
          </p:cNvPr>
          <p:cNvSpPr>
            <a:spLocks noGrp="1"/>
          </p:cNvSpPr>
          <p:nvPr>
            <p:ph type="body" sz="quarter" idx="12" hasCustomPrompt="1"/>
          </p:nvPr>
        </p:nvSpPr>
        <p:spPr>
          <a:xfrm>
            <a:off x="0" y="4691032"/>
            <a:ext cx="12192000" cy="1080654"/>
          </a:xfrm>
          <a:prstGeom prst="rect">
            <a:avLst/>
          </a:prstGeom>
          <a:solidFill>
            <a:schemeClr val="bg1"/>
          </a:solidFill>
          <a:ln>
            <a:solidFill>
              <a:schemeClr val="bg1"/>
            </a:solidFill>
          </a:ln>
        </p:spPr>
        <p:txBody>
          <a:bodyPr anchor="ctr"/>
          <a:lstStyle>
            <a:lvl1pPr marL="0" indent="0" algn="ctr">
              <a:buNone/>
              <a:defRPr sz="2800" b="1">
                <a:solidFill>
                  <a:srgbClr val="005A9C"/>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Session title</a:t>
            </a:r>
          </a:p>
        </p:txBody>
      </p:sp>
    </p:spTree>
    <p:extLst>
      <p:ext uri="{BB962C8B-B14F-4D97-AF65-F5344CB8AC3E}">
        <p14:creationId xmlns:p14="http://schemas.microsoft.com/office/powerpoint/2010/main" val="8677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96751" y="324401"/>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3996751" y="1182822"/>
            <a:ext cx="2594003"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
        <p:nvSpPr>
          <p:cNvPr id="3" name="Picture Placeholder 2">
            <a:extLst>
              <a:ext uri="{FF2B5EF4-FFF2-40B4-BE49-F238E27FC236}">
                <a16:creationId xmlns:a16="http://schemas.microsoft.com/office/drawing/2014/main" id="{71C79753-59BC-4190-9AE3-1EFF8732D0F2}"/>
              </a:ext>
            </a:extLst>
          </p:cNvPr>
          <p:cNvSpPr>
            <a:spLocks noGrp="1"/>
          </p:cNvSpPr>
          <p:nvPr>
            <p:ph type="pic" sz="quarter" idx="12" hasCustomPrompt="1"/>
          </p:nvPr>
        </p:nvSpPr>
        <p:spPr>
          <a:xfrm>
            <a:off x="6590754" y="1164684"/>
            <a:ext cx="5337147" cy="4672185"/>
          </a:xfrm>
          <a:prstGeom prst="rect">
            <a:avLst/>
          </a:prstGeom>
        </p:spPr>
        <p:txBody>
          <a:bodyPr/>
          <a:lstStyle>
            <a:lvl1pPr>
              <a:defRPr sz="2000">
                <a:latin typeface="Arial" panose="020B0604020202020204" pitchFamily="34" charset="0"/>
                <a:cs typeface="Arial" panose="020B0604020202020204" pitchFamily="34" charset="0"/>
              </a:defRPr>
            </a:lvl1pPr>
          </a:lstStyle>
          <a:p>
            <a:r>
              <a:rPr lang="en-US" dirty="0"/>
              <a:t>Click icon to insert picture</a:t>
            </a:r>
          </a:p>
        </p:txBody>
      </p:sp>
    </p:spTree>
    <p:extLst>
      <p:ext uri="{BB962C8B-B14F-4D97-AF65-F5344CB8AC3E}">
        <p14:creationId xmlns:p14="http://schemas.microsoft.com/office/powerpoint/2010/main" val="186615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77296" y="411772"/>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3" name="Picture Placeholder 2">
            <a:extLst>
              <a:ext uri="{FF2B5EF4-FFF2-40B4-BE49-F238E27FC236}">
                <a16:creationId xmlns:a16="http://schemas.microsoft.com/office/drawing/2014/main" id="{71C79753-59BC-4190-9AE3-1EFF8732D0F2}"/>
              </a:ext>
            </a:extLst>
          </p:cNvPr>
          <p:cNvSpPr>
            <a:spLocks noGrp="1"/>
          </p:cNvSpPr>
          <p:nvPr>
            <p:ph type="pic" sz="quarter" idx="12" hasCustomPrompt="1"/>
          </p:nvPr>
        </p:nvSpPr>
        <p:spPr>
          <a:xfrm>
            <a:off x="3977296" y="1273006"/>
            <a:ext cx="7931150" cy="4672185"/>
          </a:xfrm>
          <a:prstGeom prst="rect">
            <a:avLst/>
          </a:prstGeom>
        </p:spPr>
        <p:txBody>
          <a:bodyPr/>
          <a:lstStyle>
            <a:lvl1pPr>
              <a:defRPr sz="2000">
                <a:latin typeface="Arial" panose="020B0604020202020204" pitchFamily="34" charset="0"/>
                <a:cs typeface="Arial" panose="020B0604020202020204" pitchFamily="34" charset="0"/>
              </a:defRPr>
            </a:lvl1pPr>
          </a:lstStyle>
          <a:p>
            <a:r>
              <a:rPr lang="en-US" dirty="0"/>
              <a:t>Click icon to insert picture</a:t>
            </a:r>
          </a:p>
        </p:txBody>
      </p:sp>
    </p:spTree>
    <p:extLst>
      <p:ext uri="{BB962C8B-B14F-4D97-AF65-F5344CB8AC3E}">
        <p14:creationId xmlns:p14="http://schemas.microsoft.com/office/powerpoint/2010/main" val="139337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s B">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80688F2-B246-4B08-B6CA-9EEDD266F62A}"/>
              </a:ext>
            </a:extLst>
          </p:cNvPr>
          <p:cNvSpPr>
            <a:spLocks noGrp="1"/>
          </p:cNvSpPr>
          <p:nvPr>
            <p:ph type="pic" sz="quarter" idx="10"/>
          </p:nvPr>
        </p:nvSpPr>
        <p:spPr>
          <a:xfrm>
            <a:off x="4715899" y="841931"/>
            <a:ext cx="2446338" cy="1524000"/>
          </a:xfrm>
          <a:prstGeom prst="rect">
            <a:avLst/>
          </a:prstGeom>
        </p:spPr>
      </p:sp>
      <p:sp>
        <p:nvSpPr>
          <p:cNvPr id="4" name="Picture Placeholder 1">
            <a:extLst>
              <a:ext uri="{FF2B5EF4-FFF2-40B4-BE49-F238E27FC236}">
                <a16:creationId xmlns:a16="http://schemas.microsoft.com/office/drawing/2014/main" id="{64606AB4-ACEB-413A-93EC-7B824C8BB303}"/>
              </a:ext>
            </a:extLst>
          </p:cNvPr>
          <p:cNvSpPr>
            <a:spLocks noGrp="1"/>
          </p:cNvSpPr>
          <p:nvPr>
            <p:ph type="pic" sz="quarter" idx="11"/>
          </p:nvPr>
        </p:nvSpPr>
        <p:spPr>
          <a:xfrm>
            <a:off x="4715899" y="2621896"/>
            <a:ext cx="2446338" cy="1524000"/>
          </a:xfrm>
          <a:prstGeom prst="rect">
            <a:avLst/>
          </a:prstGeom>
        </p:spPr>
      </p:sp>
      <p:sp>
        <p:nvSpPr>
          <p:cNvPr id="5" name="Picture Placeholder 1">
            <a:extLst>
              <a:ext uri="{FF2B5EF4-FFF2-40B4-BE49-F238E27FC236}">
                <a16:creationId xmlns:a16="http://schemas.microsoft.com/office/drawing/2014/main" id="{74ABB2A8-B157-4BA2-B5DD-942F2C6DBB12}"/>
              </a:ext>
            </a:extLst>
          </p:cNvPr>
          <p:cNvSpPr>
            <a:spLocks noGrp="1"/>
          </p:cNvSpPr>
          <p:nvPr>
            <p:ph type="pic" sz="quarter" idx="12"/>
          </p:nvPr>
        </p:nvSpPr>
        <p:spPr>
          <a:xfrm>
            <a:off x="4715899" y="4401861"/>
            <a:ext cx="2446338" cy="1524000"/>
          </a:xfrm>
          <a:prstGeom prst="rect">
            <a:avLst/>
          </a:prstGeom>
        </p:spPr>
      </p:sp>
      <p:sp>
        <p:nvSpPr>
          <p:cNvPr id="10" name="Text Placeholder 9">
            <a:extLst>
              <a:ext uri="{FF2B5EF4-FFF2-40B4-BE49-F238E27FC236}">
                <a16:creationId xmlns:a16="http://schemas.microsoft.com/office/drawing/2014/main" id="{A3ECBF52-884E-49DF-A225-01E94A432075}"/>
              </a:ext>
            </a:extLst>
          </p:cNvPr>
          <p:cNvSpPr>
            <a:spLocks noGrp="1"/>
          </p:cNvSpPr>
          <p:nvPr>
            <p:ph type="body" sz="quarter" idx="13" hasCustomPrompt="1"/>
          </p:nvPr>
        </p:nvSpPr>
        <p:spPr>
          <a:xfrm>
            <a:off x="7476102" y="841931"/>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2" name="Text Placeholder 11">
            <a:extLst>
              <a:ext uri="{FF2B5EF4-FFF2-40B4-BE49-F238E27FC236}">
                <a16:creationId xmlns:a16="http://schemas.microsoft.com/office/drawing/2014/main" id="{2CD3BF9E-AE75-411C-AE42-232F06A8A805}"/>
              </a:ext>
            </a:extLst>
          </p:cNvPr>
          <p:cNvSpPr>
            <a:spLocks noGrp="1"/>
          </p:cNvSpPr>
          <p:nvPr>
            <p:ph type="body" sz="quarter" idx="14" hasCustomPrompt="1"/>
          </p:nvPr>
        </p:nvSpPr>
        <p:spPr>
          <a:xfrm>
            <a:off x="8000439" y="1248516"/>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
        <p:nvSpPr>
          <p:cNvPr id="13" name="Text Placeholder 9">
            <a:extLst>
              <a:ext uri="{FF2B5EF4-FFF2-40B4-BE49-F238E27FC236}">
                <a16:creationId xmlns:a16="http://schemas.microsoft.com/office/drawing/2014/main" id="{F1138C0C-EB62-4DCF-BCFF-4FF9FEEFE171}"/>
              </a:ext>
            </a:extLst>
          </p:cNvPr>
          <p:cNvSpPr>
            <a:spLocks noGrp="1"/>
          </p:cNvSpPr>
          <p:nvPr>
            <p:ph type="body" sz="quarter" idx="15" hasCustomPrompt="1"/>
          </p:nvPr>
        </p:nvSpPr>
        <p:spPr>
          <a:xfrm>
            <a:off x="7476102" y="2621896"/>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4" name="Text Placeholder 9">
            <a:extLst>
              <a:ext uri="{FF2B5EF4-FFF2-40B4-BE49-F238E27FC236}">
                <a16:creationId xmlns:a16="http://schemas.microsoft.com/office/drawing/2014/main" id="{D34ACADC-84D8-47F5-BA30-A2BA919682C2}"/>
              </a:ext>
            </a:extLst>
          </p:cNvPr>
          <p:cNvSpPr>
            <a:spLocks noGrp="1"/>
          </p:cNvSpPr>
          <p:nvPr>
            <p:ph type="body" sz="quarter" idx="16" hasCustomPrompt="1"/>
          </p:nvPr>
        </p:nvSpPr>
        <p:spPr>
          <a:xfrm>
            <a:off x="7476102" y="4401861"/>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5" name="Text Placeholder 11">
            <a:extLst>
              <a:ext uri="{FF2B5EF4-FFF2-40B4-BE49-F238E27FC236}">
                <a16:creationId xmlns:a16="http://schemas.microsoft.com/office/drawing/2014/main" id="{1B1F0C67-4889-43DA-AF1B-EF62C31DE4F1}"/>
              </a:ext>
            </a:extLst>
          </p:cNvPr>
          <p:cNvSpPr>
            <a:spLocks noGrp="1"/>
          </p:cNvSpPr>
          <p:nvPr>
            <p:ph type="body" sz="quarter" idx="17" hasCustomPrompt="1"/>
          </p:nvPr>
        </p:nvSpPr>
        <p:spPr>
          <a:xfrm>
            <a:off x="8000439" y="2985836"/>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
        <p:nvSpPr>
          <p:cNvPr id="16" name="Text Placeholder 11">
            <a:extLst>
              <a:ext uri="{FF2B5EF4-FFF2-40B4-BE49-F238E27FC236}">
                <a16:creationId xmlns:a16="http://schemas.microsoft.com/office/drawing/2014/main" id="{AF18E465-C5C1-4774-9959-257611BFB52C}"/>
              </a:ext>
            </a:extLst>
          </p:cNvPr>
          <p:cNvSpPr>
            <a:spLocks noGrp="1"/>
          </p:cNvSpPr>
          <p:nvPr>
            <p:ph type="body" sz="quarter" idx="18" hasCustomPrompt="1"/>
          </p:nvPr>
        </p:nvSpPr>
        <p:spPr>
          <a:xfrm>
            <a:off x="8000439" y="4765800"/>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Tree>
    <p:extLst>
      <p:ext uri="{BB962C8B-B14F-4D97-AF65-F5344CB8AC3E}">
        <p14:creationId xmlns:p14="http://schemas.microsoft.com/office/powerpoint/2010/main" val="1314380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8C10-5DFE-4A00-AF77-6B025A5E031D}"/>
              </a:ext>
            </a:extLst>
          </p:cNvPr>
          <p:cNvSpPr>
            <a:spLocks noGrp="1"/>
          </p:cNvSpPr>
          <p:nvPr>
            <p:ph type="title" hasCustomPrompt="1"/>
          </p:nvPr>
        </p:nvSpPr>
        <p:spPr>
          <a:xfrm>
            <a:off x="6096000" y="2625552"/>
            <a:ext cx="3383280" cy="815282"/>
          </a:xfrm>
          <a:prstGeom prst="rect">
            <a:avLst/>
          </a:prstGeom>
        </p:spPr>
        <p:txBody>
          <a:bodyPr/>
          <a:lstStyle>
            <a:lvl1pPr algn="ctr">
              <a:defRPr b="0"/>
            </a:lvl1pPr>
          </a:lstStyle>
          <a:p>
            <a:r>
              <a:rPr lang="en-US" dirty="0"/>
              <a:t>Questions?</a:t>
            </a:r>
          </a:p>
        </p:txBody>
      </p:sp>
    </p:spTree>
    <p:extLst>
      <p:ext uri="{BB962C8B-B14F-4D97-AF65-F5344CB8AC3E}">
        <p14:creationId xmlns:p14="http://schemas.microsoft.com/office/powerpoint/2010/main" val="329662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B">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79F52C-F330-44B2-A6D7-D624458F6C93}"/>
              </a:ext>
            </a:extLst>
          </p:cNvPr>
          <p:cNvSpPr>
            <a:spLocks noGrp="1"/>
          </p:cNvSpPr>
          <p:nvPr>
            <p:ph type="pic" sz="quarter" idx="10"/>
          </p:nvPr>
        </p:nvSpPr>
        <p:spPr>
          <a:xfrm>
            <a:off x="813593" y="403123"/>
            <a:ext cx="10564813" cy="5519737"/>
          </a:xfrm>
          <a:prstGeom prst="rect">
            <a:avLst/>
          </a:prstGeom>
        </p:spPr>
        <p:txBody>
          <a:bodyPr/>
          <a:lstStyle/>
          <a:p>
            <a:endParaRPr lang="en-US"/>
          </a:p>
        </p:txBody>
      </p:sp>
    </p:spTree>
    <p:extLst>
      <p:ext uri="{BB962C8B-B14F-4D97-AF65-F5344CB8AC3E}">
        <p14:creationId xmlns:p14="http://schemas.microsoft.com/office/powerpoint/2010/main" val="146788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B">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BA1DD6E-7098-4A7E-B8EE-3ABB37B4F2DC}"/>
              </a:ext>
            </a:extLst>
          </p:cNvPr>
          <p:cNvSpPr>
            <a:spLocks noGrp="1"/>
          </p:cNvSpPr>
          <p:nvPr>
            <p:ph type="chart" sz="quarter" idx="10"/>
          </p:nvPr>
        </p:nvSpPr>
        <p:spPr>
          <a:xfrm>
            <a:off x="481012" y="358227"/>
            <a:ext cx="11229975" cy="5594350"/>
          </a:xfrm>
          <a:prstGeom prst="rect">
            <a:avLst/>
          </a:prstGeom>
        </p:spPr>
        <p:txBody>
          <a:bodyPr/>
          <a:lstStyle/>
          <a:p>
            <a:endParaRPr lang="en-US"/>
          </a:p>
        </p:txBody>
      </p:sp>
    </p:spTree>
    <p:extLst>
      <p:ext uri="{BB962C8B-B14F-4D97-AF65-F5344CB8AC3E}">
        <p14:creationId xmlns:p14="http://schemas.microsoft.com/office/powerpoint/2010/main" val="63770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87024" y="324401"/>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3987024" y="1092907"/>
            <a:ext cx="7931150"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Tree>
    <p:extLst>
      <p:ext uri="{BB962C8B-B14F-4D97-AF65-F5344CB8AC3E}">
        <p14:creationId xmlns:p14="http://schemas.microsoft.com/office/powerpoint/2010/main" val="185173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4031456" y="324401"/>
            <a:ext cx="7931150" cy="656502"/>
          </a:xfrm>
          <a:prstGeom prst="rect">
            <a:avLst/>
          </a:prstGeom>
        </p:spPr>
        <p:txBody>
          <a:bodyPr/>
          <a:lstStyle>
            <a:lvl1pPr marL="0" indent="0">
              <a:buNone/>
              <a:defRPr sz="3000">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4031456" y="1184139"/>
            <a:ext cx="3824287"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
        <p:nvSpPr>
          <p:cNvPr id="4" name="Text Placeholder 11">
            <a:extLst>
              <a:ext uri="{FF2B5EF4-FFF2-40B4-BE49-F238E27FC236}">
                <a16:creationId xmlns:a16="http://schemas.microsoft.com/office/drawing/2014/main" id="{1255B898-F59E-4D42-A022-29D91C631113}"/>
              </a:ext>
            </a:extLst>
          </p:cNvPr>
          <p:cNvSpPr>
            <a:spLocks noGrp="1"/>
          </p:cNvSpPr>
          <p:nvPr>
            <p:ph type="body" sz="quarter" idx="12" hasCustomPrompt="1"/>
          </p:nvPr>
        </p:nvSpPr>
        <p:spPr>
          <a:xfrm>
            <a:off x="8160545" y="1184139"/>
            <a:ext cx="3802061"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Tree>
    <p:extLst>
      <p:ext uri="{BB962C8B-B14F-4D97-AF65-F5344CB8AC3E}">
        <p14:creationId xmlns:p14="http://schemas.microsoft.com/office/powerpoint/2010/main" val="4105544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96751" y="324401"/>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3996751" y="1182822"/>
            <a:ext cx="2594003"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
        <p:nvSpPr>
          <p:cNvPr id="3" name="Picture Placeholder 2">
            <a:extLst>
              <a:ext uri="{FF2B5EF4-FFF2-40B4-BE49-F238E27FC236}">
                <a16:creationId xmlns:a16="http://schemas.microsoft.com/office/drawing/2014/main" id="{71C79753-59BC-4190-9AE3-1EFF8732D0F2}"/>
              </a:ext>
            </a:extLst>
          </p:cNvPr>
          <p:cNvSpPr>
            <a:spLocks noGrp="1"/>
          </p:cNvSpPr>
          <p:nvPr>
            <p:ph type="pic" sz="quarter" idx="12" hasCustomPrompt="1"/>
          </p:nvPr>
        </p:nvSpPr>
        <p:spPr>
          <a:xfrm>
            <a:off x="6590754" y="1164684"/>
            <a:ext cx="5337147" cy="4672185"/>
          </a:xfrm>
          <a:prstGeom prst="rect">
            <a:avLst/>
          </a:prstGeom>
        </p:spPr>
        <p:txBody>
          <a:bodyPr/>
          <a:lstStyle>
            <a:lvl1pPr>
              <a:defRPr sz="2000">
                <a:latin typeface="Arial" panose="020B0604020202020204" pitchFamily="34" charset="0"/>
                <a:cs typeface="Arial" panose="020B0604020202020204" pitchFamily="34" charset="0"/>
              </a:defRPr>
            </a:lvl1pPr>
          </a:lstStyle>
          <a:p>
            <a:r>
              <a:rPr lang="en-US" dirty="0"/>
              <a:t>Click icon to insert picture</a:t>
            </a:r>
          </a:p>
        </p:txBody>
      </p:sp>
    </p:spTree>
    <p:extLst>
      <p:ext uri="{BB962C8B-B14F-4D97-AF65-F5344CB8AC3E}">
        <p14:creationId xmlns:p14="http://schemas.microsoft.com/office/powerpoint/2010/main" val="6025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77296" y="411772"/>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3" name="Picture Placeholder 2">
            <a:extLst>
              <a:ext uri="{FF2B5EF4-FFF2-40B4-BE49-F238E27FC236}">
                <a16:creationId xmlns:a16="http://schemas.microsoft.com/office/drawing/2014/main" id="{71C79753-59BC-4190-9AE3-1EFF8732D0F2}"/>
              </a:ext>
            </a:extLst>
          </p:cNvPr>
          <p:cNvSpPr>
            <a:spLocks noGrp="1"/>
          </p:cNvSpPr>
          <p:nvPr>
            <p:ph type="pic" sz="quarter" idx="12" hasCustomPrompt="1"/>
          </p:nvPr>
        </p:nvSpPr>
        <p:spPr>
          <a:xfrm>
            <a:off x="3977296" y="1273006"/>
            <a:ext cx="7931150" cy="4672185"/>
          </a:xfrm>
          <a:prstGeom prst="rect">
            <a:avLst/>
          </a:prstGeom>
        </p:spPr>
        <p:txBody>
          <a:bodyPr/>
          <a:lstStyle>
            <a:lvl1pPr>
              <a:defRPr sz="2000">
                <a:latin typeface="Arial" panose="020B0604020202020204" pitchFamily="34" charset="0"/>
                <a:cs typeface="Arial" panose="020B0604020202020204" pitchFamily="34" charset="0"/>
              </a:defRPr>
            </a:lvl1pPr>
          </a:lstStyle>
          <a:p>
            <a:r>
              <a:rPr lang="en-US" dirty="0"/>
              <a:t>Click icon to insert picture</a:t>
            </a:r>
          </a:p>
        </p:txBody>
      </p:sp>
    </p:spTree>
    <p:extLst>
      <p:ext uri="{BB962C8B-B14F-4D97-AF65-F5344CB8AC3E}">
        <p14:creationId xmlns:p14="http://schemas.microsoft.com/office/powerpoint/2010/main" val="362251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s B">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80688F2-B246-4B08-B6CA-9EEDD266F62A}"/>
              </a:ext>
            </a:extLst>
          </p:cNvPr>
          <p:cNvSpPr>
            <a:spLocks noGrp="1"/>
          </p:cNvSpPr>
          <p:nvPr>
            <p:ph type="pic" sz="quarter" idx="10"/>
          </p:nvPr>
        </p:nvSpPr>
        <p:spPr>
          <a:xfrm>
            <a:off x="4715899" y="841931"/>
            <a:ext cx="2446338" cy="1524000"/>
          </a:xfrm>
          <a:prstGeom prst="rect">
            <a:avLst/>
          </a:prstGeom>
        </p:spPr>
      </p:sp>
      <p:sp>
        <p:nvSpPr>
          <p:cNvPr id="4" name="Picture Placeholder 1">
            <a:extLst>
              <a:ext uri="{FF2B5EF4-FFF2-40B4-BE49-F238E27FC236}">
                <a16:creationId xmlns:a16="http://schemas.microsoft.com/office/drawing/2014/main" id="{64606AB4-ACEB-413A-93EC-7B824C8BB303}"/>
              </a:ext>
            </a:extLst>
          </p:cNvPr>
          <p:cNvSpPr>
            <a:spLocks noGrp="1"/>
          </p:cNvSpPr>
          <p:nvPr>
            <p:ph type="pic" sz="quarter" idx="11"/>
          </p:nvPr>
        </p:nvSpPr>
        <p:spPr>
          <a:xfrm>
            <a:off x="4715899" y="2621896"/>
            <a:ext cx="2446338" cy="1524000"/>
          </a:xfrm>
          <a:prstGeom prst="rect">
            <a:avLst/>
          </a:prstGeom>
        </p:spPr>
      </p:sp>
      <p:sp>
        <p:nvSpPr>
          <p:cNvPr id="5" name="Picture Placeholder 1">
            <a:extLst>
              <a:ext uri="{FF2B5EF4-FFF2-40B4-BE49-F238E27FC236}">
                <a16:creationId xmlns:a16="http://schemas.microsoft.com/office/drawing/2014/main" id="{74ABB2A8-B157-4BA2-B5DD-942F2C6DBB12}"/>
              </a:ext>
            </a:extLst>
          </p:cNvPr>
          <p:cNvSpPr>
            <a:spLocks noGrp="1"/>
          </p:cNvSpPr>
          <p:nvPr>
            <p:ph type="pic" sz="quarter" idx="12"/>
          </p:nvPr>
        </p:nvSpPr>
        <p:spPr>
          <a:xfrm>
            <a:off x="4715899" y="4401861"/>
            <a:ext cx="2446338" cy="1524000"/>
          </a:xfrm>
          <a:prstGeom prst="rect">
            <a:avLst/>
          </a:prstGeom>
        </p:spPr>
      </p:sp>
      <p:sp>
        <p:nvSpPr>
          <p:cNvPr id="10" name="Text Placeholder 9">
            <a:extLst>
              <a:ext uri="{FF2B5EF4-FFF2-40B4-BE49-F238E27FC236}">
                <a16:creationId xmlns:a16="http://schemas.microsoft.com/office/drawing/2014/main" id="{A3ECBF52-884E-49DF-A225-01E94A432075}"/>
              </a:ext>
            </a:extLst>
          </p:cNvPr>
          <p:cNvSpPr>
            <a:spLocks noGrp="1"/>
          </p:cNvSpPr>
          <p:nvPr>
            <p:ph type="body" sz="quarter" idx="13" hasCustomPrompt="1"/>
          </p:nvPr>
        </p:nvSpPr>
        <p:spPr>
          <a:xfrm>
            <a:off x="7476102" y="841931"/>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2" name="Text Placeholder 11">
            <a:extLst>
              <a:ext uri="{FF2B5EF4-FFF2-40B4-BE49-F238E27FC236}">
                <a16:creationId xmlns:a16="http://schemas.microsoft.com/office/drawing/2014/main" id="{2CD3BF9E-AE75-411C-AE42-232F06A8A805}"/>
              </a:ext>
            </a:extLst>
          </p:cNvPr>
          <p:cNvSpPr>
            <a:spLocks noGrp="1"/>
          </p:cNvSpPr>
          <p:nvPr>
            <p:ph type="body" sz="quarter" idx="14" hasCustomPrompt="1"/>
          </p:nvPr>
        </p:nvSpPr>
        <p:spPr>
          <a:xfrm>
            <a:off x="8000439" y="1248516"/>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
        <p:nvSpPr>
          <p:cNvPr id="13" name="Text Placeholder 9">
            <a:extLst>
              <a:ext uri="{FF2B5EF4-FFF2-40B4-BE49-F238E27FC236}">
                <a16:creationId xmlns:a16="http://schemas.microsoft.com/office/drawing/2014/main" id="{F1138C0C-EB62-4DCF-BCFF-4FF9FEEFE171}"/>
              </a:ext>
            </a:extLst>
          </p:cNvPr>
          <p:cNvSpPr>
            <a:spLocks noGrp="1"/>
          </p:cNvSpPr>
          <p:nvPr>
            <p:ph type="body" sz="quarter" idx="15" hasCustomPrompt="1"/>
          </p:nvPr>
        </p:nvSpPr>
        <p:spPr>
          <a:xfrm>
            <a:off x="7476102" y="2621896"/>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4" name="Text Placeholder 9">
            <a:extLst>
              <a:ext uri="{FF2B5EF4-FFF2-40B4-BE49-F238E27FC236}">
                <a16:creationId xmlns:a16="http://schemas.microsoft.com/office/drawing/2014/main" id="{D34ACADC-84D8-47F5-BA30-A2BA919682C2}"/>
              </a:ext>
            </a:extLst>
          </p:cNvPr>
          <p:cNvSpPr>
            <a:spLocks noGrp="1"/>
          </p:cNvSpPr>
          <p:nvPr>
            <p:ph type="body" sz="quarter" idx="16" hasCustomPrompt="1"/>
          </p:nvPr>
        </p:nvSpPr>
        <p:spPr>
          <a:xfrm>
            <a:off x="7476102" y="4401861"/>
            <a:ext cx="4389438" cy="363939"/>
          </a:xfrm>
          <a:prstGeom prst="rect">
            <a:avLst/>
          </a:prstGeom>
        </p:spPr>
        <p:txBody>
          <a:bodyPr/>
          <a:lstStyle>
            <a:lvl1pPr marL="0" indent="0">
              <a:buNone/>
              <a:defRPr sz="2100" b="0">
                <a:latin typeface="Arial" panose="020B0604020202020204" pitchFamily="34" charset="0"/>
                <a:cs typeface="Arial" panose="020B0604020202020204" pitchFamily="34" charset="0"/>
              </a:defRPr>
            </a:lvl1pPr>
          </a:lstStyle>
          <a:p>
            <a:pPr lvl="0"/>
            <a:r>
              <a:rPr lang="en-US" dirty="0"/>
              <a:t>Speaker #1</a:t>
            </a:r>
          </a:p>
        </p:txBody>
      </p:sp>
      <p:sp>
        <p:nvSpPr>
          <p:cNvPr id="15" name="Text Placeholder 11">
            <a:extLst>
              <a:ext uri="{FF2B5EF4-FFF2-40B4-BE49-F238E27FC236}">
                <a16:creationId xmlns:a16="http://schemas.microsoft.com/office/drawing/2014/main" id="{1B1F0C67-4889-43DA-AF1B-EF62C31DE4F1}"/>
              </a:ext>
            </a:extLst>
          </p:cNvPr>
          <p:cNvSpPr>
            <a:spLocks noGrp="1"/>
          </p:cNvSpPr>
          <p:nvPr>
            <p:ph type="body" sz="quarter" idx="17" hasCustomPrompt="1"/>
          </p:nvPr>
        </p:nvSpPr>
        <p:spPr>
          <a:xfrm>
            <a:off x="8000439" y="2985836"/>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
        <p:nvSpPr>
          <p:cNvPr id="16" name="Text Placeholder 11">
            <a:extLst>
              <a:ext uri="{FF2B5EF4-FFF2-40B4-BE49-F238E27FC236}">
                <a16:creationId xmlns:a16="http://schemas.microsoft.com/office/drawing/2014/main" id="{AF18E465-C5C1-4774-9959-257611BFB52C}"/>
              </a:ext>
            </a:extLst>
          </p:cNvPr>
          <p:cNvSpPr>
            <a:spLocks noGrp="1"/>
          </p:cNvSpPr>
          <p:nvPr>
            <p:ph type="body" sz="quarter" idx="18" hasCustomPrompt="1"/>
          </p:nvPr>
        </p:nvSpPr>
        <p:spPr>
          <a:xfrm>
            <a:off x="8000439" y="4765800"/>
            <a:ext cx="3865101" cy="1160060"/>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lvl="0"/>
            <a:r>
              <a:rPr lang="en-US" sz="2100" dirty="0">
                <a:latin typeface="Arial" panose="020B0604020202020204" pitchFamily="34" charset="0"/>
                <a:cs typeface="Arial" panose="020B0604020202020204" pitchFamily="34" charset="0"/>
              </a:rPr>
              <a:t>Title</a:t>
            </a:r>
          </a:p>
          <a:p>
            <a:pPr lvl="0"/>
            <a:r>
              <a:rPr lang="en-US" sz="2100" dirty="0">
                <a:latin typeface="Arial" panose="020B0604020202020204" pitchFamily="34" charset="0"/>
                <a:cs typeface="Arial" panose="020B0604020202020204" pitchFamily="34" charset="0"/>
              </a:rPr>
              <a:t>Company</a:t>
            </a:r>
          </a:p>
          <a:p>
            <a:pPr lvl="0"/>
            <a:r>
              <a:rPr lang="en-US" sz="2100" dirty="0">
                <a:latin typeface="Arial" panose="020B0604020202020204" pitchFamily="34" charset="0"/>
                <a:cs typeface="Arial" panose="020B0604020202020204" pitchFamily="34" charset="0"/>
              </a:rPr>
              <a:t>Email</a:t>
            </a:r>
          </a:p>
        </p:txBody>
      </p:sp>
    </p:spTree>
    <p:extLst>
      <p:ext uri="{BB962C8B-B14F-4D97-AF65-F5344CB8AC3E}">
        <p14:creationId xmlns:p14="http://schemas.microsoft.com/office/powerpoint/2010/main" val="300752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8C10-5DFE-4A00-AF77-6B025A5E031D}"/>
              </a:ext>
            </a:extLst>
          </p:cNvPr>
          <p:cNvSpPr>
            <a:spLocks noGrp="1"/>
          </p:cNvSpPr>
          <p:nvPr>
            <p:ph type="title" hasCustomPrompt="1"/>
          </p:nvPr>
        </p:nvSpPr>
        <p:spPr>
          <a:xfrm>
            <a:off x="6096000" y="2613718"/>
            <a:ext cx="3383280" cy="815282"/>
          </a:xfrm>
          <a:prstGeom prst="rect">
            <a:avLst/>
          </a:prstGeom>
        </p:spPr>
        <p:txBody>
          <a:bodyPr/>
          <a:lstStyle>
            <a:lvl1pPr algn="ctr">
              <a:defRPr b="0"/>
            </a:lvl1pPr>
          </a:lstStyle>
          <a:p>
            <a:r>
              <a:rPr lang="en-US" dirty="0"/>
              <a:t>Questions?</a:t>
            </a:r>
          </a:p>
        </p:txBody>
      </p:sp>
    </p:spTree>
    <p:extLst>
      <p:ext uri="{BB962C8B-B14F-4D97-AF65-F5344CB8AC3E}">
        <p14:creationId xmlns:p14="http://schemas.microsoft.com/office/powerpoint/2010/main" val="299248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3987024" y="324401"/>
            <a:ext cx="7931150" cy="656502"/>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3987024" y="1092907"/>
            <a:ext cx="7931150"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Tree>
    <p:extLst>
      <p:ext uri="{BB962C8B-B14F-4D97-AF65-F5344CB8AC3E}">
        <p14:creationId xmlns:p14="http://schemas.microsoft.com/office/powerpoint/2010/main" val="424202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lide 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FA27735-CF50-4A51-ACED-7C4E25082D4F}"/>
              </a:ext>
            </a:extLst>
          </p:cNvPr>
          <p:cNvSpPr>
            <a:spLocks noGrp="1"/>
          </p:cNvSpPr>
          <p:nvPr>
            <p:ph type="body" sz="quarter" idx="10" hasCustomPrompt="1"/>
          </p:nvPr>
        </p:nvSpPr>
        <p:spPr>
          <a:xfrm>
            <a:off x="4031456" y="324401"/>
            <a:ext cx="7931150" cy="656502"/>
          </a:xfrm>
          <a:prstGeom prst="rect">
            <a:avLst/>
          </a:prstGeom>
        </p:spPr>
        <p:txBody>
          <a:bodyPr/>
          <a:lstStyle>
            <a:lvl1pPr marL="0" indent="0">
              <a:buNone/>
              <a:defRPr sz="3000">
                <a:latin typeface="Arial" panose="020B0604020202020204" pitchFamily="34" charset="0"/>
                <a:cs typeface="Arial" panose="020B0604020202020204" pitchFamily="34" charset="0"/>
              </a:defRPr>
            </a:lvl1pPr>
            <a:lvl2pPr marL="457200" indent="0">
              <a:buNone/>
              <a:defRPr/>
            </a:lvl2pPr>
          </a:lstStyle>
          <a:p>
            <a:pPr lvl="0"/>
            <a:r>
              <a:rPr lang="en-US" dirty="0">
                <a:latin typeface="Arial" panose="020B0604020202020204" pitchFamily="34" charset="0"/>
                <a:cs typeface="Arial" panose="020B0604020202020204" pitchFamily="34" charset="0"/>
              </a:rPr>
              <a:t>Slide Title</a:t>
            </a:r>
            <a:endParaRPr lang="en-US" dirty="0"/>
          </a:p>
        </p:txBody>
      </p:sp>
      <p:sp>
        <p:nvSpPr>
          <p:cNvPr id="12" name="Text Placeholder 11">
            <a:extLst>
              <a:ext uri="{FF2B5EF4-FFF2-40B4-BE49-F238E27FC236}">
                <a16:creationId xmlns:a16="http://schemas.microsoft.com/office/drawing/2014/main" id="{86272F0B-9460-4181-B0E5-0542CD538E83}"/>
              </a:ext>
            </a:extLst>
          </p:cNvPr>
          <p:cNvSpPr>
            <a:spLocks noGrp="1"/>
          </p:cNvSpPr>
          <p:nvPr>
            <p:ph type="body" sz="quarter" idx="11" hasCustomPrompt="1"/>
          </p:nvPr>
        </p:nvSpPr>
        <p:spPr>
          <a:xfrm>
            <a:off x="4031456" y="1184139"/>
            <a:ext cx="3824287"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
        <p:nvSpPr>
          <p:cNvPr id="4" name="Text Placeholder 11">
            <a:extLst>
              <a:ext uri="{FF2B5EF4-FFF2-40B4-BE49-F238E27FC236}">
                <a16:creationId xmlns:a16="http://schemas.microsoft.com/office/drawing/2014/main" id="{1255B898-F59E-4D42-A022-29D91C631113}"/>
              </a:ext>
            </a:extLst>
          </p:cNvPr>
          <p:cNvSpPr>
            <a:spLocks noGrp="1"/>
          </p:cNvSpPr>
          <p:nvPr>
            <p:ph type="body" sz="quarter" idx="12" hasCustomPrompt="1"/>
          </p:nvPr>
        </p:nvSpPr>
        <p:spPr>
          <a:xfrm>
            <a:off x="8160545" y="1184139"/>
            <a:ext cx="3802061" cy="4672185"/>
          </a:xfrm>
          <a:prstGeom prst="rect">
            <a:avLst/>
          </a:prstGeom>
        </p:spPr>
        <p:txBody>
          <a:bodyPr/>
          <a:lstStyle>
            <a:lvl1pPr>
              <a:defRPr sz="2100">
                <a:latin typeface="Arial" panose="020B0604020202020204" pitchFamily="34" charset="0"/>
                <a:cs typeface="Arial" panose="020B0604020202020204" pitchFamily="34" charset="0"/>
              </a:defRPr>
            </a:lvl1pPr>
          </a:lstStyle>
          <a:p>
            <a:pPr lvl="0"/>
            <a:r>
              <a:rPr lang="en-US" dirty="0"/>
              <a:t>Slide Text</a:t>
            </a:r>
          </a:p>
        </p:txBody>
      </p:sp>
    </p:spTree>
    <p:extLst>
      <p:ext uri="{BB962C8B-B14F-4D97-AF65-F5344CB8AC3E}">
        <p14:creationId xmlns:p14="http://schemas.microsoft.com/office/powerpoint/2010/main" val="140985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slideLayout" Target="../slideLayouts/slideLayout6.xml"/><Relationship Id="rId10" Type="http://schemas.openxmlformats.org/officeDocument/2006/relationships/image" Target="../media/image8.png"/><Relationship Id="rId4" Type="http://schemas.openxmlformats.org/officeDocument/2006/relationships/slideLayout" Target="../slideLayouts/slideLayout5.xml"/><Relationship Id="rId9" Type="http://schemas.microsoft.com/office/2007/relationships/hdphoto" Target="../media/hdphoto2.wdp"/></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microsoft.com/office/2007/relationships/hdphoto" Target="../media/hdphoto3.wdp"/></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large body of water with a city in the background&#10;&#10;Description automatically generated">
            <a:extLst>
              <a:ext uri="{FF2B5EF4-FFF2-40B4-BE49-F238E27FC236}">
                <a16:creationId xmlns:a16="http://schemas.microsoft.com/office/drawing/2014/main" id="{45DF7EB1-A9FF-429D-8A85-783DDDBF8C2C}"/>
              </a:ext>
            </a:extLst>
          </p:cNvPr>
          <p:cNvPicPr>
            <a:picLocks noChangeAspect="1"/>
          </p:cNvPicPr>
          <p:nvPr userDrawn="1"/>
        </p:nvPicPr>
        <p:blipFill rotWithShape="1">
          <a:blip r:embed="rId3" cstate="screen">
            <a:alphaModFix amt="90000"/>
            <a:extLst>
              <a:ext uri="{BEBA8EAE-BF5A-486C-A8C5-ECC9F3942E4B}">
                <a14:imgProps xmlns:a14="http://schemas.microsoft.com/office/drawing/2010/main">
                  <a14:imgLayer r:embed="rId4">
                    <a14:imgEffect>
                      <a14:colorTemperature colorTemp="5900"/>
                    </a14:imgEffect>
                    <a14:imgEffect>
                      <a14:saturation sat="78000"/>
                    </a14:imgEffect>
                  </a14:imgLayer>
                </a14:imgProps>
              </a:ext>
              <a:ext uri="{28A0092B-C50C-407E-A947-70E740481C1C}">
                <a14:useLocalDpi xmlns:a14="http://schemas.microsoft.com/office/drawing/2010/main"/>
              </a:ext>
            </a:extLst>
          </a:blip>
          <a:srcRect/>
          <a:stretch/>
        </p:blipFill>
        <p:spPr>
          <a:xfrm>
            <a:off x="0" y="0"/>
            <a:ext cx="12192001" cy="6082464"/>
          </a:xfrm>
          <a:prstGeom prst="rect">
            <a:avLst/>
          </a:prstGeom>
        </p:spPr>
      </p:pic>
      <p:sp>
        <p:nvSpPr>
          <p:cNvPr id="9" name="Rectangle 8">
            <a:extLst>
              <a:ext uri="{FF2B5EF4-FFF2-40B4-BE49-F238E27FC236}">
                <a16:creationId xmlns:a16="http://schemas.microsoft.com/office/drawing/2014/main" id="{CC58B0EF-DA1C-4A76-ADC8-78168CDA37CD}"/>
              </a:ext>
            </a:extLst>
          </p:cNvPr>
          <p:cNvSpPr/>
          <p:nvPr userDrawn="1"/>
        </p:nvSpPr>
        <p:spPr>
          <a:xfrm rot="16200000">
            <a:off x="5570135" y="236131"/>
            <a:ext cx="1051733" cy="12192002"/>
          </a:xfrm>
          <a:prstGeom prst="rect">
            <a:avLst/>
          </a:prstGeom>
          <a:solidFill>
            <a:srgbClr val="005A9C"/>
          </a:solidFill>
          <a:ln>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9A42D70B-470B-4324-8460-CAF470AA9C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23206" y="6098962"/>
            <a:ext cx="1640391" cy="49896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AF5FBC0-E6D9-42D3-B8B7-A12DBF8FE477}"/>
              </a:ext>
            </a:extLst>
          </p:cNvPr>
          <p:cNvPicPr>
            <a:picLocks noChangeAspect="1"/>
          </p:cNvPicPr>
          <p:nvPr userDrawn="1"/>
        </p:nvPicPr>
        <p:blipFill>
          <a:blip r:embed="rId6" cstate="screen">
            <a:grayscl/>
            <a:extLst>
              <a:ext uri="{28A0092B-C50C-407E-A947-70E740481C1C}">
                <a14:useLocalDpi xmlns:a14="http://schemas.microsoft.com/office/drawing/2010/main"/>
              </a:ext>
            </a:extLst>
          </a:blip>
          <a:stretch>
            <a:fillRect/>
          </a:stretch>
        </p:blipFill>
        <p:spPr>
          <a:xfrm>
            <a:off x="6428405" y="6098962"/>
            <a:ext cx="1620725" cy="509371"/>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B4C04023-25D9-4BFC-BF8C-519D99B056D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8376" y="84297"/>
            <a:ext cx="3628416" cy="1133880"/>
          </a:xfrm>
          <a:prstGeom prst="rect">
            <a:avLst/>
          </a:prstGeom>
        </p:spPr>
      </p:pic>
      <p:pic>
        <p:nvPicPr>
          <p:cNvPr id="24" name="Picture 23">
            <a:extLst>
              <a:ext uri="{FF2B5EF4-FFF2-40B4-BE49-F238E27FC236}">
                <a16:creationId xmlns:a16="http://schemas.microsoft.com/office/drawing/2014/main" id="{9CF708AE-467E-49A3-B9F9-DA661417ED6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13562"/>
          <a:stretch/>
        </p:blipFill>
        <p:spPr>
          <a:xfrm>
            <a:off x="10017100" y="6186522"/>
            <a:ext cx="2058523" cy="32384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84CF4284-191F-4463-87BC-40FB022D3AF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377" y="6172389"/>
            <a:ext cx="1866207" cy="362516"/>
          </a:xfrm>
          <a:prstGeom prst="rect">
            <a:avLst/>
          </a:prstGeom>
        </p:spPr>
      </p:pic>
      <p:sp>
        <p:nvSpPr>
          <p:cNvPr id="14" name="Rectangle 13">
            <a:extLst>
              <a:ext uri="{FF2B5EF4-FFF2-40B4-BE49-F238E27FC236}">
                <a16:creationId xmlns:a16="http://schemas.microsoft.com/office/drawing/2014/main" id="{37604975-B119-4298-921A-8100422B3298}"/>
              </a:ext>
            </a:extLst>
          </p:cNvPr>
          <p:cNvSpPr/>
          <p:nvPr userDrawn="1"/>
        </p:nvSpPr>
        <p:spPr>
          <a:xfrm>
            <a:off x="0" y="5773268"/>
            <a:ext cx="12192000" cy="76027"/>
          </a:xfrm>
          <a:prstGeom prst="rect">
            <a:avLst/>
          </a:prstGeom>
          <a:solidFill>
            <a:srgbClr val="EF3E42"/>
          </a:solidFill>
          <a:ln>
            <a:solidFill>
              <a:srgbClr val="EF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603542"/>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ct val="90000"/>
        </a:lnSpc>
        <a:spcBef>
          <a:spcPct val="0"/>
        </a:spcBef>
        <a:buNone/>
        <a:defRPr sz="3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A large body of water with a city in the background&#10;&#10;Description automatically generated">
            <a:extLst>
              <a:ext uri="{FF2B5EF4-FFF2-40B4-BE49-F238E27FC236}">
                <a16:creationId xmlns:a16="http://schemas.microsoft.com/office/drawing/2014/main" id="{A250BBFB-DC12-4483-B797-808379E6EAC5}"/>
              </a:ext>
            </a:extLst>
          </p:cNvPr>
          <p:cNvPicPr>
            <a:picLocks noChangeAspect="1"/>
          </p:cNvPicPr>
          <p:nvPr userDrawn="1"/>
        </p:nvPicPr>
        <p:blipFill rotWithShape="1">
          <a:blip r:embed="rId8" cstate="screen">
            <a:alphaModFix amt="90000"/>
            <a:extLst>
              <a:ext uri="{BEBA8EAE-BF5A-486C-A8C5-ECC9F3942E4B}">
                <a14:imgProps xmlns:a14="http://schemas.microsoft.com/office/drawing/2010/main">
                  <a14:imgLayer r:embed="rId9">
                    <a14:imgEffect>
                      <a14:colorTemperature colorTemp="5900"/>
                    </a14:imgEffect>
                    <a14:imgEffect>
                      <a14:saturation sat="78000"/>
                    </a14:imgEffect>
                  </a14:imgLayer>
                </a14:imgProps>
              </a:ext>
              <a:ext uri="{28A0092B-C50C-407E-A947-70E740481C1C}">
                <a14:useLocalDpi xmlns:a14="http://schemas.microsoft.com/office/drawing/2010/main"/>
              </a:ext>
            </a:extLst>
          </a:blip>
          <a:srcRect/>
          <a:stretch/>
        </p:blipFill>
        <p:spPr>
          <a:xfrm>
            <a:off x="0" y="0"/>
            <a:ext cx="3754877" cy="68580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0C9D18C4-3D51-40F2-BD99-53682338088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972487" y="6164405"/>
            <a:ext cx="1792335" cy="560105"/>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6AB1F4E-192B-4BC7-B7E2-19910863EB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609267" y="6287404"/>
            <a:ext cx="2394306" cy="314105"/>
          </a:xfrm>
          <a:prstGeom prst="rect">
            <a:avLst/>
          </a:prstGeom>
        </p:spPr>
      </p:pic>
    </p:spTree>
    <p:extLst>
      <p:ext uri="{BB962C8B-B14F-4D97-AF65-F5344CB8AC3E}">
        <p14:creationId xmlns:p14="http://schemas.microsoft.com/office/powerpoint/2010/main" val="88585152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74" r:id="rId5"/>
    <p:sldLayoutId id="2147483665" r:id="rId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bridge over a body of water with a city in the background&#10;&#10;Description automatically generated">
            <a:extLst>
              <a:ext uri="{FF2B5EF4-FFF2-40B4-BE49-F238E27FC236}">
                <a16:creationId xmlns:a16="http://schemas.microsoft.com/office/drawing/2014/main" id="{5BDF9B52-78B7-4F82-B418-0CD460977CC8}"/>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colorTemperature colorTemp="5300"/>
                    </a14:imgEffect>
                    <a14:imgEffect>
                      <a14:saturation sat="33000"/>
                    </a14:imgEffect>
                  </a14:imgLayer>
                </a14:imgProps>
              </a:ext>
              <a:ext uri="{28A0092B-C50C-407E-A947-70E740481C1C}">
                <a14:useLocalDpi xmlns:a14="http://schemas.microsoft.com/office/drawing/2010/main"/>
              </a:ext>
            </a:extLst>
          </a:blip>
          <a:srcRect/>
          <a:stretch/>
        </p:blipFill>
        <p:spPr>
          <a:xfrm>
            <a:off x="0" y="0"/>
            <a:ext cx="3754877"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9C15A31F-A388-4D88-B7F6-EDD28906143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972487" y="6164405"/>
            <a:ext cx="1792335" cy="56010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7E53D123-DA71-4F96-A324-FC39E7F80E9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609267" y="6287404"/>
            <a:ext cx="2394306" cy="314105"/>
          </a:xfrm>
          <a:prstGeom prst="rect">
            <a:avLst/>
          </a:prstGeom>
        </p:spPr>
      </p:pic>
    </p:spTree>
    <p:extLst>
      <p:ext uri="{BB962C8B-B14F-4D97-AF65-F5344CB8AC3E}">
        <p14:creationId xmlns:p14="http://schemas.microsoft.com/office/powerpoint/2010/main" val="3974716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D09B293-F530-4AFF-BAC8-67AAF0CA88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6130" y="6093227"/>
            <a:ext cx="1901952" cy="594360"/>
          </a:xfrm>
          <a:prstGeom prst="rect">
            <a:avLst/>
          </a:prstGeom>
        </p:spPr>
      </p:pic>
    </p:spTree>
    <p:extLst>
      <p:ext uri="{BB962C8B-B14F-4D97-AF65-F5344CB8AC3E}">
        <p14:creationId xmlns:p14="http://schemas.microsoft.com/office/powerpoint/2010/main" val="70197581"/>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8.gif"/><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gif"/><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49855-1185-4846-894C-04581794FC99}"/>
              </a:ext>
            </a:extLst>
          </p:cNvPr>
          <p:cNvSpPr>
            <a:spLocks noGrp="1"/>
          </p:cNvSpPr>
          <p:nvPr>
            <p:ph type="body" sz="quarter" idx="12"/>
          </p:nvPr>
        </p:nvSpPr>
        <p:spPr/>
        <p:txBody>
          <a:bodyPr/>
          <a:lstStyle/>
          <a:p>
            <a:endParaRPr lang="en-US" dirty="0"/>
          </a:p>
          <a:p>
            <a:r>
              <a:rPr lang="en-US" dirty="0">
                <a:solidFill>
                  <a:schemeClr val="tx1"/>
                </a:solidFill>
              </a:rPr>
              <a:t>It's Not Easy Being </a:t>
            </a:r>
            <a:r>
              <a:rPr lang="en-US" dirty="0">
                <a:solidFill>
                  <a:schemeClr val="accent6"/>
                </a:solidFill>
              </a:rPr>
              <a:t>Green</a:t>
            </a:r>
            <a:r>
              <a:rPr lang="en-US" dirty="0">
                <a:solidFill>
                  <a:schemeClr val="tx1"/>
                </a:solidFill>
              </a:rPr>
              <a:t> (Even when it Should Be) </a:t>
            </a:r>
          </a:p>
          <a:p>
            <a:endParaRPr lang="en-US" dirty="0"/>
          </a:p>
        </p:txBody>
      </p:sp>
    </p:spTree>
    <p:extLst>
      <p:ext uri="{BB962C8B-B14F-4D97-AF65-F5344CB8AC3E}">
        <p14:creationId xmlns:p14="http://schemas.microsoft.com/office/powerpoint/2010/main" val="5851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rt Placeholder 3"/>
          <p:cNvPicPr>
            <a:picLocks noGrp="1" noChangeAspect="1"/>
          </p:cNvPicPr>
          <p:nvPr>
            <p:ph type="chart" sz="quarter" idx="10"/>
          </p:nvPr>
        </p:nvPicPr>
        <p:blipFill>
          <a:blip r:embed="rId3"/>
          <a:stretch>
            <a:fillRect/>
          </a:stretch>
        </p:blipFill>
        <p:spPr>
          <a:xfrm>
            <a:off x="3099715" y="2255520"/>
            <a:ext cx="4973130" cy="43497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5" name="TextBox 4"/>
          <p:cNvSpPr txBox="1"/>
          <p:nvPr/>
        </p:nvSpPr>
        <p:spPr>
          <a:xfrm>
            <a:off x="1140823" y="435429"/>
            <a:ext cx="9544594" cy="707886"/>
          </a:xfrm>
          <a:prstGeom prst="rect">
            <a:avLst/>
          </a:prstGeom>
          <a:noFill/>
        </p:spPr>
        <p:txBody>
          <a:bodyPr wrap="square" rtlCol="0">
            <a:spAutoFit/>
          </a:bodyPr>
          <a:lstStyle/>
          <a:p>
            <a:pPr algn="ctr"/>
            <a:r>
              <a:rPr lang="en-US" sz="4000" dirty="0"/>
              <a:t>Connecticut Siting Council Purpose</a:t>
            </a:r>
          </a:p>
        </p:txBody>
      </p:sp>
      <p:sp>
        <p:nvSpPr>
          <p:cNvPr id="7" name="TextBox 6"/>
          <p:cNvSpPr txBox="1"/>
          <p:nvPr/>
        </p:nvSpPr>
        <p:spPr>
          <a:xfrm>
            <a:off x="2960914" y="1506583"/>
            <a:ext cx="5460275" cy="523220"/>
          </a:xfrm>
          <a:prstGeom prst="rect">
            <a:avLst/>
          </a:prstGeom>
          <a:noFill/>
        </p:spPr>
        <p:txBody>
          <a:bodyPr wrap="square" rtlCol="0">
            <a:spAutoFit/>
          </a:bodyPr>
          <a:lstStyle/>
          <a:p>
            <a:pPr algn="ctr"/>
            <a:r>
              <a:rPr lang="en-US" sz="2800" dirty="0"/>
              <a:t>To balance the need for:</a:t>
            </a:r>
          </a:p>
        </p:txBody>
      </p:sp>
      <p:sp>
        <p:nvSpPr>
          <p:cNvPr id="8" name="TextBox 7"/>
          <p:cNvSpPr txBox="1"/>
          <p:nvPr/>
        </p:nvSpPr>
        <p:spPr>
          <a:xfrm>
            <a:off x="478971" y="2795451"/>
            <a:ext cx="2830286" cy="2677656"/>
          </a:xfrm>
          <a:prstGeom prst="rect">
            <a:avLst/>
          </a:prstGeom>
          <a:noFill/>
        </p:spPr>
        <p:txBody>
          <a:bodyPr wrap="square" rtlCol="0">
            <a:spAutoFit/>
          </a:bodyPr>
          <a:lstStyle/>
          <a:p>
            <a:r>
              <a:rPr lang="en-US" sz="2800" dirty="0"/>
              <a:t>Adequate and reliable public utility services at the lowest reasonable cost to consumers</a:t>
            </a:r>
          </a:p>
        </p:txBody>
      </p:sp>
      <p:sp>
        <p:nvSpPr>
          <p:cNvPr id="9" name="TextBox 8"/>
          <p:cNvSpPr txBox="1"/>
          <p:nvPr/>
        </p:nvSpPr>
        <p:spPr>
          <a:xfrm>
            <a:off x="8072845" y="2914981"/>
            <a:ext cx="3239589" cy="1384995"/>
          </a:xfrm>
          <a:prstGeom prst="rect">
            <a:avLst/>
          </a:prstGeom>
          <a:noFill/>
        </p:spPr>
        <p:txBody>
          <a:bodyPr wrap="square" rtlCol="0">
            <a:spAutoFit/>
          </a:bodyPr>
          <a:lstStyle/>
          <a:p>
            <a:r>
              <a:rPr lang="en-US" sz="2800" dirty="0"/>
              <a:t>Need to protect the environment and ecology of the state</a:t>
            </a:r>
          </a:p>
        </p:txBody>
      </p:sp>
    </p:spTree>
    <p:extLst>
      <p:ext uri="{BB962C8B-B14F-4D97-AF65-F5344CB8AC3E}">
        <p14:creationId xmlns:p14="http://schemas.microsoft.com/office/powerpoint/2010/main" val="132896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4432" y="557349"/>
            <a:ext cx="11382103" cy="646331"/>
          </a:xfrm>
          <a:prstGeom prst="rect">
            <a:avLst/>
          </a:prstGeom>
          <a:noFill/>
        </p:spPr>
        <p:txBody>
          <a:bodyPr wrap="square" rtlCol="0">
            <a:spAutoFit/>
          </a:bodyPr>
          <a:lstStyle/>
          <a:p>
            <a:r>
              <a:rPr lang="en-US" sz="3600" dirty="0"/>
              <a:t>Public Act 05-1: An Act Concerning Energy Independence</a:t>
            </a:r>
          </a:p>
        </p:txBody>
      </p:sp>
      <p:sp>
        <p:nvSpPr>
          <p:cNvPr id="2" name="TextBox 1"/>
          <p:cNvSpPr txBox="1"/>
          <p:nvPr/>
        </p:nvSpPr>
        <p:spPr>
          <a:xfrm>
            <a:off x="566055" y="1288869"/>
            <a:ext cx="1104247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Legislative purpose to incent distributed resource projects and reduce peak electric demand consistent with state energy policy to diversity the state’s energy supply mix and to develop and utilize renewable sources to the maximum practical extent</a:t>
            </a:r>
          </a:p>
          <a:p>
            <a:endParaRPr lang="en-US" dirty="0"/>
          </a:p>
          <a:p>
            <a:pPr marL="285750" indent="-285750">
              <a:buFont typeface="Arial" panose="020B0604020202020204" pitchFamily="34" charset="0"/>
              <a:buChar char="•"/>
            </a:pPr>
            <a:r>
              <a:rPr lang="en-US" dirty="0"/>
              <a:t>Established a rebuttable presumption that there is a </a:t>
            </a:r>
            <a:r>
              <a:rPr lang="en-US" b="1" dirty="0"/>
              <a:t>public benefit </a:t>
            </a:r>
            <a:r>
              <a:rPr lang="en-US" dirty="0"/>
              <a:t>for a grid-side distributed resource projects with a capacity of 65 MW or less</a:t>
            </a:r>
          </a:p>
          <a:p>
            <a:endParaRPr lang="en-US" dirty="0"/>
          </a:p>
          <a:p>
            <a:pPr marL="285750" indent="-285750">
              <a:buFont typeface="Arial" panose="020B0604020202020204" pitchFamily="34" charset="0"/>
              <a:buChar char="•"/>
            </a:pPr>
            <a:r>
              <a:rPr lang="en-US" b="1" dirty="0"/>
              <a:t>Public benefit </a:t>
            </a:r>
            <a:r>
              <a:rPr lang="en-US" dirty="0"/>
              <a:t>exists if a proposed electric generating facility is necessary for the reliability of the electric supply of the state or for the development of a competitive market for electricity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Act established “expedited siting” process for renewable projects with a capacity of 65 MW or less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45584" y="4493622"/>
            <a:ext cx="4340473" cy="2300619"/>
          </a:xfrm>
          <a:prstGeom prst="rect">
            <a:avLst/>
          </a:prstGeom>
        </p:spPr>
      </p:pic>
    </p:spTree>
    <p:extLst>
      <p:ext uri="{BB962C8B-B14F-4D97-AF65-F5344CB8AC3E}">
        <p14:creationId xmlns:p14="http://schemas.microsoft.com/office/powerpoint/2010/main" val="164822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589" y="391885"/>
            <a:ext cx="11800114" cy="1200329"/>
          </a:xfrm>
          <a:prstGeom prst="rect">
            <a:avLst/>
          </a:prstGeom>
          <a:noFill/>
        </p:spPr>
        <p:txBody>
          <a:bodyPr wrap="square" rtlCol="0">
            <a:spAutoFit/>
          </a:bodyPr>
          <a:lstStyle/>
          <a:p>
            <a:pPr algn="ctr"/>
            <a:r>
              <a:rPr lang="en-US" sz="3600" dirty="0"/>
              <a:t>Public Act 17-218: An Act Concerning the Installation of Certain Solar Facilities on Productive Farmlands </a:t>
            </a:r>
          </a:p>
        </p:txBody>
      </p:sp>
      <p:sp>
        <p:nvSpPr>
          <p:cNvPr id="5" name="TextBox 4"/>
          <p:cNvSpPr txBox="1"/>
          <p:nvPr/>
        </p:nvSpPr>
        <p:spPr>
          <a:xfrm>
            <a:off x="984068" y="1767840"/>
            <a:ext cx="1079862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Legislative purpose to discourage the use of prime farmlands and forest lands as locations for the siting of utility-scale solar photovoltaic facilities</a:t>
            </a:r>
          </a:p>
          <a:p>
            <a:endParaRPr lang="en-US" dirty="0"/>
          </a:p>
          <a:p>
            <a:pPr marL="285750" indent="-285750">
              <a:buFont typeface="Arial" panose="020B0604020202020204" pitchFamily="34" charset="0"/>
              <a:buChar char="•"/>
            </a:pPr>
            <a:r>
              <a:rPr lang="en-US" dirty="0"/>
              <a:t>For solar projects with a generating capacity of </a:t>
            </a:r>
            <a:r>
              <a:rPr lang="en-US" b="1" dirty="0"/>
              <a:t>≥ 2 MW</a:t>
            </a:r>
            <a:r>
              <a:rPr lang="en-US" dirty="0"/>
              <a:t>, requires written confirmation from Agriculture </a:t>
            </a:r>
            <a:r>
              <a:rPr lang="en-US" b="1" dirty="0"/>
              <a:t>OR </a:t>
            </a:r>
            <a:r>
              <a:rPr lang="en-US" dirty="0"/>
              <a:t>DEEP that the project will not materially affect the status of such land as prime farmland or core forest</a:t>
            </a:r>
          </a:p>
          <a:p>
            <a:endParaRPr lang="en-US" dirty="0"/>
          </a:p>
          <a:p>
            <a:pPr marL="285750" indent="-285750">
              <a:buFont typeface="Arial" panose="020B0604020202020204" pitchFamily="34" charset="0"/>
              <a:buChar char="•"/>
            </a:pPr>
            <a:r>
              <a:rPr lang="en-US" dirty="0"/>
              <a:t>Only projects selected in a DEEP RFP issued prior to July 1, 2017 are exempt</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823" y="3904748"/>
            <a:ext cx="6287588" cy="28400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Tree>
    <p:extLst>
      <p:ext uri="{BB962C8B-B14F-4D97-AF65-F5344CB8AC3E}">
        <p14:creationId xmlns:p14="http://schemas.microsoft.com/office/powerpoint/2010/main" val="238102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7977" y="313509"/>
            <a:ext cx="10371909" cy="646331"/>
          </a:xfrm>
          <a:prstGeom prst="rect">
            <a:avLst/>
          </a:prstGeom>
          <a:noFill/>
        </p:spPr>
        <p:txBody>
          <a:bodyPr wrap="square" rtlCol="0">
            <a:spAutoFit/>
          </a:bodyPr>
          <a:lstStyle/>
          <a:p>
            <a:pPr algn="ctr"/>
            <a:r>
              <a:rPr lang="en-US" sz="3600" dirty="0"/>
              <a:t>Siting Clean Energy on Connecticut Brownfields</a:t>
            </a:r>
          </a:p>
        </p:txBody>
      </p:sp>
      <p:sp>
        <p:nvSpPr>
          <p:cNvPr id="4" name="Rectangle 3"/>
          <p:cNvSpPr/>
          <p:nvPr/>
        </p:nvSpPr>
        <p:spPr>
          <a:xfrm>
            <a:off x="182880" y="1108779"/>
            <a:ext cx="5495108" cy="646331"/>
          </a:xfrm>
          <a:prstGeom prst="rect">
            <a:avLst/>
          </a:prstGeom>
        </p:spPr>
        <p:txBody>
          <a:bodyPr wrap="square">
            <a:spAutoFit/>
          </a:bodyPr>
          <a:lstStyle/>
          <a:p>
            <a:r>
              <a:rPr lang="en-US" b="1" dirty="0"/>
              <a:t>Shelton officials burn while state discusses solar panels on landfill </a:t>
            </a:r>
            <a:r>
              <a:rPr lang="en-US" dirty="0"/>
              <a:t>– CT Post, 11/5/2017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48" y="2820491"/>
            <a:ext cx="4842117" cy="32674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7" name="TextBox 6"/>
          <p:cNvSpPr txBox="1"/>
          <p:nvPr/>
        </p:nvSpPr>
        <p:spPr>
          <a:xfrm>
            <a:off x="5873931" y="1600919"/>
            <a:ext cx="6061166" cy="3970318"/>
          </a:xfrm>
          <a:prstGeom prst="rect">
            <a:avLst/>
          </a:prstGeom>
          <a:noFill/>
        </p:spPr>
        <p:txBody>
          <a:bodyPr wrap="square" rtlCol="0">
            <a:spAutoFit/>
          </a:bodyPr>
          <a:lstStyle/>
          <a:p>
            <a:r>
              <a:rPr lang="en-US" dirty="0"/>
              <a:t>“</a:t>
            </a:r>
            <a:r>
              <a:rPr lang="en-US" b="1" dirty="0"/>
              <a:t>Renewable energy</a:t>
            </a:r>
            <a:r>
              <a:rPr lang="en-US" dirty="0"/>
              <a:t>, such as wind and solar, </a:t>
            </a:r>
            <a:r>
              <a:rPr lang="en-US" b="1" dirty="0"/>
              <a:t>can be sited on </a:t>
            </a:r>
            <a:r>
              <a:rPr lang="en-US" dirty="0"/>
              <a:t>land that has been or is perceived to be polluted and is now underused. These properties, called </a:t>
            </a:r>
            <a:r>
              <a:rPr lang="en-US" b="1" dirty="0"/>
              <a:t>brownfields</a:t>
            </a:r>
            <a:r>
              <a:rPr lang="en-US" dirty="0"/>
              <a:t>, may be particularly attractive because these types of renewable energy installations may require large sites, and </a:t>
            </a:r>
            <a:r>
              <a:rPr lang="en-US" b="1" dirty="0"/>
              <a:t>brownfields are usually large sites in areas with the existing infrastructure needed to support development</a:t>
            </a:r>
            <a:r>
              <a:rPr lang="en-US" dirty="0"/>
              <a:t>.” --- </a:t>
            </a:r>
            <a:r>
              <a:rPr lang="en-US" i="1" dirty="0"/>
              <a:t>DEEP statement on Siting Clean Energy on Brownfields</a:t>
            </a:r>
          </a:p>
          <a:p>
            <a:endParaRPr lang="en-US" dirty="0"/>
          </a:p>
          <a:p>
            <a:r>
              <a:rPr lang="en-US" dirty="0"/>
              <a:t>“DEEP will identify priority areas in the state, such as </a:t>
            </a:r>
            <a:r>
              <a:rPr lang="en-US" b="1" dirty="0"/>
              <a:t>brownfields</a:t>
            </a:r>
            <a:r>
              <a:rPr lang="en-US" dirty="0"/>
              <a:t>, state properties or previously developed sites that would benefit from hosting Class I renewable energy sources or </a:t>
            </a:r>
            <a:r>
              <a:rPr lang="en-US" b="1" dirty="0"/>
              <a:t>minimize siting issues</a:t>
            </a:r>
            <a:r>
              <a:rPr lang="en-US" dirty="0"/>
              <a:t>.” --- </a:t>
            </a:r>
            <a:r>
              <a:rPr lang="en-US" i="1" dirty="0"/>
              <a:t>2018 CT Comprehensive Energy Strategy (priority area list last updated 1/29/16)</a:t>
            </a:r>
          </a:p>
        </p:txBody>
      </p:sp>
      <p:sp>
        <p:nvSpPr>
          <p:cNvPr id="2" name="TextBox 1"/>
          <p:cNvSpPr txBox="1"/>
          <p:nvPr/>
        </p:nvSpPr>
        <p:spPr>
          <a:xfrm>
            <a:off x="330925" y="1743273"/>
            <a:ext cx="5199017" cy="1077218"/>
          </a:xfrm>
          <a:prstGeom prst="rect">
            <a:avLst/>
          </a:prstGeom>
          <a:noFill/>
        </p:spPr>
        <p:txBody>
          <a:bodyPr wrap="square" rtlCol="0">
            <a:spAutoFit/>
          </a:bodyPr>
          <a:lstStyle/>
          <a:p>
            <a:r>
              <a:rPr lang="en-US" sz="1600" dirty="0"/>
              <a:t>SHELTON — City officials said they were blindsided by the state’s plan to install solar energy panels on the site of the former landfill. “We could have a disaster—an explosion or fires—if the methane collection is disturbed.” </a:t>
            </a:r>
          </a:p>
        </p:txBody>
      </p:sp>
    </p:spTree>
    <p:extLst>
      <p:ext uri="{BB962C8B-B14F-4D97-AF65-F5344CB8AC3E}">
        <p14:creationId xmlns:p14="http://schemas.microsoft.com/office/powerpoint/2010/main" val="46543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2811" y="470263"/>
            <a:ext cx="10006149" cy="646331"/>
          </a:xfrm>
          <a:prstGeom prst="rect">
            <a:avLst/>
          </a:prstGeom>
          <a:noFill/>
        </p:spPr>
        <p:txBody>
          <a:bodyPr wrap="square" rtlCol="0">
            <a:spAutoFit/>
          </a:bodyPr>
          <a:lstStyle/>
          <a:p>
            <a:pPr algn="ctr"/>
            <a:r>
              <a:rPr lang="en-US" sz="3600" dirty="0"/>
              <a:t>Public Utility Environmental Standards Act</a:t>
            </a:r>
          </a:p>
        </p:txBody>
      </p:sp>
      <p:sp>
        <p:nvSpPr>
          <p:cNvPr id="5" name="Rectangle 4"/>
          <p:cNvSpPr/>
          <p:nvPr/>
        </p:nvSpPr>
        <p:spPr>
          <a:xfrm>
            <a:off x="3791394" y="1116594"/>
            <a:ext cx="3233257" cy="461665"/>
          </a:xfrm>
          <a:prstGeom prst="rect">
            <a:avLst/>
          </a:prstGeom>
        </p:spPr>
        <p:txBody>
          <a:bodyPr wrap="none">
            <a:spAutoFit/>
          </a:bodyPr>
          <a:lstStyle/>
          <a:p>
            <a:r>
              <a:rPr lang="en-US" sz="2400" dirty="0"/>
              <a:t>Siting Evaluation Criteria</a:t>
            </a:r>
          </a:p>
        </p:txBody>
      </p:sp>
      <p:pic>
        <p:nvPicPr>
          <p:cNvPr id="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4590" y="4473075"/>
            <a:ext cx="3314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9776" y="4473075"/>
            <a:ext cx="3307035" cy="21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83771" y="1698171"/>
            <a:ext cx="10894423" cy="2585323"/>
          </a:xfrm>
          <a:prstGeom prst="rect">
            <a:avLst/>
          </a:prstGeom>
          <a:noFill/>
        </p:spPr>
        <p:txBody>
          <a:bodyPr wrap="square" rtlCol="0">
            <a:spAutoFit/>
          </a:bodyPr>
          <a:lstStyle/>
          <a:p>
            <a:r>
              <a:rPr lang="en-US" dirty="0"/>
              <a:t>CSC shall approve by </a:t>
            </a:r>
            <a:r>
              <a:rPr lang="en-US" b="1" dirty="0"/>
              <a:t>declaratory ruling </a:t>
            </a:r>
            <a:r>
              <a:rPr lang="en-US" dirty="0"/>
              <a:t>the construction of any customer-side distributed resources facility or grid-side distributed resources facility with a capacity of not more than 65 MW as long as:</a:t>
            </a:r>
          </a:p>
          <a:p>
            <a:endParaRPr lang="en-US" dirty="0"/>
          </a:p>
          <a:p>
            <a:pPr marL="342900" indent="-342900">
              <a:buAutoNum type="arabicPeriod"/>
            </a:pPr>
            <a:r>
              <a:rPr lang="en-US" dirty="0"/>
              <a:t>Such project meets air and water quality standards of DEEP;</a:t>
            </a:r>
          </a:p>
          <a:p>
            <a:pPr marL="342900" indent="-342900">
              <a:buAutoNum type="arabicPeriod"/>
            </a:pPr>
            <a:r>
              <a:rPr lang="en-US" dirty="0"/>
              <a:t>CSC does not find a </a:t>
            </a:r>
            <a:r>
              <a:rPr lang="en-US" b="1" dirty="0"/>
              <a:t>substantial adverse environmental effect</a:t>
            </a:r>
            <a:r>
              <a:rPr lang="en-US" dirty="0"/>
              <a:t>; and</a:t>
            </a:r>
          </a:p>
          <a:p>
            <a:pPr marL="342900" indent="-342900">
              <a:buAutoNum type="arabicPeriod"/>
            </a:pPr>
            <a:r>
              <a:rPr lang="en-US" dirty="0"/>
              <a:t>For a solar photovoltaic facility with a capacity of ≥ 2 MW, to be located on prime farmland or forestland, excluding any facility selected by DEEP in a RFP prior to July 1, 2017, Agriculture represents in writing such project will not materially affect the status of such land as prime farmland </a:t>
            </a:r>
            <a:r>
              <a:rPr lang="en-US" b="1" dirty="0"/>
              <a:t>OR</a:t>
            </a:r>
            <a:r>
              <a:rPr lang="en-US" dirty="0"/>
              <a:t> DEEP represents in writing such project will not materially affect the status of such land as core forest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Tree>
    <p:extLst>
      <p:ext uri="{BB962C8B-B14F-4D97-AF65-F5344CB8AC3E}">
        <p14:creationId xmlns:p14="http://schemas.microsoft.com/office/powerpoint/2010/main" val="395949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8013" y="409304"/>
            <a:ext cx="11321142" cy="646331"/>
          </a:xfrm>
          <a:prstGeom prst="rect">
            <a:avLst/>
          </a:prstGeom>
          <a:noFill/>
        </p:spPr>
        <p:txBody>
          <a:bodyPr wrap="square" rtlCol="0">
            <a:spAutoFit/>
          </a:bodyPr>
          <a:lstStyle/>
          <a:p>
            <a:pPr algn="ctr"/>
            <a:r>
              <a:rPr lang="en-US" sz="3600" dirty="0"/>
              <a:t>Evaluation of Substantial Adverse Environmental Effect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5" name="TextBox 4"/>
          <p:cNvSpPr txBox="1"/>
          <p:nvPr/>
        </p:nvSpPr>
        <p:spPr>
          <a:xfrm>
            <a:off x="304801" y="1375955"/>
            <a:ext cx="5390604" cy="4524315"/>
          </a:xfrm>
          <a:prstGeom prst="rect">
            <a:avLst/>
          </a:prstGeom>
          <a:noFill/>
        </p:spPr>
        <p:txBody>
          <a:bodyPr wrap="square" rtlCol="0">
            <a:spAutoFit/>
          </a:bodyPr>
          <a:lstStyle/>
          <a:p>
            <a:r>
              <a:rPr lang="en-US" dirty="0"/>
              <a:t>The nature of the probable environmental impact of the facility alone and cumulatively with other existing facilities, including a specification of every significant adverse effect, including, but not limited to,</a:t>
            </a:r>
          </a:p>
          <a:p>
            <a:endParaRPr lang="en-US" dirty="0"/>
          </a:p>
          <a:p>
            <a:pPr marL="400050" indent="-400050">
              <a:buAutoNum type="romanLcParenBoth"/>
            </a:pPr>
            <a:r>
              <a:rPr lang="en-US" dirty="0"/>
              <a:t>electromagnetic fields that, whether alone or cumulatively with other effects, impact on, and </a:t>
            </a:r>
            <a:r>
              <a:rPr lang="en-US" b="1" dirty="0"/>
              <a:t>conflict with the policies of the state</a:t>
            </a:r>
            <a:r>
              <a:rPr lang="en-US" dirty="0"/>
              <a:t> concerning the natural environment, </a:t>
            </a:r>
          </a:p>
          <a:p>
            <a:pPr marL="400050" indent="-400050">
              <a:buAutoNum type="romanLcParenBoth"/>
            </a:pPr>
            <a:r>
              <a:rPr lang="en-US" dirty="0"/>
              <a:t>ecological balance,</a:t>
            </a:r>
          </a:p>
          <a:p>
            <a:pPr marL="400050" indent="-400050">
              <a:buAutoNum type="romanLcParenBoth"/>
            </a:pPr>
            <a:r>
              <a:rPr lang="en-US" dirty="0"/>
              <a:t>public health and safety, </a:t>
            </a:r>
          </a:p>
          <a:p>
            <a:r>
              <a:rPr lang="en-US" dirty="0"/>
              <a:t>(iv)  scenic, historic and recreational values, </a:t>
            </a:r>
          </a:p>
          <a:p>
            <a:r>
              <a:rPr lang="en-US" dirty="0"/>
              <a:t>(v)   agriculture, </a:t>
            </a:r>
          </a:p>
          <a:p>
            <a:r>
              <a:rPr lang="en-US" dirty="0"/>
              <a:t>(vi)  forests and parks, </a:t>
            </a:r>
          </a:p>
          <a:p>
            <a:r>
              <a:rPr lang="en-US" dirty="0"/>
              <a:t>(vii)  air and water purity, and </a:t>
            </a:r>
          </a:p>
          <a:p>
            <a:r>
              <a:rPr lang="en-US" dirty="0"/>
              <a:t>(viii) fish, aquaculture and wildlife.</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64778" y="1552409"/>
            <a:ext cx="6536846" cy="4171405"/>
          </a:xfrm>
          <a:prstGeom prst="rect">
            <a:avLst/>
          </a:prstGeom>
        </p:spPr>
      </p:pic>
    </p:spTree>
    <p:extLst>
      <p:ext uri="{BB962C8B-B14F-4D97-AF65-F5344CB8AC3E}">
        <p14:creationId xmlns:p14="http://schemas.microsoft.com/office/powerpoint/2010/main" val="812129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5" name="TextBox 4"/>
          <p:cNvSpPr txBox="1"/>
          <p:nvPr/>
        </p:nvSpPr>
        <p:spPr>
          <a:xfrm>
            <a:off x="984069" y="313509"/>
            <a:ext cx="9666514" cy="523220"/>
          </a:xfrm>
          <a:prstGeom prst="rect">
            <a:avLst/>
          </a:prstGeom>
          <a:noFill/>
        </p:spPr>
        <p:txBody>
          <a:bodyPr wrap="square" rtlCol="0">
            <a:spAutoFit/>
          </a:bodyPr>
          <a:lstStyle/>
          <a:p>
            <a:pPr algn="ctr"/>
            <a:r>
              <a:rPr lang="en-US" sz="2800" dirty="0"/>
              <a:t>Interaction with Federal, Regional and State Entities</a:t>
            </a:r>
          </a:p>
        </p:txBody>
      </p:sp>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82700"/>
            <a:ext cx="1752600"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558925"/>
            <a:ext cx="144780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993157" y="3125569"/>
            <a:ext cx="1632948" cy="923330"/>
          </a:xfrm>
          <a:prstGeom prst="rect">
            <a:avLst/>
          </a:prstGeom>
        </p:spPr>
        <p:txBody>
          <a:bodyPr wrap="none">
            <a:spAutoFit/>
          </a:bodyPr>
          <a:lstStyle/>
          <a:p>
            <a:r>
              <a:rPr lang="en-US" altLang="en-US" b="1" dirty="0"/>
              <a:t>Council on </a:t>
            </a:r>
          </a:p>
          <a:p>
            <a:r>
              <a:rPr lang="en-US" altLang="en-US" b="1" dirty="0"/>
              <a:t>Environmental </a:t>
            </a:r>
          </a:p>
          <a:p>
            <a:r>
              <a:rPr lang="en-US" altLang="en-US" b="1" dirty="0"/>
              <a:t>Quality </a:t>
            </a:r>
          </a:p>
        </p:txBody>
      </p:sp>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469" y="1418709"/>
            <a:ext cx="1111431" cy="109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1473671"/>
            <a:ext cx="13906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4001" y="4919663"/>
            <a:ext cx="127635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5375275"/>
            <a:ext cx="1295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7900" y="4048899"/>
            <a:ext cx="18288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3392" y="1490454"/>
            <a:ext cx="10572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7527" y="4363419"/>
            <a:ext cx="19113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2911" y="3027363"/>
            <a:ext cx="1447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7000" y="2795588"/>
            <a:ext cx="990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672" y="4135613"/>
            <a:ext cx="19716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93435" y="2901434"/>
            <a:ext cx="26003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3"/>
          <p:cNvSpPr txBox="1">
            <a:spLocks noChangeArrowheads="1"/>
          </p:cNvSpPr>
          <p:nvPr/>
        </p:nvSpPr>
        <p:spPr bwMode="auto">
          <a:xfrm>
            <a:off x="9460502" y="4214813"/>
            <a:ext cx="2019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dirty="0"/>
              <a:t>Public Utilities Regulatory Authority</a:t>
            </a:r>
          </a:p>
        </p:txBody>
      </p:sp>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7004" y="5288912"/>
            <a:ext cx="1452305" cy="1430525"/>
          </a:xfrm>
          <a:prstGeom prst="rect">
            <a:avLst/>
          </a:prstGeom>
        </p:spPr>
      </p:pic>
    </p:spTree>
    <p:extLst>
      <p:ext uri="{BB962C8B-B14F-4D97-AF65-F5344CB8AC3E}">
        <p14:creationId xmlns:p14="http://schemas.microsoft.com/office/powerpoint/2010/main" val="30266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1189" y="418011"/>
            <a:ext cx="10110651" cy="523220"/>
          </a:xfrm>
          <a:prstGeom prst="rect">
            <a:avLst/>
          </a:prstGeom>
          <a:noFill/>
        </p:spPr>
        <p:txBody>
          <a:bodyPr wrap="square" rtlCol="0">
            <a:spAutoFit/>
          </a:bodyPr>
          <a:lstStyle/>
          <a:p>
            <a:pPr algn="ctr"/>
            <a:r>
              <a:rPr lang="en-US" sz="2800" dirty="0"/>
              <a:t>Interaction with the Public</a:t>
            </a:r>
          </a:p>
        </p:txBody>
      </p:sp>
      <p:pic>
        <p:nvPicPr>
          <p:cNvPr id="4" name="Picture 1"/>
          <p:cNvPicPr>
            <a:picLocks noGrp="1" noChangeAspect="1"/>
          </p:cNvPicPr>
          <p:nvPr>
            <p:ph type="chart" sz="quarter" idx="10"/>
          </p:nvPr>
        </p:nvPicPr>
        <p:blipFill>
          <a:blip r:embed="rId3">
            <a:extLst>
              <a:ext uri="{28A0092B-C50C-407E-A947-70E740481C1C}">
                <a14:useLocalDpi xmlns:a14="http://schemas.microsoft.com/office/drawing/2010/main" val="0"/>
              </a:ext>
            </a:extLst>
          </a:blip>
          <a:srcRect/>
          <a:stretch>
            <a:fillRect/>
          </a:stretch>
        </p:blipFill>
        <p:spPr bwMode="auto">
          <a:xfrm>
            <a:off x="7739017" y="3553098"/>
            <a:ext cx="3791131" cy="284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75" y="3896270"/>
            <a:ext cx="2143125" cy="21431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493" y="339636"/>
            <a:ext cx="3999244" cy="267282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75" y="339636"/>
            <a:ext cx="3435327" cy="321346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231" y="3403555"/>
            <a:ext cx="2079184" cy="312855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2879" y="1019606"/>
            <a:ext cx="2677188" cy="2005307"/>
          </a:xfrm>
          <a:prstGeom prst="rect">
            <a:avLst/>
          </a:prstGeom>
        </p:spPr>
      </p:pic>
    </p:spTree>
    <p:extLst>
      <p:ext uri="{BB962C8B-B14F-4D97-AF65-F5344CB8AC3E}">
        <p14:creationId xmlns:p14="http://schemas.microsoft.com/office/powerpoint/2010/main" val="2859235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 y="252549"/>
            <a:ext cx="10964091" cy="975360"/>
          </a:xfrm>
          <a:prstGeom prst="rect">
            <a:avLst/>
          </a:prstGeom>
          <a:noFill/>
        </p:spPr>
        <p:txBody>
          <a:bodyPr wrap="square" rtlCol="0">
            <a:spAutoFit/>
          </a:bodyPr>
          <a:lstStyle/>
          <a:p>
            <a:endParaRPr lang="en-US" dirty="0"/>
          </a:p>
        </p:txBody>
      </p:sp>
      <p:sp>
        <p:nvSpPr>
          <p:cNvPr id="2" name="TextBox 1"/>
          <p:cNvSpPr txBox="1"/>
          <p:nvPr/>
        </p:nvSpPr>
        <p:spPr>
          <a:xfrm>
            <a:off x="383177" y="142814"/>
            <a:ext cx="11129554" cy="461665"/>
          </a:xfrm>
          <a:prstGeom prst="rect">
            <a:avLst/>
          </a:prstGeom>
          <a:noFill/>
        </p:spPr>
        <p:txBody>
          <a:bodyPr wrap="square" rtlCol="0">
            <a:spAutoFit/>
          </a:bodyPr>
          <a:lstStyle/>
          <a:p>
            <a:pPr algn="ctr"/>
            <a:r>
              <a:rPr lang="en-US" sz="2400" dirty="0"/>
              <a:t>Connecticut Solar Projects Sited on Landfills</a:t>
            </a:r>
          </a:p>
        </p:txBody>
      </p:sp>
      <p:graphicFrame>
        <p:nvGraphicFramePr>
          <p:cNvPr id="4" name="Table 3"/>
          <p:cNvGraphicFramePr>
            <a:graphicFrameLocks noGrp="1"/>
          </p:cNvGraphicFramePr>
          <p:nvPr>
            <p:extLst>
              <p:ext uri="{D42A27DB-BD31-4B8C-83A1-F6EECF244321}">
                <p14:modId xmlns:p14="http://schemas.microsoft.com/office/powerpoint/2010/main" val="3417716853"/>
              </p:ext>
            </p:extLst>
          </p:nvPr>
        </p:nvGraphicFramePr>
        <p:xfrm>
          <a:off x="217710" y="526776"/>
          <a:ext cx="11852369" cy="5508265"/>
        </p:xfrm>
        <a:graphic>
          <a:graphicData uri="http://schemas.openxmlformats.org/drawingml/2006/table">
            <a:tbl>
              <a:tblPr firstRow="1" bandRow="1">
                <a:tableStyleId>{16D9F66E-5EB9-4882-86FB-DCBF35E3C3E4}</a:tableStyleId>
              </a:tblPr>
              <a:tblGrid>
                <a:gridCol w="975365">
                  <a:extLst>
                    <a:ext uri="{9D8B030D-6E8A-4147-A177-3AD203B41FA5}">
                      <a16:colId xmlns:a16="http://schemas.microsoft.com/office/drawing/2014/main" val="3246616644"/>
                    </a:ext>
                  </a:extLst>
                </a:gridCol>
                <a:gridCol w="914400">
                  <a:extLst>
                    <a:ext uri="{9D8B030D-6E8A-4147-A177-3AD203B41FA5}">
                      <a16:colId xmlns:a16="http://schemas.microsoft.com/office/drawing/2014/main" val="3610507172"/>
                    </a:ext>
                  </a:extLst>
                </a:gridCol>
                <a:gridCol w="1393371">
                  <a:extLst>
                    <a:ext uri="{9D8B030D-6E8A-4147-A177-3AD203B41FA5}">
                      <a16:colId xmlns:a16="http://schemas.microsoft.com/office/drawing/2014/main" val="3682798406"/>
                    </a:ext>
                  </a:extLst>
                </a:gridCol>
                <a:gridCol w="714103">
                  <a:extLst>
                    <a:ext uri="{9D8B030D-6E8A-4147-A177-3AD203B41FA5}">
                      <a16:colId xmlns:a16="http://schemas.microsoft.com/office/drawing/2014/main" val="513970674"/>
                    </a:ext>
                  </a:extLst>
                </a:gridCol>
                <a:gridCol w="679268">
                  <a:extLst>
                    <a:ext uri="{9D8B030D-6E8A-4147-A177-3AD203B41FA5}">
                      <a16:colId xmlns:a16="http://schemas.microsoft.com/office/drawing/2014/main" val="3095903912"/>
                    </a:ext>
                  </a:extLst>
                </a:gridCol>
                <a:gridCol w="862149">
                  <a:extLst>
                    <a:ext uri="{9D8B030D-6E8A-4147-A177-3AD203B41FA5}">
                      <a16:colId xmlns:a16="http://schemas.microsoft.com/office/drawing/2014/main" val="2348073327"/>
                    </a:ext>
                  </a:extLst>
                </a:gridCol>
                <a:gridCol w="5068389">
                  <a:extLst>
                    <a:ext uri="{9D8B030D-6E8A-4147-A177-3AD203B41FA5}">
                      <a16:colId xmlns:a16="http://schemas.microsoft.com/office/drawing/2014/main" val="3886377370"/>
                    </a:ext>
                  </a:extLst>
                </a:gridCol>
                <a:gridCol w="1245324">
                  <a:extLst>
                    <a:ext uri="{9D8B030D-6E8A-4147-A177-3AD203B41FA5}">
                      <a16:colId xmlns:a16="http://schemas.microsoft.com/office/drawing/2014/main" val="622083900"/>
                    </a:ext>
                  </a:extLst>
                </a:gridCol>
              </a:tblGrid>
              <a:tr h="536344">
                <a:tc>
                  <a:txBody>
                    <a:bodyPr/>
                    <a:lstStyle/>
                    <a:p>
                      <a:endParaRPr lang="en-US" dirty="0"/>
                    </a:p>
                  </a:txBody>
                  <a:tcPr/>
                </a:tc>
                <a:tc>
                  <a:txBody>
                    <a:bodyPr/>
                    <a:lstStyle/>
                    <a:p>
                      <a:pPr algn="ctr"/>
                      <a:endParaRPr lang="en-US" sz="1200" dirty="0"/>
                    </a:p>
                    <a:p>
                      <a:pPr algn="ctr"/>
                      <a:r>
                        <a:rPr lang="en-US" sz="1200" dirty="0"/>
                        <a:t>Property owner</a:t>
                      </a:r>
                    </a:p>
                  </a:txBody>
                  <a:tcPr/>
                </a:tc>
                <a:tc>
                  <a:txBody>
                    <a:bodyPr/>
                    <a:lstStyle/>
                    <a:p>
                      <a:endParaRPr lang="en-US" sz="1200" dirty="0"/>
                    </a:p>
                    <a:p>
                      <a:r>
                        <a:rPr lang="en-US" sz="1200" dirty="0"/>
                        <a:t>Landfill</a:t>
                      </a:r>
                      <a:r>
                        <a:rPr lang="en-US" sz="1200" baseline="0" dirty="0"/>
                        <a:t> </a:t>
                      </a:r>
                      <a:r>
                        <a:rPr lang="en-US" sz="1200" dirty="0"/>
                        <a:t>Status and</a:t>
                      </a:r>
                      <a:r>
                        <a:rPr lang="en-US" sz="1200" baseline="0" dirty="0"/>
                        <a:t> Permits</a:t>
                      </a:r>
                      <a:endParaRPr lang="en-US" sz="1200" dirty="0"/>
                    </a:p>
                  </a:txBody>
                  <a:tcPr/>
                </a:tc>
                <a:tc>
                  <a:txBody>
                    <a:bodyPr/>
                    <a:lstStyle/>
                    <a:p>
                      <a:endParaRPr lang="en-US" sz="1200" dirty="0"/>
                    </a:p>
                    <a:p>
                      <a:r>
                        <a:rPr lang="en-US" sz="1200" dirty="0"/>
                        <a:t>Parcel acreage</a:t>
                      </a:r>
                    </a:p>
                  </a:txBody>
                  <a:tcPr/>
                </a:tc>
                <a:tc>
                  <a:txBody>
                    <a:bodyPr/>
                    <a:lstStyle/>
                    <a:p>
                      <a:endParaRPr lang="en-US" sz="1200" dirty="0"/>
                    </a:p>
                    <a:p>
                      <a:r>
                        <a:rPr lang="en-US" sz="1200" dirty="0"/>
                        <a:t>Project</a:t>
                      </a:r>
                    </a:p>
                    <a:p>
                      <a:r>
                        <a:rPr lang="en-US" sz="1200" baseline="0" dirty="0"/>
                        <a:t>acreage</a:t>
                      </a:r>
                      <a:endParaRPr lang="en-US" sz="1200" dirty="0"/>
                    </a:p>
                  </a:txBody>
                  <a:tcPr/>
                </a:tc>
                <a:tc>
                  <a:txBody>
                    <a:bodyPr/>
                    <a:lstStyle/>
                    <a:p>
                      <a:endParaRPr lang="en-US" sz="1200" dirty="0"/>
                    </a:p>
                    <a:p>
                      <a:r>
                        <a:rPr lang="en-US" sz="1200" dirty="0"/>
                        <a:t>CSC Process</a:t>
                      </a:r>
                    </a:p>
                  </a:txBody>
                  <a:tcPr/>
                </a:tc>
                <a:tc>
                  <a:txBody>
                    <a:bodyPr/>
                    <a:lstStyle/>
                    <a:p>
                      <a:endParaRPr lang="en-US" sz="1200" dirty="0"/>
                    </a:p>
                    <a:p>
                      <a:r>
                        <a:rPr lang="en-US" sz="1200" dirty="0"/>
                        <a:t>State, Town and Public comments</a:t>
                      </a:r>
                    </a:p>
                  </a:txBody>
                  <a:tcPr/>
                </a:tc>
                <a:tc>
                  <a:txBody>
                    <a:bodyPr/>
                    <a:lstStyle/>
                    <a:p>
                      <a:r>
                        <a:rPr lang="en-US" sz="1200" dirty="0"/>
                        <a:t>DEEP Natural Diversity Database</a:t>
                      </a:r>
                    </a:p>
                  </a:txBody>
                  <a:tcPr/>
                </a:tc>
                <a:extLst>
                  <a:ext uri="{0D108BD9-81ED-4DB2-BD59-A6C34878D82A}">
                    <a16:rowId xmlns:a16="http://schemas.microsoft.com/office/drawing/2014/main" val="1780717209"/>
                  </a:ext>
                </a:extLst>
              </a:tr>
              <a:tr h="1497070">
                <a:tc>
                  <a:txBody>
                    <a:bodyPr/>
                    <a:lstStyle/>
                    <a:p>
                      <a:r>
                        <a:rPr lang="en-US" sz="1200" b="1" dirty="0"/>
                        <a:t>Bridgeport</a:t>
                      </a:r>
                      <a:r>
                        <a:rPr lang="en-US" b="1" baseline="0" dirty="0"/>
                        <a:t> </a:t>
                      </a:r>
                    </a:p>
                    <a:p>
                      <a:r>
                        <a:rPr lang="en-US" sz="1200" baseline="0" dirty="0"/>
                        <a:t>2.2 MW</a:t>
                      </a:r>
                    </a:p>
                    <a:p>
                      <a:r>
                        <a:rPr lang="en-US" sz="1200" baseline="0" dirty="0"/>
                        <a:t>2014</a:t>
                      </a:r>
                    </a:p>
                    <a:p>
                      <a:endParaRPr lang="en-US" sz="1200" baseline="0" dirty="0"/>
                    </a:p>
                  </a:txBody>
                  <a:tcPr/>
                </a:tc>
                <a:tc>
                  <a:txBody>
                    <a:bodyPr/>
                    <a:lstStyle/>
                    <a:p>
                      <a:endParaRPr lang="en-US" sz="1200" dirty="0"/>
                    </a:p>
                    <a:p>
                      <a:r>
                        <a:rPr lang="en-US" sz="1200" dirty="0"/>
                        <a:t>City-owned</a:t>
                      </a:r>
                    </a:p>
                    <a:p>
                      <a:r>
                        <a:rPr lang="en-US" sz="1200" dirty="0"/>
                        <a:t>Seaside Landfill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Authorization for Disruption</a:t>
                      </a:r>
                      <a:r>
                        <a:rPr lang="en-US" sz="1200" baseline="0" dirty="0"/>
                        <a:t> and Post Closure Use from DEEP</a:t>
                      </a:r>
                    </a:p>
                    <a:p>
                      <a:endParaRPr lang="en-US" sz="1200" dirty="0"/>
                    </a:p>
                  </a:txBody>
                  <a:tcPr/>
                </a:tc>
                <a:tc>
                  <a:txBody>
                    <a:bodyPr/>
                    <a:lstStyle/>
                    <a:p>
                      <a:r>
                        <a:rPr lang="en-US" sz="1200" dirty="0"/>
                        <a:t>46</a:t>
                      </a:r>
                    </a:p>
                  </a:txBody>
                  <a:tcPr/>
                </a:tc>
                <a:tc>
                  <a:txBody>
                    <a:bodyPr/>
                    <a:lstStyle/>
                    <a:p>
                      <a:r>
                        <a:rPr lang="en-US" sz="1200" dirty="0"/>
                        <a:t>22</a:t>
                      </a:r>
                    </a:p>
                  </a:txBody>
                  <a:tcPr/>
                </a:tc>
                <a:tc>
                  <a:txBody>
                    <a:bodyPr/>
                    <a:lstStyle/>
                    <a:p>
                      <a:r>
                        <a:rPr lang="en-US" sz="1200" dirty="0"/>
                        <a:t>Petition</a:t>
                      </a:r>
                      <a:r>
                        <a:rPr lang="en-US" sz="1200" baseline="0" dirty="0"/>
                        <a:t> –</a:t>
                      </a:r>
                    </a:p>
                    <a:p>
                      <a:r>
                        <a:rPr lang="en-US" sz="1200" dirty="0"/>
                        <a:t>Public Hearing</a:t>
                      </a:r>
                    </a:p>
                  </a:txBody>
                  <a:tcPr/>
                </a:tc>
                <a:tc>
                  <a:txBody>
                    <a:bodyPr/>
                    <a:lstStyle/>
                    <a:p>
                      <a:r>
                        <a:rPr lang="en-US" sz="1200" dirty="0"/>
                        <a:t>DEEP issued letter</a:t>
                      </a:r>
                      <a:r>
                        <a:rPr lang="en-US" sz="1200" baseline="0" dirty="0"/>
                        <a:t> of support</a:t>
                      </a:r>
                    </a:p>
                    <a:p>
                      <a:r>
                        <a:rPr lang="en-US" sz="1200" baseline="0" dirty="0"/>
                        <a:t>5 legislators issued letters of support</a:t>
                      </a:r>
                    </a:p>
                    <a:p>
                      <a:pPr marL="0" indent="0">
                        <a:buFont typeface="Wingdings" panose="05000000000000000000" pitchFamily="2" charset="2"/>
                        <a:buNone/>
                      </a:pPr>
                      <a:r>
                        <a:rPr lang="en-US" sz="1200" baseline="0" dirty="0"/>
                        <a:t>&gt; 20 residents issued letters in opposition</a:t>
                      </a:r>
                    </a:p>
                    <a:p>
                      <a:pPr marL="0" indent="0">
                        <a:buFont typeface="Wingdings" panose="05000000000000000000" pitchFamily="2" charset="2"/>
                        <a:buNone/>
                      </a:pPr>
                      <a:r>
                        <a:rPr lang="en-US" sz="1200" baseline="0" dirty="0"/>
                        <a:t>City requested party status in support</a:t>
                      </a:r>
                    </a:p>
                    <a:p>
                      <a:r>
                        <a:rPr lang="en-US" sz="1200" baseline="0" dirty="0"/>
                        <a:t>City Councilman requested </a:t>
                      </a:r>
                      <a:r>
                        <a:rPr lang="en-US" sz="1200" baseline="0" dirty="0" err="1"/>
                        <a:t>intervenor</a:t>
                      </a:r>
                      <a:r>
                        <a:rPr lang="en-US" sz="1200" baseline="0" dirty="0"/>
                        <a:t> status in opposition</a:t>
                      </a:r>
                      <a:endParaRPr lang="en-US" sz="1200" dirty="0"/>
                    </a:p>
                  </a:txBody>
                  <a:tcPr/>
                </a:tc>
                <a:tc>
                  <a:txBody>
                    <a:bodyPr/>
                    <a:lstStyle/>
                    <a:p>
                      <a:r>
                        <a:rPr lang="en-US" sz="1200" dirty="0"/>
                        <a:t>Listed animal, insect</a:t>
                      </a:r>
                      <a:r>
                        <a:rPr lang="en-US" sz="1200" baseline="0" dirty="0"/>
                        <a:t> and plant species (5)</a:t>
                      </a:r>
                    </a:p>
                    <a:p>
                      <a:r>
                        <a:rPr lang="en-US" sz="1200" baseline="0" dirty="0"/>
                        <a:t>Re-review required further surveys for additional species</a:t>
                      </a:r>
                      <a:endParaRPr lang="en-US" sz="1200" dirty="0"/>
                    </a:p>
                  </a:txBody>
                  <a:tcPr/>
                </a:tc>
                <a:extLst>
                  <a:ext uri="{0D108BD9-81ED-4DB2-BD59-A6C34878D82A}">
                    <a16:rowId xmlns:a16="http://schemas.microsoft.com/office/drawing/2014/main" val="2183136684"/>
                  </a:ext>
                </a:extLst>
              </a:tr>
              <a:tr h="1393465">
                <a:tc>
                  <a:txBody>
                    <a:bodyPr/>
                    <a:lstStyle/>
                    <a:p>
                      <a:endParaRPr lang="en-US" sz="1200" dirty="0"/>
                    </a:p>
                    <a:p>
                      <a:r>
                        <a:rPr lang="en-US" sz="1200" b="1" dirty="0"/>
                        <a:t>Norwich</a:t>
                      </a:r>
                    </a:p>
                    <a:p>
                      <a:r>
                        <a:rPr lang="en-US" sz="1200" dirty="0"/>
                        <a:t>2.74 MW</a:t>
                      </a:r>
                    </a:p>
                    <a:p>
                      <a:r>
                        <a:rPr lang="en-US" sz="1200" dirty="0"/>
                        <a:t>2015</a:t>
                      </a:r>
                    </a:p>
                  </a:txBody>
                  <a:tcPr/>
                </a:tc>
                <a:tc>
                  <a:txBody>
                    <a:bodyPr/>
                    <a:lstStyle/>
                    <a:p>
                      <a:endParaRPr lang="en-US" sz="1200" dirty="0"/>
                    </a:p>
                    <a:p>
                      <a:r>
                        <a:rPr lang="en-US" sz="1200" dirty="0"/>
                        <a:t>City-owned</a:t>
                      </a:r>
                    </a:p>
                    <a:p>
                      <a:r>
                        <a:rPr lang="en-US" sz="1200" dirty="0"/>
                        <a:t>Norwich </a:t>
                      </a:r>
                    </a:p>
                    <a:p>
                      <a:r>
                        <a:rPr lang="en-US" sz="1200" dirty="0"/>
                        <a:t>Transfer</a:t>
                      </a:r>
                      <a:r>
                        <a:rPr lang="en-US" sz="1200" baseline="0" dirty="0"/>
                        <a:t> Station</a:t>
                      </a:r>
                      <a:endParaRPr lang="en-US" sz="1200" dirty="0"/>
                    </a:p>
                  </a:txBody>
                  <a:tcPr/>
                </a:tc>
                <a:tc>
                  <a:txBody>
                    <a:bodyPr/>
                    <a:lstStyle/>
                    <a:p>
                      <a:r>
                        <a:rPr lang="en-US" sz="1200" dirty="0"/>
                        <a:t>Authorization for Disruption</a:t>
                      </a:r>
                      <a:r>
                        <a:rPr lang="en-US" sz="1200" baseline="0" dirty="0"/>
                        <a:t> and Post Closure Use from DEEP</a:t>
                      </a:r>
                    </a:p>
                    <a:p>
                      <a:endParaRPr lang="en-US" sz="1200" baseline="0" dirty="0"/>
                    </a:p>
                    <a:p>
                      <a:r>
                        <a:rPr lang="en-US" sz="1200" baseline="0" dirty="0"/>
                        <a:t>Solar Power Site License from City</a:t>
                      </a:r>
                      <a:endParaRPr lang="en-US" sz="1200" dirty="0"/>
                    </a:p>
                  </a:txBody>
                  <a:tcPr/>
                </a:tc>
                <a:tc>
                  <a:txBody>
                    <a:bodyPr/>
                    <a:lstStyle/>
                    <a:p>
                      <a:r>
                        <a:rPr lang="en-US" sz="1200" dirty="0"/>
                        <a:t>98.3</a:t>
                      </a:r>
                    </a:p>
                  </a:txBody>
                  <a:tcPr/>
                </a:tc>
                <a:tc>
                  <a:txBody>
                    <a:bodyPr/>
                    <a:lstStyle/>
                    <a:p>
                      <a:r>
                        <a:rPr lang="en-US" sz="1200" dirty="0"/>
                        <a:t>10.8</a:t>
                      </a:r>
                    </a:p>
                  </a:txBody>
                  <a:tcPr/>
                </a:tc>
                <a:tc>
                  <a:txBody>
                    <a:bodyPr/>
                    <a:lstStyle/>
                    <a:p>
                      <a:r>
                        <a:rPr lang="en-US" sz="1200" dirty="0"/>
                        <a:t>Petition –</a:t>
                      </a:r>
                    </a:p>
                    <a:p>
                      <a:r>
                        <a:rPr lang="en-US" sz="1200" dirty="0"/>
                        <a:t>Field Review </a:t>
                      </a:r>
                    </a:p>
                    <a:p>
                      <a:endParaRPr lang="en-US" sz="1200" dirty="0"/>
                    </a:p>
                    <a:p>
                      <a:endParaRPr lang="en-US" sz="1200" dirty="0"/>
                    </a:p>
                  </a:txBody>
                  <a:tcPr/>
                </a:tc>
                <a:tc>
                  <a:txBody>
                    <a:bodyPr/>
                    <a:lstStyle/>
                    <a:p>
                      <a:r>
                        <a:rPr lang="en-US" sz="1200" dirty="0"/>
                        <a:t>No state agency comments</a:t>
                      </a:r>
                    </a:p>
                    <a:p>
                      <a:r>
                        <a:rPr lang="en-US" sz="1200" dirty="0"/>
                        <a:t>No legislator comments</a:t>
                      </a:r>
                    </a:p>
                    <a:p>
                      <a:r>
                        <a:rPr lang="en-US" sz="1200" dirty="0"/>
                        <a:t>City comments in support</a:t>
                      </a:r>
                    </a:p>
                    <a:p>
                      <a:r>
                        <a:rPr lang="en-US" sz="1200" dirty="0"/>
                        <a:t>No public comments</a:t>
                      </a:r>
                    </a:p>
                  </a:txBody>
                  <a:tcPr/>
                </a:tc>
                <a:tc>
                  <a:txBody>
                    <a:bodyPr/>
                    <a:lstStyle/>
                    <a:p>
                      <a:r>
                        <a:rPr lang="en-US" sz="1200" dirty="0"/>
                        <a:t>No impacts to state-listed species</a:t>
                      </a:r>
                    </a:p>
                  </a:txBody>
                  <a:tcPr/>
                </a:tc>
                <a:extLst>
                  <a:ext uri="{0D108BD9-81ED-4DB2-BD59-A6C34878D82A}">
                    <a16:rowId xmlns:a16="http://schemas.microsoft.com/office/drawing/2014/main" val="3378209290"/>
                  </a:ext>
                </a:extLst>
              </a:tr>
              <a:tr h="1842536">
                <a:tc>
                  <a:txBody>
                    <a:bodyPr/>
                    <a:lstStyle/>
                    <a:p>
                      <a:endParaRPr lang="en-US" sz="1200" dirty="0"/>
                    </a:p>
                    <a:p>
                      <a:r>
                        <a:rPr lang="en-US" sz="1200" b="1" dirty="0"/>
                        <a:t>Wallingford</a:t>
                      </a:r>
                    </a:p>
                    <a:p>
                      <a:r>
                        <a:rPr lang="en-US" sz="1200" dirty="0"/>
                        <a:t>19.99 MW</a:t>
                      </a:r>
                    </a:p>
                    <a:p>
                      <a:r>
                        <a:rPr lang="en-US" sz="1200" dirty="0"/>
                        <a:t>2018</a:t>
                      </a:r>
                    </a:p>
                    <a:p>
                      <a:endParaRPr lang="en-US" sz="1200" dirty="0"/>
                    </a:p>
                    <a:p>
                      <a:r>
                        <a:rPr lang="en-US" sz="1200" dirty="0"/>
                        <a:t>*DEEP</a:t>
                      </a:r>
                      <a:r>
                        <a:rPr lang="en-US" sz="1200" baseline="0" dirty="0"/>
                        <a:t> RFP</a:t>
                      </a:r>
                      <a:endParaRPr lang="en-US" sz="1200" dirty="0"/>
                    </a:p>
                  </a:txBody>
                  <a:tcPr/>
                </a:tc>
                <a:tc>
                  <a:txBody>
                    <a:bodyPr/>
                    <a:lstStyle/>
                    <a:p>
                      <a:endParaRPr lang="en-US" sz="1200" dirty="0"/>
                    </a:p>
                    <a:p>
                      <a:r>
                        <a:rPr lang="en-US" sz="1200" dirty="0"/>
                        <a:t>MIRA-owned (52 acres)</a:t>
                      </a:r>
                    </a:p>
                    <a:p>
                      <a:endParaRPr lang="en-US" sz="1200" dirty="0"/>
                    </a:p>
                    <a:p>
                      <a:r>
                        <a:rPr lang="en-US" sz="1200" dirty="0"/>
                        <a:t>City</a:t>
                      </a:r>
                      <a:r>
                        <a:rPr lang="en-US" sz="1200" baseline="0" dirty="0"/>
                        <a:t>-owned</a:t>
                      </a:r>
                    </a:p>
                    <a:p>
                      <a:r>
                        <a:rPr lang="en-US" sz="1200" baseline="0" dirty="0"/>
                        <a:t>(106 acres)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Authorization for Disruption</a:t>
                      </a:r>
                      <a:r>
                        <a:rPr lang="en-US" sz="1200" baseline="0" dirty="0"/>
                        <a:t> and Post Closure Use from DEEP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a:txBody>
                  <a:tcPr/>
                </a:tc>
                <a:tc>
                  <a:txBody>
                    <a:bodyPr/>
                    <a:lstStyle/>
                    <a:p>
                      <a:r>
                        <a:rPr lang="en-US" sz="1200" dirty="0"/>
                        <a:t>158</a:t>
                      </a:r>
                    </a:p>
                  </a:txBody>
                  <a:tcPr/>
                </a:tc>
                <a:tc>
                  <a:txBody>
                    <a:bodyPr/>
                    <a:lstStyle/>
                    <a:p>
                      <a:r>
                        <a:rPr lang="en-US" sz="1200" dirty="0"/>
                        <a:t>49</a:t>
                      </a:r>
                    </a:p>
                  </a:txBody>
                  <a:tcPr/>
                </a:tc>
                <a:tc>
                  <a:txBody>
                    <a:bodyPr/>
                    <a:lstStyle/>
                    <a:p>
                      <a:r>
                        <a:rPr lang="en-US" sz="1200" dirty="0"/>
                        <a:t>Petition –</a:t>
                      </a:r>
                    </a:p>
                    <a:p>
                      <a:r>
                        <a:rPr lang="en-US" sz="1200" dirty="0"/>
                        <a:t>Field Review</a:t>
                      </a:r>
                    </a:p>
                  </a:txBody>
                  <a:tcPr/>
                </a:tc>
                <a:tc>
                  <a:txBody>
                    <a:bodyPr/>
                    <a:lstStyle/>
                    <a:p>
                      <a:r>
                        <a:rPr lang="en-US" sz="1200" dirty="0"/>
                        <a:t>DEEP noted 12 conditions</a:t>
                      </a:r>
                      <a:r>
                        <a:rPr lang="en-US" sz="1200" baseline="0" dirty="0"/>
                        <a:t> related to issues/concerns with management</a:t>
                      </a:r>
                    </a:p>
                    <a:p>
                      <a:r>
                        <a:rPr lang="en-US" sz="1200" baseline="0" dirty="0"/>
                        <a:t>7 pages + 4 pages of </a:t>
                      </a:r>
                      <a:r>
                        <a:rPr lang="en-US" sz="1200" baseline="0" dirty="0" err="1"/>
                        <a:t>stormwater</a:t>
                      </a:r>
                      <a:r>
                        <a:rPr lang="en-US" sz="1200" baseline="0" dirty="0"/>
                        <a:t> guidance + 4 pages of updated NDDB letter</a:t>
                      </a:r>
                    </a:p>
                    <a:p>
                      <a:endParaRPr lang="en-US" sz="1200" baseline="0" dirty="0"/>
                    </a:p>
                    <a:p>
                      <a:r>
                        <a:rPr lang="en-US" sz="1200" baseline="0" dirty="0"/>
                        <a:t>1 legislator issued “general” letter of support </a:t>
                      </a:r>
                    </a:p>
                    <a:p>
                      <a:pPr marL="628650" lvl="1" indent="-171450">
                        <a:buFont typeface="Arial" panose="020B0604020202020204" pitchFamily="34" charset="0"/>
                        <a:buChar char="•"/>
                      </a:pPr>
                      <a:r>
                        <a:rPr lang="en-US" sz="1200" baseline="0" dirty="0"/>
                        <a:t>Forest clearing concerns</a:t>
                      </a:r>
                    </a:p>
                    <a:p>
                      <a:pPr marL="628650" lvl="1" indent="-171450">
                        <a:buFont typeface="Arial" panose="020B0604020202020204" pitchFamily="34" charset="0"/>
                        <a:buChar char="•"/>
                      </a:pPr>
                      <a:r>
                        <a:rPr lang="en-US" sz="1200" baseline="0" dirty="0"/>
                        <a:t>Reduce project by 20 acres or relocate panels to industrial land </a:t>
                      </a:r>
                    </a:p>
                    <a:p>
                      <a:pPr marL="628650" lvl="1" indent="-171450">
                        <a:buFont typeface="Arial" panose="020B0604020202020204" pitchFamily="34" charset="0"/>
                        <a:buChar char="•"/>
                      </a:pPr>
                      <a:r>
                        <a:rPr lang="en-US" sz="1200" baseline="0" dirty="0"/>
                        <a:t>Potential interference with future bike trail </a:t>
                      </a:r>
                    </a:p>
                    <a:p>
                      <a:pPr marL="0" lvl="0" indent="0">
                        <a:buFont typeface="Arial" panose="020B0604020202020204" pitchFamily="34" charset="0"/>
                        <a:buNone/>
                      </a:pPr>
                      <a:endParaRPr lang="en-US" sz="1200" baseline="0" dirty="0"/>
                    </a:p>
                    <a:p>
                      <a:pPr marL="0" lvl="0" indent="0">
                        <a:buFont typeface="Arial" panose="020B0604020202020204" pitchFamily="34" charset="0"/>
                        <a:buNone/>
                      </a:pPr>
                      <a:r>
                        <a:rPr lang="en-US" sz="1200" baseline="0" dirty="0"/>
                        <a:t>MIRA and the City issued letters of support</a:t>
                      </a:r>
                    </a:p>
                    <a:p>
                      <a:pPr marL="0" lvl="0" indent="0">
                        <a:buFont typeface="Arial" panose="020B0604020202020204" pitchFamily="34" charset="0"/>
                        <a:buNone/>
                      </a:pPr>
                      <a:r>
                        <a:rPr lang="en-US" sz="1200" baseline="0" dirty="0"/>
                        <a:t>No public comments</a:t>
                      </a:r>
                    </a:p>
                  </a:txBody>
                  <a:tcPr/>
                </a:tc>
                <a:tc>
                  <a:txBody>
                    <a:bodyPr/>
                    <a:lstStyle/>
                    <a:p>
                      <a:r>
                        <a:rPr lang="en-US" sz="1200" dirty="0"/>
                        <a:t>Listed</a:t>
                      </a:r>
                      <a:r>
                        <a:rPr lang="en-US" sz="1200" baseline="0" dirty="0"/>
                        <a:t> a</a:t>
                      </a:r>
                      <a:r>
                        <a:rPr lang="en-US" sz="1200" dirty="0"/>
                        <a:t>nimal, insect and plant species (17)</a:t>
                      </a:r>
                    </a:p>
                    <a:p>
                      <a:r>
                        <a:rPr lang="en-US" sz="1200" dirty="0"/>
                        <a:t>Re-review required further surveys for additional species</a:t>
                      </a:r>
                    </a:p>
                  </a:txBody>
                  <a:tcPr/>
                </a:tc>
                <a:extLst>
                  <a:ext uri="{0D108BD9-81ED-4DB2-BD59-A6C34878D82A}">
                    <a16:rowId xmlns:a16="http://schemas.microsoft.com/office/drawing/2014/main" val="2721004233"/>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8694" y="6165554"/>
            <a:ext cx="1428750" cy="619125"/>
          </a:xfrm>
          <a:prstGeom prst="rect">
            <a:avLst/>
          </a:prstGeom>
        </p:spPr>
      </p:pic>
    </p:spTree>
    <p:extLst>
      <p:ext uri="{BB962C8B-B14F-4D97-AF65-F5344CB8AC3E}">
        <p14:creationId xmlns:p14="http://schemas.microsoft.com/office/powerpoint/2010/main" val="411912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0251" y="787588"/>
            <a:ext cx="8496802" cy="5663983"/>
          </a:xfrm>
          <a:prstGeom prst="rect">
            <a:avLst/>
          </a:prstGeom>
        </p:spPr>
      </p:pic>
      <p:sp>
        <p:nvSpPr>
          <p:cNvPr id="4" name="TextBox 3"/>
          <p:cNvSpPr txBox="1"/>
          <p:nvPr/>
        </p:nvSpPr>
        <p:spPr>
          <a:xfrm>
            <a:off x="566056" y="940526"/>
            <a:ext cx="2647406" cy="3416320"/>
          </a:xfrm>
          <a:prstGeom prst="rect">
            <a:avLst/>
          </a:prstGeom>
          <a:noFill/>
        </p:spPr>
        <p:txBody>
          <a:bodyPr wrap="square" rtlCol="0">
            <a:spAutoFit/>
          </a:bodyPr>
          <a:lstStyle/>
          <a:p>
            <a:r>
              <a:rPr lang="en-US" b="1" dirty="0"/>
              <a:t>Bridgeport Seaside Landfill Project</a:t>
            </a:r>
          </a:p>
          <a:p>
            <a:endParaRPr lang="en-US" b="1" dirty="0"/>
          </a:p>
          <a:p>
            <a:r>
              <a:rPr lang="en-US" b="1" dirty="0"/>
              <a:t>Siting Evaluation:</a:t>
            </a:r>
          </a:p>
          <a:p>
            <a:pPr marL="285750" indent="-285750">
              <a:buFont typeface="Arial" panose="020B0604020202020204" pitchFamily="34" charset="0"/>
              <a:buChar char="•"/>
            </a:pPr>
            <a:r>
              <a:rPr lang="en-US" dirty="0"/>
              <a:t>Wildlife &amp; Habitat</a:t>
            </a:r>
          </a:p>
          <a:p>
            <a:pPr marL="285750" indent="-285750">
              <a:buFont typeface="Arial" panose="020B0604020202020204" pitchFamily="34" charset="0"/>
              <a:buChar char="•"/>
            </a:pPr>
            <a:r>
              <a:rPr lang="en-US" dirty="0"/>
              <a:t>Wetlands</a:t>
            </a:r>
          </a:p>
          <a:p>
            <a:pPr marL="285750" indent="-285750">
              <a:buFont typeface="Arial" panose="020B0604020202020204" pitchFamily="34" charset="0"/>
              <a:buChar char="•"/>
            </a:pPr>
            <a:r>
              <a:rPr lang="en-US" dirty="0"/>
              <a:t>Historic Resources</a:t>
            </a:r>
          </a:p>
          <a:p>
            <a:pPr marL="285750"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Visibility</a:t>
            </a:r>
          </a:p>
          <a:p>
            <a:pPr marL="285750" indent="-285750">
              <a:buFont typeface="Arial" panose="020B0604020202020204" pitchFamily="34" charset="0"/>
              <a:buChar char="•"/>
            </a:pPr>
            <a:r>
              <a:rPr lang="en-US" dirty="0"/>
              <a:t>Public safety</a:t>
            </a:r>
          </a:p>
          <a:p>
            <a:pPr marL="285750" indent="-285750">
              <a:buFont typeface="Arial" panose="020B0604020202020204" pitchFamily="34" charset="0"/>
              <a:buChar char="•"/>
            </a:pPr>
            <a:r>
              <a:rPr lang="en-US" dirty="0"/>
              <a:t>Development and Management Plan</a:t>
            </a:r>
          </a:p>
        </p:txBody>
      </p:sp>
    </p:spTree>
    <p:extLst>
      <p:ext uri="{BB962C8B-B14F-4D97-AF65-F5344CB8AC3E}">
        <p14:creationId xmlns:p14="http://schemas.microsoft.com/office/powerpoint/2010/main" val="20551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880" b="24880"/>
          <a:stretch>
            <a:fillRect/>
          </a:stretch>
        </p:blipFill>
        <p:spPr>
          <a:xfrm>
            <a:off x="4715899" y="841931"/>
            <a:ext cx="2446338" cy="1524000"/>
          </a:xfrm>
        </p:spPr>
      </p:pic>
      <p:pic>
        <p:nvPicPr>
          <p:cNvPr id="13" name="Picture Placeholder 12"/>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8436" b="28436"/>
          <a:stretch>
            <a:fillRect/>
          </a:stretch>
        </p:blipFill>
        <p:spPr/>
      </p:pic>
      <p:sp>
        <p:nvSpPr>
          <p:cNvPr id="5" name="Text Placeholder 4"/>
          <p:cNvSpPr>
            <a:spLocks noGrp="1"/>
          </p:cNvSpPr>
          <p:nvPr>
            <p:ph type="body" sz="quarter" idx="13"/>
          </p:nvPr>
        </p:nvSpPr>
        <p:spPr/>
        <p:txBody>
          <a:bodyPr/>
          <a:lstStyle/>
          <a:p>
            <a:r>
              <a:rPr lang="en-US" dirty="0"/>
              <a:t>Lee D. Hoffman, Esq.</a:t>
            </a:r>
          </a:p>
        </p:txBody>
      </p:sp>
      <p:sp>
        <p:nvSpPr>
          <p:cNvPr id="6" name="Text Placeholder 5"/>
          <p:cNvSpPr>
            <a:spLocks noGrp="1"/>
          </p:cNvSpPr>
          <p:nvPr>
            <p:ph type="body" sz="quarter" idx="14"/>
          </p:nvPr>
        </p:nvSpPr>
        <p:spPr/>
        <p:txBody>
          <a:bodyPr/>
          <a:lstStyle/>
          <a:p>
            <a:r>
              <a:rPr lang="en-US" dirty="0"/>
              <a:t>Chair, Environmental, Energy and Telecommunications Dept.</a:t>
            </a:r>
          </a:p>
          <a:p>
            <a:r>
              <a:rPr lang="en-US" dirty="0"/>
              <a:t>Pullman &amp; </a:t>
            </a:r>
            <a:r>
              <a:rPr lang="en-US" dirty="0" err="1"/>
              <a:t>Comley</a:t>
            </a:r>
            <a:endParaRPr lang="en-US" dirty="0"/>
          </a:p>
        </p:txBody>
      </p:sp>
      <p:sp>
        <p:nvSpPr>
          <p:cNvPr id="7" name="Text Placeholder 6"/>
          <p:cNvSpPr>
            <a:spLocks noGrp="1"/>
          </p:cNvSpPr>
          <p:nvPr>
            <p:ph type="body" sz="quarter" idx="15"/>
          </p:nvPr>
        </p:nvSpPr>
        <p:spPr/>
        <p:txBody>
          <a:bodyPr/>
          <a:lstStyle/>
          <a:p>
            <a:r>
              <a:rPr lang="en-US" dirty="0"/>
              <a:t>Joe Jordan</a:t>
            </a:r>
          </a:p>
        </p:txBody>
      </p:sp>
      <p:sp>
        <p:nvSpPr>
          <p:cNvPr id="8" name="Text Placeholder 7"/>
          <p:cNvSpPr>
            <a:spLocks noGrp="1"/>
          </p:cNvSpPr>
          <p:nvPr>
            <p:ph type="body" sz="quarter" idx="16"/>
          </p:nvPr>
        </p:nvSpPr>
        <p:spPr/>
        <p:txBody>
          <a:bodyPr/>
          <a:lstStyle/>
          <a:p>
            <a:r>
              <a:rPr lang="en-US" dirty="0"/>
              <a:t>Melanie A. Bachman, Esq.</a:t>
            </a:r>
          </a:p>
        </p:txBody>
      </p:sp>
      <p:sp>
        <p:nvSpPr>
          <p:cNvPr id="9" name="Text Placeholder 8"/>
          <p:cNvSpPr>
            <a:spLocks noGrp="1"/>
          </p:cNvSpPr>
          <p:nvPr>
            <p:ph type="body" sz="quarter" idx="17"/>
          </p:nvPr>
        </p:nvSpPr>
        <p:spPr>
          <a:xfrm>
            <a:off x="8000440" y="2985836"/>
            <a:ext cx="3762474" cy="1160060"/>
          </a:xfrm>
        </p:spPr>
        <p:txBody>
          <a:bodyPr/>
          <a:lstStyle/>
          <a:p>
            <a:r>
              <a:rPr lang="en-US" dirty="0"/>
              <a:t>Vice President, Energy Development</a:t>
            </a:r>
          </a:p>
          <a:p>
            <a:r>
              <a:rPr lang="en-US" dirty="0" err="1"/>
              <a:t>Lendlease</a:t>
            </a:r>
            <a:endParaRPr lang="en-US" dirty="0"/>
          </a:p>
        </p:txBody>
      </p:sp>
      <p:sp>
        <p:nvSpPr>
          <p:cNvPr id="10" name="Text Placeholder 9"/>
          <p:cNvSpPr>
            <a:spLocks noGrp="1"/>
          </p:cNvSpPr>
          <p:nvPr>
            <p:ph type="body" sz="quarter" idx="18"/>
          </p:nvPr>
        </p:nvSpPr>
        <p:spPr/>
        <p:txBody>
          <a:bodyPr/>
          <a:lstStyle/>
          <a:p>
            <a:r>
              <a:rPr lang="en-US" dirty="0"/>
              <a:t>Executive Director</a:t>
            </a:r>
          </a:p>
          <a:p>
            <a:r>
              <a:rPr lang="en-US" dirty="0"/>
              <a:t>Connecticut Siting Council</a:t>
            </a:r>
          </a:p>
        </p:txBody>
      </p:sp>
      <p:pic>
        <p:nvPicPr>
          <p:cNvPr id="1026" name="Picture 2" descr="Image result for joseph jordan lendlease">
            <a:extLst>
              <a:ext uri="{FF2B5EF4-FFF2-40B4-BE49-F238E27FC236}">
                <a16:creationId xmlns:a16="http://schemas.microsoft.com/office/drawing/2014/main" id="{26205C6C-4483-4A04-9429-4FFBC0E542C2}"/>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8851" b="188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36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76206" y="182879"/>
            <a:ext cx="6700565" cy="6547666"/>
          </a:xfrm>
          <a:prstGeom prst="rect">
            <a:avLst/>
          </a:prstGeom>
        </p:spPr>
      </p:pic>
      <p:sp>
        <p:nvSpPr>
          <p:cNvPr id="6" name="TextBox 5"/>
          <p:cNvSpPr txBox="1"/>
          <p:nvPr/>
        </p:nvSpPr>
        <p:spPr>
          <a:xfrm>
            <a:off x="304800" y="1776548"/>
            <a:ext cx="3709852" cy="2585323"/>
          </a:xfrm>
          <a:prstGeom prst="rect">
            <a:avLst/>
          </a:prstGeom>
          <a:noFill/>
        </p:spPr>
        <p:txBody>
          <a:bodyPr wrap="square" rtlCol="0">
            <a:spAutoFit/>
          </a:bodyPr>
          <a:lstStyle/>
          <a:p>
            <a:r>
              <a:rPr lang="en-US" b="1" dirty="0"/>
              <a:t>Norwich Rogers Road Landfill Project</a:t>
            </a:r>
          </a:p>
          <a:p>
            <a:endParaRPr lang="en-US" b="1" dirty="0"/>
          </a:p>
          <a:p>
            <a:r>
              <a:rPr lang="en-US" b="1" dirty="0"/>
              <a:t>Siting Evaluation:</a:t>
            </a:r>
          </a:p>
          <a:p>
            <a:pPr marL="285750" indent="-285750">
              <a:buFont typeface="Arial" panose="020B0604020202020204" pitchFamily="34" charset="0"/>
              <a:buChar char="•"/>
            </a:pPr>
            <a:r>
              <a:rPr lang="en-US" dirty="0"/>
              <a:t>Wildlife and habitat</a:t>
            </a:r>
          </a:p>
          <a:p>
            <a:pPr marL="285750"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Wetlands</a:t>
            </a:r>
          </a:p>
          <a:p>
            <a:pPr marL="285750" indent="-285750">
              <a:buFont typeface="Arial" panose="020B0604020202020204" pitchFamily="34" charset="0"/>
              <a:buChar char="•"/>
            </a:pPr>
            <a:r>
              <a:rPr lang="en-US" dirty="0"/>
              <a:t>Visibility</a:t>
            </a:r>
          </a:p>
          <a:p>
            <a:pPr marL="285750" indent="-285750">
              <a:buFont typeface="Arial" panose="020B0604020202020204" pitchFamily="34" charset="0"/>
              <a:buChar char="•"/>
            </a:pPr>
            <a:r>
              <a:rPr lang="en-US" dirty="0"/>
              <a:t>Historic resources</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209594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02011" y="182879"/>
            <a:ext cx="5795984" cy="6589350"/>
          </a:xfrm>
          <a:prstGeom prst="rect">
            <a:avLst/>
          </a:prstGeom>
        </p:spPr>
      </p:pic>
      <p:sp>
        <p:nvSpPr>
          <p:cNvPr id="4" name="TextBox 3"/>
          <p:cNvSpPr txBox="1"/>
          <p:nvPr/>
        </p:nvSpPr>
        <p:spPr>
          <a:xfrm>
            <a:off x="687977" y="1314994"/>
            <a:ext cx="4162697" cy="3416320"/>
          </a:xfrm>
          <a:prstGeom prst="rect">
            <a:avLst/>
          </a:prstGeom>
          <a:noFill/>
        </p:spPr>
        <p:txBody>
          <a:bodyPr wrap="square" rtlCol="0">
            <a:spAutoFit/>
          </a:bodyPr>
          <a:lstStyle/>
          <a:p>
            <a:r>
              <a:rPr lang="en-US" b="1" dirty="0"/>
              <a:t>Wallingford Landfill Project</a:t>
            </a:r>
          </a:p>
          <a:p>
            <a:endParaRPr lang="en-US" b="1" dirty="0"/>
          </a:p>
          <a:p>
            <a:r>
              <a:rPr lang="en-US" b="1" dirty="0"/>
              <a:t>Siting Evaluation:</a:t>
            </a:r>
          </a:p>
          <a:p>
            <a:pPr marL="285750" indent="-285750">
              <a:buFont typeface="Arial" panose="020B0604020202020204" pitchFamily="34" charset="0"/>
              <a:buChar char="•"/>
            </a:pPr>
            <a:r>
              <a:rPr lang="en-US" dirty="0"/>
              <a:t>Wildlife &amp; Habitat</a:t>
            </a:r>
          </a:p>
          <a:p>
            <a:pPr marL="285750" indent="-285750">
              <a:buFont typeface="Arial" panose="020B0604020202020204" pitchFamily="34" charset="0"/>
              <a:buChar char="•"/>
            </a:pPr>
            <a:r>
              <a:rPr lang="en-US" dirty="0"/>
              <a:t>Wetlands</a:t>
            </a:r>
          </a:p>
          <a:p>
            <a:pPr marL="285750" indent="-285750">
              <a:buFont typeface="Arial" panose="020B0604020202020204" pitchFamily="34" charset="0"/>
              <a:buChar char="•"/>
            </a:pPr>
            <a:r>
              <a:rPr lang="en-US" dirty="0"/>
              <a:t>Historic Resources</a:t>
            </a:r>
          </a:p>
          <a:p>
            <a:pPr marL="285750"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Visibility</a:t>
            </a:r>
          </a:p>
          <a:p>
            <a:pPr marL="285750" indent="-285750">
              <a:buFont typeface="Arial" panose="020B0604020202020204" pitchFamily="34" charset="0"/>
              <a:buChar char="•"/>
            </a:pPr>
            <a:r>
              <a:rPr lang="en-US" dirty="0"/>
              <a:t>Public safety</a:t>
            </a:r>
          </a:p>
          <a:p>
            <a:pPr marL="285750" indent="-285750">
              <a:buFont typeface="Arial" panose="020B0604020202020204" pitchFamily="34" charset="0"/>
              <a:buChar char="•"/>
            </a:pPr>
            <a:r>
              <a:rPr lang="en-US" dirty="0"/>
              <a:t>Development and Management Plan</a:t>
            </a:r>
          </a:p>
          <a:p>
            <a:endParaRPr lang="en-US" b="1"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98132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846" y="1213759"/>
            <a:ext cx="10763794" cy="646331"/>
          </a:xfrm>
          <a:prstGeom prst="rect">
            <a:avLst/>
          </a:prstGeom>
          <a:noFill/>
        </p:spPr>
        <p:txBody>
          <a:bodyPr wrap="square" rtlCol="0">
            <a:spAutoFit/>
          </a:bodyPr>
          <a:lstStyle/>
          <a:p>
            <a:pPr marL="742950" lvl="1" indent="-285750">
              <a:buFont typeface="Arial" panose="020B0604020202020204" pitchFamily="34" charset="0"/>
              <a:buChar char="•"/>
            </a:pPr>
            <a:endParaRPr lang="en-US" dirty="0"/>
          </a:p>
          <a:p>
            <a:r>
              <a:rPr lang="en-US" dirty="0"/>
              <a:t>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19448" y="2751910"/>
            <a:ext cx="7735389" cy="3520122"/>
          </a:xfrm>
          <a:prstGeom prst="rect">
            <a:avLst/>
          </a:prstGeom>
          <a:noFill/>
          <a:ln>
            <a:noFill/>
          </a:ln>
        </p:spPr>
      </p:pic>
      <p:sp>
        <p:nvSpPr>
          <p:cNvPr id="6" name="Rectangle 5"/>
          <p:cNvSpPr/>
          <p:nvPr/>
        </p:nvSpPr>
        <p:spPr>
          <a:xfrm>
            <a:off x="452846" y="304634"/>
            <a:ext cx="11068594" cy="830997"/>
          </a:xfrm>
          <a:prstGeom prst="rect">
            <a:avLst/>
          </a:prstGeom>
        </p:spPr>
        <p:txBody>
          <a:bodyPr wrap="square">
            <a:spAutoFit/>
          </a:bodyPr>
          <a:lstStyle/>
          <a:p>
            <a:pPr algn="ctr"/>
            <a:r>
              <a:rPr lang="en-US" sz="2400" b="1" dirty="0"/>
              <a:t>General Permit for the Discharge of </a:t>
            </a:r>
            <a:r>
              <a:rPr lang="en-US" sz="2400" b="1" dirty="0" err="1"/>
              <a:t>Stormwater</a:t>
            </a:r>
            <a:r>
              <a:rPr lang="en-US" sz="2400" b="1" dirty="0"/>
              <a:t> and Dewatering Wastewaters from Construction Activities</a:t>
            </a:r>
          </a:p>
        </p:txBody>
      </p:sp>
      <p:sp>
        <p:nvSpPr>
          <p:cNvPr id="7" name="TextBox 6"/>
          <p:cNvSpPr txBox="1"/>
          <p:nvPr/>
        </p:nvSpPr>
        <p:spPr>
          <a:xfrm>
            <a:off x="1328055" y="1668252"/>
            <a:ext cx="8116389" cy="1200329"/>
          </a:xfrm>
          <a:prstGeom prst="rect">
            <a:avLst/>
          </a:prstGeom>
          <a:noFill/>
        </p:spPr>
        <p:txBody>
          <a:bodyPr wrap="square" rtlCol="0">
            <a:spAutoFit/>
          </a:bodyPr>
          <a:lstStyle/>
          <a:p>
            <a:r>
              <a:rPr lang="en-US" dirty="0" err="1"/>
              <a:t>Stormwater</a:t>
            </a:r>
            <a:r>
              <a:rPr lang="en-US" dirty="0"/>
              <a:t> Management at Solar Farm Construction Projects (2017)</a:t>
            </a:r>
          </a:p>
          <a:p>
            <a:endParaRPr lang="en-US" dirty="0"/>
          </a:p>
          <a:p>
            <a:r>
              <a:rPr lang="en-US" dirty="0"/>
              <a:t>APPENDIX I - </a:t>
            </a:r>
            <a:r>
              <a:rPr lang="en-US" dirty="0" err="1"/>
              <a:t>Stormwater</a:t>
            </a:r>
            <a:r>
              <a:rPr lang="en-US" dirty="0"/>
              <a:t> Management at Solar Array Construction Projects (2019)</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574" y="5886880"/>
            <a:ext cx="1428750" cy="619125"/>
          </a:xfrm>
          <a:prstGeom prst="rect">
            <a:avLst/>
          </a:prstGeom>
        </p:spPr>
      </p:pic>
    </p:spTree>
    <p:extLst>
      <p:ext uri="{BB962C8B-B14F-4D97-AF65-F5344CB8AC3E}">
        <p14:creationId xmlns:p14="http://schemas.microsoft.com/office/powerpoint/2010/main" val="3616278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680" y="391886"/>
            <a:ext cx="11007635" cy="4001095"/>
          </a:xfrm>
          <a:prstGeom prst="rect">
            <a:avLst/>
          </a:prstGeom>
          <a:noFill/>
        </p:spPr>
        <p:txBody>
          <a:bodyPr wrap="square" rtlCol="0">
            <a:spAutoFit/>
          </a:bodyPr>
          <a:lstStyle/>
          <a:p>
            <a:pPr algn="ctr"/>
            <a:r>
              <a:rPr lang="en-US" sz="2800" b="1" dirty="0">
                <a:solidFill>
                  <a:srgbClr val="FF0000"/>
                </a:solidFill>
              </a:rPr>
              <a:t>CT DEEP 20 BY 20</a:t>
            </a:r>
            <a:r>
              <a:rPr lang="en-US" sz="2800" dirty="0"/>
              <a:t>: 20 goals aimed at increasing predictability, efficiency and transparency of DEEP’s regulatory processes to meet in 2020</a:t>
            </a:r>
          </a:p>
          <a:p>
            <a:endParaRPr lang="en-US" dirty="0"/>
          </a:p>
          <a:p>
            <a:r>
              <a:rPr lang="en-US" b="1" dirty="0"/>
              <a:t>Goal 1</a:t>
            </a:r>
            <a:r>
              <a:rPr lang="en-US" dirty="0"/>
              <a:t>: Make permitting timeframes more transparent</a:t>
            </a:r>
          </a:p>
          <a:p>
            <a:endParaRPr lang="en-US" dirty="0"/>
          </a:p>
          <a:p>
            <a:r>
              <a:rPr lang="en-US" b="1" dirty="0"/>
              <a:t>Goal 2</a:t>
            </a:r>
            <a:r>
              <a:rPr lang="en-US" dirty="0"/>
              <a:t>: Enhance pre-application assistance</a:t>
            </a:r>
          </a:p>
          <a:p>
            <a:endParaRPr lang="en-US" dirty="0"/>
          </a:p>
          <a:p>
            <a:r>
              <a:rPr lang="en-US" b="1" dirty="0"/>
              <a:t>Goal 7</a:t>
            </a:r>
            <a:r>
              <a:rPr lang="en-US" dirty="0"/>
              <a:t>: Change individual permits to general permits</a:t>
            </a:r>
          </a:p>
          <a:p>
            <a:endParaRPr lang="en-US" dirty="0"/>
          </a:p>
          <a:p>
            <a:r>
              <a:rPr lang="en-US" b="1" dirty="0"/>
              <a:t>Goal 9</a:t>
            </a:r>
            <a:r>
              <a:rPr lang="en-US" dirty="0"/>
              <a:t>: Simplify Natural Diversity Database Determinations</a:t>
            </a:r>
          </a:p>
          <a:p>
            <a:endParaRPr lang="en-US" dirty="0"/>
          </a:p>
          <a:p>
            <a:r>
              <a:rPr lang="en-US" b="1" dirty="0"/>
              <a:t>Goal 16</a:t>
            </a:r>
            <a:r>
              <a:rPr lang="en-US" dirty="0"/>
              <a:t>: Increase stakeholder engagement in process improvement efforts</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240" y="4275909"/>
            <a:ext cx="4413390" cy="24841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398" y="1680753"/>
            <a:ext cx="3603173" cy="3603173"/>
          </a:xfrm>
          <a:prstGeom prst="rect">
            <a:avLst/>
          </a:prstGeom>
        </p:spPr>
      </p:pic>
      <p:sp>
        <p:nvSpPr>
          <p:cNvPr id="5" name="Left Arrow 4"/>
          <p:cNvSpPr/>
          <p:nvPr/>
        </p:nvSpPr>
        <p:spPr>
          <a:xfrm rot="19928722">
            <a:off x="5494187" y="2335420"/>
            <a:ext cx="1373216" cy="326045"/>
          </a:xfrm>
          <a:prstGeom prst="leftArrow">
            <a:avLst/>
          </a:prstGeom>
          <a:solidFill>
            <a:srgbClr val="EF3E42"/>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 name="Left Arrow 5"/>
          <p:cNvSpPr/>
          <p:nvPr/>
        </p:nvSpPr>
        <p:spPr>
          <a:xfrm rot="19928722">
            <a:off x="6105143" y="2875645"/>
            <a:ext cx="1282186" cy="326045"/>
          </a:xfrm>
          <a:prstGeom prst="leftArrow">
            <a:avLst/>
          </a:prstGeom>
          <a:solidFill>
            <a:srgbClr val="EF3E42"/>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346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automatically generated">
            <a:extLst>
              <a:ext uri="{FF2B5EF4-FFF2-40B4-BE49-F238E27FC236}">
                <a16:creationId xmlns:a16="http://schemas.microsoft.com/office/drawing/2014/main" id="{F5F314F8-E26E-4548-8387-434CB13A970E}"/>
              </a:ext>
            </a:extLst>
          </p:cNvPr>
          <p:cNvPicPr>
            <a:picLocks noChangeAspect="1"/>
          </p:cNvPicPr>
          <p:nvPr/>
        </p:nvPicPr>
        <p:blipFill rotWithShape="1">
          <a:blip r:embed="rId2"/>
          <a:srcRect r="5065"/>
          <a:stretch/>
        </p:blipFill>
        <p:spPr>
          <a:xfrm>
            <a:off x="4576468" y="725484"/>
            <a:ext cx="7494735" cy="5743329"/>
          </a:xfrm>
          <a:custGeom>
            <a:avLst/>
            <a:gdLst>
              <a:gd name="connsiteX0" fmla="*/ 0 w 8949307"/>
              <a:gd name="connsiteY0" fmla="*/ 0 h 6858000"/>
              <a:gd name="connsiteX1" fmla="*/ 8949307 w 8949307"/>
              <a:gd name="connsiteY1" fmla="*/ 0 h 6858000"/>
              <a:gd name="connsiteX2" fmla="*/ 8949307 w 8949307"/>
              <a:gd name="connsiteY2" fmla="*/ 6858000 h 6858000"/>
              <a:gd name="connsiteX3" fmla="*/ 0 w 8949307"/>
              <a:gd name="connsiteY3" fmla="*/ 6858000 h 6858000"/>
              <a:gd name="connsiteX4" fmla="*/ 62983 w 8949307"/>
              <a:gd name="connsiteY4" fmla="*/ 6788730 h 6858000"/>
              <a:gd name="connsiteX5" fmla="*/ 1212979 w 8949307"/>
              <a:gd name="connsiteY5" fmla="*/ 3429000 h 6858000"/>
              <a:gd name="connsiteX6" fmla="*/ 62983 w 8949307"/>
              <a:gd name="connsiteY6" fmla="*/ 692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8"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6">
            <a:extLst>
              <a:ext uri="{FF2B5EF4-FFF2-40B4-BE49-F238E27FC236}">
                <a16:creationId xmlns:a16="http://schemas.microsoft.com/office/drawing/2014/main" id="{F076D82E-965A-4B9C-8D24-7E38CEFB56D5}"/>
              </a:ext>
            </a:extLst>
          </p:cNvPr>
          <p:cNvSpPr txBox="1">
            <a:spLocks/>
          </p:cNvSpPr>
          <p:nvPr/>
        </p:nvSpPr>
        <p:spPr>
          <a:xfrm>
            <a:off x="327660" y="1252275"/>
            <a:ext cx="3438144" cy="11257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spcAft>
                <a:spcPts val="600"/>
              </a:spcAft>
            </a:pPr>
            <a:r>
              <a:rPr lang="en-US" sz="2800" dirty="0">
                <a:latin typeface="+mj-lt"/>
                <a:cs typeface="+mj-cs"/>
              </a:rPr>
              <a:t>Wallingford Renewable Energy - </a:t>
            </a:r>
          </a:p>
          <a:p>
            <a:pPr>
              <a:spcAft>
                <a:spcPts val="600"/>
              </a:spcAft>
            </a:pPr>
            <a:r>
              <a:rPr lang="en-US" sz="2800" dirty="0">
                <a:latin typeface="+mj-lt"/>
                <a:cs typeface="+mj-cs"/>
              </a:rPr>
              <a:t>Project Overview</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1">
            <a:extLst>
              <a:ext uri="{FF2B5EF4-FFF2-40B4-BE49-F238E27FC236}">
                <a16:creationId xmlns:a16="http://schemas.microsoft.com/office/drawing/2014/main" id="{96B2BB2C-1A0B-440E-8793-E38A40866581}"/>
              </a:ext>
            </a:extLst>
          </p:cNvPr>
          <p:cNvSpPr txBox="1">
            <a:spLocks/>
          </p:cNvSpPr>
          <p:nvPr/>
        </p:nvSpPr>
        <p:spPr>
          <a:xfrm>
            <a:off x="371094" y="2718054"/>
            <a:ext cx="5035407" cy="31817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1800" dirty="0"/>
              <a:t>15 MW</a:t>
            </a:r>
            <a:r>
              <a:rPr lang="en-US" sz="1800" baseline="-25000" dirty="0"/>
              <a:t>AC</a:t>
            </a:r>
            <a:r>
              <a:rPr lang="en-US" sz="1800" dirty="0"/>
              <a:t> solar project in central Connecticut</a:t>
            </a:r>
          </a:p>
          <a:p>
            <a:pPr>
              <a:spcBef>
                <a:spcPts val="600"/>
              </a:spcBef>
              <a:spcAft>
                <a:spcPts val="600"/>
              </a:spcAft>
            </a:pPr>
            <a:r>
              <a:rPr lang="en-US" sz="1800" dirty="0"/>
              <a:t>Power Purchase Agreements with two utilities through Connecticut Department of Energy and Environmental Protection (DEEP) RFP</a:t>
            </a:r>
          </a:p>
          <a:p>
            <a:pPr>
              <a:spcBef>
                <a:spcPts val="600"/>
              </a:spcBef>
              <a:spcAft>
                <a:spcPts val="600"/>
              </a:spcAft>
            </a:pPr>
            <a:r>
              <a:rPr lang="en-US" sz="1800" dirty="0"/>
              <a:t>Landfill / Brownfield Site</a:t>
            </a:r>
          </a:p>
          <a:p>
            <a:pPr>
              <a:spcBef>
                <a:spcPts val="600"/>
              </a:spcBef>
              <a:spcAft>
                <a:spcPts val="600"/>
              </a:spcAft>
            </a:pPr>
            <a:r>
              <a:rPr lang="en-US" sz="1800" dirty="0"/>
              <a:t>Lease agreements with Town of Wallingford, Materials Innovation and Recycling Authority (MIRA) </a:t>
            </a:r>
          </a:p>
          <a:p>
            <a:pPr>
              <a:spcBef>
                <a:spcPts val="600"/>
              </a:spcBef>
              <a:spcAft>
                <a:spcPts val="600"/>
              </a:spcAft>
            </a:pPr>
            <a:r>
              <a:rPr lang="en-US" sz="1800" dirty="0"/>
              <a:t>Electric interconnection with Wallingford municipal utility</a:t>
            </a:r>
          </a:p>
          <a:p>
            <a:pPr>
              <a:spcBef>
                <a:spcPts val="600"/>
              </a:spcBef>
              <a:spcAft>
                <a:spcPts val="600"/>
              </a:spcAft>
            </a:pPr>
            <a:r>
              <a:rPr lang="en-US" sz="1800" dirty="0"/>
              <a:t>Fully financed investment of approximately $40mm</a:t>
            </a:r>
          </a:p>
        </p:txBody>
      </p:sp>
      <p:cxnSp>
        <p:nvCxnSpPr>
          <p:cNvPr id="11" name="Straight Connector 10">
            <a:extLst>
              <a:ext uri="{FF2B5EF4-FFF2-40B4-BE49-F238E27FC236}">
                <a16:creationId xmlns:a16="http://schemas.microsoft.com/office/drawing/2014/main" id="{96F6801C-35C7-46EA-B5FB-630D0DA7899C}"/>
              </a:ext>
            </a:extLst>
          </p:cNvPr>
          <p:cNvCxnSpPr>
            <a:cxnSpLocks/>
          </p:cNvCxnSpPr>
          <p:nvPr/>
        </p:nvCxnSpPr>
        <p:spPr>
          <a:xfrm flipV="1">
            <a:off x="7013957" y="2093296"/>
            <a:ext cx="3754803" cy="2999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2DC523-5F20-43B9-A27F-CF00922DF3EB}"/>
              </a:ext>
            </a:extLst>
          </p:cNvPr>
          <p:cNvSpPr/>
          <p:nvPr/>
        </p:nvSpPr>
        <p:spPr>
          <a:xfrm>
            <a:off x="9560954" y="3366794"/>
            <a:ext cx="1859028" cy="942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90 Miles</a:t>
            </a:r>
          </a:p>
        </p:txBody>
      </p:sp>
      <p:cxnSp>
        <p:nvCxnSpPr>
          <p:cNvPr id="19" name="Straight Connector 18">
            <a:extLst>
              <a:ext uri="{FF2B5EF4-FFF2-40B4-BE49-F238E27FC236}">
                <a16:creationId xmlns:a16="http://schemas.microsoft.com/office/drawing/2014/main" id="{AFA4D122-1D68-4EDD-8BBC-BED0892367A7}"/>
              </a:ext>
            </a:extLst>
          </p:cNvPr>
          <p:cNvCxnSpPr/>
          <p:nvPr/>
        </p:nvCxnSpPr>
        <p:spPr>
          <a:xfrm>
            <a:off x="8977745" y="3593015"/>
            <a:ext cx="642347" cy="2871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179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6A8272-F07F-4B8F-A8EA-8B310D301362}"/>
              </a:ext>
            </a:extLst>
          </p:cNvPr>
          <p:cNvSpPr>
            <a:spLocks noGrp="1"/>
          </p:cNvSpPr>
          <p:nvPr>
            <p:ph type="body" sz="quarter" idx="10"/>
          </p:nvPr>
        </p:nvSpPr>
        <p:spPr/>
        <p:txBody>
          <a:bodyPr/>
          <a:lstStyle/>
          <a:p>
            <a:r>
              <a:rPr lang="en-US" dirty="0"/>
              <a:t>Wallingford Value Drivers and Local Benefits</a:t>
            </a:r>
          </a:p>
        </p:txBody>
      </p:sp>
      <p:sp>
        <p:nvSpPr>
          <p:cNvPr id="4" name="Text Placeholder 3">
            <a:extLst>
              <a:ext uri="{FF2B5EF4-FFF2-40B4-BE49-F238E27FC236}">
                <a16:creationId xmlns:a16="http://schemas.microsoft.com/office/drawing/2014/main" id="{5FFDAFA7-80C0-4DDD-8DA5-ED8DC3B68A9E}"/>
              </a:ext>
            </a:extLst>
          </p:cNvPr>
          <p:cNvSpPr>
            <a:spLocks noGrp="1"/>
          </p:cNvSpPr>
          <p:nvPr>
            <p:ph type="body" sz="quarter" idx="11"/>
          </p:nvPr>
        </p:nvSpPr>
        <p:spPr/>
        <p:txBody>
          <a:bodyPr/>
          <a:lstStyle/>
          <a:p>
            <a:r>
              <a:rPr lang="en-US" dirty="0"/>
              <a:t>20-year Power Purchase Agreements with Eversource and United Illuminating</a:t>
            </a:r>
          </a:p>
          <a:p>
            <a:r>
              <a:rPr lang="en-US" dirty="0"/>
              <a:t>.25 miles from major substation in high industrial load area (25MW minimum load at substation)</a:t>
            </a:r>
          </a:p>
          <a:p>
            <a:r>
              <a:rPr lang="en-US" dirty="0"/>
              <a:t>Project neighbors are two chemical factories, steel extrusion plant, and a gas-fired </a:t>
            </a:r>
            <a:r>
              <a:rPr lang="en-US" dirty="0" err="1"/>
              <a:t>peaker</a:t>
            </a:r>
            <a:r>
              <a:rPr lang="en-US" dirty="0"/>
              <a:t> power plant</a:t>
            </a:r>
          </a:p>
          <a:p>
            <a:r>
              <a:rPr lang="en-US" dirty="0"/>
              <a:t>35-year lease agreements with Town and MIRA, approximately 60 acres of leased area, $1,500/acre, 2.5% annual escalation</a:t>
            </a:r>
          </a:p>
          <a:p>
            <a:r>
              <a:rPr lang="en-US" dirty="0"/>
              <a:t>Tax agreement with Town of Wallingford, $3mm over 20 years</a:t>
            </a:r>
          </a:p>
          <a:p>
            <a:r>
              <a:rPr lang="en-US" dirty="0"/>
              <a:t>Total service payments to municipal utility over project life of approximately $2.7mm (</a:t>
            </a:r>
            <a:r>
              <a:rPr lang="en-US"/>
              <a:t>night load and O&amp;M service)</a:t>
            </a:r>
            <a:endParaRPr lang="en-US" dirty="0"/>
          </a:p>
          <a:p>
            <a:r>
              <a:rPr lang="en-US" dirty="0"/>
              <a:t>Clean-up of an un-used and industrial-zoned site to prepare for approximately $40mm capital investment</a:t>
            </a:r>
          </a:p>
        </p:txBody>
      </p:sp>
    </p:spTree>
    <p:extLst>
      <p:ext uri="{BB962C8B-B14F-4D97-AF65-F5344CB8AC3E}">
        <p14:creationId xmlns:p14="http://schemas.microsoft.com/office/powerpoint/2010/main" val="393708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9EC37-BD70-4F19-A3E1-03F0B941E60D}"/>
              </a:ext>
            </a:extLst>
          </p:cNvPr>
          <p:cNvSpPr>
            <a:spLocks noGrp="1"/>
          </p:cNvSpPr>
          <p:nvPr>
            <p:ph type="body" sz="quarter" idx="10"/>
          </p:nvPr>
        </p:nvSpPr>
        <p:spPr/>
        <p:txBody>
          <a:bodyPr/>
          <a:lstStyle/>
          <a:p>
            <a:r>
              <a:rPr lang="en-US" dirty="0"/>
              <a:t>Key Issues</a:t>
            </a:r>
          </a:p>
        </p:txBody>
      </p:sp>
      <p:sp>
        <p:nvSpPr>
          <p:cNvPr id="3" name="Text Placeholder 2">
            <a:extLst>
              <a:ext uri="{FF2B5EF4-FFF2-40B4-BE49-F238E27FC236}">
                <a16:creationId xmlns:a16="http://schemas.microsoft.com/office/drawing/2014/main" id="{A796CF99-9A66-4192-9779-5E37AFA1F6A3}"/>
              </a:ext>
            </a:extLst>
          </p:cNvPr>
          <p:cNvSpPr>
            <a:spLocks noGrp="1"/>
          </p:cNvSpPr>
          <p:nvPr>
            <p:ph type="body" sz="quarter" idx="11"/>
          </p:nvPr>
        </p:nvSpPr>
        <p:spPr>
          <a:xfrm>
            <a:off x="4031456" y="1184139"/>
            <a:ext cx="7749946" cy="4672185"/>
          </a:xfrm>
        </p:spPr>
        <p:txBody>
          <a:bodyPr/>
          <a:lstStyle/>
          <a:p>
            <a:r>
              <a:rPr lang="en-US" dirty="0"/>
              <a:t>Bankable lease agreements with two institutional counterparties (Town and MIRA)</a:t>
            </a:r>
          </a:p>
          <a:p>
            <a:r>
              <a:rPr lang="en-US" dirty="0"/>
              <a:t>Site remediation and clean-up on MIRA site</a:t>
            </a:r>
          </a:p>
          <a:p>
            <a:r>
              <a:rPr lang="en-US" dirty="0"/>
              <a:t>Obtaining records and background in a timely manner from state agencies for completion of Phase I ESA</a:t>
            </a:r>
          </a:p>
          <a:p>
            <a:r>
              <a:rPr lang="en-US" dirty="0"/>
              <a:t>Coordination with multiple state agencies within DEEP</a:t>
            </a:r>
          </a:p>
          <a:p>
            <a:r>
              <a:rPr lang="en-US" dirty="0"/>
              <a:t>Bankable indemnity agreement with DEEP for work on landfill and near water quality monitoring wells on both landfill and MIRA property</a:t>
            </a:r>
          </a:p>
          <a:p>
            <a:r>
              <a:rPr lang="en-US" dirty="0"/>
              <a:t>Changing stormwater regulations for solar projects</a:t>
            </a:r>
          </a:p>
          <a:p>
            <a:r>
              <a:rPr lang="en-US" dirty="0"/>
              <a:t>Threatened and endangered species and timely feedback from agency</a:t>
            </a:r>
          </a:p>
          <a:p>
            <a:r>
              <a:rPr lang="en-US" dirty="0"/>
              <a:t>Electric interconnection with a municipal utility with no experience interconnecting power generation projects</a:t>
            </a:r>
          </a:p>
          <a:p>
            <a:endParaRPr lang="en-US" dirty="0"/>
          </a:p>
        </p:txBody>
      </p:sp>
    </p:spTree>
    <p:extLst>
      <p:ext uri="{BB962C8B-B14F-4D97-AF65-F5344CB8AC3E}">
        <p14:creationId xmlns:p14="http://schemas.microsoft.com/office/powerpoint/2010/main" val="3733343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939C85BC-C223-4A0D-BEC9-DEC7B7A36ECD}"/>
              </a:ext>
            </a:extLst>
          </p:cNvPr>
          <p:cNvSpPr txBox="1">
            <a:spLocks/>
          </p:cNvSpPr>
          <p:nvPr/>
        </p:nvSpPr>
        <p:spPr>
          <a:xfrm>
            <a:off x="309904" y="0"/>
            <a:ext cx="10005949" cy="11257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spcAft>
                <a:spcPts val="600"/>
              </a:spcAft>
            </a:pPr>
            <a:r>
              <a:rPr lang="en-US" sz="2800" dirty="0">
                <a:latin typeface="+mj-lt"/>
                <a:cs typeface="+mj-cs"/>
              </a:rPr>
              <a:t>Wallingford Renewable Energy – Project Schedule</a:t>
            </a:r>
          </a:p>
        </p:txBody>
      </p:sp>
      <p:pic>
        <p:nvPicPr>
          <p:cNvPr id="4" name="Picture 3">
            <a:extLst>
              <a:ext uri="{FF2B5EF4-FFF2-40B4-BE49-F238E27FC236}">
                <a16:creationId xmlns:a16="http://schemas.microsoft.com/office/drawing/2014/main" id="{8BB0C346-3FB1-4DD9-AF48-B6B731F4515C}"/>
              </a:ext>
            </a:extLst>
          </p:cNvPr>
          <p:cNvPicPr>
            <a:picLocks noChangeAspect="1"/>
          </p:cNvPicPr>
          <p:nvPr/>
        </p:nvPicPr>
        <p:blipFill>
          <a:blip r:embed="rId2"/>
          <a:stretch>
            <a:fillRect/>
          </a:stretch>
        </p:blipFill>
        <p:spPr>
          <a:xfrm>
            <a:off x="309904" y="1057829"/>
            <a:ext cx="9824082" cy="5800171"/>
          </a:xfrm>
          <a:prstGeom prst="rect">
            <a:avLst/>
          </a:prstGeom>
        </p:spPr>
      </p:pic>
    </p:spTree>
    <p:extLst>
      <p:ext uri="{BB962C8B-B14F-4D97-AF65-F5344CB8AC3E}">
        <p14:creationId xmlns:p14="http://schemas.microsoft.com/office/powerpoint/2010/main" val="382569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2CCA2-CD3A-40FD-872A-D73D1E14C80E}"/>
              </a:ext>
            </a:extLst>
          </p:cNvPr>
          <p:cNvSpPr>
            <a:spLocks noGrp="1"/>
          </p:cNvSpPr>
          <p:nvPr>
            <p:ph type="body" sz="quarter" idx="10"/>
          </p:nvPr>
        </p:nvSpPr>
        <p:spPr/>
        <p:txBody>
          <a:bodyPr/>
          <a:lstStyle/>
          <a:p>
            <a:r>
              <a:rPr lang="en-US" dirty="0"/>
              <a:t>Key Lessons</a:t>
            </a:r>
          </a:p>
        </p:txBody>
      </p:sp>
      <p:sp>
        <p:nvSpPr>
          <p:cNvPr id="3" name="Text Placeholder 2">
            <a:extLst>
              <a:ext uri="{FF2B5EF4-FFF2-40B4-BE49-F238E27FC236}">
                <a16:creationId xmlns:a16="http://schemas.microsoft.com/office/drawing/2014/main" id="{CADDE40B-2DEA-4CD2-9F4F-6209151A6559}"/>
              </a:ext>
            </a:extLst>
          </p:cNvPr>
          <p:cNvSpPr>
            <a:spLocks noGrp="1"/>
          </p:cNvSpPr>
          <p:nvPr>
            <p:ph type="body" sz="quarter" idx="11"/>
          </p:nvPr>
        </p:nvSpPr>
        <p:spPr>
          <a:xfrm>
            <a:off x="3987024" y="924226"/>
            <a:ext cx="7931150" cy="4672185"/>
          </a:xfrm>
        </p:spPr>
        <p:txBody>
          <a:bodyPr/>
          <a:lstStyle/>
          <a:p>
            <a:r>
              <a:rPr lang="en-US" dirty="0"/>
              <a:t>Capital investment size relative to overall context matters when trying to get attention to resolve key project issues - $40mm is light in central Connecticut.</a:t>
            </a:r>
          </a:p>
          <a:p>
            <a:r>
              <a:rPr lang="en-US" dirty="0"/>
              <a:t>Engage agency stakeholders early and often. Identify and cultivate project advocates early.</a:t>
            </a:r>
          </a:p>
          <a:p>
            <a:r>
              <a:rPr lang="en-US" dirty="0"/>
              <a:t>Hire the right consultants – and if the right consultants aren’t on board don’t be afraid to make changes early before valuable money and time are lost. This is true for all projects, but especially true for brownfield projects – you don’t want your consultants to be learning to ski a double black diamond for first time on your dime.</a:t>
            </a:r>
          </a:p>
          <a:p>
            <a:r>
              <a:rPr lang="en-US" dirty="0"/>
              <a:t>Whatever you think schedule and budget should be at beginning – double it and add 50%. </a:t>
            </a:r>
          </a:p>
          <a:p>
            <a:r>
              <a:rPr lang="en-US" dirty="0"/>
              <a:t>As much as we would like to do everything in parallel – there are key sequential steps that need to be taken in order to get real traction on project.</a:t>
            </a:r>
          </a:p>
          <a:p>
            <a:endParaRPr lang="en-US" dirty="0"/>
          </a:p>
        </p:txBody>
      </p:sp>
    </p:spTree>
    <p:extLst>
      <p:ext uri="{BB962C8B-B14F-4D97-AF65-F5344CB8AC3E}">
        <p14:creationId xmlns:p14="http://schemas.microsoft.com/office/powerpoint/2010/main" val="1270564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C449A92-681F-433E-ABA9-356625554757}"/>
              </a:ext>
            </a:extLst>
          </p:cNvPr>
          <p:cNvSpPr>
            <a:spLocks noGrp="1"/>
          </p:cNvSpPr>
          <p:nvPr>
            <p:ph type="pic" sz="quarter" idx="10"/>
          </p:nvPr>
        </p:nvSpPr>
        <p:spPr/>
      </p:sp>
      <p:pic>
        <p:nvPicPr>
          <p:cNvPr id="3" name="Picture 2">
            <a:extLst>
              <a:ext uri="{FF2B5EF4-FFF2-40B4-BE49-F238E27FC236}">
                <a16:creationId xmlns:a16="http://schemas.microsoft.com/office/drawing/2014/main" id="{6E9856F1-242B-4E39-B76F-6C2897E91491}"/>
              </a:ext>
            </a:extLst>
          </p:cNvPr>
          <p:cNvPicPr>
            <a:picLocks noChangeAspect="1"/>
          </p:cNvPicPr>
          <p:nvPr/>
        </p:nvPicPr>
        <p:blipFill>
          <a:blip r:embed="rId2"/>
          <a:stretch>
            <a:fillRect/>
          </a:stretch>
        </p:blipFill>
        <p:spPr>
          <a:xfrm>
            <a:off x="1514218" y="288737"/>
            <a:ext cx="8934800" cy="5910618"/>
          </a:xfrm>
          <a:prstGeom prst="rect">
            <a:avLst/>
          </a:prstGeom>
        </p:spPr>
      </p:pic>
    </p:spTree>
    <p:extLst>
      <p:ext uri="{BB962C8B-B14F-4D97-AF65-F5344CB8AC3E}">
        <p14:creationId xmlns:p14="http://schemas.microsoft.com/office/powerpoint/2010/main" val="126290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3D2E-C321-46A5-9FA2-680B579EB9D1}"/>
              </a:ext>
            </a:extLst>
          </p:cNvPr>
          <p:cNvSpPr>
            <a:spLocks noGrp="1"/>
          </p:cNvSpPr>
          <p:nvPr>
            <p:ph type="body" sz="quarter" idx="10"/>
          </p:nvPr>
        </p:nvSpPr>
        <p:spPr>
          <a:xfrm>
            <a:off x="3987024" y="237902"/>
            <a:ext cx="7931150" cy="656502"/>
          </a:xfrm>
        </p:spPr>
        <p:txBody>
          <a:bodyPr/>
          <a:lstStyle/>
          <a:p>
            <a:r>
              <a:rPr lang="en-US" dirty="0"/>
              <a:t>Everyone Loves Renewable Energy and Brownfield Redevelopment – Right?</a:t>
            </a:r>
          </a:p>
          <a:p>
            <a:endParaRPr lang="en-US" dirty="0"/>
          </a:p>
        </p:txBody>
      </p:sp>
      <p:sp>
        <p:nvSpPr>
          <p:cNvPr id="3" name="Text Placeholder 2">
            <a:extLst>
              <a:ext uri="{FF2B5EF4-FFF2-40B4-BE49-F238E27FC236}">
                <a16:creationId xmlns:a16="http://schemas.microsoft.com/office/drawing/2014/main" id="{161C93AF-9681-44CB-8726-C12EA373FEAC}"/>
              </a:ext>
            </a:extLst>
          </p:cNvPr>
          <p:cNvSpPr>
            <a:spLocks noGrp="1"/>
          </p:cNvSpPr>
          <p:nvPr>
            <p:ph type="body" sz="quarter" idx="11"/>
          </p:nvPr>
        </p:nvSpPr>
        <p:spPr/>
        <p:txBody>
          <a:bodyPr/>
          <a:lstStyle/>
          <a:p>
            <a:endParaRPr lang="en-US"/>
          </a:p>
        </p:txBody>
      </p:sp>
      <p:pic>
        <p:nvPicPr>
          <p:cNvPr id="4" name="Picture Placeholder 11">
            <a:extLst>
              <a:ext uri="{FF2B5EF4-FFF2-40B4-BE49-F238E27FC236}">
                <a16:creationId xmlns:a16="http://schemas.microsoft.com/office/drawing/2014/main" id="{A43BCCBF-9A17-49B8-85F8-1AB60DB2A3D9}"/>
              </a:ext>
            </a:extLst>
          </p:cNvPr>
          <p:cNvPicPr>
            <a:picLocks noChangeAspect="1"/>
          </p:cNvPicPr>
          <p:nvPr/>
        </p:nvPicPr>
        <p:blipFill rotWithShape="1">
          <a:blip r:embed="rId2">
            <a:extLst>
              <a:ext uri="{28A0092B-C50C-407E-A947-70E740481C1C}">
                <a14:useLocalDpi xmlns:a14="http://schemas.microsoft.com/office/drawing/2010/main" val="0"/>
              </a:ext>
            </a:extLst>
          </a:blip>
          <a:srcRect t="11522" b="438"/>
          <a:stretch/>
        </p:blipFill>
        <p:spPr bwMode="auto">
          <a:xfrm>
            <a:off x="4545709" y="1222735"/>
            <a:ext cx="663169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9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8AF947E1-40DD-4290-90B9-6E8615D39F5E}"/>
              </a:ext>
            </a:extLst>
          </p:cNvPr>
          <p:cNvSpPr>
            <a:spLocks noGrp="1"/>
          </p:cNvSpPr>
          <p:nvPr>
            <p:ph type="chart" sz="quarter" idx="10"/>
          </p:nvPr>
        </p:nvSpPr>
        <p:spPr/>
      </p:sp>
      <p:pic>
        <p:nvPicPr>
          <p:cNvPr id="3" name="Picture 2">
            <a:extLst>
              <a:ext uri="{FF2B5EF4-FFF2-40B4-BE49-F238E27FC236}">
                <a16:creationId xmlns:a16="http://schemas.microsoft.com/office/drawing/2014/main" id="{18151FED-2ECF-4C4A-B6BE-B8065DB1E1D9}"/>
              </a:ext>
            </a:extLst>
          </p:cNvPr>
          <p:cNvPicPr>
            <a:picLocks noChangeAspect="1"/>
          </p:cNvPicPr>
          <p:nvPr/>
        </p:nvPicPr>
        <p:blipFill>
          <a:blip r:embed="rId2"/>
          <a:stretch>
            <a:fillRect/>
          </a:stretch>
        </p:blipFill>
        <p:spPr>
          <a:xfrm>
            <a:off x="1092165" y="241378"/>
            <a:ext cx="8957357" cy="5828048"/>
          </a:xfrm>
          <a:prstGeom prst="rect">
            <a:avLst/>
          </a:prstGeom>
        </p:spPr>
      </p:pic>
    </p:spTree>
    <p:extLst>
      <p:ext uri="{BB962C8B-B14F-4D97-AF65-F5344CB8AC3E}">
        <p14:creationId xmlns:p14="http://schemas.microsoft.com/office/powerpoint/2010/main" val="586418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rt Placeholder 3">
            <a:extLst>
              <a:ext uri="{FF2B5EF4-FFF2-40B4-BE49-F238E27FC236}">
                <a16:creationId xmlns:a16="http://schemas.microsoft.com/office/drawing/2014/main" id="{D73FD4F8-D56D-4BD1-AF8D-EFF88FF9A8BD}"/>
              </a:ext>
            </a:extLst>
          </p:cNvPr>
          <p:cNvPicPr>
            <a:picLocks noGrp="1" noChangeAspect="1"/>
          </p:cNvPicPr>
          <p:nvPr>
            <p:ph type="chart" sz="quarter" idx="10"/>
          </p:nvPr>
        </p:nvPicPr>
        <p:blipFill rotWithShape="1">
          <a:blip r:embed="rId2"/>
          <a:srcRect l="23623" t="4957"/>
          <a:stretch/>
        </p:blipFill>
        <p:spPr>
          <a:xfrm>
            <a:off x="4048218" y="367355"/>
            <a:ext cx="3358974" cy="5317007"/>
          </a:xfrm>
          <a:prstGeom prst="rect">
            <a:avLst/>
          </a:prstGeom>
        </p:spPr>
      </p:pic>
      <p:pic>
        <p:nvPicPr>
          <p:cNvPr id="3" name="Picture 2">
            <a:extLst>
              <a:ext uri="{FF2B5EF4-FFF2-40B4-BE49-F238E27FC236}">
                <a16:creationId xmlns:a16="http://schemas.microsoft.com/office/drawing/2014/main" id="{18F63C5E-16C0-4390-BCC1-0DE28FBCE572}"/>
              </a:ext>
            </a:extLst>
          </p:cNvPr>
          <p:cNvPicPr>
            <a:picLocks noChangeAspect="1"/>
          </p:cNvPicPr>
          <p:nvPr/>
        </p:nvPicPr>
        <p:blipFill rotWithShape="1">
          <a:blip r:embed="rId3"/>
          <a:srcRect l="24577"/>
          <a:stretch/>
        </p:blipFill>
        <p:spPr>
          <a:xfrm>
            <a:off x="563974" y="228684"/>
            <a:ext cx="3563886" cy="5594350"/>
          </a:xfrm>
          <a:prstGeom prst="rect">
            <a:avLst/>
          </a:prstGeom>
        </p:spPr>
      </p:pic>
      <p:pic>
        <p:nvPicPr>
          <p:cNvPr id="5" name="Picture 4">
            <a:extLst>
              <a:ext uri="{FF2B5EF4-FFF2-40B4-BE49-F238E27FC236}">
                <a16:creationId xmlns:a16="http://schemas.microsoft.com/office/drawing/2014/main" id="{EBECEC01-1E48-48E7-A2ED-1F965D63F59F}"/>
              </a:ext>
            </a:extLst>
          </p:cNvPr>
          <p:cNvPicPr>
            <a:picLocks noChangeAspect="1"/>
          </p:cNvPicPr>
          <p:nvPr/>
        </p:nvPicPr>
        <p:blipFill>
          <a:blip r:embed="rId4"/>
          <a:stretch>
            <a:fillRect/>
          </a:stretch>
        </p:blipFill>
        <p:spPr>
          <a:xfrm>
            <a:off x="7330421" y="228684"/>
            <a:ext cx="4861579" cy="6858000"/>
          </a:xfrm>
          <a:prstGeom prst="rect">
            <a:avLst/>
          </a:prstGeom>
        </p:spPr>
      </p:pic>
    </p:spTree>
    <p:extLst>
      <p:ext uri="{BB962C8B-B14F-4D97-AF65-F5344CB8AC3E}">
        <p14:creationId xmlns:p14="http://schemas.microsoft.com/office/powerpoint/2010/main" val="2886961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E2EC-6BB3-4CC0-8B10-A3084F6A849C}"/>
              </a:ext>
            </a:extLst>
          </p:cNvPr>
          <p:cNvSpPr>
            <a:spLocks noGrp="1"/>
          </p:cNvSpPr>
          <p:nvPr>
            <p:ph type="title"/>
          </p:nvPr>
        </p:nvSpPr>
        <p:spPr>
          <a:xfrm>
            <a:off x="6096000" y="2613718"/>
            <a:ext cx="4145280" cy="815282"/>
          </a:xfrm>
        </p:spPr>
        <p:txBody>
          <a:bodyPr/>
          <a:lstStyle/>
          <a:p>
            <a:r>
              <a:rPr lang="en-US" dirty="0"/>
              <a:t>QUESTIONS?</a:t>
            </a:r>
          </a:p>
        </p:txBody>
      </p:sp>
    </p:spTree>
    <p:extLst>
      <p:ext uri="{BB962C8B-B14F-4D97-AF65-F5344CB8AC3E}">
        <p14:creationId xmlns:p14="http://schemas.microsoft.com/office/powerpoint/2010/main" val="146026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24B2-BB62-48D9-8373-6417B64999EB}"/>
              </a:ext>
            </a:extLst>
          </p:cNvPr>
          <p:cNvSpPr>
            <a:spLocks noGrp="1"/>
          </p:cNvSpPr>
          <p:nvPr>
            <p:ph type="body" sz="quarter" idx="10"/>
          </p:nvPr>
        </p:nvSpPr>
        <p:spPr/>
        <p:txBody>
          <a:bodyPr/>
          <a:lstStyle/>
          <a:p>
            <a:r>
              <a:rPr lang="en-US" dirty="0"/>
              <a:t>Well, Everyone is SUPPOSED to…. </a:t>
            </a:r>
          </a:p>
          <a:p>
            <a:endParaRPr lang="en-US" dirty="0"/>
          </a:p>
        </p:txBody>
      </p:sp>
      <p:sp>
        <p:nvSpPr>
          <p:cNvPr id="3" name="Text Placeholder 2">
            <a:extLst>
              <a:ext uri="{FF2B5EF4-FFF2-40B4-BE49-F238E27FC236}">
                <a16:creationId xmlns:a16="http://schemas.microsoft.com/office/drawing/2014/main" id="{19F59E8C-B24E-44D2-B257-E6D51CB5D8EB}"/>
              </a:ext>
            </a:extLst>
          </p:cNvPr>
          <p:cNvSpPr>
            <a:spLocks noGrp="1"/>
          </p:cNvSpPr>
          <p:nvPr>
            <p:ph type="body" sz="quarter" idx="11"/>
          </p:nvPr>
        </p:nvSpPr>
        <p:spPr/>
        <p:txBody>
          <a:bodyPr/>
          <a:lstStyle/>
          <a:p>
            <a:r>
              <a:rPr lang="en-US" u="sng" dirty="0"/>
              <a:t>Pros of Renewable Energy</a:t>
            </a:r>
          </a:p>
          <a:p>
            <a:pPr lvl="1"/>
            <a:r>
              <a:rPr lang="en-US" dirty="0"/>
              <a:t>Reduces reliance on fossil fuels</a:t>
            </a:r>
          </a:p>
          <a:p>
            <a:pPr lvl="1"/>
            <a:r>
              <a:rPr lang="en-US" dirty="0"/>
              <a:t>Response to climate change</a:t>
            </a:r>
          </a:p>
          <a:p>
            <a:pPr lvl="1"/>
            <a:r>
              <a:rPr lang="en-US" dirty="0"/>
              <a:t>Lessens emissions of criteria pollutants</a:t>
            </a:r>
          </a:p>
          <a:p>
            <a:pPr lvl="1"/>
            <a:r>
              <a:rPr lang="en-US" dirty="0"/>
              <a:t>Promotes green job development</a:t>
            </a:r>
          </a:p>
          <a:p>
            <a:pPr lvl="1"/>
            <a:r>
              <a:rPr lang="en-US" dirty="0"/>
              <a:t>Enhances local tax base</a:t>
            </a:r>
          </a:p>
          <a:p>
            <a:pPr lvl="1"/>
            <a:r>
              <a:rPr lang="en-US" dirty="0"/>
              <a:t>Doesn’t use many local resources</a:t>
            </a:r>
          </a:p>
          <a:p>
            <a:endParaRPr lang="en-US" dirty="0"/>
          </a:p>
        </p:txBody>
      </p:sp>
      <p:sp>
        <p:nvSpPr>
          <p:cNvPr id="4" name="Text Placeholder 3">
            <a:extLst>
              <a:ext uri="{FF2B5EF4-FFF2-40B4-BE49-F238E27FC236}">
                <a16:creationId xmlns:a16="http://schemas.microsoft.com/office/drawing/2014/main" id="{199DADCA-2AFE-4258-875B-5A9FECB34CEA}"/>
              </a:ext>
            </a:extLst>
          </p:cNvPr>
          <p:cNvSpPr>
            <a:spLocks noGrp="1"/>
          </p:cNvSpPr>
          <p:nvPr>
            <p:ph type="body" sz="quarter" idx="12"/>
          </p:nvPr>
        </p:nvSpPr>
        <p:spPr/>
        <p:txBody>
          <a:bodyPr/>
          <a:lstStyle/>
          <a:p>
            <a:r>
              <a:rPr lang="en-US" u="sng" dirty="0"/>
              <a:t>Pros of Brownfield Projects</a:t>
            </a:r>
          </a:p>
          <a:p>
            <a:pPr lvl="1"/>
            <a:r>
              <a:rPr lang="en-US" dirty="0"/>
              <a:t>Remediates contamination</a:t>
            </a:r>
          </a:p>
          <a:p>
            <a:pPr lvl="1"/>
            <a:r>
              <a:rPr lang="en-US" dirty="0"/>
              <a:t>Removes eyesores from the area</a:t>
            </a:r>
          </a:p>
          <a:p>
            <a:pPr lvl="1"/>
            <a:r>
              <a:rPr lang="en-US" dirty="0"/>
              <a:t>Provides impetus for further development</a:t>
            </a:r>
          </a:p>
          <a:p>
            <a:pPr lvl="1"/>
            <a:r>
              <a:rPr lang="en-US" dirty="0"/>
              <a:t>Takes advantage of existing infrastructure </a:t>
            </a:r>
          </a:p>
          <a:p>
            <a:pPr lvl="1"/>
            <a:r>
              <a:rPr lang="en-US" dirty="0"/>
              <a:t>Promotes green job development</a:t>
            </a:r>
          </a:p>
          <a:p>
            <a:pPr lvl="1"/>
            <a:r>
              <a:rPr lang="en-US" dirty="0"/>
              <a:t>Enhances local tax base</a:t>
            </a:r>
          </a:p>
          <a:p>
            <a:endParaRPr lang="en-US" dirty="0"/>
          </a:p>
        </p:txBody>
      </p:sp>
    </p:spTree>
    <p:extLst>
      <p:ext uri="{BB962C8B-B14F-4D97-AF65-F5344CB8AC3E}">
        <p14:creationId xmlns:p14="http://schemas.microsoft.com/office/powerpoint/2010/main" val="47034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41261-94B7-4EB5-9D83-382AEC824B76}"/>
              </a:ext>
            </a:extLst>
          </p:cNvPr>
          <p:cNvSpPr>
            <a:spLocks noGrp="1"/>
          </p:cNvSpPr>
          <p:nvPr>
            <p:ph type="body" sz="quarter" idx="10"/>
          </p:nvPr>
        </p:nvSpPr>
        <p:spPr/>
        <p:txBody>
          <a:bodyPr/>
          <a:lstStyle/>
          <a:p>
            <a:r>
              <a:rPr lang="en-US" dirty="0"/>
              <a:t>Not Everyone Feels This Way</a:t>
            </a:r>
          </a:p>
          <a:p>
            <a:endParaRPr lang="en-US" dirty="0"/>
          </a:p>
        </p:txBody>
      </p:sp>
      <p:sp>
        <p:nvSpPr>
          <p:cNvPr id="3" name="Text Placeholder 2">
            <a:extLst>
              <a:ext uri="{FF2B5EF4-FFF2-40B4-BE49-F238E27FC236}">
                <a16:creationId xmlns:a16="http://schemas.microsoft.com/office/drawing/2014/main" id="{FB87F20D-5FDF-4374-9FB0-0105861EB08E}"/>
              </a:ext>
            </a:extLst>
          </p:cNvPr>
          <p:cNvSpPr>
            <a:spLocks noGrp="1"/>
          </p:cNvSpPr>
          <p:nvPr>
            <p:ph type="body" sz="quarter" idx="11"/>
          </p:nvPr>
        </p:nvSpPr>
        <p:spPr/>
        <p:txBody>
          <a:bodyPr/>
          <a:lstStyle/>
          <a:p>
            <a:r>
              <a:rPr lang="en-US" u="sng" dirty="0"/>
              <a:t>Complaints Regarding  Renewable Energy</a:t>
            </a:r>
          </a:p>
          <a:p>
            <a:pPr lvl="1"/>
            <a:r>
              <a:rPr lang="en-US" dirty="0"/>
              <a:t>Too expensive</a:t>
            </a:r>
          </a:p>
          <a:p>
            <a:pPr lvl="1"/>
            <a:r>
              <a:rPr lang="en-US" dirty="0"/>
              <a:t>Use too much land per MWH of energy generated</a:t>
            </a:r>
          </a:p>
          <a:p>
            <a:pPr lvl="1"/>
            <a:r>
              <a:rPr lang="en-US" dirty="0"/>
              <a:t>Construction is on a large scale</a:t>
            </a:r>
          </a:p>
          <a:p>
            <a:pPr lvl="1"/>
            <a:r>
              <a:rPr lang="en-US" dirty="0"/>
              <a:t>Habitat impacts</a:t>
            </a:r>
          </a:p>
          <a:p>
            <a:pPr lvl="1"/>
            <a:r>
              <a:rPr lang="en-US" dirty="0"/>
              <a:t>Possible noise or visual impacts</a:t>
            </a:r>
          </a:p>
          <a:p>
            <a:endParaRPr lang="en-US" dirty="0"/>
          </a:p>
        </p:txBody>
      </p:sp>
      <p:sp>
        <p:nvSpPr>
          <p:cNvPr id="4" name="Text Placeholder 3">
            <a:extLst>
              <a:ext uri="{FF2B5EF4-FFF2-40B4-BE49-F238E27FC236}">
                <a16:creationId xmlns:a16="http://schemas.microsoft.com/office/drawing/2014/main" id="{F8134187-96DD-460E-90E7-1BDDD5C66F32}"/>
              </a:ext>
            </a:extLst>
          </p:cNvPr>
          <p:cNvSpPr>
            <a:spLocks noGrp="1"/>
          </p:cNvSpPr>
          <p:nvPr>
            <p:ph type="body" sz="quarter" idx="12"/>
          </p:nvPr>
        </p:nvSpPr>
        <p:spPr/>
        <p:txBody>
          <a:bodyPr/>
          <a:lstStyle/>
          <a:p>
            <a:r>
              <a:rPr lang="en-US" u="sng" dirty="0"/>
              <a:t>Complaints regarding Brownfield Projects</a:t>
            </a:r>
          </a:p>
          <a:p>
            <a:pPr lvl="1"/>
            <a:r>
              <a:rPr lang="en-US" dirty="0"/>
              <a:t>Remediation may be incomplete</a:t>
            </a:r>
          </a:p>
          <a:p>
            <a:pPr lvl="1"/>
            <a:r>
              <a:rPr lang="en-US" dirty="0"/>
              <a:t>Environmental justice issues not addressed</a:t>
            </a:r>
          </a:p>
          <a:p>
            <a:pPr lvl="1"/>
            <a:r>
              <a:rPr lang="en-US" dirty="0"/>
              <a:t>Possible noise or dust impacts</a:t>
            </a:r>
          </a:p>
          <a:p>
            <a:pPr lvl="1"/>
            <a:r>
              <a:rPr lang="en-US" dirty="0"/>
              <a:t>Can take over/change existing neighborhoods</a:t>
            </a:r>
          </a:p>
          <a:p>
            <a:pPr lvl="1"/>
            <a:r>
              <a:rPr lang="en-US" dirty="0"/>
              <a:t>Historic sites can be damaged</a:t>
            </a:r>
          </a:p>
          <a:p>
            <a:endParaRPr lang="en-US" dirty="0"/>
          </a:p>
        </p:txBody>
      </p:sp>
    </p:spTree>
    <p:extLst>
      <p:ext uri="{BB962C8B-B14F-4D97-AF65-F5344CB8AC3E}">
        <p14:creationId xmlns:p14="http://schemas.microsoft.com/office/powerpoint/2010/main" val="3895002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3D2E-C321-46A5-9FA2-680B579EB9D1}"/>
              </a:ext>
            </a:extLst>
          </p:cNvPr>
          <p:cNvSpPr>
            <a:spLocks noGrp="1"/>
          </p:cNvSpPr>
          <p:nvPr>
            <p:ph type="body" sz="quarter" idx="10"/>
          </p:nvPr>
        </p:nvSpPr>
        <p:spPr>
          <a:xfrm>
            <a:off x="3987024" y="237902"/>
            <a:ext cx="7931150" cy="656502"/>
          </a:xfrm>
        </p:spPr>
        <p:txBody>
          <a:bodyPr/>
          <a:lstStyle/>
          <a:p>
            <a:r>
              <a:rPr lang="en-US" dirty="0"/>
              <a:t>The Pros Do Outweigh the Cons</a:t>
            </a:r>
          </a:p>
          <a:p>
            <a:endParaRPr lang="en-US" dirty="0"/>
          </a:p>
        </p:txBody>
      </p:sp>
      <p:sp>
        <p:nvSpPr>
          <p:cNvPr id="3" name="Text Placeholder 2">
            <a:extLst>
              <a:ext uri="{FF2B5EF4-FFF2-40B4-BE49-F238E27FC236}">
                <a16:creationId xmlns:a16="http://schemas.microsoft.com/office/drawing/2014/main" id="{161C93AF-9681-44CB-8726-C12EA373FEAC}"/>
              </a:ext>
            </a:extLst>
          </p:cNvPr>
          <p:cNvSpPr>
            <a:spLocks noGrp="1"/>
          </p:cNvSpPr>
          <p:nvPr>
            <p:ph type="body" sz="quarter" idx="11"/>
          </p:nvPr>
        </p:nvSpPr>
        <p:spPr/>
        <p:txBody>
          <a:bodyPr/>
          <a:lstStyle/>
          <a:p>
            <a:endParaRPr lang="en-US"/>
          </a:p>
        </p:txBody>
      </p:sp>
      <p:pic>
        <p:nvPicPr>
          <p:cNvPr id="5" name="Picture 4" descr="Image result for the pros outweigh the cons">
            <a:extLst>
              <a:ext uri="{FF2B5EF4-FFF2-40B4-BE49-F238E27FC236}">
                <a16:creationId xmlns:a16="http://schemas.microsoft.com/office/drawing/2014/main" id="{0E781B6B-4E35-4664-8487-B08E62EC2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295" y="1094498"/>
            <a:ext cx="755715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46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66" b="7866"/>
          <a:stretch>
            <a:fillRect/>
          </a:stretch>
        </p:blipFill>
        <p:spPr>
          <a:xfrm>
            <a:off x="225506" y="1874872"/>
            <a:ext cx="6962493" cy="3637654"/>
          </a:xfrm>
        </p:spPr>
      </p:pic>
      <p:sp>
        <p:nvSpPr>
          <p:cNvPr id="4" name="TextBox 3"/>
          <p:cNvSpPr txBox="1"/>
          <p:nvPr/>
        </p:nvSpPr>
        <p:spPr>
          <a:xfrm>
            <a:off x="7280366" y="2108649"/>
            <a:ext cx="4824548" cy="3170099"/>
          </a:xfrm>
          <a:prstGeom prst="rect">
            <a:avLst/>
          </a:prstGeom>
          <a:noFill/>
        </p:spPr>
        <p:txBody>
          <a:bodyPr wrap="square" rtlCol="0">
            <a:spAutoFit/>
          </a:bodyPr>
          <a:lstStyle/>
          <a:p>
            <a:r>
              <a:rPr lang="en-US" sz="2000" dirty="0"/>
              <a:t>Ranks 48</a:t>
            </a:r>
            <a:r>
              <a:rPr lang="en-US" sz="2000" baseline="30000" dirty="0"/>
              <a:t>th</a:t>
            </a:r>
            <a:r>
              <a:rPr lang="en-US" sz="2000" dirty="0"/>
              <a:t> among the 50 states for total area</a:t>
            </a:r>
          </a:p>
          <a:p>
            <a:r>
              <a:rPr lang="en-US" sz="2000" b="1" dirty="0"/>
              <a:t>5,544 square miles</a:t>
            </a:r>
          </a:p>
          <a:p>
            <a:r>
              <a:rPr lang="en-US" sz="2000" b="1" dirty="0"/>
              <a:t>169 </a:t>
            </a:r>
            <a:r>
              <a:rPr lang="en-US" sz="2000" b="1"/>
              <a:t>municipalities/8 counties</a:t>
            </a:r>
            <a:endParaRPr lang="en-US" sz="2000" b="1" dirty="0"/>
          </a:p>
          <a:p>
            <a:r>
              <a:rPr lang="en-US" sz="2000" dirty="0"/>
              <a:t>Average annual rainfall: </a:t>
            </a:r>
            <a:r>
              <a:rPr lang="en-US" sz="2000" b="1" dirty="0"/>
              <a:t>50 inches</a:t>
            </a:r>
          </a:p>
          <a:p>
            <a:r>
              <a:rPr lang="en-US" sz="2000" dirty="0"/>
              <a:t>Average number of sunny days: </a:t>
            </a:r>
            <a:r>
              <a:rPr lang="en-US" sz="2000" b="1" dirty="0"/>
              <a:t>194</a:t>
            </a:r>
          </a:p>
          <a:p>
            <a:r>
              <a:rPr lang="en-US" sz="2000" dirty="0"/>
              <a:t>Average high temperature: </a:t>
            </a:r>
            <a:r>
              <a:rPr lang="en-US" sz="2000" b="1" dirty="0"/>
              <a:t>60.1°F</a:t>
            </a:r>
          </a:p>
          <a:p>
            <a:r>
              <a:rPr lang="en-US" sz="2000" dirty="0"/>
              <a:t>Average low temperature: </a:t>
            </a:r>
            <a:r>
              <a:rPr lang="en-US" sz="2000" b="1" dirty="0"/>
              <a:t>39.5°F</a:t>
            </a:r>
          </a:p>
          <a:p>
            <a:r>
              <a:rPr lang="en-US" sz="2000" dirty="0"/>
              <a:t>Total population: </a:t>
            </a:r>
            <a:r>
              <a:rPr lang="en-US" sz="2000" b="1" dirty="0"/>
              <a:t>3,572,665</a:t>
            </a:r>
          </a:p>
          <a:p>
            <a:r>
              <a:rPr lang="en-US" sz="2000" dirty="0"/>
              <a:t>Population per square mile: </a:t>
            </a:r>
            <a:r>
              <a:rPr lang="en-US" sz="2000" b="1" dirty="0"/>
              <a:t>738.1</a:t>
            </a:r>
          </a:p>
          <a:p>
            <a:r>
              <a:rPr lang="en-US" sz="2000" dirty="0"/>
              <a:t>Installed Solar Capacity (2019): </a:t>
            </a:r>
            <a:r>
              <a:rPr lang="en-US" sz="2000" b="1" dirty="0"/>
              <a:t>525 MW</a:t>
            </a:r>
          </a:p>
        </p:txBody>
      </p:sp>
      <p:sp>
        <p:nvSpPr>
          <p:cNvPr id="5" name="TextBox 4"/>
          <p:cNvSpPr txBox="1"/>
          <p:nvPr/>
        </p:nvSpPr>
        <p:spPr>
          <a:xfrm>
            <a:off x="801189" y="602434"/>
            <a:ext cx="9736183" cy="707886"/>
          </a:xfrm>
          <a:prstGeom prst="rect">
            <a:avLst/>
          </a:prstGeom>
          <a:noFill/>
        </p:spPr>
        <p:txBody>
          <a:bodyPr wrap="square" rtlCol="0">
            <a:spAutoFit/>
          </a:bodyPr>
          <a:lstStyle/>
          <a:p>
            <a:pPr algn="ctr"/>
            <a:r>
              <a:rPr lang="en-US" sz="4000" dirty="0"/>
              <a:t>State of Connecticut Facts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36" y="6066966"/>
            <a:ext cx="1428750" cy="619125"/>
          </a:xfrm>
          <a:prstGeom prst="rect">
            <a:avLst/>
          </a:prstGeom>
        </p:spPr>
      </p:pic>
    </p:spTree>
    <p:extLst>
      <p:ext uri="{BB962C8B-B14F-4D97-AF65-F5344CB8AC3E}">
        <p14:creationId xmlns:p14="http://schemas.microsoft.com/office/powerpoint/2010/main" val="121524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6" name="TextBox 5"/>
          <p:cNvSpPr txBox="1"/>
          <p:nvPr/>
        </p:nvSpPr>
        <p:spPr>
          <a:xfrm>
            <a:off x="1288869" y="1213738"/>
            <a:ext cx="890016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a:t>Connecticut Department of Energy and Environmental Protection</a:t>
            </a:r>
          </a:p>
        </p:txBody>
      </p:sp>
      <p:sp>
        <p:nvSpPr>
          <p:cNvPr id="24" name="Rectangle 23"/>
          <p:cNvSpPr/>
          <p:nvPr/>
        </p:nvSpPr>
        <p:spPr>
          <a:xfrm>
            <a:off x="1943586" y="2242778"/>
            <a:ext cx="1321662" cy="12375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t>Public Utilities </a:t>
            </a:r>
          </a:p>
          <a:p>
            <a:r>
              <a:rPr lang="en-US" dirty="0"/>
              <a:t>Regulatory </a:t>
            </a:r>
          </a:p>
          <a:p>
            <a:r>
              <a:rPr lang="en-US" dirty="0"/>
              <a:t>Authority</a:t>
            </a:r>
          </a:p>
        </p:txBody>
      </p:sp>
      <p:sp>
        <p:nvSpPr>
          <p:cNvPr id="25" name="Rectangle 24"/>
          <p:cNvSpPr/>
          <p:nvPr/>
        </p:nvSpPr>
        <p:spPr>
          <a:xfrm>
            <a:off x="3737972" y="2242778"/>
            <a:ext cx="1371872" cy="14032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t>Bureau of Energy </a:t>
            </a:r>
          </a:p>
          <a:p>
            <a:r>
              <a:rPr lang="en-US" dirty="0"/>
              <a:t>and Technology Policy </a:t>
            </a:r>
          </a:p>
        </p:txBody>
      </p:sp>
      <p:cxnSp>
        <p:nvCxnSpPr>
          <p:cNvPr id="27" name="Straight Connector 26"/>
          <p:cNvCxnSpPr>
            <a:endCxn id="24" idx="0"/>
          </p:cNvCxnSpPr>
          <p:nvPr/>
        </p:nvCxnSpPr>
        <p:spPr>
          <a:xfrm>
            <a:off x="2604417" y="1591104"/>
            <a:ext cx="0" cy="651674"/>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a:endCxn id="25" idx="0"/>
          </p:cNvCxnSpPr>
          <p:nvPr/>
        </p:nvCxnSpPr>
        <p:spPr>
          <a:xfrm>
            <a:off x="4423908" y="1650943"/>
            <a:ext cx="0" cy="591835"/>
          </a:xfrm>
          <a:prstGeom prst="line">
            <a:avLst/>
          </a:prstGeom>
        </p:spPr>
        <p:style>
          <a:lnRef idx="1">
            <a:schemeClr val="dk1"/>
          </a:lnRef>
          <a:fillRef idx="0">
            <a:schemeClr val="dk1"/>
          </a:fillRef>
          <a:effectRef idx="0">
            <a:schemeClr val="dk1"/>
          </a:effectRef>
          <a:fontRef idx="minor">
            <a:schemeClr val="tx1"/>
          </a:fontRef>
        </p:style>
      </p:cxnSp>
      <p:sp>
        <p:nvSpPr>
          <p:cNvPr id="35" name="Rectangle 34"/>
          <p:cNvSpPr/>
          <p:nvPr/>
        </p:nvSpPr>
        <p:spPr>
          <a:xfrm>
            <a:off x="6248944" y="2319157"/>
            <a:ext cx="1445623" cy="11531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Outdoor Recreation &amp; Natural Resources</a:t>
            </a:r>
          </a:p>
        </p:txBody>
      </p:sp>
      <p:cxnSp>
        <p:nvCxnSpPr>
          <p:cNvPr id="37" name="Straight Connector 36"/>
          <p:cNvCxnSpPr>
            <a:endCxn id="35" idx="0"/>
          </p:cNvCxnSpPr>
          <p:nvPr/>
        </p:nvCxnSpPr>
        <p:spPr>
          <a:xfrm>
            <a:off x="6967572" y="1601102"/>
            <a:ext cx="4184" cy="718055"/>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8033211" y="2319157"/>
            <a:ext cx="1854222" cy="11611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Air Management, Water Protection &amp; Land Reuse</a:t>
            </a:r>
          </a:p>
        </p:txBody>
      </p:sp>
      <p:cxnSp>
        <p:nvCxnSpPr>
          <p:cNvPr id="41" name="Straight Connector 40"/>
          <p:cNvCxnSpPr/>
          <p:nvPr/>
        </p:nvCxnSpPr>
        <p:spPr>
          <a:xfrm>
            <a:off x="8708571" y="1584960"/>
            <a:ext cx="8710" cy="734197"/>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5526133" y="1675402"/>
            <a:ext cx="29187" cy="2194149"/>
          </a:xfrm>
          <a:prstGeom prst="line">
            <a:avLst/>
          </a:prstGeom>
        </p:spPr>
        <p:style>
          <a:lnRef idx="1">
            <a:schemeClr val="dk1"/>
          </a:lnRef>
          <a:fillRef idx="0">
            <a:schemeClr val="dk1"/>
          </a:fillRef>
          <a:effectRef idx="0">
            <a:schemeClr val="dk1"/>
          </a:effectRef>
          <a:fontRef idx="minor">
            <a:schemeClr val="tx1"/>
          </a:fontRef>
        </p:style>
      </p:cxnSp>
      <p:sp>
        <p:nvSpPr>
          <p:cNvPr id="49" name="Oval 48"/>
          <p:cNvSpPr/>
          <p:nvPr/>
        </p:nvSpPr>
        <p:spPr>
          <a:xfrm>
            <a:off x="4262746" y="3869551"/>
            <a:ext cx="2744018" cy="914400"/>
          </a:xfrm>
          <a:prstGeom prst="ellipse">
            <a:avLst/>
          </a:prstGeom>
          <a:solidFill>
            <a:srgbClr val="FC120C"/>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t>ADMINISTRATIVE PURPOSES ONLY</a:t>
            </a:r>
          </a:p>
          <a:p>
            <a:pPr algn="ctr"/>
            <a:r>
              <a:rPr lang="en-US" b="1" dirty="0"/>
              <a:t>(HR &amp; IT)</a:t>
            </a:r>
          </a:p>
        </p:txBody>
      </p:sp>
      <p:cxnSp>
        <p:nvCxnSpPr>
          <p:cNvPr id="80" name="Straight Connector 79"/>
          <p:cNvCxnSpPr>
            <a:stCxn id="49" idx="3"/>
            <a:endCxn id="88" idx="7"/>
          </p:cNvCxnSpPr>
          <p:nvPr/>
        </p:nvCxnSpPr>
        <p:spPr>
          <a:xfrm flipH="1">
            <a:off x="4064262" y="4650040"/>
            <a:ext cx="600336" cy="496401"/>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a:stCxn id="49" idx="5"/>
            <a:endCxn id="90" idx="1"/>
          </p:cNvCxnSpPr>
          <p:nvPr/>
        </p:nvCxnSpPr>
        <p:spPr>
          <a:xfrm>
            <a:off x="6604912" y="4650040"/>
            <a:ext cx="544326" cy="491300"/>
          </a:xfrm>
          <a:prstGeom prst="line">
            <a:avLst/>
          </a:prstGeom>
        </p:spPr>
        <p:style>
          <a:lnRef idx="1">
            <a:schemeClr val="dk1"/>
          </a:lnRef>
          <a:fillRef idx="0">
            <a:schemeClr val="dk1"/>
          </a:fillRef>
          <a:effectRef idx="0">
            <a:schemeClr val="dk1"/>
          </a:effectRef>
          <a:fontRef idx="minor">
            <a:schemeClr val="tx1"/>
          </a:fontRef>
        </p:style>
      </p:cxnSp>
      <p:sp>
        <p:nvSpPr>
          <p:cNvPr id="88" name="Oval 87"/>
          <p:cNvSpPr/>
          <p:nvPr/>
        </p:nvSpPr>
        <p:spPr>
          <a:xfrm>
            <a:off x="1968091" y="5007429"/>
            <a:ext cx="2455817" cy="949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Connecticut Siting Council</a:t>
            </a:r>
          </a:p>
        </p:txBody>
      </p:sp>
      <p:sp>
        <p:nvSpPr>
          <p:cNvPr id="90" name="Oval 89"/>
          <p:cNvSpPr/>
          <p:nvPr/>
        </p:nvSpPr>
        <p:spPr>
          <a:xfrm>
            <a:off x="6783085" y="5007429"/>
            <a:ext cx="250025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Office of Consumer Counsel</a:t>
            </a:r>
          </a:p>
        </p:txBody>
      </p:sp>
    </p:spTree>
    <p:extLst>
      <p:ext uri="{BB962C8B-B14F-4D97-AF65-F5344CB8AC3E}">
        <p14:creationId xmlns:p14="http://schemas.microsoft.com/office/powerpoint/2010/main" val="193462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11" y="6054226"/>
            <a:ext cx="1428750" cy="619125"/>
          </a:xfrm>
          <a:prstGeom prst="rect">
            <a:avLst/>
          </a:prstGeom>
        </p:spPr>
      </p:pic>
      <p:sp>
        <p:nvSpPr>
          <p:cNvPr id="5" name="TextBox 4"/>
          <p:cNvSpPr txBox="1"/>
          <p:nvPr/>
        </p:nvSpPr>
        <p:spPr>
          <a:xfrm>
            <a:off x="627017" y="496389"/>
            <a:ext cx="10084526" cy="646331"/>
          </a:xfrm>
          <a:prstGeom prst="rect">
            <a:avLst/>
          </a:prstGeom>
          <a:noFill/>
        </p:spPr>
        <p:txBody>
          <a:bodyPr wrap="square" rtlCol="0">
            <a:spAutoFit/>
          </a:bodyPr>
          <a:lstStyle/>
          <a:p>
            <a:pPr algn="ctr"/>
            <a:r>
              <a:rPr lang="en-US" sz="3600" dirty="0"/>
              <a:t>The Connecticut Siting Council</a:t>
            </a:r>
          </a:p>
        </p:txBody>
      </p:sp>
      <p:sp>
        <p:nvSpPr>
          <p:cNvPr id="7" name="TextBox 6"/>
          <p:cNvSpPr txBox="1"/>
          <p:nvPr/>
        </p:nvSpPr>
        <p:spPr>
          <a:xfrm>
            <a:off x="722811" y="1271451"/>
            <a:ext cx="1096205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Executive branch administrative agency with the legislative purpose to end ad hoc town-by-town regulation of energy and telecommunications infrastructure in favor of regulation by a statewide body</a:t>
            </a:r>
          </a:p>
          <a:p>
            <a:endParaRPr lang="en-US" dirty="0"/>
          </a:p>
          <a:p>
            <a:pPr marL="285750" indent="-285750">
              <a:buFont typeface="Arial" panose="020B0604020202020204" pitchFamily="34" charset="0"/>
              <a:buChar char="•"/>
            </a:pPr>
            <a:r>
              <a:rPr lang="en-US" dirty="0"/>
              <a:t>CSC has exclusive jurisdiction over the construction, operation and maintenance of electric transmission lines, fuel transmission lines, electric generating facilities, electric substations and telecommunications towers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CSC consists of 9 per diem appointed members:</a:t>
            </a:r>
          </a:p>
          <a:p>
            <a:r>
              <a:rPr lang="en-US" dirty="0"/>
              <a:t>	1) 5 public members appointed by Governor (one is Chairman);</a:t>
            </a:r>
          </a:p>
          <a:p>
            <a:r>
              <a:rPr lang="en-US" dirty="0"/>
              <a:t>	2) DEEP Commissioner, or designee;</a:t>
            </a:r>
          </a:p>
          <a:p>
            <a:r>
              <a:rPr lang="en-US" dirty="0"/>
              <a:t>	3) PURA Commissioner, or designee;</a:t>
            </a:r>
          </a:p>
          <a:p>
            <a:r>
              <a:rPr lang="en-US" dirty="0"/>
              <a:t>	4) Speaker of the House designee; and</a:t>
            </a:r>
          </a:p>
          <a:p>
            <a:r>
              <a:rPr lang="en-US" dirty="0"/>
              <a:t>	5) President Pro Tempore of Senate designee.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984" y="2873829"/>
            <a:ext cx="3956877" cy="2984862"/>
          </a:xfrm>
          <a:prstGeom prst="rect">
            <a:avLst/>
          </a:prstGeom>
        </p:spPr>
      </p:pic>
      <p:pic>
        <p:nvPicPr>
          <p:cNvPr id="11" name="Picture 10"/>
          <p:cNvPicPr>
            <a:picLocks noChangeAspect="1"/>
          </p:cNvPicPr>
          <p:nvPr/>
        </p:nvPicPr>
        <p:blipFill>
          <a:blip r:embed="rId5"/>
          <a:stretch>
            <a:fillRect/>
          </a:stretch>
        </p:blipFill>
        <p:spPr>
          <a:xfrm>
            <a:off x="2659380" y="5196703"/>
            <a:ext cx="4800600" cy="1323975"/>
          </a:xfrm>
          <a:prstGeom prst="rect">
            <a:avLst/>
          </a:prstGeom>
        </p:spPr>
      </p:pic>
    </p:spTree>
    <p:extLst>
      <p:ext uri="{BB962C8B-B14F-4D97-AF65-F5344CB8AC3E}">
        <p14:creationId xmlns:p14="http://schemas.microsoft.com/office/powerpoint/2010/main" val="2044460348"/>
      </p:ext>
    </p:extLst>
  </p:cSld>
  <p:clrMapOvr>
    <a:masterClrMapping/>
  </p:clrMapOvr>
</p:sld>
</file>

<file path=ppt/theme/theme1.xml><?xml version="1.0" encoding="utf-8"?>
<a:theme xmlns:a="http://schemas.openxmlformats.org/drawingml/2006/main" name="Brownfields 2019 Titl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ownfields 2019 Info Slides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Brownfields 2019 Info Slides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rownfields 2019 Info Slides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4408185766D34A832F07646CE95C60" ma:contentTypeVersion="13" ma:contentTypeDescription="Create a new document." ma:contentTypeScope="" ma:versionID="7855019d0f948fc185aac8d600a716a1">
  <xsd:schema xmlns:xsd="http://www.w3.org/2001/XMLSchema" xmlns:xs="http://www.w3.org/2001/XMLSchema" xmlns:p="http://schemas.microsoft.com/office/2006/metadata/properties" xmlns:ns3="4fbfc92f-5ae2-44a4-a7e4-2dd62da786c2" xmlns:ns4="c0230eff-e807-47e5-86f8-8dbe226316fe" targetNamespace="http://schemas.microsoft.com/office/2006/metadata/properties" ma:root="true" ma:fieldsID="e64f23ac1199f577559fb0f801bc5e97" ns3:_="" ns4:_="">
    <xsd:import namespace="4fbfc92f-5ae2-44a4-a7e4-2dd62da786c2"/>
    <xsd:import namespace="c0230eff-e807-47e5-86f8-8dbe226316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fc92f-5ae2-44a4-a7e4-2dd62da786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230eff-e807-47e5-86f8-8dbe226316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B68D8C-A321-4070-AF95-87CA39352A52}">
  <ds:schemaRefs>
    <ds:schemaRef ds:uri="http://purl.org/dc/terms/"/>
    <ds:schemaRef ds:uri="http://schemas.openxmlformats.org/package/2006/metadata/core-properties"/>
    <ds:schemaRef ds:uri="c0230eff-e807-47e5-86f8-8dbe226316fe"/>
    <ds:schemaRef ds:uri="http://schemas.microsoft.com/office/2006/documentManagement/types"/>
    <ds:schemaRef ds:uri="http://schemas.microsoft.com/office/infopath/2007/PartnerControls"/>
    <ds:schemaRef ds:uri="4fbfc92f-5ae2-44a4-a7e4-2dd62da786c2"/>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2AB0D3B-CECA-428C-ADF3-779BA3EBD333}">
  <ds:schemaRefs>
    <ds:schemaRef ds:uri="http://schemas.microsoft.com/sharepoint/v3/contenttype/forms"/>
  </ds:schemaRefs>
</ds:datastoreItem>
</file>

<file path=customXml/itemProps3.xml><?xml version="1.0" encoding="utf-8"?>
<ds:datastoreItem xmlns:ds="http://schemas.openxmlformats.org/officeDocument/2006/customXml" ds:itemID="{2BB20B42-7234-4354-A401-ADA3271693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bfc92f-5ae2-44a4-a7e4-2dd62da786c2"/>
    <ds:schemaRef ds:uri="c0230eff-e807-47e5-86f8-8dbe22631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231</TotalTime>
  <Words>1949</Words>
  <Application>Microsoft Office PowerPoint</Application>
  <PresentationFormat>Widescreen</PresentationFormat>
  <Paragraphs>301</Paragraphs>
  <Slides>32</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Calibri</vt:lpstr>
      <vt:lpstr>Calibri Light</vt:lpstr>
      <vt:lpstr>Lato</vt:lpstr>
      <vt:lpstr>Wingdings</vt:lpstr>
      <vt:lpstr>Brownfields 2019 Title A</vt:lpstr>
      <vt:lpstr>Brownfields 2019 Info Slides B</vt:lpstr>
      <vt:lpstr>4_Brownfields 2019 Info Slides B</vt:lpstr>
      <vt:lpstr>5_Brownfields 2019 Info Slides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Joe</dc:creator>
  <cp:lastModifiedBy>Lisa Fontaine</cp:lastModifiedBy>
  <cp:revision>9</cp:revision>
  <dcterms:created xsi:type="dcterms:W3CDTF">2019-12-04T15:33:03Z</dcterms:created>
  <dcterms:modified xsi:type="dcterms:W3CDTF">2020-01-21T13:30:15Z</dcterms:modified>
</cp:coreProperties>
</file>