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4" r:id="rId1"/>
  </p:sldMasterIdLst>
  <p:sldIdLst>
    <p:sldId id="256" r:id="rId2"/>
    <p:sldId id="257" r:id="rId3"/>
    <p:sldId id="258" r:id="rId4"/>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34" autoAdjust="0"/>
    <p:restoredTop sz="94660"/>
  </p:normalViewPr>
  <p:slideViewPr>
    <p:cSldViewPr snapToGrid="0">
      <p:cViewPr varScale="1">
        <p:scale>
          <a:sx n="77" d="100"/>
          <a:sy n="77" d="100"/>
        </p:scale>
        <p:origin x="63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chemeClr val="accent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F24FC2F-A816-4440-9B91-9320BD3D76BE}" type="datetimeFigureOut">
              <a:rPr lang="en-US" smtClean="0"/>
              <a:t>7/2/2020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A653F0-A441-476B-B2B2-0B8B583328B6}" type="slidenum">
              <a:rPr lang="en-US" smtClean="0"/>
              <a:t>‹#›</a:t>
            </a:fld>
            <a:endParaRPr lang="en-US"/>
          </a:p>
        </p:txBody>
      </p:sp>
    </p:spTree>
    <p:extLst>
      <p:ext uri="{BB962C8B-B14F-4D97-AF65-F5344CB8AC3E}">
        <p14:creationId xmlns:p14="http://schemas.microsoft.com/office/powerpoint/2010/main" val="2306716680"/>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F24FC2F-A816-4440-9B91-9320BD3D76BE}" type="datetimeFigureOut">
              <a:rPr lang="en-US" smtClean="0"/>
              <a:t>7/2/2020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5A653F0-A441-476B-B2B2-0B8B583328B6}" type="slidenum">
              <a:rPr lang="en-US" smtClean="0"/>
              <a:t>‹#›</a:t>
            </a:fld>
            <a:endParaRPr lang="en-US"/>
          </a:p>
        </p:txBody>
      </p:sp>
    </p:spTree>
    <p:extLst>
      <p:ext uri="{BB962C8B-B14F-4D97-AF65-F5344CB8AC3E}">
        <p14:creationId xmlns:p14="http://schemas.microsoft.com/office/powerpoint/2010/main" val="8593515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F24FC2F-A816-4440-9B91-9320BD3D76BE}" type="datetimeFigureOut">
              <a:rPr lang="en-US" smtClean="0"/>
              <a:t>7/2/2020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5A653F0-A441-476B-B2B2-0B8B583328B6}" type="slidenum">
              <a:rPr lang="en-US" smtClean="0"/>
              <a:t>‹#›</a:t>
            </a:fld>
            <a:endParaRPr lang="en-US"/>
          </a:p>
        </p:txBody>
      </p:sp>
    </p:spTree>
    <p:extLst>
      <p:ext uri="{BB962C8B-B14F-4D97-AF65-F5344CB8AC3E}">
        <p14:creationId xmlns:p14="http://schemas.microsoft.com/office/powerpoint/2010/main" val="2550791429"/>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F24FC2F-A816-4440-9B91-9320BD3D76BE}" type="datetimeFigureOut">
              <a:rPr lang="en-US" smtClean="0"/>
              <a:t>7/2/2020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A653F0-A441-476B-B2B2-0B8B583328B6}" type="slidenum">
              <a:rPr lang="en-US" smtClean="0"/>
              <a:t>‹#›</a:t>
            </a:fld>
            <a:endParaRPr lang="en-US"/>
          </a:p>
        </p:txBody>
      </p:sp>
    </p:spTree>
    <p:extLst>
      <p:ext uri="{BB962C8B-B14F-4D97-AF65-F5344CB8AC3E}">
        <p14:creationId xmlns:p14="http://schemas.microsoft.com/office/powerpoint/2010/main" val="42835736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F24FC2F-A816-4440-9B91-9320BD3D76BE}" type="datetimeFigureOut">
              <a:rPr lang="en-US" smtClean="0"/>
              <a:t>7/2/2020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A653F0-A441-476B-B2B2-0B8B583328B6}" type="slidenum">
              <a:rPr lang="en-US" smtClean="0"/>
              <a:t>‹#›</a:t>
            </a:fld>
            <a:endParaRPr lang="en-US"/>
          </a:p>
        </p:txBody>
      </p:sp>
    </p:spTree>
    <p:extLst>
      <p:ext uri="{BB962C8B-B14F-4D97-AF65-F5344CB8AC3E}">
        <p14:creationId xmlns:p14="http://schemas.microsoft.com/office/powerpoint/2010/main" val="82821141"/>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AF24FC2F-A816-4440-9B91-9320BD3D76BE}" type="datetimeFigureOut">
              <a:rPr lang="en-US" smtClean="0"/>
              <a:t>7/2/2020</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F5A653F0-A441-476B-B2B2-0B8B583328B6}" type="slidenum">
              <a:rPr lang="en-US" smtClean="0"/>
              <a:t>‹#›</a:t>
            </a:fld>
            <a:endParaRPr lang="en-US"/>
          </a:p>
        </p:txBody>
      </p:sp>
    </p:spTree>
    <p:extLst>
      <p:ext uri="{BB962C8B-B14F-4D97-AF65-F5344CB8AC3E}">
        <p14:creationId xmlns:p14="http://schemas.microsoft.com/office/powerpoint/2010/main" val="22572272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fld id="{AF24FC2F-A816-4440-9B91-9320BD3D76BE}" type="datetimeFigureOut">
              <a:rPr lang="en-US" smtClean="0"/>
              <a:t>7/2/2020</a:t>
            </a:fld>
            <a:endParaRPr lang="en-US"/>
          </a:p>
        </p:txBody>
      </p:sp>
      <p:sp>
        <p:nvSpPr>
          <p:cNvPr id="11" name="Footer Placeholder 10"/>
          <p:cNvSpPr>
            <a:spLocks noGrp="1"/>
          </p:cNvSpPr>
          <p:nvPr>
            <p:ph type="ftr" sz="quarter" idx="11"/>
          </p:nvPr>
        </p:nvSpPr>
        <p:spPr/>
        <p:txBody>
          <a:bodyPr/>
          <a:lstStyle/>
          <a:p>
            <a:endParaRPr lang="en-US"/>
          </a:p>
        </p:txBody>
      </p:sp>
      <p:sp>
        <p:nvSpPr>
          <p:cNvPr id="12" name="Slide Number Placeholder 11"/>
          <p:cNvSpPr>
            <a:spLocks noGrp="1"/>
          </p:cNvSpPr>
          <p:nvPr>
            <p:ph type="sldNum" sz="quarter" idx="12"/>
          </p:nvPr>
        </p:nvSpPr>
        <p:spPr/>
        <p:txBody>
          <a:bodyPr/>
          <a:lstStyle/>
          <a:p>
            <a:fld id="{F5A653F0-A441-476B-B2B2-0B8B583328B6}" type="slidenum">
              <a:rPr lang="en-US" smtClean="0"/>
              <a:t>‹#›</a:t>
            </a:fld>
            <a:endParaRPr lang="en-US"/>
          </a:p>
        </p:txBody>
      </p:sp>
    </p:spTree>
    <p:extLst>
      <p:ext uri="{BB962C8B-B14F-4D97-AF65-F5344CB8AC3E}">
        <p14:creationId xmlns:p14="http://schemas.microsoft.com/office/powerpoint/2010/main" val="32765796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fld id="{AF24FC2F-A816-4440-9B91-9320BD3D76BE}" type="datetimeFigureOut">
              <a:rPr lang="en-US" smtClean="0"/>
              <a:t>7/2/2020</a:t>
            </a:fld>
            <a:endParaRPr lang="en-US"/>
          </a:p>
        </p:txBody>
      </p:sp>
      <p:sp>
        <p:nvSpPr>
          <p:cNvPr id="7" name="Footer Placeholder 6"/>
          <p:cNvSpPr>
            <a:spLocks noGrp="1"/>
          </p:cNvSpPr>
          <p:nvPr>
            <p:ph type="ftr" sz="quarter" idx="11"/>
          </p:nvPr>
        </p:nvSpPr>
        <p:spPr/>
        <p:txBody>
          <a:bodyPr/>
          <a:lstStyle/>
          <a:p>
            <a:endParaRPr lang="en-US"/>
          </a:p>
        </p:txBody>
      </p:sp>
      <p:sp>
        <p:nvSpPr>
          <p:cNvPr id="8" name="Slide Number Placeholder 7"/>
          <p:cNvSpPr>
            <a:spLocks noGrp="1"/>
          </p:cNvSpPr>
          <p:nvPr>
            <p:ph type="sldNum" sz="quarter" idx="12"/>
          </p:nvPr>
        </p:nvSpPr>
        <p:spPr/>
        <p:txBody>
          <a:bodyPr/>
          <a:lstStyle/>
          <a:p>
            <a:fld id="{F5A653F0-A441-476B-B2B2-0B8B583328B6}" type="slidenum">
              <a:rPr lang="en-US" smtClean="0"/>
              <a:t>‹#›</a:t>
            </a:fld>
            <a:endParaRPr lang="en-US"/>
          </a:p>
        </p:txBody>
      </p:sp>
    </p:spTree>
    <p:extLst>
      <p:ext uri="{BB962C8B-B14F-4D97-AF65-F5344CB8AC3E}">
        <p14:creationId xmlns:p14="http://schemas.microsoft.com/office/powerpoint/2010/main" val="10555173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AF24FC2F-A816-4440-9B91-9320BD3D76BE}" type="datetimeFigureOut">
              <a:rPr lang="en-US" smtClean="0"/>
              <a:t>7/2/2020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5A653F0-A441-476B-B2B2-0B8B583328B6}" type="slidenum">
              <a:rPr lang="en-US" smtClean="0"/>
              <a:t>‹#›</a:t>
            </a:fld>
            <a:endParaRPr lang="en-US"/>
          </a:p>
        </p:txBody>
      </p:sp>
    </p:spTree>
    <p:extLst>
      <p:ext uri="{BB962C8B-B14F-4D97-AF65-F5344CB8AC3E}">
        <p14:creationId xmlns:p14="http://schemas.microsoft.com/office/powerpoint/2010/main" val="14138194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AF24FC2F-A816-4440-9B91-9320BD3D76BE}" type="datetimeFigureOut">
              <a:rPr lang="en-US" smtClean="0"/>
              <a:t>7/2/2020</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F5A653F0-A441-476B-B2B2-0B8B583328B6}" type="slidenum">
              <a:rPr lang="en-US" smtClean="0"/>
              <a:t>‹#›</a:t>
            </a:fld>
            <a:endParaRPr lang="en-US"/>
          </a:p>
        </p:txBody>
      </p:sp>
    </p:spTree>
    <p:extLst>
      <p:ext uri="{BB962C8B-B14F-4D97-AF65-F5344CB8AC3E}">
        <p14:creationId xmlns:p14="http://schemas.microsoft.com/office/powerpoint/2010/main" val="11383669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50000"/>
              <a:lumOff val="5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AF24FC2F-A816-4440-9B91-9320BD3D76BE}" type="datetimeFigureOut">
              <a:rPr lang="en-US" smtClean="0"/>
              <a:t>7/2/2020</a:t>
            </a:fld>
            <a:endParaRPr lang="en-US"/>
          </a:p>
        </p:txBody>
      </p:sp>
      <p:sp>
        <p:nvSpPr>
          <p:cNvPr id="9" name="Footer Placeholder 8"/>
          <p:cNvSpPr>
            <a:spLocks noGrp="1"/>
          </p:cNvSpPr>
          <p:nvPr>
            <p:ph type="ftr" sz="quarter" idx="11"/>
          </p:nvPr>
        </p:nvSpPr>
        <p:spPr>
          <a:xfrm>
            <a:off x="3499101" y="6356350"/>
            <a:ext cx="5911517" cy="365125"/>
          </a:xfrm>
        </p:spPr>
        <p:txBody>
          <a:bodyPr/>
          <a:lstStyle/>
          <a:p>
            <a:endParaRPr lang="en-US"/>
          </a:p>
        </p:txBody>
      </p:sp>
      <p:sp>
        <p:nvSpPr>
          <p:cNvPr id="10" name="Slide Number Placeholder 9"/>
          <p:cNvSpPr>
            <a:spLocks noGrp="1"/>
          </p:cNvSpPr>
          <p:nvPr>
            <p:ph type="sldNum" sz="quarter" idx="12"/>
          </p:nvPr>
        </p:nvSpPr>
        <p:spPr/>
        <p:txBody>
          <a:bodyPr/>
          <a:lstStyle/>
          <a:p>
            <a:fld id="{F5A653F0-A441-476B-B2B2-0B8B583328B6}" type="slidenum">
              <a:rPr lang="en-US" smtClean="0"/>
              <a:t>‹#›</a:t>
            </a:fld>
            <a:endParaRPr lang="en-US"/>
          </a:p>
        </p:txBody>
      </p:sp>
    </p:spTree>
    <p:extLst>
      <p:ext uri="{BB962C8B-B14F-4D97-AF65-F5344CB8AC3E}">
        <p14:creationId xmlns:p14="http://schemas.microsoft.com/office/powerpoint/2010/main" val="24118400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11815864" y="758952"/>
            <a:ext cx="384048" cy="5330952"/>
          </a:xfrm>
          <a:prstGeom prst="rect">
            <a:avLst/>
          </a:prstGeom>
          <a:solidFill>
            <a:schemeClr val="accent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bg2">
                    <a:lumMod val="40000"/>
                    <a:lumOff val="60000"/>
                  </a:schemeClr>
                </a:solidFill>
              </a:defRPr>
            </a:lvl1pPr>
          </a:lstStyle>
          <a:p>
            <a:fld id="{AF24FC2F-A816-4440-9B91-9320BD3D76BE}" type="datetimeFigureOut">
              <a:rPr lang="en-US" smtClean="0"/>
              <a:t>7/2/2020</a:t>
            </a:fld>
            <a:endParaRPr lang="en-US"/>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bg2">
                    <a:lumMod val="40000"/>
                    <a:lumOff val="60000"/>
                  </a:schemeClr>
                </a:solidFill>
              </a:defRPr>
            </a:lvl1pPr>
          </a:lstStyle>
          <a:p>
            <a:endParaRPr lang="en-US"/>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F5A653F0-A441-476B-B2B2-0B8B583328B6}" type="slidenum">
              <a:rPr lang="en-US" smtClean="0"/>
              <a:t>‹#›</a:t>
            </a:fld>
            <a:endParaRPr lang="en-US"/>
          </a:p>
        </p:txBody>
      </p:sp>
    </p:spTree>
    <p:extLst>
      <p:ext uri="{BB962C8B-B14F-4D97-AF65-F5344CB8AC3E}">
        <p14:creationId xmlns:p14="http://schemas.microsoft.com/office/powerpoint/2010/main" val="4048479661"/>
      </p:ext>
    </p:extLst>
  </p:cSld>
  <p:clrMap bg1="dk1" tx1="lt1" bg2="dk2" tx2="lt2" accent1="accent1" accent2="accent2" accent3="accent3" accent4="accent4" accent5="accent5" accent6="accent6" hlink="hlink" folHlink="folHlink"/>
  <p:sldLayoutIdLst>
    <p:sldLayoutId id="2147483755" r:id="rId1"/>
    <p:sldLayoutId id="2147483756" r:id="rId2"/>
    <p:sldLayoutId id="2147483757" r:id="rId3"/>
    <p:sldLayoutId id="2147483758" r:id="rId4"/>
    <p:sldLayoutId id="2147483759" r:id="rId5"/>
    <p:sldLayoutId id="2147483760" r:id="rId6"/>
    <p:sldLayoutId id="2147483761" r:id="rId7"/>
    <p:sldLayoutId id="2147483762" r:id="rId8"/>
    <p:sldLayoutId id="2147483763" r:id="rId9"/>
    <p:sldLayoutId id="2147483764" r:id="rId10"/>
    <p:sldLayoutId id="2147483765" r:id="rId11"/>
  </p:sldLayoutIdLst>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tabLst>
          <a:tab pos="1143000" algn="l"/>
        </a:tabLst>
        <a:defRPr sz="2000" kern="1200">
          <a:solidFill>
            <a:schemeClr val="bg2">
              <a:lumMod val="20000"/>
              <a:lumOff val="80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800" kern="1200">
          <a:solidFill>
            <a:schemeClr val="bg2">
              <a:lumMod val="20000"/>
              <a:lumOff val="80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600" kern="1200">
          <a:solidFill>
            <a:schemeClr val="bg2">
              <a:lumMod val="20000"/>
              <a:lumOff val="80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tabLst>
          <a:tab pos="1143000" algn="l"/>
        </a:tabLst>
        <a:defRPr sz="1400" kern="1200">
          <a:solidFill>
            <a:schemeClr val="bg2">
              <a:lumMod val="20000"/>
              <a:lumOff val="80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710660-BC13-4ED0-A7FF-F22FA843E148}"/>
              </a:ext>
            </a:extLst>
          </p:cNvPr>
          <p:cNvSpPr>
            <a:spLocks noGrp="1"/>
          </p:cNvSpPr>
          <p:nvPr>
            <p:ph type="ctrTitle"/>
          </p:nvPr>
        </p:nvSpPr>
        <p:spPr>
          <a:xfrm>
            <a:off x="1069848" y="1298448"/>
            <a:ext cx="7315200" cy="2433043"/>
          </a:xfrm>
        </p:spPr>
        <p:txBody>
          <a:bodyPr>
            <a:normAutofit/>
          </a:bodyPr>
          <a:lstStyle/>
          <a:p>
            <a:r>
              <a:rPr lang="en-US" dirty="0"/>
              <a:t>New Canaan Planning &amp; Zoning Commission </a:t>
            </a:r>
          </a:p>
        </p:txBody>
      </p:sp>
      <p:sp>
        <p:nvSpPr>
          <p:cNvPr id="3" name="Subtitle 2">
            <a:extLst>
              <a:ext uri="{FF2B5EF4-FFF2-40B4-BE49-F238E27FC236}">
                <a16:creationId xmlns:a16="http://schemas.microsoft.com/office/drawing/2014/main" id="{BC7E1DEA-718E-43F2-9798-555B3F2974C1}"/>
              </a:ext>
            </a:extLst>
          </p:cNvPr>
          <p:cNvSpPr>
            <a:spLocks noGrp="1"/>
          </p:cNvSpPr>
          <p:nvPr>
            <p:ph type="subTitle" idx="1"/>
          </p:nvPr>
        </p:nvSpPr>
        <p:spPr>
          <a:xfrm>
            <a:off x="1069848" y="4137891"/>
            <a:ext cx="7315200" cy="1262028"/>
          </a:xfrm>
        </p:spPr>
        <p:txBody>
          <a:bodyPr>
            <a:normAutofit fontScale="70000" lnSpcReduction="20000"/>
          </a:bodyPr>
          <a:lstStyle/>
          <a:p>
            <a:r>
              <a:rPr lang="en-US" dirty="0"/>
              <a:t>Presentation to the CT Siting Council</a:t>
            </a:r>
          </a:p>
          <a:p>
            <a:r>
              <a:rPr lang="en-US" dirty="0"/>
              <a:t>July 9, 2020</a:t>
            </a:r>
          </a:p>
          <a:p>
            <a:r>
              <a:rPr lang="en-US" dirty="0"/>
              <a:t>John Goodwin, </a:t>
            </a:r>
            <a:r>
              <a:rPr lang="en-US" dirty="0" smtClean="0"/>
              <a:t>Chairman</a:t>
            </a:r>
          </a:p>
          <a:p>
            <a:r>
              <a:rPr lang="en-US" dirty="0" smtClean="0"/>
              <a:t>Lynn  Brooks Avni, AICP, Town Planner</a:t>
            </a:r>
            <a:endParaRPr lang="en-US" dirty="0"/>
          </a:p>
        </p:txBody>
      </p:sp>
    </p:spTree>
    <p:extLst>
      <p:ext uri="{BB962C8B-B14F-4D97-AF65-F5344CB8AC3E}">
        <p14:creationId xmlns:p14="http://schemas.microsoft.com/office/powerpoint/2010/main" val="29179975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FC0299-6385-46FE-A220-F8551B1BE5D2}"/>
              </a:ext>
            </a:extLst>
          </p:cNvPr>
          <p:cNvSpPr>
            <a:spLocks noGrp="1"/>
          </p:cNvSpPr>
          <p:nvPr>
            <p:ph type="title"/>
          </p:nvPr>
        </p:nvSpPr>
        <p:spPr/>
        <p:txBody>
          <a:bodyPr>
            <a:normAutofit/>
          </a:bodyPr>
          <a:lstStyle/>
          <a:p>
            <a:pPr algn="ctr"/>
            <a:r>
              <a:rPr lang="en-US" dirty="0"/>
              <a:t>History of the Sect. 7.8 New Canaan Zoning </a:t>
            </a:r>
            <a:r>
              <a:rPr lang="en-US" dirty="0" smtClean="0"/>
              <a:t>Regulations for Telecommuni-cations</a:t>
            </a:r>
            <a:endParaRPr lang="en-US" dirty="0"/>
          </a:p>
        </p:txBody>
      </p:sp>
      <p:sp>
        <p:nvSpPr>
          <p:cNvPr id="3" name="Content Placeholder 2">
            <a:extLst>
              <a:ext uri="{FF2B5EF4-FFF2-40B4-BE49-F238E27FC236}">
                <a16:creationId xmlns:a16="http://schemas.microsoft.com/office/drawing/2014/main" id="{58BAE1BA-87C2-4B0A-863B-1F6B8187880D}"/>
              </a:ext>
            </a:extLst>
          </p:cNvPr>
          <p:cNvSpPr>
            <a:spLocks noGrp="1"/>
          </p:cNvSpPr>
          <p:nvPr>
            <p:ph idx="1"/>
          </p:nvPr>
        </p:nvSpPr>
        <p:spPr/>
        <p:txBody>
          <a:bodyPr>
            <a:normAutofit/>
          </a:bodyPr>
          <a:lstStyle/>
          <a:p>
            <a:r>
              <a:rPr lang="en-US" dirty="0"/>
              <a:t>Sect. 7.8 </a:t>
            </a:r>
            <a:r>
              <a:rPr lang="en-US" dirty="0" smtClean="0"/>
              <a:t>was added </a:t>
            </a:r>
            <a:r>
              <a:rPr lang="en-US" dirty="0"/>
              <a:t>to the Regulations on June 18, 2018</a:t>
            </a:r>
          </a:p>
          <a:p>
            <a:r>
              <a:rPr lang="en-US" dirty="0" smtClean="0"/>
              <a:t>“</a:t>
            </a:r>
            <a:r>
              <a:rPr lang="en-US" i="1" dirty="0"/>
              <a:t>These Regulations are intended to establish guidelines and standards for the siting of different types of antenna facilities in New Canaan in order to protect the public safety and general welfare and, through design, siting, and screening, to minimize any adverse </a:t>
            </a:r>
            <a:r>
              <a:rPr lang="en-US" i="1" dirty="0" smtClean="0"/>
              <a:t>effects.”</a:t>
            </a:r>
            <a:endParaRPr lang="en-US" i="1" dirty="0"/>
          </a:p>
          <a:p>
            <a:r>
              <a:rPr lang="en-US" dirty="0" smtClean="0"/>
              <a:t>Our Zoning Regulations encompass antennas </a:t>
            </a:r>
            <a:r>
              <a:rPr lang="en-US" dirty="0"/>
              <a:t>that require a Zoning Permit, Site Plan </a:t>
            </a:r>
            <a:r>
              <a:rPr lang="en-US" dirty="0" smtClean="0"/>
              <a:t>approval or </a:t>
            </a:r>
            <a:r>
              <a:rPr lang="en-US" dirty="0"/>
              <a:t>Special Permit, </a:t>
            </a:r>
            <a:r>
              <a:rPr lang="en-US" dirty="0" smtClean="0"/>
              <a:t>as well as those </a:t>
            </a:r>
            <a:r>
              <a:rPr lang="en-US" dirty="0"/>
              <a:t>regulated by the </a:t>
            </a:r>
            <a:r>
              <a:rPr lang="en-US" dirty="0" smtClean="0"/>
              <a:t>Connecticut Siting Council (CSC).</a:t>
            </a:r>
            <a:endParaRPr lang="en-US" dirty="0"/>
          </a:p>
          <a:p>
            <a:r>
              <a:rPr lang="en-US" dirty="0"/>
              <a:t>The Regulations specify preferences for Location, Antenna </a:t>
            </a:r>
            <a:r>
              <a:rPr lang="en-US" dirty="0" smtClean="0"/>
              <a:t>Type</a:t>
            </a:r>
            <a:r>
              <a:rPr lang="en-US" dirty="0"/>
              <a:t>, Design, Equipment Shelters and the Operation and Maintenance of Towers/Antennas.</a:t>
            </a:r>
          </a:p>
        </p:txBody>
      </p:sp>
    </p:spTree>
    <p:extLst>
      <p:ext uri="{BB962C8B-B14F-4D97-AF65-F5344CB8AC3E}">
        <p14:creationId xmlns:p14="http://schemas.microsoft.com/office/powerpoint/2010/main" val="29201045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12A5B8-2F9E-473D-BDE5-2A1A28020F20}"/>
              </a:ext>
            </a:extLst>
          </p:cNvPr>
          <p:cNvSpPr>
            <a:spLocks noGrp="1"/>
          </p:cNvSpPr>
          <p:nvPr>
            <p:ph type="title"/>
          </p:nvPr>
        </p:nvSpPr>
        <p:spPr>
          <a:xfrm>
            <a:off x="98854" y="1126348"/>
            <a:ext cx="3115401" cy="4601183"/>
          </a:xfrm>
        </p:spPr>
        <p:txBody>
          <a:bodyPr>
            <a:normAutofit/>
          </a:bodyPr>
          <a:lstStyle/>
          <a:p>
            <a:r>
              <a:rPr lang="en-US" sz="3000" dirty="0"/>
              <a:t>Planning &amp; Zoning Commission </a:t>
            </a:r>
            <a:r>
              <a:rPr lang="en-US" sz="3000" dirty="0" smtClean="0"/>
              <a:t>Recommendations</a:t>
            </a:r>
            <a:br>
              <a:rPr lang="en-US" sz="3000" dirty="0" smtClean="0"/>
            </a:br>
            <a:r>
              <a:rPr lang="en-US" sz="3000" dirty="0" smtClean="0"/>
              <a:t> </a:t>
            </a:r>
            <a:endParaRPr lang="en-US" sz="3000" dirty="0"/>
          </a:p>
        </p:txBody>
      </p:sp>
      <p:sp>
        <p:nvSpPr>
          <p:cNvPr id="3" name="Content Placeholder 2">
            <a:extLst>
              <a:ext uri="{FF2B5EF4-FFF2-40B4-BE49-F238E27FC236}">
                <a16:creationId xmlns:a16="http://schemas.microsoft.com/office/drawing/2014/main" id="{B6A219C5-9B41-4544-BCC1-F6143A251006}"/>
              </a:ext>
            </a:extLst>
          </p:cNvPr>
          <p:cNvSpPr>
            <a:spLocks noGrp="1"/>
          </p:cNvSpPr>
          <p:nvPr>
            <p:ph idx="1"/>
          </p:nvPr>
        </p:nvSpPr>
        <p:spPr>
          <a:xfrm>
            <a:off x="3861030" y="576649"/>
            <a:ext cx="7315200" cy="5700583"/>
          </a:xfrm>
        </p:spPr>
        <p:txBody>
          <a:bodyPr>
            <a:normAutofit fontScale="92500" lnSpcReduction="10000"/>
          </a:bodyPr>
          <a:lstStyle/>
          <a:p>
            <a:r>
              <a:rPr lang="en-US" sz="1800" dirty="0"/>
              <a:t>Overall adherence to Sect. 7.8 of </a:t>
            </a:r>
            <a:r>
              <a:rPr lang="en-US" sz="1800" dirty="0" smtClean="0"/>
              <a:t> New Canaan </a:t>
            </a:r>
            <a:r>
              <a:rPr lang="en-US" sz="1800" dirty="0"/>
              <a:t>Zoning </a:t>
            </a:r>
            <a:r>
              <a:rPr lang="en-US" sz="1800" dirty="0" smtClean="0"/>
              <a:t>Regulations</a:t>
            </a:r>
          </a:p>
          <a:p>
            <a:r>
              <a:rPr lang="en-US" sz="1800" dirty="0" smtClean="0"/>
              <a:t>Sect. </a:t>
            </a:r>
            <a:r>
              <a:rPr lang="en-US" sz="1800" smtClean="0"/>
              <a:t>7.8.G.1 </a:t>
            </a:r>
            <a:r>
              <a:rPr lang="en-US" sz="1800" u="sng" dirty="0" smtClean="0"/>
              <a:t>Minimize Visual </a:t>
            </a:r>
            <a:r>
              <a:rPr lang="en-US" sz="1800" u="sng" dirty="0"/>
              <a:t>I</a:t>
            </a:r>
            <a:r>
              <a:rPr lang="en-US" sz="1800" u="sng" dirty="0" smtClean="0"/>
              <a:t>mpacts</a:t>
            </a:r>
            <a:r>
              <a:rPr lang="en-US" sz="1800" dirty="0" smtClean="0"/>
              <a:t>.  Due to the topography of the site and the variety of elevations in the area,  the intended site will be visible from approximately 35 acres, 10 of those on a seasonal basis. </a:t>
            </a:r>
          </a:p>
          <a:p>
            <a:r>
              <a:rPr lang="en-US" sz="1800" dirty="0" smtClean="0"/>
              <a:t>Sect. 7.8.G.5 </a:t>
            </a:r>
            <a:r>
              <a:rPr lang="en-US" sz="1800" u="sng" dirty="0" smtClean="0"/>
              <a:t>Proposed external mount on a tower is not a preferred option</a:t>
            </a:r>
            <a:r>
              <a:rPr lang="en-US" sz="1800" dirty="0" smtClean="0"/>
              <a:t>. </a:t>
            </a:r>
          </a:p>
          <a:p>
            <a:r>
              <a:rPr lang="en-US" sz="1800" dirty="0" smtClean="0"/>
              <a:t>Sect. 7.8.G.7 </a:t>
            </a:r>
            <a:r>
              <a:rPr lang="en-US" sz="1800" u="sng" dirty="0" smtClean="0"/>
              <a:t>New towers should be located away from property lines and habitable buildings</a:t>
            </a:r>
            <a:r>
              <a:rPr lang="en-US" sz="1800" dirty="0" smtClean="0"/>
              <a:t> at least as far as the height of the tower, including antenna.  It is approximately 20 feet from the nearest property line.</a:t>
            </a:r>
          </a:p>
          <a:p>
            <a:r>
              <a:rPr lang="en-US" sz="1800" dirty="0" smtClean="0"/>
              <a:t>Sect. 7.8.G.13 </a:t>
            </a:r>
            <a:r>
              <a:rPr lang="en-US" sz="1800" u="sng" dirty="0" smtClean="0"/>
              <a:t>Equipment shelters shall be concealed within a building and set back from property lines.</a:t>
            </a:r>
            <a:r>
              <a:rPr lang="en-US" sz="1800" dirty="0" smtClean="0"/>
              <a:t> The proposed site is in a Four Acre Zone where the setback is 50 feet.   Currently, one side yard setback is 20 feet. </a:t>
            </a:r>
          </a:p>
          <a:p>
            <a:r>
              <a:rPr lang="en-US" sz="1800" dirty="0"/>
              <a:t>Sect.7.8.G.16 Enclose site in a shadow box fence: Applicant has agreed, in lieu of a chain link fence, to use a shadow box fence.  Consider a review of the final rendering with the Town Planner.</a:t>
            </a:r>
          </a:p>
          <a:p>
            <a:r>
              <a:rPr lang="en-US" sz="1800" dirty="0" smtClean="0"/>
              <a:t>Sect.7.8.G.17</a:t>
            </a:r>
            <a:r>
              <a:rPr lang="en-US" sz="1800" dirty="0"/>
              <a:t>.  While the Commission is appreciative </a:t>
            </a:r>
            <a:r>
              <a:rPr lang="en-US" sz="1800" dirty="0" smtClean="0"/>
              <a:t>for a </a:t>
            </a:r>
            <a:r>
              <a:rPr lang="en-US" sz="1800" dirty="0"/>
              <a:t>landscaping plan for the proposed installation, a more robust plan that includes </a:t>
            </a:r>
            <a:r>
              <a:rPr lang="en-US" sz="1800" dirty="0" smtClean="0"/>
              <a:t> more intensive coverage and native </a:t>
            </a:r>
            <a:r>
              <a:rPr lang="en-US" sz="1800" dirty="0"/>
              <a:t>plants would </a:t>
            </a:r>
            <a:r>
              <a:rPr lang="en-US" sz="1800" dirty="0" smtClean="0"/>
              <a:t>be a significant improvement. Consider a final plan review of landscaping with the Town Planner.</a:t>
            </a:r>
            <a:endParaRPr lang="en-US" sz="1800" dirty="0"/>
          </a:p>
          <a:p>
            <a:r>
              <a:rPr lang="en-US" sz="1800" dirty="0"/>
              <a:t>The commission asked the applicant to consider cladding the  telecom pole in a bark like texture to help it blend into the landscaping in the neighborhood</a:t>
            </a:r>
            <a:endParaRPr lang="en-US" dirty="0"/>
          </a:p>
        </p:txBody>
      </p:sp>
    </p:spTree>
    <p:extLst>
      <p:ext uri="{BB962C8B-B14F-4D97-AF65-F5344CB8AC3E}">
        <p14:creationId xmlns:p14="http://schemas.microsoft.com/office/powerpoint/2010/main" val="996440541"/>
      </p:ext>
    </p:extLst>
  </p:cSld>
  <p:clrMapOvr>
    <a:masterClrMapping/>
  </p:clrMapOvr>
</p:sld>
</file>

<file path=ppt/theme/theme1.xml><?xml version="1.0" encoding="utf-8"?>
<a:theme xmlns:a="http://schemas.openxmlformats.org/drawingml/2006/main" name="Frame">
  <a:themeElements>
    <a:clrScheme name="Frame">
      <a:dk1>
        <a:sysClr val="windowText" lastClr="000000"/>
      </a:dk1>
      <a:lt1>
        <a:sysClr val="window" lastClr="FFFFFF"/>
      </a:lt1>
      <a:dk2>
        <a:srgbClr val="4A3F38"/>
      </a:dk2>
      <a:lt2>
        <a:srgbClr val="EEEDCB"/>
      </a:lt2>
      <a:accent1>
        <a:srgbClr val="818E9F"/>
      </a:accent1>
      <a:accent2>
        <a:srgbClr val="D26400"/>
      </a:accent2>
      <a:accent3>
        <a:srgbClr val="C3BA45"/>
      </a:accent3>
      <a:accent4>
        <a:srgbClr val="8A8552"/>
      </a:accent4>
      <a:accent5>
        <a:srgbClr val="F3B843"/>
      </a:accent5>
      <a:accent6>
        <a:srgbClr val="786C71"/>
      </a:accent6>
      <a:hlink>
        <a:srgbClr val="46A7CA"/>
      </a:hlink>
      <a:folHlink>
        <a:srgbClr val="B2B2B2"/>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9935E573-C197-41A8-BCA1-5D5F62C560B7}"/>
    </a:ext>
  </a:extLst>
</a:theme>
</file>

<file path=docProps/app.xml><?xml version="1.0" encoding="utf-8"?>
<Properties xmlns="http://schemas.openxmlformats.org/officeDocument/2006/extended-properties" xmlns:vt="http://schemas.openxmlformats.org/officeDocument/2006/docPropsVTypes">
  <Template>TM03457475[[fn=Frame]]</Template>
  <TotalTime>535</TotalTime>
  <Words>425</Words>
  <Application>Microsoft Office PowerPoint</Application>
  <PresentationFormat>Widescreen</PresentationFormat>
  <Paragraphs>19</Paragraphs>
  <Slides>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vt:i4>
      </vt:variant>
    </vt:vector>
  </HeadingPairs>
  <TitlesOfParts>
    <vt:vector size="6" baseType="lpstr">
      <vt:lpstr>Corbel</vt:lpstr>
      <vt:lpstr>Wingdings 2</vt:lpstr>
      <vt:lpstr>Frame</vt:lpstr>
      <vt:lpstr>New Canaan Planning &amp; Zoning Commission </vt:lpstr>
      <vt:lpstr>History of the Sect. 7.8 New Canaan Zoning Regulations for Telecommuni-cations</vt:lpstr>
      <vt:lpstr>Planning &amp; Zoning Commission Recommendations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 Canaan Planning &amp; Zoning Commission</dc:title>
  <dc:creator>Lynn Avni</dc:creator>
  <cp:lastModifiedBy>Lisa Fontaine</cp:lastModifiedBy>
  <cp:revision>39</cp:revision>
  <cp:lastPrinted>2020-06-26T18:00:20Z</cp:lastPrinted>
  <dcterms:created xsi:type="dcterms:W3CDTF">2020-06-15T21:16:51Z</dcterms:created>
  <dcterms:modified xsi:type="dcterms:W3CDTF">2020-07-02T10:47:08Z</dcterms:modified>
</cp:coreProperties>
</file>