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10058400" cy="7772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Grid="0">
      <p:cViewPr varScale="1">
        <p:scale>
          <a:sx n="105" d="100"/>
          <a:sy n="105" d="100"/>
        </p:scale>
        <p:origin x="73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epard, John" userId="c0699464-2422-4937-9b2c-8a828dbfb262" providerId="ADAL" clId="{96B680D6-400E-4048-B66B-86D6EC7B7E3D}"/>
    <pc:docChg chg="undo custSel modSld">
      <pc:chgData name="Shepard, John" userId="c0699464-2422-4937-9b2c-8a828dbfb262" providerId="ADAL" clId="{96B680D6-400E-4048-B66B-86D6EC7B7E3D}" dt="2026-03-20T19:45:36.980" v="30" actId="1076"/>
      <pc:docMkLst>
        <pc:docMk/>
      </pc:docMkLst>
      <pc:sldChg chg="modSp mod">
        <pc:chgData name="Shepard, John" userId="c0699464-2422-4937-9b2c-8a828dbfb262" providerId="ADAL" clId="{96B680D6-400E-4048-B66B-86D6EC7B7E3D}" dt="2026-03-20T19:45:36.980" v="30" actId="1076"/>
        <pc:sldMkLst>
          <pc:docMk/>
          <pc:sldMk cId="3222710176" sldId="256"/>
        </pc:sldMkLst>
        <pc:grpChg chg="mod">
          <ac:chgData name="Shepard, John" userId="c0699464-2422-4937-9b2c-8a828dbfb262" providerId="ADAL" clId="{96B680D6-400E-4048-B66B-86D6EC7B7E3D}" dt="2026-03-20T19:45:36.980" v="30" actId="1076"/>
          <ac:grpSpMkLst>
            <pc:docMk/>
            <pc:sldMk cId="3222710176" sldId="256"/>
            <ac:grpSpMk id="2" creationId="{1DB01812-449D-927C-F0E4-0A97B9377F42}"/>
          </ac:grpSpMkLst>
        </pc:grpChg>
        <pc:picChg chg="mod modCrop">
          <ac:chgData name="Shepard, John" userId="c0699464-2422-4937-9b2c-8a828dbfb262" providerId="ADAL" clId="{96B680D6-400E-4048-B66B-86D6EC7B7E3D}" dt="2026-03-20T19:45:29.871" v="29" actId="1076"/>
          <ac:picMkLst>
            <pc:docMk/>
            <pc:sldMk cId="3222710176" sldId="256"/>
            <ac:picMk id="5" creationId="{C2532A8F-96D1-DBB1-44AF-FFEA129313EF}"/>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72011"/>
            <a:ext cx="8549640" cy="2705947"/>
          </a:xfrm>
        </p:spPr>
        <p:txBody>
          <a:bodyPr anchor="b"/>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257300" y="4082310"/>
            <a:ext cx="7543800" cy="1876530"/>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C23DF9-5FB6-4173-A67F-FFF4E64C414A}" type="datetimeFigureOut">
              <a:rPr lang="en-US" smtClean="0"/>
              <a:t>3/20/2026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AB4945-9218-402A-B953-789D97BE01B1}" type="slidenum">
              <a:rPr lang="en-US" smtClean="0"/>
              <a:t>‹#›</a:t>
            </a:fld>
            <a:endParaRPr lang="en-US"/>
          </a:p>
        </p:txBody>
      </p:sp>
    </p:spTree>
    <p:extLst>
      <p:ext uri="{BB962C8B-B14F-4D97-AF65-F5344CB8AC3E}">
        <p14:creationId xmlns:p14="http://schemas.microsoft.com/office/powerpoint/2010/main" val="3327210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C23DF9-5FB6-4173-A67F-FFF4E64C414A}" type="datetimeFigureOut">
              <a:rPr lang="en-US" smtClean="0"/>
              <a:t>3/20/2026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AB4945-9218-402A-B953-789D97BE01B1}" type="slidenum">
              <a:rPr lang="en-US" smtClean="0"/>
              <a:t>‹#›</a:t>
            </a:fld>
            <a:endParaRPr lang="en-US"/>
          </a:p>
        </p:txBody>
      </p:sp>
    </p:spTree>
    <p:extLst>
      <p:ext uri="{BB962C8B-B14F-4D97-AF65-F5344CB8AC3E}">
        <p14:creationId xmlns:p14="http://schemas.microsoft.com/office/powerpoint/2010/main" val="1643890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413808"/>
            <a:ext cx="2168843" cy="65867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C23DF9-5FB6-4173-A67F-FFF4E64C414A}" type="datetimeFigureOut">
              <a:rPr lang="en-US" smtClean="0"/>
              <a:t>3/20/2026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AB4945-9218-402A-B953-789D97BE01B1}" type="slidenum">
              <a:rPr lang="en-US" smtClean="0"/>
              <a:t>‹#›</a:t>
            </a:fld>
            <a:endParaRPr lang="en-US"/>
          </a:p>
        </p:txBody>
      </p:sp>
    </p:spTree>
    <p:extLst>
      <p:ext uri="{BB962C8B-B14F-4D97-AF65-F5344CB8AC3E}">
        <p14:creationId xmlns:p14="http://schemas.microsoft.com/office/powerpoint/2010/main" val="3235587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C23DF9-5FB6-4173-A67F-FFF4E64C414A}" type="datetimeFigureOut">
              <a:rPr lang="en-US" smtClean="0"/>
              <a:t>3/20/2026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AB4945-9218-402A-B953-789D97BE01B1}" type="slidenum">
              <a:rPr lang="en-US" smtClean="0"/>
              <a:t>‹#›</a:t>
            </a:fld>
            <a:endParaRPr lang="en-US"/>
          </a:p>
        </p:txBody>
      </p:sp>
    </p:spTree>
    <p:extLst>
      <p:ext uri="{BB962C8B-B14F-4D97-AF65-F5344CB8AC3E}">
        <p14:creationId xmlns:p14="http://schemas.microsoft.com/office/powerpoint/2010/main" val="4276938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1937705"/>
            <a:ext cx="8675370" cy="3233102"/>
          </a:xfrm>
        </p:spPr>
        <p:txBody>
          <a:bodyPr anchor="b"/>
          <a:lstStyle>
            <a:lvl1pPr>
              <a:defRPr sz="6600"/>
            </a:lvl1pPr>
          </a:lstStyle>
          <a:p>
            <a:r>
              <a:rPr lang="en-US"/>
              <a:t>Click to edit Master title style</a:t>
            </a:r>
            <a:endParaRPr lang="en-US" dirty="0"/>
          </a:p>
        </p:txBody>
      </p:sp>
      <p:sp>
        <p:nvSpPr>
          <p:cNvPr id="3" name="Text Placeholder 2"/>
          <p:cNvSpPr>
            <a:spLocks noGrp="1"/>
          </p:cNvSpPr>
          <p:nvPr>
            <p:ph type="body" idx="1"/>
          </p:nvPr>
        </p:nvSpPr>
        <p:spPr>
          <a:xfrm>
            <a:off x="686277" y="5201393"/>
            <a:ext cx="8675370" cy="1700212"/>
          </a:xfrm>
        </p:spPr>
        <p:txBody>
          <a:bodyPr/>
          <a:lstStyle>
            <a:lvl1pPr marL="0" indent="0">
              <a:buNone/>
              <a:defRPr sz="2640">
                <a:solidFill>
                  <a:schemeClr val="tx1">
                    <a:tint val="82000"/>
                  </a:schemeClr>
                </a:solidFill>
              </a:defRPr>
            </a:lvl1pPr>
            <a:lvl2pPr marL="502920" indent="0">
              <a:buNone/>
              <a:defRPr sz="2200">
                <a:solidFill>
                  <a:schemeClr val="tx1">
                    <a:tint val="82000"/>
                  </a:schemeClr>
                </a:solidFill>
              </a:defRPr>
            </a:lvl2pPr>
            <a:lvl3pPr marL="1005840" indent="0">
              <a:buNone/>
              <a:defRPr sz="1980">
                <a:solidFill>
                  <a:schemeClr val="tx1">
                    <a:tint val="82000"/>
                  </a:schemeClr>
                </a:solidFill>
              </a:defRPr>
            </a:lvl3pPr>
            <a:lvl4pPr marL="1508760" indent="0">
              <a:buNone/>
              <a:defRPr sz="1760">
                <a:solidFill>
                  <a:schemeClr val="tx1">
                    <a:tint val="82000"/>
                  </a:schemeClr>
                </a:solidFill>
              </a:defRPr>
            </a:lvl4pPr>
            <a:lvl5pPr marL="2011680" indent="0">
              <a:buNone/>
              <a:defRPr sz="1760">
                <a:solidFill>
                  <a:schemeClr val="tx1">
                    <a:tint val="82000"/>
                  </a:schemeClr>
                </a:solidFill>
              </a:defRPr>
            </a:lvl5pPr>
            <a:lvl6pPr marL="2514600" indent="0">
              <a:buNone/>
              <a:defRPr sz="1760">
                <a:solidFill>
                  <a:schemeClr val="tx1">
                    <a:tint val="82000"/>
                  </a:schemeClr>
                </a:solidFill>
              </a:defRPr>
            </a:lvl6pPr>
            <a:lvl7pPr marL="3017520" indent="0">
              <a:buNone/>
              <a:defRPr sz="1760">
                <a:solidFill>
                  <a:schemeClr val="tx1">
                    <a:tint val="82000"/>
                  </a:schemeClr>
                </a:solidFill>
              </a:defRPr>
            </a:lvl7pPr>
            <a:lvl8pPr marL="3520440" indent="0">
              <a:buNone/>
              <a:defRPr sz="1760">
                <a:solidFill>
                  <a:schemeClr val="tx1">
                    <a:tint val="82000"/>
                  </a:schemeClr>
                </a:solidFill>
              </a:defRPr>
            </a:lvl8pPr>
            <a:lvl9pPr marL="4023360" indent="0">
              <a:buNone/>
              <a:defRPr sz="176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C23DF9-5FB6-4173-A67F-FFF4E64C414A}" type="datetimeFigureOut">
              <a:rPr lang="en-US" smtClean="0"/>
              <a:t>3/20/2026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AB4945-9218-402A-B953-789D97BE01B1}" type="slidenum">
              <a:rPr lang="en-US" smtClean="0"/>
              <a:t>‹#›</a:t>
            </a:fld>
            <a:endParaRPr lang="en-US"/>
          </a:p>
        </p:txBody>
      </p:sp>
    </p:spTree>
    <p:extLst>
      <p:ext uri="{BB962C8B-B14F-4D97-AF65-F5344CB8AC3E}">
        <p14:creationId xmlns:p14="http://schemas.microsoft.com/office/powerpoint/2010/main" val="2990448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151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206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C23DF9-5FB6-4173-A67F-FFF4E64C414A}" type="datetimeFigureOut">
              <a:rPr lang="en-US" smtClean="0"/>
              <a:t>3/20/2026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AB4945-9218-402A-B953-789D97BE01B1}" type="slidenum">
              <a:rPr lang="en-US" smtClean="0"/>
              <a:t>‹#›</a:t>
            </a:fld>
            <a:endParaRPr lang="en-US"/>
          </a:p>
        </p:txBody>
      </p:sp>
    </p:spTree>
    <p:extLst>
      <p:ext uri="{BB962C8B-B14F-4D97-AF65-F5344CB8AC3E}">
        <p14:creationId xmlns:p14="http://schemas.microsoft.com/office/powerpoint/2010/main" val="3270244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10"/>
            <a:ext cx="8675370" cy="1502305"/>
          </a:xfrm>
        </p:spPr>
        <p:txBody>
          <a:bodyPr/>
          <a:lstStyle/>
          <a:p>
            <a:r>
              <a:rPr lang="en-US"/>
              <a:t>Click to edit Master title style</a:t>
            </a:r>
            <a:endParaRPr lang="en-US" dirty="0"/>
          </a:p>
        </p:txBody>
      </p:sp>
      <p:sp>
        <p:nvSpPr>
          <p:cNvPr id="3" name="Text Placeholder 2"/>
          <p:cNvSpPr>
            <a:spLocks noGrp="1"/>
          </p:cNvSpPr>
          <p:nvPr>
            <p:ph type="body" idx="1"/>
          </p:nvPr>
        </p:nvSpPr>
        <p:spPr>
          <a:xfrm>
            <a:off x="692826" y="1905318"/>
            <a:ext cx="4255174"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4" name="Content Placeholder 3"/>
          <p:cNvSpPr>
            <a:spLocks noGrp="1"/>
          </p:cNvSpPr>
          <p:nvPr>
            <p:ph sz="half" idx="2"/>
          </p:nvPr>
        </p:nvSpPr>
        <p:spPr>
          <a:xfrm>
            <a:off x="692826" y="2839085"/>
            <a:ext cx="4255174"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2066" y="1905318"/>
            <a:ext cx="4276130"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6" name="Content Placeholder 5"/>
          <p:cNvSpPr>
            <a:spLocks noGrp="1"/>
          </p:cNvSpPr>
          <p:nvPr>
            <p:ph sz="quarter" idx="4"/>
          </p:nvPr>
        </p:nvSpPr>
        <p:spPr>
          <a:xfrm>
            <a:off x="5092066" y="2839085"/>
            <a:ext cx="4276130"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C23DF9-5FB6-4173-A67F-FFF4E64C414A}" type="datetimeFigureOut">
              <a:rPr lang="en-US" smtClean="0"/>
              <a:t>3/20/2026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AB4945-9218-402A-B953-789D97BE01B1}" type="slidenum">
              <a:rPr lang="en-US" smtClean="0"/>
              <a:t>‹#›</a:t>
            </a:fld>
            <a:endParaRPr lang="en-US"/>
          </a:p>
        </p:txBody>
      </p:sp>
    </p:spTree>
    <p:extLst>
      <p:ext uri="{BB962C8B-B14F-4D97-AF65-F5344CB8AC3E}">
        <p14:creationId xmlns:p14="http://schemas.microsoft.com/office/powerpoint/2010/main" val="2196505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EC23DF9-5FB6-4173-A67F-FFF4E64C414A}" type="datetimeFigureOut">
              <a:rPr lang="en-US" smtClean="0"/>
              <a:t>3/20/2026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AB4945-9218-402A-B953-789D97BE01B1}" type="slidenum">
              <a:rPr lang="en-US" smtClean="0"/>
              <a:t>‹#›</a:t>
            </a:fld>
            <a:endParaRPr lang="en-US"/>
          </a:p>
        </p:txBody>
      </p:sp>
    </p:spTree>
    <p:extLst>
      <p:ext uri="{BB962C8B-B14F-4D97-AF65-F5344CB8AC3E}">
        <p14:creationId xmlns:p14="http://schemas.microsoft.com/office/powerpoint/2010/main" val="2037523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C23DF9-5FB6-4173-A67F-FFF4E64C414A}" type="datetimeFigureOut">
              <a:rPr lang="en-US" smtClean="0"/>
              <a:t>3/20/2026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AB4945-9218-402A-B953-789D97BE01B1}" type="slidenum">
              <a:rPr lang="en-US" smtClean="0"/>
              <a:t>‹#›</a:t>
            </a:fld>
            <a:endParaRPr lang="en-US"/>
          </a:p>
        </p:txBody>
      </p:sp>
    </p:spTree>
    <p:extLst>
      <p:ext uri="{BB962C8B-B14F-4D97-AF65-F5344CB8AC3E}">
        <p14:creationId xmlns:p14="http://schemas.microsoft.com/office/powerpoint/2010/main" val="2166497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endParaRPr lang="en-US" dirty="0"/>
          </a:p>
        </p:txBody>
      </p:sp>
      <p:sp>
        <p:nvSpPr>
          <p:cNvPr id="3" name="Content Placeholder 2"/>
          <p:cNvSpPr>
            <a:spLocks noGrp="1"/>
          </p:cNvSpPr>
          <p:nvPr>
            <p:ph idx="1"/>
          </p:nvPr>
        </p:nvSpPr>
        <p:spPr>
          <a:xfrm>
            <a:off x="4276130" y="1119083"/>
            <a:ext cx="5092065" cy="5523442"/>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4EC23DF9-5FB6-4173-A67F-FFF4E64C414A}" type="datetimeFigureOut">
              <a:rPr lang="en-US" smtClean="0"/>
              <a:t>3/20/2026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AB4945-9218-402A-B953-789D97BE01B1}" type="slidenum">
              <a:rPr lang="en-US" smtClean="0"/>
              <a:t>‹#›</a:t>
            </a:fld>
            <a:endParaRPr lang="en-US"/>
          </a:p>
        </p:txBody>
      </p:sp>
    </p:spTree>
    <p:extLst>
      <p:ext uri="{BB962C8B-B14F-4D97-AF65-F5344CB8AC3E}">
        <p14:creationId xmlns:p14="http://schemas.microsoft.com/office/powerpoint/2010/main" val="4021214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76130" y="1119083"/>
            <a:ext cx="5092065" cy="5523442"/>
          </a:xfr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4EC23DF9-5FB6-4173-A67F-FFF4E64C414A}" type="datetimeFigureOut">
              <a:rPr lang="en-US" smtClean="0"/>
              <a:t>3/20/2026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AB4945-9218-402A-B953-789D97BE01B1}" type="slidenum">
              <a:rPr lang="en-US" smtClean="0"/>
              <a:t>‹#›</a:t>
            </a:fld>
            <a:endParaRPr lang="en-US"/>
          </a:p>
        </p:txBody>
      </p:sp>
    </p:spTree>
    <p:extLst>
      <p:ext uri="{BB962C8B-B14F-4D97-AF65-F5344CB8AC3E}">
        <p14:creationId xmlns:p14="http://schemas.microsoft.com/office/powerpoint/2010/main" val="1712268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82000"/>
                  </a:schemeClr>
                </a:solidFill>
              </a:defRPr>
            </a:lvl1pPr>
          </a:lstStyle>
          <a:p>
            <a:fld id="{4EC23DF9-5FB6-4173-A67F-FFF4E64C414A}" type="datetimeFigureOut">
              <a:rPr lang="en-US" smtClean="0"/>
              <a:t>3/20/2026</a:t>
            </a:fld>
            <a:endParaRPr lang="en-US"/>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82000"/>
                  </a:schemeClr>
                </a:solidFill>
              </a:defRPr>
            </a:lvl1pPr>
          </a:lstStyle>
          <a:p>
            <a:fld id="{5BAB4945-9218-402A-B953-789D97BE01B1}" type="slidenum">
              <a:rPr lang="en-US" smtClean="0"/>
              <a:t>‹#›</a:t>
            </a:fld>
            <a:endParaRPr lang="en-US"/>
          </a:p>
        </p:txBody>
      </p:sp>
    </p:spTree>
    <p:extLst>
      <p:ext uri="{BB962C8B-B14F-4D97-AF65-F5344CB8AC3E}">
        <p14:creationId xmlns:p14="http://schemas.microsoft.com/office/powerpoint/2010/main" val="5944718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025 West Nile virus (WNV) Activity map. WNV positive mosquitoes samples have been detected in towns colored yellow. The number of WNV positive mosquito samples per trap site are shown on black icons. Trap sites where WNV has not been detected are shown as open circles. &#10;Please see Summary of Testing Results for additional details.">
            <a:extLst>
              <a:ext uri="{FF2B5EF4-FFF2-40B4-BE49-F238E27FC236}">
                <a16:creationId xmlns:a16="http://schemas.microsoft.com/office/drawing/2014/main" id="{C2532A8F-96D1-DBB1-44AF-FFEA129313EF}"/>
              </a:ext>
            </a:extLst>
          </p:cNvPr>
          <p:cNvPicPr>
            <a:picLocks noChangeAspect="1"/>
          </p:cNvPicPr>
          <p:nvPr/>
        </p:nvPicPr>
        <p:blipFill>
          <a:blip r:embed="rId2">
            <a:extLst>
              <a:ext uri="{28A0092B-C50C-407E-A947-70E740481C1C}">
                <a14:useLocalDpi xmlns:a14="http://schemas.microsoft.com/office/drawing/2010/main" val="0"/>
              </a:ext>
            </a:extLst>
          </a:blip>
          <a:srcRect l="1818"/>
          <a:stretch>
            <a:fillRect/>
          </a:stretch>
        </p:blipFill>
        <p:spPr>
          <a:xfrm>
            <a:off x="0" y="-16166"/>
            <a:ext cx="9875520" cy="7543800"/>
          </a:xfrm>
          <a:prstGeom prst="rect">
            <a:avLst/>
          </a:prstGeom>
        </p:spPr>
      </p:pic>
      <p:grpSp>
        <p:nvGrpSpPr>
          <p:cNvPr id="2" name="Group 1">
            <a:extLst>
              <a:ext uri="{FF2B5EF4-FFF2-40B4-BE49-F238E27FC236}">
                <a16:creationId xmlns:a16="http://schemas.microsoft.com/office/drawing/2014/main" id="{1DB01812-449D-927C-F0E4-0A97B9377F42}"/>
              </a:ext>
            </a:extLst>
          </p:cNvPr>
          <p:cNvGrpSpPr/>
          <p:nvPr/>
        </p:nvGrpSpPr>
        <p:grpSpPr>
          <a:xfrm>
            <a:off x="6404009" y="5566335"/>
            <a:ext cx="3560278" cy="2046714"/>
            <a:chOff x="6552445" y="5627730"/>
            <a:chExt cx="3560278" cy="2046714"/>
          </a:xfrm>
        </p:grpSpPr>
        <p:sp>
          <p:nvSpPr>
            <p:cNvPr id="11" name="TextBox 10">
              <a:extLst>
                <a:ext uri="{FF2B5EF4-FFF2-40B4-BE49-F238E27FC236}">
                  <a16:creationId xmlns:a16="http://schemas.microsoft.com/office/drawing/2014/main" id="{5C8DF299-8694-4221-3229-A866FFC28542}"/>
                </a:ext>
              </a:extLst>
            </p:cNvPr>
            <p:cNvSpPr txBox="1"/>
            <p:nvPr/>
          </p:nvSpPr>
          <p:spPr>
            <a:xfrm>
              <a:off x="6552445" y="5889340"/>
              <a:ext cx="1858224" cy="1015663"/>
            </a:xfrm>
            <a:prstGeom prst="rect">
              <a:avLst/>
            </a:prstGeom>
            <a:noFill/>
          </p:spPr>
          <p:txBody>
            <a:bodyPr wrap="square">
              <a:spAutoFit/>
            </a:bodyPr>
            <a:lstStyle/>
            <a:p>
              <a:r>
                <a:rPr lang="en-US" sz="1000" b="1" u="sng" dirty="0">
                  <a:latin typeface="Arial" panose="020B0604020202020204" pitchFamily="34" charset="0"/>
                  <a:cs typeface="Arial" panose="020B0604020202020204" pitchFamily="34" charset="0"/>
                </a:rPr>
                <a:t>Bird-biting Species </a:t>
              </a:r>
            </a:p>
            <a:p>
              <a:r>
                <a:rPr lang="en-US" sz="1000" i="1" dirty="0">
                  <a:latin typeface="Arial" panose="020B0604020202020204" pitchFamily="34" charset="0"/>
                  <a:cs typeface="Arial" panose="020B0604020202020204" pitchFamily="34" charset="0"/>
                </a:rPr>
                <a:t>Culex pipiens </a:t>
              </a:r>
              <a:r>
                <a:rPr lang="en-US" sz="1000" dirty="0">
                  <a:latin typeface="Arial" panose="020B0604020202020204" pitchFamily="34" charset="0"/>
                  <a:cs typeface="Arial" panose="020B0604020202020204" pitchFamily="34" charset="0"/>
                </a:rPr>
                <a:t>= 162 </a:t>
              </a:r>
            </a:p>
            <a:p>
              <a:r>
                <a:rPr lang="en-US" sz="1000" i="1" dirty="0">
                  <a:latin typeface="Arial" panose="020B0604020202020204" pitchFamily="34" charset="0"/>
                  <a:cs typeface="Arial" panose="020B0604020202020204" pitchFamily="34" charset="0"/>
                </a:rPr>
                <a:t>Culex restuans </a:t>
              </a:r>
              <a:r>
                <a:rPr lang="en-US" sz="1000" dirty="0">
                  <a:latin typeface="Arial" panose="020B0604020202020204" pitchFamily="34" charset="0"/>
                  <a:cs typeface="Arial" panose="020B0604020202020204" pitchFamily="34" charset="0"/>
                </a:rPr>
                <a:t>= 29 </a:t>
              </a:r>
            </a:p>
            <a:p>
              <a:r>
                <a:rPr lang="en-US" sz="1000" i="1" dirty="0">
                  <a:latin typeface="Arial" panose="020B0604020202020204" pitchFamily="34" charset="0"/>
                  <a:cs typeface="Arial" panose="020B0604020202020204" pitchFamily="34" charset="0"/>
                </a:rPr>
                <a:t>Culiseta melanura </a:t>
              </a:r>
              <a:r>
                <a:rPr lang="en-US" sz="1000" dirty="0">
                  <a:latin typeface="Arial" panose="020B0604020202020204" pitchFamily="34" charset="0"/>
                  <a:cs typeface="Arial" panose="020B0604020202020204" pitchFamily="34" charset="0"/>
                </a:rPr>
                <a:t>= 4 </a:t>
              </a:r>
            </a:p>
            <a:p>
              <a:r>
                <a:rPr lang="en-US" sz="1000" i="1" dirty="0">
                  <a:latin typeface="Arial" panose="020B0604020202020204" pitchFamily="34" charset="0"/>
                  <a:cs typeface="Arial" panose="020B0604020202020204" pitchFamily="34" charset="0"/>
                </a:rPr>
                <a:t>Uranotaenia sapphirina </a:t>
              </a:r>
              <a:r>
                <a:rPr lang="en-US" sz="1000" dirty="0">
                  <a:latin typeface="Arial" panose="020B0604020202020204" pitchFamily="34" charset="0"/>
                  <a:cs typeface="Arial" panose="020B0604020202020204" pitchFamily="34" charset="0"/>
                </a:rPr>
                <a:t>= 2 </a:t>
              </a:r>
            </a:p>
            <a:p>
              <a:r>
                <a:rPr lang="en-US" sz="1000" i="1" dirty="0">
                  <a:latin typeface="Arial" panose="020B0604020202020204" pitchFamily="34" charset="0"/>
                  <a:cs typeface="Arial" panose="020B0604020202020204" pitchFamily="34" charset="0"/>
                </a:rPr>
                <a:t>Culex </a:t>
              </a:r>
              <a:r>
                <a:rPr lang="en-US" sz="1000" i="1" dirty="0" err="1">
                  <a:latin typeface="Arial" panose="020B0604020202020204" pitchFamily="34" charset="0"/>
                  <a:cs typeface="Arial" panose="020B0604020202020204" pitchFamily="34" charset="0"/>
                </a:rPr>
                <a:t>territans</a:t>
              </a:r>
              <a:r>
                <a:rPr lang="en-US" sz="1000" i="1"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 1</a:t>
              </a:r>
            </a:p>
          </p:txBody>
        </p:sp>
        <p:sp>
          <p:nvSpPr>
            <p:cNvPr id="14" name="TextBox 13">
              <a:extLst>
                <a:ext uri="{FF2B5EF4-FFF2-40B4-BE49-F238E27FC236}">
                  <a16:creationId xmlns:a16="http://schemas.microsoft.com/office/drawing/2014/main" id="{17DC3471-6B90-BA93-F8C0-8DB2A39A9960}"/>
                </a:ext>
              </a:extLst>
            </p:cNvPr>
            <p:cNvSpPr txBox="1"/>
            <p:nvPr/>
          </p:nvSpPr>
          <p:spPr>
            <a:xfrm>
              <a:off x="6809611" y="5627730"/>
              <a:ext cx="2715103" cy="261610"/>
            </a:xfrm>
            <a:prstGeom prst="rect">
              <a:avLst/>
            </a:prstGeom>
            <a:noFill/>
          </p:spPr>
          <p:txBody>
            <a:bodyPr wrap="square">
              <a:spAutoFit/>
            </a:bodyPr>
            <a:lstStyle/>
            <a:p>
              <a:r>
                <a:rPr lang="en-US" sz="1100" b="1" u="sng" dirty="0">
                  <a:latin typeface="Arial" panose="020B0604020202020204" pitchFamily="34" charset="0"/>
                  <a:cs typeface="Arial" panose="020B0604020202020204" pitchFamily="34" charset="0"/>
                </a:rPr>
                <a:t>Positive Mosquitoes Samples = 230</a:t>
              </a:r>
            </a:p>
          </p:txBody>
        </p:sp>
        <p:sp>
          <p:nvSpPr>
            <p:cNvPr id="16" name="TextBox 15">
              <a:extLst>
                <a:ext uri="{FF2B5EF4-FFF2-40B4-BE49-F238E27FC236}">
                  <a16:creationId xmlns:a16="http://schemas.microsoft.com/office/drawing/2014/main" id="{F9B6FB6B-0C30-D194-04C1-9803E55E5C95}"/>
                </a:ext>
              </a:extLst>
            </p:cNvPr>
            <p:cNvSpPr txBox="1"/>
            <p:nvPr/>
          </p:nvSpPr>
          <p:spPr>
            <a:xfrm>
              <a:off x="8124573" y="5889340"/>
              <a:ext cx="1988150" cy="1785104"/>
            </a:xfrm>
            <a:prstGeom prst="rect">
              <a:avLst/>
            </a:prstGeom>
            <a:noFill/>
          </p:spPr>
          <p:txBody>
            <a:bodyPr wrap="square">
              <a:spAutoFit/>
            </a:bodyPr>
            <a:lstStyle/>
            <a:p>
              <a:r>
                <a:rPr lang="en-US" sz="1000" b="1" u="sng" dirty="0">
                  <a:latin typeface="Arial" panose="020B0604020202020204" pitchFamily="34" charset="0"/>
                  <a:cs typeface="Arial" panose="020B0604020202020204" pitchFamily="34" charset="0"/>
                </a:rPr>
                <a:t>Mammal-biting Species</a:t>
              </a:r>
            </a:p>
            <a:p>
              <a:r>
                <a:rPr lang="en-US" sz="1000" i="1" dirty="0">
                  <a:latin typeface="Arial" panose="020B0604020202020204" pitchFamily="34" charset="0"/>
                  <a:cs typeface="Arial" panose="020B0604020202020204" pitchFamily="34" charset="0"/>
                </a:rPr>
                <a:t>Culex salinarius </a:t>
              </a:r>
              <a:r>
                <a:rPr lang="en-US" sz="1000" dirty="0">
                  <a:latin typeface="Arial" panose="020B0604020202020204" pitchFamily="34" charset="0"/>
                  <a:cs typeface="Arial" panose="020B0604020202020204" pitchFamily="34" charset="0"/>
                </a:rPr>
                <a:t>= 8</a:t>
              </a:r>
            </a:p>
            <a:p>
              <a:r>
                <a:rPr lang="en-US" sz="1000" i="1" dirty="0">
                  <a:latin typeface="Arial" panose="020B0604020202020204" pitchFamily="34" charset="0"/>
                  <a:cs typeface="Arial" panose="020B0604020202020204" pitchFamily="34" charset="0"/>
                </a:rPr>
                <a:t>Coquillettidia perturbans </a:t>
              </a:r>
              <a:r>
                <a:rPr lang="en-US" sz="1000" dirty="0">
                  <a:latin typeface="Arial" panose="020B0604020202020204" pitchFamily="34" charset="0"/>
                  <a:cs typeface="Arial" panose="020B0604020202020204" pitchFamily="34" charset="0"/>
                </a:rPr>
                <a:t>= 7</a:t>
              </a:r>
            </a:p>
            <a:p>
              <a:r>
                <a:rPr lang="en-US" sz="1000" i="1" dirty="0">
                  <a:latin typeface="Arial" panose="020B0604020202020204" pitchFamily="34" charset="0"/>
                  <a:cs typeface="Arial" panose="020B0604020202020204" pitchFamily="34" charset="0"/>
                </a:rPr>
                <a:t>Culex </a:t>
              </a:r>
              <a:r>
                <a:rPr lang="en-US" sz="1000" i="1" dirty="0" err="1">
                  <a:latin typeface="Arial" panose="020B0604020202020204" pitchFamily="34" charset="0"/>
                  <a:cs typeface="Arial" panose="020B0604020202020204" pitchFamily="34" charset="0"/>
                </a:rPr>
                <a:t>erraticus</a:t>
              </a:r>
              <a:r>
                <a:rPr lang="en-US" sz="1000" i="1"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 5</a:t>
              </a:r>
            </a:p>
            <a:p>
              <a:r>
                <a:rPr lang="en-US" sz="1000" i="1" dirty="0">
                  <a:latin typeface="Arial" panose="020B0604020202020204" pitchFamily="34" charset="0"/>
                  <a:cs typeface="Arial" panose="020B0604020202020204" pitchFamily="34" charset="0"/>
                </a:rPr>
                <a:t>Ochlerotatus japonicus </a:t>
              </a:r>
              <a:r>
                <a:rPr lang="en-US" sz="1000" dirty="0">
                  <a:latin typeface="Arial" panose="020B0604020202020204" pitchFamily="34" charset="0"/>
                  <a:cs typeface="Arial" panose="020B0604020202020204" pitchFamily="34" charset="0"/>
                </a:rPr>
                <a:t>=5 </a:t>
              </a:r>
            </a:p>
            <a:p>
              <a:r>
                <a:rPr lang="en-US" sz="1000" i="1" dirty="0">
                  <a:latin typeface="Arial" panose="020B0604020202020204" pitchFamily="34" charset="0"/>
                  <a:cs typeface="Arial" panose="020B0604020202020204" pitchFamily="34" charset="0"/>
                </a:rPr>
                <a:t>Anopheles quadrimaculatus </a:t>
              </a:r>
              <a:r>
                <a:rPr lang="en-US" sz="1000" dirty="0">
                  <a:latin typeface="Arial" panose="020B0604020202020204" pitchFamily="34" charset="0"/>
                  <a:cs typeface="Arial" panose="020B0604020202020204" pitchFamily="34" charset="0"/>
                </a:rPr>
                <a:t>= 2</a:t>
              </a:r>
            </a:p>
            <a:p>
              <a:r>
                <a:rPr lang="en-US" sz="1000" i="1" dirty="0">
                  <a:latin typeface="Arial" panose="020B0604020202020204" pitchFamily="34" charset="0"/>
                  <a:cs typeface="Arial" panose="020B0604020202020204" pitchFamily="34" charset="0"/>
                </a:rPr>
                <a:t>Aedes albopictus </a:t>
              </a:r>
              <a:r>
                <a:rPr lang="en-US" sz="1000" dirty="0">
                  <a:latin typeface="Arial" panose="020B0604020202020204" pitchFamily="34" charset="0"/>
                  <a:cs typeface="Arial" panose="020B0604020202020204" pitchFamily="34" charset="0"/>
                </a:rPr>
                <a:t>= 1</a:t>
              </a:r>
            </a:p>
            <a:p>
              <a:r>
                <a:rPr lang="en-US" sz="1000" i="1" dirty="0">
                  <a:latin typeface="Arial" panose="020B0604020202020204" pitchFamily="34" charset="0"/>
                  <a:cs typeface="Arial" panose="020B0604020202020204" pitchFamily="34" charset="0"/>
                </a:rPr>
                <a:t>Aedes cinereus </a:t>
              </a:r>
              <a:r>
                <a:rPr lang="en-US" sz="1000" dirty="0">
                  <a:latin typeface="Arial" panose="020B0604020202020204" pitchFamily="34" charset="0"/>
                  <a:cs typeface="Arial" panose="020B0604020202020204" pitchFamily="34" charset="0"/>
                </a:rPr>
                <a:t>= 1</a:t>
              </a:r>
            </a:p>
            <a:p>
              <a:r>
                <a:rPr lang="en-US" sz="1000" i="1" dirty="0">
                  <a:latin typeface="Arial" panose="020B0604020202020204" pitchFamily="34" charset="0"/>
                  <a:cs typeface="Arial" panose="020B0604020202020204" pitchFamily="34" charset="0"/>
                </a:rPr>
                <a:t>Aedes vexans </a:t>
              </a:r>
              <a:r>
                <a:rPr lang="en-US" sz="1000" dirty="0">
                  <a:latin typeface="Arial" panose="020B0604020202020204" pitchFamily="34" charset="0"/>
                  <a:cs typeface="Arial" panose="020B0604020202020204" pitchFamily="34" charset="0"/>
                </a:rPr>
                <a:t>= 1</a:t>
              </a:r>
            </a:p>
            <a:p>
              <a:r>
                <a:rPr lang="en-US" sz="1000" i="1" dirty="0">
                  <a:latin typeface="Arial" panose="020B0604020202020204" pitchFamily="34" charset="0"/>
                  <a:cs typeface="Arial" panose="020B0604020202020204" pitchFamily="34" charset="0"/>
                </a:rPr>
                <a:t>Anopheles punctipennis </a:t>
              </a:r>
              <a:r>
                <a:rPr lang="en-US" sz="1000" dirty="0">
                  <a:latin typeface="Arial" panose="020B0604020202020204" pitchFamily="34" charset="0"/>
                  <a:cs typeface="Arial" panose="020B0604020202020204" pitchFamily="34" charset="0"/>
                </a:rPr>
                <a:t>= 1 </a:t>
              </a:r>
            </a:p>
            <a:p>
              <a:r>
                <a:rPr lang="en-US" sz="1000" i="1" dirty="0">
                  <a:latin typeface="Arial" panose="020B0604020202020204" pitchFamily="34" charset="0"/>
                  <a:cs typeface="Arial" panose="020B0604020202020204" pitchFamily="34" charset="0"/>
                </a:rPr>
                <a:t>Anopheles walkeri </a:t>
              </a:r>
              <a:r>
                <a:rPr lang="en-US" sz="1000" dirty="0">
                  <a:latin typeface="Arial" panose="020B0604020202020204" pitchFamily="34" charset="0"/>
                  <a:cs typeface="Arial" panose="020B0604020202020204" pitchFamily="34" charset="0"/>
                </a:rPr>
                <a:t>= 1</a:t>
              </a:r>
            </a:p>
          </p:txBody>
        </p:sp>
      </p:grpSp>
      <p:sp>
        <p:nvSpPr>
          <p:cNvPr id="18" name="TextBox 17">
            <a:extLst>
              <a:ext uri="{FF2B5EF4-FFF2-40B4-BE49-F238E27FC236}">
                <a16:creationId xmlns:a16="http://schemas.microsoft.com/office/drawing/2014/main" id="{0C4037F5-38BC-95D3-AAB9-5959564C56D0}"/>
              </a:ext>
            </a:extLst>
          </p:cNvPr>
          <p:cNvSpPr txBox="1"/>
          <p:nvPr/>
        </p:nvSpPr>
        <p:spPr>
          <a:xfrm>
            <a:off x="3730616" y="6589692"/>
            <a:ext cx="2503055" cy="954107"/>
          </a:xfrm>
          <a:prstGeom prst="rect">
            <a:avLst/>
          </a:prstGeom>
          <a:noFill/>
        </p:spPr>
        <p:txBody>
          <a:bodyPr wrap="square">
            <a:spAutoFit/>
          </a:bodyPr>
          <a:lstStyle/>
          <a:p>
            <a:r>
              <a:rPr lang="en-US" sz="1400" b="1" u="sng" dirty="0">
                <a:latin typeface="Arial" panose="020B0604020202020204" pitchFamily="34" charset="0"/>
                <a:cs typeface="Arial" panose="020B0604020202020204" pitchFamily="34" charset="0"/>
              </a:rPr>
              <a:t>Human Cases by County </a:t>
            </a:r>
          </a:p>
          <a:p>
            <a:r>
              <a:rPr lang="en-US" sz="1400" dirty="0">
                <a:latin typeface="Arial" panose="020B0604020202020204" pitchFamily="34" charset="0"/>
                <a:cs typeface="Arial" panose="020B0604020202020204" pitchFamily="34" charset="0"/>
              </a:rPr>
              <a:t>Fairfield = 4</a:t>
            </a:r>
          </a:p>
          <a:p>
            <a:r>
              <a:rPr lang="en-US" sz="1400" dirty="0">
                <a:latin typeface="Arial" panose="020B0604020202020204" pitchFamily="34" charset="0"/>
                <a:cs typeface="Arial" panose="020B0604020202020204" pitchFamily="34" charset="0"/>
              </a:rPr>
              <a:t>New Haven = 1</a:t>
            </a:r>
          </a:p>
          <a:p>
            <a:r>
              <a:rPr lang="en-US" sz="1400" dirty="0">
                <a:latin typeface="Arial" panose="020B0604020202020204" pitchFamily="34" charset="0"/>
                <a:cs typeface="Arial" panose="020B0604020202020204" pitchFamily="34" charset="0"/>
              </a:rPr>
              <a:t>New London = 1</a:t>
            </a:r>
          </a:p>
        </p:txBody>
      </p:sp>
      <p:sp>
        <p:nvSpPr>
          <p:cNvPr id="20" name="TextBox 19">
            <a:extLst>
              <a:ext uri="{FF2B5EF4-FFF2-40B4-BE49-F238E27FC236}">
                <a16:creationId xmlns:a16="http://schemas.microsoft.com/office/drawing/2014/main" id="{4FA49E79-6E8A-5DBB-DEFA-9C8B58184769}"/>
              </a:ext>
            </a:extLst>
          </p:cNvPr>
          <p:cNvSpPr txBox="1"/>
          <p:nvPr/>
        </p:nvSpPr>
        <p:spPr>
          <a:xfrm>
            <a:off x="3343563" y="244766"/>
            <a:ext cx="4442691" cy="461665"/>
          </a:xfrm>
          <a:prstGeom prst="rect">
            <a:avLst/>
          </a:prstGeom>
          <a:noFill/>
        </p:spPr>
        <p:txBody>
          <a:bodyPr wrap="square">
            <a:spAutoFit/>
          </a:bodyPr>
          <a:lstStyle/>
          <a:p>
            <a:r>
              <a:rPr lang="en-US" sz="2400" b="1" dirty="0">
                <a:latin typeface="Arial" panose="020B0604020202020204" pitchFamily="34" charset="0"/>
                <a:cs typeface="Arial" panose="020B0604020202020204" pitchFamily="34" charset="0"/>
              </a:rPr>
              <a:t>2025 West Nile Virus Activity</a:t>
            </a:r>
          </a:p>
        </p:txBody>
      </p:sp>
    </p:spTree>
    <p:extLst>
      <p:ext uri="{BB962C8B-B14F-4D97-AF65-F5344CB8AC3E}">
        <p14:creationId xmlns:p14="http://schemas.microsoft.com/office/powerpoint/2010/main" val="322271017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35</TotalTime>
  <Words>89</Words>
  <Application>Microsoft Office PowerPoint</Application>
  <PresentationFormat>Custom</PresentationFormat>
  <Paragraphs>23</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Aptos</vt:lpstr>
      <vt:lpstr>Aptos Display</vt:lpstr>
      <vt:lpstr>Arial</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Shepard, John</dc:creator>
  <cp:lastModifiedBy>Shepard, John</cp:lastModifiedBy>
  <cp:revision>2</cp:revision>
  <dcterms:created xsi:type="dcterms:W3CDTF">2026-03-20T18:56:09Z</dcterms:created>
  <dcterms:modified xsi:type="dcterms:W3CDTF">2026-03-20T19:45:37Z</dcterms:modified>
</cp:coreProperties>
</file>